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34"/>
  </p:notesMasterIdLst>
  <p:sldIdLst>
    <p:sldId id="256" r:id="rId5"/>
    <p:sldId id="257" r:id="rId6"/>
    <p:sldId id="258"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Lst>
  <p:sldSz cx="18288000" cy="10287000"/>
  <p:notesSz cx="6858000" cy="9144000"/>
  <p:embeddedFontLst>
    <p:embeddedFont>
      <p:font typeface="Oswald" panose="00000500000000000000" pitchFamily="2" charset="0"/>
      <p:regular r:id="rId35"/>
      <p:bold r:id="rId36"/>
    </p:embeddedFont>
    <p:embeddedFont>
      <p:font typeface="Oswald Bold" panose="020B0604020202020204" charset="0"/>
      <p:regular r:id="rId37"/>
      <p:bold r:id="rId38"/>
    </p:embeddedFont>
    <p:embeddedFont>
      <p:font typeface="Source Sans Pro" panose="020B0503030403020204" pitchFamily="34" charset="0"/>
      <p:regular r:id="rId39"/>
      <p:bold r:id="rId40"/>
      <p:italic r:id="rId41"/>
      <p:boldItalic r:id="rId42"/>
    </p:embeddedFont>
    <p:embeddedFont>
      <p:font typeface="Source Sans Pro Bold" panose="020B0703030403020204" charset="0"/>
      <p:regular r:id="rId43"/>
      <p:bold r:id="rId44"/>
    </p:embeddedFont>
    <p:embeddedFont>
      <p:font typeface="Source Sans Pro Bold Italics" panose="020B0604020202020204" charset="0"/>
      <p:regular r:id="rId45"/>
      <p:bold r:id="rId46"/>
      <p:italic r:id="rId47"/>
      <p:boldItalic r:id="rId4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47" d="100"/>
          <a:sy n="47" d="100"/>
        </p:scale>
        <p:origin x="500" y="6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5.fntdata"/><Relationship Id="rId21" Type="http://schemas.openxmlformats.org/officeDocument/2006/relationships/slide" Target="slides/slide17.xml"/><Relationship Id="rId34" Type="http://schemas.openxmlformats.org/officeDocument/2006/relationships/notesMaster" Target="notesMasters/notesMaster1.xml"/><Relationship Id="rId42" Type="http://schemas.openxmlformats.org/officeDocument/2006/relationships/font" Target="fonts/font8.fntdata"/><Relationship Id="rId47" Type="http://schemas.openxmlformats.org/officeDocument/2006/relationships/font" Target="fonts/font13.fntdata"/><Relationship Id="rId50"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font" Target="fonts/font11.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2.fntdata"/><Relationship Id="rId49"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font" Target="fonts/font10.fntdata"/><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font" Target="fonts/font14.fntdata"/><Relationship Id="rId8" Type="http://schemas.openxmlformats.org/officeDocument/2006/relationships/slide" Target="slides/slide4.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font" Target="fonts/font4.fntdata"/><Relationship Id="rId46" Type="http://schemas.openxmlformats.org/officeDocument/2006/relationships/font" Target="fonts/font12.fntdata"/><Relationship Id="rId20" Type="http://schemas.openxmlformats.org/officeDocument/2006/relationships/slide" Target="slides/slide16.xml"/><Relationship Id="rId41" Type="http://schemas.openxmlformats.org/officeDocument/2006/relationships/font" Target="fonts/font7.fntdata"/><Relationship Id="rId1" Type="http://schemas.openxmlformats.org/officeDocument/2006/relationships/customXml" Target="../customXml/item1.xml"/><Relationship Id="rId6"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27.04.2026</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a:ea typeface="Calibri"/>
                <a:cs typeface="Calibri"/>
              </a:rPr>
              <a:t>Katie</a:t>
            </a:r>
          </a:p>
        </p:txBody>
      </p:sp>
      <p:sp>
        <p:nvSpPr>
          <p:cNvPr id="4" name="Slide Number Placeholder 3"/>
          <p:cNvSpPr>
            <a:spLocks noGrp="1"/>
          </p:cNvSpPr>
          <p:nvPr>
            <p:ph type="sldNum" sz="quarter" idx="5"/>
          </p:nvPr>
        </p:nvSpPr>
        <p:spPr/>
        <p:txBody>
          <a:bodyPr/>
          <a:lstStyle/>
          <a:p>
            <a:fld id="{871B2431-D351-4C6E-A3CF-9DFAC0E3E050}" type="slidenum">
              <a:rPr lang="cs-CZ" smtClean="0"/>
              <a:t>1</a:t>
            </a:fld>
            <a:endParaRPr lang="cs-CZ"/>
          </a:p>
        </p:txBody>
      </p:sp>
    </p:spTree>
    <p:extLst>
      <p:ext uri="{BB962C8B-B14F-4D97-AF65-F5344CB8AC3E}">
        <p14:creationId xmlns:p14="http://schemas.microsoft.com/office/powerpoint/2010/main" val="30508276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Katie</a:t>
            </a:r>
          </a:p>
          <a:p>
            <a:r>
              <a:rPr lang="en-US" dirty="0"/>
              <a:t>For early promotion must be very exceptional</a:t>
            </a:r>
          </a:p>
          <a:p>
            <a:r>
              <a:rPr lang="en-US" dirty="0"/>
              <a:t>-we often see cases at four years and we feel they are appropriate to promote if it had been five years, but </a:t>
            </a:r>
            <a:r>
              <a:rPr lang="en-US" dirty="0" err="1"/>
              <a:t>does't</a:t>
            </a:r>
            <a:r>
              <a:rPr lang="en-US" dirty="0"/>
              <a:t> meet the 'exceptional' category</a:t>
            </a:r>
          </a:p>
          <a:p>
            <a:r>
              <a:rPr lang="en-US" dirty="0"/>
              <a:t>-candidate then has to repeat process after the 5 year mark</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ea typeface="Calibri"/>
                <a:cs typeface="Calibri"/>
              </a:rPr>
              <a:t>Katie</a:t>
            </a:r>
          </a:p>
          <a:p>
            <a:r>
              <a:rPr lang="en-US"/>
              <a:t>professionally mandated</a:t>
            </a:r>
          </a:p>
          <a:p>
            <a:r>
              <a:rPr lang="en-US"/>
              <a:t>-will need to be a member of good standing with the CPSO,</a:t>
            </a:r>
          </a:p>
          <a:p>
            <a:endParaRPr lang="en-US"/>
          </a:p>
          <a:p>
            <a:r>
              <a:rPr lang="en-US"/>
              <a:t>special interest/expertise</a:t>
            </a:r>
          </a:p>
          <a:p>
            <a:r>
              <a:rPr lang="en-US"/>
              <a:t>-can look towards ongoing professional development (list of ongoing trainings from </a:t>
            </a:r>
            <a:r>
              <a:rPr lang="en-US" err="1"/>
              <a:t>cfpc</a:t>
            </a:r>
            <a:r>
              <a:rPr lang="en-US"/>
              <a:t>/or royal college)</a:t>
            </a:r>
          </a:p>
          <a:p>
            <a:endParaRPr lang="en-US"/>
          </a:p>
          <a:p>
            <a:r>
              <a:rPr lang="en-US"/>
              <a:t>new techniques/approaches especially important if they have an impact on the practice of other clinicians</a:t>
            </a:r>
          </a:p>
          <a:p>
            <a:endParaRPr lang="en-US"/>
          </a:p>
          <a:p>
            <a:r>
              <a:rPr lang="en-US"/>
              <a:t>reputation of competence</a:t>
            </a:r>
          </a:p>
          <a:p>
            <a:r>
              <a:rPr lang="en-US"/>
              <a:t>-verified by references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ea typeface="Calibri"/>
                <a:cs typeface="Calibri"/>
              </a:rPr>
              <a:t>Katie</a:t>
            </a:r>
          </a:p>
          <a:p>
            <a:r>
              <a:rPr lang="en-US"/>
              <a:t>professionally mandated</a:t>
            </a:r>
          </a:p>
          <a:p>
            <a:r>
              <a:rPr lang="en-US"/>
              <a:t>-will need to be a member of good standing with the CPSO,</a:t>
            </a:r>
          </a:p>
          <a:p>
            <a:endParaRPr lang="en-US"/>
          </a:p>
          <a:p>
            <a:r>
              <a:rPr lang="en-US"/>
              <a:t>special interest/expertise</a:t>
            </a:r>
          </a:p>
          <a:p>
            <a:r>
              <a:rPr lang="en-US"/>
              <a:t>-can look towards ongoing professional development (list of ongoing trainings from </a:t>
            </a:r>
            <a:r>
              <a:rPr lang="en-US" err="1"/>
              <a:t>cfpc</a:t>
            </a:r>
            <a:r>
              <a:rPr lang="en-US"/>
              <a:t>/or royal college)</a:t>
            </a:r>
          </a:p>
          <a:p>
            <a:endParaRPr lang="en-US"/>
          </a:p>
          <a:p>
            <a:r>
              <a:rPr lang="en-US"/>
              <a:t>new techniques/approaches especially important if they have an impact on the practice of other clinicians</a:t>
            </a:r>
          </a:p>
          <a:p>
            <a:endParaRPr lang="en-US"/>
          </a:p>
          <a:p>
            <a:r>
              <a:rPr lang="en-US"/>
              <a:t>reputation of competence</a:t>
            </a:r>
          </a:p>
          <a:p>
            <a:r>
              <a:rPr lang="en-US"/>
              <a:t>-verified by references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ea typeface="Calibri"/>
                <a:cs typeface="Calibri"/>
              </a:rPr>
              <a:t>Katie</a:t>
            </a:r>
          </a:p>
          <a:p>
            <a:r>
              <a:rPr lang="en-US"/>
              <a:t>teaching: this includes all classroom sessions such as </a:t>
            </a:r>
            <a:r>
              <a:rPr lang="en-US" err="1"/>
              <a:t>scs</a:t>
            </a:r>
            <a:r>
              <a:rPr lang="en-US"/>
              <a:t>, </a:t>
            </a:r>
            <a:r>
              <a:rPr lang="en-US" err="1"/>
              <a:t>cbl</a:t>
            </a:r>
            <a:r>
              <a:rPr lang="en-US"/>
              <a:t>, </a:t>
            </a:r>
            <a:r>
              <a:rPr lang="en-US" err="1"/>
              <a:t>tos</a:t>
            </a:r>
            <a:r>
              <a:rPr lang="en-US"/>
              <a:t> </a:t>
            </a:r>
            <a:r>
              <a:rPr lang="en-US" err="1"/>
              <a:t>etc</a:t>
            </a:r>
            <a:r>
              <a:rPr lang="en-US"/>
              <a:t>, any resident round presentations, presentations at </a:t>
            </a:r>
            <a:r>
              <a:rPr lang="en-US" err="1"/>
              <a:t>cepd</a:t>
            </a:r>
            <a:r>
              <a:rPr lang="en-US"/>
              <a:t> events </a:t>
            </a:r>
            <a:r>
              <a:rPr lang="en-US" err="1"/>
              <a:t>etc</a:t>
            </a:r>
            <a:endParaRPr lang="en-US"/>
          </a:p>
          <a:p>
            <a:r>
              <a:rPr lang="en-US"/>
              <a:t>-keep track and tabulating amount of learners (or estimating as best you can)</a:t>
            </a:r>
          </a:p>
          <a:p>
            <a:r>
              <a:rPr lang="en-US"/>
              <a:t>-often receive letters from </a:t>
            </a:r>
            <a:r>
              <a:rPr lang="en-US" err="1"/>
              <a:t>nosm</a:t>
            </a:r>
            <a:r>
              <a:rPr lang="en-US"/>
              <a:t> u based on summary of evaluations (</a:t>
            </a:r>
            <a:r>
              <a:rPr lang="en-US" err="1"/>
              <a:t>ie</a:t>
            </a:r>
            <a:r>
              <a:rPr lang="en-US"/>
              <a:t>/ congrats on 4.5/5 teaching evals)</a:t>
            </a:r>
          </a:p>
          <a:p>
            <a:r>
              <a:rPr lang="en-US"/>
              <a:t>-participation in mentor projects such as </a:t>
            </a:r>
            <a:r>
              <a:rPr lang="en-US" err="1"/>
              <a:t>camino</a:t>
            </a:r>
            <a:r>
              <a:rPr lang="en-US"/>
              <a:t> or summer studentship - evidence of teaching and faculty development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ea typeface="Calibri"/>
                <a:cs typeface="Calibri"/>
              </a:rPr>
              <a:t>Anita</a:t>
            </a:r>
          </a:p>
          <a:p>
            <a:r>
              <a:rPr lang="en-US" dirty="0"/>
              <a:t>official leadership positions within nosm, or with external bodies such as hospital or </a:t>
            </a:r>
            <a:r>
              <a:rPr lang="en-US" dirty="0" err="1"/>
              <a:t>oma</a:t>
            </a:r>
            <a:endParaRPr lang="en-US" dirty="0"/>
          </a:p>
          <a:p>
            <a:r>
              <a:rPr lang="en-US" dirty="0"/>
              <a:t>-committee work - leadership roles such as chair are weighed more heavily</a:t>
            </a:r>
          </a:p>
          <a:p>
            <a:r>
              <a:rPr lang="en-US" dirty="0"/>
              <a:t>courses - can also sometimes be considered as scholarly work</a:t>
            </a:r>
          </a:p>
          <a:p>
            <a:r>
              <a:rPr lang="en-US" dirty="0"/>
              <a:t>hospital</a:t>
            </a:r>
          </a:p>
          <a:p>
            <a:r>
              <a:rPr lang="en-US" dirty="0"/>
              <a:t>-many examples (REB, MAC, order sets, rounds, medical education committees, pharmaceutical committees </a:t>
            </a:r>
            <a:r>
              <a:rPr lang="en-US" dirty="0" err="1"/>
              <a:t>etc</a:t>
            </a:r>
            <a:r>
              <a:rPr lang="en-US" dirty="0"/>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ea typeface="Calibri"/>
                <a:cs typeface="Calibri"/>
              </a:rPr>
              <a:t>Katie</a:t>
            </a:r>
            <a:endParaRPr lang="en-US" dirty="0"/>
          </a:p>
          <a:p>
            <a:r>
              <a:rPr lang="en-US" dirty="0"/>
              <a:t>for professor:</a:t>
            </a:r>
          </a:p>
          <a:p>
            <a:r>
              <a:rPr lang="en-US" dirty="0"/>
              <a:t>expectation would be that leadership would develop into provincial, national and perhaps international level organization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ea typeface="Calibri"/>
                <a:cs typeface="Calibri"/>
              </a:rPr>
              <a:t>Katie</a:t>
            </a:r>
          </a:p>
          <a:p>
            <a:r>
              <a:rPr lang="en-US"/>
              <a:t>Boyers definitions (appendix b of policy)</a:t>
            </a:r>
          </a:p>
          <a:p>
            <a:endParaRPr lang="en-US"/>
          </a:p>
          <a:p>
            <a:r>
              <a:rPr lang="en-US"/>
              <a:t>grants - also important to note completion and knowledge translation</a:t>
            </a:r>
          </a:p>
          <a:p>
            <a:endParaRPr lang="en-US"/>
          </a:p>
          <a:p>
            <a:r>
              <a:rPr lang="en-US"/>
              <a:t>editorial service - many faculty peer review for a variety of publications</a:t>
            </a:r>
          </a:p>
          <a:p>
            <a:endParaRPr lang="en-US"/>
          </a:p>
          <a:p>
            <a:r>
              <a:rPr lang="en-US"/>
              <a:t>creative works </a:t>
            </a:r>
          </a:p>
          <a:p>
            <a:r>
              <a:rPr lang="en-US"/>
              <a:t>-many options here (ex podcasts)</a:t>
            </a:r>
          </a:p>
          <a:p>
            <a:endParaRPr lang="en-US"/>
          </a:p>
          <a:p>
            <a:r>
              <a:rPr lang="en-US"/>
              <a:t>educational material creation</a:t>
            </a:r>
          </a:p>
          <a:p>
            <a:r>
              <a:rPr lang="en-US"/>
              <a:t>-sky is the limit here </a:t>
            </a:r>
          </a:p>
          <a:p>
            <a:endParaRPr lang="en-US"/>
          </a:p>
          <a:p>
            <a:r>
              <a:rPr lang="en-US"/>
              <a:t>-QI</a:t>
            </a:r>
          </a:p>
          <a:p>
            <a:r>
              <a:rPr lang="en-US"/>
              <a:t>-locally, hospital based</a:t>
            </a:r>
          </a:p>
          <a:p>
            <a:r>
              <a:rPr lang="en-US"/>
              <a:t>-many have included guideline development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ea typeface="Calibri"/>
                <a:cs typeface="Calibri"/>
              </a:rPr>
              <a:t>Katie</a:t>
            </a:r>
            <a:endParaRPr lang="en-US"/>
          </a:p>
          <a:p>
            <a:r>
              <a:rPr lang="en-US"/>
              <a:t>For Professor, since the promotion to the rank of Associate Professor the candidate has disseminated the results of scholarly activity of sufficient quality and significance for the</a:t>
            </a:r>
          </a:p>
          <a:p>
            <a:r>
              <a:rPr lang="en-US"/>
              <a:t>discipline in question to establish the individual as an authority in his/her field, and to</a:t>
            </a:r>
          </a:p>
          <a:p>
            <a:r>
              <a:rPr lang="en-US"/>
              <a:t>warrant promotion.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Anita</a:t>
            </a:r>
          </a:p>
          <a:p>
            <a:r>
              <a:rPr lang="en-US"/>
              <a:t>process - link to quick guide</a:t>
            </a:r>
          </a:p>
          <a:p>
            <a:endParaRPr lang="en-US"/>
          </a:p>
          <a:p>
            <a:r>
              <a:rPr lang="en-US"/>
              <a:t>process itself is a lot of work and requires organization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Anita</a:t>
            </a:r>
          </a:p>
          <a:p>
            <a:r>
              <a:rPr lang="en-US">
                <a:ea typeface="Calibri"/>
                <a:cs typeface="Calibri"/>
              </a:rPr>
              <a:t>Highlight importance of meeting with the Chair/</a:t>
            </a:r>
            <a:r>
              <a:rPr lang="en-US" err="1">
                <a:ea typeface="Calibri"/>
                <a:cs typeface="Calibri"/>
              </a:rPr>
              <a:t>Dhead</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a:ea typeface="Calibri"/>
                <a:cs typeface="Calibri"/>
              </a:rPr>
              <a:t>Katie</a:t>
            </a:r>
          </a:p>
        </p:txBody>
      </p:sp>
      <p:sp>
        <p:nvSpPr>
          <p:cNvPr id="4" name="Slide Number Placeholder 3"/>
          <p:cNvSpPr>
            <a:spLocks noGrp="1"/>
          </p:cNvSpPr>
          <p:nvPr>
            <p:ph type="sldNum" sz="quarter" idx="5"/>
          </p:nvPr>
        </p:nvSpPr>
        <p:spPr/>
        <p:txBody>
          <a:bodyPr/>
          <a:lstStyle/>
          <a:p>
            <a:fld id="{871B2431-D351-4C6E-A3CF-9DFAC0E3E050}" type="slidenum">
              <a:rPr lang="cs-CZ" smtClean="0"/>
              <a:t>2</a:t>
            </a:fld>
            <a:endParaRPr lang="cs-CZ"/>
          </a:p>
        </p:txBody>
      </p:sp>
    </p:spTree>
    <p:extLst>
      <p:ext uri="{BB962C8B-B14F-4D97-AF65-F5344CB8AC3E}">
        <p14:creationId xmlns:p14="http://schemas.microsoft.com/office/powerpoint/2010/main" val="8803646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Anita</a:t>
            </a:r>
          </a:p>
          <a:p>
            <a:r>
              <a:rPr lang="en-US"/>
              <a:t>CV</a:t>
            </a:r>
          </a:p>
          <a:p>
            <a:r>
              <a:rPr lang="en-US"/>
              <a:t>-template is provided on website, to help jog your memory of all things to include </a:t>
            </a:r>
          </a:p>
          <a:p>
            <a:r>
              <a:rPr lang="en-US"/>
              <a:t>-can use that template or if you already have an up to date CV you are welcome to use that </a:t>
            </a:r>
          </a:p>
          <a:p>
            <a:r>
              <a:rPr lang="en-US"/>
              <a:t>-ensure clear dates (</a:t>
            </a:r>
            <a:r>
              <a:rPr lang="en-US" err="1"/>
              <a:t>ie</a:t>
            </a:r>
            <a:r>
              <a:rPr lang="en-US"/>
              <a:t>/ when were you last promoted)</a:t>
            </a:r>
          </a:p>
          <a:p>
            <a:endParaRPr lang="en-US"/>
          </a:p>
          <a:p>
            <a:r>
              <a:rPr lang="en-US"/>
              <a:t>statement:</a:t>
            </a:r>
          </a:p>
          <a:p>
            <a:r>
              <a:rPr lang="en-US"/>
              <a:t>Address the opportunity to tell a story of your passions and accomplishments. 1-2 pages</a:t>
            </a:r>
          </a:p>
          <a:p>
            <a:r>
              <a:rPr lang="en-US"/>
              <a:t>Time to show off and highlight your strengths</a:t>
            </a:r>
          </a:p>
          <a:p>
            <a:r>
              <a:rPr lang="en-US"/>
              <a:t>If there are deficient areas, highlight these in your cover letter and provide a valid explanation</a:t>
            </a:r>
          </a:p>
          <a:p>
            <a:endParaRPr lang="en-US"/>
          </a:p>
          <a:p>
            <a:r>
              <a:rPr lang="en-US"/>
              <a:t>** highlight the 'gems' in your career</a:t>
            </a:r>
          </a:p>
          <a:p>
            <a:endParaRPr lang="en-US"/>
          </a:p>
          <a:p>
            <a:r>
              <a:rPr lang="en-US"/>
              <a:t>References</a:t>
            </a:r>
          </a:p>
          <a:p>
            <a:r>
              <a:rPr lang="en-US"/>
              <a:t>associate professor - 3 references needed</a:t>
            </a:r>
          </a:p>
          <a:p>
            <a:r>
              <a:rPr lang="en-US"/>
              <a:t>-each may not be able to speak to all your areas, which is fine as long as someone can address each area</a:t>
            </a:r>
          </a:p>
          <a:p>
            <a:r>
              <a:rPr lang="en-US"/>
              <a:t>-rank and title/how they know you (professional references are helpful)</a:t>
            </a:r>
          </a:p>
          <a:p>
            <a:r>
              <a:rPr lang="en-US"/>
              <a:t>-supply them with the information to be able to submit the application (**this is usually hardest step for us)</a:t>
            </a:r>
          </a:p>
          <a:p>
            <a:endParaRPr lang="en-US"/>
          </a:p>
          <a:p>
            <a:r>
              <a:rPr lang="en-US"/>
              <a:t>evaluations</a:t>
            </a:r>
          </a:p>
          <a:p>
            <a:r>
              <a:rPr lang="en-US"/>
              <a:t>"evidence of teaching effectiveness"</a:t>
            </a:r>
          </a:p>
          <a:p>
            <a:r>
              <a:rPr lang="en-US"/>
              <a:t>can email Debbie Reed (dreed@nosm.ca) to get copy of all evals, </a:t>
            </a:r>
            <a:r>
              <a:rPr lang="en-US" err="1"/>
              <a:t>esp</a:t>
            </a:r>
            <a:r>
              <a:rPr lang="en-US"/>
              <a:t> those since last promotion - important to corroborate teaching (</a:t>
            </a:r>
            <a:r>
              <a:rPr lang="en-US" err="1"/>
              <a:t>ie</a:t>
            </a:r>
            <a:r>
              <a:rPr lang="en-US"/>
              <a:t>/ states 100s of days of resident teaching and no evals - very difficult for committee) ** address in letter</a:t>
            </a:r>
          </a:p>
          <a:p>
            <a:r>
              <a:rPr lang="en-US"/>
              <a:t>-these are all only seen by committee - confidential; not shared</a:t>
            </a:r>
          </a:p>
          <a:p>
            <a:r>
              <a:rPr lang="en-US"/>
              <a:t>-letters from NOSM U ('congratulations on your 4.5/5 evals) include</a:t>
            </a:r>
          </a:p>
          <a:p>
            <a:r>
              <a:rPr lang="en-US"/>
              <a:t>-letters from previous learners (some will include letters for other purposes </a:t>
            </a:r>
            <a:r>
              <a:rPr lang="en-US" err="1"/>
              <a:t>ie</a:t>
            </a:r>
            <a:r>
              <a:rPr lang="en-US"/>
              <a:t>/awards)</a:t>
            </a:r>
          </a:p>
          <a:p>
            <a:r>
              <a:rPr lang="en-US"/>
              <a:t>-any teaching awards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Anita</a:t>
            </a:r>
          </a:p>
          <a:p>
            <a:r>
              <a:rPr lang="en-US"/>
              <a:t>CV</a:t>
            </a:r>
          </a:p>
          <a:p>
            <a:r>
              <a:rPr lang="en-US"/>
              <a:t>-template is provided on website, to help jog your memory of all things to include </a:t>
            </a:r>
          </a:p>
          <a:p>
            <a:r>
              <a:rPr lang="en-US"/>
              <a:t>-can use that template or if you already have an up to date CV you are welcome to use that </a:t>
            </a:r>
          </a:p>
          <a:p>
            <a:r>
              <a:rPr lang="en-US"/>
              <a:t>-ensure clear dates (</a:t>
            </a:r>
            <a:r>
              <a:rPr lang="en-US" err="1"/>
              <a:t>ie</a:t>
            </a:r>
            <a:r>
              <a:rPr lang="en-US"/>
              <a:t>/ when were you last promoted)</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Katie</a:t>
            </a:r>
            <a:endParaRPr dirty="0"/>
          </a:p>
          <a:p>
            <a:endParaRPr dirty="0"/>
          </a:p>
          <a:p>
            <a:r>
              <a:rPr lang="en-US" dirty="0"/>
              <a:t>statement:</a:t>
            </a:r>
          </a:p>
          <a:p>
            <a:r>
              <a:rPr lang="en-US" dirty="0"/>
              <a:t>Address the opportunity to tell a story of your passions and accomplishments. 1-2 pages</a:t>
            </a:r>
          </a:p>
          <a:p>
            <a:r>
              <a:rPr lang="en-US" dirty="0"/>
              <a:t>Time to show off and highlight your strengths</a:t>
            </a:r>
          </a:p>
          <a:p>
            <a:r>
              <a:rPr lang="en-US" dirty="0"/>
              <a:t>If there are deficient areas, highlight these in your cover letter and provide a valid explanation for example if you have taught 100 days but only have one eval and it's because you work in the ER and individual assessments aren't done for ER shifts</a:t>
            </a:r>
            <a:endParaRPr lang="en-US" dirty="0">
              <a:ea typeface="Calibri"/>
              <a:cs typeface="Calibri"/>
            </a:endParaRPr>
          </a:p>
          <a:p>
            <a:endParaRPr lang="en-US" dirty="0"/>
          </a:p>
          <a:p>
            <a:r>
              <a:rPr lang="en-US" dirty="0"/>
              <a:t>** highlight the 'gems' in your career</a:t>
            </a:r>
          </a:p>
          <a:p>
            <a:endParaRPr lang="en-US" dirty="0"/>
          </a:p>
          <a:p>
            <a:r>
              <a:rPr lang="en-US" dirty="0"/>
              <a:t>References</a:t>
            </a:r>
          </a:p>
          <a:p>
            <a:r>
              <a:rPr lang="en-US" dirty="0"/>
              <a:t>associate professor - 3 references needed</a:t>
            </a:r>
          </a:p>
          <a:p>
            <a:r>
              <a:rPr lang="en-US" dirty="0"/>
              <a:t>-each may not be able to speak to all you areas, which is fine as long as someone can address each area</a:t>
            </a:r>
          </a:p>
          <a:p>
            <a:r>
              <a:rPr lang="en-US" dirty="0"/>
              <a:t>-rank and title/how they know you (professional references are helpful)</a:t>
            </a:r>
          </a:p>
          <a:p>
            <a:r>
              <a:rPr lang="en-US" dirty="0"/>
              <a:t>-supply them with the information to be able to submit the application (**this is usually hardest step for us)</a:t>
            </a:r>
          </a:p>
          <a:p>
            <a:endParaRPr lang="en-US" dirty="0"/>
          </a:p>
          <a:p>
            <a:r>
              <a:rPr lang="en-US" dirty="0"/>
              <a:t>evaluations</a:t>
            </a:r>
          </a:p>
          <a:p>
            <a:r>
              <a:rPr lang="en-US" dirty="0"/>
              <a:t>"evidence of teaching effectiveness"</a:t>
            </a:r>
          </a:p>
          <a:p>
            <a:r>
              <a:rPr lang="en-US" dirty="0"/>
              <a:t>can email Debbie Reed (dreed@nosm.ca) to get copy of all evals, </a:t>
            </a:r>
            <a:r>
              <a:rPr lang="en-US" dirty="0" err="1"/>
              <a:t>esp</a:t>
            </a:r>
            <a:r>
              <a:rPr lang="en-US" dirty="0"/>
              <a:t> those since last promotion - important to corroborate teaching (</a:t>
            </a:r>
            <a:r>
              <a:rPr lang="en-US" dirty="0" err="1"/>
              <a:t>ie</a:t>
            </a:r>
            <a:r>
              <a:rPr lang="en-US" dirty="0"/>
              <a:t>/ states 100s of days of resident teaching and no evals - very difficult for committee) ** address in letter</a:t>
            </a:r>
          </a:p>
          <a:p>
            <a:r>
              <a:rPr lang="en-US" dirty="0"/>
              <a:t>-these are all only seen by committee - confidential; not shared</a:t>
            </a:r>
          </a:p>
          <a:p>
            <a:r>
              <a:rPr lang="en-US" dirty="0"/>
              <a:t>-letters from NOSM U ('congratulations on your 4.5/5 evals) include</a:t>
            </a:r>
          </a:p>
          <a:p>
            <a:r>
              <a:rPr lang="en-US" dirty="0"/>
              <a:t>-letters from previous learners (some will include letters for other purposes </a:t>
            </a:r>
            <a:r>
              <a:rPr lang="en-US" dirty="0" err="1"/>
              <a:t>ie</a:t>
            </a:r>
            <a:r>
              <a:rPr lang="en-US" dirty="0"/>
              <a:t>/awards)</a:t>
            </a:r>
          </a:p>
          <a:p>
            <a:r>
              <a:rPr lang="en-US" dirty="0"/>
              <a:t>-any teaching awards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Katie</a:t>
            </a:r>
            <a:endParaRPr/>
          </a:p>
          <a:p>
            <a:endParaRPr/>
          </a:p>
          <a:p>
            <a:endParaRPr/>
          </a:p>
          <a:p>
            <a:r>
              <a:rPr lang="en-US"/>
              <a:t>References</a:t>
            </a:r>
          </a:p>
          <a:p>
            <a:r>
              <a:rPr lang="en-US"/>
              <a:t>associate professor - 3 references needed</a:t>
            </a:r>
          </a:p>
          <a:p>
            <a:r>
              <a:rPr lang="en-US"/>
              <a:t>-each may not be able to speak to all you areas, which is fine as long as someone can address each area</a:t>
            </a:r>
          </a:p>
          <a:p>
            <a:r>
              <a:rPr lang="en-US"/>
              <a:t>-rank and title/how they know you (professional references are helpful)</a:t>
            </a:r>
          </a:p>
          <a:p>
            <a:r>
              <a:rPr lang="en-US"/>
              <a:t>-supply them with the information to be able to submit the application (**this is usually hardest step for us)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Katie</a:t>
            </a:r>
            <a:endParaRPr/>
          </a:p>
          <a:p>
            <a:endParaRPr/>
          </a:p>
          <a:p>
            <a:r>
              <a:rPr lang="en-US"/>
              <a:t>professor – 4 external reviewers plus 2 more chosen by the division head</a:t>
            </a:r>
          </a:p>
          <a:p>
            <a:r>
              <a:rPr lang="en-US"/>
              <a:t>(qualified to assess research and creative works, arms length, not nosm u faculty)</a:t>
            </a:r>
          </a:p>
          <a:p>
            <a:r>
              <a:rPr lang="en-US"/>
              <a:t>*often getting references letters is most difficult part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ea typeface="Calibri"/>
                <a:cs typeface="Calibri"/>
              </a:rPr>
              <a:t>Anita</a:t>
            </a:r>
            <a:endParaRPr/>
          </a:p>
          <a:p>
            <a:endParaRPr/>
          </a:p>
          <a:p>
            <a:r>
              <a:rPr lang="en-US"/>
              <a:t>evaluations</a:t>
            </a:r>
          </a:p>
          <a:p>
            <a:r>
              <a:rPr lang="en-US"/>
              <a:t>"evidence of teaching effectiveness"</a:t>
            </a:r>
          </a:p>
          <a:p>
            <a:endParaRPr lang="en-US"/>
          </a:p>
          <a:p>
            <a:r>
              <a:rPr lang="en-US"/>
              <a:t>can email Debbie Reed (dreed@nosm.ca) to get copy of all evals, </a:t>
            </a:r>
            <a:r>
              <a:rPr lang="en-US" err="1"/>
              <a:t>esp</a:t>
            </a:r>
            <a:r>
              <a:rPr lang="en-US"/>
              <a:t> those since last promotion - </a:t>
            </a:r>
          </a:p>
          <a:p>
            <a:endParaRPr lang="en-US"/>
          </a:p>
          <a:p>
            <a:r>
              <a:rPr lang="en-US"/>
              <a:t>these are all only seen by committee - confidential; not shared</a:t>
            </a:r>
          </a:p>
          <a:p>
            <a:endParaRPr lang="en-US"/>
          </a:p>
          <a:p>
            <a:r>
              <a:rPr lang="en-US"/>
              <a:t>important to corroborate teaching (</a:t>
            </a:r>
            <a:r>
              <a:rPr lang="en-US" err="1"/>
              <a:t>ie</a:t>
            </a:r>
            <a:r>
              <a:rPr lang="en-US"/>
              <a:t>/ states 100s of days of resident teaching and no evals - very difficult for committee) ** address in letter</a:t>
            </a:r>
          </a:p>
          <a:p>
            <a:r>
              <a:rPr lang="en-US"/>
              <a:t>-</a:t>
            </a:r>
          </a:p>
          <a:p>
            <a:r>
              <a:rPr lang="en-US"/>
              <a:t>-letters of recognition from NOSM U ('congratulations on your 4.5/5 evals) include</a:t>
            </a:r>
          </a:p>
          <a:p>
            <a:r>
              <a:rPr lang="en-US"/>
              <a:t>-letters from previous learners </a:t>
            </a:r>
          </a:p>
          <a:p>
            <a:r>
              <a:rPr lang="en-US"/>
              <a:t>(especially if there are lacking evaluations - </a:t>
            </a:r>
            <a:r>
              <a:rPr lang="en-US" err="1"/>
              <a:t>ie</a:t>
            </a:r>
            <a:r>
              <a:rPr lang="en-US"/>
              <a:t>/ </a:t>
            </a:r>
            <a:r>
              <a:rPr lang="en-US" err="1"/>
              <a:t>emerg</a:t>
            </a:r>
            <a:r>
              <a:rPr lang="en-US"/>
              <a:t> preceptor but no direct evaluations of bedside teaching)</a:t>
            </a:r>
          </a:p>
          <a:p>
            <a:r>
              <a:rPr lang="en-US"/>
              <a:t>(some will include letters for other purposes </a:t>
            </a:r>
            <a:r>
              <a:rPr lang="en-US" err="1"/>
              <a:t>ie</a:t>
            </a:r>
            <a:r>
              <a:rPr lang="en-US"/>
              <a:t>/awards)</a:t>
            </a:r>
          </a:p>
          <a:p>
            <a:r>
              <a:rPr lang="en-US"/>
              <a:t>-any teaching awards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Anita</a:t>
            </a:r>
            <a:endParaRPr/>
          </a:p>
          <a:p>
            <a:r>
              <a:rPr lang="en-US"/>
              <a:t>-review </a:t>
            </a:r>
            <a:r>
              <a:rPr lang="en-US" err="1"/>
              <a:t>nosm</a:t>
            </a:r>
            <a:r>
              <a:rPr lang="en-US"/>
              <a:t> university contribution dossier (now a word document)</a:t>
            </a:r>
          </a:p>
          <a:p>
            <a:endParaRPr lang="en-US"/>
          </a:p>
          <a:p>
            <a:r>
              <a:rPr lang="en-US"/>
              <a:t>record of clinical teaching (pls fill record)</a:t>
            </a:r>
          </a:p>
          <a:p>
            <a:endParaRPr lang="en-US"/>
          </a:p>
          <a:p>
            <a:r>
              <a:rPr lang="en-US"/>
              <a:t>-could expand a column/row if needed (write in the box beneath) – but we ask that you please include</a:t>
            </a:r>
          </a:p>
          <a:p>
            <a:endParaRPr lang="en-US"/>
          </a:p>
          <a:p>
            <a:r>
              <a:rPr lang="en-US"/>
              <a:t>-best if you kept track all along, but if you didn’t admin staff can be helpful (</a:t>
            </a:r>
            <a:r>
              <a:rPr lang="en-US" err="1"/>
              <a:t>ie</a:t>
            </a:r>
            <a:r>
              <a:rPr lang="en-US"/>
              <a:t>/</a:t>
            </a:r>
            <a:r>
              <a:rPr lang="en-US" err="1"/>
              <a:t>PaNDA</a:t>
            </a:r>
            <a:r>
              <a:rPr lang="en-US"/>
              <a:t> Coordinator) </a:t>
            </a:r>
          </a:p>
          <a:p>
            <a:endParaRPr lang="en-US"/>
          </a:p>
          <a:p>
            <a:r>
              <a:rPr lang="en-US"/>
              <a:t>We kindly ask that you complete the dossier to the best of your ability, recognizing that some information may be approximate. Please provide as accurate and thorough a representation of your academic contributions as possible</a:t>
            </a:r>
          </a:p>
          <a:p>
            <a:endParaRPr lang="en-US"/>
          </a:p>
          <a:p>
            <a:r>
              <a:rPr lang="en-US"/>
              <a:t>-do your best (sometimes it is impossible to know 100% for sure, but pls try and get the data – do not leave blank)</a:t>
            </a:r>
          </a:p>
          <a:p>
            <a:endParaRPr lang="en-US"/>
          </a:p>
          <a:p>
            <a:r>
              <a:rPr lang="en-US"/>
              <a:t>Continuing education (printout from the royal college or </a:t>
            </a:r>
            <a:r>
              <a:rPr lang="en-US" err="1"/>
              <a:t>cfpc</a:t>
            </a:r>
            <a:r>
              <a:rPr lang="en-US"/>
              <a:t> </a:t>
            </a:r>
            <a:r>
              <a:rPr lang="en-US" err="1"/>
              <a:t>mainpro</a:t>
            </a:r>
            <a:r>
              <a:rPr lang="en-US"/>
              <a:t> is fine, instead of listing every </a:t>
            </a:r>
            <a:r>
              <a:rPr lang="en-US" err="1"/>
              <a:t>cme</a:t>
            </a:r>
            <a:r>
              <a:rPr lang="en-US"/>
              <a:t> you have attended</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ea typeface="Calibri"/>
                <a:cs typeface="Calibri"/>
              </a:rPr>
              <a:t>Anita</a:t>
            </a:r>
          </a:p>
          <a:p>
            <a:r>
              <a:rPr lang="en-US"/>
              <a:t>This process takes time, ensure you have time to develop your application </a:t>
            </a:r>
          </a:p>
          <a:p>
            <a:endParaRPr lang="en-US"/>
          </a:p>
          <a:p>
            <a:r>
              <a:rPr lang="en-US"/>
              <a:t>-meet with your section chair or division head early to ensure you are ready from their point of view, if not, reflect on what is needed and complete that prior to applying</a:t>
            </a:r>
          </a:p>
          <a:p>
            <a:endParaRPr lang="en-US"/>
          </a:p>
          <a:p>
            <a:r>
              <a:rPr lang="en-US"/>
              <a:t>-ensure documentation of all activities</a:t>
            </a:r>
          </a:p>
          <a:p>
            <a:r>
              <a:rPr lang="en-US"/>
              <a:t>-follow the guidelines, review the process</a:t>
            </a:r>
          </a:p>
          <a:p>
            <a:r>
              <a:rPr lang="en-US"/>
              <a:t>incomplete applications will be returned for future submission</a:t>
            </a:r>
          </a:p>
          <a:p>
            <a:r>
              <a:rPr lang="en-US"/>
              <a:t>-use the templates  </a:t>
            </a:r>
          </a:p>
          <a:p>
            <a:endParaRPr lang="en-US"/>
          </a:p>
          <a:p>
            <a:r>
              <a:rPr lang="en-US"/>
              <a:t>-please check spelling/grammar before submission</a:t>
            </a:r>
          </a:p>
          <a:p>
            <a:r>
              <a:rPr lang="en-US"/>
              <a:t>-avoid handwritten submissions</a:t>
            </a:r>
          </a:p>
          <a:p>
            <a:r>
              <a:rPr lang="en-US"/>
              <a:t>-meet deadlines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a:t>Anita</a:t>
            </a:r>
            <a:endParaRPr lang="en-CA"/>
          </a:p>
        </p:txBody>
      </p:sp>
      <p:sp>
        <p:nvSpPr>
          <p:cNvPr id="4" name="Slide Number Placeholder 3"/>
          <p:cNvSpPr>
            <a:spLocks noGrp="1"/>
          </p:cNvSpPr>
          <p:nvPr>
            <p:ph type="sldNum" sz="quarter" idx="5"/>
          </p:nvPr>
        </p:nvSpPr>
        <p:spPr/>
        <p:txBody>
          <a:bodyPr/>
          <a:lstStyle/>
          <a:p>
            <a:fld id="{871B2431-D351-4C6E-A3CF-9DFAC0E3E050}" type="slidenum">
              <a:rPr lang="cs-CZ" smtClean="0"/>
              <a:t>28</a:t>
            </a:fld>
            <a:endParaRPr lang="cs-CZ"/>
          </a:p>
        </p:txBody>
      </p:sp>
    </p:spTree>
    <p:extLst>
      <p:ext uri="{BB962C8B-B14F-4D97-AF65-F5344CB8AC3E}">
        <p14:creationId xmlns:p14="http://schemas.microsoft.com/office/powerpoint/2010/main" val="25640270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a:ea typeface="Calibri"/>
                <a:cs typeface="Calibri"/>
              </a:rPr>
              <a:t>Katie</a:t>
            </a:r>
          </a:p>
        </p:txBody>
      </p:sp>
      <p:sp>
        <p:nvSpPr>
          <p:cNvPr id="4" name="Slide Number Placeholder 3"/>
          <p:cNvSpPr>
            <a:spLocks noGrp="1"/>
          </p:cNvSpPr>
          <p:nvPr>
            <p:ph type="sldNum" sz="quarter" idx="5"/>
          </p:nvPr>
        </p:nvSpPr>
        <p:spPr/>
        <p:txBody>
          <a:bodyPr/>
          <a:lstStyle/>
          <a:p>
            <a:fld id="{871B2431-D351-4C6E-A3CF-9DFAC0E3E050}" type="slidenum">
              <a:rPr lang="cs-CZ" smtClean="0"/>
              <a:t>3</a:t>
            </a:fld>
            <a:endParaRPr lang="cs-CZ"/>
          </a:p>
        </p:txBody>
      </p:sp>
    </p:spTree>
    <p:extLst>
      <p:ext uri="{BB962C8B-B14F-4D97-AF65-F5344CB8AC3E}">
        <p14:creationId xmlns:p14="http://schemas.microsoft.com/office/powerpoint/2010/main" val="27924621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a:t>Katie</a:t>
            </a:r>
            <a:endParaRPr lang="en-CA"/>
          </a:p>
        </p:txBody>
      </p:sp>
      <p:sp>
        <p:nvSpPr>
          <p:cNvPr id="4" name="Slide Number Placeholder 3"/>
          <p:cNvSpPr>
            <a:spLocks noGrp="1"/>
          </p:cNvSpPr>
          <p:nvPr>
            <p:ph type="sldNum" sz="quarter" idx="5"/>
          </p:nvPr>
        </p:nvSpPr>
        <p:spPr/>
        <p:txBody>
          <a:bodyPr/>
          <a:lstStyle/>
          <a:p>
            <a:fld id="{871B2431-D351-4C6E-A3CF-9DFAC0E3E050}" type="slidenum">
              <a:rPr lang="cs-CZ" smtClean="0"/>
              <a:t>4</a:t>
            </a:fld>
            <a:endParaRPr lang="cs-CZ"/>
          </a:p>
        </p:txBody>
      </p:sp>
    </p:spTree>
    <p:extLst>
      <p:ext uri="{BB962C8B-B14F-4D97-AF65-F5344CB8AC3E}">
        <p14:creationId xmlns:p14="http://schemas.microsoft.com/office/powerpoint/2010/main" val="12037659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a:t>Anita</a:t>
            </a:r>
            <a:endParaRPr lang="en-CA"/>
          </a:p>
        </p:txBody>
      </p:sp>
      <p:sp>
        <p:nvSpPr>
          <p:cNvPr id="4" name="Slide Number Placeholder 3"/>
          <p:cNvSpPr>
            <a:spLocks noGrp="1"/>
          </p:cNvSpPr>
          <p:nvPr>
            <p:ph type="sldNum" sz="quarter" idx="5"/>
          </p:nvPr>
        </p:nvSpPr>
        <p:spPr/>
        <p:txBody>
          <a:bodyPr/>
          <a:lstStyle/>
          <a:p>
            <a:fld id="{871B2431-D351-4C6E-A3CF-9DFAC0E3E050}" type="slidenum">
              <a:rPr lang="cs-CZ" smtClean="0"/>
              <a:t>5</a:t>
            </a:fld>
            <a:endParaRPr lang="cs-CZ"/>
          </a:p>
        </p:txBody>
      </p:sp>
    </p:spTree>
    <p:extLst>
      <p:ext uri="{BB962C8B-B14F-4D97-AF65-F5344CB8AC3E}">
        <p14:creationId xmlns:p14="http://schemas.microsoft.com/office/powerpoint/2010/main" val="34044551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a:ea typeface="Calibri"/>
                <a:cs typeface="Calibri"/>
              </a:rPr>
              <a:t>Anita</a:t>
            </a:r>
          </a:p>
        </p:txBody>
      </p:sp>
      <p:sp>
        <p:nvSpPr>
          <p:cNvPr id="4" name="Slide Number Placeholder 3"/>
          <p:cNvSpPr>
            <a:spLocks noGrp="1"/>
          </p:cNvSpPr>
          <p:nvPr>
            <p:ph type="sldNum" sz="quarter" idx="5"/>
          </p:nvPr>
        </p:nvSpPr>
        <p:spPr/>
        <p:txBody>
          <a:bodyPr/>
          <a:lstStyle/>
          <a:p>
            <a:fld id="{871B2431-D351-4C6E-A3CF-9DFAC0E3E050}" type="slidenum">
              <a:rPr lang="cs-CZ" smtClean="0"/>
              <a:t>6</a:t>
            </a:fld>
            <a:endParaRPr lang="cs-CZ"/>
          </a:p>
        </p:txBody>
      </p:sp>
    </p:spTree>
    <p:extLst>
      <p:ext uri="{BB962C8B-B14F-4D97-AF65-F5344CB8AC3E}">
        <p14:creationId xmlns:p14="http://schemas.microsoft.com/office/powerpoint/2010/main" val="10825139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a:t>Katie</a:t>
            </a:r>
            <a:endParaRPr lang="en-CA"/>
          </a:p>
        </p:txBody>
      </p:sp>
      <p:sp>
        <p:nvSpPr>
          <p:cNvPr id="4" name="Slide Number Placeholder 3"/>
          <p:cNvSpPr>
            <a:spLocks noGrp="1"/>
          </p:cNvSpPr>
          <p:nvPr>
            <p:ph type="sldNum" sz="quarter" idx="5"/>
          </p:nvPr>
        </p:nvSpPr>
        <p:spPr/>
        <p:txBody>
          <a:bodyPr/>
          <a:lstStyle/>
          <a:p>
            <a:fld id="{871B2431-D351-4C6E-A3CF-9DFAC0E3E050}" type="slidenum">
              <a:rPr lang="cs-CZ" smtClean="0"/>
              <a:t>7</a:t>
            </a:fld>
            <a:endParaRPr lang="cs-CZ"/>
          </a:p>
        </p:txBody>
      </p:sp>
    </p:spTree>
    <p:extLst>
      <p:ext uri="{BB962C8B-B14F-4D97-AF65-F5344CB8AC3E}">
        <p14:creationId xmlns:p14="http://schemas.microsoft.com/office/powerpoint/2010/main" val="10743507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a:t>Katie</a:t>
            </a:r>
            <a:endParaRPr lang="en-CA"/>
          </a:p>
        </p:txBody>
      </p:sp>
      <p:sp>
        <p:nvSpPr>
          <p:cNvPr id="4" name="Slide Number Placeholder 3"/>
          <p:cNvSpPr>
            <a:spLocks noGrp="1"/>
          </p:cNvSpPr>
          <p:nvPr>
            <p:ph type="sldNum" sz="quarter" idx="5"/>
          </p:nvPr>
        </p:nvSpPr>
        <p:spPr/>
        <p:txBody>
          <a:bodyPr/>
          <a:lstStyle/>
          <a:p>
            <a:fld id="{871B2431-D351-4C6E-A3CF-9DFAC0E3E050}" type="slidenum">
              <a:rPr lang="cs-CZ" smtClean="0"/>
              <a:t>8</a:t>
            </a:fld>
            <a:endParaRPr lang="cs-CZ"/>
          </a:p>
        </p:txBody>
      </p:sp>
    </p:spTree>
    <p:extLst>
      <p:ext uri="{BB962C8B-B14F-4D97-AF65-F5344CB8AC3E}">
        <p14:creationId xmlns:p14="http://schemas.microsoft.com/office/powerpoint/2010/main" val="950767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ea typeface="Calibri"/>
                <a:cs typeface="Calibri"/>
              </a:rPr>
              <a:t>Anita</a:t>
            </a:r>
            <a:endParaRPr lang="en-US" dirty="0"/>
          </a:p>
          <a:p>
            <a:r>
              <a:rPr lang="en-US" dirty="0"/>
              <a:t>Teacher? Administrator? Scholar? Clinician?</a:t>
            </a:r>
          </a:p>
          <a:p>
            <a:endParaRPr lang="en-US" dirty="0"/>
          </a:p>
          <a:p>
            <a:r>
              <a:rPr lang="en-US" dirty="0"/>
              <a:t>associate professor </a:t>
            </a:r>
          </a:p>
          <a:p>
            <a:r>
              <a:rPr lang="en-US" dirty="0"/>
              <a:t>-You do not need to be strong in all four, but at leased strength in 1 or 2 is required.</a:t>
            </a:r>
          </a:p>
          <a:p>
            <a:r>
              <a:rPr lang="en-US" dirty="0"/>
              <a:t>-you could also be sufficient in all four</a:t>
            </a:r>
          </a:p>
          <a:p>
            <a:endParaRPr lang="en-US" dirty="0"/>
          </a:p>
          <a:p>
            <a:endParaRPr lang="en-US" dirty="0"/>
          </a:p>
          <a:p>
            <a:r>
              <a:rPr lang="en-US" dirty="0"/>
              <a:t>lets look at each item more in depth</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4/27/2026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4/27/2026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4/27/2026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4/27/2026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4/27/2026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4/27/2026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4/27/2026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svg"/><Relationship Id="rId5" Type="http://schemas.openxmlformats.org/officeDocument/2006/relationships/image" Target="../media/image3.svg"/><Relationship Id="rId4" Type="http://schemas.openxmlformats.org/officeDocument/2006/relationships/image" Target="../media/image2.svg"/></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52.svg"/><Relationship Id="rId4" Type="http://schemas.openxmlformats.org/officeDocument/2006/relationships/image" Target="../media/image51.jpeg"/></Relationships>
</file>

<file path=ppt/slides/_rels/slide11.xml.rels><?xml version="1.0" encoding="UTF-8" standalone="yes"?>
<Relationships xmlns="http://schemas.openxmlformats.org/package/2006/relationships"><Relationship Id="rId8" Type="http://schemas.openxmlformats.org/officeDocument/2006/relationships/image" Target="../media/image57.svg"/><Relationship Id="rId3" Type="http://schemas.openxmlformats.org/officeDocument/2006/relationships/image" Target="../media/image1.jpeg"/><Relationship Id="rId7" Type="http://schemas.openxmlformats.org/officeDocument/2006/relationships/image" Target="../media/image56.svg"/><Relationship Id="rId12" Type="http://schemas.openxmlformats.org/officeDocument/2006/relationships/image" Target="../media/image61.sv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55.svg"/><Relationship Id="rId11" Type="http://schemas.openxmlformats.org/officeDocument/2006/relationships/image" Target="../media/image60.svg"/><Relationship Id="rId5" Type="http://schemas.openxmlformats.org/officeDocument/2006/relationships/image" Target="../media/image54.svg"/><Relationship Id="rId10" Type="http://schemas.openxmlformats.org/officeDocument/2006/relationships/image" Target="../media/image59.svg"/><Relationship Id="rId4" Type="http://schemas.openxmlformats.org/officeDocument/2006/relationships/image" Target="../media/image53.svg"/><Relationship Id="rId9" Type="http://schemas.openxmlformats.org/officeDocument/2006/relationships/image" Target="../media/image58.svg"/></Relationships>
</file>

<file path=ppt/slides/_rels/slide12.xml.rels><?xml version="1.0" encoding="UTF-8" standalone="yes"?>
<Relationships xmlns="http://schemas.openxmlformats.org/package/2006/relationships"><Relationship Id="rId8" Type="http://schemas.openxmlformats.org/officeDocument/2006/relationships/image" Target="../media/image57.svg"/><Relationship Id="rId3" Type="http://schemas.openxmlformats.org/officeDocument/2006/relationships/image" Target="../media/image1.jpeg"/><Relationship Id="rId7" Type="http://schemas.openxmlformats.org/officeDocument/2006/relationships/image" Target="../media/image56.svg"/><Relationship Id="rId12" Type="http://schemas.openxmlformats.org/officeDocument/2006/relationships/image" Target="../media/image61.sv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55.svg"/><Relationship Id="rId11" Type="http://schemas.openxmlformats.org/officeDocument/2006/relationships/image" Target="../media/image60.svg"/><Relationship Id="rId5" Type="http://schemas.openxmlformats.org/officeDocument/2006/relationships/image" Target="../media/image54.svg"/><Relationship Id="rId10" Type="http://schemas.openxmlformats.org/officeDocument/2006/relationships/image" Target="../media/image59.svg"/><Relationship Id="rId4" Type="http://schemas.openxmlformats.org/officeDocument/2006/relationships/image" Target="../media/image53.svg"/><Relationship Id="rId9" Type="http://schemas.openxmlformats.org/officeDocument/2006/relationships/image" Target="../media/image58.svg"/></Relationships>
</file>

<file path=ppt/slides/_rels/slide13.xml.rels><?xml version="1.0" encoding="UTF-8" standalone="yes"?>
<Relationships xmlns="http://schemas.openxmlformats.org/package/2006/relationships"><Relationship Id="rId8" Type="http://schemas.openxmlformats.org/officeDocument/2006/relationships/image" Target="../media/image65.svg"/><Relationship Id="rId3" Type="http://schemas.openxmlformats.org/officeDocument/2006/relationships/image" Target="../media/image1.jpeg"/><Relationship Id="rId7" Type="http://schemas.openxmlformats.org/officeDocument/2006/relationships/image" Target="../media/image64.sv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63.svg"/><Relationship Id="rId11" Type="http://schemas.openxmlformats.org/officeDocument/2006/relationships/image" Target="../media/image5.jpeg"/><Relationship Id="rId5" Type="http://schemas.openxmlformats.org/officeDocument/2006/relationships/image" Target="../media/image26.svg"/><Relationship Id="rId10" Type="http://schemas.openxmlformats.org/officeDocument/2006/relationships/image" Target="../media/image66.svg"/><Relationship Id="rId4" Type="http://schemas.openxmlformats.org/officeDocument/2006/relationships/image" Target="../media/image62.svg"/><Relationship Id="rId9" Type="http://schemas.openxmlformats.org/officeDocument/2006/relationships/image" Target="../media/image30.svg"/></Relationships>
</file>

<file path=ppt/slides/_rels/slide14.xml.rels><?xml version="1.0" encoding="UTF-8" standalone="yes"?>
<Relationships xmlns="http://schemas.openxmlformats.org/package/2006/relationships"><Relationship Id="rId8" Type="http://schemas.openxmlformats.org/officeDocument/2006/relationships/image" Target="../media/image72.svg"/><Relationship Id="rId13" Type="http://schemas.openxmlformats.org/officeDocument/2006/relationships/image" Target="../media/image77.svg"/><Relationship Id="rId3" Type="http://schemas.openxmlformats.org/officeDocument/2006/relationships/image" Target="../media/image67.svg"/><Relationship Id="rId7" Type="http://schemas.openxmlformats.org/officeDocument/2006/relationships/image" Target="../media/image71.svg"/><Relationship Id="rId12" Type="http://schemas.openxmlformats.org/officeDocument/2006/relationships/image" Target="../media/image76.sv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70.svg"/><Relationship Id="rId11" Type="http://schemas.openxmlformats.org/officeDocument/2006/relationships/image" Target="../media/image75.svg"/><Relationship Id="rId5" Type="http://schemas.openxmlformats.org/officeDocument/2006/relationships/image" Target="../media/image69.svg"/><Relationship Id="rId15" Type="http://schemas.openxmlformats.org/officeDocument/2006/relationships/image" Target="../media/image5.jpeg"/><Relationship Id="rId10" Type="http://schemas.openxmlformats.org/officeDocument/2006/relationships/image" Target="../media/image74.svg"/><Relationship Id="rId4" Type="http://schemas.openxmlformats.org/officeDocument/2006/relationships/image" Target="../media/image68.svg"/><Relationship Id="rId9" Type="http://schemas.openxmlformats.org/officeDocument/2006/relationships/image" Target="../media/image73.svg"/><Relationship Id="rId14" Type="http://schemas.openxmlformats.org/officeDocument/2006/relationships/image" Target="../media/image78.svg"/></Relationships>
</file>

<file path=ppt/slides/_rels/slide15.xml.rels><?xml version="1.0" encoding="UTF-8" standalone="yes"?>
<Relationships xmlns="http://schemas.openxmlformats.org/package/2006/relationships"><Relationship Id="rId8" Type="http://schemas.openxmlformats.org/officeDocument/2006/relationships/image" Target="../media/image72.svg"/><Relationship Id="rId13" Type="http://schemas.openxmlformats.org/officeDocument/2006/relationships/image" Target="../media/image77.svg"/><Relationship Id="rId3" Type="http://schemas.openxmlformats.org/officeDocument/2006/relationships/image" Target="../media/image67.svg"/><Relationship Id="rId7" Type="http://schemas.openxmlformats.org/officeDocument/2006/relationships/image" Target="../media/image71.svg"/><Relationship Id="rId12" Type="http://schemas.openxmlformats.org/officeDocument/2006/relationships/image" Target="../media/image76.svg"/><Relationship Id="rId2" Type="http://schemas.openxmlformats.org/officeDocument/2006/relationships/notesSlide" Target="../notesSlides/notesSlide15.xml"/><Relationship Id="rId16" Type="http://schemas.openxmlformats.org/officeDocument/2006/relationships/image" Target="../media/image69.svg"/><Relationship Id="rId1" Type="http://schemas.openxmlformats.org/officeDocument/2006/relationships/slideLayout" Target="../slideLayouts/slideLayout7.xml"/><Relationship Id="rId6" Type="http://schemas.openxmlformats.org/officeDocument/2006/relationships/image" Target="../media/image70.svg"/><Relationship Id="rId11" Type="http://schemas.openxmlformats.org/officeDocument/2006/relationships/image" Target="../media/image75.svg"/><Relationship Id="rId5" Type="http://schemas.openxmlformats.org/officeDocument/2006/relationships/image" Target="../media/image79.svg"/><Relationship Id="rId15" Type="http://schemas.openxmlformats.org/officeDocument/2006/relationships/image" Target="../media/image5.jpeg"/><Relationship Id="rId10" Type="http://schemas.openxmlformats.org/officeDocument/2006/relationships/image" Target="../media/image74.svg"/><Relationship Id="rId4" Type="http://schemas.openxmlformats.org/officeDocument/2006/relationships/image" Target="../media/image68.svg"/><Relationship Id="rId9" Type="http://schemas.openxmlformats.org/officeDocument/2006/relationships/image" Target="../media/image73.svg"/><Relationship Id="rId14" Type="http://schemas.openxmlformats.org/officeDocument/2006/relationships/image" Target="../media/image78.svg"/></Relationships>
</file>

<file path=ppt/slides/_rels/slide16.xml.rels><?xml version="1.0" encoding="UTF-8" standalone="yes"?>
<Relationships xmlns="http://schemas.openxmlformats.org/package/2006/relationships"><Relationship Id="rId8" Type="http://schemas.openxmlformats.org/officeDocument/2006/relationships/image" Target="../media/image83.svg"/><Relationship Id="rId13" Type="http://schemas.openxmlformats.org/officeDocument/2006/relationships/image" Target="../media/image88.svg"/><Relationship Id="rId18" Type="http://schemas.openxmlformats.org/officeDocument/2006/relationships/image" Target="../media/image93.svg"/><Relationship Id="rId3" Type="http://schemas.openxmlformats.org/officeDocument/2006/relationships/image" Target="../media/image1.jpeg"/><Relationship Id="rId21" Type="http://schemas.openxmlformats.org/officeDocument/2006/relationships/hyperlink" Target="https://www.nosm.ca/wp-content/uploads/2023/04/2016-05-13_POLICY-PROCEDURE_Governing-Joint-and-Stipendiary-Faculty-Promotions.pdf" TargetMode="External"/><Relationship Id="rId7" Type="http://schemas.openxmlformats.org/officeDocument/2006/relationships/image" Target="../media/image82.svg"/><Relationship Id="rId12" Type="http://schemas.openxmlformats.org/officeDocument/2006/relationships/image" Target="../media/image87.svg"/><Relationship Id="rId17" Type="http://schemas.openxmlformats.org/officeDocument/2006/relationships/image" Target="../media/image92.svg"/><Relationship Id="rId2" Type="http://schemas.openxmlformats.org/officeDocument/2006/relationships/notesSlide" Target="../notesSlides/notesSlide16.xml"/><Relationship Id="rId16" Type="http://schemas.openxmlformats.org/officeDocument/2006/relationships/image" Target="../media/image91.svg"/><Relationship Id="rId20" Type="http://schemas.openxmlformats.org/officeDocument/2006/relationships/image" Target="../media/image95.svg"/><Relationship Id="rId1" Type="http://schemas.openxmlformats.org/officeDocument/2006/relationships/slideLayout" Target="../slideLayouts/slideLayout7.xml"/><Relationship Id="rId6" Type="http://schemas.openxmlformats.org/officeDocument/2006/relationships/image" Target="../media/image81.svg"/><Relationship Id="rId11" Type="http://schemas.openxmlformats.org/officeDocument/2006/relationships/image" Target="../media/image86.svg"/><Relationship Id="rId5" Type="http://schemas.openxmlformats.org/officeDocument/2006/relationships/image" Target="../media/image80.svg"/><Relationship Id="rId15" Type="http://schemas.openxmlformats.org/officeDocument/2006/relationships/image" Target="../media/image90.svg"/><Relationship Id="rId10" Type="http://schemas.openxmlformats.org/officeDocument/2006/relationships/image" Target="../media/image85.svg"/><Relationship Id="rId19" Type="http://schemas.openxmlformats.org/officeDocument/2006/relationships/image" Target="../media/image94.svg"/><Relationship Id="rId4" Type="http://schemas.openxmlformats.org/officeDocument/2006/relationships/image" Target="../media/image42.svg"/><Relationship Id="rId9" Type="http://schemas.openxmlformats.org/officeDocument/2006/relationships/image" Target="../media/image84.svg"/><Relationship Id="rId14" Type="http://schemas.openxmlformats.org/officeDocument/2006/relationships/image" Target="../media/image89.svg"/><Relationship Id="rId22" Type="http://schemas.openxmlformats.org/officeDocument/2006/relationships/image" Target="../media/image5.jpeg"/></Relationships>
</file>

<file path=ppt/slides/_rels/slide17.xml.rels><?xml version="1.0" encoding="UTF-8" standalone="yes"?>
<Relationships xmlns="http://schemas.openxmlformats.org/package/2006/relationships"><Relationship Id="rId8" Type="http://schemas.openxmlformats.org/officeDocument/2006/relationships/image" Target="../media/image83.svg"/><Relationship Id="rId13" Type="http://schemas.openxmlformats.org/officeDocument/2006/relationships/image" Target="../media/image88.svg"/><Relationship Id="rId18" Type="http://schemas.openxmlformats.org/officeDocument/2006/relationships/image" Target="../media/image93.svg"/><Relationship Id="rId3" Type="http://schemas.openxmlformats.org/officeDocument/2006/relationships/image" Target="../media/image1.jpeg"/><Relationship Id="rId21" Type="http://schemas.openxmlformats.org/officeDocument/2006/relationships/image" Target="../media/image5.jpeg"/><Relationship Id="rId7" Type="http://schemas.openxmlformats.org/officeDocument/2006/relationships/image" Target="../media/image82.svg"/><Relationship Id="rId12" Type="http://schemas.openxmlformats.org/officeDocument/2006/relationships/image" Target="../media/image87.svg"/><Relationship Id="rId17" Type="http://schemas.openxmlformats.org/officeDocument/2006/relationships/image" Target="../media/image92.svg"/><Relationship Id="rId2" Type="http://schemas.openxmlformats.org/officeDocument/2006/relationships/notesSlide" Target="../notesSlides/notesSlide17.xml"/><Relationship Id="rId16" Type="http://schemas.openxmlformats.org/officeDocument/2006/relationships/image" Target="../media/image91.svg"/><Relationship Id="rId20" Type="http://schemas.openxmlformats.org/officeDocument/2006/relationships/image" Target="../media/image95.svg"/><Relationship Id="rId1" Type="http://schemas.openxmlformats.org/officeDocument/2006/relationships/slideLayout" Target="../slideLayouts/slideLayout7.xml"/><Relationship Id="rId6" Type="http://schemas.openxmlformats.org/officeDocument/2006/relationships/image" Target="../media/image81.svg"/><Relationship Id="rId11" Type="http://schemas.openxmlformats.org/officeDocument/2006/relationships/image" Target="../media/image86.svg"/><Relationship Id="rId5" Type="http://schemas.openxmlformats.org/officeDocument/2006/relationships/image" Target="../media/image80.svg"/><Relationship Id="rId15" Type="http://schemas.openxmlformats.org/officeDocument/2006/relationships/image" Target="../media/image90.svg"/><Relationship Id="rId10" Type="http://schemas.openxmlformats.org/officeDocument/2006/relationships/image" Target="../media/image85.svg"/><Relationship Id="rId19" Type="http://schemas.openxmlformats.org/officeDocument/2006/relationships/image" Target="../media/image94.svg"/><Relationship Id="rId4" Type="http://schemas.openxmlformats.org/officeDocument/2006/relationships/image" Target="../media/image42.svg"/><Relationship Id="rId9" Type="http://schemas.openxmlformats.org/officeDocument/2006/relationships/image" Target="../media/image84.svg"/><Relationship Id="rId14" Type="http://schemas.openxmlformats.org/officeDocument/2006/relationships/image" Target="../media/image89.svg"/></Relationships>
</file>

<file path=ppt/slides/_rels/slide18.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hyperlink" Target="https://www.nosm.ca/wp-content/uploads/2023/04/Promotion-How-To-Guide-2024.pdf" TargetMode="External"/><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96.png"/><Relationship Id="rId5" Type="http://schemas.openxmlformats.org/officeDocument/2006/relationships/image" Target="../media/image5.jpeg"/><Relationship Id="rId4" Type="http://schemas.openxmlformats.org/officeDocument/2006/relationships/image" Target="../media/image49.svg"/></Relationships>
</file>

<file path=ppt/slides/_rels/slide19.xml.rels><?xml version="1.0" encoding="UTF-8" standalone="yes"?>
<Relationships xmlns="http://schemas.openxmlformats.org/package/2006/relationships"><Relationship Id="rId8" Type="http://schemas.openxmlformats.org/officeDocument/2006/relationships/image" Target="../media/image101.svg"/><Relationship Id="rId13" Type="http://schemas.openxmlformats.org/officeDocument/2006/relationships/image" Target="../media/image105.svg"/><Relationship Id="rId18" Type="http://schemas.openxmlformats.org/officeDocument/2006/relationships/image" Target="../media/image109.svg"/><Relationship Id="rId3" Type="http://schemas.openxmlformats.org/officeDocument/2006/relationships/image" Target="../media/image1.jpeg"/><Relationship Id="rId21" Type="http://schemas.openxmlformats.org/officeDocument/2006/relationships/image" Target="../media/image112.svg"/><Relationship Id="rId7" Type="http://schemas.openxmlformats.org/officeDocument/2006/relationships/image" Target="../media/image100.svg"/><Relationship Id="rId12" Type="http://schemas.openxmlformats.org/officeDocument/2006/relationships/image" Target="../media/image104.svg"/><Relationship Id="rId17" Type="http://schemas.openxmlformats.org/officeDocument/2006/relationships/image" Target="../media/image14.svg"/><Relationship Id="rId2" Type="http://schemas.openxmlformats.org/officeDocument/2006/relationships/notesSlide" Target="../notesSlides/notesSlide19.xml"/><Relationship Id="rId16" Type="http://schemas.openxmlformats.org/officeDocument/2006/relationships/image" Target="../media/image108.svg"/><Relationship Id="rId20" Type="http://schemas.openxmlformats.org/officeDocument/2006/relationships/image" Target="../media/image111.svg"/><Relationship Id="rId1" Type="http://schemas.openxmlformats.org/officeDocument/2006/relationships/slideLayout" Target="../slideLayouts/slideLayout7.xml"/><Relationship Id="rId6" Type="http://schemas.openxmlformats.org/officeDocument/2006/relationships/image" Target="../media/image99.svg"/><Relationship Id="rId11" Type="http://schemas.openxmlformats.org/officeDocument/2006/relationships/image" Target="../media/image103.svg"/><Relationship Id="rId5" Type="http://schemas.openxmlformats.org/officeDocument/2006/relationships/image" Target="../media/image98.svg"/><Relationship Id="rId15" Type="http://schemas.openxmlformats.org/officeDocument/2006/relationships/image" Target="../media/image107.svg"/><Relationship Id="rId23" Type="http://schemas.openxmlformats.org/officeDocument/2006/relationships/image" Target="../media/image5.jpeg"/><Relationship Id="rId10" Type="http://schemas.openxmlformats.org/officeDocument/2006/relationships/image" Target="../media/image88.svg"/><Relationship Id="rId19" Type="http://schemas.openxmlformats.org/officeDocument/2006/relationships/image" Target="../media/image110.svg"/><Relationship Id="rId4" Type="http://schemas.openxmlformats.org/officeDocument/2006/relationships/image" Target="../media/image97.svg"/><Relationship Id="rId9" Type="http://schemas.openxmlformats.org/officeDocument/2006/relationships/image" Target="../media/image102.svg"/><Relationship Id="rId14" Type="http://schemas.openxmlformats.org/officeDocument/2006/relationships/image" Target="../media/image106.svg"/><Relationship Id="rId22" Type="http://schemas.openxmlformats.org/officeDocument/2006/relationships/hyperlink" Target="https://forms.office.com/pages/responsepage.aspx?id=WSEAs7Fb806OGVFmfhtGuWGLeCA_BQlPjxp4AfAPu0BUMzFFVUZZVjZIWEhNTllHSlhOSFpMNlhBRS4u"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1.jpeg"/><Relationship Id="rId7" Type="http://schemas.openxmlformats.org/officeDocument/2006/relationships/image" Target="../media/image9.sv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8.svg"/><Relationship Id="rId11" Type="http://schemas.openxmlformats.org/officeDocument/2006/relationships/image" Target="../media/image11.jpeg"/><Relationship Id="rId5" Type="http://schemas.openxmlformats.org/officeDocument/2006/relationships/image" Target="../media/image7.svg"/><Relationship Id="rId10" Type="http://schemas.openxmlformats.org/officeDocument/2006/relationships/image" Target="../media/image3.svg"/><Relationship Id="rId4" Type="http://schemas.openxmlformats.org/officeDocument/2006/relationships/image" Target="../media/image6.svg"/><Relationship Id="rId9" Type="http://schemas.openxmlformats.org/officeDocument/2006/relationships/image" Target="../media/image5.jpeg"/></Relationships>
</file>

<file path=ppt/slides/_rels/slide20.xml.rels><?xml version="1.0" encoding="UTF-8" standalone="yes"?>
<Relationships xmlns="http://schemas.openxmlformats.org/package/2006/relationships"><Relationship Id="rId8" Type="http://schemas.openxmlformats.org/officeDocument/2006/relationships/image" Target="../media/image117.svg"/><Relationship Id="rId13" Type="http://schemas.openxmlformats.org/officeDocument/2006/relationships/image" Target="../media/image121.svg"/><Relationship Id="rId3" Type="http://schemas.openxmlformats.org/officeDocument/2006/relationships/image" Target="../media/image1.jpeg"/><Relationship Id="rId7" Type="http://schemas.openxmlformats.org/officeDocument/2006/relationships/image" Target="../media/image116.svg"/><Relationship Id="rId12" Type="http://schemas.openxmlformats.org/officeDocument/2006/relationships/image" Target="../media/image120.svg"/><Relationship Id="rId2" Type="http://schemas.openxmlformats.org/officeDocument/2006/relationships/notesSlide" Target="../notesSlides/notesSlide20.xml"/><Relationship Id="rId16" Type="http://schemas.openxmlformats.org/officeDocument/2006/relationships/image" Target="../media/image124.svg"/><Relationship Id="rId1" Type="http://schemas.openxmlformats.org/officeDocument/2006/relationships/slideLayout" Target="../slideLayouts/slideLayout7.xml"/><Relationship Id="rId6" Type="http://schemas.openxmlformats.org/officeDocument/2006/relationships/image" Target="../media/image115.svg"/><Relationship Id="rId11" Type="http://schemas.openxmlformats.org/officeDocument/2006/relationships/image" Target="../media/image5.jpeg"/><Relationship Id="rId5" Type="http://schemas.openxmlformats.org/officeDocument/2006/relationships/image" Target="../media/image114.svg"/><Relationship Id="rId15" Type="http://schemas.openxmlformats.org/officeDocument/2006/relationships/image" Target="../media/image123.svg"/><Relationship Id="rId10" Type="http://schemas.openxmlformats.org/officeDocument/2006/relationships/image" Target="../media/image119.svg"/><Relationship Id="rId4" Type="http://schemas.openxmlformats.org/officeDocument/2006/relationships/image" Target="../media/image113.svg"/><Relationship Id="rId9" Type="http://schemas.openxmlformats.org/officeDocument/2006/relationships/image" Target="../media/image118.svg"/><Relationship Id="rId14" Type="http://schemas.openxmlformats.org/officeDocument/2006/relationships/image" Target="../media/image122.svg"/></Relationships>
</file>

<file path=ppt/slides/_rels/slide21.xml.rels><?xml version="1.0" encoding="UTF-8" standalone="yes"?>
<Relationships xmlns="http://schemas.openxmlformats.org/package/2006/relationships"><Relationship Id="rId8" Type="http://schemas.openxmlformats.org/officeDocument/2006/relationships/image" Target="../media/image120.svg"/><Relationship Id="rId3" Type="http://schemas.openxmlformats.org/officeDocument/2006/relationships/image" Target="../media/image1.jpeg"/><Relationship Id="rId7" Type="http://schemas.openxmlformats.org/officeDocument/2006/relationships/image" Target="../media/image5.jpe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119.svg"/><Relationship Id="rId5" Type="http://schemas.openxmlformats.org/officeDocument/2006/relationships/image" Target="../media/image118.svg"/><Relationship Id="rId4" Type="http://schemas.openxmlformats.org/officeDocument/2006/relationships/image" Target="../media/image113.svg"/></Relationships>
</file>

<file path=ppt/slides/_rels/slide22.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121.sv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119.svg"/><Relationship Id="rId4" Type="http://schemas.openxmlformats.org/officeDocument/2006/relationships/image" Target="../media/image118.svg"/></Relationships>
</file>

<file path=ppt/slides/_rels/slide23.xml.rels><?xml version="1.0" encoding="UTF-8" standalone="yes"?>
<Relationships xmlns="http://schemas.openxmlformats.org/package/2006/relationships"><Relationship Id="rId8" Type="http://schemas.openxmlformats.org/officeDocument/2006/relationships/image" Target="../media/image122.svg"/><Relationship Id="rId3" Type="http://schemas.openxmlformats.org/officeDocument/2006/relationships/image" Target="../media/image1.jpeg"/><Relationship Id="rId7" Type="http://schemas.openxmlformats.org/officeDocument/2006/relationships/image" Target="../media/image121.sv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119.svg"/><Relationship Id="rId4" Type="http://schemas.openxmlformats.org/officeDocument/2006/relationships/image" Target="../media/image118.svg"/></Relationships>
</file>

<file path=ppt/slides/_rels/slide24.xml.rels><?xml version="1.0" encoding="UTF-8" standalone="yes"?>
<Relationships xmlns="http://schemas.openxmlformats.org/package/2006/relationships"><Relationship Id="rId8" Type="http://schemas.openxmlformats.org/officeDocument/2006/relationships/image" Target="../media/image122.svg"/><Relationship Id="rId3" Type="http://schemas.openxmlformats.org/officeDocument/2006/relationships/image" Target="../media/image1.jpeg"/><Relationship Id="rId7" Type="http://schemas.openxmlformats.org/officeDocument/2006/relationships/image" Target="../media/image121.sv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119.svg"/><Relationship Id="rId4" Type="http://schemas.openxmlformats.org/officeDocument/2006/relationships/image" Target="../media/image118.svg"/></Relationships>
</file>

<file path=ppt/slides/_rels/slide25.xml.rels><?xml version="1.0" encoding="UTF-8" standalone="yes"?>
<Relationships xmlns="http://schemas.openxmlformats.org/package/2006/relationships"><Relationship Id="rId8" Type="http://schemas.openxmlformats.org/officeDocument/2006/relationships/image" Target="../media/image123.svg"/><Relationship Id="rId3" Type="http://schemas.openxmlformats.org/officeDocument/2006/relationships/image" Target="../media/image1.jpeg"/><Relationship Id="rId7" Type="http://schemas.openxmlformats.org/officeDocument/2006/relationships/hyperlink" Target="https://www.google.com/search?sca_esv=393159a26b253a41&amp;rlz=1C5CHFA_enCA1141CA1141&amp;q=collaborate&amp;spell=1&amp;sa=X&amp;ved=2ahUKEwjProWDvc2MAxUTkokEHVBLGZEQkeECKAB6BAgMEAE" TargetMode="External"/><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119.svg"/><Relationship Id="rId4" Type="http://schemas.openxmlformats.org/officeDocument/2006/relationships/image" Target="../media/image118.svg"/></Relationships>
</file>

<file path=ppt/slides/_rels/slide26.xml.rels><?xml version="1.0" encoding="UTF-8" standalone="yes"?>
<Relationships xmlns="http://schemas.openxmlformats.org/package/2006/relationships"><Relationship Id="rId8" Type="http://schemas.openxmlformats.org/officeDocument/2006/relationships/image" Target="../media/image124.svg"/><Relationship Id="rId3" Type="http://schemas.openxmlformats.org/officeDocument/2006/relationships/image" Target="../media/image1.jpeg"/><Relationship Id="rId7" Type="http://schemas.openxmlformats.org/officeDocument/2006/relationships/image" Target="../media/image123.sv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119.svg"/><Relationship Id="rId4" Type="http://schemas.openxmlformats.org/officeDocument/2006/relationships/image" Target="../media/image118.svg"/></Relationships>
</file>

<file path=ppt/slides/_rels/slide27.xml.rels><?xml version="1.0" encoding="UTF-8" standalone="yes"?>
<Relationships xmlns="http://schemas.openxmlformats.org/package/2006/relationships"><Relationship Id="rId8" Type="http://schemas.openxmlformats.org/officeDocument/2006/relationships/image" Target="../media/image128.svg"/><Relationship Id="rId13" Type="http://schemas.openxmlformats.org/officeDocument/2006/relationships/image" Target="../media/image110.svg"/><Relationship Id="rId3" Type="http://schemas.openxmlformats.org/officeDocument/2006/relationships/image" Target="../media/image1.jpeg"/><Relationship Id="rId7" Type="http://schemas.openxmlformats.org/officeDocument/2006/relationships/image" Target="../media/image14.svg"/><Relationship Id="rId12" Type="http://schemas.openxmlformats.org/officeDocument/2006/relationships/image" Target="../media/image131.sv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127.svg"/><Relationship Id="rId11" Type="http://schemas.openxmlformats.org/officeDocument/2006/relationships/image" Target="../media/image130.svg"/><Relationship Id="rId5" Type="http://schemas.openxmlformats.org/officeDocument/2006/relationships/image" Target="../media/image126.jpeg"/><Relationship Id="rId10" Type="http://schemas.openxmlformats.org/officeDocument/2006/relationships/image" Target="../media/image5.jpeg"/><Relationship Id="rId4" Type="http://schemas.openxmlformats.org/officeDocument/2006/relationships/image" Target="../media/image125.svg"/><Relationship Id="rId9" Type="http://schemas.openxmlformats.org/officeDocument/2006/relationships/image" Target="../media/image129.svg"/></Relationships>
</file>

<file path=ppt/slides/_rels/slide28.xml.rels><?xml version="1.0" encoding="UTF-8" standalone="yes"?>
<Relationships xmlns="http://schemas.openxmlformats.org/package/2006/relationships"><Relationship Id="rId3" Type="http://schemas.openxmlformats.org/officeDocument/2006/relationships/image" Target="../media/image132.svg"/><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image" Target="../media/image5.jpeg"/><Relationship Id="rId4" Type="http://schemas.openxmlformats.org/officeDocument/2006/relationships/image" Target="../media/image133.sv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5.svg"/><Relationship Id="rId13" Type="http://schemas.openxmlformats.org/officeDocument/2006/relationships/image" Target="../media/image20.svg"/><Relationship Id="rId3" Type="http://schemas.openxmlformats.org/officeDocument/2006/relationships/image" Target="../media/image1.jpeg"/><Relationship Id="rId7" Type="http://schemas.openxmlformats.org/officeDocument/2006/relationships/image" Target="../media/image14.svg"/><Relationship Id="rId12" Type="http://schemas.openxmlformats.org/officeDocument/2006/relationships/image" Target="../media/image19.sv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3.svg"/><Relationship Id="rId11" Type="http://schemas.openxmlformats.org/officeDocument/2006/relationships/image" Target="../media/image18.svg"/><Relationship Id="rId5" Type="http://schemas.openxmlformats.org/officeDocument/2006/relationships/image" Target="../media/image12.svg"/><Relationship Id="rId15" Type="http://schemas.openxmlformats.org/officeDocument/2006/relationships/image" Target="../media/image5.jpeg"/><Relationship Id="rId10" Type="http://schemas.openxmlformats.org/officeDocument/2006/relationships/image" Target="../media/image17.svg"/><Relationship Id="rId4" Type="http://schemas.openxmlformats.org/officeDocument/2006/relationships/image" Target="../media/image3.svg"/><Relationship Id="rId9" Type="http://schemas.openxmlformats.org/officeDocument/2006/relationships/image" Target="../media/image16.svg"/><Relationship Id="rId14" Type="http://schemas.openxmlformats.org/officeDocument/2006/relationships/image" Target="../media/image11.jpeg"/></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22.svg"/><Relationship Id="rId4" Type="http://schemas.openxmlformats.org/officeDocument/2006/relationships/image" Target="../media/image21.svg"/></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22.svg"/><Relationship Id="rId4" Type="http://schemas.openxmlformats.org/officeDocument/2006/relationships/image" Target="../media/image21.svg"/></Relationships>
</file>

<file path=ppt/slides/_rels/slide6.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1.jpeg"/><Relationship Id="rId7" Type="http://schemas.openxmlformats.org/officeDocument/2006/relationships/image" Target="../media/image26.svg"/><Relationship Id="rId12"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5.svg"/><Relationship Id="rId11" Type="http://schemas.openxmlformats.org/officeDocument/2006/relationships/image" Target="../media/image30.svg"/><Relationship Id="rId5" Type="http://schemas.openxmlformats.org/officeDocument/2006/relationships/image" Target="../media/image24.svg"/><Relationship Id="rId10" Type="http://schemas.openxmlformats.org/officeDocument/2006/relationships/image" Target="../media/image29.svg"/><Relationship Id="rId4" Type="http://schemas.openxmlformats.org/officeDocument/2006/relationships/image" Target="../media/image23.svg"/><Relationship Id="rId9" Type="http://schemas.openxmlformats.org/officeDocument/2006/relationships/image" Target="../media/image28.svg"/></Relationships>
</file>

<file path=ppt/slides/_rels/slide7.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1.jpeg"/><Relationship Id="rId7" Type="http://schemas.openxmlformats.org/officeDocument/2006/relationships/image" Target="../media/image34.svg"/><Relationship Id="rId12"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3.svg"/><Relationship Id="rId11" Type="http://schemas.openxmlformats.org/officeDocument/2006/relationships/hyperlink" Target="https://www.nosm.ca/wp-content/uploads/2023/04/2016-05-13_POLICY-PROCEDURE_Governing-Joint-and-Stipendiary-Faculty-Promotions.pdf" TargetMode="External"/><Relationship Id="rId5" Type="http://schemas.openxmlformats.org/officeDocument/2006/relationships/image" Target="../media/image32.svg"/><Relationship Id="rId10" Type="http://schemas.openxmlformats.org/officeDocument/2006/relationships/hyperlink" Target="https://www.nosm.ca/wp-content/uploads/2023/04/Joint-and-Stipendiary-Faculty-Promotions-Committee-Membership-2024-2025.pdf" TargetMode="External"/><Relationship Id="rId4" Type="http://schemas.openxmlformats.org/officeDocument/2006/relationships/image" Target="../media/image31.svg"/><Relationship Id="rId9" Type="http://schemas.openxmlformats.org/officeDocument/2006/relationships/image" Target="../media/image36.svg"/></Relationships>
</file>

<file path=ppt/slides/_rels/slide8.xml.rels><?xml version="1.0" encoding="UTF-8" standalone="yes"?>
<Relationships xmlns="http://schemas.openxmlformats.org/package/2006/relationships"><Relationship Id="rId8" Type="http://schemas.openxmlformats.org/officeDocument/2006/relationships/image" Target="../media/image41.svg"/><Relationship Id="rId13" Type="http://schemas.openxmlformats.org/officeDocument/2006/relationships/image" Target="../media/image46.svg"/><Relationship Id="rId3" Type="http://schemas.openxmlformats.org/officeDocument/2006/relationships/image" Target="../media/image1.jpeg"/><Relationship Id="rId7" Type="http://schemas.openxmlformats.org/officeDocument/2006/relationships/image" Target="../media/image40.svg"/><Relationship Id="rId12" Type="http://schemas.openxmlformats.org/officeDocument/2006/relationships/image" Target="../media/image45.svg"/><Relationship Id="rId2" Type="http://schemas.openxmlformats.org/officeDocument/2006/relationships/notesSlide" Target="../notesSlides/notesSlide8.xml"/><Relationship Id="rId16" Type="http://schemas.openxmlformats.org/officeDocument/2006/relationships/image" Target="../media/image48.svg"/><Relationship Id="rId1" Type="http://schemas.openxmlformats.org/officeDocument/2006/relationships/slideLayout" Target="../slideLayouts/slideLayout7.xml"/><Relationship Id="rId6" Type="http://schemas.openxmlformats.org/officeDocument/2006/relationships/image" Target="../media/image39.svg"/><Relationship Id="rId11" Type="http://schemas.openxmlformats.org/officeDocument/2006/relationships/image" Target="../media/image44.svg"/><Relationship Id="rId5" Type="http://schemas.openxmlformats.org/officeDocument/2006/relationships/image" Target="../media/image38.svg"/><Relationship Id="rId15" Type="http://schemas.openxmlformats.org/officeDocument/2006/relationships/image" Target="../media/image47.svg"/><Relationship Id="rId10" Type="http://schemas.openxmlformats.org/officeDocument/2006/relationships/image" Target="../media/image43.svg"/><Relationship Id="rId4" Type="http://schemas.openxmlformats.org/officeDocument/2006/relationships/image" Target="../media/image37.svg"/><Relationship Id="rId9" Type="http://schemas.openxmlformats.org/officeDocument/2006/relationships/image" Target="../media/image42.svg"/><Relationship Id="rId14" Type="http://schemas.openxmlformats.org/officeDocument/2006/relationships/image" Target="../media/image5.jpeg"/></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50.png"/><Relationship Id="rId4" Type="http://schemas.openxmlformats.org/officeDocument/2006/relationships/image" Target="../media/image49.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en-US"/>
          </a:p>
        </p:txBody>
      </p:sp>
      <p:sp>
        <p:nvSpPr>
          <p:cNvPr id="3" name="Freeform 3"/>
          <p:cNvSpPr/>
          <p:nvPr/>
        </p:nvSpPr>
        <p:spPr>
          <a:xfrm>
            <a:off x="-1152355" y="-1028700"/>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a:alphaModFix amt="50000"/>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2962445" y="-1028700"/>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a:alphaModFix amt="50000"/>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a:off x="7077245" y="-1028700"/>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a:alphaModFix amt="50000"/>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p:cNvSpPr/>
          <p:nvPr/>
        </p:nvSpPr>
        <p:spPr>
          <a:xfrm>
            <a:off x="11192045" y="-1028700"/>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a:alphaModFix amt="50000"/>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Freeform 7"/>
          <p:cNvSpPr/>
          <p:nvPr/>
        </p:nvSpPr>
        <p:spPr>
          <a:xfrm>
            <a:off x="15325555" y="-1028700"/>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a:alphaModFix amt="50000"/>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Freeform 8"/>
          <p:cNvSpPr/>
          <p:nvPr/>
        </p:nvSpPr>
        <p:spPr>
          <a:xfrm>
            <a:off x="-1152355" y="3086100"/>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a:alphaModFix amt="50000"/>
              <a:extLst>
                <a:ext uri="{96DAC541-7B7A-43D3-8B79-37D633B846F1}">
                  <asvg:svgBlip xmlns:asvg="http://schemas.microsoft.com/office/drawing/2016/SVG/main" r:embed="rId4"/>
                </a:ext>
              </a:extLst>
            </a:blip>
            <a:stretch>
              <a:fillRect/>
            </a:stretch>
          </a:blipFill>
        </p:spPr>
        <p:txBody>
          <a:bodyPr/>
          <a:lstStyle/>
          <a:p>
            <a:endParaRPr lang="en-US"/>
          </a:p>
        </p:txBody>
      </p:sp>
      <p:sp>
        <p:nvSpPr>
          <p:cNvPr id="9" name="Freeform 9"/>
          <p:cNvSpPr/>
          <p:nvPr/>
        </p:nvSpPr>
        <p:spPr>
          <a:xfrm>
            <a:off x="15325555" y="3086100"/>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a:alphaModFix amt="50000"/>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0" name="Freeform 10"/>
          <p:cNvSpPr/>
          <p:nvPr/>
        </p:nvSpPr>
        <p:spPr>
          <a:xfrm>
            <a:off x="-1152355" y="7200900"/>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a:alphaModFix amt="50000"/>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1" name="Freeform 11"/>
          <p:cNvSpPr/>
          <p:nvPr/>
        </p:nvSpPr>
        <p:spPr>
          <a:xfrm>
            <a:off x="2962445" y="7200900"/>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a:alphaModFix amt="50000"/>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2" name="Freeform 12"/>
          <p:cNvSpPr/>
          <p:nvPr/>
        </p:nvSpPr>
        <p:spPr>
          <a:xfrm>
            <a:off x="7077245" y="7200900"/>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a:alphaModFix amt="50000"/>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3" name="Freeform 13"/>
          <p:cNvSpPr/>
          <p:nvPr/>
        </p:nvSpPr>
        <p:spPr>
          <a:xfrm>
            <a:off x="11192045" y="7200900"/>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a:alphaModFix amt="50000"/>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4" name="Freeform 14"/>
          <p:cNvSpPr/>
          <p:nvPr/>
        </p:nvSpPr>
        <p:spPr>
          <a:xfrm>
            <a:off x="15325555" y="7200900"/>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a:alphaModFix amt="50000"/>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15" name="Group 15"/>
          <p:cNvGrpSpPr/>
          <p:nvPr/>
        </p:nvGrpSpPr>
        <p:grpSpPr>
          <a:xfrm>
            <a:off x="496207" y="472168"/>
            <a:ext cx="17338675" cy="9334500"/>
            <a:chOff x="0" y="0"/>
            <a:chExt cx="4566565" cy="2458469"/>
          </a:xfrm>
        </p:grpSpPr>
        <p:sp>
          <p:nvSpPr>
            <p:cNvPr id="16" name="Freeform 16"/>
            <p:cNvSpPr/>
            <p:nvPr/>
          </p:nvSpPr>
          <p:spPr>
            <a:xfrm>
              <a:off x="0" y="0"/>
              <a:ext cx="4566565" cy="2458469"/>
            </a:xfrm>
            <a:custGeom>
              <a:avLst/>
              <a:gdLst/>
              <a:ahLst/>
              <a:cxnLst/>
              <a:rect l="l" t="t" r="r" b="b"/>
              <a:pathLst>
                <a:path w="4566565" h="2458469">
                  <a:moveTo>
                    <a:pt x="0" y="0"/>
                  </a:moveTo>
                  <a:lnTo>
                    <a:pt x="4566565" y="0"/>
                  </a:lnTo>
                  <a:lnTo>
                    <a:pt x="4566565" y="2458469"/>
                  </a:lnTo>
                  <a:lnTo>
                    <a:pt x="0" y="2458469"/>
                  </a:lnTo>
                  <a:close/>
                </a:path>
              </a:pathLst>
            </a:custGeom>
            <a:solidFill>
              <a:srgbClr val="F7F7F7"/>
            </a:solidFill>
          </p:spPr>
          <p:txBody>
            <a:bodyPr/>
            <a:lstStyle/>
            <a:p>
              <a:endParaRPr lang="en-US"/>
            </a:p>
          </p:txBody>
        </p:sp>
        <p:sp>
          <p:nvSpPr>
            <p:cNvPr id="17" name="TextBox 17"/>
            <p:cNvSpPr txBox="1"/>
            <p:nvPr/>
          </p:nvSpPr>
          <p:spPr>
            <a:xfrm>
              <a:off x="0" y="-38100"/>
              <a:ext cx="4566565" cy="2496569"/>
            </a:xfrm>
            <a:prstGeom prst="rect">
              <a:avLst/>
            </a:prstGeom>
          </p:spPr>
          <p:txBody>
            <a:bodyPr lIns="50800" tIns="50800" rIns="50800" bIns="50800" rtlCol="0" anchor="ctr"/>
            <a:lstStyle/>
            <a:p>
              <a:pPr algn="ctr">
                <a:lnSpc>
                  <a:spcPts val="2659"/>
                </a:lnSpc>
                <a:spcBef>
                  <a:spcPct val="0"/>
                </a:spcBef>
              </a:pPr>
              <a:endParaRPr/>
            </a:p>
          </p:txBody>
        </p:sp>
      </p:grpSp>
      <p:sp>
        <p:nvSpPr>
          <p:cNvPr id="18" name="Freeform 18"/>
          <p:cNvSpPr/>
          <p:nvPr/>
        </p:nvSpPr>
        <p:spPr>
          <a:xfrm>
            <a:off x="15139988" y="7130823"/>
            <a:ext cx="2675845" cy="2675845"/>
          </a:xfrm>
          <a:custGeom>
            <a:avLst/>
            <a:gdLst/>
            <a:ahLst/>
            <a:cxnLst/>
            <a:rect l="l" t="t" r="r" b="b"/>
            <a:pathLst>
              <a:path w="2675845" h="2675845">
                <a:moveTo>
                  <a:pt x="0" y="0"/>
                </a:moveTo>
                <a:lnTo>
                  <a:pt x="2675844" y="0"/>
                </a:lnTo>
                <a:lnTo>
                  <a:pt x="2675844" y="2675845"/>
                </a:lnTo>
                <a:lnTo>
                  <a:pt x="0" y="2675845"/>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9" name="Freeform 19"/>
          <p:cNvSpPr/>
          <p:nvPr/>
        </p:nvSpPr>
        <p:spPr>
          <a:xfrm rot="-10800000">
            <a:off x="477157" y="472168"/>
            <a:ext cx="2675845" cy="2675845"/>
          </a:xfrm>
          <a:custGeom>
            <a:avLst/>
            <a:gdLst/>
            <a:ahLst/>
            <a:cxnLst/>
            <a:rect l="l" t="t" r="r" b="b"/>
            <a:pathLst>
              <a:path w="2675845" h="2675845">
                <a:moveTo>
                  <a:pt x="0" y="0"/>
                </a:moveTo>
                <a:lnTo>
                  <a:pt x="2675845" y="0"/>
                </a:lnTo>
                <a:lnTo>
                  <a:pt x="2675845" y="2675844"/>
                </a:lnTo>
                <a:lnTo>
                  <a:pt x="0" y="2675844"/>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0" name="Freeform 20"/>
          <p:cNvSpPr/>
          <p:nvPr/>
        </p:nvSpPr>
        <p:spPr>
          <a:xfrm>
            <a:off x="14593661" y="1028700"/>
            <a:ext cx="2665639" cy="1163328"/>
          </a:xfrm>
          <a:custGeom>
            <a:avLst/>
            <a:gdLst/>
            <a:ahLst/>
            <a:cxnLst/>
            <a:rect l="l" t="t" r="r" b="b"/>
            <a:pathLst>
              <a:path w="2665639" h="1163328">
                <a:moveTo>
                  <a:pt x="0" y="0"/>
                </a:moveTo>
                <a:lnTo>
                  <a:pt x="2665639" y="0"/>
                </a:lnTo>
                <a:lnTo>
                  <a:pt x="2665639" y="1163328"/>
                </a:lnTo>
                <a:lnTo>
                  <a:pt x="0" y="1163328"/>
                </a:lnTo>
                <a:lnTo>
                  <a:pt x="0" y="0"/>
                </a:lnTo>
                <a:close/>
              </a:path>
            </a:pathLst>
          </a:custGeom>
          <a:blipFill>
            <a:blip>
              <a:extLst>
                <a:ext uri="{96DAC541-7B7A-43D3-8B79-37D633B846F1}">
                  <asvg:svgBlip xmlns:asvg="http://schemas.microsoft.com/office/drawing/2016/SVG/main" r:embed="rId6"/>
                </a:ext>
              </a:extLst>
            </a:blip>
            <a:stretch>
              <a:fillRect l="-24929" b="-56663"/>
            </a:stretch>
          </a:blipFill>
        </p:spPr>
        <p:txBody>
          <a:bodyPr/>
          <a:lstStyle/>
          <a:p>
            <a:endParaRPr lang="en-US"/>
          </a:p>
        </p:txBody>
      </p:sp>
      <p:sp>
        <p:nvSpPr>
          <p:cNvPr id="21" name="TextBox 21"/>
          <p:cNvSpPr txBox="1"/>
          <p:nvPr/>
        </p:nvSpPr>
        <p:spPr>
          <a:xfrm>
            <a:off x="5545397" y="6519088"/>
            <a:ext cx="7197206" cy="450215"/>
          </a:xfrm>
          <a:prstGeom prst="rect">
            <a:avLst/>
          </a:prstGeom>
        </p:spPr>
        <p:txBody>
          <a:bodyPr lIns="0" tIns="0" rIns="0" bIns="0" rtlCol="0" anchor="t">
            <a:spAutoFit/>
          </a:bodyPr>
          <a:lstStyle/>
          <a:p>
            <a:pPr algn="ctr">
              <a:lnSpc>
                <a:spcPts val="3520"/>
              </a:lnSpc>
            </a:pPr>
            <a:r>
              <a:rPr lang="en-US" sz="3200" b="1" spc="102">
                <a:solidFill>
                  <a:srgbClr val="5C5D62"/>
                </a:solidFill>
                <a:latin typeface="Source Sans Pro Bold"/>
                <a:ea typeface="Source Sans Pro Bold"/>
                <a:cs typeface="Source Sans Pro Bold"/>
                <a:sym typeface="Source Sans Pro Bold"/>
              </a:rPr>
              <a:t>Moving on Up!</a:t>
            </a:r>
          </a:p>
        </p:txBody>
      </p:sp>
      <p:sp>
        <p:nvSpPr>
          <p:cNvPr id="22" name="Freeform 22"/>
          <p:cNvSpPr/>
          <p:nvPr/>
        </p:nvSpPr>
        <p:spPr>
          <a:xfrm flipH="1">
            <a:off x="1028700" y="8094972"/>
            <a:ext cx="2665639" cy="1163328"/>
          </a:xfrm>
          <a:custGeom>
            <a:avLst/>
            <a:gdLst/>
            <a:ahLst/>
            <a:cxnLst/>
            <a:rect l="l" t="t" r="r" b="b"/>
            <a:pathLst>
              <a:path w="2665639" h="1163328">
                <a:moveTo>
                  <a:pt x="2665639" y="0"/>
                </a:moveTo>
                <a:lnTo>
                  <a:pt x="0" y="0"/>
                </a:lnTo>
                <a:lnTo>
                  <a:pt x="0" y="1163328"/>
                </a:lnTo>
                <a:lnTo>
                  <a:pt x="2665639" y="1163328"/>
                </a:lnTo>
                <a:lnTo>
                  <a:pt x="2665639" y="0"/>
                </a:lnTo>
                <a:close/>
              </a:path>
            </a:pathLst>
          </a:custGeom>
          <a:blipFill>
            <a:blip>
              <a:extLst>
                <a:ext uri="{96DAC541-7B7A-43D3-8B79-37D633B846F1}">
                  <asvg:svgBlip xmlns:asvg="http://schemas.microsoft.com/office/drawing/2016/SVG/main" r:embed="rId6"/>
                </a:ext>
              </a:extLst>
            </a:blip>
            <a:stretch>
              <a:fillRect l="-24929" b="-56663"/>
            </a:stretch>
          </a:blipFill>
        </p:spPr>
        <p:txBody>
          <a:bodyPr/>
          <a:lstStyle/>
          <a:p>
            <a:endParaRPr lang="en-US"/>
          </a:p>
        </p:txBody>
      </p:sp>
      <p:sp>
        <p:nvSpPr>
          <p:cNvPr id="23" name="AutoShape 23"/>
          <p:cNvSpPr/>
          <p:nvPr/>
        </p:nvSpPr>
        <p:spPr>
          <a:xfrm>
            <a:off x="4094660" y="6729908"/>
            <a:ext cx="2676503" cy="0"/>
          </a:xfrm>
          <a:prstGeom prst="line">
            <a:avLst/>
          </a:prstGeom>
          <a:ln w="19050" cap="flat">
            <a:solidFill>
              <a:srgbClr val="5C5D62"/>
            </a:solidFill>
            <a:prstDash val="solid"/>
            <a:headEnd type="none" w="sm" len="sm"/>
            <a:tailEnd type="none" w="sm" len="sm"/>
          </a:ln>
        </p:spPr>
        <p:txBody>
          <a:bodyPr/>
          <a:lstStyle/>
          <a:p>
            <a:endParaRPr lang="en-US"/>
          </a:p>
        </p:txBody>
      </p:sp>
      <p:sp>
        <p:nvSpPr>
          <p:cNvPr id="24" name="AutoShape 24"/>
          <p:cNvSpPr/>
          <p:nvPr/>
        </p:nvSpPr>
        <p:spPr>
          <a:xfrm>
            <a:off x="11516837" y="6729908"/>
            <a:ext cx="2676503" cy="0"/>
          </a:xfrm>
          <a:prstGeom prst="line">
            <a:avLst/>
          </a:prstGeom>
          <a:ln w="19050" cap="flat">
            <a:solidFill>
              <a:srgbClr val="5C5D62"/>
            </a:solidFill>
            <a:prstDash val="solid"/>
            <a:headEnd type="none" w="sm" len="sm"/>
            <a:tailEnd type="none" w="sm" len="sm"/>
          </a:ln>
        </p:spPr>
        <p:txBody>
          <a:bodyPr/>
          <a:lstStyle/>
          <a:p>
            <a:endParaRPr lang="en-US"/>
          </a:p>
        </p:txBody>
      </p:sp>
      <p:sp>
        <p:nvSpPr>
          <p:cNvPr id="25" name="Freeform 25"/>
          <p:cNvSpPr/>
          <p:nvPr/>
        </p:nvSpPr>
        <p:spPr>
          <a:xfrm>
            <a:off x="7502160" y="8855253"/>
            <a:ext cx="3283679" cy="998434"/>
          </a:xfrm>
          <a:custGeom>
            <a:avLst/>
            <a:gdLst/>
            <a:ahLst/>
            <a:cxnLst/>
            <a:rect l="l" t="t" r="r" b="b"/>
            <a:pathLst>
              <a:path w="3283679" h="998434">
                <a:moveTo>
                  <a:pt x="0" y="0"/>
                </a:moveTo>
                <a:lnTo>
                  <a:pt x="3283680" y="0"/>
                </a:lnTo>
                <a:lnTo>
                  <a:pt x="3283680" y="998434"/>
                </a:lnTo>
                <a:lnTo>
                  <a:pt x="0" y="998434"/>
                </a:lnTo>
                <a:lnTo>
                  <a:pt x="0" y="0"/>
                </a:lnTo>
                <a:close/>
              </a:path>
            </a:pathLst>
          </a:custGeom>
          <a:blipFill>
            <a:blip r:embed="rId7"/>
            <a:stretch>
              <a:fillRect/>
            </a:stretch>
          </a:blipFill>
        </p:spPr>
        <p:txBody>
          <a:bodyPr/>
          <a:lstStyle/>
          <a:p>
            <a:endParaRPr lang="en-US"/>
          </a:p>
        </p:txBody>
      </p:sp>
      <p:sp>
        <p:nvSpPr>
          <p:cNvPr id="26" name="TextBox 26"/>
          <p:cNvSpPr txBox="1"/>
          <p:nvPr/>
        </p:nvSpPr>
        <p:spPr>
          <a:xfrm>
            <a:off x="2648233" y="3508197"/>
            <a:ext cx="12991533" cy="1330324"/>
          </a:xfrm>
          <a:prstGeom prst="rect">
            <a:avLst/>
          </a:prstGeom>
        </p:spPr>
        <p:txBody>
          <a:bodyPr lIns="0" tIns="0" rIns="0" bIns="0" rtlCol="0" anchor="t">
            <a:spAutoFit/>
          </a:bodyPr>
          <a:lstStyle/>
          <a:p>
            <a:pPr algn="ctr">
              <a:lnSpc>
                <a:spcPts val="9999"/>
              </a:lnSpc>
            </a:pPr>
            <a:r>
              <a:rPr lang="en-US" sz="9999" b="1">
                <a:solidFill>
                  <a:srgbClr val="0F225B"/>
                </a:solidFill>
                <a:latin typeface="Oswald Bold"/>
                <a:ea typeface="Oswald Bold"/>
                <a:cs typeface="Oswald Bold"/>
                <a:sym typeface="Oswald Bold"/>
              </a:rPr>
              <a:t>NOSM U PROMOTIONS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en-US"/>
          </a:p>
        </p:txBody>
      </p:sp>
      <p:grpSp>
        <p:nvGrpSpPr>
          <p:cNvPr id="3" name="Group 3"/>
          <p:cNvGrpSpPr/>
          <p:nvPr/>
        </p:nvGrpSpPr>
        <p:grpSpPr>
          <a:xfrm>
            <a:off x="898816" y="-219624"/>
            <a:ext cx="6480077" cy="10633612"/>
            <a:chOff x="0" y="0"/>
            <a:chExt cx="1155466" cy="1896085"/>
          </a:xfrm>
        </p:grpSpPr>
        <p:sp>
          <p:nvSpPr>
            <p:cNvPr id="4" name="Freeform 4"/>
            <p:cNvSpPr/>
            <p:nvPr/>
          </p:nvSpPr>
          <p:spPr>
            <a:xfrm>
              <a:off x="0" y="0"/>
              <a:ext cx="1155466" cy="1896085"/>
            </a:xfrm>
            <a:custGeom>
              <a:avLst/>
              <a:gdLst/>
              <a:ahLst/>
              <a:cxnLst/>
              <a:rect l="l" t="t" r="r" b="b"/>
              <a:pathLst>
                <a:path w="1155466" h="1896085">
                  <a:moveTo>
                    <a:pt x="0" y="0"/>
                  </a:moveTo>
                  <a:lnTo>
                    <a:pt x="1155466" y="0"/>
                  </a:lnTo>
                  <a:lnTo>
                    <a:pt x="1155466" y="1896085"/>
                  </a:lnTo>
                  <a:lnTo>
                    <a:pt x="0" y="1896085"/>
                  </a:lnTo>
                  <a:close/>
                </a:path>
              </a:pathLst>
            </a:custGeom>
            <a:blipFill>
              <a:blip r:embed="rId4"/>
              <a:stretch>
                <a:fillRect l="-42953" r="-103346"/>
              </a:stretch>
            </a:blipFill>
          </p:spPr>
          <p:txBody>
            <a:bodyPr/>
            <a:lstStyle/>
            <a:p>
              <a:endParaRPr lang="en-US"/>
            </a:p>
          </p:txBody>
        </p:sp>
      </p:grpSp>
      <p:sp>
        <p:nvSpPr>
          <p:cNvPr id="5" name="TextBox 5"/>
          <p:cNvSpPr txBox="1"/>
          <p:nvPr/>
        </p:nvSpPr>
        <p:spPr>
          <a:xfrm>
            <a:off x="8283709" y="1808110"/>
            <a:ext cx="7638420" cy="1152525"/>
          </a:xfrm>
          <a:prstGeom prst="rect">
            <a:avLst/>
          </a:prstGeom>
        </p:spPr>
        <p:txBody>
          <a:bodyPr lIns="0" tIns="0" rIns="0" bIns="0" rtlCol="0" anchor="t">
            <a:spAutoFit/>
          </a:bodyPr>
          <a:lstStyle/>
          <a:p>
            <a:pPr algn="l">
              <a:lnSpc>
                <a:spcPts val="9000"/>
              </a:lnSpc>
            </a:pPr>
            <a:r>
              <a:rPr lang="en-US" sz="7500" b="1">
                <a:solidFill>
                  <a:srgbClr val="0F225B"/>
                </a:solidFill>
                <a:latin typeface="Oswald Bold"/>
                <a:ea typeface="Oswald Bold"/>
                <a:cs typeface="Oswald Bold"/>
                <a:sym typeface="Oswald Bold"/>
              </a:rPr>
              <a:t>TIMING</a:t>
            </a:r>
          </a:p>
        </p:txBody>
      </p:sp>
      <p:grpSp>
        <p:nvGrpSpPr>
          <p:cNvPr id="6" name="Group 6"/>
          <p:cNvGrpSpPr/>
          <p:nvPr/>
        </p:nvGrpSpPr>
        <p:grpSpPr>
          <a:xfrm>
            <a:off x="8283709" y="4108547"/>
            <a:ext cx="921583" cy="732338"/>
            <a:chOff x="0" y="0"/>
            <a:chExt cx="1022837" cy="812800"/>
          </a:xfrm>
        </p:grpSpPr>
        <p:sp>
          <p:nvSpPr>
            <p:cNvPr id="7" name="Freeform 7"/>
            <p:cNvSpPr/>
            <p:nvPr/>
          </p:nvSpPr>
          <p:spPr>
            <a:xfrm>
              <a:off x="0" y="0"/>
              <a:ext cx="1022837" cy="812800"/>
            </a:xfrm>
            <a:custGeom>
              <a:avLst/>
              <a:gdLst/>
              <a:ahLst/>
              <a:cxnLst/>
              <a:rect l="l" t="t" r="r" b="b"/>
              <a:pathLst>
                <a:path w="1022837" h="812800">
                  <a:moveTo>
                    <a:pt x="511418" y="0"/>
                  </a:moveTo>
                  <a:cubicBezTo>
                    <a:pt x="228970" y="0"/>
                    <a:pt x="0" y="181951"/>
                    <a:pt x="0" y="406400"/>
                  </a:cubicBezTo>
                  <a:cubicBezTo>
                    <a:pt x="0" y="630849"/>
                    <a:pt x="228970" y="812800"/>
                    <a:pt x="511418" y="812800"/>
                  </a:cubicBezTo>
                  <a:cubicBezTo>
                    <a:pt x="793867" y="812800"/>
                    <a:pt x="1022837" y="630849"/>
                    <a:pt x="1022837" y="406400"/>
                  </a:cubicBezTo>
                  <a:cubicBezTo>
                    <a:pt x="1022837" y="181951"/>
                    <a:pt x="793867" y="0"/>
                    <a:pt x="511418" y="0"/>
                  </a:cubicBezTo>
                  <a:close/>
                </a:path>
              </a:pathLst>
            </a:custGeom>
            <a:solidFill>
              <a:srgbClr val="AE1E1E"/>
            </a:solidFill>
          </p:spPr>
          <p:txBody>
            <a:bodyPr/>
            <a:lstStyle/>
            <a:p>
              <a:endParaRPr lang="en-US"/>
            </a:p>
          </p:txBody>
        </p:sp>
        <p:sp>
          <p:nvSpPr>
            <p:cNvPr id="8" name="TextBox 8"/>
            <p:cNvSpPr txBox="1"/>
            <p:nvPr/>
          </p:nvSpPr>
          <p:spPr>
            <a:xfrm>
              <a:off x="95891" y="38100"/>
              <a:ext cx="831055" cy="698500"/>
            </a:xfrm>
            <a:prstGeom prst="rect">
              <a:avLst/>
            </a:prstGeom>
          </p:spPr>
          <p:txBody>
            <a:bodyPr lIns="47866" tIns="47866" rIns="47866" bIns="47866" rtlCol="0" anchor="ctr"/>
            <a:lstStyle/>
            <a:p>
              <a:pPr algn="ctr">
                <a:lnSpc>
                  <a:spcPts val="2660"/>
                </a:lnSpc>
              </a:pPr>
              <a:endParaRPr/>
            </a:p>
          </p:txBody>
        </p:sp>
      </p:grpSp>
      <p:grpSp>
        <p:nvGrpSpPr>
          <p:cNvPr id="9" name="Group 9"/>
          <p:cNvGrpSpPr/>
          <p:nvPr/>
        </p:nvGrpSpPr>
        <p:grpSpPr>
          <a:xfrm>
            <a:off x="8283709" y="5613257"/>
            <a:ext cx="921583" cy="732338"/>
            <a:chOff x="0" y="0"/>
            <a:chExt cx="1022837" cy="812800"/>
          </a:xfrm>
        </p:grpSpPr>
        <p:sp>
          <p:nvSpPr>
            <p:cNvPr id="10" name="Freeform 10"/>
            <p:cNvSpPr/>
            <p:nvPr/>
          </p:nvSpPr>
          <p:spPr>
            <a:xfrm>
              <a:off x="0" y="0"/>
              <a:ext cx="1022837" cy="812800"/>
            </a:xfrm>
            <a:custGeom>
              <a:avLst/>
              <a:gdLst/>
              <a:ahLst/>
              <a:cxnLst/>
              <a:rect l="l" t="t" r="r" b="b"/>
              <a:pathLst>
                <a:path w="1022837" h="812800">
                  <a:moveTo>
                    <a:pt x="511418" y="0"/>
                  </a:moveTo>
                  <a:cubicBezTo>
                    <a:pt x="228970" y="0"/>
                    <a:pt x="0" y="181951"/>
                    <a:pt x="0" y="406400"/>
                  </a:cubicBezTo>
                  <a:cubicBezTo>
                    <a:pt x="0" y="630849"/>
                    <a:pt x="228970" y="812800"/>
                    <a:pt x="511418" y="812800"/>
                  </a:cubicBezTo>
                  <a:cubicBezTo>
                    <a:pt x="793867" y="812800"/>
                    <a:pt x="1022837" y="630849"/>
                    <a:pt x="1022837" y="406400"/>
                  </a:cubicBezTo>
                  <a:cubicBezTo>
                    <a:pt x="1022837" y="181951"/>
                    <a:pt x="793867" y="0"/>
                    <a:pt x="511418" y="0"/>
                  </a:cubicBezTo>
                  <a:close/>
                </a:path>
              </a:pathLst>
            </a:custGeom>
            <a:solidFill>
              <a:srgbClr val="AE1E1E"/>
            </a:solidFill>
          </p:spPr>
          <p:txBody>
            <a:bodyPr/>
            <a:lstStyle/>
            <a:p>
              <a:endParaRPr lang="en-US"/>
            </a:p>
          </p:txBody>
        </p:sp>
        <p:sp>
          <p:nvSpPr>
            <p:cNvPr id="11" name="TextBox 11"/>
            <p:cNvSpPr txBox="1"/>
            <p:nvPr/>
          </p:nvSpPr>
          <p:spPr>
            <a:xfrm>
              <a:off x="95891" y="38100"/>
              <a:ext cx="831055" cy="698500"/>
            </a:xfrm>
            <a:prstGeom prst="rect">
              <a:avLst/>
            </a:prstGeom>
          </p:spPr>
          <p:txBody>
            <a:bodyPr lIns="47866" tIns="47866" rIns="47866" bIns="47866" rtlCol="0" anchor="ctr"/>
            <a:lstStyle/>
            <a:p>
              <a:pPr algn="ctr">
                <a:lnSpc>
                  <a:spcPts val="2660"/>
                </a:lnSpc>
              </a:pPr>
              <a:endParaRPr/>
            </a:p>
          </p:txBody>
        </p:sp>
      </p:grpSp>
      <p:grpSp>
        <p:nvGrpSpPr>
          <p:cNvPr id="12" name="Group 12"/>
          <p:cNvGrpSpPr/>
          <p:nvPr/>
        </p:nvGrpSpPr>
        <p:grpSpPr>
          <a:xfrm>
            <a:off x="8283709" y="7117120"/>
            <a:ext cx="921583" cy="732338"/>
            <a:chOff x="0" y="0"/>
            <a:chExt cx="1022837" cy="812800"/>
          </a:xfrm>
        </p:grpSpPr>
        <p:sp>
          <p:nvSpPr>
            <p:cNvPr id="13" name="Freeform 13"/>
            <p:cNvSpPr/>
            <p:nvPr/>
          </p:nvSpPr>
          <p:spPr>
            <a:xfrm>
              <a:off x="0" y="0"/>
              <a:ext cx="1022837" cy="812800"/>
            </a:xfrm>
            <a:custGeom>
              <a:avLst/>
              <a:gdLst/>
              <a:ahLst/>
              <a:cxnLst/>
              <a:rect l="l" t="t" r="r" b="b"/>
              <a:pathLst>
                <a:path w="1022837" h="812800">
                  <a:moveTo>
                    <a:pt x="511418" y="0"/>
                  </a:moveTo>
                  <a:cubicBezTo>
                    <a:pt x="228970" y="0"/>
                    <a:pt x="0" y="181951"/>
                    <a:pt x="0" y="406400"/>
                  </a:cubicBezTo>
                  <a:cubicBezTo>
                    <a:pt x="0" y="630849"/>
                    <a:pt x="228970" y="812800"/>
                    <a:pt x="511418" y="812800"/>
                  </a:cubicBezTo>
                  <a:cubicBezTo>
                    <a:pt x="793867" y="812800"/>
                    <a:pt x="1022837" y="630849"/>
                    <a:pt x="1022837" y="406400"/>
                  </a:cubicBezTo>
                  <a:cubicBezTo>
                    <a:pt x="1022837" y="181951"/>
                    <a:pt x="793867" y="0"/>
                    <a:pt x="511418" y="0"/>
                  </a:cubicBezTo>
                  <a:close/>
                </a:path>
              </a:pathLst>
            </a:custGeom>
            <a:solidFill>
              <a:srgbClr val="AE1E1E"/>
            </a:solidFill>
          </p:spPr>
          <p:txBody>
            <a:bodyPr/>
            <a:lstStyle/>
            <a:p>
              <a:endParaRPr lang="en-US"/>
            </a:p>
          </p:txBody>
        </p:sp>
        <p:sp>
          <p:nvSpPr>
            <p:cNvPr id="14" name="TextBox 14"/>
            <p:cNvSpPr txBox="1"/>
            <p:nvPr/>
          </p:nvSpPr>
          <p:spPr>
            <a:xfrm>
              <a:off x="95891" y="38100"/>
              <a:ext cx="831055" cy="698500"/>
            </a:xfrm>
            <a:prstGeom prst="rect">
              <a:avLst/>
            </a:prstGeom>
          </p:spPr>
          <p:txBody>
            <a:bodyPr lIns="47866" tIns="47866" rIns="47866" bIns="47866" rtlCol="0" anchor="ctr"/>
            <a:lstStyle/>
            <a:p>
              <a:pPr algn="ctr">
                <a:lnSpc>
                  <a:spcPts val="2660"/>
                </a:lnSpc>
              </a:pPr>
              <a:endParaRPr/>
            </a:p>
          </p:txBody>
        </p:sp>
      </p:grpSp>
      <p:sp>
        <p:nvSpPr>
          <p:cNvPr id="15" name="Freeform 15"/>
          <p:cNvSpPr/>
          <p:nvPr/>
        </p:nvSpPr>
        <p:spPr>
          <a:xfrm>
            <a:off x="14773672" y="1239231"/>
            <a:ext cx="2296913" cy="1156809"/>
          </a:xfrm>
          <a:custGeom>
            <a:avLst/>
            <a:gdLst/>
            <a:ahLst/>
            <a:cxnLst/>
            <a:rect l="l" t="t" r="r" b="b"/>
            <a:pathLst>
              <a:path w="2296913" h="1156809">
                <a:moveTo>
                  <a:pt x="0" y="0"/>
                </a:moveTo>
                <a:lnTo>
                  <a:pt x="2296914" y="0"/>
                </a:lnTo>
                <a:lnTo>
                  <a:pt x="2296914" y="1156809"/>
                </a:lnTo>
                <a:lnTo>
                  <a:pt x="0" y="1156809"/>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16" name="Group 16"/>
          <p:cNvGrpSpPr/>
          <p:nvPr/>
        </p:nvGrpSpPr>
        <p:grpSpPr>
          <a:xfrm>
            <a:off x="16995352" y="4474717"/>
            <a:ext cx="263948" cy="3741757"/>
            <a:chOff x="0" y="0"/>
            <a:chExt cx="69517" cy="985483"/>
          </a:xfrm>
        </p:grpSpPr>
        <p:sp>
          <p:nvSpPr>
            <p:cNvPr id="17" name="Freeform 17"/>
            <p:cNvSpPr/>
            <p:nvPr/>
          </p:nvSpPr>
          <p:spPr>
            <a:xfrm>
              <a:off x="0" y="0"/>
              <a:ext cx="69517" cy="985483"/>
            </a:xfrm>
            <a:custGeom>
              <a:avLst/>
              <a:gdLst/>
              <a:ahLst/>
              <a:cxnLst/>
              <a:rect l="l" t="t" r="r" b="b"/>
              <a:pathLst>
                <a:path w="69517" h="985483">
                  <a:moveTo>
                    <a:pt x="0" y="0"/>
                  </a:moveTo>
                  <a:lnTo>
                    <a:pt x="69517" y="0"/>
                  </a:lnTo>
                  <a:lnTo>
                    <a:pt x="69517" y="985483"/>
                  </a:lnTo>
                  <a:lnTo>
                    <a:pt x="0" y="985483"/>
                  </a:lnTo>
                  <a:close/>
                </a:path>
              </a:pathLst>
            </a:custGeom>
            <a:solidFill>
              <a:srgbClr val="AE1E1E"/>
            </a:solidFill>
          </p:spPr>
          <p:txBody>
            <a:bodyPr/>
            <a:lstStyle/>
            <a:p>
              <a:endParaRPr lang="en-US"/>
            </a:p>
          </p:txBody>
        </p:sp>
        <p:sp>
          <p:nvSpPr>
            <p:cNvPr id="18" name="TextBox 18"/>
            <p:cNvSpPr txBox="1"/>
            <p:nvPr/>
          </p:nvSpPr>
          <p:spPr>
            <a:xfrm>
              <a:off x="0" y="-38100"/>
              <a:ext cx="69517" cy="1023583"/>
            </a:xfrm>
            <a:prstGeom prst="rect">
              <a:avLst/>
            </a:prstGeom>
          </p:spPr>
          <p:txBody>
            <a:bodyPr lIns="50800" tIns="50800" rIns="50800" bIns="50800" rtlCol="0" anchor="ctr"/>
            <a:lstStyle/>
            <a:p>
              <a:pPr algn="ctr">
                <a:lnSpc>
                  <a:spcPts val="2659"/>
                </a:lnSpc>
                <a:spcBef>
                  <a:spcPct val="0"/>
                </a:spcBef>
              </a:pPr>
              <a:endParaRPr/>
            </a:p>
          </p:txBody>
        </p:sp>
      </p:grpSp>
      <p:sp>
        <p:nvSpPr>
          <p:cNvPr id="19" name="TextBox 19"/>
          <p:cNvSpPr txBox="1"/>
          <p:nvPr/>
        </p:nvSpPr>
        <p:spPr>
          <a:xfrm>
            <a:off x="9533281" y="3990900"/>
            <a:ext cx="6314389" cy="1152600"/>
          </a:xfrm>
          <a:prstGeom prst="rect">
            <a:avLst/>
          </a:prstGeom>
        </p:spPr>
        <p:txBody>
          <a:bodyPr lIns="0" tIns="0" rIns="0" bIns="0" rtlCol="0" anchor="t">
            <a:spAutoFit/>
          </a:bodyPr>
          <a:lstStyle/>
          <a:p>
            <a:pPr algn="l">
              <a:lnSpc>
                <a:spcPts val="3145"/>
              </a:lnSpc>
            </a:pPr>
            <a:r>
              <a:rPr lang="en-US" sz="2247">
                <a:solidFill>
                  <a:srgbClr val="000000"/>
                </a:solidFill>
                <a:latin typeface="Source Sans Pro"/>
                <a:ea typeface="Source Sans Pro"/>
                <a:cs typeface="Source Sans Pro"/>
                <a:sym typeface="Source Sans Pro"/>
              </a:rPr>
              <a:t>For promotion to Associate Professor the candidate has </a:t>
            </a:r>
            <a:r>
              <a:rPr lang="en-US" sz="2247" b="1">
                <a:solidFill>
                  <a:srgbClr val="000000"/>
                </a:solidFill>
                <a:latin typeface="Source Sans Pro Bold"/>
                <a:ea typeface="Source Sans Pro Bold"/>
                <a:cs typeface="Source Sans Pro Bold"/>
                <a:sym typeface="Source Sans Pro Bold"/>
              </a:rPr>
              <a:t>5 years</a:t>
            </a:r>
            <a:r>
              <a:rPr lang="en-US" sz="2247">
                <a:solidFill>
                  <a:srgbClr val="000000"/>
                </a:solidFill>
                <a:latin typeface="Source Sans Pro"/>
                <a:ea typeface="Source Sans Pro"/>
                <a:cs typeface="Source Sans Pro"/>
                <a:sym typeface="Source Sans Pro"/>
              </a:rPr>
              <a:t> of experience at the Assistant Professor rank </a:t>
            </a:r>
          </a:p>
        </p:txBody>
      </p:sp>
      <p:sp>
        <p:nvSpPr>
          <p:cNvPr id="20" name="TextBox 20"/>
          <p:cNvSpPr txBox="1"/>
          <p:nvPr/>
        </p:nvSpPr>
        <p:spPr>
          <a:xfrm>
            <a:off x="9533281" y="5583520"/>
            <a:ext cx="5691073" cy="762075"/>
          </a:xfrm>
          <a:prstGeom prst="rect">
            <a:avLst/>
          </a:prstGeom>
        </p:spPr>
        <p:txBody>
          <a:bodyPr lIns="0" tIns="0" rIns="0" bIns="0" rtlCol="0" anchor="t">
            <a:spAutoFit/>
          </a:bodyPr>
          <a:lstStyle/>
          <a:p>
            <a:pPr algn="l">
              <a:lnSpc>
                <a:spcPts val="3145"/>
              </a:lnSpc>
            </a:pPr>
            <a:r>
              <a:rPr lang="en-US" sz="2247" b="1" i="1">
                <a:solidFill>
                  <a:srgbClr val="000000"/>
                </a:solidFill>
                <a:latin typeface="Source Sans Pro Bold Italics"/>
                <a:ea typeface="Source Sans Pro Bold Italics"/>
                <a:cs typeface="Source Sans Pro Bold Italics"/>
                <a:sym typeface="Source Sans Pro Bold Italics"/>
              </a:rPr>
              <a:t>Exceptional</a:t>
            </a:r>
            <a:r>
              <a:rPr lang="en-US" sz="2247">
                <a:solidFill>
                  <a:srgbClr val="000000"/>
                </a:solidFill>
                <a:latin typeface="Source Sans Pro"/>
                <a:ea typeface="Source Sans Pro"/>
                <a:cs typeface="Source Sans Pro"/>
                <a:sym typeface="Source Sans Pro"/>
              </a:rPr>
              <a:t> performance as an Assistant Professor can reduce the requirement to 4 year</a:t>
            </a:r>
          </a:p>
        </p:txBody>
      </p:sp>
      <p:sp>
        <p:nvSpPr>
          <p:cNvPr id="21" name="TextBox 21"/>
          <p:cNvSpPr txBox="1"/>
          <p:nvPr/>
        </p:nvSpPr>
        <p:spPr>
          <a:xfrm>
            <a:off x="9607740" y="6783745"/>
            <a:ext cx="6486197" cy="1152600"/>
          </a:xfrm>
          <a:prstGeom prst="rect">
            <a:avLst/>
          </a:prstGeom>
        </p:spPr>
        <p:txBody>
          <a:bodyPr lIns="0" tIns="0" rIns="0" bIns="0" rtlCol="0" anchor="t">
            <a:spAutoFit/>
          </a:bodyPr>
          <a:lstStyle/>
          <a:p>
            <a:pPr algn="l">
              <a:lnSpc>
                <a:spcPts val="3145"/>
              </a:lnSpc>
            </a:pPr>
            <a:r>
              <a:rPr lang="en-US" sz="2247">
                <a:solidFill>
                  <a:srgbClr val="000000"/>
                </a:solidFill>
                <a:latin typeface="Source Sans Pro"/>
                <a:ea typeface="Source Sans Pro"/>
                <a:cs typeface="Source Sans Pro"/>
                <a:sym typeface="Source Sans Pro"/>
              </a:rPr>
              <a:t>Promotion to full Professor requires at leased 5 years as Associate Professor, but must also demonstrate</a:t>
            </a:r>
            <a:r>
              <a:rPr lang="en-US" sz="2247" b="1">
                <a:solidFill>
                  <a:srgbClr val="000000"/>
                </a:solidFill>
                <a:latin typeface="Source Sans Pro Bold"/>
                <a:ea typeface="Source Sans Pro Bold"/>
                <a:cs typeface="Source Sans Pro Bold"/>
                <a:sym typeface="Source Sans Pro Bold"/>
              </a:rPr>
              <a:t> long standing commitment</a:t>
            </a:r>
            <a:r>
              <a:rPr lang="en-US" sz="2247">
                <a:solidFill>
                  <a:srgbClr val="000000"/>
                </a:solidFill>
                <a:latin typeface="Source Sans Pro"/>
                <a:ea typeface="Source Sans Pro"/>
                <a:cs typeface="Source Sans Pro"/>
                <a:sym typeface="Source Sans Pro"/>
              </a:rPr>
              <a:t>  to NOSM U</a:t>
            </a:r>
          </a:p>
        </p:txBody>
      </p:sp>
      <p:sp>
        <p:nvSpPr>
          <p:cNvPr id="22" name="Freeform 22"/>
          <p:cNvSpPr/>
          <p:nvPr/>
        </p:nvSpPr>
        <p:spPr>
          <a:xfrm>
            <a:off x="15004321" y="9170530"/>
            <a:ext cx="3283679" cy="998434"/>
          </a:xfrm>
          <a:custGeom>
            <a:avLst/>
            <a:gdLst/>
            <a:ahLst/>
            <a:cxnLst/>
            <a:rect l="l" t="t" r="r" b="b"/>
            <a:pathLst>
              <a:path w="3283679" h="998434">
                <a:moveTo>
                  <a:pt x="0" y="0"/>
                </a:moveTo>
                <a:lnTo>
                  <a:pt x="3283679" y="0"/>
                </a:lnTo>
                <a:lnTo>
                  <a:pt x="3283679" y="998434"/>
                </a:lnTo>
                <a:lnTo>
                  <a:pt x="0" y="998434"/>
                </a:lnTo>
                <a:lnTo>
                  <a:pt x="0" y="0"/>
                </a:lnTo>
                <a:close/>
              </a:path>
            </a:pathLst>
          </a:custGeom>
          <a:blipFill>
            <a:blip r:embed="rId6"/>
            <a:stretch>
              <a:fillRect/>
            </a:stretch>
          </a:blipFill>
        </p:spPr>
        <p:txBody>
          <a:bodyPr/>
          <a:lstStyle/>
          <a:p>
            <a:endParaRPr 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en-US"/>
          </a:p>
        </p:txBody>
      </p:sp>
      <p:sp>
        <p:nvSpPr>
          <p:cNvPr id="3" name="Freeform 3"/>
          <p:cNvSpPr/>
          <p:nvPr/>
        </p:nvSpPr>
        <p:spPr>
          <a:xfrm rot="-5400000">
            <a:off x="-859909" y="9073928"/>
            <a:ext cx="2077648" cy="959467"/>
          </a:xfrm>
          <a:custGeom>
            <a:avLst/>
            <a:gdLst/>
            <a:ahLst/>
            <a:cxnLst/>
            <a:rect l="l" t="t" r="r" b="b"/>
            <a:pathLst>
              <a:path w="2077648" h="959467">
                <a:moveTo>
                  <a:pt x="0" y="0"/>
                </a:moveTo>
                <a:lnTo>
                  <a:pt x="2077648" y="0"/>
                </a:lnTo>
                <a:lnTo>
                  <a:pt x="2077648" y="959467"/>
                </a:lnTo>
                <a:lnTo>
                  <a:pt x="0" y="959467"/>
                </a:lnTo>
                <a:lnTo>
                  <a:pt x="0" y="0"/>
                </a:lnTo>
                <a:close/>
              </a:path>
            </a:pathLst>
          </a:custGeom>
          <a:blipFill>
            <a:blip>
              <a:extLst>
                <a:ext uri="{96DAC541-7B7A-43D3-8B79-37D633B846F1}">
                  <asvg:svgBlip xmlns:asvg="http://schemas.microsoft.com/office/drawing/2016/SVG/main" r:embed="rId4"/>
                </a:ext>
              </a:extLst>
            </a:blip>
            <a:stretch>
              <a:fillRect r="-59838" b="-615486"/>
            </a:stretch>
          </a:blipFill>
        </p:spPr>
        <p:txBody>
          <a:bodyPr/>
          <a:lstStyle/>
          <a:p>
            <a:endParaRPr lang="en-US"/>
          </a:p>
        </p:txBody>
      </p:sp>
      <p:sp>
        <p:nvSpPr>
          <p:cNvPr id="4" name="Freeform 4"/>
          <p:cNvSpPr/>
          <p:nvPr/>
        </p:nvSpPr>
        <p:spPr>
          <a:xfrm>
            <a:off x="17259300" y="1259350"/>
            <a:ext cx="2198996" cy="690851"/>
          </a:xfrm>
          <a:custGeom>
            <a:avLst/>
            <a:gdLst/>
            <a:ahLst/>
            <a:cxnLst/>
            <a:rect l="l" t="t" r="r" b="b"/>
            <a:pathLst>
              <a:path w="2198996" h="690851">
                <a:moveTo>
                  <a:pt x="0" y="0"/>
                </a:moveTo>
                <a:lnTo>
                  <a:pt x="2198996" y="0"/>
                </a:lnTo>
                <a:lnTo>
                  <a:pt x="2198996" y="690851"/>
                </a:lnTo>
                <a:lnTo>
                  <a:pt x="0" y="690851"/>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a:off x="-1099498" y="0"/>
            <a:ext cx="2198996" cy="690851"/>
          </a:xfrm>
          <a:custGeom>
            <a:avLst/>
            <a:gdLst/>
            <a:ahLst/>
            <a:cxnLst/>
            <a:rect l="l" t="t" r="r" b="b"/>
            <a:pathLst>
              <a:path w="2198996" h="690851">
                <a:moveTo>
                  <a:pt x="0" y="0"/>
                </a:moveTo>
                <a:lnTo>
                  <a:pt x="2198996" y="0"/>
                </a:lnTo>
                <a:lnTo>
                  <a:pt x="2198996" y="690851"/>
                </a:lnTo>
                <a:lnTo>
                  <a:pt x="0" y="690851"/>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6" name="Group 6"/>
          <p:cNvGrpSpPr/>
          <p:nvPr/>
        </p:nvGrpSpPr>
        <p:grpSpPr>
          <a:xfrm>
            <a:off x="17772027" y="9194574"/>
            <a:ext cx="1686269" cy="1686269"/>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 cap="sq">
              <a:solidFill>
                <a:srgbClr val="92BEBF"/>
              </a:solidFill>
              <a:prstDash val="solid"/>
              <a:miter/>
            </a:ln>
          </p:spPr>
          <p:txBody>
            <a:bodyPr/>
            <a:lstStyle/>
            <a:p>
              <a:endParaRPr lang="en-US"/>
            </a:p>
          </p:txBody>
        </p:sp>
        <p:sp>
          <p:nvSpPr>
            <p:cNvPr id="8" name="TextBox 8"/>
            <p:cNvSpPr txBox="1"/>
            <p:nvPr/>
          </p:nvSpPr>
          <p:spPr>
            <a:xfrm>
              <a:off x="76200" y="38100"/>
              <a:ext cx="660400" cy="698500"/>
            </a:xfrm>
            <a:prstGeom prst="rect">
              <a:avLst/>
            </a:prstGeom>
          </p:spPr>
          <p:txBody>
            <a:bodyPr lIns="50800" tIns="50800" rIns="50800" bIns="50800" rtlCol="0" anchor="ctr"/>
            <a:lstStyle/>
            <a:p>
              <a:pPr algn="ctr">
                <a:lnSpc>
                  <a:spcPts val="3079"/>
                </a:lnSpc>
              </a:pPr>
              <a:endParaRPr/>
            </a:p>
          </p:txBody>
        </p:sp>
      </p:grpSp>
      <p:grpSp>
        <p:nvGrpSpPr>
          <p:cNvPr id="9" name="Group 9"/>
          <p:cNvGrpSpPr/>
          <p:nvPr/>
        </p:nvGrpSpPr>
        <p:grpSpPr>
          <a:xfrm>
            <a:off x="981311" y="6547539"/>
            <a:ext cx="3746341" cy="1322794"/>
            <a:chOff x="0" y="0"/>
            <a:chExt cx="1074922" cy="379544"/>
          </a:xfrm>
        </p:grpSpPr>
        <p:sp>
          <p:nvSpPr>
            <p:cNvPr id="10" name="Freeform 10"/>
            <p:cNvSpPr/>
            <p:nvPr/>
          </p:nvSpPr>
          <p:spPr>
            <a:xfrm>
              <a:off x="0" y="0"/>
              <a:ext cx="1074922" cy="379544"/>
            </a:xfrm>
            <a:custGeom>
              <a:avLst/>
              <a:gdLst/>
              <a:ahLst/>
              <a:cxnLst/>
              <a:rect l="l" t="t" r="r" b="b"/>
              <a:pathLst>
                <a:path w="1074922" h="379544">
                  <a:moveTo>
                    <a:pt x="53730" y="0"/>
                  </a:moveTo>
                  <a:lnTo>
                    <a:pt x="1021192" y="0"/>
                  </a:lnTo>
                  <a:cubicBezTo>
                    <a:pt x="1035442" y="0"/>
                    <a:pt x="1049109" y="5661"/>
                    <a:pt x="1059185" y="15737"/>
                  </a:cubicBezTo>
                  <a:cubicBezTo>
                    <a:pt x="1069261" y="25813"/>
                    <a:pt x="1074922" y="39480"/>
                    <a:pt x="1074922" y="53730"/>
                  </a:cubicBezTo>
                  <a:lnTo>
                    <a:pt x="1074922" y="325814"/>
                  </a:lnTo>
                  <a:cubicBezTo>
                    <a:pt x="1074922" y="355488"/>
                    <a:pt x="1050866" y="379544"/>
                    <a:pt x="1021192" y="379544"/>
                  </a:cubicBezTo>
                  <a:lnTo>
                    <a:pt x="53730" y="379544"/>
                  </a:lnTo>
                  <a:cubicBezTo>
                    <a:pt x="24056" y="379544"/>
                    <a:pt x="0" y="355488"/>
                    <a:pt x="0" y="325814"/>
                  </a:cubicBezTo>
                  <a:lnTo>
                    <a:pt x="0" y="53730"/>
                  </a:lnTo>
                  <a:cubicBezTo>
                    <a:pt x="0" y="24056"/>
                    <a:pt x="24056" y="0"/>
                    <a:pt x="53730" y="0"/>
                  </a:cubicBezTo>
                  <a:close/>
                </a:path>
              </a:pathLst>
            </a:custGeom>
            <a:solidFill>
              <a:srgbClr val="4EBAEE"/>
            </a:solidFill>
          </p:spPr>
          <p:txBody>
            <a:bodyPr/>
            <a:lstStyle/>
            <a:p>
              <a:endParaRPr lang="en-US"/>
            </a:p>
          </p:txBody>
        </p:sp>
        <p:sp>
          <p:nvSpPr>
            <p:cNvPr id="11" name="TextBox 11"/>
            <p:cNvSpPr txBox="1"/>
            <p:nvPr/>
          </p:nvSpPr>
          <p:spPr>
            <a:xfrm>
              <a:off x="0" y="-38100"/>
              <a:ext cx="1074922" cy="417644"/>
            </a:xfrm>
            <a:prstGeom prst="rect">
              <a:avLst/>
            </a:prstGeom>
          </p:spPr>
          <p:txBody>
            <a:bodyPr lIns="50800" tIns="50800" rIns="50800" bIns="50800" rtlCol="0" anchor="ctr"/>
            <a:lstStyle/>
            <a:p>
              <a:pPr algn="ctr">
                <a:lnSpc>
                  <a:spcPts val="3079"/>
                </a:lnSpc>
              </a:pPr>
              <a:endParaRPr/>
            </a:p>
          </p:txBody>
        </p:sp>
      </p:grpSp>
      <p:grpSp>
        <p:nvGrpSpPr>
          <p:cNvPr id="12" name="Group 12"/>
          <p:cNvGrpSpPr/>
          <p:nvPr/>
        </p:nvGrpSpPr>
        <p:grpSpPr>
          <a:xfrm>
            <a:off x="4947092" y="6547539"/>
            <a:ext cx="3746341" cy="1322794"/>
            <a:chOff x="0" y="0"/>
            <a:chExt cx="1074922" cy="379544"/>
          </a:xfrm>
        </p:grpSpPr>
        <p:sp>
          <p:nvSpPr>
            <p:cNvPr id="13" name="Freeform 13"/>
            <p:cNvSpPr/>
            <p:nvPr/>
          </p:nvSpPr>
          <p:spPr>
            <a:xfrm>
              <a:off x="0" y="0"/>
              <a:ext cx="1074922" cy="379544"/>
            </a:xfrm>
            <a:custGeom>
              <a:avLst/>
              <a:gdLst/>
              <a:ahLst/>
              <a:cxnLst/>
              <a:rect l="l" t="t" r="r" b="b"/>
              <a:pathLst>
                <a:path w="1074922" h="379544">
                  <a:moveTo>
                    <a:pt x="53730" y="0"/>
                  </a:moveTo>
                  <a:lnTo>
                    <a:pt x="1021192" y="0"/>
                  </a:lnTo>
                  <a:cubicBezTo>
                    <a:pt x="1035442" y="0"/>
                    <a:pt x="1049109" y="5661"/>
                    <a:pt x="1059185" y="15737"/>
                  </a:cubicBezTo>
                  <a:cubicBezTo>
                    <a:pt x="1069261" y="25813"/>
                    <a:pt x="1074922" y="39480"/>
                    <a:pt x="1074922" y="53730"/>
                  </a:cubicBezTo>
                  <a:lnTo>
                    <a:pt x="1074922" y="325814"/>
                  </a:lnTo>
                  <a:cubicBezTo>
                    <a:pt x="1074922" y="355488"/>
                    <a:pt x="1050866" y="379544"/>
                    <a:pt x="1021192" y="379544"/>
                  </a:cubicBezTo>
                  <a:lnTo>
                    <a:pt x="53730" y="379544"/>
                  </a:lnTo>
                  <a:cubicBezTo>
                    <a:pt x="24056" y="379544"/>
                    <a:pt x="0" y="355488"/>
                    <a:pt x="0" y="325814"/>
                  </a:cubicBezTo>
                  <a:lnTo>
                    <a:pt x="0" y="53730"/>
                  </a:lnTo>
                  <a:cubicBezTo>
                    <a:pt x="0" y="24056"/>
                    <a:pt x="24056" y="0"/>
                    <a:pt x="53730" y="0"/>
                  </a:cubicBezTo>
                  <a:close/>
                </a:path>
              </a:pathLst>
            </a:custGeom>
            <a:solidFill>
              <a:srgbClr val="1EAE98"/>
            </a:solidFill>
          </p:spPr>
          <p:txBody>
            <a:bodyPr/>
            <a:lstStyle/>
            <a:p>
              <a:endParaRPr lang="en-US"/>
            </a:p>
          </p:txBody>
        </p:sp>
        <p:sp>
          <p:nvSpPr>
            <p:cNvPr id="14" name="TextBox 14"/>
            <p:cNvSpPr txBox="1"/>
            <p:nvPr/>
          </p:nvSpPr>
          <p:spPr>
            <a:xfrm>
              <a:off x="0" y="-38100"/>
              <a:ext cx="1074922" cy="417644"/>
            </a:xfrm>
            <a:prstGeom prst="rect">
              <a:avLst/>
            </a:prstGeom>
          </p:spPr>
          <p:txBody>
            <a:bodyPr lIns="50800" tIns="50800" rIns="50800" bIns="50800" rtlCol="0" anchor="ctr"/>
            <a:lstStyle/>
            <a:p>
              <a:pPr algn="ctr">
                <a:lnSpc>
                  <a:spcPts val="3079"/>
                </a:lnSpc>
              </a:pPr>
              <a:endParaRPr/>
            </a:p>
          </p:txBody>
        </p:sp>
      </p:grpSp>
      <p:sp>
        <p:nvSpPr>
          <p:cNvPr id="15" name="Freeform 15"/>
          <p:cNvSpPr/>
          <p:nvPr/>
        </p:nvSpPr>
        <p:spPr>
          <a:xfrm rot="-10800000">
            <a:off x="981311" y="5279129"/>
            <a:ext cx="3746341" cy="1938732"/>
          </a:xfrm>
          <a:custGeom>
            <a:avLst/>
            <a:gdLst/>
            <a:ahLst/>
            <a:cxnLst/>
            <a:rect l="l" t="t" r="r" b="b"/>
            <a:pathLst>
              <a:path w="3746341" h="1938732">
                <a:moveTo>
                  <a:pt x="0" y="0"/>
                </a:moveTo>
                <a:lnTo>
                  <a:pt x="3746341" y="0"/>
                </a:lnTo>
                <a:lnTo>
                  <a:pt x="3746341" y="1938732"/>
                </a:lnTo>
                <a:lnTo>
                  <a:pt x="0" y="1938732"/>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6" name="Freeform 16"/>
          <p:cNvSpPr/>
          <p:nvPr/>
        </p:nvSpPr>
        <p:spPr>
          <a:xfrm rot="-10800000">
            <a:off x="4947092" y="5279129"/>
            <a:ext cx="3746341" cy="1938732"/>
          </a:xfrm>
          <a:custGeom>
            <a:avLst/>
            <a:gdLst/>
            <a:ahLst/>
            <a:cxnLst/>
            <a:rect l="l" t="t" r="r" b="b"/>
            <a:pathLst>
              <a:path w="3746341" h="1938732">
                <a:moveTo>
                  <a:pt x="0" y="0"/>
                </a:moveTo>
                <a:lnTo>
                  <a:pt x="3746341" y="0"/>
                </a:lnTo>
                <a:lnTo>
                  <a:pt x="3746341" y="1938732"/>
                </a:lnTo>
                <a:lnTo>
                  <a:pt x="0" y="1938732"/>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7" name="Freeform 17"/>
          <p:cNvSpPr/>
          <p:nvPr/>
        </p:nvSpPr>
        <p:spPr>
          <a:xfrm>
            <a:off x="837386" y="4135156"/>
            <a:ext cx="6650299" cy="301752"/>
          </a:xfrm>
          <a:custGeom>
            <a:avLst/>
            <a:gdLst/>
            <a:ahLst/>
            <a:cxnLst/>
            <a:rect l="l" t="t" r="r" b="b"/>
            <a:pathLst>
              <a:path w="6650299" h="301752">
                <a:moveTo>
                  <a:pt x="0" y="0"/>
                </a:moveTo>
                <a:lnTo>
                  <a:pt x="6650300" y="0"/>
                </a:lnTo>
                <a:lnTo>
                  <a:pt x="6650300" y="301752"/>
                </a:lnTo>
                <a:lnTo>
                  <a:pt x="0" y="301752"/>
                </a:lnTo>
                <a:lnTo>
                  <a:pt x="0" y="0"/>
                </a:lnTo>
                <a:close/>
              </a:path>
            </a:pathLst>
          </a:custGeom>
          <a:blipFill>
            <a:blip>
              <a:extLst>
                <a:ext uri="{96DAC541-7B7A-43D3-8B79-37D633B846F1}">
                  <asvg:svgBlip xmlns:asvg="http://schemas.microsoft.com/office/drawing/2016/SVG/main" r:embed="rId8"/>
                </a:ext>
              </a:extLst>
            </a:blip>
            <a:stretch>
              <a:fillRect r="-9998"/>
            </a:stretch>
          </a:blipFill>
        </p:spPr>
        <p:txBody>
          <a:bodyPr/>
          <a:lstStyle/>
          <a:p>
            <a:endParaRPr lang="en-US"/>
          </a:p>
        </p:txBody>
      </p:sp>
      <p:sp>
        <p:nvSpPr>
          <p:cNvPr id="18" name="Freeform 18"/>
          <p:cNvSpPr/>
          <p:nvPr/>
        </p:nvSpPr>
        <p:spPr>
          <a:xfrm>
            <a:off x="7701291" y="4135156"/>
            <a:ext cx="6950250" cy="301752"/>
          </a:xfrm>
          <a:custGeom>
            <a:avLst/>
            <a:gdLst/>
            <a:ahLst/>
            <a:cxnLst/>
            <a:rect l="l" t="t" r="r" b="b"/>
            <a:pathLst>
              <a:path w="6950250" h="301752">
                <a:moveTo>
                  <a:pt x="0" y="0"/>
                </a:moveTo>
                <a:lnTo>
                  <a:pt x="6950250" y="0"/>
                </a:lnTo>
                <a:lnTo>
                  <a:pt x="6950250" y="301752"/>
                </a:lnTo>
                <a:lnTo>
                  <a:pt x="0" y="301752"/>
                </a:lnTo>
                <a:lnTo>
                  <a:pt x="0" y="0"/>
                </a:lnTo>
                <a:close/>
              </a:path>
            </a:pathLst>
          </a:custGeom>
          <a:blipFill>
            <a:blip>
              <a:extLst>
                <a:ext uri="{96DAC541-7B7A-43D3-8B79-37D633B846F1}">
                  <asvg:svgBlip xmlns:asvg="http://schemas.microsoft.com/office/drawing/2016/SVG/main" r:embed="rId8"/>
                </a:ext>
              </a:extLst>
            </a:blip>
            <a:stretch>
              <a:fillRect r="-5250"/>
            </a:stretch>
          </a:blipFill>
        </p:spPr>
        <p:txBody>
          <a:bodyPr/>
          <a:lstStyle/>
          <a:p>
            <a:endParaRPr lang="en-US"/>
          </a:p>
        </p:txBody>
      </p:sp>
      <p:sp>
        <p:nvSpPr>
          <p:cNvPr id="19" name="Freeform 19"/>
          <p:cNvSpPr/>
          <p:nvPr/>
        </p:nvSpPr>
        <p:spPr>
          <a:xfrm>
            <a:off x="14189872" y="4135156"/>
            <a:ext cx="2771759" cy="301752"/>
          </a:xfrm>
          <a:custGeom>
            <a:avLst/>
            <a:gdLst/>
            <a:ahLst/>
            <a:cxnLst/>
            <a:rect l="l" t="t" r="r" b="b"/>
            <a:pathLst>
              <a:path w="2771759" h="301752">
                <a:moveTo>
                  <a:pt x="0" y="0"/>
                </a:moveTo>
                <a:lnTo>
                  <a:pt x="2771759" y="0"/>
                </a:lnTo>
                <a:lnTo>
                  <a:pt x="2771759" y="301752"/>
                </a:lnTo>
                <a:lnTo>
                  <a:pt x="0" y="301752"/>
                </a:lnTo>
                <a:lnTo>
                  <a:pt x="0" y="0"/>
                </a:lnTo>
                <a:close/>
              </a:path>
            </a:pathLst>
          </a:custGeom>
          <a:blipFill>
            <a:blip>
              <a:extLst>
                <a:ext uri="{96DAC541-7B7A-43D3-8B79-37D633B846F1}">
                  <asvg:svgBlip xmlns:asvg="http://schemas.microsoft.com/office/drawing/2016/SVG/main" r:embed="rId8"/>
                </a:ext>
              </a:extLst>
            </a:blip>
            <a:stretch>
              <a:fillRect r="-163919"/>
            </a:stretch>
          </a:blipFill>
        </p:spPr>
        <p:txBody>
          <a:bodyPr/>
          <a:lstStyle/>
          <a:p>
            <a:endParaRPr lang="en-US"/>
          </a:p>
        </p:txBody>
      </p:sp>
      <p:grpSp>
        <p:nvGrpSpPr>
          <p:cNvPr id="20" name="Group 20"/>
          <p:cNvGrpSpPr/>
          <p:nvPr/>
        </p:nvGrpSpPr>
        <p:grpSpPr>
          <a:xfrm>
            <a:off x="2030554" y="3418310"/>
            <a:ext cx="1647856" cy="1647856"/>
            <a:chOff x="0" y="0"/>
            <a:chExt cx="812800" cy="812800"/>
          </a:xfrm>
        </p:grpSpPr>
        <p:sp>
          <p:nvSpPr>
            <p:cNvPr id="21" name="Freeform 2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E1E1E"/>
            </a:solidFill>
            <a:ln w="114300" cap="sq">
              <a:solidFill>
                <a:srgbClr val="235A5B"/>
              </a:solidFill>
              <a:prstDash val="solid"/>
              <a:miter/>
            </a:ln>
          </p:spPr>
          <p:txBody>
            <a:bodyPr/>
            <a:lstStyle/>
            <a:p>
              <a:endParaRPr lang="en-US"/>
            </a:p>
          </p:txBody>
        </p:sp>
        <p:sp>
          <p:nvSpPr>
            <p:cNvPr id="22" name="TextBox 22"/>
            <p:cNvSpPr txBox="1"/>
            <p:nvPr/>
          </p:nvSpPr>
          <p:spPr>
            <a:xfrm>
              <a:off x="76200" y="38100"/>
              <a:ext cx="660400" cy="698500"/>
            </a:xfrm>
            <a:prstGeom prst="rect">
              <a:avLst/>
            </a:prstGeom>
          </p:spPr>
          <p:txBody>
            <a:bodyPr lIns="50800" tIns="50800" rIns="50800" bIns="50800" rtlCol="0" anchor="ctr"/>
            <a:lstStyle/>
            <a:p>
              <a:pPr algn="ctr">
                <a:lnSpc>
                  <a:spcPts val="3079"/>
                </a:lnSpc>
              </a:pPr>
              <a:endParaRPr/>
            </a:p>
          </p:txBody>
        </p:sp>
      </p:grpSp>
      <p:grpSp>
        <p:nvGrpSpPr>
          <p:cNvPr id="23" name="Group 23"/>
          <p:cNvGrpSpPr/>
          <p:nvPr/>
        </p:nvGrpSpPr>
        <p:grpSpPr>
          <a:xfrm>
            <a:off x="5996334" y="3418310"/>
            <a:ext cx="1647856" cy="1647856"/>
            <a:chOff x="0" y="0"/>
            <a:chExt cx="812800" cy="812800"/>
          </a:xfrm>
        </p:grpSpPr>
        <p:sp>
          <p:nvSpPr>
            <p:cNvPr id="24" name="Freeform 2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E1E1E"/>
            </a:solidFill>
            <a:ln w="114300" cap="sq">
              <a:solidFill>
                <a:srgbClr val="639C9D"/>
              </a:solidFill>
              <a:prstDash val="solid"/>
              <a:miter/>
            </a:ln>
          </p:spPr>
          <p:txBody>
            <a:bodyPr/>
            <a:lstStyle/>
            <a:p>
              <a:endParaRPr lang="en-US"/>
            </a:p>
          </p:txBody>
        </p:sp>
        <p:sp>
          <p:nvSpPr>
            <p:cNvPr id="25" name="TextBox 25"/>
            <p:cNvSpPr txBox="1"/>
            <p:nvPr/>
          </p:nvSpPr>
          <p:spPr>
            <a:xfrm>
              <a:off x="76200" y="38100"/>
              <a:ext cx="660400" cy="698500"/>
            </a:xfrm>
            <a:prstGeom prst="rect">
              <a:avLst/>
            </a:prstGeom>
          </p:spPr>
          <p:txBody>
            <a:bodyPr lIns="50800" tIns="50800" rIns="50800" bIns="50800" rtlCol="0" anchor="ctr"/>
            <a:lstStyle/>
            <a:p>
              <a:pPr algn="ctr">
                <a:lnSpc>
                  <a:spcPts val="3079"/>
                </a:lnSpc>
              </a:pPr>
              <a:endParaRPr/>
            </a:p>
          </p:txBody>
        </p:sp>
      </p:grpSp>
      <p:grpSp>
        <p:nvGrpSpPr>
          <p:cNvPr id="26" name="Group 26"/>
          <p:cNvGrpSpPr/>
          <p:nvPr/>
        </p:nvGrpSpPr>
        <p:grpSpPr>
          <a:xfrm>
            <a:off x="8912872" y="6547539"/>
            <a:ext cx="3746341" cy="1322794"/>
            <a:chOff x="0" y="0"/>
            <a:chExt cx="1074922" cy="379544"/>
          </a:xfrm>
        </p:grpSpPr>
        <p:sp>
          <p:nvSpPr>
            <p:cNvPr id="27" name="Freeform 27"/>
            <p:cNvSpPr/>
            <p:nvPr/>
          </p:nvSpPr>
          <p:spPr>
            <a:xfrm>
              <a:off x="0" y="0"/>
              <a:ext cx="1074922" cy="379544"/>
            </a:xfrm>
            <a:custGeom>
              <a:avLst/>
              <a:gdLst/>
              <a:ahLst/>
              <a:cxnLst/>
              <a:rect l="l" t="t" r="r" b="b"/>
              <a:pathLst>
                <a:path w="1074922" h="379544">
                  <a:moveTo>
                    <a:pt x="53730" y="0"/>
                  </a:moveTo>
                  <a:lnTo>
                    <a:pt x="1021192" y="0"/>
                  </a:lnTo>
                  <a:cubicBezTo>
                    <a:pt x="1035442" y="0"/>
                    <a:pt x="1049109" y="5661"/>
                    <a:pt x="1059185" y="15737"/>
                  </a:cubicBezTo>
                  <a:cubicBezTo>
                    <a:pt x="1069261" y="25813"/>
                    <a:pt x="1074922" y="39480"/>
                    <a:pt x="1074922" y="53730"/>
                  </a:cubicBezTo>
                  <a:lnTo>
                    <a:pt x="1074922" y="325814"/>
                  </a:lnTo>
                  <a:cubicBezTo>
                    <a:pt x="1074922" y="355488"/>
                    <a:pt x="1050866" y="379544"/>
                    <a:pt x="1021192" y="379544"/>
                  </a:cubicBezTo>
                  <a:lnTo>
                    <a:pt x="53730" y="379544"/>
                  </a:lnTo>
                  <a:cubicBezTo>
                    <a:pt x="24056" y="379544"/>
                    <a:pt x="0" y="355488"/>
                    <a:pt x="0" y="325814"/>
                  </a:cubicBezTo>
                  <a:lnTo>
                    <a:pt x="0" y="53730"/>
                  </a:lnTo>
                  <a:cubicBezTo>
                    <a:pt x="0" y="24056"/>
                    <a:pt x="24056" y="0"/>
                    <a:pt x="53730" y="0"/>
                  </a:cubicBezTo>
                  <a:close/>
                </a:path>
              </a:pathLst>
            </a:custGeom>
            <a:solidFill>
              <a:srgbClr val="4EBAEE"/>
            </a:solidFill>
          </p:spPr>
          <p:txBody>
            <a:bodyPr/>
            <a:lstStyle/>
            <a:p>
              <a:endParaRPr lang="en-US"/>
            </a:p>
          </p:txBody>
        </p:sp>
        <p:sp>
          <p:nvSpPr>
            <p:cNvPr id="28" name="TextBox 28"/>
            <p:cNvSpPr txBox="1"/>
            <p:nvPr/>
          </p:nvSpPr>
          <p:spPr>
            <a:xfrm>
              <a:off x="0" y="-38100"/>
              <a:ext cx="1074922" cy="417644"/>
            </a:xfrm>
            <a:prstGeom prst="rect">
              <a:avLst/>
            </a:prstGeom>
          </p:spPr>
          <p:txBody>
            <a:bodyPr lIns="50800" tIns="50800" rIns="50800" bIns="50800" rtlCol="0" anchor="ctr"/>
            <a:lstStyle/>
            <a:p>
              <a:pPr algn="ctr">
                <a:lnSpc>
                  <a:spcPts val="3079"/>
                </a:lnSpc>
              </a:pPr>
              <a:endParaRPr/>
            </a:p>
          </p:txBody>
        </p:sp>
      </p:grpSp>
      <p:sp>
        <p:nvSpPr>
          <p:cNvPr id="29" name="Freeform 29"/>
          <p:cNvSpPr/>
          <p:nvPr/>
        </p:nvSpPr>
        <p:spPr>
          <a:xfrm rot="-10800000">
            <a:off x="8912872" y="5279129"/>
            <a:ext cx="3746341" cy="1938732"/>
          </a:xfrm>
          <a:custGeom>
            <a:avLst/>
            <a:gdLst/>
            <a:ahLst/>
            <a:cxnLst/>
            <a:rect l="l" t="t" r="r" b="b"/>
            <a:pathLst>
              <a:path w="3746341" h="1938732">
                <a:moveTo>
                  <a:pt x="0" y="0"/>
                </a:moveTo>
                <a:lnTo>
                  <a:pt x="3746342" y="0"/>
                </a:lnTo>
                <a:lnTo>
                  <a:pt x="3746342" y="1938732"/>
                </a:lnTo>
                <a:lnTo>
                  <a:pt x="0" y="1938732"/>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grpSp>
        <p:nvGrpSpPr>
          <p:cNvPr id="30" name="Group 30"/>
          <p:cNvGrpSpPr/>
          <p:nvPr/>
        </p:nvGrpSpPr>
        <p:grpSpPr>
          <a:xfrm>
            <a:off x="9962115" y="3418310"/>
            <a:ext cx="1647856" cy="1647856"/>
            <a:chOff x="0" y="0"/>
            <a:chExt cx="812800" cy="812800"/>
          </a:xfrm>
        </p:grpSpPr>
        <p:sp>
          <p:nvSpPr>
            <p:cNvPr id="31" name="Freeform 3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E1E1E"/>
            </a:solidFill>
            <a:ln w="114300" cap="sq">
              <a:solidFill>
                <a:srgbClr val="235A5B"/>
              </a:solidFill>
              <a:prstDash val="solid"/>
              <a:miter/>
            </a:ln>
          </p:spPr>
          <p:txBody>
            <a:bodyPr/>
            <a:lstStyle/>
            <a:p>
              <a:endParaRPr lang="en-US"/>
            </a:p>
          </p:txBody>
        </p:sp>
        <p:sp>
          <p:nvSpPr>
            <p:cNvPr id="32" name="TextBox 32"/>
            <p:cNvSpPr txBox="1"/>
            <p:nvPr/>
          </p:nvSpPr>
          <p:spPr>
            <a:xfrm>
              <a:off x="76200" y="38100"/>
              <a:ext cx="660400" cy="698500"/>
            </a:xfrm>
            <a:prstGeom prst="rect">
              <a:avLst/>
            </a:prstGeom>
          </p:spPr>
          <p:txBody>
            <a:bodyPr lIns="50800" tIns="50800" rIns="50800" bIns="50800" rtlCol="0" anchor="ctr"/>
            <a:lstStyle/>
            <a:p>
              <a:pPr algn="ctr">
                <a:lnSpc>
                  <a:spcPts val="3079"/>
                </a:lnSpc>
              </a:pPr>
              <a:endParaRPr/>
            </a:p>
          </p:txBody>
        </p:sp>
      </p:grpSp>
      <p:grpSp>
        <p:nvGrpSpPr>
          <p:cNvPr id="33" name="Group 33"/>
          <p:cNvGrpSpPr/>
          <p:nvPr/>
        </p:nvGrpSpPr>
        <p:grpSpPr>
          <a:xfrm>
            <a:off x="12878653" y="6547539"/>
            <a:ext cx="3746341" cy="1322794"/>
            <a:chOff x="0" y="0"/>
            <a:chExt cx="1074922" cy="379544"/>
          </a:xfrm>
        </p:grpSpPr>
        <p:sp>
          <p:nvSpPr>
            <p:cNvPr id="34" name="Freeform 34"/>
            <p:cNvSpPr/>
            <p:nvPr/>
          </p:nvSpPr>
          <p:spPr>
            <a:xfrm>
              <a:off x="0" y="0"/>
              <a:ext cx="1074922" cy="379544"/>
            </a:xfrm>
            <a:custGeom>
              <a:avLst/>
              <a:gdLst/>
              <a:ahLst/>
              <a:cxnLst/>
              <a:rect l="l" t="t" r="r" b="b"/>
              <a:pathLst>
                <a:path w="1074922" h="379544">
                  <a:moveTo>
                    <a:pt x="53730" y="0"/>
                  </a:moveTo>
                  <a:lnTo>
                    <a:pt x="1021192" y="0"/>
                  </a:lnTo>
                  <a:cubicBezTo>
                    <a:pt x="1035442" y="0"/>
                    <a:pt x="1049109" y="5661"/>
                    <a:pt x="1059185" y="15737"/>
                  </a:cubicBezTo>
                  <a:cubicBezTo>
                    <a:pt x="1069261" y="25813"/>
                    <a:pt x="1074922" y="39480"/>
                    <a:pt x="1074922" y="53730"/>
                  </a:cubicBezTo>
                  <a:lnTo>
                    <a:pt x="1074922" y="325814"/>
                  </a:lnTo>
                  <a:cubicBezTo>
                    <a:pt x="1074922" y="355488"/>
                    <a:pt x="1050866" y="379544"/>
                    <a:pt x="1021192" y="379544"/>
                  </a:cubicBezTo>
                  <a:lnTo>
                    <a:pt x="53730" y="379544"/>
                  </a:lnTo>
                  <a:cubicBezTo>
                    <a:pt x="24056" y="379544"/>
                    <a:pt x="0" y="355488"/>
                    <a:pt x="0" y="325814"/>
                  </a:cubicBezTo>
                  <a:lnTo>
                    <a:pt x="0" y="53730"/>
                  </a:lnTo>
                  <a:cubicBezTo>
                    <a:pt x="0" y="24056"/>
                    <a:pt x="24056" y="0"/>
                    <a:pt x="53730" y="0"/>
                  </a:cubicBezTo>
                  <a:close/>
                </a:path>
              </a:pathLst>
            </a:custGeom>
            <a:solidFill>
              <a:srgbClr val="1EAE98"/>
            </a:solidFill>
            <a:ln cap="rnd">
              <a:noFill/>
              <a:prstDash val="solid"/>
              <a:round/>
            </a:ln>
          </p:spPr>
          <p:txBody>
            <a:bodyPr/>
            <a:lstStyle/>
            <a:p>
              <a:endParaRPr lang="en-US"/>
            </a:p>
          </p:txBody>
        </p:sp>
        <p:sp>
          <p:nvSpPr>
            <p:cNvPr id="35" name="TextBox 35"/>
            <p:cNvSpPr txBox="1"/>
            <p:nvPr/>
          </p:nvSpPr>
          <p:spPr>
            <a:xfrm>
              <a:off x="0" y="-38100"/>
              <a:ext cx="1074922" cy="417644"/>
            </a:xfrm>
            <a:prstGeom prst="rect">
              <a:avLst/>
            </a:prstGeom>
          </p:spPr>
          <p:txBody>
            <a:bodyPr lIns="50800" tIns="50800" rIns="50800" bIns="50800" rtlCol="0" anchor="ctr"/>
            <a:lstStyle/>
            <a:p>
              <a:pPr marL="0" lvl="0" indent="0" algn="ctr">
                <a:lnSpc>
                  <a:spcPts val="3079"/>
                </a:lnSpc>
                <a:spcBef>
                  <a:spcPct val="0"/>
                </a:spcBef>
              </a:pPr>
              <a:endParaRPr/>
            </a:p>
          </p:txBody>
        </p:sp>
      </p:grpSp>
      <p:sp>
        <p:nvSpPr>
          <p:cNvPr id="36" name="Freeform 36"/>
          <p:cNvSpPr/>
          <p:nvPr/>
        </p:nvSpPr>
        <p:spPr>
          <a:xfrm rot="-10800000">
            <a:off x="12878653" y="5279129"/>
            <a:ext cx="3746341" cy="1938732"/>
          </a:xfrm>
          <a:custGeom>
            <a:avLst/>
            <a:gdLst/>
            <a:ahLst/>
            <a:cxnLst/>
            <a:rect l="l" t="t" r="r" b="b"/>
            <a:pathLst>
              <a:path w="3746341" h="1938732">
                <a:moveTo>
                  <a:pt x="0" y="0"/>
                </a:moveTo>
                <a:lnTo>
                  <a:pt x="3746341" y="0"/>
                </a:lnTo>
                <a:lnTo>
                  <a:pt x="3746341" y="1938732"/>
                </a:lnTo>
                <a:lnTo>
                  <a:pt x="0" y="1938732"/>
                </a:lnTo>
                <a:lnTo>
                  <a:pt x="0" y="0"/>
                </a:lnTo>
                <a:close/>
              </a:path>
            </a:pathLst>
          </a:custGeom>
          <a:blipFill>
            <a:blip>
              <a:extLst>
                <a:ext uri="{96DAC541-7B7A-43D3-8B79-37D633B846F1}">
                  <asvg:svgBlip xmlns:asvg="http://schemas.microsoft.com/office/drawing/2016/SVG/main" r:embed="rId7"/>
                </a:ext>
              </a:extLst>
            </a:blip>
            <a:stretch>
              <a:fillRect/>
            </a:stretch>
          </a:blipFill>
          <a:ln cap="sq">
            <a:noFill/>
            <a:prstDash val="solid"/>
            <a:miter/>
          </a:ln>
        </p:spPr>
        <p:txBody>
          <a:bodyPr/>
          <a:lstStyle/>
          <a:p>
            <a:endParaRPr lang="en-US"/>
          </a:p>
        </p:txBody>
      </p:sp>
      <p:grpSp>
        <p:nvGrpSpPr>
          <p:cNvPr id="37" name="Group 37"/>
          <p:cNvGrpSpPr/>
          <p:nvPr/>
        </p:nvGrpSpPr>
        <p:grpSpPr>
          <a:xfrm>
            <a:off x="13927896" y="3418310"/>
            <a:ext cx="1647856" cy="1647856"/>
            <a:chOff x="0" y="0"/>
            <a:chExt cx="812800" cy="812800"/>
          </a:xfrm>
        </p:grpSpPr>
        <p:sp>
          <p:nvSpPr>
            <p:cNvPr id="38" name="Freeform 3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E1E1E"/>
            </a:solidFill>
            <a:ln w="114300" cap="sq">
              <a:solidFill>
                <a:srgbClr val="639C9D"/>
              </a:solidFill>
              <a:prstDash val="solid"/>
              <a:miter/>
            </a:ln>
          </p:spPr>
          <p:txBody>
            <a:bodyPr/>
            <a:lstStyle/>
            <a:p>
              <a:endParaRPr lang="en-US"/>
            </a:p>
          </p:txBody>
        </p:sp>
        <p:sp>
          <p:nvSpPr>
            <p:cNvPr id="39" name="TextBox 39"/>
            <p:cNvSpPr txBox="1"/>
            <p:nvPr/>
          </p:nvSpPr>
          <p:spPr>
            <a:xfrm>
              <a:off x="76200" y="38100"/>
              <a:ext cx="660400" cy="698500"/>
            </a:xfrm>
            <a:prstGeom prst="rect">
              <a:avLst/>
            </a:prstGeom>
          </p:spPr>
          <p:txBody>
            <a:bodyPr lIns="50800" tIns="50800" rIns="50800" bIns="50800" rtlCol="0" anchor="ctr"/>
            <a:lstStyle/>
            <a:p>
              <a:pPr marL="0" lvl="0" indent="0" algn="ctr">
                <a:lnSpc>
                  <a:spcPts val="3079"/>
                </a:lnSpc>
                <a:spcBef>
                  <a:spcPct val="0"/>
                </a:spcBef>
              </a:pPr>
              <a:endParaRPr/>
            </a:p>
          </p:txBody>
        </p:sp>
      </p:grpSp>
      <p:sp>
        <p:nvSpPr>
          <p:cNvPr id="40" name="Freeform 40"/>
          <p:cNvSpPr/>
          <p:nvPr/>
        </p:nvSpPr>
        <p:spPr>
          <a:xfrm>
            <a:off x="2278076" y="3689862"/>
            <a:ext cx="1022683" cy="1022683"/>
          </a:xfrm>
          <a:custGeom>
            <a:avLst/>
            <a:gdLst/>
            <a:ahLst/>
            <a:cxnLst/>
            <a:rect l="l" t="t" r="r" b="b"/>
            <a:pathLst>
              <a:path w="1022683" h="1022683">
                <a:moveTo>
                  <a:pt x="0" y="0"/>
                </a:moveTo>
                <a:lnTo>
                  <a:pt x="1022683" y="0"/>
                </a:lnTo>
                <a:lnTo>
                  <a:pt x="1022683" y="1022683"/>
                </a:lnTo>
                <a:lnTo>
                  <a:pt x="0" y="1022683"/>
                </a:lnTo>
                <a:lnTo>
                  <a:pt x="0" y="0"/>
                </a:lnTo>
                <a:close/>
              </a:path>
            </a:pathLst>
          </a:custGeom>
          <a:blipFill>
            <a:blip>
              <a:extLst>
                <a:ext uri="{96DAC541-7B7A-43D3-8B79-37D633B846F1}">
                  <asvg:svgBlip xmlns:asvg="http://schemas.microsoft.com/office/drawing/2016/SVG/main" r:embed="rId9"/>
                </a:ext>
              </a:extLst>
            </a:blip>
            <a:stretch>
              <a:fillRect/>
            </a:stretch>
          </a:blipFill>
        </p:spPr>
        <p:txBody>
          <a:bodyPr/>
          <a:lstStyle/>
          <a:p>
            <a:endParaRPr lang="en-US"/>
          </a:p>
        </p:txBody>
      </p:sp>
      <p:sp>
        <p:nvSpPr>
          <p:cNvPr id="41" name="Freeform 41"/>
          <p:cNvSpPr/>
          <p:nvPr/>
        </p:nvSpPr>
        <p:spPr>
          <a:xfrm>
            <a:off x="10339765" y="3711718"/>
            <a:ext cx="892761" cy="1020298"/>
          </a:xfrm>
          <a:custGeom>
            <a:avLst/>
            <a:gdLst/>
            <a:ahLst/>
            <a:cxnLst/>
            <a:rect l="l" t="t" r="r" b="b"/>
            <a:pathLst>
              <a:path w="892761" h="1020298">
                <a:moveTo>
                  <a:pt x="0" y="0"/>
                </a:moveTo>
                <a:lnTo>
                  <a:pt x="892761" y="0"/>
                </a:lnTo>
                <a:lnTo>
                  <a:pt x="892761" y="1020298"/>
                </a:lnTo>
                <a:lnTo>
                  <a:pt x="0" y="1020298"/>
                </a:lnTo>
                <a:lnTo>
                  <a:pt x="0" y="0"/>
                </a:lnTo>
                <a:close/>
              </a:path>
            </a:pathLst>
          </a:custGeom>
          <a:blipFill>
            <a:blip>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42" name="Freeform 42"/>
          <p:cNvSpPr/>
          <p:nvPr/>
        </p:nvSpPr>
        <p:spPr>
          <a:xfrm>
            <a:off x="6377420" y="3730603"/>
            <a:ext cx="766372" cy="982528"/>
          </a:xfrm>
          <a:custGeom>
            <a:avLst/>
            <a:gdLst/>
            <a:ahLst/>
            <a:cxnLst/>
            <a:rect l="l" t="t" r="r" b="b"/>
            <a:pathLst>
              <a:path w="766372" h="982528">
                <a:moveTo>
                  <a:pt x="0" y="0"/>
                </a:moveTo>
                <a:lnTo>
                  <a:pt x="766371" y="0"/>
                </a:lnTo>
                <a:lnTo>
                  <a:pt x="766371" y="982528"/>
                </a:lnTo>
                <a:lnTo>
                  <a:pt x="0" y="982528"/>
                </a:lnTo>
                <a:lnTo>
                  <a:pt x="0" y="0"/>
                </a:lnTo>
                <a:close/>
              </a:path>
            </a:pathLst>
          </a:custGeom>
          <a:blipFill>
            <a:blip>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43" name="Freeform 43"/>
          <p:cNvSpPr/>
          <p:nvPr/>
        </p:nvSpPr>
        <p:spPr>
          <a:xfrm>
            <a:off x="14189872" y="3690761"/>
            <a:ext cx="1215023" cy="1061626"/>
          </a:xfrm>
          <a:custGeom>
            <a:avLst/>
            <a:gdLst/>
            <a:ahLst/>
            <a:cxnLst/>
            <a:rect l="l" t="t" r="r" b="b"/>
            <a:pathLst>
              <a:path w="1215023" h="1061626">
                <a:moveTo>
                  <a:pt x="0" y="0"/>
                </a:moveTo>
                <a:lnTo>
                  <a:pt x="1215023" y="0"/>
                </a:lnTo>
                <a:lnTo>
                  <a:pt x="1215023" y="1061626"/>
                </a:lnTo>
                <a:lnTo>
                  <a:pt x="0" y="1061626"/>
                </a:lnTo>
                <a:lnTo>
                  <a:pt x="0" y="0"/>
                </a:lnTo>
                <a:close/>
              </a:path>
            </a:pathLst>
          </a:custGeom>
          <a:blipFill>
            <a:blip>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44" name="TextBox 44"/>
          <p:cNvSpPr txBox="1"/>
          <p:nvPr/>
        </p:nvSpPr>
        <p:spPr>
          <a:xfrm>
            <a:off x="4011627" y="1183150"/>
            <a:ext cx="10264747" cy="679450"/>
          </a:xfrm>
          <a:prstGeom prst="rect">
            <a:avLst/>
          </a:prstGeom>
        </p:spPr>
        <p:txBody>
          <a:bodyPr lIns="0" tIns="0" rIns="0" bIns="0" rtlCol="0" anchor="t">
            <a:spAutoFit/>
          </a:bodyPr>
          <a:lstStyle/>
          <a:p>
            <a:pPr marL="0" lvl="1" indent="0" algn="ctr">
              <a:lnSpc>
                <a:spcPts val="5599"/>
              </a:lnSpc>
              <a:spcBef>
                <a:spcPct val="0"/>
              </a:spcBef>
            </a:pPr>
            <a:r>
              <a:rPr lang="en-US" sz="3999" b="1">
                <a:solidFill>
                  <a:srgbClr val="0F225B"/>
                </a:solidFill>
                <a:latin typeface="Oswald Bold"/>
                <a:ea typeface="Oswald Bold"/>
                <a:cs typeface="Oswald Bold"/>
                <a:sym typeface="Oswald Bold"/>
              </a:rPr>
              <a:t>CLINICAL COMPETENCY</a:t>
            </a:r>
          </a:p>
        </p:txBody>
      </p:sp>
      <p:sp>
        <p:nvSpPr>
          <p:cNvPr id="45" name="TextBox 45"/>
          <p:cNvSpPr txBox="1"/>
          <p:nvPr/>
        </p:nvSpPr>
        <p:spPr>
          <a:xfrm>
            <a:off x="1165646" y="6051685"/>
            <a:ext cx="3177107" cy="1266825"/>
          </a:xfrm>
          <a:prstGeom prst="rect">
            <a:avLst/>
          </a:prstGeom>
        </p:spPr>
        <p:txBody>
          <a:bodyPr lIns="0" tIns="0" rIns="0" bIns="0" rtlCol="0" anchor="t">
            <a:spAutoFit/>
          </a:bodyPr>
          <a:lstStyle/>
          <a:p>
            <a:pPr marL="0" lvl="1" indent="0" algn="ctr">
              <a:lnSpc>
                <a:spcPts val="2519"/>
              </a:lnSpc>
            </a:pPr>
            <a:r>
              <a:rPr lang="en-US" sz="2099">
                <a:solidFill>
                  <a:srgbClr val="000000"/>
                </a:solidFill>
                <a:latin typeface="Source Sans Pro"/>
                <a:ea typeface="Source Sans Pro"/>
                <a:cs typeface="Source Sans Pro"/>
                <a:sym typeface="Source Sans Pro"/>
              </a:rPr>
              <a:t>Maintenance of clinical competence as professionally mandated will be expected</a:t>
            </a:r>
          </a:p>
        </p:txBody>
      </p:sp>
      <p:sp>
        <p:nvSpPr>
          <p:cNvPr id="46" name="TextBox 46"/>
          <p:cNvSpPr txBox="1"/>
          <p:nvPr/>
        </p:nvSpPr>
        <p:spPr>
          <a:xfrm>
            <a:off x="5131426" y="6051685"/>
            <a:ext cx="3177107" cy="952500"/>
          </a:xfrm>
          <a:prstGeom prst="rect">
            <a:avLst/>
          </a:prstGeom>
        </p:spPr>
        <p:txBody>
          <a:bodyPr lIns="0" tIns="0" rIns="0" bIns="0" rtlCol="0" anchor="t">
            <a:spAutoFit/>
          </a:bodyPr>
          <a:lstStyle/>
          <a:p>
            <a:pPr marL="0" lvl="1" indent="0" algn="ctr">
              <a:lnSpc>
                <a:spcPts val="2519"/>
              </a:lnSpc>
            </a:pPr>
            <a:r>
              <a:rPr lang="en-US" sz="2099">
                <a:solidFill>
                  <a:srgbClr val="000000"/>
                </a:solidFill>
                <a:latin typeface="Source Sans Pro"/>
                <a:ea typeface="Source Sans Pro"/>
                <a:cs typeface="Source Sans Pro"/>
                <a:sym typeface="Source Sans Pro"/>
              </a:rPr>
              <a:t>The documented development of special interests and expertise </a:t>
            </a:r>
          </a:p>
        </p:txBody>
      </p:sp>
      <p:sp>
        <p:nvSpPr>
          <p:cNvPr id="47" name="TextBox 47"/>
          <p:cNvSpPr txBox="1"/>
          <p:nvPr/>
        </p:nvSpPr>
        <p:spPr>
          <a:xfrm>
            <a:off x="9097207" y="6051685"/>
            <a:ext cx="3177107" cy="638175"/>
          </a:xfrm>
          <a:prstGeom prst="rect">
            <a:avLst/>
          </a:prstGeom>
        </p:spPr>
        <p:txBody>
          <a:bodyPr lIns="0" tIns="0" rIns="0" bIns="0" rtlCol="0" anchor="t">
            <a:spAutoFit/>
          </a:bodyPr>
          <a:lstStyle/>
          <a:p>
            <a:pPr marL="0" lvl="1" indent="0" algn="ctr">
              <a:lnSpc>
                <a:spcPts val="2519"/>
              </a:lnSpc>
            </a:pPr>
            <a:r>
              <a:rPr lang="en-US" sz="2099">
                <a:solidFill>
                  <a:srgbClr val="000000"/>
                </a:solidFill>
                <a:latin typeface="Source Sans Pro"/>
                <a:ea typeface="Source Sans Pro"/>
                <a:cs typeface="Source Sans Pro"/>
                <a:sym typeface="Source Sans Pro"/>
              </a:rPr>
              <a:t>The development of new techniques and approaches </a:t>
            </a:r>
          </a:p>
        </p:txBody>
      </p:sp>
      <p:sp>
        <p:nvSpPr>
          <p:cNvPr id="48" name="TextBox 48"/>
          <p:cNvSpPr txBox="1"/>
          <p:nvPr/>
        </p:nvSpPr>
        <p:spPr>
          <a:xfrm>
            <a:off x="13062988" y="6051685"/>
            <a:ext cx="3177107" cy="323850"/>
          </a:xfrm>
          <a:prstGeom prst="rect">
            <a:avLst/>
          </a:prstGeom>
        </p:spPr>
        <p:txBody>
          <a:bodyPr lIns="0" tIns="0" rIns="0" bIns="0" rtlCol="0" anchor="t">
            <a:spAutoFit/>
          </a:bodyPr>
          <a:lstStyle/>
          <a:p>
            <a:pPr marL="0" lvl="1" indent="0" algn="ctr">
              <a:lnSpc>
                <a:spcPts val="2519"/>
              </a:lnSpc>
            </a:pPr>
            <a:r>
              <a:rPr lang="en-US" sz="2099">
                <a:solidFill>
                  <a:srgbClr val="000000"/>
                </a:solidFill>
                <a:latin typeface="Source Sans Pro"/>
                <a:ea typeface="Source Sans Pro"/>
                <a:cs typeface="Source Sans Pro"/>
                <a:sym typeface="Source Sans Pro"/>
              </a:rPr>
              <a:t>Reputation of competence</a:t>
            </a:r>
          </a:p>
        </p:txBody>
      </p:sp>
      <p:sp>
        <p:nvSpPr>
          <p:cNvPr id="49" name="TextBox 49"/>
          <p:cNvSpPr txBox="1"/>
          <p:nvPr/>
        </p:nvSpPr>
        <p:spPr>
          <a:xfrm>
            <a:off x="5561781" y="2207365"/>
            <a:ext cx="7164437" cy="372745"/>
          </a:xfrm>
          <a:prstGeom prst="rect">
            <a:avLst/>
          </a:prstGeom>
        </p:spPr>
        <p:txBody>
          <a:bodyPr lIns="0" tIns="0" rIns="0" bIns="0" rtlCol="0" anchor="t">
            <a:spAutoFit/>
          </a:bodyPr>
          <a:lstStyle/>
          <a:p>
            <a:pPr algn="ctr">
              <a:lnSpc>
                <a:spcPts val="3079"/>
              </a:lnSpc>
              <a:spcBef>
                <a:spcPct val="0"/>
              </a:spcBef>
            </a:pPr>
            <a:r>
              <a:rPr lang="en-US" sz="2199" b="1">
                <a:solidFill>
                  <a:srgbClr val="0F225B"/>
                </a:solidFill>
                <a:latin typeface="Source Sans Pro Bold"/>
                <a:ea typeface="Source Sans Pro Bold"/>
                <a:cs typeface="Source Sans Pro Bold"/>
                <a:sym typeface="Source Sans Pro Bold"/>
              </a:rPr>
              <a:t>High degree of competence expected of all Clinical Faculty</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en-US"/>
          </a:p>
        </p:txBody>
      </p:sp>
      <p:sp>
        <p:nvSpPr>
          <p:cNvPr id="3" name="Freeform 3"/>
          <p:cNvSpPr/>
          <p:nvPr/>
        </p:nvSpPr>
        <p:spPr>
          <a:xfrm rot="-5400000">
            <a:off x="-859909" y="9073928"/>
            <a:ext cx="2077648" cy="959467"/>
          </a:xfrm>
          <a:custGeom>
            <a:avLst/>
            <a:gdLst/>
            <a:ahLst/>
            <a:cxnLst/>
            <a:rect l="l" t="t" r="r" b="b"/>
            <a:pathLst>
              <a:path w="2077648" h="959467">
                <a:moveTo>
                  <a:pt x="0" y="0"/>
                </a:moveTo>
                <a:lnTo>
                  <a:pt x="2077648" y="0"/>
                </a:lnTo>
                <a:lnTo>
                  <a:pt x="2077648" y="959467"/>
                </a:lnTo>
                <a:lnTo>
                  <a:pt x="0" y="959467"/>
                </a:lnTo>
                <a:lnTo>
                  <a:pt x="0" y="0"/>
                </a:lnTo>
                <a:close/>
              </a:path>
            </a:pathLst>
          </a:custGeom>
          <a:blipFill>
            <a:blip>
              <a:extLst>
                <a:ext uri="{96DAC541-7B7A-43D3-8B79-37D633B846F1}">
                  <asvg:svgBlip xmlns:asvg="http://schemas.microsoft.com/office/drawing/2016/SVG/main" r:embed="rId4"/>
                </a:ext>
              </a:extLst>
            </a:blip>
            <a:stretch>
              <a:fillRect r="-59838" b="-615486"/>
            </a:stretch>
          </a:blipFill>
        </p:spPr>
        <p:txBody>
          <a:bodyPr/>
          <a:lstStyle/>
          <a:p>
            <a:endParaRPr lang="en-US"/>
          </a:p>
        </p:txBody>
      </p:sp>
      <p:sp>
        <p:nvSpPr>
          <p:cNvPr id="4" name="Freeform 4"/>
          <p:cNvSpPr/>
          <p:nvPr/>
        </p:nvSpPr>
        <p:spPr>
          <a:xfrm>
            <a:off x="17259300" y="1259350"/>
            <a:ext cx="2198996" cy="690851"/>
          </a:xfrm>
          <a:custGeom>
            <a:avLst/>
            <a:gdLst/>
            <a:ahLst/>
            <a:cxnLst/>
            <a:rect l="l" t="t" r="r" b="b"/>
            <a:pathLst>
              <a:path w="2198996" h="690851">
                <a:moveTo>
                  <a:pt x="0" y="0"/>
                </a:moveTo>
                <a:lnTo>
                  <a:pt x="2198996" y="0"/>
                </a:lnTo>
                <a:lnTo>
                  <a:pt x="2198996" y="690851"/>
                </a:lnTo>
                <a:lnTo>
                  <a:pt x="0" y="690851"/>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a:off x="-1099498" y="0"/>
            <a:ext cx="2198996" cy="690851"/>
          </a:xfrm>
          <a:custGeom>
            <a:avLst/>
            <a:gdLst/>
            <a:ahLst/>
            <a:cxnLst/>
            <a:rect l="l" t="t" r="r" b="b"/>
            <a:pathLst>
              <a:path w="2198996" h="690851">
                <a:moveTo>
                  <a:pt x="0" y="0"/>
                </a:moveTo>
                <a:lnTo>
                  <a:pt x="2198996" y="0"/>
                </a:lnTo>
                <a:lnTo>
                  <a:pt x="2198996" y="690851"/>
                </a:lnTo>
                <a:lnTo>
                  <a:pt x="0" y="690851"/>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6" name="Group 6"/>
          <p:cNvGrpSpPr/>
          <p:nvPr/>
        </p:nvGrpSpPr>
        <p:grpSpPr>
          <a:xfrm>
            <a:off x="17772027" y="9194574"/>
            <a:ext cx="1686269" cy="1686269"/>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 cap="sq">
              <a:solidFill>
                <a:srgbClr val="92BEBF"/>
              </a:solidFill>
              <a:prstDash val="solid"/>
              <a:miter/>
            </a:ln>
          </p:spPr>
          <p:txBody>
            <a:bodyPr/>
            <a:lstStyle/>
            <a:p>
              <a:endParaRPr lang="en-US"/>
            </a:p>
          </p:txBody>
        </p:sp>
        <p:sp>
          <p:nvSpPr>
            <p:cNvPr id="8" name="TextBox 8"/>
            <p:cNvSpPr txBox="1"/>
            <p:nvPr/>
          </p:nvSpPr>
          <p:spPr>
            <a:xfrm>
              <a:off x="76200" y="38100"/>
              <a:ext cx="660400" cy="698500"/>
            </a:xfrm>
            <a:prstGeom prst="rect">
              <a:avLst/>
            </a:prstGeom>
          </p:spPr>
          <p:txBody>
            <a:bodyPr lIns="50800" tIns="50800" rIns="50800" bIns="50800" rtlCol="0" anchor="ctr"/>
            <a:lstStyle/>
            <a:p>
              <a:pPr algn="ctr">
                <a:lnSpc>
                  <a:spcPts val="3079"/>
                </a:lnSpc>
              </a:pPr>
              <a:endParaRPr/>
            </a:p>
          </p:txBody>
        </p:sp>
      </p:grpSp>
      <p:grpSp>
        <p:nvGrpSpPr>
          <p:cNvPr id="9" name="Group 9"/>
          <p:cNvGrpSpPr/>
          <p:nvPr/>
        </p:nvGrpSpPr>
        <p:grpSpPr>
          <a:xfrm>
            <a:off x="981311" y="6547539"/>
            <a:ext cx="3746341" cy="1322794"/>
            <a:chOff x="0" y="0"/>
            <a:chExt cx="1074922" cy="379544"/>
          </a:xfrm>
        </p:grpSpPr>
        <p:sp>
          <p:nvSpPr>
            <p:cNvPr id="10" name="Freeform 10"/>
            <p:cNvSpPr/>
            <p:nvPr/>
          </p:nvSpPr>
          <p:spPr>
            <a:xfrm>
              <a:off x="0" y="0"/>
              <a:ext cx="1074922" cy="379544"/>
            </a:xfrm>
            <a:custGeom>
              <a:avLst/>
              <a:gdLst/>
              <a:ahLst/>
              <a:cxnLst/>
              <a:rect l="l" t="t" r="r" b="b"/>
              <a:pathLst>
                <a:path w="1074922" h="379544">
                  <a:moveTo>
                    <a:pt x="53730" y="0"/>
                  </a:moveTo>
                  <a:lnTo>
                    <a:pt x="1021192" y="0"/>
                  </a:lnTo>
                  <a:cubicBezTo>
                    <a:pt x="1035442" y="0"/>
                    <a:pt x="1049109" y="5661"/>
                    <a:pt x="1059185" y="15737"/>
                  </a:cubicBezTo>
                  <a:cubicBezTo>
                    <a:pt x="1069261" y="25813"/>
                    <a:pt x="1074922" y="39480"/>
                    <a:pt x="1074922" y="53730"/>
                  </a:cubicBezTo>
                  <a:lnTo>
                    <a:pt x="1074922" y="325814"/>
                  </a:lnTo>
                  <a:cubicBezTo>
                    <a:pt x="1074922" y="355488"/>
                    <a:pt x="1050866" y="379544"/>
                    <a:pt x="1021192" y="379544"/>
                  </a:cubicBezTo>
                  <a:lnTo>
                    <a:pt x="53730" y="379544"/>
                  </a:lnTo>
                  <a:cubicBezTo>
                    <a:pt x="24056" y="379544"/>
                    <a:pt x="0" y="355488"/>
                    <a:pt x="0" y="325814"/>
                  </a:cubicBezTo>
                  <a:lnTo>
                    <a:pt x="0" y="53730"/>
                  </a:lnTo>
                  <a:cubicBezTo>
                    <a:pt x="0" y="24056"/>
                    <a:pt x="24056" y="0"/>
                    <a:pt x="53730" y="0"/>
                  </a:cubicBezTo>
                  <a:close/>
                </a:path>
              </a:pathLst>
            </a:custGeom>
            <a:solidFill>
              <a:srgbClr val="4EBAEE"/>
            </a:solidFill>
          </p:spPr>
          <p:txBody>
            <a:bodyPr/>
            <a:lstStyle/>
            <a:p>
              <a:endParaRPr lang="en-US"/>
            </a:p>
          </p:txBody>
        </p:sp>
        <p:sp>
          <p:nvSpPr>
            <p:cNvPr id="11" name="TextBox 11"/>
            <p:cNvSpPr txBox="1"/>
            <p:nvPr/>
          </p:nvSpPr>
          <p:spPr>
            <a:xfrm>
              <a:off x="0" y="-38100"/>
              <a:ext cx="1074922" cy="417644"/>
            </a:xfrm>
            <a:prstGeom prst="rect">
              <a:avLst/>
            </a:prstGeom>
          </p:spPr>
          <p:txBody>
            <a:bodyPr lIns="50800" tIns="50800" rIns="50800" bIns="50800" rtlCol="0" anchor="ctr"/>
            <a:lstStyle/>
            <a:p>
              <a:pPr algn="ctr">
                <a:lnSpc>
                  <a:spcPts val="3079"/>
                </a:lnSpc>
              </a:pPr>
              <a:endParaRPr/>
            </a:p>
          </p:txBody>
        </p:sp>
      </p:grpSp>
      <p:grpSp>
        <p:nvGrpSpPr>
          <p:cNvPr id="12" name="Group 12"/>
          <p:cNvGrpSpPr/>
          <p:nvPr/>
        </p:nvGrpSpPr>
        <p:grpSpPr>
          <a:xfrm>
            <a:off x="4947092" y="6547539"/>
            <a:ext cx="3746341" cy="1322794"/>
            <a:chOff x="0" y="0"/>
            <a:chExt cx="1074922" cy="379544"/>
          </a:xfrm>
        </p:grpSpPr>
        <p:sp>
          <p:nvSpPr>
            <p:cNvPr id="13" name="Freeform 13"/>
            <p:cNvSpPr/>
            <p:nvPr/>
          </p:nvSpPr>
          <p:spPr>
            <a:xfrm>
              <a:off x="0" y="0"/>
              <a:ext cx="1074922" cy="379544"/>
            </a:xfrm>
            <a:custGeom>
              <a:avLst/>
              <a:gdLst/>
              <a:ahLst/>
              <a:cxnLst/>
              <a:rect l="l" t="t" r="r" b="b"/>
              <a:pathLst>
                <a:path w="1074922" h="379544">
                  <a:moveTo>
                    <a:pt x="53730" y="0"/>
                  </a:moveTo>
                  <a:lnTo>
                    <a:pt x="1021192" y="0"/>
                  </a:lnTo>
                  <a:cubicBezTo>
                    <a:pt x="1035442" y="0"/>
                    <a:pt x="1049109" y="5661"/>
                    <a:pt x="1059185" y="15737"/>
                  </a:cubicBezTo>
                  <a:cubicBezTo>
                    <a:pt x="1069261" y="25813"/>
                    <a:pt x="1074922" y="39480"/>
                    <a:pt x="1074922" y="53730"/>
                  </a:cubicBezTo>
                  <a:lnTo>
                    <a:pt x="1074922" y="325814"/>
                  </a:lnTo>
                  <a:cubicBezTo>
                    <a:pt x="1074922" y="355488"/>
                    <a:pt x="1050866" y="379544"/>
                    <a:pt x="1021192" y="379544"/>
                  </a:cubicBezTo>
                  <a:lnTo>
                    <a:pt x="53730" y="379544"/>
                  </a:lnTo>
                  <a:cubicBezTo>
                    <a:pt x="24056" y="379544"/>
                    <a:pt x="0" y="355488"/>
                    <a:pt x="0" y="325814"/>
                  </a:cubicBezTo>
                  <a:lnTo>
                    <a:pt x="0" y="53730"/>
                  </a:lnTo>
                  <a:cubicBezTo>
                    <a:pt x="0" y="24056"/>
                    <a:pt x="24056" y="0"/>
                    <a:pt x="53730" y="0"/>
                  </a:cubicBezTo>
                  <a:close/>
                </a:path>
              </a:pathLst>
            </a:custGeom>
            <a:solidFill>
              <a:srgbClr val="1EAE98"/>
            </a:solidFill>
          </p:spPr>
          <p:txBody>
            <a:bodyPr/>
            <a:lstStyle/>
            <a:p>
              <a:endParaRPr lang="en-US"/>
            </a:p>
          </p:txBody>
        </p:sp>
        <p:sp>
          <p:nvSpPr>
            <p:cNvPr id="14" name="TextBox 14"/>
            <p:cNvSpPr txBox="1"/>
            <p:nvPr/>
          </p:nvSpPr>
          <p:spPr>
            <a:xfrm>
              <a:off x="0" y="-38100"/>
              <a:ext cx="1074922" cy="417644"/>
            </a:xfrm>
            <a:prstGeom prst="rect">
              <a:avLst/>
            </a:prstGeom>
          </p:spPr>
          <p:txBody>
            <a:bodyPr lIns="50800" tIns="50800" rIns="50800" bIns="50800" rtlCol="0" anchor="ctr"/>
            <a:lstStyle/>
            <a:p>
              <a:pPr algn="ctr">
                <a:lnSpc>
                  <a:spcPts val="3079"/>
                </a:lnSpc>
              </a:pPr>
              <a:endParaRPr/>
            </a:p>
          </p:txBody>
        </p:sp>
      </p:grpSp>
      <p:sp>
        <p:nvSpPr>
          <p:cNvPr id="15" name="Freeform 15"/>
          <p:cNvSpPr/>
          <p:nvPr/>
        </p:nvSpPr>
        <p:spPr>
          <a:xfrm rot="-10800000">
            <a:off x="981311" y="5279129"/>
            <a:ext cx="3746341" cy="1938732"/>
          </a:xfrm>
          <a:custGeom>
            <a:avLst/>
            <a:gdLst/>
            <a:ahLst/>
            <a:cxnLst/>
            <a:rect l="l" t="t" r="r" b="b"/>
            <a:pathLst>
              <a:path w="3746341" h="1938732">
                <a:moveTo>
                  <a:pt x="0" y="0"/>
                </a:moveTo>
                <a:lnTo>
                  <a:pt x="3746341" y="0"/>
                </a:lnTo>
                <a:lnTo>
                  <a:pt x="3746341" y="1938732"/>
                </a:lnTo>
                <a:lnTo>
                  <a:pt x="0" y="1938732"/>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6" name="Freeform 16"/>
          <p:cNvSpPr/>
          <p:nvPr/>
        </p:nvSpPr>
        <p:spPr>
          <a:xfrm rot="-10800000">
            <a:off x="4947092" y="5279129"/>
            <a:ext cx="3746341" cy="1938732"/>
          </a:xfrm>
          <a:custGeom>
            <a:avLst/>
            <a:gdLst/>
            <a:ahLst/>
            <a:cxnLst/>
            <a:rect l="l" t="t" r="r" b="b"/>
            <a:pathLst>
              <a:path w="3746341" h="1938732">
                <a:moveTo>
                  <a:pt x="0" y="0"/>
                </a:moveTo>
                <a:lnTo>
                  <a:pt x="3746341" y="0"/>
                </a:lnTo>
                <a:lnTo>
                  <a:pt x="3746341" y="1938732"/>
                </a:lnTo>
                <a:lnTo>
                  <a:pt x="0" y="1938732"/>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7" name="Freeform 17"/>
          <p:cNvSpPr/>
          <p:nvPr/>
        </p:nvSpPr>
        <p:spPr>
          <a:xfrm>
            <a:off x="837386" y="4135156"/>
            <a:ext cx="6650299" cy="301752"/>
          </a:xfrm>
          <a:custGeom>
            <a:avLst/>
            <a:gdLst/>
            <a:ahLst/>
            <a:cxnLst/>
            <a:rect l="l" t="t" r="r" b="b"/>
            <a:pathLst>
              <a:path w="6650299" h="301752">
                <a:moveTo>
                  <a:pt x="0" y="0"/>
                </a:moveTo>
                <a:lnTo>
                  <a:pt x="6650300" y="0"/>
                </a:lnTo>
                <a:lnTo>
                  <a:pt x="6650300" y="301752"/>
                </a:lnTo>
                <a:lnTo>
                  <a:pt x="0" y="301752"/>
                </a:lnTo>
                <a:lnTo>
                  <a:pt x="0" y="0"/>
                </a:lnTo>
                <a:close/>
              </a:path>
            </a:pathLst>
          </a:custGeom>
          <a:blipFill>
            <a:blip>
              <a:extLst>
                <a:ext uri="{96DAC541-7B7A-43D3-8B79-37D633B846F1}">
                  <asvg:svgBlip xmlns:asvg="http://schemas.microsoft.com/office/drawing/2016/SVG/main" r:embed="rId8"/>
                </a:ext>
              </a:extLst>
            </a:blip>
            <a:stretch>
              <a:fillRect r="-9998"/>
            </a:stretch>
          </a:blipFill>
        </p:spPr>
        <p:txBody>
          <a:bodyPr/>
          <a:lstStyle/>
          <a:p>
            <a:endParaRPr lang="en-US"/>
          </a:p>
        </p:txBody>
      </p:sp>
      <p:sp>
        <p:nvSpPr>
          <p:cNvPr id="18" name="Freeform 18"/>
          <p:cNvSpPr/>
          <p:nvPr/>
        </p:nvSpPr>
        <p:spPr>
          <a:xfrm>
            <a:off x="7701291" y="4135156"/>
            <a:ext cx="6950250" cy="301752"/>
          </a:xfrm>
          <a:custGeom>
            <a:avLst/>
            <a:gdLst/>
            <a:ahLst/>
            <a:cxnLst/>
            <a:rect l="l" t="t" r="r" b="b"/>
            <a:pathLst>
              <a:path w="6950250" h="301752">
                <a:moveTo>
                  <a:pt x="0" y="0"/>
                </a:moveTo>
                <a:lnTo>
                  <a:pt x="6950250" y="0"/>
                </a:lnTo>
                <a:lnTo>
                  <a:pt x="6950250" y="301752"/>
                </a:lnTo>
                <a:lnTo>
                  <a:pt x="0" y="301752"/>
                </a:lnTo>
                <a:lnTo>
                  <a:pt x="0" y="0"/>
                </a:lnTo>
                <a:close/>
              </a:path>
            </a:pathLst>
          </a:custGeom>
          <a:blipFill>
            <a:blip>
              <a:extLst>
                <a:ext uri="{96DAC541-7B7A-43D3-8B79-37D633B846F1}">
                  <asvg:svgBlip xmlns:asvg="http://schemas.microsoft.com/office/drawing/2016/SVG/main" r:embed="rId8"/>
                </a:ext>
              </a:extLst>
            </a:blip>
            <a:stretch>
              <a:fillRect r="-5250"/>
            </a:stretch>
          </a:blipFill>
        </p:spPr>
        <p:txBody>
          <a:bodyPr/>
          <a:lstStyle/>
          <a:p>
            <a:endParaRPr lang="en-US"/>
          </a:p>
        </p:txBody>
      </p:sp>
      <p:sp>
        <p:nvSpPr>
          <p:cNvPr id="19" name="Freeform 19"/>
          <p:cNvSpPr/>
          <p:nvPr/>
        </p:nvSpPr>
        <p:spPr>
          <a:xfrm>
            <a:off x="14189872" y="4135156"/>
            <a:ext cx="2771759" cy="301752"/>
          </a:xfrm>
          <a:custGeom>
            <a:avLst/>
            <a:gdLst/>
            <a:ahLst/>
            <a:cxnLst/>
            <a:rect l="l" t="t" r="r" b="b"/>
            <a:pathLst>
              <a:path w="2771759" h="301752">
                <a:moveTo>
                  <a:pt x="0" y="0"/>
                </a:moveTo>
                <a:lnTo>
                  <a:pt x="2771759" y="0"/>
                </a:lnTo>
                <a:lnTo>
                  <a:pt x="2771759" y="301752"/>
                </a:lnTo>
                <a:lnTo>
                  <a:pt x="0" y="301752"/>
                </a:lnTo>
                <a:lnTo>
                  <a:pt x="0" y="0"/>
                </a:lnTo>
                <a:close/>
              </a:path>
            </a:pathLst>
          </a:custGeom>
          <a:blipFill>
            <a:blip>
              <a:extLst>
                <a:ext uri="{96DAC541-7B7A-43D3-8B79-37D633B846F1}">
                  <asvg:svgBlip xmlns:asvg="http://schemas.microsoft.com/office/drawing/2016/SVG/main" r:embed="rId8"/>
                </a:ext>
              </a:extLst>
            </a:blip>
            <a:stretch>
              <a:fillRect r="-163919"/>
            </a:stretch>
          </a:blipFill>
        </p:spPr>
        <p:txBody>
          <a:bodyPr/>
          <a:lstStyle/>
          <a:p>
            <a:endParaRPr lang="en-US"/>
          </a:p>
        </p:txBody>
      </p:sp>
      <p:grpSp>
        <p:nvGrpSpPr>
          <p:cNvPr id="20" name="Group 20"/>
          <p:cNvGrpSpPr/>
          <p:nvPr/>
        </p:nvGrpSpPr>
        <p:grpSpPr>
          <a:xfrm>
            <a:off x="2030554" y="3418310"/>
            <a:ext cx="1647856" cy="1647856"/>
            <a:chOff x="0" y="0"/>
            <a:chExt cx="812800" cy="812800"/>
          </a:xfrm>
        </p:grpSpPr>
        <p:sp>
          <p:nvSpPr>
            <p:cNvPr id="21" name="Freeform 2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E1E1E"/>
            </a:solidFill>
            <a:ln w="114300" cap="sq">
              <a:solidFill>
                <a:srgbClr val="235A5B"/>
              </a:solidFill>
              <a:prstDash val="solid"/>
              <a:miter/>
            </a:ln>
          </p:spPr>
          <p:txBody>
            <a:bodyPr/>
            <a:lstStyle/>
            <a:p>
              <a:endParaRPr lang="en-US"/>
            </a:p>
          </p:txBody>
        </p:sp>
        <p:sp>
          <p:nvSpPr>
            <p:cNvPr id="22" name="TextBox 22"/>
            <p:cNvSpPr txBox="1"/>
            <p:nvPr/>
          </p:nvSpPr>
          <p:spPr>
            <a:xfrm>
              <a:off x="76200" y="38100"/>
              <a:ext cx="660400" cy="698500"/>
            </a:xfrm>
            <a:prstGeom prst="rect">
              <a:avLst/>
            </a:prstGeom>
          </p:spPr>
          <p:txBody>
            <a:bodyPr lIns="50800" tIns="50800" rIns="50800" bIns="50800" rtlCol="0" anchor="ctr"/>
            <a:lstStyle/>
            <a:p>
              <a:pPr algn="ctr">
                <a:lnSpc>
                  <a:spcPts val="3079"/>
                </a:lnSpc>
              </a:pPr>
              <a:endParaRPr/>
            </a:p>
          </p:txBody>
        </p:sp>
      </p:grpSp>
      <p:grpSp>
        <p:nvGrpSpPr>
          <p:cNvPr id="23" name="Group 23"/>
          <p:cNvGrpSpPr/>
          <p:nvPr/>
        </p:nvGrpSpPr>
        <p:grpSpPr>
          <a:xfrm>
            <a:off x="5996334" y="3418310"/>
            <a:ext cx="1647856" cy="1647856"/>
            <a:chOff x="0" y="0"/>
            <a:chExt cx="812800" cy="812800"/>
          </a:xfrm>
        </p:grpSpPr>
        <p:sp>
          <p:nvSpPr>
            <p:cNvPr id="24" name="Freeform 2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E1E1E"/>
            </a:solidFill>
            <a:ln w="114300" cap="sq">
              <a:solidFill>
                <a:srgbClr val="639C9D"/>
              </a:solidFill>
              <a:prstDash val="solid"/>
              <a:miter/>
            </a:ln>
          </p:spPr>
          <p:txBody>
            <a:bodyPr/>
            <a:lstStyle/>
            <a:p>
              <a:endParaRPr lang="en-US"/>
            </a:p>
          </p:txBody>
        </p:sp>
        <p:sp>
          <p:nvSpPr>
            <p:cNvPr id="25" name="TextBox 25"/>
            <p:cNvSpPr txBox="1"/>
            <p:nvPr/>
          </p:nvSpPr>
          <p:spPr>
            <a:xfrm>
              <a:off x="76200" y="38100"/>
              <a:ext cx="660400" cy="698500"/>
            </a:xfrm>
            <a:prstGeom prst="rect">
              <a:avLst/>
            </a:prstGeom>
          </p:spPr>
          <p:txBody>
            <a:bodyPr lIns="50800" tIns="50800" rIns="50800" bIns="50800" rtlCol="0" anchor="ctr"/>
            <a:lstStyle/>
            <a:p>
              <a:pPr algn="ctr">
                <a:lnSpc>
                  <a:spcPts val="3079"/>
                </a:lnSpc>
              </a:pPr>
              <a:endParaRPr/>
            </a:p>
          </p:txBody>
        </p:sp>
      </p:grpSp>
      <p:grpSp>
        <p:nvGrpSpPr>
          <p:cNvPr id="26" name="Group 26"/>
          <p:cNvGrpSpPr/>
          <p:nvPr/>
        </p:nvGrpSpPr>
        <p:grpSpPr>
          <a:xfrm>
            <a:off x="8912872" y="6547539"/>
            <a:ext cx="3746341" cy="1322794"/>
            <a:chOff x="0" y="0"/>
            <a:chExt cx="1074922" cy="379544"/>
          </a:xfrm>
        </p:grpSpPr>
        <p:sp>
          <p:nvSpPr>
            <p:cNvPr id="27" name="Freeform 27"/>
            <p:cNvSpPr/>
            <p:nvPr/>
          </p:nvSpPr>
          <p:spPr>
            <a:xfrm>
              <a:off x="0" y="0"/>
              <a:ext cx="1074922" cy="379544"/>
            </a:xfrm>
            <a:custGeom>
              <a:avLst/>
              <a:gdLst/>
              <a:ahLst/>
              <a:cxnLst/>
              <a:rect l="l" t="t" r="r" b="b"/>
              <a:pathLst>
                <a:path w="1074922" h="379544">
                  <a:moveTo>
                    <a:pt x="53730" y="0"/>
                  </a:moveTo>
                  <a:lnTo>
                    <a:pt x="1021192" y="0"/>
                  </a:lnTo>
                  <a:cubicBezTo>
                    <a:pt x="1035442" y="0"/>
                    <a:pt x="1049109" y="5661"/>
                    <a:pt x="1059185" y="15737"/>
                  </a:cubicBezTo>
                  <a:cubicBezTo>
                    <a:pt x="1069261" y="25813"/>
                    <a:pt x="1074922" y="39480"/>
                    <a:pt x="1074922" y="53730"/>
                  </a:cubicBezTo>
                  <a:lnTo>
                    <a:pt x="1074922" y="325814"/>
                  </a:lnTo>
                  <a:cubicBezTo>
                    <a:pt x="1074922" y="355488"/>
                    <a:pt x="1050866" y="379544"/>
                    <a:pt x="1021192" y="379544"/>
                  </a:cubicBezTo>
                  <a:lnTo>
                    <a:pt x="53730" y="379544"/>
                  </a:lnTo>
                  <a:cubicBezTo>
                    <a:pt x="24056" y="379544"/>
                    <a:pt x="0" y="355488"/>
                    <a:pt x="0" y="325814"/>
                  </a:cubicBezTo>
                  <a:lnTo>
                    <a:pt x="0" y="53730"/>
                  </a:lnTo>
                  <a:cubicBezTo>
                    <a:pt x="0" y="24056"/>
                    <a:pt x="24056" y="0"/>
                    <a:pt x="53730" y="0"/>
                  </a:cubicBezTo>
                  <a:close/>
                </a:path>
              </a:pathLst>
            </a:custGeom>
            <a:solidFill>
              <a:srgbClr val="4EBAEE"/>
            </a:solidFill>
          </p:spPr>
          <p:txBody>
            <a:bodyPr/>
            <a:lstStyle/>
            <a:p>
              <a:endParaRPr lang="en-US"/>
            </a:p>
          </p:txBody>
        </p:sp>
        <p:sp>
          <p:nvSpPr>
            <p:cNvPr id="28" name="TextBox 28"/>
            <p:cNvSpPr txBox="1"/>
            <p:nvPr/>
          </p:nvSpPr>
          <p:spPr>
            <a:xfrm>
              <a:off x="0" y="-38100"/>
              <a:ext cx="1074922" cy="417644"/>
            </a:xfrm>
            <a:prstGeom prst="rect">
              <a:avLst/>
            </a:prstGeom>
          </p:spPr>
          <p:txBody>
            <a:bodyPr lIns="50800" tIns="50800" rIns="50800" bIns="50800" rtlCol="0" anchor="ctr"/>
            <a:lstStyle/>
            <a:p>
              <a:pPr algn="ctr">
                <a:lnSpc>
                  <a:spcPts val="3079"/>
                </a:lnSpc>
              </a:pPr>
              <a:endParaRPr/>
            </a:p>
          </p:txBody>
        </p:sp>
      </p:grpSp>
      <p:sp>
        <p:nvSpPr>
          <p:cNvPr id="29" name="Freeform 29"/>
          <p:cNvSpPr/>
          <p:nvPr/>
        </p:nvSpPr>
        <p:spPr>
          <a:xfrm rot="-10800000">
            <a:off x="8912872" y="5279129"/>
            <a:ext cx="3746341" cy="1938732"/>
          </a:xfrm>
          <a:custGeom>
            <a:avLst/>
            <a:gdLst/>
            <a:ahLst/>
            <a:cxnLst/>
            <a:rect l="l" t="t" r="r" b="b"/>
            <a:pathLst>
              <a:path w="3746341" h="1938732">
                <a:moveTo>
                  <a:pt x="0" y="0"/>
                </a:moveTo>
                <a:lnTo>
                  <a:pt x="3746342" y="0"/>
                </a:lnTo>
                <a:lnTo>
                  <a:pt x="3746342" y="1938732"/>
                </a:lnTo>
                <a:lnTo>
                  <a:pt x="0" y="1938732"/>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grpSp>
        <p:nvGrpSpPr>
          <p:cNvPr id="30" name="Group 30"/>
          <p:cNvGrpSpPr/>
          <p:nvPr/>
        </p:nvGrpSpPr>
        <p:grpSpPr>
          <a:xfrm>
            <a:off x="9962115" y="3418310"/>
            <a:ext cx="1647856" cy="1647856"/>
            <a:chOff x="0" y="0"/>
            <a:chExt cx="812800" cy="812800"/>
          </a:xfrm>
        </p:grpSpPr>
        <p:sp>
          <p:nvSpPr>
            <p:cNvPr id="31" name="Freeform 3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E1E1E"/>
            </a:solidFill>
            <a:ln w="114300" cap="sq">
              <a:solidFill>
                <a:srgbClr val="235A5B"/>
              </a:solidFill>
              <a:prstDash val="solid"/>
              <a:miter/>
            </a:ln>
          </p:spPr>
          <p:txBody>
            <a:bodyPr/>
            <a:lstStyle/>
            <a:p>
              <a:endParaRPr lang="en-US"/>
            </a:p>
          </p:txBody>
        </p:sp>
        <p:sp>
          <p:nvSpPr>
            <p:cNvPr id="32" name="TextBox 32"/>
            <p:cNvSpPr txBox="1"/>
            <p:nvPr/>
          </p:nvSpPr>
          <p:spPr>
            <a:xfrm>
              <a:off x="76200" y="38100"/>
              <a:ext cx="660400" cy="698500"/>
            </a:xfrm>
            <a:prstGeom prst="rect">
              <a:avLst/>
            </a:prstGeom>
          </p:spPr>
          <p:txBody>
            <a:bodyPr lIns="50800" tIns="50800" rIns="50800" bIns="50800" rtlCol="0" anchor="ctr"/>
            <a:lstStyle/>
            <a:p>
              <a:pPr algn="ctr">
                <a:lnSpc>
                  <a:spcPts val="3079"/>
                </a:lnSpc>
              </a:pPr>
              <a:endParaRPr/>
            </a:p>
          </p:txBody>
        </p:sp>
      </p:grpSp>
      <p:grpSp>
        <p:nvGrpSpPr>
          <p:cNvPr id="33" name="Group 33"/>
          <p:cNvGrpSpPr/>
          <p:nvPr/>
        </p:nvGrpSpPr>
        <p:grpSpPr>
          <a:xfrm>
            <a:off x="12878653" y="6547539"/>
            <a:ext cx="3746341" cy="1322794"/>
            <a:chOff x="0" y="0"/>
            <a:chExt cx="1074922" cy="379544"/>
          </a:xfrm>
        </p:grpSpPr>
        <p:sp>
          <p:nvSpPr>
            <p:cNvPr id="34" name="Freeform 34"/>
            <p:cNvSpPr/>
            <p:nvPr/>
          </p:nvSpPr>
          <p:spPr>
            <a:xfrm>
              <a:off x="0" y="0"/>
              <a:ext cx="1074922" cy="379544"/>
            </a:xfrm>
            <a:custGeom>
              <a:avLst/>
              <a:gdLst/>
              <a:ahLst/>
              <a:cxnLst/>
              <a:rect l="l" t="t" r="r" b="b"/>
              <a:pathLst>
                <a:path w="1074922" h="379544">
                  <a:moveTo>
                    <a:pt x="53730" y="0"/>
                  </a:moveTo>
                  <a:lnTo>
                    <a:pt x="1021192" y="0"/>
                  </a:lnTo>
                  <a:cubicBezTo>
                    <a:pt x="1035442" y="0"/>
                    <a:pt x="1049109" y="5661"/>
                    <a:pt x="1059185" y="15737"/>
                  </a:cubicBezTo>
                  <a:cubicBezTo>
                    <a:pt x="1069261" y="25813"/>
                    <a:pt x="1074922" y="39480"/>
                    <a:pt x="1074922" y="53730"/>
                  </a:cubicBezTo>
                  <a:lnTo>
                    <a:pt x="1074922" y="325814"/>
                  </a:lnTo>
                  <a:cubicBezTo>
                    <a:pt x="1074922" y="355488"/>
                    <a:pt x="1050866" y="379544"/>
                    <a:pt x="1021192" y="379544"/>
                  </a:cubicBezTo>
                  <a:lnTo>
                    <a:pt x="53730" y="379544"/>
                  </a:lnTo>
                  <a:cubicBezTo>
                    <a:pt x="24056" y="379544"/>
                    <a:pt x="0" y="355488"/>
                    <a:pt x="0" y="325814"/>
                  </a:cubicBezTo>
                  <a:lnTo>
                    <a:pt x="0" y="53730"/>
                  </a:lnTo>
                  <a:cubicBezTo>
                    <a:pt x="0" y="24056"/>
                    <a:pt x="24056" y="0"/>
                    <a:pt x="53730" y="0"/>
                  </a:cubicBezTo>
                  <a:close/>
                </a:path>
              </a:pathLst>
            </a:custGeom>
            <a:solidFill>
              <a:srgbClr val="1EAE98"/>
            </a:solidFill>
            <a:ln cap="rnd">
              <a:noFill/>
              <a:prstDash val="solid"/>
              <a:round/>
            </a:ln>
          </p:spPr>
          <p:txBody>
            <a:bodyPr/>
            <a:lstStyle/>
            <a:p>
              <a:endParaRPr lang="en-US"/>
            </a:p>
          </p:txBody>
        </p:sp>
        <p:sp>
          <p:nvSpPr>
            <p:cNvPr id="35" name="TextBox 35"/>
            <p:cNvSpPr txBox="1"/>
            <p:nvPr/>
          </p:nvSpPr>
          <p:spPr>
            <a:xfrm>
              <a:off x="0" y="-38100"/>
              <a:ext cx="1074922" cy="417644"/>
            </a:xfrm>
            <a:prstGeom prst="rect">
              <a:avLst/>
            </a:prstGeom>
          </p:spPr>
          <p:txBody>
            <a:bodyPr lIns="50800" tIns="50800" rIns="50800" bIns="50800" rtlCol="0" anchor="ctr"/>
            <a:lstStyle/>
            <a:p>
              <a:pPr marL="0" lvl="0" indent="0" algn="ctr">
                <a:lnSpc>
                  <a:spcPts val="3079"/>
                </a:lnSpc>
                <a:spcBef>
                  <a:spcPct val="0"/>
                </a:spcBef>
              </a:pPr>
              <a:endParaRPr/>
            </a:p>
          </p:txBody>
        </p:sp>
      </p:grpSp>
      <p:sp>
        <p:nvSpPr>
          <p:cNvPr id="36" name="Freeform 36"/>
          <p:cNvSpPr/>
          <p:nvPr/>
        </p:nvSpPr>
        <p:spPr>
          <a:xfrm rot="-10800000">
            <a:off x="12878653" y="5279129"/>
            <a:ext cx="3746341" cy="1938732"/>
          </a:xfrm>
          <a:custGeom>
            <a:avLst/>
            <a:gdLst/>
            <a:ahLst/>
            <a:cxnLst/>
            <a:rect l="l" t="t" r="r" b="b"/>
            <a:pathLst>
              <a:path w="3746341" h="1938732">
                <a:moveTo>
                  <a:pt x="0" y="0"/>
                </a:moveTo>
                <a:lnTo>
                  <a:pt x="3746341" y="0"/>
                </a:lnTo>
                <a:lnTo>
                  <a:pt x="3746341" y="1938732"/>
                </a:lnTo>
                <a:lnTo>
                  <a:pt x="0" y="1938732"/>
                </a:lnTo>
                <a:lnTo>
                  <a:pt x="0" y="0"/>
                </a:lnTo>
                <a:close/>
              </a:path>
            </a:pathLst>
          </a:custGeom>
          <a:blipFill>
            <a:blip>
              <a:extLst>
                <a:ext uri="{96DAC541-7B7A-43D3-8B79-37D633B846F1}">
                  <asvg:svgBlip xmlns:asvg="http://schemas.microsoft.com/office/drawing/2016/SVG/main" r:embed="rId7"/>
                </a:ext>
              </a:extLst>
            </a:blip>
            <a:stretch>
              <a:fillRect/>
            </a:stretch>
          </a:blipFill>
          <a:ln cap="sq">
            <a:noFill/>
            <a:prstDash val="solid"/>
            <a:miter/>
          </a:ln>
        </p:spPr>
        <p:txBody>
          <a:bodyPr/>
          <a:lstStyle/>
          <a:p>
            <a:endParaRPr lang="en-US"/>
          </a:p>
        </p:txBody>
      </p:sp>
      <p:grpSp>
        <p:nvGrpSpPr>
          <p:cNvPr id="37" name="Group 37"/>
          <p:cNvGrpSpPr/>
          <p:nvPr/>
        </p:nvGrpSpPr>
        <p:grpSpPr>
          <a:xfrm>
            <a:off x="13927896" y="3418310"/>
            <a:ext cx="1647856" cy="1647856"/>
            <a:chOff x="0" y="0"/>
            <a:chExt cx="812800" cy="812800"/>
          </a:xfrm>
        </p:grpSpPr>
        <p:sp>
          <p:nvSpPr>
            <p:cNvPr id="38" name="Freeform 3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E1E1E"/>
            </a:solidFill>
            <a:ln w="114300" cap="sq">
              <a:solidFill>
                <a:srgbClr val="639C9D"/>
              </a:solidFill>
              <a:prstDash val="solid"/>
              <a:miter/>
            </a:ln>
          </p:spPr>
          <p:txBody>
            <a:bodyPr/>
            <a:lstStyle/>
            <a:p>
              <a:endParaRPr lang="en-US"/>
            </a:p>
          </p:txBody>
        </p:sp>
        <p:sp>
          <p:nvSpPr>
            <p:cNvPr id="39" name="TextBox 39"/>
            <p:cNvSpPr txBox="1"/>
            <p:nvPr/>
          </p:nvSpPr>
          <p:spPr>
            <a:xfrm>
              <a:off x="76200" y="38100"/>
              <a:ext cx="660400" cy="698500"/>
            </a:xfrm>
            <a:prstGeom prst="rect">
              <a:avLst/>
            </a:prstGeom>
          </p:spPr>
          <p:txBody>
            <a:bodyPr lIns="50800" tIns="50800" rIns="50800" bIns="50800" rtlCol="0" anchor="ctr"/>
            <a:lstStyle/>
            <a:p>
              <a:pPr marL="0" lvl="0" indent="0" algn="ctr">
                <a:lnSpc>
                  <a:spcPts val="3079"/>
                </a:lnSpc>
                <a:spcBef>
                  <a:spcPct val="0"/>
                </a:spcBef>
              </a:pPr>
              <a:endParaRPr/>
            </a:p>
          </p:txBody>
        </p:sp>
      </p:grpSp>
      <p:sp>
        <p:nvSpPr>
          <p:cNvPr id="40" name="Freeform 40"/>
          <p:cNvSpPr/>
          <p:nvPr/>
        </p:nvSpPr>
        <p:spPr>
          <a:xfrm>
            <a:off x="2278076" y="3689862"/>
            <a:ext cx="1022683" cy="1022683"/>
          </a:xfrm>
          <a:custGeom>
            <a:avLst/>
            <a:gdLst/>
            <a:ahLst/>
            <a:cxnLst/>
            <a:rect l="l" t="t" r="r" b="b"/>
            <a:pathLst>
              <a:path w="1022683" h="1022683">
                <a:moveTo>
                  <a:pt x="0" y="0"/>
                </a:moveTo>
                <a:lnTo>
                  <a:pt x="1022683" y="0"/>
                </a:lnTo>
                <a:lnTo>
                  <a:pt x="1022683" y="1022683"/>
                </a:lnTo>
                <a:lnTo>
                  <a:pt x="0" y="1022683"/>
                </a:lnTo>
                <a:lnTo>
                  <a:pt x="0" y="0"/>
                </a:lnTo>
                <a:close/>
              </a:path>
            </a:pathLst>
          </a:custGeom>
          <a:blipFill>
            <a:blip>
              <a:extLst>
                <a:ext uri="{96DAC541-7B7A-43D3-8B79-37D633B846F1}">
                  <asvg:svgBlip xmlns:asvg="http://schemas.microsoft.com/office/drawing/2016/SVG/main" r:embed="rId9"/>
                </a:ext>
              </a:extLst>
            </a:blip>
            <a:stretch>
              <a:fillRect/>
            </a:stretch>
          </a:blipFill>
        </p:spPr>
        <p:txBody>
          <a:bodyPr/>
          <a:lstStyle/>
          <a:p>
            <a:endParaRPr lang="en-US"/>
          </a:p>
        </p:txBody>
      </p:sp>
      <p:sp>
        <p:nvSpPr>
          <p:cNvPr id="41" name="Freeform 41"/>
          <p:cNvSpPr/>
          <p:nvPr/>
        </p:nvSpPr>
        <p:spPr>
          <a:xfrm>
            <a:off x="10339765" y="3711718"/>
            <a:ext cx="892761" cy="1020298"/>
          </a:xfrm>
          <a:custGeom>
            <a:avLst/>
            <a:gdLst/>
            <a:ahLst/>
            <a:cxnLst/>
            <a:rect l="l" t="t" r="r" b="b"/>
            <a:pathLst>
              <a:path w="892761" h="1020298">
                <a:moveTo>
                  <a:pt x="0" y="0"/>
                </a:moveTo>
                <a:lnTo>
                  <a:pt x="892761" y="0"/>
                </a:lnTo>
                <a:lnTo>
                  <a:pt x="892761" y="1020298"/>
                </a:lnTo>
                <a:lnTo>
                  <a:pt x="0" y="1020298"/>
                </a:lnTo>
                <a:lnTo>
                  <a:pt x="0" y="0"/>
                </a:lnTo>
                <a:close/>
              </a:path>
            </a:pathLst>
          </a:custGeom>
          <a:blipFill>
            <a:blip>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42" name="Freeform 42"/>
          <p:cNvSpPr/>
          <p:nvPr/>
        </p:nvSpPr>
        <p:spPr>
          <a:xfrm>
            <a:off x="6377420" y="3730603"/>
            <a:ext cx="766372" cy="982528"/>
          </a:xfrm>
          <a:custGeom>
            <a:avLst/>
            <a:gdLst/>
            <a:ahLst/>
            <a:cxnLst/>
            <a:rect l="l" t="t" r="r" b="b"/>
            <a:pathLst>
              <a:path w="766372" h="982528">
                <a:moveTo>
                  <a:pt x="0" y="0"/>
                </a:moveTo>
                <a:lnTo>
                  <a:pt x="766371" y="0"/>
                </a:lnTo>
                <a:lnTo>
                  <a:pt x="766371" y="982528"/>
                </a:lnTo>
                <a:lnTo>
                  <a:pt x="0" y="982528"/>
                </a:lnTo>
                <a:lnTo>
                  <a:pt x="0" y="0"/>
                </a:lnTo>
                <a:close/>
              </a:path>
            </a:pathLst>
          </a:custGeom>
          <a:blipFill>
            <a:blip>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43" name="Freeform 43"/>
          <p:cNvSpPr/>
          <p:nvPr/>
        </p:nvSpPr>
        <p:spPr>
          <a:xfrm>
            <a:off x="14189872" y="3690761"/>
            <a:ext cx="1215023" cy="1061626"/>
          </a:xfrm>
          <a:custGeom>
            <a:avLst/>
            <a:gdLst/>
            <a:ahLst/>
            <a:cxnLst/>
            <a:rect l="l" t="t" r="r" b="b"/>
            <a:pathLst>
              <a:path w="1215023" h="1061626">
                <a:moveTo>
                  <a:pt x="0" y="0"/>
                </a:moveTo>
                <a:lnTo>
                  <a:pt x="1215023" y="0"/>
                </a:lnTo>
                <a:lnTo>
                  <a:pt x="1215023" y="1061626"/>
                </a:lnTo>
                <a:lnTo>
                  <a:pt x="0" y="1061626"/>
                </a:lnTo>
                <a:lnTo>
                  <a:pt x="0" y="0"/>
                </a:lnTo>
                <a:close/>
              </a:path>
            </a:pathLst>
          </a:custGeom>
          <a:blipFill>
            <a:blip>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44" name="TextBox 44"/>
          <p:cNvSpPr txBox="1"/>
          <p:nvPr/>
        </p:nvSpPr>
        <p:spPr>
          <a:xfrm>
            <a:off x="4011627" y="1183150"/>
            <a:ext cx="10264747" cy="679450"/>
          </a:xfrm>
          <a:prstGeom prst="rect">
            <a:avLst/>
          </a:prstGeom>
        </p:spPr>
        <p:txBody>
          <a:bodyPr lIns="0" tIns="0" rIns="0" bIns="0" rtlCol="0" anchor="t">
            <a:spAutoFit/>
          </a:bodyPr>
          <a:lstStyle/>
          <a:p>
            <a:pPr marL="0" lvl="1" indent="0" algn="ctr">
              <a:lnSpc>
                <a:spcPts val="5599"/>
              </a:lnSpc>
              <a:spcBef>
                <a:spcPct val="0"/>
              </a:spcBef>
            </a:pPr>
            <a:r>
              <a:rPr lang="en-US" sz="3999" b="1">
                <a:solidFill>
                  <a:srgbClr val="0F225B"/>
                </a:solidFill>
                <a:latin typeface="Oswald Bold"/>
                <a:ea typeface="Oswald Bold"/>
                <a:cs typeface="Oswald Bold"/>
                <a:sym typeface="Oswald Bold"/>
              </a:rPr>
              <a:t>CLINICAL COMPETENCY</a:t>
            </a:r>
          </a:p>
        </p:txBody>
      </p:sp>
      <p:sp>
        <p:nvSpPr>
          <p:cNvPr id="45" name="TextBox 45"/>
          <p:cNvSpPr txBox="1"/>
          <p:nvPr/>
        </p:nvSpPr>
        <p:spPr>
          <a:xfrm>
            <a:off x="1165646" y="6051685"/>
            <a:ext cx="3177107" cy="1266825"/>
          </a:xfrm>
          <a:prstGeom prst="rect">
            <a:avLst/>
          </a:prstGeom>
        </p:spPr>
        <p:txBody>
          <a:bodyPr lIns="0" tIns="0" rIns="0" bIns="0" rtlCol="0" anchor="t">
            <a:spAutoFit/>
          </a:bodyPr>
          <a:lstStyle/>
          <a:p>
            <a:pPr marL="0" lvl="1" indent="0" algn="ctr">
              <a:lnSpc>
                <a:spcPts val="2519"/>
              </a:lnSpc>
            </a:pPr>
            <a:r>
              <a:rPr lang="en-US" sz="2099">
                <a:solidFill>
                  <a:srgbClr val="000000"/>
                </a:solidFill>
                <a:latin typeface="Source Sans Pro"/>
                <a:ea typeface="Source Sans Pro"/>
                <a:cs typeface="Source Sans Pro"/>
                <a:sym typeface="Source Sans Pro"/>
              </a:rPr>
              <a:t>Maintenance of clinical competence as professionally mandated will be expected</a:t>
            </a:r>
          </a:p>
        </p:txBody>
      </p:sp>
      <p:sp>
        <p:nvSpPr>
          <p:cNvPr id="46" name="TextBox 46"/>
          <p:cNvSpPr txBox="1"/>
          <p:nvPr/>
        </p:nvSpPr>
        <p:spPr>
          <a:xfrm>
            <a:off x="5131426" y="6051685"/>
            <a:ext cx="3177107" cy="952500"/>
          </a:xfrm>
          <a:prstGeom prst="rect">
            <a:avLst/>
          </a:prstGeom>
        </p:spPr>
        <p:txBody>
          <a:bodyPr lIns="0" tIns="0" rIns="0" bIns="0" rtlCol="0" anchor="t">
            <a:spAutoFit/>
          </a:bodyPr>
          <a:lstStyle/>
          <a:p>
            <a:pPr marL="0" lvl="1" indent="0" algn="ctr">
              <a:lnSpc>
                <a:spcPts val="2519"/>
              </a:lnSpc>
            </a:pPr>
            <a:r>
              <a:rPr lang="en-US" sz="2099">
                <a:solidFill>
                  <a:srgbClr val="000000"/>
                </a:solidFill>
                <a:latin typeface="Source Sans Pro"/>
                <a:ea typeface="Source Sans Pro"/>
                <a:cs typeface="Source Sans Pro"/>
                <a:sym typeface="Source Sans Pro"/>
              </a:rPr>
              <a:t>The documented development of special interests and expertise </a:t>
            </a:r>
          </a:p>
        </p:txBody>
      </p:sp>
      <p:sp>
        <p:nvSpPr>
          <p:cNvPr id="47" name="TextBox 47"/>
          <p:cNvSpPr txBox="1"/>
          <p:nvPr/>
        </p:nvSpPr>
        <p:spPr>
          <a:xfrm>
            <a:off x="9097207" y="6051685"/>
            <a:ext cx="3177107" cy="638175"/>
          </a:xfrm>
          <a:prstGeom prst="rect">
            <a:avLst/>
          </a:prstGeom>
        </p:spPr>
        <p:txBody>
          <a:bodyPr lIns="0" tIns="0" rIns="0" bIns="0" rtlCol="0" anchor="t">
            <a:spAutoFit/>
          </a:bodyPr>
          <a:lstStyle/>
          <a:p>
            <a:pPr marL="0" lvl="1" indent="0" algn="ctr">
              <a:lnSpc>
                <a:spcPts val="2519"/>
              </a:lnSpc>
            </a:pPr>
            <a:r>
              <a:rPr lang="en-US" sz="2099">
                <a:solidFill>
                  <a:srgbClr val="000000"/>
                </a:solidFill>
                <a:latin typeface="Source Sans Pro"/>
                <a:ea typeface="Source Sans Pro"/>
                <a:cs typeface="Source Sans Pro"/>
                <a:sym typeface="Source Sans Pro"/>
              </a:rPr>
              <a:t>The development of new techniques and approaches </a:t>
            </a:r>
          </a:p>
        </p:txBody>
      </p:sp>
      <p:sp>
        <p:nvSpPr>
          <p:cNvPr id="48" name="TextBox 48"/>
          <p:cNvSpPr txBox="1"/>
          <p:nvPr/>
        </p:nvSpPr>
        <p:spPr>
          <a:xfrm>
            <a:off x="13062988" y="6051685"/>
            <a:ext cx="3177107" cy="323850"/>
          </a:xfrm>
          <a:prstGeom prst="rect">
            <a:avLst/>
          </a:prstGeom>
        </p:spPr>
        <p:txBody>
          <a:bodyPr lIns="0" tIns="0" rIns="0" bIns="0" rtlCol="0" anchor="t">
            <a:spAutoFit/>
          </a:bodyPr>
          <a:lstStyle/>
          <a:p>
            <a:pPr marL="0" lvl="1" indent="0" algn="ctr">
              <a:lnSpc>
                <a:spcPts val="2519"/>
              </a:lnSpc>
            </a:pPr>
            <a:r>
              <a:rPr lang="en-US" sz="2099">
                <a:solidFill>
                  <a:srgbClr val="000000"/>
                </a:solidFill>
                <a:latin typeface="Source Sans Pro"/>
                <a:ea typeface="Source Sans Pro"/>
                <a:cs typeface="Source Sans Pro"/>
                <a:sym typeface="Source Sans Pro"/>
              </a:rPr>
              <a:t>Reputation of competence</a:t>
            </a:r>
          </a:p>
        </p:txBody>
      </p:sp>
      <p:sp>
        <p:nvSpPr>
          <p:cNvPr id="49" name="TextBox 49"/>
          <p:cNvSpPr txBox="1"/>
          <p:nvPr/>
        </p:nvSpPr>
        <p:spPr>
          <a:xfrm>
            <a:off x="5561781" y="2207365"/>
            <a:ext cx="7164437" cy="372745"/>
          </a:xfrm>
          <a:prstGeom prst="rect">
            <a:avLst/>
          </a:prstGeom>
        </p:spPr>
        <p:txBody>
          <a:bodyPr lIns="0" tIns="0" rIns="0" bIns="0" rtlCol="0" anchor="t">
            <a:spAutoFit/>
          </a:bodyPr>
          <a:lstStyle/>
          <a:p>
            <a:pPr algn="ctr">
              <a:lnSpc>
                <a:spcPts val="3079"/>
              </a:lnSpc>
              <a:spcBef>
                <a:spcPct val="0"/>
              </a:spcBef>
            </a:pPr>
            <a:r>
              <a:rPr lang="en-US" sz="2199" b="1">
                <a:solidFill>
                  <a:srgbClr val="0F225B"/>
                </a:solidFill>
                <a:latin typeface="Source Sans Pro Bold"/>
                <a:ea typeface="Source Sans Pro Bold"/>
                <a:cs typeface="Source Sans Pro Bold"/>
                <a:sym typeface="Source Sans Pro Bold"/>
              </a:rPr>
              <a:t>High degree of competence expected of all Clinical Faculty</a:t>
            </a:r>
          </a:p>
        </p:txBody>
      </p:sp>
      <p:sp>
        <p:nvSpPr>
          <p:cNvPr id="50" name="TextBox 50"/>
          <p:cNvSpPr txBox="1"/>
          <p:nvPr/>
        </p:nvSpPr>
        <p:spPr>
          <a:xfrm>
            <a:off x="3715917" y="8231076"/>
            <a:ext cx="10856165" cy="1961819"/>
          </a:xfrm>
          <a:prstGeom prst="rect">
            <a:avLst/>
          </a:prstGeom>
        </p:spPr>
        <p:txBody>
          <a:bodyPr lIns="0" tIns="0" rIns="0" bIns="0" rtlCol="0" anchor="t">
            <a:spAutoFit/>
          </a:bodyPr>
          <a:lstStyle/>
          <a:p>
            <a:pPr algn="ctr">
              <a:lnSpc>
                <a:spcPts val="3079"/>
              </a:lnSpc>
            </a:pPr>
            <a:r>
              <a:rPr lang="en-US" sz="2199" b="1" spc="70">
                <a:solidFill>
                  <a:srgbClr val="000000"/>
                </a:solidFill>
                <a:latin typeface="Source Sans Pro Bold"/>
                <a:ea typeface="Source Sans Pro Bold"/>
                <a:cs typeface="Source Sans Pro Bold"/>
                <a:sym typeface="Source Sans Pro Bold"/>
              </a:rPr>
              <a:t>For Professor:</a:t>
            </a:r>
          </a:p>
          <a:p>
            <a:pPr algn="ctr">
              <a:lnSpc>
                <a:spcPts val="3079"/>
              </a:lnSpc>
            </a:pPr>
            <a:r>
              <a:rPr lang="en-US" sz="2199" b="1" spc="70">
                <a:solidFill>
                  <a:srgbClr val="000000"/>
                </a:solidFill>
                <a:latin typeface="Source Sans Pro Bold"/>
                <a:ea typeface="Source Sans Pro Bold"/>
                <a:cs typeface="Source Sans Pro Bold"/>
                <a:sym typeface="Source Sans Pro Bold"/>
              </a:rPr>
              <a:t>Recognition by their peers as </a:t>
            </a:r>
            <a:r>
              <a:rPr lang="en-US" sz="2199" b="1" i="1" spc="70">
                <a:solidFill>
                  <a:srgbClr val="000000"/>
                </a:solidFill>
                <a:latin typeface="Source Sans Pro Bold Italics"/>
                <a:ea typeface="Source Sans Pro Bold Italics"/>
                <a:cs typeface="Source Sans Pro Bold Italics"/>
                <a:sym typeface="Source Sans Pro Bold Italics"/>
              </a:rPr>
              <a:t>outstanding</a:t>
            </a:r>
          </a:p>
          <a:p>
            <a:pPr algn="ctr">
              <a:lnSpc>
                <a:spcPts val="3079"/>
              </a:lnSpc>
            </a:pPr>
            <a:r>
              <a:rPr lang="en-US" sz="2199" b="1" spc="70">
                <a:solidFill>
                  <a:srgbClr val="000000"/>
                </a:solidFill>
                <a:latin typeface="Source Sans Pro Bold"/>
                <a:ea typeface="Source Sans Pro Bold"/>
                <a:cs typeface="Source Sans Pro Bold"/>
                <a:sym typeface="Source Sans Pro Bold"/>
              </a:rPr>
              <a:t>Made documented significant </a:t>
            </a:r>
            <a:r>
              <a:rPr lang="en-US" sz="2199" b="1" i="1" spc="70">
                <a:solidFill>
                  <a:srgbClr val="000000"/>
                </a:solidFill>
                <a:latin typeface="Source Sans Pro Bold Italics"/>
                <a:ea typeface="Source Sans Pro Bold Italics"/>
                <a:cs typeface="Source Sans Pro Bold Italics"/>
                <a:sym typeface="Source Sans Pro Bold Italics"/>
              </a:rPr>
              <a:t>contributions</a:t>
            </a:r>
          </a:p>
          <a:p>
            <a:pPr algn="ctr">
              <a:lnSpc>
                <a:spcPts val="3079"/>
              </a:lnSpc>
              <a:spcBef>
                <a:spcPct val="0"/>
              </a:spcBef>
            </a:pPr>
            <a:r>
              <a:rPr lang="en-US" sz="2199" b="1" spc="70">
                <a:solidFill>
                  <a:srgbClr val="000000"/>
                </a:solidFill>
                <a:latin typeface="Source Sans Pro Bold"/>
                <a:ea typeface="Source Sans Pro Bold"/>
                <a:cs typeface="Source Sans Pro Bold"/>
                <a:sym typeface="Source Sans Pro Bold"/>
              </a:rPr>
              <a:t>Developed </a:t>
            </a:r>
            <a:r>
              <a:rPr lang="en-US" sz="2199" b="1" i="1" spc="70">
                <a:solidFill>
                  <a:srgbClr val="000000"/>
                </a:solidFill>
                <a:latin typeface="Source Sans Pro Bold Italics"/>
                <a:ea typeface="Source Sans Pro Bold Italics"/>
                <a:cs typeface="Source Sans Pro Bold Italics"/>
                <a:sym typeface="Source Sans Pro Bold Italics"/>
              </a:rPr>
              <a:t>Expertise  </a:t>
            </a:r>
          </a:p>
          <a:p>
            <a:pPr algn="ctr">
              <a:lnSpc>
                <a:spcPts val="3079"/>
              </a:lnSpc>
              <a:spcBef>
                <a:spcPct val="0"/>
              </a:spcBef>
            </a:pPr>
            <a:endParaRPr lang="en-US" sz="2199" b="1" i="1" spc="70">
              <a:solidFill>
                <a:srgbClr val="000000"/>
              </a:solidFill>
              <a:latin typeface="Source Sans Pro Bold Italics"/>
              <a:ea typeface="Source Sans Pro Bold Italics"/>
              <a:cs typeface="Source Sans Pro Bold Italics"/>
              <a:sym typeface="Source Sans Pro Bold Italics"/>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en-US"/>
          </a:p>
        </p:txBody>
      </p:sp>
      <p:sp>
        <p:nvSpPr>
          <p:cNvPr id="3" name="Freeform 3"/>
          <p:cNvSpPr/>
          <p:nvPr/>
        </p:nvSpPr>
        <p:spPr>
          <a:xfrm>
            <a:off x="4243129" y="4414864"/>
            <a:ext cx="1113126" cy="183429"/>
          </a:xfrm>
          <a:custGeom>
            <a:avLst/>
            <a:gdLst/>
            <a:ahLst/>
            <a:cxnLst/>
            <a:rect l="l" t="t" r="r" b="b"/>
            <a:pathLst>
              <a:path w="1113126" h="183429">
                <a:moveTo>
                  <a:pt x="0" y="0"/>
                </a:moveTo>
                <a:lnTo>
                  <a:pt x="1113126" y="0"/>
                </a:lnTo>
                <a:lnTo>
                  <a:pt x="1113126" y="183428"/>
                </a:lnTo>
                <a:lnTo>
                  <a:pt x="0" y="183428"/>
                </a:lnTo>
                <a:lnTo>
                  <a:pt x="0" y="0"/>
                </a:lnTo>
                <a:close/>
              </a:path>
            </a:pathLst>
          </a:custGeom>
          <a:blipFill>
            <a:blip>
              <a:extLst>
                <a:ext uri="{96DAC541-7B7A-43D3-8B79-37D633B846F1}">
                  <asvg:svgBlip xmlns:asvg="http://schemas.microsoft.com/office/drawing/2016/SVG/main" r:embed="rId4"/>
                </a:ext>
              </a:extLst>
            </a:blip>
            <a:stretch>
              <a:fillRect l="-44867"/>
            </a:stretch>
          </a:blipFill>
        </p:spPr>
        <p:txBody>
          <a:bodyPr/>
          <a:lstStyle/>
          <a:p>
            <a:endParaRPr lang="en-US"/>
          </a:p>
        </p:txBody>
      </p:sp>
      <p:grpSp>
        <p:nvGrpSpPr>
          <p:cNvPr id="4" name="Group 4"/>
          <p:cNvGrpSpPr/>
          <p:nvPr/>
        </p:nvGrpSpPr>
        <p:grpSpPr>
          <a:xfrm rot="-5400000">
            <a:off x="571179" y="5089681"/>
            <a:ext cx="5008664" cy="2636003"/>
            <a:chOff x="0" y="0"/>
            <a:chExt cx="1232766" cy="648791"/>
          </a:xfrm>
        </p:grpSpPr>
        <p:sp>
          <p:nvSpPr>
            <p:cNvPr id="5" name="Freeform 5"/>
            <p:cNvSpPr/>
            <p:nvPr/>
          </p:nvSpPr>
          <p:spPr>
            <a:xfrm>
              <a:off x="3540" y="0"/>
              <a:ext cx="1225687" cy="648791"/>
            </a:xfrm>
            <a:custGeom>
              <a:avLst/>
              <a:gdLst/>
              <a:ahLst/>
              <a:cxnLst/>
              <a:rect l="l" t="t" r="r" b="b"/>
              <a:pathLst>
                <a:path w="1225687" h="648791">
                  <a:moveTo>
                    <a:pt x="215117" y="0"/>
                  </a:moveTo>
                  <a:lnTo>
                    <a:pt x="1213769" y="0"/>
                  </a:lnTo>
                  <a:cubicBezTo>
                    <a:pt x="1217383" y="0"/>
                    <a:pt x="1220781" y="1720"/>
                    <a:pt x="1222921" y="4632"/>
                  </a:cubicBezTo>
                  <a:cubicBezTo>
                    <a:pt x="1225061" y="7545"/>
                    <a:pt x="1225687" y="11302"/>
                    <a:pt x="1224606" y="14751"/>
                  </a:cubicBezTo>
                  <a:lnTo>
                    <a:pt x="1030646" y="634040"/>
                  </a:lnTo>
                  <a:cubicBezTo>
                    <a:pt x="1027897" y="642817"/>
                    <a:pt x="1019766" y="648791"/>
                    <a:pt x="1010569" y="648791"/>
                  </a:cubicBezTo>
                  <a:lnTo>
                    <a:pt x="11917" y="648791"/>
                  </a:lnTo>
                  <a:cubicBezTo>
                    <a:pt x="8303" y="648791"/>
                    <a:pt x="4905" y="647071"/>
                    <a:pt x="2765" y="644158"/>
                  </a:cubicBezTo>
                  <a:cubicBezTo>
                    <a:pt x="626" y="641246"/>
                    <a:pt x="0" y="637489"/>
                    <a:pt x="1080" y="634040"/>
                  </a:cubicBezTo>
                  <a:lnTo>
                    <a:pt x="195040" y="14751"/>
                  </a:lnTo>
                  <a:cubicBezTo>
                    <a:pt x="197789" y="5974"/>
                    <a:pt x="205920" y="0"/>
                    <a:pt x="215117" y="0"/>
                  </a:cubicBezTo>
                  <a:close/>
                </a:path>
              </a:pathLst>
            </a:custGeom>
            <a:solidFill>
              <a:srgbClr val="107465"/>
            </a:solidFill>
          </p:spPr>
          <p:txBody>
            <a:bodyPr/>
            <a:lstStyle/>
            <a:p>
              <a:endParaRPr lang="en-US"/>
            </a:p>
          </p:txBody>
        </p:sp>
        <p:sp>
          <p:nvSpPr>
            <p:cNvPr id="6" name="TextBox 6"/>
            <p:cNvSpPr txBox="1"/>
            <p:nvPr/>
          </p:nvSpPr>
          <p:spPr>
            <a:xfrm>
              <a:off x="101600" y="-38100"/>
              <a:ext cx="1029566" cy="686891"/>
            </a:xfrm>
            <a:prstGeom prst="rect">
              <a:avLst/>
            </a:prstGeom>
          </p:spPr>
          <p:txBody>
            <a:bodyPr lIns="50800" tIns="50800" rIns="50800" bIns="50800" rtlCol="0" anchor="ctr"/>
            <a:lstStyle/>
            <a:p>
              <a:pPr algn="ctr">
                <a:lnSpc>
                  <a:spcPts val="3079"/>
                </a:lnSpc>
              </a:pPr>
              <a:endParaRPr/>
            </a:p>
          </p:txBody>
        </p:sp>
      </p:grpSp>
      <p:grpSp>
        <p:nvGrpSpPr>
          <p:cNvPr id="7" name="Group 7"/>
          <p:cNvGrpSpPr>
            <a:grpSpLocks noChangeAspect="1"/>
          </p:cNvGrpSpPr>
          <p:nvPr/>
        </p:nvGrpSpPr>
        <p:grpSpPr>
          <a:xfrm>
            <a:off x="3263872" y="4080283"/>
            <a:ext cx="1129641" cy="1129641"/>
            <a:chOff x="0" y="0"/>
            <a:chExt cx="495300" cy="495300"/>
          </a:xfrm>
        </p:grpSpPr>
        <p:sp>
          <p:nvSpPr>
            <p:cNvPr id="8" name="Freeform 8"/>
            <p:cNvSpPr/>
            <p:nvPr/>
          </p:nvSpPr>
          <p:spPr>
            <a:xfrm>
              <a:off x="0" y="0"/>
              <a:ext cx="495300" cy="495300"/>
            </a:xfrm>
            <a:custGeom>
              <a:avLst/>
              <a:gdLst/>
              <a:ahLst/>
              <a:cxnLst/>
              <a:rect l="l" t="t" r="r" b="b"/>
              <a:pathLst>
                <a:path w="495300" h="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107465"/>
            </a:solidFill>
          </p:spPr>
          <p:txBody>
            <a:bodyPr/>
            <a:lstStyle/>
            <a:p>
              <a:endParaRPr lang="en-US"/>
            </a:p>
          </p:txBody>
        </p:sp>
        <p:sp>
          <p:nvSpPr>
            <p:cNvPr id="9" name="Freeform 9"/>
            <p:cNvSpPr/>
            <p:nvPr/>
          </p:nvSpPr>
          <p:spPr>
            <a:xfrm>
              <a:off x="38100" y="38100"/>
              <a:ext cx="419100" cy="419100"/>
            </a:xfrm>
            <a:custGeom>
              <a:avLst/>
              <a:gdLst/>
              <a:ahLst/>
              <a:cxnLst/>
              <a:rect l="l" t="t" r="r" b="b"/>
              <a:pathLst>
                <a:path w="419100" h="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107465"/>
            </a:solidFill>
          </p:spPr>
          <p:txBody>
            <a:bodyPr/>
            <a:lstStyle/>
            <a:p>
              <a:endParaRPr lang="en-US"/>
            </a:p>
          </p:txBody>
        </p:sp>
      </p:grpSp>
      <p:grpSp>
        <p:nvGrpSpPr>
          <p:cNvPr id="10" name="Group 10"/>
          <p:cNvGrpSpPr/>
          <p:nvPr/>
        </p:nvGrpSpPr>
        <p:grpSpPr>
          <a:xfrm rot="-5400000">
            <a:off x="420795" y="4921605"/>
            <a:ext cx="5008664" cy="2636003"/>
            <a:chOff x="0" y="0"/>
            <a:chExt cx="1232766" cy="648791"/>
          </a:xfrm>
        </p:grpSpPr>
        <p:sp>
          <p:nvSpPr>
            <p:cNvPr id="11" name="Freeform 11"/>
            <p:cNvSpPr/>
            <p:nvPr/>
          </p:nvSpPr>
          <p:spPr>
            <a:xfrm>
              <a:off x="3540" y="0"/>
              <a:ext cx="1225687" cy="648791"/>
            </a:xfrm>
            <a:custGeom>
              <a:avLst/>
              <a:gdLst/>
              <a:ahLst/>
              <a:cxnLst/>
              <a:rect l="l" t="t" r="r" b="b"/>
              <a:pathLst>
                <a:path w="1225687" h="648791">
                  <a:moveTo>
                    <a:pt x="215117" y="0"/>
                  </a:moveTo>
                  <a:lnTo>
                    <a:pt x="1213769" y="0"/>
                  </a:lnTo>
                  <a:cubicBezTo>
                    <a:pt x="1217383" y="0"/>
                    <a:pt x="1220781" y="1720"/>
                    <a:pt x="1222921" y="4632"/>
                  </a:cubicBezTo>
                  <a:cubicBezTo>
                    <a:pt x="1225061" y="7545"/>
                    <a:pt x="1225687" y="11302"/>
                    <a:pt x="1224606" y="14751"/>
                  </a:cubicBezTo>
                  <a:lnTo>
                    <a:pt x="1030646" y="634040"/>
                  </a:lnTo>
                  <a:cubicBezTo>
                    <a:pt x="1027897" y="642817"/>
                    <a:pt x="1019766" y="648791"/>
                    <a:pt x="1010569" y="648791"/>
                  </a:cubicBezTo>
                  <a:lnTo>
                    <a:pt x="11917" y="648791"/>
                  </a:lnTo>
                  <a:cubicBezTo>
                    <a:pt x="8303" y="648791"/>
                    <a:pt x="4905" y="647071"/>
                    <a:pt x="2765" y="644158"/>
                  </a:cubicBezTo>
                  <a:cubicBezTo>
                    <a:pt x="626" y="641246"/>
                    <a:pt x="0" y="637489"/>
                    <a:pt x="1080" y="634040"/>
                  </a:cubicBezTo>
                  <a:lnTo>
                    <a:pt x="195040" y="14751"/>
                  </a:lnTo>
                  <a:cubicBezTo>
                    <a:pt x="197789" y="5974"/>
                    <a:pt x="205920" y="0"/>
                    <a:pt x="215117" y="0"/>
                  </a:cubicBezTo>
                  <a:close/>
                </a:path>
              </a:pathLst>
            </a:custGeom>
            <a:solidFill>
              <a:srgbClr val="1EAE98"/>
            </a:solidFill>
          </p:spPr>
          <p:txBody>
            <a:bodyPr/>
            <a:lstStyle/>
            <a:p>
              <a:endParaRPr lang="en-US"/>
            </a:p>
          </p:txBody>
        </p:sp>
        <p:sp>
          <p:nvSpPr>
            <p:cNvPr id="12" name="TextBox 12"/>
            <p:cNvSpPr txBox="1"/>
            <p:nvPr/>
          </p:nvSpPr>
          <p:spPr>
            <a:xfrm>
              <a:off x="101600" y="-38100"/>
              <a:ext cx="1029566" cy="686891"/>
            </a:xfrm>
            <a:prstGeom prst="rect">
              <a:avLst/>
            </a:prstGeom>
          </p:spPr>
          <p:txBody>
            <a:bodyPr lIns="50800" tIns="50800" rIns="50800" bIns="50800" rtlCol="0" anchor="ctr"/>
            <a:lstStyle/>
            <a:p>
              <a:pPr algn="ctr">
                <a:lnSpc>
                  <a:spcPts val="3079"/>
                </a:lnSpc>
              </a:pPr>
              <a:endParaRPr/>
            </a:p>
          </p:txBody>
        </p:sp>
      </p:grpSp>
      <p:grpSp>
        <p:nvGrpSpPr>
          <p:cNvPr id="13" name="Group 13"/>
          <p:cNvGrpSpPr/>
          <p:nvPr/>
        </p:nvGrpSpPr>
        <p:grpSpPr>
          <a:xfrm rot="1088256">
            <a:off x="1943257" y="7654006"/>
            <a:ext cx="1963741" cy="459960"/>
            <a:chOff x="0" y="0"/>
            <a:chExt cx="556892" cy="130439"/>
          </a:xfrm>
        </p:grpSpPr>
        <p:sp>
          <p:nvSpPr>
            <p:cNvPr id="14" name="Freeform 14"/>
            <p:cNvSpPr/>
            <p:nvPr/>
          </p:nvSpPr>
          <p:spPr>
            <a:xfrm>
              <a:off x="0" y="0"/>
              <a:ext cx="556892" cy="130439"/>
            </a:xfrm>
            <a:custGeom>
              <a:avLst/>
              <a:gdLst/>
              <a:ahLst/>
              <a:cxnLst/>
              <a:rect l="l" t="t" r="r" b="b"/>
              <a:pathLst>
                <a:path w="556892" h="130439">
                  <a:moveTo>
                    <a:pt x="65219" y="0"/>
                  </a:moveTo>
                  <a:lnTo>
                    <a:pt x="491673" y="0"/>
                  </a:lnTo>
                  <a:cubicBezTo>
                    <a:pt x="508970" y="0"/>
                    <a:pt x="525559" y="6871"/>
                    <a:pt x="537790" y="19102"/>
                  </a:cubicBezTo>
                  <a:cubicBezTo>
                    <a:pt x="550021" y="31333"/>
                    <a:pt x="556892" y="47922"/>
                    <a:pt x="556892" y="65219"/>
                  </a:cubicBezTo>
                  <a:lnTo>
                    <a:pt x="556892" y="65219"/>
                  </a:lnTo>
                  <a:cubicBezTo>
                    <a:pt x="556892" y="101239"/>
                    <a:pt x="527692" y="130439"/>
                    <a:pt x="491673" y="130439"/>
                  </a:cubicBezTo>
                  <a:lnTo>
                    <a:pt x="65219" y="130439"/>
                  </a:lnTo>
                  <a:cubicBezTo>
                    <a:pt x="47922" y="130439"/>
                    <a:pt x="31333" y="123568"/>
                    <a:pt x="19102" y="111337"/>
                  </a:cubicBezTo>
                  <a:cubicBezTo>
                    <a:pt x="6871" y="99106"/>
                    <a:pt x="0" y="82517"/>
                    <a:pt x="0" y="65219"/>
                  </a:cubicBezTo>
                  <a:lnTo>
                    <a:pt x="0" y="65219"/>
                  </a:lnTo>
                  <a:cubicBezTo>
                    <a:pt x="0" y="47922"/>
                    <a:pt x="6871" y="31333"/>
                    <a:pt x="19102" y="19102"/>
                  </a:cubicBezTo>
                  <a:cubicBezTo>
                    <a:pt x="31333" y="6871"/>
                    <a:pt x="47922" y="0"/>
                    <a:pt x="65219" y="0"/>
                  </a:cubicBezTo>
                  <a:close/>
                </a:path>
              </a:pathLst>
            </a:custGeom>
            <a:solidFill>
              <a:srgbClr val="FFFFFF"/>
            </a:solidFill>
          </p:spPr>
          <p:txBody>
            <a:bodyPr/>
            <a:lstStyle/>
            <a:p>
              <a:endParaRPr lang="en-US"/>
            </a:p>
          </p:txBody>
        </p:sp>
        <p:sp>
          <p:nvSpPr>
            <p:cNvPr id="15" name="TextBox 15"/>
            <p:cNvSpPr txBox="1"/>
            <p:nvPr/>
          </p:nvSpPr>
          <p:spPr>
            <a:xfrm>
              <a:off x="0" y="-38100"/>
              <a:ext cx="556892" cy="168539"/>
            </a:xfrm>
            <a:prstGeom prst="rect">
              <a:avLst/>
            </a:prstGeom>
          </p:spPr>
          <p:txBody>
            <a:bodyPr lIns="50800" tIns="50800" rIns="50800" bIns="50800" rtlCol="0" anchor="ctr"/>
            <a:lstStyle/>
            <a:p>
              <a:pPr algn="ctr">
                <a:lnSpc>
                  <a:spcPts val="3079"/>
                </a:lnSpc>
              </a:pPr>
              <a:endParaRPr/>
            </a:p>
          </p:txBody>
        </p:sp>
      </p:grpSp>
      <p:grpSp>
        <p:nvGrpSpPr>
          <p:cNvPr id="16" name="Group 16"/>
          <p:cNvGrpSpPr>
            <a:grpSpLocks noChangeAspect="1"/>
          </p:cNvGrpSpPr>
          <p:nvPr/>
        </p:nvGrpSpPr>
        <p:grpSpPr>
          <a:xfrm>
            <a:off x="3113488" y="3912207"/>
            <a:ext cx="1129641" cy="1129641"/>
            <a:chOff x="0" y="0"/>
            <a:chExt cx="495300" cy="495300"/>
          </a:xfrm>
        </p:grpSpPr>
        <p:sp>
          <p:nvSpPr>
            <p:cNvPr id="17" name="Freeform 17"/>
            <p:cNvSpPr/>
            <p:nvPr/>
          </p:nvSpPr>
          <p:spPr>
            <a:xfrm>
              <a:off x="0" y="0"/>
              <a:ext cx="495300" cy="495300"/>
            </a:xfrm>
            <a:custGeom>
              <a:avLst/>
              <a:gdLst/>
              <a:ahLst/>
              <a:cxnLst/>
              <a:rect l="l" t="t" r="r" b="b"/>
              <a:pathLst>
                <a:path w="495300" h="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1EAE98"/>
            </a:solidFill>
          </p:spPr>
          <p:txBody>
            <a:bodyPr/>
            <a:lstStyle/>
            <a:p>
              <a:endParaRPr lang="en-US"/>
            </a:p>
          </p:txBody>
        </p:sp>
        <p:sp>
          <p:nvSpPr>
            <p:cNvPr id="18" name="Freeform 18"/>
            <p:cNvSpPr/>
            <p:nvPr/>
          </p:nvSpPr>
          <p:spPr>
            <a:xfrm>
              <a:off x="38100" y="38100"/>
              <a:ext cx="419100" cy="419100"/>
            </a:xfrm>
            <a:custGeom>
              <a:avLst/>
              <a:gdLst/>
              <a:ahLst/>
              <a:cxnLst/>
              <a:rect l="l" t="t" r="r" b="b"/>
              <a:pathLst>
                <a:path w="419100" h="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FFFFFF"/>
            </a:solidFill>
          </p:spPr>
          <p:txBody>
            <a:bodyPr/>
            <a:lstStyle/>
            <a:p>
              <a:endParaRPr lang="en-US"/>
            </a:p>
          </p:txBody>
        </p:sp>
      </p:grpSp>
      <p:sp>
        <p:nvSpPr>
          <p:cNvPr id="19" name="Freeform 19"/>
          <p:cNvSpPr/>
          <p:nvPr/>
        </p:nvSpPr>
        <p:spPr>
          <a:xfrm>
            <a:off x="12434703" y="4414864"/>
            <a:ext cx="1113126" cy="183429"/>
          </a:xfrm>
          <a:custGeom>
            <a:avLst/>
            <a:gdLst/>
            <a:ahLst/>
            <a:cxnLst/>
            <a:rect l="l" t="t" r="r" b="b"/>
            <a:pathLst>
              <a:path w="1113126" h="183429">
                <a:moveTo>
                  <a:pt x="0" y="0"/>
                </a:moveTo>
                <a:lnTo>
                  <a:pt x="1113126" y="0"/>
                </a:lnTo>
                <a:lnTo>
                  <a:pt x="1113126" y="183428"/>
                </a:lnTo>
                <a:lnTo>
                  <a:pt x="0" y="183428"/>
                </a:lnTo>
                <a:lnTo>
                  <a:pt x="0" y="0"/>
                </a:lnTo>
                <a:close/>
              </a:path>
            </a:pathLst>
          </a:custGeom>
          <a:blipFill>
            <a:blip>
              <a:extLst>
                <a:ext uri="{96DAC541-7B7A-43D3-8B79-37D633B846F1}">
                  <asvg:svgBlip xmlns:asvg="http://schemas.microsoft.com/office/drawing/2016/SVG/main" r:embed="rId4"/>
                </a:ext>
              </a:extLst>
            </a:blip>
            <a:stretch>
              <a:fillRect l="-44867"/>
            </a:stretch>
          </a:blipFill>
          <a:ln cap="sq">
            <a:noFill/>
            <a:prstDash val="solid"/>
            <a:miter/>
          </a:ln>
        </p:spPr>
        <p:txBody>
          <a:bodyPr/>
          <a:lstStyle/>
          <a:p>
            <a:endParaRPr lang="en-US"/>
          </a:p>
        </p:txBody>
      </p:sp>
      <p:sp>
        <p:nvSpPr>
          <p:cNvPr id="20" name="Freeform 20"/>
          <p:cNvSpPr/>
          <p:nvPr/>
        </p:nvSpPr>
        <p:spPr>
          <a:xfrm>
            <a:off x="8338916" y="7821821"/>
            <a:ext cx="1113126" cy="183429"/>
          </a:xfrm>
          <a:custGeom>
            <a:avLst/>
            <a:gdLst/>
            <a:ahLst/>
            <a:cxnLst/>
            <a:rect l="l" t="t" r="r" b="b"/>
            <a:pathLst>
              <a:path w="1113126" h="183429">
                <a:moveTo>
                  <a:pt x="0" y="0"/>
                </a:moveTo>
                <a:lnTo>
                  <a:pt x="1113126" y="0"/>
                </a:lnTo>
                <a:lnTo>
                  <a:pt x="1113126" y="183429"/>
                </a:lnTo>
                <a:lnTo>
                  <a:pt x="0" y="183429"/>
                </a:lnTo>
                <a:lnTo>
                  <a:pt x="0" y="0"/>
                </a:lnTo>
                <a:close/>
              </a:path>
            </a:pathLst>
          </a:custGeom>
          <a:blipFill>
            <a:blip>
              <a:extLst>
                <a:ext uri="{96DAC541-7B7A-43D3-8B79-37D633B846F1}">
                  <asvg:svgBlip xmlns:asvg="http://schemas.microsoft.com/office/drawing/2016/SVG/main" r:embed="rId4"/>
                </a:ext>
              </a:extLst>
            </a:blip>
            <a:stretch>
              <a:fillRect l="-44867"/>
            </a:stretch>
          </a:blipFill>
          <a:ln cap="sq">
            <a:noFill/>
            <a:prstDash val="solid"/>
            <a:miter/>
          </a:ln>
        </p:spPr>
        <p:txBody>
          <a:bodyPr/>
          <a:lstStyle/>
          <a:p>
            <a:endParaRPr lang="en-US"/>
          </a:p>
        </p:txBody>
      </p:sp>
      <p:grpSp>
        <p:nvGrpSpPr>
          <p:cNvPr id="21" name="Group 21"/>
          <p:cNvGrpSpPr/>
          <p:nvPr/>
        </p:nvGrpSpPr>
        <p:grpSpPr>
          <a:xfrm rot="-5400000">
            <a:off x="4666966" y="5089681"/>
            <a:ext cx="5008664" cy="2636003"/>
            <a:chOff x="0" y="0"/>
            <a:chExt cx="1232766" cy="648791"/>
          </a:xfrm>
        </p:grpSpPr>
        <p:sp>
          <p:nvSpPr>
            <p:cNvPr id="22" name="Freeform 22"/>
            <p:cNvSpPr/>
            <p:nvPr/>
          </p:nvSpPr>
          <p:spPr>
            <a:xfrm>
              <a:off x="3540" y="0"/>
              <a:ext cx="1225687" cy="648791"/>
            </a:xfrm>
            <a:custGeom>
              <a:avLst/>
              <a:gdLst/>
              <a:ahLst/>
              <a:cxnLst/>
              <a:rect l="l" t="t" r="r" b="b"/>
              <a:pathLst>
                <a:path w="1225687" h="648791">
                  <a:moveTo>
                    <a:pt x="215117" y="0"/>
                  </a:moveTo>
                  <a:lnTo>
                    <a:pt x="1213769" y="0"/>
                  </a:lnTo>
                  <a:cubicBezTo>
                    <a:pt x="1217383" y="0"/>
                    <a:pt x="1220781" y="1720"/>
                    <a:pt x="1222921" y="4632"/>
                  </a:cubicBezTo>
                  <a:cubicBezTo>
                    <a:pt x="1225061" y="7545"/>
                    <a:pt x="1225687" y="11302"/>
                    <a:pt x="1224606" y="14751"/>
                  </a:cubicBezTo>
                  <a:lnTo>
                    <a:pt x="1030646" y="634040"/>
                  </a:lnTo>
                  <a:cubicBezTo>
                    <a:pt x="1027897" y="642817"/>
                    <a:pt x="1019766" y="648791"/>
                    <a:pt x="1010569" y="648791"/>
                  </a:cubicBezTo>
                  <a:lnTo>
                    <a:pt x="11917" y="648791"/>
                  </a:lnTo>
                  <a:cubicBezTo>
                    <a:pt x="8303" y="648791"/>
                    <a:pt x="4905" y="647071"/>
                    <a:pt x="2765" y="644158"/>
                  </a:cubicBezTo>
                  <a:cubicBezTo>
                    <a:pt x="626" y="641246"/>
                    <a:pt x="0" y="637489"/>
                    <a:pt x="1080" y="634040"/>
                  </a:cubicBezTo>
                  <a:lnTo>
                    <a:pt x="195040" y="14751"/>
                  </a:lnTo>
                  <a:cubicBezTo>
                    <a:pt x="197789" y="5974"/>
                    <a:pt x="205920" y="0"/>
                    <a:pt x="215117" y="0"/>
                  </a:cubicBezTo>
                  <a:close/>
                </a:path>
              </a:pathLst>
            </a:custGeom>
            <a:solidFill>
              <a:srgbClr val="520707"/>
            </a:solidFill>
          </p:spPr>
          <p:txBody>
            <a:bodyPr/>
            <a:lstStyle/>
            <a:p>
              <a:endParaRPr lang="en-US"/>
            </a:p>
          </p:txBody>
        </p:sp>
        <p:sp>
          <p:nvSpPr>
            <p:cNvPr id="23" name="TextBox 23"/>
            <p:cNvSpPr txBox="1"/>
            <p:nvPr/>
          </p:nvSpPr>
          <p:spPr>
            <a:xfrm>
              <a:off x="101600" y="-38100"/>
              <a:ext cx="1029566" cy="686891"/>
            </a:xfrm>
            <a:prstGeom prst="rect">
              <a:avLst/>
            </a:prstGeom>
          </p:spPr>
          <p:txBody>
            <a:bodyPr lIns="50800" tIns="50800" rIns="50800" bIns="50800" rtlCol="0" anchor="ctr"/>
            <a:lstStyle/>
            <a:p>
              <a:pPr algn="ctr">
                <a:lnSpc>
                  <a:spcPts val="3079"/>
                </a:lnSpc>
              </a:pPr>
              <a:endParaRPr/>
            </a:p>
          </p:txBody>
        </p:sp>
      </p:grpSp>
      <p:grpSp>
        <p:nvGrpSpPr>
          <p:cNvPr id="24" name="Group 24"/>
          <p:cNvGrpSpPr>
            <a:grpSpLocks noChangeAspect="1"/>
          </p:cNvGrpSpPr>
          <p:nvPr/>
        </p:nvGrpSpPr>
        <p:grpSpPr>
          <a:xfrm>
            <a:off x="7359659" y="4080283"/>
            <a:ext cx="1129641" cy="1129641"/>
            <a:chOff x="0" y="0"/>
            <a:chExt cx="495300" cy="495300"/>
          </a:xfrm>
        </p:grpSpPr>
        <p:sp>
          <p:nvSpPr>
            <p:cNvPr id="25" name="Freeform 25"/>
            <p:cNvSpPr/>
            <p:nvPr/>
          </p:nvSpPr>
          <p:spPr>
            <a:xfrm>
              <a:off x="0" y="0"/>
              <a:ext cx="495300" cy="495300"/>
            </a:xfrm>
            <a:custGeom>
              <a:avLst/>
              <a:gdLst/>
              <a:ahLst/>
              <a:cxnLst/>
              <a:rect l="l" t="t" r="r" b="b"/>
              <a:pathLst>
                <a:path w="495300" h="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520707"/>
            </a:solidFill>
          </p:spPr>
          <p:txBody>
            <a:bodyPr/>
            <a:lstStyle/>
            <a:p>
              <a:endParaRPr lang="en-US"/>
            </a:p>
          </p:txBody>
        </p:sp>
        <p:sp>
          <p:nvSpPr>
            <p:cNvPr id="26" name="Freeform 26"/>
            <p:cNvSpPr/>
            <p:nvPr/>
          </p:nvSpPr>
          <p:spPr>
            <a:xfrm>
              <a:off x="38100" y="38100"/>
              <a:ext cx="419100" cy="419100"/>
            </a:xfrm>
            <a:custGeom>
              <a:avLst/>
              <a:gdLst/>
              <a:ahLst/>
              <a:cxnLst/>
              <a:rect l="l" t="t" r="r" b="b"/>
              <a:pathLst>
                <a:path w="419100" h="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520707"/>
            </a:solidFill>
          </p:spPr>
          <p:txBody>
            <a:bodyPr/>
            <a:lstStyle/>
            <a:p>
              <a:endParaRPr lang="en-US"/>
            </a:p>
          </p:txBody>
        </p:sp>
      </p:grpSp>
      <p:grpSp>
        <p:nvGrpSpPr>
          <p:cNvPr id="27" name="Group 27"/>
          <p:cNvGrpSpPr/>
          <p:nvPr/>
        </p:nvGrpSpPr>
        <p:grpSpPr>
          <a:xfrm rot="-5400000">
            <a:off x="4516583" y="4921605"/>
            <a:ext cx="5008664" cy="2636003"/>
            <a:chOff x="0" y="0"/>
            <a:chExt cx="1232766" cy="648791"/>
          </a:xfrm>
        </p:grpSpPr>
        <p:sp>
          <p:nvSpPr>
            <p:cNvPr id="28" name="Freeform 28"/>
            <p:cNvSpPr/>
            <p:nvPr/>
          </p:nvSpPr>
          <p:spPr>
            <a:xfrm>
              <a:off x="3540" y="0"/>
              <a:ext cx="1225687" cy="648791"/>
            </a:xfrm>
            <a:custGeom>
              <a:avLst/>
              <a:gdLst/>
              <a:ahLst/>
              <a:cxnLst/>
              <a:rect l="l" t="t" r="r" b="b"/>
              <a:pathLst>
                <a:path w="1225687" h="648791">
                  <a:moveTo>
                    <a:pt x="215117" y="0"/>
                  </a:moveTo>
                  <a:lnTo>
                    <a:pt x="1213769" y="0"/>
                  </a:lnTo>
                  <a:cubicBezTo>
                    <a:pt x="1217383" y="0"/>
                    <a:pt x="1220781" y="1720"/>
                    <a:pt x="1222921" y="4632"/>
                  </a:cubicBezTo>
                  <a:cubicBezTo>
                    <a:pt x="1225061" y="7545"/>
                    <a:pt x="1225687" y="11302"/>
                    <a:pt x="1224606" y="14751"/>
                  </a:cubicBezTo>
                  <a:lnTo>
                    <a:pt x="1030646" y="634040"/>
                  </a:lnTo>
                  <a:cubicBezTo>
                    <a:pt x="1027897" y="642817"/>
                    <a:pt x="1019766" y="648791"/>
                    <a:pt x="1010569" y="648791"/>
                  </a:cubicBezTo>
                  <a:lnTo>
                    <a:pt x="11917" y="648791"/>
                  </a:lnTo>
                  <a:cubicBezTo>
                    <a:pt x="8303" y="648791"/>
                    <a:pt x="4905" y="647071"/>
                    <a:pt x="2765" y="644158"/>
                  </a:cubicBezTo>
                  <a:cubicBezTo>
                    <a:pt x="626" y="641246"/>
                    <a:pt x="0" y="637489"/>
                    <a:pt x="1080" y="634040"/>
                  </a:cubicBezTo>
                  <a:lnTo>
                    <a:pt x="195040" y="14751"/>
                  </a:lnTo>
                  <a:cubicBezTo>
                    <a:pt x="197789" y="5974"/>
                    <a:pt x="205920" y="0"/>
                    <a:pt x="215117" y="0"/>
                  </a:cubicBezTo>
                  <a:close/>
                </a:path>
              </a:pathLst>
            </a:custGeom>
            <a:solidFill>
              <a:srgbClr val="AE1E1E"/>
            </a:solidFill>
          </p:spPr>
          <p:txBody>
            <a:bodyPr/>
            <a:lstStyle/>
            <a:p>
              <a:endParaRPr lang="en-US"/>
            </a:p>
          </p:txBody>
        </p:sp>
        <p:sp>
          <p:nvSpPr>
            <p:cNvPr id="29" name="TextBox 29"/>
            <p:cNvSpPr txBox="1"/>
            <p:nvPr/>
          </p:nvSpPr>
          <p:spPr>
            <a:xfrm>
              <a:off x="101600" y="-38100"/>
              <a:ext cx="1029566" cy="686891"/>
            </a:xfrm>
            <a:prstGeom prst="rect">
              <a:avLst/>
            </a:prstGeom>
          </p:spPr>
          <p:txBody>
            <a:bodyPr lIns="50800" tIns="50800" rIns="50800" bIns="50800" rtlCol="0" anchor="ctr"/>
            <a:lstStyle/>
            <a:p>
              <a:pPr algn="ctr">
                <a:lnSpc>
                  <a:spcPts val="3079"/>
                </a:lnSpc>
              </a:pPr>
              <a:endParaRPr/>
            </a:p>
          </p:txBody>
        </p:sp>
      </p:grpSp>
      <p:grpSp>
        <p:nvGrpSpPr>
          <p:cNvPr id="30" name="Group 30"/>
          <p:cNvGrpSpPr/>
          <p:nvPr/>
        </p:nvGrpSpPr>
        <p:grpSpPr>
          <a:xfrm rot="1088256">
            <a:off x="6039044" y="7654006"/>
            <a:ext cx="1963741" cy="459960"/>
            <a:chOff x="0" y="0"/>
            <a:chExt cx="556892" cy="130439"/>
          </a:xfrm>
        </p:grpSpPr>
        <p:sp>
          <p:nvSpPr>
            <p:cNvPr id="31" name="Freeform 31"/>
            <p:cNvSpPr/>
            <p:nvPr/>
          </p:nvSpPr>
          <p:spPr>
            <a:xfrm>
              <a:off x="0" y="0"/>
              <a:ext cx="556892" cy="130439"/>
            </a:xfrm>
            <a:custGeom>
              <a:avLst/>
              <a:gdLst/>
              <a:ahLst/>
              <a:cxnLst/>
              <a:rect l="l" t="t" r="r" b="b"/>
              <a:pathLst>
                <a:path w="556892" h="130439">
                  <a:moveTo>
                    <a:pt x="65219" y="0"/>
                  </a:moveTo>
                  <a:lnTo>
                    <a:pt x="491673" y="0"/>
                  </a:lnTo>
                  <a:cubicBezTo>
                    <a:pt x="508970" y="0"/>
                    <a:pt x="525559" y="6871"/>
                    <a:pt x="537790" y="19102"/>
                  </a:cubicBezTo>
                  <a:cubicBezTo>
                    <a:pt x="550021" y="31333"/>
                    <a:pt x="556892" y="47922"/>
                    <a:pt x="556892" y="65219"/>
                  </a:cubicBezTo>
                  <a:lnTo>
                    <a:pt x="556892" y="65219"/>
                  </a:lnTo>
                  <a:cubicBezTo>
                    <a:pt x="556892" y="101239"/>
                    <a:pt x="527692" y="130439"/>
                    <a:pt x="491673" y="130439"/>
                  </a:cubicBezTo>
                  <a:lnTo>
                    <a:pt x="65219" y="130439"/>
                  </a:lnTo>
                  <a:cubicBezTo>
                    <a:pt x="47922" y="130439"/>
                    <a:pt x="31333" y="123568"/>
                    <a:pt x="19102" y="111337"/>
                  </a:cubicBezTo>
                  <a:cubicBezTo>
                    <a:pt x="6871" y="99106"/>
                    <a:pt x="0" y="82517"/>
                    <a:pt x="0" y="65219"/>
                  </a:cubicBezTo>
                  <a:lnTo>
                    <a:pt x="0" y="65219"/>
                  </a:lnTo>
                  <a:cubicBezTo>
                    <a:pt x="0" y="47922"/>
                    <a:pt x="6871" y="31333"/>
                    <a:pt x="19102" y="19102"/>
                  </a:cubicBezTo>
                  <a:cubicBezTo>
                    <a:pt x="31333" y="6871"/>
                    <a:pt x="47922" y="0"/>
                    <a:pt x="65219" y="0"/>
                  </a:cubicBezTo>
                  <a:close/>
                </a:path>
              </a:pathLst>
            </a:custGeom>
            <a:solidFill>
              <a:srgbClr val="FFFFFF"/>
            </a:solidFill>
          </p:spPr>
          <p:txBody>
            <a:bodyPr/>
            <a:lstStyle/>
            <a:p>
              <a:endParaRPr lang="en-US"/>
            </a:p>
          </p:txBody>
        </p:sp>
        <p:sp>
          <p:nvSpPr>
            <p:cNvPr id="32" name="TextBox 32"/>
            <p:cNvSpPr txBox="1"/>
            <p:nvPr/>
          </p:nvSpPr>
          <p:spPr>
            <a:xfrm>
              <a:off x="0" y="-38100"/>
              <a:ext cx="556892" cy="168539"/>
            </a:xfrm>
            <a:prstGeom prst="rect">
              <a:avLst/>
            </a:prstGeom>
          </p:spPr>
          <p:txBody>
            <a:bodyPr lIns="50800" tIns="50800" rIns="50800" bIns="50800" rtlCol="0" anchor="ctr"/>
            <a:lstStyle/>
            <a:p>
              <a:pPr algn="ctr">
                <a:lnSpc>
                  <a:spcPts val="3079"/>
                </a:lnSpc>
              </a:pPr>
              <a:endParaRPr/>
            </a:p>
          </p:txBody>
        </p:sp>
      </p:grpSp>
      <p:grpSp>
        <p:nvGrpSpPr>
          <p:cNvPr id="33" name="Group 33"/>
          <p:cNvGrpSpPr>
            <a:grpSpLocks noChangeAspect="1"/>
          </p:cNvGrpSpPr>
          <p:nvPr/>
        </p:nvGrpSpPr>
        <p:grpSpPr>
          <a:xfrm>
            <a:off x="7209275" y="3912207"/>
            <a:ext cx="1129641" cy="1129641"/>
            <a:chOff x="0" y="0"/>
            <a:chExt cx="495300" cy="495300"/>
          </a:xfrm>
        </p:grpSpPr>
        <p:sp>
          <p:nvSpPr>
            <p:cNvPr id="34" name="Freeform 34"/>
            <p:cNvSpPr/>
            <p:nvPr/>
          </p:nvSpPr>
          <p:spPr>
            <a:xfrm>
              <a:off x="0" y="0"/>
              <a:ext cx="495300" cy="495300"/>
            </a:xfrm>
            <a:custGeom>
              <a:avLst/>
              <a:gdLst/>
              <a:ahLst/>
              <a:cxnLst/>
              <a:rect l="l" t="t" r="r" b="b"/>
              <a:pathLst>
                <a:path w="495300" h="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AE1E1E"/>
            </a:solidFill>
          </p:spPr>
          <p:txBody>
            <a:bodyPr/>
            <a:lstStyle/>
            <a:p>
              <a:endParaRPr lang="en-US"/>
            </a:p>
          </p:txBody>
        </p:sp>
        <p:sp>
          <p:nvSpPr>
            <p:cNvPr id="35" name="Freeform 35"/>
            <p:cNvSpPr/>
            <p:nvPr/>
          </p:nvSpPr>
          <p:spPr>
            <a:xfrm>
              <a:off x="38100" y="38100"/>
              <a:ext cx="419100" cy="419100"/>
            </a:xfrm>
            <a:custGeom>
              <a:avLst/>
              <a:gdLst/>
              <a:ahLst/>
              <a:cxnLst/>
              <a:rect l="l" t="t" r="r" b="b"/>
              <a:pathLst>
                <a:path w="419100" h="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FFFFFF"/>
            </a:solidFill>
          </p:spPr>
          <p:txBody>
            <a:bodyPr/>
            <a:lstStyle/>
            <a:p>
              <a:endParaRPr lang="en-US"/>
            </a:p>
          </p:txBody>
        </p:sp>
      </p:grpSp>
      <p:grpSp>
        <p:nvGrpSpPr>
          <p:cNvPr id="36" name="Group 36"/>
          <p:cNvGrpSpPr/>
          <p:nvPr/>
        </p:nvGrpSpPr>
        <p:grpSpPr>
          <a:xfrm rot="-5400000">
            <a:off x="8762753" y="5089681"/>
            <a:ext cx="5008664" cy="2636003"/>
            <a:chOff x="0" y="0"/>
            <a:chExt cx="1232766" cy="648791"/>
          </a:xfrm>
        </p:grpSpPr>
        <p:sp>
          <p:nvSpPr>
            <p:cNvPr id="37" name="Freeform 37"/>
            <p:cNvSpPr/>
            <p:nvPr/>
          </p:nvSpPr>
          <p:spPr>
            <a:xfrm>
              <a:off x="3540" y="0"/>
              <a:ext cx="1225687" cy="648791"/>
            </a:xfrm>
            <a:custGeom>
              <a:avLst/>
              <a:gdLst/>
              <a:ahLst/>
              <a:cxnLst/>
              <a:rect l="l" t="t" r="r" b="b"/>
              <a:pathLst>
                <a:path w="1225687" h="648791">
                  <a:moveTo>
                    <a:pt x="215117" y="0"/>
                  </a:moveTo>
                  <a:lnTo>
                    <a:pt x="1213769" y="0"/>
                  </a:lnTo>
                  <a:cubicBezTo>
                    <a:pt x="1217383" y="0"/>
                    <a:pt x="1220781" y="1720"/>
                    <a:pt x="1222921" y="4632"/>
                  </a:cubicBezTo>
                  <a:cubicBezTo>
                    <a:pt x="1225061" y="7545"/>
                    <a:pt x="1225687" y="11302"/>
                    <a:pt x="1224606" y="14751"/>
                  </a:cubicBezTo>
                  <a:lnTo>
                    <a:pt x="1030646" y="634040"/>
                  </a:lnTo>
                  <a:cubicBezTo>
                    <a:pt x="1027897" y="642817"/>
                    <a:pt x="1019766" y="648791"/>
                    <a:pt x="1010569" y="648791"/>
                  </a:cubicBezTo>
                  <a:lnTo>
                    <a:pt x="11917" y="648791"/>
                  </a:lnTo>
                  <a:cubicBezTo>
                    <a:pt x="8303" y="648791"/>
                    <a:pt x="4905" y="647071"/>
                    <a:pt x="2765" y="644158"/>
                  </a:cubicBezTo>
                  <a:cubicBezTo>
                    <a:pt x="626" y="641246"/>
                    <a:pt x="0" y="637489"/>
                    <a:pt x="1080" y="634040"/>
                  </a:cubicBezTo>
                  <a:lnTo>
                    <a:pt x="195040" y="14751"/>
                  </a:lnTo>
                  <a:cubicBezTo>
                    <a:pt x="197789" y="5974"/>
                    <a:pt x="205920" y="0"/>
                    <a:pt x="215117" y="0"/>
                  </a:cubicBezTo>
                  <a:close/>
                </a:path>
              </a:pathLst>
            </a:custGeom>
            <a:solidFill>
              <a:srgbClr val="7D174E"/>
            </a:solidFill>
          </p:spPr>
          <p:txBody>
            <a:bodyPr/>
            <a:lstStyle/>
            <a:p>
              <a:endParaRPr lang="en-US"/>
            </a:p>
          </p:txBody>
        </p:sp>
        <p:sp>
          <p:nvSpPr>
            <p:cNvPr id="38" name="TextBox 38"/>
            <p:cNvSpPr txBox="1"/>
            <p:nvPr/>
          </p:nvSpPr>
          <p:spPr>
            <a:xfrm>
              <a:off x="101600" y="-38100"/>
              <a:ext cx="1029566" cy="686891"/>
            </a:xfrm>
            <a:prstGeom prst="rect">
              <a:avLst/>
            </a:prstGeom>
          </p:spPr>
          <p:txBody>
            <a:bodyPr lIns="50800" tIns="50800" rIns="50800" bIns="50800" rtlCol="0" anchor="ctr"/>
            <a:lstStyle/>
            <a:p>
              <a:pPr algn="ctr">
                <a:lnSpc>
                  <a:spcPts val="3079"/>
                </a:lnSpc>
              </a:pPr>
              <a:endParaRPr/>
            </a:p>
          </p:txBody>
        </p:sp>
      </p:grpSp>
      <p:grpSp>
        <p:nvGrpSpPr>
          <p:cNvPr id="39" name="Group 39"/>
          <p:cNvGrpSpPr>
            <a:grpSpLocks noChangeAspect="1"/>
          </p:cNvGrpSpPr>
          <p:nvPr/>
        </p:nvGrpSpPr>
        <p:grpSpPr>
          <a:xfrm>
            <a:off x="11455446" y="4080283"/>
            <a:ext cx="1129641" cy="1129641"/>
            <a:chOff x="0" y="0"/>
            <a:chExt cx="495300" cy="495300"/>
          </a:xfrm>
        </p:grpSpPr>
        <p:sp>
          <p:nvSpPr>
            <p:cNvPr id="40" name="Freeform 40"/>
            <p:cNvSpPr/>
            <p:nvPr/>
          </p:nvSpPr>
          <p:spPr>
            <a:xfrm>
              <a:off x="0" y="0"/>
              <a:ext cx="495300" cy="495300"/>
            </a:xfrm>
            <a:custGeom>
              <a:avLst/>
              <a:gdLst/>
              <a:ahLst/>
              <a:cxnLst/>
              <a:rect l="l" t="t" r="r" b="b"/>
              <a:pathLst>
                <a:path w="495300" h="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7D174E"/>
            </a:solidFill>
          </p:spPr>
          <p:txBody>
            <a:bodyPr/>
            <a:lstStyle/>
            <a:p>
              <a:endParaRPr lang="en-US"/>
            </a:p>
          </p:txBody>
        </p:sp>
        <p:sp>
          <p:nvSpPr>
            <p:cNvPr id="41" name="Freeform 41"/>
            <p:cNvSpPr/>
            <p:nvPr/>
          </p:nvSpPr>
          <p:spPr>
            <a:xfrm>
              <a:off x="38100" y="38100"/>
              <a:ext cx="419100" cy="419100"/>
            </a:xfrm>
            <a:custGeom>
              <a:avLst/>
              <a:gdLst/>
              <a:ahLst/>
              <a:cxnLst/>
              <a:rect l="l" t="t" r="r" b="b"/>
              <a:pathLst>
                <a:path w="419100" h="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7D174E"/>
            </a:solidFill>
          </p:spPr>
          <p:txBody>
            <a:bodyPr/>
            <a:lstStyle/>
            <a:p>
              <a:endParaRPr lang="en-US"/>
            </a:p>
          </p:txBody>
        </p:sp>
      </p:grpSp>
      <p:grpSp>
        <p:nvGrpSpPr>
          <p:cNvPr id="42" name="Group 42"/>
          <p:cNvGrpSpPr/>
          <p:nvPr/>
        </p:nvGrpSpPr>
        <p:grpSpPr>
          <a:xfrm rot="-5400000">
            <a:off x="8612370" y="4921605"/>
            <a:ext cx="5008664" cy="2636003"/>
            <a:chOff x="0" y="0"/>
            <a:chExt cx="1232766" cy="648791"/>
          </a:xfrm>
        </p:grpSpPr>
        <p:sp>
          <p:nvSpPr>
            <p:cNvPr id="43" name="Freeform 43"/>
            <p:cNvSpPr/>
            <p:nvPr/>
          </p:nvSpPr>
          <p:spPr>
            <a:xfrm>
              <a:off x="3540" y="0"/>
              <a:ext cx="1225687" cy="648791"/>
            </a:xfrm>
            <a:custGeom>
              <a:avLst/>
              <a:gdLst/>
              <a:ahLst/>
              <a:cxnLst/>
              <a:rect l="l" t="t" r="r" b="b"/>
              <a:pathLst>
                <a:path w="1225687" h="648791">
                  <a:moveTo>
                    <a:pt x="215117" y="0"/>
                  </a:moveTo>
                  <a:lnTo>
                    <a:pt x="1213769" y="0"/>
                  </a:lnTo>
                  <a:cubicBezTo>
                    <a:pt x="1217383" y="0"/>
                    <a:pt x="1220781" y="1720"/>
                    <a:pt x="1222921" y="4632"/>
                  </a:cubicBezTo>
                  <a:cubicBezTo>
                    <a:pt x="1225061" y="7545"/>
                    <a:pt x="1225687" y="11302"/>
                    <a:pt x="1224606" y="14751"/>
                  </a:cubicBezTo>
                  <a:lnTo>
                    <a:pt x="1030646" y="634040"/>
                  </a:lnTo>
                  <a:cubicBezTo>
                    <a:pt x="1027897" y="642817"/>
                    <a:pt x="1019766" y="648791"/>
                    <a:pt x="1010569" y="648791"/>
                  </a:cubicBezTo>
                  <a:lnTo>
                    <a:pt x="11917" y="648791"/>
                  </a:lnTo>
                  <a:cubicBezTo>
                    <a:pt x="8303" y="648791"/>
                    <a:pt x="4905" y="647071"/>
                    <a:pt x="2765" y="644158"/>
                  </a:cubicBezTo>
                  <a:cubicBezTo>
                    <a:pt x="626" y="641246"/>
                    <a:pt x="0" y="637489"/>
                    <a:pt x="1080" y="634040"/>
                  </a:cubicBezTo>
                  <a:lnTo>
                    <a:pt x="195040" y="14751"/>
                  </a:lnTo>
                  <a:cubicBezTo>
                    <a:pt x="197789" y="5974"/>
                    <a:pt x="205920" y="0"/>
                    <a:pt x="215117" y="0"/>
                  </a:cubicBezTo>
                  <a:close/>
                </a:path>
              </a:pathLst>
            </a:custGeom>
            <a:solidFill>
              <a:srgbClr val="A12568"/>
            </a:solidFill>
          </p:spPr>
          <p:txBody>
            <a:bodyPr/>
            <a:lstStyle/>
            <a:p>
              <a:endParaRPr lang="en-US"/>
            </a:p>
          </p:txBody>
        </p:sp>
        <p:sp>
          <p:nvSpPr>
            <p:cNvPr id="44" name="TextBox 44"/>
            <p:cNvSpPr txBox="1"/>
            <p:nvPr/>
          </p:nvSpPr>
          <p:spPr>
            <a:xfrm>
              <a:off x="101600" y="-38100"/>
              <a:ext cx="1029566" cy="686891"/>
            </a:xfrm>
            <a:prstGeom prst="rect">
              <a:avLst/>
            </a:prstGeom>
          </p:spPr>
          <p:txBody>
            <a:bodyPr lIns="50800" tIns="50800" rIns="50800" bIns="50800" rtlCol="0" anchor="ctr"/>
            <a:lstStyle/>
            <a:p>
              <a:pPr algn="ctr">
                <a:lnSpc>
                  <a:spcPts val="3079"/>
                </a:lnSpc>
              </a:pPr>
              <a:endParaRPr/>
            </a:p>
          </p:txBody>
        </p:sp>
      </p:grpSp>
      <p:grpSp>
        <p:nvGrpSpPr>
          <p:cNvPr id="45" name="Group 45"/>
          <p:cNvGrpSpPr/>
          <p:nvPr/>
        </p:nvGrpSpPr>
        <p:grpSpPr>
          <a:xfrm rot="1088256">
            <a:off x="10134831" y="7654006"/>
            <a:ext cx="1963741" cy="459960"/>
            <a:chOff x="0" y="0"/>
            <a:chExt cx="556892" cy="130439"/>
          </a:xfrm>
        </p:grpSpPr>
        <p:sp>
          <p:nvSpPr>
            <p:cNvPr id="46" name="Freeform 46"/>
            <p:cNvSpPr/>
            <p:nvPr/>
          </p:nvSpPr>
          <p:spPr>
            <a:xfrm>
              <a:off x="0" y="0"/>
              <a:ext cx="556892" cy="130439"/>
            </a:xfrm>
            <a:custGeom>
              <a:avLst/>
              <a:gdLst/>
              <a:ahLst/>
              <a:cxnLst/>
              <a:rect l="l" t="t" r="r" b="b"/>
              <a:pathLst>
                <a:path w="556892" h="130439">
                  <a:moveTo>
                    <a:pt x="65219" y="0"/>
                  </a:moveTo>
                  <a:lnTo>
                    <a:pt x="491673" y="0"/>
                  </a:lnTo>
                  <a:cubicBezTo>
                    <a:pt x="508970" y="0"/>
                    <a:pt x="525559" y="6871"/>
                    <a:pt x="537790" y="19102"/>
                  </a:cubicBezTo>
                  <a:cubicBezTo>
                    <a:pt x="550021" y="31333"/>
                    <a:pt x="556892" y="47922"/>
                    <a:pt x="556892" y="65219"/>
                  </a:cubicBezTo>
                  <a:lnTo>
                    <a:pt x="556892" y="65219"/>
                  </a:lnTo>
                  <a:cubicBezTo>
                    <a:pt x="556892" y="101239"/>
                    <a:pt x="527692" y="130439"/>
                    <a:pt x="491673" y="130439"/>
                  </a:cubicBezTo>
                  <a:lnTo>
                    <a:pt x="65219" y="130439"/>
                  </a:lnTo>
                  <a:cubicBezTo>
                    <a:pt x="47922" y="130439"/>
                    <a:pt x="31333" y="123568"/>
                    <a:pt x="19102" y="111337"/>
                  </a:cubicBezTo>
                  <a:cubicBezTo>
                    <a:pt x="6871" y="99106"/>
                    <a:pt x="0" y="82517"/>
                    <a:pt x="0" y="65219"/>
                  </a:cubicBezTo>
                  <a:lnTo>
                    <a:pt x="0" y="65219"/>
                  </a:lnTo>
                  <a:cubicBezTo>
                    <a:pt x="0" y="47922"/>
                    <a:pt x="6871" y="31333"/>
                    <a:pt x="19102" y="19102"/>
                  </a:cubicBezTo>
                  <a:cubicBezTo>
                    <a:pt x="31333" y="6871"/>
                    <a:pt x="47922" y="0"/>
                    <a:pt x="65219" y="0"/>
                  </a:cubicBezTo>
                  <a:close/>
                </a:path>
              </a:pathLst>
            </a:custGeom>
            <a:solidFill>
              <a:srgbClr val="FFFFFF"/>
            </a:solidFill>
          </p:spPr>
          <p:txBody>
            <a:bodyPr/>
            <a:lstStyle/>
            <a:p>
              <a:endParaRPr lang="en-US"/>
            </a:p>
          </p:txBody>
        </p:sp>
        <p:sp>
          <p:nvSpPr>
            <p:cNvPr id="47" name="TextBox 47"/>
            <p:cNvSpPr txBox="1"/>
            <p:nvPr/>
          </p:nvSpPr>
          <p:spPr>
            <a:xfrm>
              <a:off x="0" y="-38100"/>
              <a:ext cx="556892" cy="168539"/>
            </a:xfrm>
            <a:prstGeom prst="rect">
              <a:avLst/>
            </a:prstGeom>
          </p:spPr>
          <p:txBody>
            <a:bodyPr lIns="50800" tIns="50800" rIns="50800" bIns="50800" rtlCol="0" anchor="ctr"/>
            <a:lstStyle/>
            <a:p>
              <a:pPr algn="ctr">
                <a:lnSpc>
                  <a:spcPts val="3079"/>
                </a:lnSpc>
              </a:pPr>
              <a:endParaRPr/>
            </a:p>
          </p:txBody>
        </p:sp>
      </p:grpSp>
      <p:grpSp>
        <p:nvGrpSpPr>
          <p:cNvPr id="48" name="Group 48"/>
          <p:cNvGrpSpPr>
            <a:grpSpLocks noChangeAspect="1"/>
          </p:cNvGrpSpPr>
          <p:nvPr/>
        </p:nvGrpSpPr>
        <p:grpSpPr>
          <a:xfrm>
            <a:off x="11305062" y="3912207"/>
            <a:ext cx="1129641" cy="1129641"/>
            <a:chOff x="0" y="0"/>
            <a:chExt cx="495300" cy="495300"/>
          </a:xfrm>
        </p:grpSpPr>
        <p:sp>
          <p:nvSpPr>
            <p:cNvPr id="49" name="Freeform 49"/>
            <p:cNvSpPr/>
            <p:nvPr/>
          </p:nvSpPr>
          <p:spPr>
            <a:xfrm>
              <a:off x="0" y="0"/>
              <a:ext cx="495300" cy="495300"/>
            </a:xfrm>
            <a:custGeom>
              <a:avLst/>
              <a:gdLst/>
              <a:ahLst/>
              <a:cxnLst/>
              <a:rect l="l" t="t" r="r" b="b"/>
              <a:pathLst>
                <a:path w="495300" h="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A12568"/>
            </a:solidFill>
          </p:spPr>
          <p:txBody>
            <a:bodyPr/>
            <a:lstStyle/>
            <a:p>
              <a:endParaRPr lang="en-US"/>
            </a:p>
          </p:txBody>
        </p:sp>
        <p:sp>
          <p:nvSpPr>
            <p:cNvPr id="50" name="Freeform 50"/>
            <p:cNvSpPr/>
            <p:nvPr/>
          </p:nvSpPr>
          <p:spPr>
            <a:xfrm>
              <a:off x="38100" y="38100"/>
              <a:ext cx="419100" cy="419100"/>
            </a:xfrm>
            <a:custGeom>
              <a:avLst/>
              <a:gdLst/>
              <a:ahLst/>
              <a:cxnLst/>
              <a:rect l="l" t="t" r="r" b="b"/>
              <a:pathLst>
                <a:path w="419100" h="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FFFFFF"/>
            </a:solidFill>
          </p:spPr>
          <p:txBody>
            <a:bodyPr/>
            <a:lstStyle/>
            <a:p>
              <a:endParaRPr lang="en-US"/>
            </a:p>
          </p:txBody>
        </p:sp>
      </p:grpSp>
      <p:grpSp>
        <p:nvGrpSpPr>
          <p:cNvPr id="51" name="Group 51"/>
          <p:cNvGrpSpPr/>
          <p:nvPr/>
        </p:nvGrpSpPr>
        <p:grpSpPr>
          <a:xfrm rot="-5400000">
            <a:off x="12858540" y="5089681"/>
            <a:ext cx="5008664" cy="2636003"/>
            <a:chOff x="0" y="0"/>
            <a:chExt cx="1232766" cy="648791"/>
          </a:xfrm>
        </p:grpSpPr>
        <p:sp>
          <p:nvSpPr>
            <p:cNvPr id="52" name="Freeform 52"/>
            <p:cNvSpPr/>
            <p:nvPr/>
          </p:nvSpPr>
          <p:spPr>
            <a:xfrm>
              <a:off x="3540" y="0"/>
              <a:ext cx="1225687" cy="648791"/>
            </a:xfrm>
            <a:custGeom>
              <a:avLst/>
              <a:gdLst/>
              <a:ahLst/>
              <a:cxnLst/>
              <a:rect l="l" t="t" r="r" b="b"/>
              <a:pathLst>
                <a:path w="1225687" h="648791">
                  <a:moveTo>
                    <a:pt x="215117" y="0"/>
                  </a:moveTo>
                  <a:lnTo>
                    <a:pt x="1213769" y="0"/>
                  </a:lnTo>
                  <a:cubicBezTo>
                    <a:pt x="1217383" y="0"/>
                    <a:pt x="1220781" y="1720"/>
                    <a:pt x="1222921" y="4632"/>
                  </a:cubicBezTo>
                  <a:cubicBezTo>
                    <a:pt x="1225061" y="7545"/>
                    <a:pt x="1225687" y="11302"/>
                    <a:pt x="1224606" y="14751"/>
                  </a:cubicBezTo>
                  <a:lnTo>
                    <a:pt x="1030646" y="634040"/>
                  </a:lnTo>
                  <a:cubicBezTo>
                    <a:pt x="1027897" y="642817"/>
                    <a:pt x="1019766" y="648791"/>
                    <a:pt x="1010569" y="648791"/>
                  </a:cubicBezTo>
                  <a:lnTo>
                    <a:pt x="11917" y="648791"/>
                  </a:lnTo>
                  <a:cubicBezTo>
                    <a:pt x="8303" y="648791"/>
                    <a:pt x="4905" y="647071"/>
                    <a:pt x="2765" y="644158"/>
                  </a:cubicBezTo>
                  <a:cubicBezTo>
                    <a:pt x="626" y="641246"/>
                    <a:pt x="0" y="637489"/>
                    <a:pt x="1080" y="634040"/>
                  </a:cubicBezTo>
                  <a:lnTo>
                    <a:pt x="195040" y="14751"/>
                  </a:lnTo>
                  <a:cubicBezTo>
                    <a:pt x="197789" y="5974"/>
                    <a:pt x="205920" y="0"/>
                    <a:pt x="215117" y="0"/>
                  </a:cubicBezTo>
                  <a:close/>
                </a:path>
              </a:pathLst>
            </a:custGeom>
            <a:solidFill>
              <a:srgbClr val="0F225B"/>
            </a:solidFill>
          </p:spPr>
          <p:txBody>
            <a:bodyPr/>
            <a:lstStyle/>
            <a:p>
              <a:endParaRPr lang="en-US"/>
            </a:p>
          </p:txBody>
        </p:sp>
        <p:sp>
          <p:nvSpPr>
            <p:cNvPr id="53" name="TextBox 53"/>
            <p:cNvSpPr txBox="1"/>
            <p:nvPr/>
          </p:nvSpPr>
          <p:spPr>
            <a:xfrm>
              <a:off x="101600" y="-38100"/>
              <a:ext cx="1029566" cy="686891"/>
            </a:xfrm>
            <a:prstGeom prst="rect">
              <a:avLst/>
            </a:prstGeom>
          </p:spPr>
          <p:txBody>
            <a:bodyPr lIns="50800" tIns="50800" rIns="50800" bIns="50800" rtlCol="0" anchor="ctr"/>
            <a:lstStyle/>
            <a:p>
              <a:pPr algn="ctr">
                <a:lnSpc>
                  <a:spcPts val="3079"/>
                </a:lnSpc>
              </a:pPr>
              <a:endParaRPr/>
            </a:p>
          </p:txBody>
        </p:sp>
      </p:grpSp>
      <p:grpSp>
        <p:nvGrpSpPr>
          <p:cNvPr id="54" name="Group 54"/>
          <p:cNvGrpSpPr>
            <a:grpSpLocks noChangeAspect="1"/>
          </p:cNvGrpSpPr>
          <p:nvPr/>
        </p:nvGrpSpPr>
        <p:grpSpPr>
          <a:xfrm>
            <a:off x="15551233" y="4080283"/>
            <a:ext cx="1129641" cy="1129641"/>
            <a:chOff x="0" y="0"/>
            <a:chExt cx="495300" cy="495300"/>
          </a:xfrm>
        </p:grpSpPr>
        <p:sp>
          <p:nvSpPr>
            <p:cNvPr id="55" name="Freeform 55"/>
            <p:cNvSpPr/>
            <p:nvPr/>
          </p:nvSpPr>
          <p:spPr>
            <a:xfrm>
              <a:off x="0" y="0"/>
              <a:ext cx="495300" cy="495300"/>
            </a:xfrm>
            <a:custGeom>
              <a:avLst/>
              <a:gdLst/>
              <a:ahLst/>
              <a:cxnLst/>
              <a:rect l="l" t="t" r="r" b="b"/>
              <a:pathLst>
                <a:path w="495300" h="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0F225B"/>
            </a:solidFill>
          </p:spPr>
          <p:txBody>
            <a:bodyPr/>
            <a:lstStyle/>
            <a:p>
              <a:endParaRPr lang="en-US"/>
            </a:p>
          </p:txBody>
        </p:sp>
        <p:sp>
          <p:nvSpPr>
            <p:cNvPr id="56" name="Freeform 56"/>
            <p:cNvSpPr/>
            <p:nvPr/>
          </p:nvSpPr>
          <p:spPr>
            <a:xfrm>
              <a:off x="38100" y="38100"/>
              <a:ext cx="419100" cy="419100"/>
            </a:xfrm>
            <a:custGeom>
              <a:avLst/>
              <a:gdLst/>
              <a:ahLst/>
              <a:cxnLst/>
              <a:rect l="l" t="t" r="r" b="b"/>
              <a:pathLst>
                <a:path w="419100" h="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0F225B"/>
            </a:solidFill>
          </p:spPr>
          <p:txBody>
            <a:bodyPr/>
            <a:lstStyle/>
            <a:p>
              <a:endParaRPr lang="en-US"/>
            </a:p>
          </p:txBody>
        </p:sp>
      </p:grpSp>
      <p:grpSp>
        <p:nvGrpSpPr>
          <p:cNvPr id="57" name="Group 57"/>
          <p:cNvGrpSpPr/>
          <p:nvPr/>
        </p:nvGrpSpPr>
        <p:grpSpPr>
          <a:xfrm rot="-5400000">
            <a:off x="12708157" y="4921605"/>
            <a:ext cx="5008664" cy="2636003"/>
            <a:chOff x="0" y="0"/>
            <a:chExt cx="1232766" cy="648791"/>
          </a:xfrm>
        </p:grpSpPr>
        <p:sp>
          <p:nvSpPr>
            <p:cNvPr id="58" name="Freeform 58"/>
            <p:cNvSpPr/>
            <p:nvPr/>
          </p:nvSpPr>
          <p:spPr>
            <a:xfrm>
              <a:off x="3540" y="0"/>
              <a:ext cx="1225687" cy="648791"/>
            </a:xfrm>
            <a:custGeom>
              <a:avLst/>
              <a:gdLst/>
              <a:ahLst/>
              <a:cxnLst/>
              <a:rect l="l" t="t" r="r" b="b"/>
              <a:pathLst>
                <a:path w="1225687" h="648791">
                  <a:moveTo>
                    <a:pt x="215117" y="0"/>
                  </a:moveTo>
                  <a:lnTo>
                    <a:pt x="1213769" y="0"/>
                  </a:lnTo>
                  <a:cubicBezTo>
                    <a:pt x="1217383" y="0"/>
                    <a:pt x="1220781" y="1720"/>
                    <a:pt x="1222921" y="4632"/>
                  </a:cubicBezTo>
                  <a:cubicBezTo>
                    <a:pt x="1225061" y="7545"/>
                    <a:pt x="1225687" y="11302"/>
                    <a:pt x="1224606" y="14751"/>
                  </a:cubicBezTo>
                  <a:lnTo>
                    <a:pt x="1030646" y="634040"/>
                  </a:lnTo>
                  <a:cubicBezTo>
                    <a:pt x="1027897" y="642817"/>
                    <a:pt x="1019766" y="648791"/>
                    <a:pt x="1010569" y="648791"/>
                  </a:cubicBezTo>
                  <a:lnTo>
                    <a:pt x="11917" y="648791"/>
                  </a:lnTo>
                  <a:cubicBezTo>
                    <a:pt x="8303" y="648791"/>
                    <a:pt x="4905" y="647071"/>
                    <a:pt x="2765" y="644158"/>
                  </a:cubicBezTo>
                  <a:cubicBezTo>
                    <a:pt x="626" y="641246"/>
                    <a:pt x="0" y="637489"/>
                    <a:pt x="1080" y="634040"/>
                  </a:cubicBezTo>
                  <a:lnTo>
                    <a:pt x="195040" y="14751"/>
                  </a:lnTo>
                  <a:cubicBezTo>
                    <a:pt x="197789" y="5974"/>
                    <a:pt x="205920" y="0"/>
                    <a:pt x="215117" y="0"/>
                  </a:cubicBezTo>
                  <a:close/>
                </a:path>
              </a:pathLst>
            </a:custGeom>
            <a:solidFill>
              <a:srgbClr val="233E8B"/>
            </a:solidFill>
          </p:spPr>
          <p:txBody>
            <a:bodyPr/>
            <a:lstStyle/>
            <a:p>
              <a:endParaRPr lang="en-US"/>
            </a:p>
          </p:txBody>
        </p:sp>
        <p:sp>
          <p:nvSpPr>
            <p:cNvPr id="59" name="TextBox 59"/>
            <p:cNvSpPr txBox="1"/>
            <p:nvPr/>
          </p:nvSpPr>
          <p:spPr>
            <a:xfrm>
              <a:off x="101600" y="-38100"/>
              <a:ext cx="1029566" cy="686891"/>
            </a:xfrm>
            <a:prstGeom prst="rect">
              <a:avLst/>
            </a:prstGeom>
          </p:spPr>
          <p:txBody>
            <a:bodyPr lIns="50800" tIns="50800" rIns="50800" bIns="50800" rtlCol="0" anchor="ctr"/>
            <a:lstStyle/>
            <a:p>
              <a:pPr algn="ctr">
                <a:lnSpc>
                  <a:spcPts val="3079"/>
                </a:lnSpc>
              </a:pPr>
              <a:endParaRPr/>
            </a:p>
          </p:txBody>
        </p:sp>
      </p:grpSp>
      <p:grpSp>
        <p:nvGrpSpPr>
          <p:cNvPr id="60" name="Group 60"/>
          <p:cNvGrpSpPr/>
          <p:nvPr/>
        </p:nvGrpSpPr>
        <p:grpSpPr>
          <a:xfrm rot="1088256">
            <a:off x="14230618" y="7654006"/>
            <a:ext cx="1963741" cy="459960"/>
            <a:chOff x="0" y="0"/>
            <a:chExt cx="556892" cy="130439"/>
          </a:xfrm>
        </p:grpSpPr>
        <p:sp>
          <p:nvSpPr>
            <p:cNvPr id="61" name="Freeform 61"/>
            <p:cNvSpPr/>
            <p:nvPr/>
          </p:nvSpPr>
          <p:spPr>
            <a:xfrm>
              <a:off x="0" y="0"/>
              <a:ext cx="556892" cy="130439"/>
            </a:xfrm>
            <a:custGeom>
              <a:avLst/>
              <a:gdLst/>
              <a:ahLst/>
              <a:cxnLst/>
              <a:rect l="l" t="t" r="r" b="b"/>
              <a:pathLst>
                <a:path w="556892" h="130439">
                  <a:moveTo>
                    <a:pt x="65219" y="0"/>
                  </a:moveTo>
                  <a:lnTo>
                    <a:pt x="491673" y="0"/>
                  </a:lnTo>
                  <a:cubicBezTo>
                    <a:pt x="508970" y="0"/>
                    <a:pt x="525559" y="6871"/>
                    <a:pt x="537790" y="19102"/>
                  </a:cubicBezTo>
                  <a:cubicBezTo>
                    <a:pt x="550021" y="31333"/>
                    <a:pt x="556892" y="47922"/>
                    <a:pt x="556892" y="65219"/>
                  </a:cubicBezTo>
                  <a:lnTo>
                    <a:pt x="556892" y="65219"/>
                  </a:lnTo>
                  <a:cubicBezTo>
                    <a:pt x="556892" y="101239"/>
                    <a:pt x="527692" y="130439"/>
                    <a:pt x="491673" y="130439"/>
                  </a:cubicBezTo>
                  <a:lnTo>
                    <a:pt x="65219" y="130439"/>
                  </a:lnTo>
                  <a:cubicBezTo>
                    <a:pt x="47922" y="130439"/>
                    <a:pt x="31333" y="123568"/>
                    <a:pt x="19102" y="111337"/>
                  </a:cubicBezTo>
                  <a:cubicBezTo>
                    <a:pt x="6871" y="99106"/>
                    <a:pt x="0" y="82517"/>
                    <a:pt x="0" y="65219"/>
                  </a:cubicBezTo>
                  <a:lnTo>
                    <a:pt x="0" y="65219"/>
                  </a:lnTo>
                  <a:cubicBezTo>
                    <a:pt x="0" y="47922"/>
                    <a:pt x="6871" y="31333"/>
                    <a:pt x="19102" y="19102"/>
                  </a:cubicBezTo>
                  <a:cubicBezTo>
                    <a:pt x="31333" y="6871"/>
                    <a:pt x="47922" y="0"/>
                    <a:pt x="65219" y="0"/>
                  </a:cubicBezTo>
                  <a:close/>
                </a:path>
              </a:pathLst>
            </a:custGeom>
            <a:solidFill>
              <a:srgbClr val="FFFFFF"/>
            </a:solidFill>
          </p:spPr>
          <p:txBody>
            <a:bodyPr/>
            <a:lstStyle/>
            <a:p>
              <a:endParaRPr lang="en-US"/>
            </a:p>
          </p:txBody>
        </p:sp>
        <p:sp>
          <p:nvSpPr>
            <p:cNvPr id="62" name="TextBox 62"/>
            <p:cNvSpPr txBox="1"/>
            <p:nvPr/>
          </p:nvSpPr>
          <p:spPr>
            <a:xfrm>
              <a:off x="0" y="-38100"/>
              <a:ext cx="556892" cy="168539"/>
            </a:xfrm>
            <a:prstGeom prst="rect">
              <a:avLst/>
            </a:prstGeom>
          </p:spPr>
          <p:txBody>
            <a:bodyPr lIns="50800" tIns="50800" rIns="50800" bIns="50800" rtlCol="0" anchor="ctr"/>
            <a:lstStyle/>
            <a:p>
              <a:pPr algn="ctr">
                <a:lnSpc>
                  <a:spcPts val="3079"/>
                </a:lnSpc>
              </a:pPr>
              <a:endParaRPr/>
            </a:p>
          </p:txBody>
        </p:sp>
      </p:grpSp>
      <p:grpSp>
        <p:nvGrpSpPr>
          <p:cNvPr id="63" name="Group 63"/>
          <p:cNvGrpSpPr>
            <a:grpSpLocks noChangeAspect="1"/>
          </p:cNvGrpSpPr>
          <p:nvPr/>
        </p:nvGrpSpPr>
        <p:grpSpPr>
          <a:xfrm>
            <a:off x="15400849" y="3912207"/>
            <a:ext cx="1129641" cy="1129641"/>
            <a:chOff x="0" y="0"/>
            <a:chExt cx="495300" cy="495300"/>
          </a:xfrm>
        </p:grpSpPr>
        <p:sp>
          <p:nvSpPr>
            <p:cNvPr id="64" name="Freeform 64"/>
            <p:cNvSpPr/>
            <p:nvPr/>
          </p:nvSpPr>
          <p:spPr>
            <a:xfrm>
              <a:off x="0" y="0"/>
              <a:ext cx="495300" cy="495300"/>
            </a:xfrm>
            <a:custGeom>
              <a:avLst/>
              <a:gdLst/>
              <a:ahLst/>
              <a:cxnLst/>
              <a:rect l="l" t="t" r="r" b="b"/>
              <a:pathLst>
                <a:path w="495300" h="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233E8B"/>
            </a:solidFill>
          </p:spPr>
          <p:txBody>
            <a:bodyPr/>
            <a:lstStyle/>
            <a:p>
              <a:endParaRPr lang="en-US"/>
            </a:p>
          </p:txBody>
        </p:sp>
        <p:sp>
          <p:nvSpPr>
            <p:cNvPr id="65" name="Freeform 65"/>
            <p:cNvSpPr/>
            <p:nvPr/>
          </p:nvSpPr>
          <p:spPr>
            <a:xfrm>
              <a:off x="38100" y="38100"/>
              <a:ext cx="419100" cy="419100"/>
            </a:xfrm>
            <a:custGeom>
              <a:avLst/>
              <a:gdLst/>
              <a:ahLst/>
              <a:cxnLst/>
              <a:rect l="l" t="t" r="r" b="b"/>
              <a:pathLst>
                <a:path w="419100" h="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FFFFFF"/>
            </a:solidFill>
          </p:spPr>
          <p:txBody>
            <a:bodyPr/>
            <a:lstStyle/>
            <a:p>
              <a:endParaRPr lang="en-US"/>
            </a:p>
          </p:txBody>
        </p:sp>
      </p:grpSp>
      <p:sp>
        <p:nvSpPr>
          <p:cNvPr id="66" name="Freeform 66"/>
          <p:cNvSpPr/>
          <p:nvPr/>
        </p:nvSpPr>
        <p:spPr>
          <a:xfrm>
            <a:off x="15086848" y="1879908"/>
            <a:ext cx="1553134" cy="487296"/>
          </a:xfrm>
          <a:custGeom>
            <a:avLst/>
            <a:gdLst/>
            <a:ahLst/>
            <a:cxnLst/>
            <a:rect l="l" t="t" r="r" b="b"/>
            <a:pathLst>
              <a:path w="1553134" h="487296">
                <a:moveTo>
                  <a:pt x="0" y="0"/>
                </a:moveTo>
                <a:lnTo>
                  <a:pt x="1553133" y="0"/>
                </a:lnTo>
                <a:lnTo>
                  <a:pt x="1553133" y="487295"/>
                </a:lnTo>
                <a:lnTo>
                  <a:pt x="0" y="487295"/>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7" name="Freeform 67"/>
          <p:cNvSpPr/>
          <p:nvPr/>
        </p:nvSpPr>
        <p:spPr>
          <a:xfrm>
            <a:off x="1947012" y="1879908"/>
            <a:ext cx="1553134" cy="487296"/>
          </a:xfrm>
          <a:custGeom>
            <a:avLst/>
            <a:gdLst/>
            <a:ahLst/>
            <a:cxnLst/>
            <a:rect l="l" t="t" r="r" b="b"/>
            <a:pathLst>
              <a:path w="1553134" h="487296">
                <a:moveTo>
                  <a:pt x="0" y="0"/>
                </a:moveTo>
                <a:lnTo>
                  <a:pt x="1553134" y="0"/>
                </a:lnTo>
                <a:lnTo>
                  <a:pt x="1553134" y="487295"/>
                </a:lnTo>
                <a:lnTo>
                  <a:pt x="0" y="487295"/>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8" name="Freeform 68"/>
          <p:cNvSpPr/>
          <p:nvPr/>
        </p:nvSpPr>
        <p:spPr>
          <a:xfrm>
            <a:off x="265776" y="9907863"/>
            <a:ext cx="1053886" cy="1053886"/>
          </a:xfrm>
          <a:custGeom>
            <a:avLst/>
            <a:gdLst/>
            <a:ahLst/>
            <a:cxnLst/>
            <a:rect l="l" t="t" r="r" b="b"/>
            <a:pathLst>
              <a:path w="1053886" h="1053886">
                <a:moveTo>
                  <a:pt x="0" y="0"/>
                </a:moveTo>
                <a:lnTo>
                  <a:pt x="1053886" y="0"/>
                </a:lnTo>
                <a:lnTo>
                  <a:pt x="1053886" y="1053885"/>
                </a:lnTo>
                <a:lnTo>
                  <a:pt x="0" y="1053885"/>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9" name="Freeform 69"/>
          <p:cNvSpPr/>
          <p:nvPr/>
        </p:nvSpPr>
        <p:spPr>
          <a:xfrm>
            <a:off x="17259300" y="-686666"/>
            <a:ext cx="1296082" cy="1373332"/>
          </a:xfrm>
          <a:custGeom>
            <a:avLst/>
            <a:gdLst/>
            <a:ahLst/>
            <a:cxnLst/>
            <a:rect l="l" t="t" r="r" b="b"/>
            <a:pathLst>
              <a:path w="1296082" h="1373332">
                <a:moveTo>
                  <a:pt x="0" y="0"/>
                </a:moveTo>
                <a:lnTo>
                  <a:pt x="1296082" y="0"/>
                </a:lnTo>
                <a:lnTo>
                  <a:pt x="1296082" y="1373332"/>
                </a:lnTo>
                <a:lnTo>
                  <a:pt x="0" y="1373332"/>
                </a:lnTo>
                <a:lnTo>
                  <a:pt x="0" y="0"/>
                </a:lnTo>
                <a:close/>
              </a:path>
            </a:pathLst>
          </a:custGeom>
          <a:blipFill>
            <a:blip>
              <a:alphaModFix amt="18999"/>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0" name="Freeform 70"/>
          <p:cNvSpPr/>
          <p:nvPr/>
        </p:nvSpPr>
        <p:spPr>
          <a:xfrm>
            <a:off x="-1512930" y="-258368"/>
            <a:ext cx="3025861" cy="1130915"/>
          </a:xfrm>
          <a:custGeom>
            <a:avLst/>
            <a:gdLst/>
            <a:ahLst/>
            <a:cxnLst/>
            <a:rect l="l" t="t" r="r" b="b"/>
            <a:pathLst>
              <a:path w="3025861" h="1130915">
                <a:moveTo>
                  <a:pt x="0" y="0"/>
                </a:moveTo>
                <a:lnTo>
                  <a:pt x="3025860" y="0"/>
                </a:lnTo>
                <a:lnTo>
                  <a:pt x="3025860" y="1130915"/>
                </a:lnTo>
                <a:lnTo>
                  <a:pt x="0" y="1130915"/>
                </a:lnTo>
                <a:lnTo>
                  <a:pt x="0" y="0"/>
                </a:lnTo>
                <a:close/>
              </a:path>
            </a:pathLst>
          </a:custGeom>
          <a:blipFill>
            <a:blip>
              <a:alphaModFix amt="30000"/>
              <a:extLst>
                <a:ext uri="{96DAC541-7B7A-43D3-8B79-37D633B846F1}">
                  <asvg:svgBlip xmlns:asvg="http://schemas.microsoft.com/office/drawing/2016/SVG/main" r:embed="rId8"/>
                </a:ext>
              </a:extLst>
            </a:blip>
            <a:stretch>
              <a:fillRect/>
            </a:stretch>
          </a:blipFill>
          <a:ln cap="sq">
            <a:noFill/>
            <a:prstDash val="solid"/>
            <a:miter/>
          </a:ln>
        </p:spPr>
        <p:txBody>
          <a:bodyPr/>
          <a:lstStyle/>
          <a:p>
            <a:endParaRPr lang="en-US"/>
          </a:p>
        </p:txBody>
      </p:sp>
      <p:sp>
        <p:nvSpPr>
          <p:cNvPr id="71" name="Freeform 71"/>
          <p:cNvSpPr/>
          <p:nvPr/>
        </p:nvSpPr>
        <p:spPr>
          <a:xfrm>
            <a:off x="75685" y="9821702"/>
            <a:ext cx="566284" cy="343310"/>
          </a:xfrm>
          <a:custGeom>
            <a:avLst/>
            <a:gdLst/>
            <a:ahLst/>
            <a:cxnLst/>
            <a:rect l="l" t="t" r="r" b="b"/>
            <a:pathLst>
              <a:path w="566284" h="343310">
                <a:moveTo>
                  <a:pt x="0" y="0"/>
                </a:moveTo>
                <a:lnTo>
                  <a:pt x="566285" y="0"/>
                </a:lnTo>
                <a:lnTo>
                  <a:pt x="566285" y="343310"/>
                </a:lnTo>
                <a:lnTo>
                  <a:pt x="0" y="343310"/>
                </a:lnTo>
                <a:lnTo>
                  <a:pt x="0" y="0"/>
                </a:lnTo>
                <a:close/>
              </a:path>
            </a:pathLst>
          </a:custGeom>
          <a:blipFill>
            <a:blip>
              <a:extLst>
                <a:ext uri="{96DAC541-7B7A-43D3-8B79-37D633B846F1}">
                  <asvg:svgBlip xmlns:asvg="http://schemas.microsoft.com/office/drawing/2016/SVG/main" r:embed="rId9"/>
                </a:ext>
              </a:extLst>
            </a:blip>
            <a:stretch>
              <a:fillRect/>
            </a:stretch>
          </a:blipFill>
        </p:spPr>
        <p:txBody>
          <a:bodyPr/>
          <a:lstStyle/>
          <a:p>
            <a:endParaRPr lang="en-US"/>
          </a:p>
        </p:txBody>
      </p:sp>
      <p:sp>
        <p:nvSpPr>
          <p:cNvPr id="72" name="Freeform 72"/>
          <p:cNvSpPr/>
          <p:nvPr/>
        </p:nvSpPr>
        <p:spPr>
          <a:xfrm>
            <a:off x="17476217" y="307089"/>
            <a:ext cx="566284" cy="343310"/>
          </a:xfrm>
          <a:custGeom>
            <a:avLst/>
            <a:gdLst/>
            <a:ahLst/>
            <a:cxnLst/>
            <a:rect l="l" t="t" r="r" b="b"/>
            <a:pathLst>
              <a:path w="566284" h="343310">
                <a:moveTo>
                  <a:pt x="0" y="0"/>
                </a:moveTo>
                <a:lnTo>
                  <a:pt x="566285" y="0"/>
                </a:lnTo>
                <a:lnTo>
                  <a:pt x="566285" y="343310"/>
                </a:lnTo>
                <a:lnTo>
                  <a:pt x="0" y="343310"/>
                </a:lnTo>
                <a:lnTo>
                  <a:pt x="0" y="0"/>
                </a:lnTo>
                <a:close/>
              </a:path>
            </a:pathLst>
          </a:custGeom>
          <a:blipFill>
            <a:blip>
              <a:extLst>
                <a:ext uri="{96DAC541-7B7A-43D3-8B79-37D633B846F1}">
                  <asvg:svgBlip xmlns:asvg="http://schemas.microsoft.com/office/drawing/2016/SVG/main" r:embed="rId9"/>
                </a:ext>
              </a:extLst>
            </a:blip>
            <a:stretch>
              <a:fillRect/>
            </a:stretch>
          </a:blipFill>
        </p:spPr>
        <p:txBody>
          <a:bodyPr/>
          <a:lstStyle/>
          <a:p>
            <a:endParaRPr lang="en-US"/>
          </a:p>
        </p:txBody>
      </p:sp>
      <p:sp>
        <p:nvSpPr>
          <p:cNvPr id="73" name="Freeform 73"/>
          <p:cNvSpPr/>
          <p:nvPr/>
        </p:nvSpPr>
        <p:spPr>
          <a:xfrm>
            <a:off x="17354400" y="8743939"/>
            <a:ext cx="1376204" cy="1710398"/>
          </a:xfrm>
          <a:custGeom>
            <a:avLst/>
            <a:gdLst/>
            <a:ahLst/>
            <a:cxnLst/>
            <a:rect l="l" t="t" r="r" b="b"/>
            <a:pathLst>
              <a:path w="1376204" h="1710398">
                <a:moveTo>
                  <a:pt x="0" y="0"/>
                </a:moveTo>
                <a:lnTo>
                  <a:pt x="1376203" y="0"/>
                </a:lnTo>
                <a:lnTo>
                  <a:pt x="1376203" y="1710398"/>
                </a:lnTo>
                <a:lnTo>
                  <a:pt x="0" y="1710398"/>
                </a:lnTo>
                <a:lnTo>
                  <a:pt x="0" y="0"/>
                </a:lnTo>
                <a:close/>
              </a:path>
            </a:pathLst>
          </a:custGeom>
          <a:blipFill>
            <a:blip>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74" name="TextBox 74"/>
          <p:cNvSpPr txBox="1"/>
          <p:nvPr/>
        </p:nvSpPr>
        <p:spPr>
          <a:xfrm>
            <a:off x="1920452" y="4859967"/>
            <a:ext cx="1785827" cy="763270"/>
          </a:xfrm>
          <a:prstGeom prst="rect">
            <a:avLst/>
          </a:prstGeom>
        </p:spPr>
        <p:txBody>
          <a:bodyPr lIns="0" tIns="0" rIns="0" bIns="0" rtlCol="0" anchor="t">
            <a:spAutoFit/>
          </a:bodyPr>
          <a:lstStyle/>
          <a:p>
            <a:pPr marL="0" lvl="1" indent="0" algn="l">
              <a:lnSpc>
                <a:spcPts val="3079"/>
              </a:lnSpc>
              <a:spcBef>
                <a:spcPct val="0"/>
              </a:spcBef>
            </a:pPr>
            <a:r>
              <a:rPr lang="en-US" sz="2199" b="1">
                <a:solidFill>
                  <a:srgbClr val="FFFFFF"/>
                </a:solidFill>
                <a:latin typeface="Source Sans Pro Bold"/>
                <a:ea typeface="Source Sans Pro Bold"/>
                <a:cs typeface="Source Sans Pro Bold"/>
                <a:sym typeface="Source Sans Pro Bold"/>
              </a:rPr>
              <a:t>Volume of Teaching</a:t>
            </a:r>
          </a:p>
        </p:txBody>
      </p:sp>
      <p:sp>
        <p:nvSpPr>
          <p:cNvPr id="75" name="TextBox 75"/>
          <p:cNvSpPr txBox="1"/>
          <p:nvPr/>
        </p:nvSpPr>
        <p:spPr>
          <a:xfrm>
            <a:off x="1947012" y="5745699"/>
            <a:ext cx="1785827" cy="1453515"/>
          </a:xfrm>
          <a:prstGeom prst="rect">
            <a:avLst/>
          </a:prstGeom>
        </p:spPr>
        <p:txBody>
          <a:bodyPr lIns="0" tIns="0" rIns="0" bIns="0" rtlCol="0" anchor="t">
            <a:spAutoFit/>
          </a:bodyPr>
          <a:lstStyle/>
          <a:p>
            <a:pPr marL="0" lvl="0" indent="0" algn="l">
              <a:lnSpc>
                <a:spcPts val="2399"/>
              </a:lnSpc>
              <a:spcBef>
                <a:spcPct val="0"/>
              </a:spcBef>
            </a:pPr>
            <a:r>
              <a:rPr lang="en-US" sz="1599" spc="83">
                <a:solidFill>
                  <a:srgbClr val="FFFFFF"/>
                </a:solidFill>
                <a:latin typeface="Source Sans Pro"/>
                <a:ea typeface="Source Sans Pro"/>
                <a:cs typeface="Source Sans Pro"/>
                <a:sym typeface="Source Sans Pro"/>
              </a:rPr>
              <a:t>Including all phases of UME, Post-graduate and CEPD and other learners</a:t>
            </a:r>
          </a:p>
        </p:txBody>
      </p:sp>
      <p:sp>
        <p:nvSpPr>
          <p:cNvPr id="76" name="TextBox 76"/>
          <p:cNvSpPr txBox="1"/>
          <p:nvPr/>
        </p:nvSpPr>
        <p:spPr>
          <a:xfrm>
            <a:off x="6128001" y="4859967"/>
            <a:ext cx="1785827" cy="763270"/>
          </a:xfrm>
          <a:prstGeom prst="rect">
            <a:avLst/>
          </a:prstGeom>
        </p:spPr>
        <p:txBody>
          <a:bodyPr lIns="0" tIns="0" rIns="0" bIns="0" rtlCol="0" anchor="t">
            <a:spAutoFit/>
          </a:bodyPr>
          <a:lstStyle/>
          <a:p>
            <a:pPr marL="0" lvl="1" indent="0" algn="l">
              <a:lnSpc>
                <a:spcPts val="3079"/>
              </a:lnSpc>
              <a:spcBef>
                <a:spcPct val="0"/>
              </a:spcBef>
            </a:pPr>
            <a:r>
              <a:rPr lang="en-US" sz="2199" b="1">
                <a:solidFill>
                  <a:srgbClr val="FFFFFF"/>
                </a:solidFill>
                <a:latin typeface="Source Sans Pro Bold"/>
                <a:ea typeface="Source Sans Pro Bold"/>
                <a:cs typeface="Source Sans Pro Bold"/>
                <a:sym typeface="Source Sans Pro Bold"/>
              </a:rPr>
              <a:t>Bedside Teaching</a:t>
            </a:r>
          </a:p>
        </p:txBody>
      </p:sp>
      <p:sp>
        <p:nvSpPr>
          <p:cNvPr id="77" name="TextBox 77"/>
          <p:cNvSpPr txBox="1"/>
          <p:nvPr/>
        </p:nvSpPr>
        <p:spPr>
          <a:xfrm>
            <a:off x="5869748" y="5745699"/>
            <a:ext cx="1785827" cy="1453515"/>
          </a:xfrm>
          <a:prstGeom prst="rect">
            <a:avLst/>
          </a:prstGeom>
        </p:spPr>
        <p:txBody>
          <a:bodyPr lIns="0" tIns="0" rIns="0" bIns="0" rtlCol="0" anchor="t">
            <a:spAutoFit/>
          </a:bodyPr>
          <a:lstStyle/>
          <a:p>
            <a:pPr marL="0" lvl="0" indent="0" algn="l">
              <a:lnSpc>
                <a:spcPts val="2399"/>
              </a:lnSpc>
              <a:spcBef>
                <a:spcPct val="0"/>
              </a:spcBef>
            </a:pPr>
            <a:r>
              <a:rPr lang="en-US" sz="1599" spc="83">
                <a:solidFill>
                  <a:srgbClr val="FFFFFF"/>
                </a:solidFill>
                <a:latin typeface="Source Sans Pro"/>
                <a:ea typeface="Source Sans Pro"/>
                <a:cs typeface="Source Sans Pro"/>
                <a:sym typeface="Source Sans Pro"/>
              </a:rPr>
              <a:t>Clinical rotations including bedside teaching and rounds presentations</a:t>
            </a:r>
          </a:p>
        </p:txBody>
      </p:sp>
      <p:sp>
        <p:nvSpPr>
          <p:cNvPr id="78" name="TextBox 78"/>
          <p:cNvSpPr txBox="1"/>
          <p:nvPr/>
        </p:nvSpPr>
        <p:spPr>
          <a:xfrm>
            <a:off x="10112026" y="4859967"/>
            <a:ext cx="2009351" cy="763270"/>
          </a:xfrm>
          <a:prstGeom prst="rect">
            <a:avLst/>
          </a:prstGeom>
        </p:spPr>
        <p:txBody>
          <a:bodyPr lIns="0" tIns="0" rIns="0" bIns="0" rtlCol="0" anchor="t">
            <a:spAutoFit/>
          </a:bodyPr>
          <a:lstStyle/>
          <a:p>
            <a:pPr marL="0" lvl="1" indent="0" algn="l">
              <a:lnSpc>
                <a:spcPts val="3079"/>
              </a:lnSpc>
              <a:spcBef>
                <a:spcPct val="0"/>
              </a:spcBef>
            </a:pPr>
            <a:r>
              <a:rPr lang="en-US" sz="2199" b="1">
                <a:solidFill>
                  <a:srgbClr val="FFFFFF"/>
                </a:solidFill>
                <a:latin typeface="Source Sans Pro Bold"/>
                <a:ea typeface="Source Sans Pro Bold"/>
                <a:cs typeface="Source Sans Pro Bold"/>
                <a:sym typeface="Source Sans Pro Bold"/>
              </a:rPr>
              <a:t>Teaching Awards</a:t>
            </a:r>
          </a:p>
        </p:txBody>
      </p:sp>
      <p:sp>
        <p:nvSpPr>
          <p:cNvPr id="79" name="TextBox 79"/>
          <p:cNvSpPr txBox="1"/>
          <p:nvPr/>
        </p:nvSpPr>
        <p:spPr>
          <a:xfrm>
            <a:off x="10112026" y="5745699"/>
            <a:ext cx="1785827" cy="1453515"/>
          </a:xfrm>
          <a:prstGeom prst="rect">
            <a:avLst/>
          </a:prstGeom>
        </p:spPr>
        <p:txBody>
          <a:bodyPr lIns="0" tIns="0" rIns="0" bIns="0" rtlCol="0" anchor="t">
            <a:spAutoFit/>
          </a:bodyPr>
          <a:lstStyle/>
          <a:p>
            <a:pPr marL="0" lvl="0" indent="0" algn="l">
              <a:lnSpc>
                <a:spcPts val="2399"/>
              </a:lnSpc>
              <a:spcBef>
                <a:spcPct val="0"/>
              </a:spcBef>
            </a:pPr>
            <a:r>
              <a:rPr lang="en-US" sz="1599" spc="83">
                <a:solidFill>
                  <a:srgbClr val="FFFFFF"/>
                </a:solidFill>
                <a:latin typeface="Source Sans Pro"/>
                <a:ea typeface="Source Sans Pro"/>
                <a:cs typeface="Source Sans Pro"/>
                <a:sym typeface="Source Sans Pro"/>
              </a:rPr>
              <a:t>Including awards and nominations also any letters of recgonition from NOSM U</a:t>
            </a:r>
          </a:p>
        </p:txBody>
      </p:sp>
      <p:sp>
        <p:nvSpPr>
          <p:cNvPr id="80" name="TextBox 80"/>
          <p:cNvSpPr txBox="1"/>
          <p:nvPr/>
        </p:nvSpPr>
        <p:spPr>
          <a:xfrm>
            <a:off x="14319575" y="4859967"/>
            <a:ext cx="1785827" cy="372745"/>
          </a:xfrm>
          <a:prstGeom prst="rect">
            <a:avLst/>
          </a:prstGeom>
        </p:spPr>
        <p:txBody>
          <a:bodyPr lIns="0" tIns="0" rIns="0" bIns="0" rtlCol="0" anchor="t">
            <a:spAutoFit/>
          </a:bodyPr>
          <a:lstStyle/>
          <a:p>
            <a:pPr marL="0" lvl="1" indent="0" algn="l">
              <a:lnSpc>
                <a:spcPts val="3079"/>
              </a:lnSpc>
              <a:spcBef>
                <a:spcPct val="0"/>
              </a:spcBef>
            </a:pPr>
            <a:r>
              <a:rPr lang="en-US" sz="2199" b="1">
                <a:solidFill>
                  <a:srgbClr val="FFFFFF"/>
                </a:solidFill>
                <a:latin typeface="Source Sans Pro Bold"/>
                <a:ea typeface="Source Sans Pro Bold"/>
                <a:cs typeface="Source Sans Pro Bold"/>
                <a:sym typeface="Source Sans Pro Bold"/>
              </a:rPr>
              <a:t>Mentoring</a:t>
            </a:r>
          </a:p>
        </p:txBody>
      </p:sp>
      <p:sp>
        <p:nvSpPr>
          <p:cNvPr id="81" name="TextBox 81"/>
          <p:cNvSpPr txBox="1"/>
          <p:nvPr/>
        </p:nvSpPr>
        <p:spPr>
          <a:xfrm>
            <a:off x="14319575" y="5745699"/>
            <a:ext cx="1785827" cy="1158240"/>
          </a:xfrm>
          <a:prstGeom prst="rect">
            <a:avLst/>
          </a:prstGeom>
        </p:spPr>
        <p:txBody>
          <a:bodyPr lIns="0" tIns="0" rIns="0" bIns="0" rtlCol="0" anchor="t">
            <a:spAutoFit/>
          </a:bodyPr>
          <a:lstStyle/>
          <a:p>
            <a:pPr marL="0" lvl="0" indent="0" algn="l">
              <a:lnSpc>
                <a:spcPts val="2399"/>
              </a:lnSpc>
              <a:spcBef>
                <a:spcPct val="0"/>
              </a:spcBef>
            </a:pPr>
            <a:r>
              <a:rPr lang="en-US" sz="1599" spc="83">
                <a:solidFill>
                  <a:srgbClr val="FFFFFF"/>
                </a:solidFill>
                <a:latin typeface="Source Sans Pro"/>
                <a:ea typeface="Source Sans Pro"/>
                <a:cs typeface="Source Sans Pro"/>
                <a:sym typeface="Source Sans Pro"/>
              </a:rPr>
              <a:t>CAMINO project, summer studentship, advisor roles</a:t>
            </a:r>
          </a:p>
        </p:txBody>
      </p:sp>
      <p:sp>
        <p:nvSpPr>
          <p:cNvPr id="82" name="TextBox 82"/>
          <p:cNvSpPr txBox="1"/>
          <p:nvPr/>
        </p:nvSpPr>
        <p:spPr>
          <a:xfrm>
            <a:off x="2653407" y="819150"/>
            <a:ext cx="12981187" cy="714376"/>
          </a:xfrm>
          <a:prstGeom prst="rect">
            <a:avLst/>
          </a:prstGeom>
        </p:spPr>
        <p:txBody>
          <a:bodyPr lIns="0" tIns="0" rIns="0" bIns="0" rtlCol="0" anchor="t">
            <a:spAutoFit/>
          </a:bodyPr>
          <a:lstStyle/>
          <a:p>
            <a:pPr marL="0" lvl="1" indent="0" algn="ctr">
              <a:lnSpc>
                <a:spcPts val="5999"/>
              </a:lnSpc>
              <a:spcBef>
                <a:spcPct val="0"/>
              </a:spcBef>
            </a:pPr>
            <a:r>
              <a:rPr lang="en-US" sz="3999" b="1">
                <a:solidFill>
                  <a:srgbClr val="0F225B"/>
                </a:solidFill>
                <a:latin typeface="Oswald Bold"/>
                <a:ea typeface="Oswald Bold"/>
                <a:cs typeface="Oswald Bold"/>
                <a:sym typeface="Oswald Bold"/>
              </a:rPr>
              <a:t>TEACHING ACTIVITY</a:t>
            </a:r>
          </a:p>
        </p:txBody>
      </p:sp>
      <p:sp>
        <p:nvSpPr>
          <p:cNvPr id="83" name="Freeform 83"/>
          <p:cNvSpPr/>
          <p:nvPr/>
        </p:nvSpPr>
        <p:spPr>
          <a:xfrm>
            <a:off x="3412112" y="4054528"/>
            <a:ext cx="592893" cy="784246"/>
          </a:xfrm>
          <a:custGeom>
            <a:avLst/>
            <a:gdLst/>
            <a:ahLst/>
            <a:cxnLst/>
            <a:rect l="l" t="t" r="r" b="b"/>
            <a:pathLst>
              <a:path w="592893" h="784246">
                <a:moveTo>
                  <a:pt x="0" y="0"/>
                </a:moveTo>
                <a:lnTo>
                  <a:pt x="592892" y="0"/>
                </a:lnTo>
                <a:lnTo>
                  <a:pt x="592892" y="784246"/>
                </a:lnTo>
                <a:lnTo>
                  <a:pt x="0" y="784246"/>
                </a:lnTo>
                <a:lnTo>
                  <a:pt x="0" y="0"/>
                </a:lnTo>
                <a:close/>
              </a:path>
            </a:pathLst>
          </a:custGeom>
          <a:blipFill>
            <a:blip r:embed="rId11"/>
            <a:stretch>
              <a:fillRect l="-211300" r="-207941" b="-19358"/>
            </a:stretch>
          </a:blipFill>
        </p:spPr>
        <p:txBody>
          <a:bodyPr/>
          <a:lstStyle/>
          <a:p>
            <a:endParaRPr lang="en-US"/>
          </a:p>
        </p:txBody>
      </p:sp>
      <p:sp>
        <p:nvSpPr>
          <p:cNvPr id="84" name="Freeform 84"/>
          <p:cNvSpPr/>
          <p:nvPr/>
        </p:nvSpPr>
        <p:spPr>
          <a:xfrm>
            <a:off x="15699298" y="4084905"/>
            <a:ext cx="592893" cy="784246"/>
          </a:xfrm>
          <a:custGeom>
            <a:avLst/>
            <a:gdLst/>
            <a:ahLst/>
            <a:cxnLst/>
            <a:rect l="l" t="t" r="r" b="b"/>
            <a:pathLst>
              <a:path w="592893" h="784246">
                <a:moveTo>
                  <a:pt x="0" y="0"/>
                </a:moveTo>
                <a:lnTo>
                  <a:pt x="592893" y="0"/>
                </a:lnTo>
                <a:lnTo>
                  <a:pt x="592893" y="784246"/>
                </a:lnTo>
                <a:lnTo>
                  <a:pt x="0" y="784246"/>
                </a:lnTo>
                <a:lnTo>
                  <a:pt x="0" y="0"/>
                </a:lnTo>
                <a:close/>
              </a:path>
            </a:pathLst>
          </a:custGeom>
          <a:blipFill>
            <a:blip r:embed="rId11"/>
            <a:stretch>
              <a:fillRect l="-211300" r="-207941" b="-19358"/>
            </a:stretch>
          </a:blipFill>
        </p:spPr>
        <p:txBody>
          <a:bodyPr/>
          <a:lstStyle/>
          <a:p>
            <a:endParaRPr lang="en-US"/>
          </a:p>
        </p:txBody>
      </p:sp>
      <p:sp>
        <p:nvSpPr>
          <p:cNvPr id="85" name="Freeform 85"/>
          <p:cNvSpPr/>
          <p:nvPr/>
        </p:nvSpPr>
        <p:spPr>
          <a:xfrm>
            <a:off x="11603569" y="4074779"/>
            <a:ext cx="592893" cy="784246"/>
          </a:xfrm>
          <a:custGeom>
            <a:avLst/>
            <a:gdLst/>
            <a:ahLst/>
            <a:cxnLst/>
            <a:rect l="l" t="t" r="r" b="b"/>
            <a:pathLst>
              <a:path w="592893" h="784246">
                <a:moveTo>
                  <a:pt x="0" y="0"/>
                </a:moveTo>
                <a:lnTo>
                  <a:pt x="592893" y="0"/>
                </a:lnTo>
                <a:lnTo>
                  <a:pt x="592893" y="784246"/>
                </a:lnTo>
                <a:lnTo>
                  <a:pt x="0" y="784246"/>
                </a:lnTo>
                <a:lnTo>
                  <a:pt x="0" y="0"/>
                </a:lnTo>
                <a:close/>
              </a:path>
            </a:pathLst>
          </a:custGeom>
          <a:blipFill>
            <a:blip r:embed="rId11"/>
            <a:stretch>
              <a:fillRect l="-211300" r="-207941" b="-19358"/>
            </a:stretch>
          </a:blipFill>
        </p:spPr>
        <p:txBody>
          <a:bodyPr/>
          <a:lstStyle/>
          <a:p>
            <a:endParaRPr lang="en-US"/>
          </a:p>
        </p:txBody>
      </p:sp>
      <p:sp>
        <p:nvSpPr>
          <p:cNvPr id="86" name="Freeform 86"/>
          <p:cNvSpPr/>
          <p:nvPr/>
        </p:nvSpPr>
        <p:spPr>
          <a:xfrm>
            <a:off x="7507841" y="4064654"/>
            <a:ext cx="592893" cy="784246"/>
          </a:xfrm>
          <a:custGeom>
            <a:avLst/>
            <a:gdLst/>
            <a:ahLst/>
            <a:cxnLst/>
            <a:rect l="l" t="t" r="r" b="b"/>
            <a:pathLst>
              <a:path w="592893" h="784246">
                <a:moveTo>
                  <a:pt x="0" y="0"/>
                </a:moveTo>
                <a:lnTo>
                  <a:pt x="592892" y="0"/>
                </a:lnTo>
                <a:lnTo>
                  <a:pt x="592892" y="784246"/>
                </a:lnTo>
                <a:lnTo>
                  <a:pt x="0" y="784246"/>
                </a:lnTo>
                <a:lnTo>
                  <a:pt x="0" y="0"/>
                </a:lnTo>
                <a:close/>
              </a:path>
            </a:pathLst>
          </a:custGeom>
          <a:blipFill>
            <a:blip r:embed="rId11"/>
            <a:stretch>
              <a:fillRect l="-211300" r="-207941" b="-19358"/>
            </a:stretch>
          </a:blipFill>
        </p:spPr>
        <p:txBody>
          <a:bodyPr/>
          <a:lstStyle/>
          <a:p>
            <a:endParaRPr lang="en-US"/>
          </a:p>
        </p:txBody>
      </p:sp>
      <p:sp>
        <p:nvSpPr>
          <p:cNvPr id="87" name="TextBox 87"/>
          <p:cNvSpPr txBox="1"/>
          <p:nvPr/>
        </p:nvSpPr>
        <p:spPr>
          <a:xfrm>
            <a:off x="2765348" y="1841808"/>
            <a:ext cx="12757305" cy="763270"/>
          </a:xfrm>
          <a:prstGeom prst="rect">
            <a:avLst/>
          </a:prstGeom>
        </p:spPr>
        <p:txBody>
          <a:bodyPr lIns="0" tIns="0" rIns="0" bIns="0" rtlCol="0" anchor="t">
            <a:spAutoFit/>
          </a:bodyPr>
          <a:lstStyle/>
          <a:p>
            <a:pPr algn="ctr">
              <a:lnSpc>
                <a:spcPts val="3079"/>
              </a:lnSpc>
              <a:spcBef>
                <a:spcPct val="0"/>
              </a:spcBef>
            </a:pPr>
            <a:r>
              <a:rPr lang="en-US" sz="2199" b="1" spc="70">
                <a:solidFill>
                  <a:srgbClr val="000000"/>
                </a:solidFill>
                <a:latin typeface="Source Sans Pro Bold"/>
                <a:ea typeface="Source Sans Pro Bold"/>
                <a:cs typeface="Source Sans Pro Bold"/>
                <a:sym typeface="Source Sans Pro Bold"/>
              </a:rPr>
              <a:t>Evaluated by teaching dossier, learner evaluations, letters from NOSM U and/or peers, award and participation in faculty development</a:t>
            </a:r>
          </a:p>
        </p:txBody>
      </p:sp>
      <p:sp>
        <p:nvSpPr>
          <p:cNvPr id="88" name="Freeform 88"/>
          <p:cNvSpPr/>
          <p:nvPr/>
        </p:nvSpPr>
        <p:spPr>
          <a:xfrm>
            <a:off x="15086848" y="9254915"/>
            <a:ext cx="3283679" cy="998434"/>
          </a:xfrm>
          <a:custGeom>
            <a:avLst/>
            <a:gdLst/>
            <a:ahLst/>
            <a:cxnLst/>
            <a:rect l="l" t="t" r="r" b="b"/>
            <a:pathLst>
              <a:path w="3283679" h="998434">
                <a:moveTo>
                  <a:pt x="0" y="0"/>
                </a:moveTo>
                <a:lnTo>
                  <a:pt x="3283679" y="0"/>
                </a:lnTo>
                <a:lnTo>
                  <a:pt x="3283679" y="998434"/>
                </a:lnTo>
                <a:lnTo>
                  <a:pt x="0" y="998434"/>
                </a:lnTo>
                <a:lnTo>
                  <a:pt x="0" y="0"/>
                </a:lnTo>
                <a:close/>
              </a:path>
            </a:pathLst>
          </a:custGeom>
          <a:blipFill>
            <a:blip r:embed="rId11"/>
            <a:stretch>
              <a:fillRect/>
            </a:stretch>
          </a:blipFill>
        </p:spPr>
        <p:txBody>
          <a:bodyPr/>
          <a:lstStyle/>
          <a:p>
            <a:endParaRPr lang="en-US"/>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
        <p:cNvGrpSpPr/>
        <p:nvPr/>
      </p:nvGrpSpPr>
      <p:grpSpPr>
        <a:xfrm>
          <a:off x="0" y="0"/>
          <a:ext cx="0" cy="0"/>
          <a:chOff x="0" y="0"/>
          <a:chExt cx="0" cy="0"/>
        </a:xfrm>
      </p:grpSpPr>
      <p:grpSp>
        <p:nvGrpSpPr>
          <p:cNvPr id="2" name="Group 2"/>
          <p:cNvGrpSpPr/>
          <p:nvPr/>
        </p:nvGrpSpPr>
        <p:grpSpPr>
          <a:xfrm>
            <a:off x="2940887" y="5339330"/>
            <a:ext cx="520530" cy="432582"/>
            <a:chOff x="0" y="0"/>
            <a:chExt cx="1561822" cy="1297940"/>
          </a:xfrm>
        </p:grpSpPr>
        <p:sp>
          <p:nvSpPr>
            <p:cNvPr id="3" name="Freeform 3"/>
            <p:cNvSpPr/>
            <p:nvPr/>
          </p:nvSpPr>
          <p:spPr>
            <a:xfrm>
              <a:off x="0" y="0"/>
              <a:ext cx="1561822" cy="1297940"/>
            </a:xfrm>
            <a:custGeom>
              <a:avLst/>
              <a:gdLst/>
              <a:ahLst/>
              <a:cxnLst/>
              <a:rect l="l" t="t" r="r" b="b"/>
              <a:pathLst>
                <a:path w="1561822" h="1297940">
                  <a:moveTo>
                    <a:pt x="0" y="0"/>
                  </a:moveTo>
                  <a:lnTo>
                    <a:pt x="780911" y="1297940"/>
                  </a:lnTo>
                  <a:lnTo>
                    <a:pt x="1561822" y="0"/>
                  </a:lnTo>
                  <a:close/>
                </a:path>
              </a:pathLst>
            </a:custGeom>
            <a:solidFill>
              <a:srgbClr val="AE1E1E"/>
            </a:solidFill>
          </p:spPr>
          <p:txBody>
            <a:bodyPr/>
            <a:lstStyle/>
            <a:p>
              <a:endParaRPr lang="en-US"/>
            </a:p>
          </p:txBody>
        </p:sp>
      </p:grpSp>
      <p:grpSp>
        <p:nvGrpSpPr>
          <p:cNvPr id="4" name="Group 4"/>
          <p:cNvGrpSpPr/>
          <p:nvPr/>
        </p:nvGrpSpPr>
        <p:grpSpPr>
          <a:xfrm>
            <a:off x="2096322" y="5953895"/>
            <a:ext cx="2209660" cy="865165"/>
            <a:chOff x="0" y="0"/>
            <a:chExt cx="670128" cy="262380"/>
          </a:xfrm>
        </p:grpSpPr>
        <p:sp>
          <p:nvSpPr>
            <p:cNvPr id="5" name="Freeform 5"/>
            <p:cNvSpPr/>
            <p:nvPr/>
          </p:nvSpPr>
          <p:spPr>
            <a:xfrm>
              <a:off x="0" y="0"/>
              <a:ext cx="670128" cy="262380"/>
            </a:xfrm>
            <a:custGeom>
              <a:avLst/>
              <a:gdLst/>
              <a:ahLst/>
              <a:cxnLst/>
              <a:rect l="l" t="t" r="r" b="b"/>
              <a:pathLst>
                <a:path w="670128" h="262380">
                  <a:moveTo>
                    <a:pt x="70073" y="0"/>
                  </a:moveTo>
                  <a:lnTo>
                    <a:pt x="600055" y="0"/>
                  </a:lnTo>
                  <a:cubicBezTo>
                    <a:pt x="638755" y="0"/>
                    <a:pt x="670128" y="31373"/>
                    <a:pt x="670128" y="70073"/>
                  </a:cubicBezTo>
                  <a:lnTo>
                    <a:pt x="670128" y="192307"/>
                  </a:lnTo>
                  <a:cubicBezTo>
                    <a:pt x="670128" y="231007"/>
                    <a:pt x="638755" y="262380"/>
                    <a:pt x="600055" y="262380"/>
                  </a:cubicBezTo>
                  <a:lnTo>
                    <a:pt x="70073" y="262380"/>
                  </a:lnTo>
                  <a:cubicBezTo>
                    <a:pt x="31373" y="262380"/>
                    <a:pt x="0" y="231007"/>
                    <a:pt x="0" y="192307"/>
                  </a:cubicBezTo>
                  <a:lnTo>
                    <a:pt x="0" y="70073"/>
                  </a:lnTo>
                  <a:cubicBezTo>
                    <a:pt x="0" y="31373"/>
                    <a:pt x="31373" y="0"/>
                    <a:pt x="70073" y="0"/>
                  </a:cubicBezTo>
                  <a:close/>
                </a:path>
              </a:pathLst>
            </a:custGeom>
            <a:solidFill>
              <a:srgbClr val="AE1E1E"/>
            </a:solidFill>
          </p:spPr>
          <p:txBody>
            <a:bodyPr/>
            <a:lstStyle/>
            <a:p>
              <a:endParaRPr lang="en-US"/>
            </a:p>
          </p:txBody>
        </p:sp>
        <p:sp>
          <p:nvSpPr>
            <p:cNvPr id="6" name="TextBox 6"/>
            <p:cNvSpPr txBox="1"/>
            <p:nvPr/>
          </p:nvSpPr>
          <p:spPr>
            <a:xfrm>
              <a:off x="0" y="-38100"/>
              <a:ext cx="670128" cy="300480"/>
            </a:xfrm>
            <a:prstGeom prst="rect">
              <a:avLst/>
            </a:prstGeom>
          </p:spPr>
          <p:txBody>
            <a:bodyPr lIns="50800" tIns="50800" rIns="50800" bIns="50800" rtlCol="0" anchor="ctr"/>
            <a:lstStyle/>
            <a:p>
              <a:pPr algn="ctr">
                <a:lnSpc>
                  <a:spcPts val="3079"/>
                </a:lnSpc>
              </a:pPr>
              <a:endParaRPr/>
            </a:p>
          </p:txBody>
        </p:sp>
      </p:grpSp>
      <p:grpSp>
        <p:nvGrpSpPr>
          <p:cNvPr id="7" name="Group 7"/>
          <p:cNvGrpSpPr/>
          <p:nvPr/>
        </p:nvGrpSpPr>
        <p:grpSpPr>
          <a:xfrm>
            <a:off x="2096322" y="3192082"/>
            <a:ext cx="2209660" cy="2209660"/>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 cap="sq">
              <a:solidFill>
                <a:srgbClr val="233E8B"/>
              </a:solidFill>
              <a:prstDash val="solid"/>
              <a:miter/>
            </a:ln>
          </p:spPr>
          <p:txBody>
            <a:bodyPr/>
            <a:lstStyle/>
            <a:p>
              <a:endParaRPr lang="en-US"/>
            </a:p>
          </p:txBody>
        </p:sp>
        <p:sp>
          <p:nvSpPr>
            <p:cNvPr id="9" name="TextBox 9"/>
            <p:cNvSpPr txBox="1"/>
            <p:nvPr/>
          </p:nvSpPr>
          <p:spPr>
            <a:xfrm>
              <a:off x="76200" y="38100"/>
              <a:ext cx="660400" cy="698500"/>
            </a:xfrm>
            <a:prstGeom prst="rect">
              <a:avLst/>
            </a:prstGeom>
          </p:spPr>
          <p:txBody>
            <a:bodyPr lIns="50800" tIns="50800" rIns="50800" bIns="50800" rtlCol="0" anchor="ctr"/>
            <a:lstStyle/>
            <a:p>
              <a:pPr algn="ctr">
                <a:lnSpc>
                  <a:spcPts val="3079"/>
                </a:lnSpc>
              </a:pPr>
              <a:endParaRPr/>
            </a:p>
          </p:txBody>
        </p:sp>
      </p:grpSp>
      <p:sp>
        <p:nvSpPr>
          <p:cNvPr id="10" name="Freeform 10"/>
          <p:cNvSpPr/>
          <p:nvPr/>
        </p:nvSpPr>
        <p:spPr>
          <a:xfrm>
            <a:off x="2096322" y="3757059"/>
            <a:ext cx="2229030" cy="1763720"/>
          </a:xfrm>
          <a:custGeom>
            <a:avLst/>
            <a:gdLst/>
            <a:ahLst/>
            <a:cxnLst/>
            <a:rect l="l" t="t" r="r" b="b"/>
            <a:pathLst>
              <a:path w="2229030" h="1763720">
                <a:moveTo>
                  <a:pt x="0" y="0"/>
                </a:moveTo>
                <a:lnTo>
                  <a:pt x="2229031" y="0"/>
                </a:lnTo>
                <a:lnTo>
                  <a:pt x="2229031" y="1763720"/>
                </a:lnTo>
                <a:lnTo>
                  <a:pt x="0" y="1763720"/>
                </a:lnTo>
                <a:lnTo>
                  <a:pt x="0" y="0"/>
                </a:lnTo>
                <a:close/>
              </a:path>
            </a:pathLst>
          </a:custGeom>
          <a:blipFill>
            <a:blip>
              <a:alphaModFix amt="15000"/>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en-US"/>
          </a:p>
        </p:txBody>
      </p:sp>
      <p:sp>
        <p:nvSpPr>
          <p:cNvPr id="11" name="Freeform 11"/>
          <p:cNvSpPr/>
          <p:nvPr/>
        </p:nvSpPr>
        <p:spPr>
          <a:xfrm>
            <a:off x="5048190" y="5093643"/>
            <a:ext cx="2229030" cy="1763720"/>
          </a:xfrm>
          <a:custGeom>
            <a:avLst/>
            <a:gdLst/>
            <a:ahLst/>
            <a:cxnLst/>
            <a:rect l="l" t="t" r="r" b="b"/>
            <a:pathLst>
              <a:path w="2229030" h="1763720">
                <a:moveTo>
                  <a:pt x="0" y="0"/>
                </a:moveTo>
                <a:lnTo>
                  <a:pt x="2229030" y="0"/>
                </a:lnTo>
                <a:lnTo>
                  <a:pt x="2229030" y="1763720"/>
                </a:lnTo>
                <a:lnTo>
                  <a:pt x="0" y="1763720"/>
                </a:lnTo>
                <a:lnTo>
                  <a:pt x="0" y="0"/>
                </a:lnTo>
                <a:close/>
              </a:path>
            </a:pathLst>
          </a:custGeom>
          <a:blipFill>
            <a:blip>
              <a:alphaModFix amt="15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2" name="Freeform 12"/>
          <p:cNvSpPr/>
          <p:nvPr/>
        </p:nvSpPr>
        <p:spPr>
          <a:xfrm>
            <a:off x="10951924" y="5103168"/>
            <a:ext cx="2229030" cy="1763720"/>
          </a:xfrm>
          <a:custGeom>
            <a:avLst/>
            <a:gdLst/>
            <a:ahLst/>
            <a:cxnLst/>
            <a:rect l="l" t="t" r="r" b="b"/>
            <a:pathLst>
              <a:path w="2229030" h="1763720">
                <a:moveTo>
                  <a:pt x="0" y="0"/>
                </a:moveTo>
                <a:lnTo>
                  <a:pt x="2229031" y="0"/>
                </a:lnTo>
                <a:lnTo>
                  <a:pt x="2229031" y="1763720"/>
                </a:lnTo>
                <a:lnTo>
                  <a:pt x="0" y="1763720"/>
                </a:lnTo>
                <a:lnTo>
                  <a:pt x="0" y="0"/>
                </a:lnTo>
                <a:close/>
              </a:path>
            </a:pathLst>
          </a:custGeom>
          <a:blipFill>
            <a:blip>
              <a:alphaModFix amt="15000"/>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en-US"/>
          </a:p>
        </p:txBody>
      </p:sp>
      <p:sp>
        <p:nvSpPr>
          <p:cNvPr id="13" name="Freeform 13"/>
          <p:cNvSpPr/>
          <p:nvPr/>
        </p:nvSpPr>
        <p:spPr>
          <a:xfrm>
            <a:off x="8000057" y="3757059"/>
            <a:ext cx="2229030" cy="1763720"/>
          </a:xfrm>
          <a:custGeom>
            <a:avLst/>
            <a:gdLst/>
            <a:ahLst/>
            <a:cxnLst/>
            <a:rect l="l" t="t" r="r" b="b"/>
            <a:pathLst>
              <a:path w="2229030" h="1763720">
                <a:moveTo>
                  <a:pt x="0" y="0"/>
                </a:moveTo>
                <a:lnTo>
                  <a:pt x="2229031" y="0"/>
                </a:lnTo>
                <a:lnTo>
                  <a:pt x="2229031" y="1763720"/>
                </a:lnTo>
                <a:lnTo>
                  <a:pt x="0" y="1763720"/>
                </a:lnTo>
                <a:lnTo>
                  <a:pt x="0" y="0"/>
                </a:lnTo>
                <a:close/>
              </a:path>
            </a:pathLst>
          </a:custGeom>
          <a:blipFill>
            <a:blip>
              <a:alphaModFix amt="15000"/>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en-US"/>
          </a:p>
        </p:txBody>
      </p:sp>
      <p:grpSp>
        <p:nvGrpSpPr>
          <p:cNvPr id="14" name="Group 14"/>
          <p:cNvGrpSpPr/>
          <p:nvPr/>
        </p:nvGrpSpPr>
        <p:grpSpPr>
          <a:xfrm>
            <a:off x="2327373" y="3423133"/>
            <a:ext cx="1747558" cy="1747558"/>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7F7F7"/>
            </a:solidFill>
            <a:ln cap="sq">
              <a:noFill/>
              <a:prstDash val="solid"/>
              <a:miter/>
            </a:ln>
          </p:spPr>
          <p:txBody>
            <a:bodyPr/>
            <a:lstStyle/>
            <a:p>
              <a:endParaRPr lang="en-US"/>
            </a:p>
          </p:txBody>
        </p:sp>
        <p:sp>
          <p:nvSpPr>
            <p:cNvPr id="16" name="TextBox 16"/>
            <p:cNvSpPr txBox="1"/>
            <p:nvPr/>
          </p:nvSpPr>
          <p:spPr>
            <a:xfrm>
              <a:off x="76200" y="38100"/>
              <a:ext cx="660400" cy="698500"/>
            </a:xfrm>
            <a:prstGeom prst="rect">
              <a:avLst/>
            </a:prstGeom>
          </p:spPr>
          <p:txBody>
            <a:bodyPr lIns="50800" tIns="50800" rIns="50800" bIns="50800" rtlCol="0" anchor="ctr"/>
            <a:lstStyle/>
            <a:p>
              <a:pPr algn="ctr">
                <a:lnSpc>
                  <a:spcPts val="3079"/>
                </a:lnSpc>
              </a:pPr>
              <a:endParaRPr/>
            </a:p>
          </p:txBody>
        </p:sp>
      </p:grpSp>
      <p:grpSp>
        <p:nvGrpSpPr>
          <p:cNvPr id="17" name="Group 17"/>
          <p:cNvGrpSpPr/>
          <p:nvPr/>
        </p:nvGrpSpPr>
        <p:grpSpPr>
          <a:xfrm>
            <a:off x="5067746" y="4432871"/>
            <a:ext cx="2209660" cy="2209660"/>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 cap="sq">
              <a:solidFill>
                <a:srgbClr val="AE1E1E"/>
              </a:solidFill>
              <a:prstDash val="solid"/>
              <a:miter/>
            </a:ln>
          </p:spPr>
          <p:txBody>
            <a:bodyPr/>
            <a:lstStyle/>
            <a:p>
              <a:endParaRPr lang="en-US"/>
            </a:p>
          </p:txBody>
        </p:sp>
        <p:sp>
          <p:nvSpPr>
            <p:cNvPr id="19" name="TextBox 19"/>
            <p:cNvSpPr txBox="1"/>
            <p:nvPr/>
          </p:nvSpPr>
          <p:spPr>
            <a:xfrm>
              <a:off x="76200" y="38100"/>
              <a:ext cx="660400" cy="698500"/>
            </a:xfrm>
            <a:prstGeom prst="rect">
              <a:avLst/>
            </a:prstGeom>
          </p:spPr>
          <p:txBody>
            <a:bodyPr lIns="50800" tIns="50800" rIns="50800" bIns="50800" rtlCol="0" anchor="ctr"/>
            <a:lstStyle/>
            <a:p>
              <a:pPr algn="ctr">
                <a:lnSpc>
                  <a:spcPts val="3079"/>
                </a:lnSpc>
              </a:pPr>
              <a:endParaRPr/>
            </a:p>
          </p:txBody>
        </p:sp>
      </p:grpSp>
      <p:grpSp>
        <p:nvGrpSpPr>
          <p:cNvPr id="20" name="Group 20"/>
          <p:cNvGrpSpPr/>
          <p:nvPr/>
        </p:nvGrpSpPr>
        <p:grpSpPr>
          <a:xfrm>
            <a:off x="5298797" y="4638919"/>
            <a:ext cx="1747558" cy="1747558"/>
            <a:chOff x="0" y="0"/>
            <a:chExt cx="812800" cy="812800"/>
          </a:xfrm>
        </p:grpSpPr>
        <p:sp>
          <p:nvSpPr>
            <p:cNvPr id="21" name="Freeform 2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7F7F7"/>
            </a:solidFill>
            <a:ln cap="sq">
              <a:noFill/>
              <a:prstDash val="solid"/>
              <a:miter/>
            </a:ln>
          </p:spPr>
          <p:txBody>
            <a:bodyPr/>
            <a:lstStyle/>
            <a:p>
              <a:endParaRPr lang="en-US"/>
            </a:p>
          </p:txBody>
        </p:sp>
        <p:sp>
          <p:nvSpPr>
            <p:cNvPr id="22" name="TextBox 22"/>
            <p:cNvSpPr txBox="1"/>
            <p:nvPr/>
          </p:nvSpPr>
          <p:spPr>
            <a:xfrm>
              <a:off x="76200" y="38100"/>
              <a:ext cx="660400" cy="698500"/>
            </a:xfrm>
            <a:prstGeom prst="rect">
              <a:avLst/>
            </a:prstGeom>
          </p:spPr>
          <p:txBody>
            <a:bodyPr lIns="50800" tIns="50800" rIns="50800" bIns="50800" rtlCol="0" anchor="ctr"/>
            <a:lstStyle/>
            <a:p>
              <a:pPr algn="ctr">
                <a:lnSpc>
                  <a:spcPts val="3079"/>
                </a:lnSpc>
              </a:pPr>
              <a:endParaRPr/>
            </a:p>
          </p:txBody>
        </p:sp>
      </p:grpSp>
      <p:grpSp>
        <p:nvGrpSpPr>
          <p:cNvPr id="23" name="Group 23"/>
          <p:cNvGrpSpPr/>
          <p:nvPr/>
        </p:nvGrpSpPr>
        <p:grpSpPr>
          <a:xfrm>
            <a:off x="8039170" y="3192082"/>
            <a:ext cx="2209660" cy="2209660"/>
            <a:chOff x="0" y="0"/>
            <a:chExt cx="812800" cy="812800"/>
          </a:xfrm>
        </p:grpSpPr>
        <p:sp>
          <p:nvSpPr>
            <p:cNvPr id="24" name="Freeform 2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 cap="sq">
              <a:solidFill>
                <a:srgbClr val="1EAE98"/>
              </a:solidFill>
              <a:prstDash val="solid"/>
              <a:miter/>
            </a:ln>
          </p:spPr>
          <p:txBody>
            <a:bodyPr/>
            <a:lstStyle/>
            <a:p>
              <a:endParaRPr lang="en-US"/>
            </a:p>
          </p:txBody>
        </p:sp>
        <p:sp>
          <p:nvSpPr>
            <p:cNvPr id="25" name="TextBox 25"/>
            <p:cNvSpPr txBox="1"/>
            <p:nvPr/>
          </p:nvSpPr>
          <p:spPr>
            <a:xfrm>
              <a:off x="76200" y="38100"/>
              <a:ext cx="660400" cy="698500"/>
            </a:xfrm>
            <a:prstGeom prst="rect">
              <a:avLst/>
            </a:prstGeom>
          </p:spPr>
          <p:txBody>
            <a:bodyPr lIns="50800" tIns="50800" rIns="50800" bIns="50800" rtlCol="0" anchor="ctr"/>
            <a:lstStyle/>
            <a:p>
              <a:pPr algn="ctr">
                <a:lnSpc>
                  <a:spcPts val="3079"/>
                </a:lnSpc>
              </a:pPr>
              <a:endParaRPr/>
            </a:p>
          </p:txBody>
        </p:sp>
      </p:grpSp>
      <p:grpSp>
        <p:nvGrpSpPr>
          <p:cNvPr id="26" name="Group 26"/>
          <p:cNvGrpSpPr/>
          <p:nvPr/>
        </p:nvGrpSpPr>
        <p:grpSpPr>
          <a:xfrm>
            <a:off x="8270221" y="3423133"/>
            <a:ext cx="1747558" cy="1747558"/>
            <a:chOff x="0" y="0"/>
            <a:chExt cx="812800" cy="812800"/>
          </a:xfrm>
        </p:grpSpPr>
        <p:sp>
          <p:nvSpPr>
            <p:cNvPr id="27" name="Freeform 2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7F7F7"/>
            </a:solidFill>
            <a:ln cap="sq">
              <a:noFill/>
              <a:prstDash val="solid"/>
              <a:miter/>
            </a:ln>
          </p:spPr>
          <p:txBody>
            <a:bodyPr/>
            <a:lstStyle/>
            <a:p>
              <a:endParaRPr lang="en-US"/>
            </a:p>
          </p:txBody>
        </p:sp>
        <p:sp>
          <p:nvSpPr>
            <p:cNvPr id="28" name="TextBox 28"/>
            <p:cNvSpPr txBox="1"/>
            <p:nvPr/>
          </p:nvSpPr>
          <p:spPr>
            <a:xfrm>
              <a:off x="76200" y="38100"/>
              <a:ext cx="660400" cy="698500"/>
            </a:xfrm>
            <a:prstGeom prst="rect">
              <a:avLst/>
            </a:prstGeom>
          </p:spPr>
          <p:txBody>
            <a:bodyPr lIns="50800" tIns="50800" rIns="50800" bIns="50800" rtlCol="0" anchor="ctr"/>
            <a:lstStyle/>
            <a:p>
              <a:pPr algn="ctr">
                <a:lnSpc>
                  <a:spcPts val="3079"/>
                </a:lnSpc>
              </a:pPr>
              <a:endParaRPr/>
            </a:p>
          </p:txBody>
        </p:sp>
      </p:grpSp>
      <p:grpSp>
        <p:nvGrpSpPr>
          <p:cNvPr id="29" name="Group 29"/>
          <p:cNvGrpSpPr/>
          <p:nvPr/>
        </p:nvGrpSpPr>
        <p:grpSpPr>
          <a:xfrm>
            <a:off x="5067746" y="7214848"/>
            <a:ext cx="2209660" cy="865165"/>
            <a:chOff x="0" y="0"/>
            <a:chExt cx="670128" cy="262380"/>
          </a:xfrm>
        </p:grpSpPr>
        <p:sp>
          <p:nvSpPr>
            <p:cNvPr id="30" name="Freeform 30"/>
            <p:cNvSpPr/>
            <p:nvPr/>
          </p:nvSpPr>
          <p:spPr>
            <a:xfrm>
              <a:off x="0" y="0"/>
              <a:ext cx="670128" cy="262380"/>
            </a:xfrm>
            <a:custGeom>
              <a:avLst/>
              <a:gdLst/>
              <a:ahLst/>
              <a:cxnLst/>
              <a:rect l="l" t="t" r="r" b="b"/>
              <a:pathLst>
                <a:path w="670128" h="262380">
                  <a:moveTo>
                    <a:pt x="70073" y="0"/>
                  </a:moveTo>
                  <a:lnTo>
                    <a:pt x="600055" y="0"/>
                  </a:lnTo>
                  <a:cubicBezTo>
                    <a:pt x="638755" y="0"/>
                    <a:pt x="670128" y="31373"/>
                    <a:pt x="670128" y="70073"/>
                  </a:cubicBezTo>
                  <a:lnTo>
                    <a:pt x="670128" y="192307"/>
                  </a:lnTo>
                  <a:cubicBezTo>
                    <a:pt x="670128" y="231007"/>
                    <a:pt x="638755" y="262380"/>
                    <a:pt x="600055" y="262380"/>
                  </a:cubicBezTo>
                  <a:lnTo>
                    <a:pt x="70073" y="262380"/>
                  </a:lnTo>
                  <a:cubicBezTo>
                    <a:pt x="31373" y="262380"/>
                    <a:pt x="0" y="231007"/>
                    <a:pt x="0" y="192307"/>
                  </a:cubicBezTo>
                  <a:lnTo>
                    <a:pt x="0" y="70073"/>
                  </a:lnTo>
                  <a:cubicBezTo>
                    <a:pt x="0" y="31373"/>
                    <a:pt x="31373" y="0"/>
                    <a:pt x="70073" y="0"/>
                  </a:cubicBezTo>
                  <a:close/>
                </a:path>
              </a:pathLst>
            </a:custGeom>
            <a:solidFill>
              <a:srgbClr val="5C5D62"/>
            </a:solidFill>
          </p:spPr>
          <p:txBody>
            <a:bodyPr/>
            <a:lstStyle/>
            <a:p>
              <a:endParaRPr lang="en-US"/>
            </a:p>
          </p:txBody>
        </p:sp>
        <p:sp>
          <p:nvSpPr>
            <p:cNvPr id="31" name="TextBox 31"/>
            <p:cNvSpPr txBox="1"/>
            <p:nvPr/>
          </p:nvSpPr>
          <p:spPr>
            <a:xfrm>
              <a:off x="0" y="-38100"/>
              <a:ext cx="670128" cy="300480"/>
            </a:xfrm>
            <a:prstGeom prst="rect">
              <a:avLst/>
            </a:prstGeom>
          </p:spPr>
          <p:txBody>
            <a:bodyPr lIns="50800" tIns="50800" rIns="50800" bIns="50800" rtlCol="0" anchor="ctr"/>
            <a:lstStyle/>
            <a:p>
              <a:pPr algn="ctr">
                <a:lnSpc>
                  <a:spcPts val="3079"/>
                </a:lnSpc>
              </a:pPr>
              <a:endParaRPr/>
            </a:p>
          </p:txBody>
        </p:sp>
      </p:grpSp>
      <p:grpSp>
        <p:nvGrpSpPr>
          <p:cNvPr id="32" name="Group 32"/>
          <p:cNvGrpSpPr/>
          <p:nvPr/>
        </p:nvGrpSpPr>
        <p:grpSpPr>
          <a:xfrm>
            <a:off x="5912311" y="6580118"/>
            <a:ext cx="520530" cy="432582"/>
            <a:chOff x="0" y="0"/>
            <a:chExt cx="1561822" cy="1297940"/>
          </a:xfrm>
        </p:grpSpPr>
        <p:sp>
          <p:nvSpPr>
            <p:cNvPr id="33" name="Freeform 33"/>
            <p:cNvSpPr/>
            <p:nvPr/>
          </p:nvSpPr>
          <p:spPr>
            <a:xfrm>
              <a:off x="0" y="0"/>
              <a:ext cx="1561822" cy="1297940"/>
            </a:xfrm>
            <a:custGeom>
              <a:avLst/>
              <a:gdLst/>
              <a:ahLst/>
              <a:cxnLst/>
              <a:rect l="l" t="t" r="r" b="b"/>
              <a:pathLst>
                <a:path w="1561822" h="1297940">
                  <a:moveTo>
                    <a:pt x="0" y="0"/>
                  </a:moveTo>
                  <a:lnTo>
                    <a:pt x="780911" y="1297940"/>
                  </a:lnTo>
                  <a:lnTo>
                    <a:pt x="1561822" y="0"/>
                  </a:lnTo>
                  <a:close/>
                </a:path>
              </a:pathLst>
            </a:custGeom>
            <a:solidFill>
              <a:srgbClr val="5C5D62"/>
            </a:solidFill>
          </p:spPr>
          <p:txBody>
            <a:bodyPr/>
            <a:lstStyle/>
            <a:p>
              <a:endParaRPr lang="en-US"/>
            </a:p>
          </p:txBody>
        </p:sp>
      </p:grpSp>
      <p:grpSp>
        <p:nvGrpSpPr>
          <p:cNvPr id="34" name="Group 34"/>
          <p:cNvGrpSpPr/>
          <p:nvPr/>
        </p:nvGrpSpPr>
        <p:grpSpPr>
          <a:xfrm>
            <a:off x="8039170" y="5953895"/>
            <a:ext cx="2209660" cy="865165"/>
            <a:chOff x="0" y="0"/>
            <a:chExt cx="670128" cy="262380"/>
          </a:xfrm>
        </p:grpSpPr>
        <p:sp>
          <p:nvSpPr>
            <p:cNvPr id="35" name="Freeform 35"/>
            <p:cNvSpPr/>
            <p:nvPr/>
          </p:nvSpPr>
          <p:spPr>
            <a:xfrm>
              <a:off x="0" y="0"/>
              <a:ext cx="670128" cy="262380"/>
            </a:xfrm>
            <a:custGeom>
              <a:avLst/>
              <a:gdLst/>
              <a:ahLst/>
              <a:cxnLst/>
              <a:rect l="l" t="t" r="r" b="b"/>
              <a:pathLst>
                <a:path w="670128" h="262380">
                  <a:moveTo>
                    <a:pt x="70073" y="0"/>
                  </a:moveTo>
                  <a:lnTo>
                    <a:pt x="600055" y="0"/>
                  </a:lnTo>
                  <a:cubicBezTo>
                    <a:pt x="638755" y="0"/>
                    <a:pt x="670128" y="31373"/>
                    <a:pt x="670128" y="70073"/>
                  </a:cubicBezTo>
                  <a:lnTo>
                    <a:pt x="670128" y="192307"/>
                  </a:lnTo>
                  <a:cubicBezTo>
                    <a:pt x="670128" y="231007"/>
                    <a:pt x="638755" y="262380"/>
                    <a:pt x="600055" y="262380"/>
                  </a:cubicBezTo>
                  <a:lnTo>
                    <a:pt x="70073" y="262380"/>
                  </a:lnTo>
                  <a:cubicBezTo>
                    <a:pt x="31373" y="262380"/>
                    <a:pt x="0" y="231007"/>
                    <a:pt x="0" y="192307"/>
                  </a:cubicBezTo>
                  <a:lnTo>
                    <a:pt x="0" y="70073"/>
                  </a:lnTo>
                  <a:cubicBezTo>
                    <a:pt x="0" y="31373"/>
                    <a:pt x="31373" y="0"/>
                    <a:pt x="70073" y="0"/>
                  </a:cubicBezTo>
                  <a:close/>
                </a:path>
              </a:pathLst>
            </a:custGeom>
            <a:solidFill>
              <a:srgbClr val="022E78"/>
            </a:solidFill>
          </p:spPr>
          <p:txBody>
            <a:bodyPr/>
            <a:lstStyle/>
            <a:p>
              <a:endParaRPr lang="en-US"/>
            </a:p>
          </p:txBody>
        </p:sp>
        <p:sp>
          <p:nvSpPr>
            <p:cNvPr id="36" name="TextBox 36"/>
            <p:cNvSpPr txBox="1"/>
            <p:nvPr/>
          </p:nvSpPr>
          <p:spPr>
            <a:xfrm>
              <a:off x="0" y="-38100"/>
              <a:ext cx="670128" cy="300480"/>
            </a:xfrm>
            <a:prstGeom prst="rect">
              <a:avLst/>
            </a:prstGeom>
          </p:spPr>
          <p:txBody>
            <a:bodyPr lIns="50800" tIns="50800" rIns="50800" bIns="50800" rtlCol="0" anchor="ctr"/>
            <a:lstStyle/>
            <a:p>
              <a:pPr algn="ctr">
                <a:lnSpc>
                  <a:spcPts val="3079"/>
                </a:lnSpc>
              </a:pPr>
              <a:endParaRPr/>
            </a:p>
          </p:txBody>
        </p:sp>
      </p:grpSp>
      <p:grpSp>
        <p:nvGrpSpPr>
          <p:cNvPr id="37" name="Group 37"/>
          <p:cNvGrpSpPr/>
          <p:nvPr/>
        </p:nvGrpSpPr>
        <p:grpSpPr>
          <a:xfrm>
            <a:off x="8883735" y="5339330"/>
            <a:ext cx="520530" cy="432582"/>
            <a:chOff x="0" y="0"/>
            <a:chExt cx="1561822" cy="1297940"/>
          </a:xfrm>
        </p:grpSpPr>
        <p:sp>
          <p:nvSpPr>
            <p:cNvPr id="38" name="Freeform 38"/>
            <p:cNvSpPr/>
            <p:nvPr/>
          </p:nvSpPr>
          <p:spPr>
            <a:xfrm>
              <a:off x="0" y="0"/>
              <a:ext cx="1561822" cy="1297940"/>
            </a:xfrm>
            <a:custGeom>
              <a:avLst/>
              <a:gdLst/>
              <a:ahLst/>
              <a:cxnLst/>
              <a:rect l="l" t="t" r="r" b="b"/>
              <a:pathLst>
                <a:path w="1561822" h="1297940">
                  <a:moveTo>
                    <a:pt x="0" y="0"/>
                  </a:moveTo>
                  <a:lnTo>
                    <a:pt x="780911" y="1297940"/>
                  </a:lnTo>
                  <a:lnTo>
                    <a:pt x="1561822" y="0"/>
                  </a:lnTo>
                  <a:close/>
                </a:path>
              </a:pathLst>
            </a:custGeom>
            <a:solidFill>
              <a:srgbClr val="022E78"/>
            </a:solidFill>
          </p:spPr>
          <p:txBody>
            <a:bodyPr/>
            <a:lstStyle/>
            <a:p>
              <a:endParaRPr lang="en-US"/>
            </a:p>
          </p:txBody>
        </p:sp>
      </p:grpSp>
      <p:grpSp>
        <p:nvGrpSpPr>
          <p:cNvPr id="39" name="Group 39"/>
          <p:cNvGrpSpPr/>
          <p:nvPr/>
        </p:nvGrpSpPr>
        <p:grpSpPr>
          <a:xfrm>
            <a:off x="11010594" y="7194683"/>
            <a:ext cx="2209660" cy="865165"/>
            <a:chOff x="0" y="0"/>
            <a:chExt cx="670128" cy="262380"/>
          </a:xfrm>
        </p:grpSpPr>
        <p:sp>
          <p:nvSpPr>
            <p:cNvPr id="40" name="Freeform 40"/>
            <p:cNvSpPr/>
            <p:nvPr/>
          </p:nvSpPr>
          <p:spPr>
            <a:xfrm>
              <a:off x="0" y="0"/>
              <a:ext cx="670128" cy="262380"/>
            </a:xfrm>
            <a:custGeom>
              <a:avLst/>
              <a:gdLst/>
              <a:ahLst/>
              <a:cxnLst/>
              <a:rect l="l" t="t" r="r" b="b"/>
              <a:pathLst>
                <a:path w="670128" h="262380">
                  <a:moveTo>
                    <a:pt x="70073" y="0"/>
                  </a:moveTo>
                  <a:lnTo>
                    <a:pt x="600055" y="0"/>
                  </a:lnTo>
                  <a:cubicBezTo>
                    <a:pt x="638755" y="0"/>
                    <a:pt x="670128" y="31373"/>
                    <a:pt x="670128" y="70073"/>
                  </a:cubicBezTo>
                  <a:lnTo>
                    <a:pt x="670128" y="192307"/>
                  </a:lnTo>
                  <a:cubicBezTo>
                    <a:pt x="670128" y="231007"/>
                    <a:pt x="638755" y="262380"/>
                    <a:pt x="600055" y="262380"/>
                  </a:cubicBezTo>
                  <a:lnTo>
                    <a:pt x="70073" y="262380"/>
                  </a:lnTo>
                  <a:cubicBezTo>
                    <a:pt x="31373" y="262380"/>
                    <a:pt x="0" y="231007"/>
                    <a:pt x="0" y="192307"/>
                  </a:cubicBezTo>
                  <a:lnTo>
                    <a:pt x="0" y="70073"/>
                  </a:lnTo>
                  <a:cubicBezTo>
                    <a:pt x="0" y="31373"/>
                    <a:pt x="31373" y="0"/>
                    <a:pt x="70073" y="0"/>
                  </a:cubicBezTo>
                  <a:close/>
                </a:path>
              </a:pathLst>
            </a:custGeom>
            <a:solidFill>
              <a:srgbClr val="A12568"/>
            </a:solidFill>
          </p:spPr>
          <p:txBody>
            <a:bodyPr/>
            <a:lstStyle/>
            <a:p>
              <a:endParaRPr lang="en-US"/>
            </a:p>
          </p:txBody>
        </p:sp>
        <p:sp>
          <p:nvSpPr>
            <p:cNvPr id="41" name="TextBox 41"/>
            <p:cNvSpPr txBox="1"/>
            <p:nvPr/>
          </p:nvSpPr>
          <p:spPr>
            <a:xfrm>
              <a:off x="0" y="-38100"/>
              <a:ext cx="670128" cy="300480"/>
            </a:xfrm>
            <a:prstGeom prst="rect">
              <a:avLst/>
            </a:prstGeom>
          </p:spPr>
          <p:txBody>
            <a:bodyPr lIns="50800" tIns="50800" rIns="50800" bIns="50800" rtlCol="0" anchor="ctr"/>
            <a:lstStyle/>
            <a:p>
              <a:pPr algn="ctr">
                <a:lnSpc>
                  <a:spcPts val="3079"/>
                </a:lnSpc>
              </a:pPr>
              <a:endParaRPr/>
            </a:p>
          </p:txBody>
        </p:sp>
      </p:grpSp>
      <p:grpSp>
        <p:nvGrpSpPr>
          <p:cNvPr id="42" name="Group 42"/>
          <p:cNvGrpSpPr/>
          <p:nvPr/>
        </p:nvGrpSpPr>
        <p:grpSpPr>
          <a:xfrm>
            <a:off x="11855159" y="6580118"/>
            <a:ext cx="520530" cy="432582"/>
            <a:chOff x="0" y="0"/>
            <a:chExt cx="1561822" cy="1297940"/>
          </a:xfrm>
        </p:grpSpPr>
        <p:sp>
          <p:nvSpPr>
            <p:cNvPr id="43" name="Freeform 43"/>
            <p:cNvSpPr/>
            <p:nvPr/>
          </p:nvSpPr>
          <p:spPr>
            <a:xfrm>
              <a:off x="0" y="0"/>
              <a:ext cx="1561822" cy="1297940"/>
            </a:xfrm>
            <a:custGeom>
              <a:avLst/>
              <a:gdLst/>
              <a:ahLst/>
              <a:cxnLst/>
              <a:rect l="l" t="t" r="r" b="b"/>
              <a:pathLst>
                <a:path w="1561822" h="1297940">
                  <a:moveTo>
                    <a:pt x="0" y="0"/>
                  </a:moveTo>
                  <a:lnTo>
                    <a:pt x="780911" y="1297940"/>
                  </a:lnTo>
                  <a:lnTo>
                    <a:pt x="1561822" y="0"/>
                  </a:lnTo>
                  <a:close/>
                </a:path>
              </a:pathLst>
            </a:custGeom>
            <a:solidFill>
              <a:srgbClr val="A12568"/>
            </a:solidFill>
          </p:spPr>
          <p:txBody>
            <a:bodyPr/>
            <a:lstStyle/>
            <a:p>
              <a:endParaRPr lang="en-US"/>
            </a:p>
          </p:txBody>
        </p:sp>
      </p:grpSp>
      <p:grpSp>
        <p:nvGrpSpPr>
          <p:cNvPr id="44" name="Group 44"/>
          <p:cNvGrpSpPr/>
          <p:nvPr/>
        </p:nvGrpSpPr>
        <p:grpSpPr>
          <a:xfrm>
            <a:off x="13982017" y="5975503"/>
            <a:ext cx="2209660" cy="865165"/>
            <a:chOff x="0" y="0"/>
            <a:chExt cx="670128" cy="262380"/>
          </a:xfrm>
        </p:grpSpPr>
        <p:sp>
          <p:nvSpPr>
            <p:cNvPr id="45" name="Freeform 45"/>
            <p:cNvSpPr/>
            <p:nvPr/>
          </p:nvSpPr>
          <p:spPr>
            <a:xfrm>
              <a:off x="0" y="0"/>
              <a:ext cx="670128" cy="262380"/>
            </a:xfrm>
            <a:custGeom>
              <a:avLst/>
              <a:gdLst/>
              <a:ahLst/>
              <a:cxnLst/>
              <a:rect l="l" t="t" r="r" b="b"/>
              <a:pathLst>
                <a:path w="670128" h="262380">
                  <a:moveTo>
                    <a:pt x="70073" y="0"/>
                  </a:moveTo>
                  <a:lnTo>
                    <a:pt x="600055" y="0"/>
                  </a:lnTo>
                  <a:cubicBezTo>
                    <a:pt x="638755" y="0"/>
                    <a:pt x="670128" y="31373"/>
                    <a:pt x="670128" y="70073"/>
                  </a:cubicBezTo>
                  <a:lnTo>
                    <a:pt x="670128" y="192307"/>
                  </a:lnTo>
                  <a:cubicBezTo>
                    <a:pt x="670128" y="231007"/>
                    <a:pt x="638755" y="262380"/>
                    <a:pt x="600055" y="262380"/>
                  </a:cubicBezTo>
                  <a:lnTo>
                    <a:pt x="70073" y="262380"/>
                  </a:lnTo>
                  <a:cubicBezTo>
                    <a:pt x="31373" y="262380"/>
                    <a:pt x="0" y="231007"/>
                    <a:pt x="0" y="192307"/>
                  </a:cubicBezTo>
                  <a:lnTo>
                    <a:pt x="0" y="70073"/>
                  </a:lnTo>
                  <a:cubicBezTo>
                    <a:pt x="0" y="31373"/>
                    <a:pt x="31373" y="0"/>
                    <a:pt x="70073" y="0"/>
                  </a:cubicBezTo>
                  <a:close/>
                </a:path>
              </a:pathLst>
            </a:custGeom>
            <a:solidFill>
              <a:srgbClr val="AE1E1E"/>
            </a:solidFill>
          </p:spPr>
          <p:txBody>
            <a:bodyPr/>
            <a:lstStyle/>
            <a:p>
              <a:endParaRPr lang="en-US"/>
            </a:p>
          </p:txBody>
        </p:sp>
        <p:sp>
          <p:nvSpPr>
            <p:cNvPr id="46" name="TextBox 46"/>
            <p:cNvSpPr txBox="1"/>
            <p:nvPr/>
          </p:nvSpPr>
          <p:spPr>
            <a:xfrm>
              <a:off x="0" y="-38100"/>
              <a:ext cx="670128" cy="300480"/>
            </a:xfrm>
            <a:prstGeom prst="rect">
              <a:avLst/>
            </a:prstGeom>
          </p:spPr>
          <p:txBody>
            <a:bodyPr lIns="50800" tIns="50800" rIns="50800" bIns="50800" rtlCol="0" anchor="ctr"/>
            <a:lstStyle/>
            <a:p>
              <a:pPr algn="ctr">
                <a:lnSpc>
                  <a:spcPts val="3079"/>
                </a:lnSpc>
              </a:pPr>
              <a:endParaRPr/>
            </a:p>
          </p:txBody>
        </p:sp>
      </p:grpSp>
      <p:grpSp>
        <p:nvGrpSpPr>
          <p:cNvPr id="47" name="Group 47"/>
          <p:cNvGrpSpPr/>
          <p:nvPr/>
        </p:nvGrpSpPr>
        <p:grpSpPr>
          <a:xfrm>
            <a:off x="13982017" y="3192082"/>
            <a:ext cx="2209660" cy="2209660"/>
            <a:chOff x="0" y="0"/>
            <a:chExt cx="812800" cy="812800"/>
          </a:xfrm>
        </p:grpSpPr>
        <p:sp>
          <p:nvSpPr>
            <p:cNvPr id="48" name="Freeform 4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 cap="sq">
              <a:solidFill>
                <a:srgbClr val="FF8887"/>
              </a:solidFill>
              <a:prstDash val="solid"/>
              <a:miter/>
            </a:ln>
          </p:spPr>
          <p:txBody>
            <a:bodyPr/>
            <a:lstStyle/>
            <a:p>
              <a:endParaRPr lang="en-US"/>
            </a:p>
          </p:txBody>
        </p:sp>
        <p:sp>
          <p:nvSpPr>
            <p:cNvPr id="49" name="TextBox 49"/>
            <p:cNvSpPr txBox="1"/>
            <p:nvPr/>
          </p:nvSpPr>
          <p:spPr>
            <a:xfrm>
              <a:off x="76200" y="38100"/>
              <a:ext cx="660400" cy="698500"/>
            </a:xfrm>
            <a:prstGeom prst="rect">
              <a:avLst/>
            </a:prstGeom>
          </p:spPr>
          <p:txBody>
            <a:bodyPr lIns="50800" tIns="50800" rIns="50800" bIns="50800" rtlCol="0" anchor="ctr"/>
            <a:lstStyle/>
            <a:p>
              <a:pPr algn="ctr">
                <a:lnSpc>
                  <a:spcPts val="3079"/>
                </a:lnSpc>
              </a:pPr>
              <a:endParaRPr/>
            </a:p>
          </p:txBody>
        </p:sp>
      </p:grpSp>
      <p:grpSp>
        <p:nvGrpSpPr>
          <p:cNvPr id="50" name="Group 50"/>
          <p:cNvGrpSpPr/>
          <p:nvPr/>
        </p:nvGrpSpPr>
        <p:grpSpPr>
          <a:xfrm>
            <a:off x="14826583" y="5339330"/>
            <a:ext cx="520530" cy="432582"/>
            <a:chOff x="0" y="0"/>
            <a:chExt cx="1561822" cy="1297940"/>
          </a:xfrm>
        </p:grpSpPr>
        <p:sp>
          <p:nvSpPr>
            <p:cNvPr id="51" name="Freeform 51"/>
            <p:cNvSpPr/>
            <p:nvPr/>
          </p:nvSpPr>
          <p:spPr>
            <a:xfrm>
              <a:off x="0" y="0"/>
              <a:ext cx="1561822" cy="1297940"/>
            </a:xfrm>
            <a:custGeom>
              <a:avLst/>
              <a:gdLst/>
              <a:ahLst/>
              <a:cxnLst/>
              <a:rect l="l" t="t" r="r" b="b"/>
              <a:pathLst>
                <a:path w="1561822" h="1297940">
                  <a:moveTo>
                    <a:pt x="0" y="0"/>
                  </a:moveTo>
                  <a:lnTo>
                    <a:pt x="780911" y="1297940"/>
                  </a:lnTo>
                  <a:lnTo>
                    <a:pt x="1561822" y="0"/>
                  </a:lnTo>
                  <a:close/>
                </a:path>
              </a:pathLst>
            </a:custGeom>
            <a:solidFill>
              <a:srgbClr val="AE1E1E"/>
            </a:solidFill>
          </p:spPr>
          <p:txBody>
            <a:bodyPr/>
            <a:lstStyle/>
            <a:p>
              <a:endParaRPr lang="en-US"/>
            </a:p>
          </p:txBody>
        </p:sp>
      </p:grpSp>
      <p:sp>
        <p:nvSpPr>
          <p:cNvPr id="52" name="Freeform 52"/>
          <p:cNvSpPr/>
          <p:nvPr/>
        </p:nvSpPr>
        <p:spPr>
          <a:xfrm>
            <a:off x="8855845" y="3997919"/>
            <a:ext cx="576310" cy="597987"/>
          </a:xfrm>
          <a:custGeom>
            <a:avLst/>
            <a:gdLst/>
            <a:ahLst/>
            <a:cxnLst/>
            <a:rect l="l" t="t" r="r" b="b"/>
            <a:pathLst>
              <a:path w="576310" h="597987">
                <a:moveTo>
                  <a:pt x="0" y="0"/>
                </a:moveTo>
                <a:lnTo>
                  <a:pt x="576310" y="0"/>
                </a:lnTo>
                <a:lnTo>
                  <a:pt x="576310" y="597987"/>
                </a:lnTo>
                <a:lnTo>
                  <a:pt x="0" y="597987"/>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53" name="Group 53"/>
          <p:cNvGrpSpPr/>
          <p:nvPr/>
        </p:nvGrpSpPr>
        <p:grpSpPr>
          <a:xfrm>
            <a:off x="10991780" y="4399033"/>
            <a:ext cx="2209660" cy="2209660"/>
            <a:chOff x="0" y="0"/>
            <a:chExt cx="2946214" cy="2946214"/>
          </a:xfrm>
        </p:grpSpPr>
        <p:grpSp>
          <p:nvGrpSpPr>
            <p:cNvPr id="54" name="Group 54"/>
            <p:cNvGrpSpPr/>
            <p:nvPr/>
          </p:nvGrpSpPr>
          <p:grpSpPr>
            <a:xfrm>
              <a:off x="0" y="0"/>
              <a:ext cx="2946214" cy="2946214"/>
              <a:chOff x="0" y="0"/>
              <a:chExt cx="812800" cy="812800"/>
            </a:xfrm>
          </p:grpSpPr>
          <p:sp>
            <p:nvSpPr>
              <p:cNvPr id="55" name="Freeform 5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E1E1E"/>
              </a:solidFill>
              <a:ln w="95250" cap="sq">
                <a:solidFill>
                  <a:srgbClr val="AE1E1E"/>
                </a:solidFill>
                <a:prstDash val="solid"/>
                <a:miter/>
              </a:ln>
            </p:spPr>
            <p:txBody>
              <a:bodyPr/>
              <a:lstStyle/>
              <a:p>
                <a:endParaRPr lang="en-US"/>
              </a:p>
            </p:txBody>
          </p:sp>
          <p:sp>
            <p:nvSpPr>
              <p:cNvPr id="56" name="TextBox 56"/>
              <p:cNvSpPr txBox="1"/>
              <p:nvPr/>
            </p:nvSpPr>
            <p:spPr>
              <a:xfrm>
                <a:off x="76200" y="38100"/>
                <a:ext cx="660400" cy="698500"/>
              </a:xfrm>
              <a:prstGeom prst="rect">
                <a:avLst/>
              </a:prstGeom>
            </p:spPr>
            <p:txBody>
              <a:bodyPr lIns="50800" tIns="50800" rIns="50800" bIns="50800" rtlCol="0" anchor="ctr"/>
              <a:lstStyle/>
              <a:p>
                <a:pPr algn="ctr">
                  <a:lnSpc>
                    <a:spcPts val="3079"/>
                  </a:lnSpc>
                </a:pPr>
                <a:endParaRPr/>
              </a:p>
            </p:txBody>
          </p:sp>
        </p:grpSp>
        <p:grpSp>
          <p:nvGrpSpPr>
            <p:cNvPr id="57" name="Group 57"/>
            <p:cNvGrpSpPr/>
            <p:nvPr/>
          </p:nvGrpSpPr>
          <p:grpSpPr>
            <a:xfrm>
              <a:off x="253204" y="247058"/>
              <a:ext cx="2431678" cy="2431678"/>
              <a:chOff x="0" y="0"/>
              <a:chExt cx="812800" cy="812800"/>
            </a:xfrm>
          </p:grpSpPr>
          <p:sp>
            <p:nvSpPr>
              <p:cNvPr id="58" name="Freeform 5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7F7F7"/>
              </a:solidFill>
              <a:ln cap="sq">
                <a:noFill/>
                <a:prstDash val="solid"/>
                <a:miter/>
              </a:ln>
            </p:spPr>
            <p:txBody>
              <a:bodyPr/>
              <a:lstStyle/>
              <a:p>
                <a:endParaRPr lang="en-US"/>
              </a:p>
            </p:txBody>
          </p:sp>
          <p:sp>
            <p:nvSpPr>
              <p:cNvPr id="59" name="TextBox 59"/>
              <p:cNvSpPr txBox="1"/>
              <p:nvPr/>
            </p:nvSpPr>
            <p:spPr>
              <a:xfrm>
                <a:off x="76200" y="38100"/>
                <a:ext cx="660400" cy="698500"/>
              </a:xfrm>
              <a:prstGeom prst="rect">
                <a:avLst/>
              </a:prstGeom>
            </p:spPr>
            <p:txBody>
              <a:bodyPr lIns="50800" tIns="50800" rIns="50800" bIns="50800" rtlCol="0" anchor="ctr"/>
              <a:lstStyle/>
              <a:p>
                <a:pPr algn="ctr">
                  <a:lnSpc>
                    <a:spcPts val="3079"/>
                  </a:lnSpc>
                </a:pPr>
                <a:endParaRPr/>
              </a:p>
            </p:txBody>
          </p:sp>
        </p:grpSp>
        <p:sp>
          <p:nvSpPr>
            <p:cNvPr id="60" name="Freeform 60"/>
            <p:cNvSpPr/>
            <p:nvPr/>
          </p:nvSpPr>
          <p:spPr>
            <a:xfrm>
              <a:off x="801363" y="864773"/>
              <a:ext cx="1343488" cy="1147003"/>
            </a:xfrm>
            <a:custGeom>
              <a:avLst/>
              <a:gdLst/>
              <a:ahLst/>
              <a:cxnLst/>
              <a:rect l="l" t="t" r="r" b="b"/>
              <a:pathLst>
                <a:path w="1343488" h="1147003">
                  <a:moveTo>
                    <a:pt x="0" y="0"/>
                  </a:moveTo>
                  <a:lnTo>
                    <a:pt x="1343488" y="0"/>
                  </a:lnTo>
                  <a:lnTo>
                    <a:pt x="1343488" y="1147003"/>
                  </a:lnTo>
                  <a:lnTo>
                    <a:pt x="0" y="1147003"/>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grpSp>
      <p:sp>
        <p:nvSpPr>
          <p:cNvPr id="61" name="Freeform 61"/>
          <p:cNvSpPr/>
          <p:nvPr/>
        </p:nvSpPr>
        <p:spPr>
          <a:xfrm>
            <a:off x="13903792" y="3757059"/>
            <a:ext cx="2229030" cy="1763720"/>
          </a:xfrm>
          <a:custGeom>
            <a:avLst/>
            <a:gdLst/>
            <a:ahLst/>
            <a:cxnLst/>
            <a:rect l="l" t="t" r="r" b="b"/>
            <a:pathLst>
              <a:path w="2229030" h="1763720">
                <a:moveTo>
                  <a:pt x="0" y="0"/>
                </a:moveTo>
                <a:lnTo>
                  <a:pt x="2229030" y="0"/>
                </a:lnTo>
                <a:lnTo>
                  <a:pt x="2229030" y="1763720"/>
                </a:lnTo>
                <a:lnTo>
                  <a:pt x="0" y="1763720"/>
                </a:lnTo>
                <a:lnTo>
                  <a:pt x="0" y="0"/>
                </a:lnTo>
                <a:close/>
              </a:path>
            </a:pathLst>
          </a:custGeom>
          <a:blipFill>
            <a:blip>
              <a:alphaModFix amt="15000"/>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en-US"/>
          </a:p>
        </p:txBody>
      </p:sp>
      <p:grpSp>
        <p:nvGrpSpPr>
          <p:cNvPr id="62" name="Group 62"/>
          <p:cNvGrpSpPr/>
          <p:nvPr/>
        </p:nvGrpSpPr>
        <p:grpSpPr>
          <a:xfrm>
            <a:off x="14213068" y="3423133"/>
            <a:ext cx="1747558" cy="1747558"/>
            <a:chOff x="0" y="0"/>
            <a:chExt cx="812800" cy="812800"/>
          </a:xfrm>
        </p:grpSpPr>
        <p:sp>
          <p:nvSpPr>
            <p:cNvPr id="63" name="Freeform 6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7F7F7"/>
            </a:solidFill>
            <a:ln cap="sq">
              <a:noFill/>
              <a:prstDash val="solid"/>
              <a:miter/>
            </a:ln>
          </p:spPr>
          <p:txBody>
            <a:bodyPr/>
            <a:lstStyle/>
            <a:p>
              <a:endParaRPr lang="en-US"/>
            </a:p>
          </p:txBody>
        </p:sp>
        <p:sp>
          <p:nvSpPr>
            <p:cNvPr id="64" name="TextBox 64"/>
            <p:cNvSpPr txBox="1"/>
            <p:nvPr/>
          </p:nvSpPr>
          <p:spPr>
            <a:xfrm>
              <a:off x="76200" y="38100"/>
              <a:ext cx="660400" cy="698500"/>
            </a:xfrm>
            <a:prstGeom prst="rect">
              <a:avLst/>
            </a:prstGeom>
          </p:spPr>
          <p:txBody>
            <a:bodyPr lIns="50800" tIns="50800" rIns="50800" bIns="50800" rtlCol="0" anchor="ctr"/>
            <a:lstStyle/>
            <a:p>
              <a:pPr algn="ctr">
                <a:lnSpc>
                  <a:spcPts val="3079"/>
                </a:lnSpc>
              </a:pPr>
              <a:endParaRPr/>
            </a:p>
          </p:txBody>
        </p:sp>
      </p:grpSp>
      <p:sp>
        <p:nvSpPr>
          <p:cNvPr id="65" name="Freeform 65"/>
          <p:cNvSpPr/>
          <p:nvPr/>
        </p:nvSpPr>
        <p:spPr>
          <a:xfrm>
            <a:off x="15277348" y="1879908"/>
            <a:ext cx="1553134" cy="487296"/>
          </a:xfrm>
          <a:custGeom>
            <a:avLst/>
            <a:gdLst/>
            <a:ahLst/>
            <a:cxnLst/>
            <a:rect l="l" t="t" r="r" b="b"/>
            <a:pathLst>
              <a:path w="1553134" h="487296">
                <a:moveTo>
                  <a:pt x="0" y="0"/>
                </a:moveTo>
                <a:lnTo>
                  <a:pt x="1553133" y="0"/>
                </a:lnTo>
                <a:lnTo>
                  <a:pt x="1553133" y="487295"/>
                </a:lnTo>
                <a:lnTo>
                  <a:pt x="0" y="487295"/>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6" name="Freeform 66"/>
          <p:cNvSpPr/>
          <p:nvPr/>
        </p:nvSpPr>
        <p:spPr>
          <a:xfrm>
            <a:off x="1470762" y="1879908"/>
            <a:ext cx="1553134" cy="487296"/>
          </a:xfrm>
          <a:custGeom>
            <a:avLst/>
            <a:gdLst/>
            <a:ahLst/>
            <a:cxnLst/>
            <a:rect l="l" t="t" r="r" b="b"/>
            <a:pathLst>
              <a:path w="1553134" h="487296">
                <a:moveTo>
                  <a:pt x="0" y="0"/>
                </a:moveTo>
                <a:lnTo>
                  <a:pt x="1553134" y="0"/>
                </a:lnTo>
                <a:lnTo>
                  <a:pt x="1553134" y="487295"/>
                </a:lnTo>
                <a:lnTo>
                  <a:pt x="0" y="487295"/>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7" name="Freeform 67"/>
          <p:cNvSpPr/>
          <p:nvPr/>
        </p:nvSpPr>
        <p:spPr>
          <a:xfrm>
            <a:off x="17096258" y="9110713"/>
            <a:ext cx="1975239" cy="1745618"/>
          </a:xfrm>
          <a:custGeom>
            <a:avLst/>
            <a:gdLst/>
            <a:ahLst/>
            <a:cxnLst/>
            <a:rect l="l" t="t" r="r" b="b"/>
            <a:pathLst>
              <a:path w="1975239" h="1745618">
                <a:moveTo>
                  <a:pt x="0" y="0"/>
                </a:moveTo>
                <a:lnTo>
                  <a:pt x="1975239" y="0"/>
                </a:lnTo>
                <a:lnTo>
                  <a:pt x="1975239" y="1745618"/>
                </a:lnTo>
                <a:lnTo>
                  <a:pt x="0" y="1745618"/>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US"/>
          </a:p>
        </p:txBody>
      </p:sp>
      <p:sp>
        <p:nvSpPr>
          <p:cNvPr id="68" name="Freeform 68"/>
          <p:cNvSpPr/>
          <p:nvPr/>
        </p:nvSpPr>
        <p:spPr>
          <a:xfrm>
            <a:off x="-840863" y="-872809"/>
            <a:ext cx="1975239" cy="1745618"/>
          </a:xfrm>
          <a:custGeom>
            <a:avLst/>
            <a:gdLst/>
            <a:ahLst/>
            <a:cxnLst/>
            <a:rect l="l" t="t" r="r" b="b"/>
            <a:pathLst>
              <a:path w="1975239" h="1745618">
                <a:moveTo>
                  <a:pt x="0" y="0"/>
                </a:moveTo>
                <a:lnTo>
                  <a:pt x="1975240" y="0"/>
                </a:lnTo>
                <a:lnTo>
                  <a:pt x="1975240" y="1745618"/>
                </a:lnTo>
                <a:lnTo>
                  <a:pt x="0" y="1745618"/>
                </a:lnTo>
                <a:lnTo>
                  <a:pt x="0" y="0"/>
                </a:lnTo>
                <a:close/>
              </a:path>
            </a:pathLst>
          </a:custGeom>
          <a:blipFill>
            <a:blip>
              <a:alphaModFix amt="19999"/>
              <a:extLst>
                <a:ext uri="{96DAC541-7B7A-43D3-8B79-37D633B846F1}">
                  <asvg:svgBlip xmlns:asvg="http://schemas.microsoft.com/office/drawing/2016/SVG/main" r:embed="rId8"/>
                </a:ext>
              </a:extLst>
            </a:blip>
            <a:stretch>
              <a:fillRect/>
            </a:stretch>
          </a:blipFill>
        </p:spPr>
        <p:txBody>
          <a:bodyPr/>
          <a:lstStyle/>
          <a:p>
            <a:endParaRPr lang="en-US"/>
          </a:p>
        </p:txBody>
      </p:sp>
      <p:sp>
        <p:nvSpPr>
          <p:cNvPr id="69" name="Freeform 69"/>
          <p:cNvSpPr/>
          <p:nvPr/>
        </p:nvSpPr>
        <p:spPr>
          <a:xfrm>
            <a:off x="-506559" y="9854307"/>
            <a:ext cx="865387" cy="865387"/>
          </a:xfrm>
          <a:custGeom>
            <a:avLst/>
            <a:gdLst/>
            <a:ahLst/>
            <a:cxnLst/>
            <a:rect l="l" t="t" r="r" b="b"/>
            <a:pathLst>
              <a:path w="865387" h="865387">
                <a:moveTo>
                  <a:pt x="0" y="0"/>
                </a:moveTo>
                <a:lnTo>
                  <a:pt x="865386" y="0"/>
                </a:lnTo>
                <a:lnTo>
                  <a:pt x="865386" y="865386"/>
                </a:lnTo>
                <a:lnTo>
                  <a:pt x="0" y="865386"/>
                </a:lnTo>
                <a:lnTo>
                  <a:pt x="0" y="0"/>
                </a:lnTo>
                <a:close/>
              </a:path>
            </a:pathLst>
          </a:custGeom>
          <a:blipFill>
            <a:blip>
              <a:extLst>
                <a:ext uri="{96DAC541-7B7A-43D3-8B79-37D633B846F1}">
                  <asvg:svgBlip xmlns:asvg="http://schemas.microsoft.com/office/drawing/2016/SVG/main" r:embed="rId9"/>
                </a:ext>
              </a:extLst>
            </a:blip>
            <a:stretch>
              <a:fillRect/>
            </a:stretch>
          </a:blipFill>
        </p:spPr>
        <p:txBody>
          <a:bodyPr/>
          <a:lstStyle/>
          <a:p>
            <a:endParaRPr lang="en-US"/>
          </a:p>
        </p:txBody>
      </p:sp>
      <p:sp>
        <p:nvSpPr>
          <p:cNvPr id="70" name="Freeform 70"/>
          <p:cNvSpPr/>
          <p:nvPr/>
        </p:nvSpPr>
        <p:spPr>
          <a:xfrm>
            <a:off x="75685" y="9682652"/>
            <a:ext cx="566284" cy="343310"/>
          </a:xfrm>
          <a:custGeom>
            <a:avLst/>
            <a:gdLst/>
            <a:ahLst/>
            <a:cxnLst/>
            <a:rect l="l" t="t" r="r" b="b"/>
            <a:pathLst>
              <a:path w="566284" h="343310">
                <a:moveTo>
                  <a:pt x="0" y="0"/>
                </a:moveTo>
                <a:lnTo>
                  <a:pt x="566285" y="0"/>
                </a:lnTo>
                <a:lnTo>
                  <a:pt x="566285" y="343310"/>
                </a:lnTo>
                <a:lnTo>
                  <a:pt x="0" y="343310"/>
                </a:lnTo>
                <a:lnTo>
                  <a:pt x="0" y="0"/>
                </a:lnTo>
                <a:close/>
              </a:path>
            </a:pathLst>
          </a:custGeom>
          <a:blipFill>
            <a:blip>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71" name="Freeform 71"/>
          <p:cNvSpPr/>
          <p:nvPr/>
        </p:nvSpPr>
        <p:spPr>
          <a:xfrm>
            <a:off x="17795440" y="-144218"/>
            <a:ext cx="985119" cy="902615"/>
          </a:xfrm>
          <a:custGeom>
            <a:avLst/>
            <a:gdLst/>
            <a:ahLst/>
            <a:cxnLst/>
            <a:rect l="l" t="t" r="r" b="b"/>
            <a:pathLst>
              <a:path w="985119" h="902615">
                <a:moveTo>
                  <a:pt x="0" y="0"/>
                </a:moveTo>
                <a:lnTo>
                  <a:pt x="985120" y="0"/>
                </a:lnTo>
                <a:lnTo>
                  <a:pt x="985120" y="902615"/>
                </a:lnTo>
                <a:lnTo>
                  <a:pt x="0" y="902615"/>
                </a:lnTo>
                <a:lnTo>
                  <a:pt x="0" y="0"/>
                </a:lnTo>
                <a:close/>
              </a:path>
            </a:pathLst>
          </a:custGeom>
          <a:blipFill>
            <a:blip>
              <a:alphaModFix amt="3000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72" name="Freeform 72"/>
          <p:cNvSpPr/>
          <p:nvPr/>
        </p:nvSpPr>
        <p:spPr>
          <a:xfrm>
            <a:off x="17476217" y="307089"/>
            <a:ext cx="566284" cy="343310"/>
          </a:xfrm>
          <a:custGeom>
            <a:avLst/>
            <a:gdLst/>
            <a:ahLst/>
            <a:cxnLst/>
            <a:rect l="l" t="t" r="r" b="b"/>
            <a:pathLst>
              <a:path w="566284" h="343310">
                <a:moveTo>
                  <a:pt x="0" y="0"/>
                </a:moveTo>
                <a:lnTo>
                  <a:pt x="566285" y="0"/>
                </a:lnTo>
                <a:lnTo>
                  <a:pt x="566285" y="343310"/>
                </a:lnTo>
                <a:lnTo>
                  <a:pt x="0" y="343310"/>
                </a:lnTo>
                <a:lnTo>
                  <a:pt x="0" y="0"/>
                </a:lnTo>
                <a:close/>
              </a:path>
            </a:pathLst>
          </a:custGeom>
          <a:blipFill>
            <a:blip>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73" name="Freeform 73"/>
          <p:cNvSpPr/>
          <p:nvPr/>
        </p:nvSpPr>
        <p:spPr>
          <a:xfrm>
            <a:off x="5560898" y="4902783"/>
            <a:ext cx="1203613" cy="1072720"/>
          </a:xfrm>
          <a:custGeom>
            <a:avLst/>
            <a:gdLst/>
            <a:ahLst/>
            <a:cxnLst/>
            <a:rect l="l" t="t" r="r" b="b"/>
            <a:pathLst>
              <a:path w="1203613" h="1072720">
                <a:moveTo>
                  <a:pt x="0" y="0"/>
                </a:moveTo>
                <a:lnTo>
                  <a:pt x="1203613" y="0"/>
                </a:lnTo>
                <a:lnTo>
                  <a:pt x="1203613" y="1072720"/>
                </a:lnTo>
                <a:lnTo>
                  <a:pt x="0" y="1072720"/>
                </a:lnTo>
                <a:lnTo>
                  <a:pt x="0" y="0"/>
                </a:lnTo>
                <a:close/>
              </a:path>
            </a:pathLst>
          </a:custGeom>
          <a:blipFill>
            <a:blip>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74" name="Freeform 74"/>
          <p:cNvSpPr/>
          <p:nvPr/>
        </p:nvSpPr>
        <p:spPr>
          <a:xfrm>
            <a:off x="2712815" y="3647899"/>
            <a:ext cx="996045" cy="1247005"/>
          </a:xfrm>
          <a:custGeom>
            <a:avLst/>
            <a:gdLst/>
            <a:ahLst/>
            <a:cxnLst/>
            <a:rect l="l" t="t" r="r" b="b"/>
            <a:pathLst>
              <a:path w="996045" h="1247005">
                <a:moveTo>
                  <a:pt x="0" y="0"/>
                </a:moveTo>
                <a:lnTo>
                  <a:pt x="996045" y="0"/>
                </a:lnTo>
                <a:lnTo>
                  <a:pt x="996045" y="1247005"/>
                </a:lnTo>
                <a:lnTo>
                  <a:pt x="0" y="1247005"/>
                </a:lnTo>
                <a:lnTo>
                  <a:pt x="0" y="0"/>
                </a:lnTo>
                <a:close/>
              </a:path>
            </a:pathLst>
          </a:custGeom>
          <a:blipFill>
            <a:blip>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75" name="Freeform 75"/>
          <p:cNvSpPr/>
          <p:nvPr/>
        </p:nvSpPr>
        <p:spPr>
          <a:xfrm>
            <a:off x="14590418" y="3757059"/>
            <a:ext cx="1044175" cy="1008934"/>
          </a:xfrm>
          <a:custGeom>
            <a:avLst/>
            <a:gdLst/>
            <a:ahLst/>
            <a:cxnLst/>
            <a:rect l="l" t="t" r="r" b="b"/>
            <a:pathLst>
              <a:path w="1044175" h="1008934">
                <a:moveTo>
                  <a:pt x="0" y="0"/>
                </a:moveTo>
                <a:lnTo>
                  <a:pt x="1044175" y="0"/>
                </a:lnTo>
                <a:lnTo>
                  <a:pt x="1044175" y="1008934"/>
                </a:lnTo>
                <a:lnTo>
                  <a:pt x="0" y="1008934"/>
                </a:lnTo>
                <a:lnTo>
                  <a:pt x="0" y="0"/>
                </a:lnTo>
                <a:close/>
              </a:path>
            </a:pathLst>
          </a:custGeom>
          <a:blipFill>
            <a:blip>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76" name="TextBox 76"/>
          <p:cNvSpPr txBox="1"/>
          <p:nvPr/>
        </p:nvSpPr>
        <p:spPr>
          <a:xfrm>
            <a:off x="2267411" y="6033493"/>
            <a:ext cx="1867482" cy="656321"/>
          </a:xfrm>
          <a:prstGeom prst="rect">
            <a:avLst/>
          </a:prstGeom>
        </p:spPr>
        <p:txBody>
          <a:bodyPr lIns="0" tIns="0" rIns="0" bIns="0" rtlCol="0" anchor="t">
            <a:spAutoFit/>
          </a:bodyPr>
          <a:lstStyle/>
          <a:p>
            <a:pPr marL="0" lvl="1" indent="0" algn="ctr">
              <a:lnSpc>
                <a:spcPts val="2674"/>
              </a:lnSpc>
              <a:spcBef>
                <a:spcPct val="0"/>
              </a:spcBef>
            </a:pPr>
            <a:r>
              <a:rPr lang="en-US" sz="1910" b="1">
                <a:solidFill>
                  <a:srgbClr val="FFFFFF"/>
                </a:solidFill>
                <a:latin typeface="Source Sans Pro Bold"/>
                <a:ea typeface="Source Sans Pro Bold"/>
                <a:cs typeface="Source Sans Pro Bold"/>
                <a:sym typeface="Source Sans Pro Bold"/>
              </a:rPr>
              <a:t>Leadership Positions</a:t>
            </a:r>
          </a:p>
        </p:txBody>
      </p:sp>
      <p:sp>
        <p:nvSpPr>
          <p:cNvPr id="77" name="TextBox 77"/>
          <p:cNvSpPr txBox="1"/>
          <p:nvPr/>
        </p:nvSpPr>
        <p:spPr>
          <a:xfrm>
            <a:off x="2096322" y="7013029"/>
            <a:ext cx="2209660" cy="731377"/>
          </a:xfrm>
          <a:prstGeom prst="rect">
            <a:avLst/>
          </a:prstGeom>
        </p:spPr>
        <p:txBody>
          <a:bodyPr lIns="0" tIns="0" rIns="0" bIns="0" rtlCol="0" anchor="t">
            <a:spAutoFit/>
          </a:bodyPr>
          <a:lstStyle/>
          <a:p>
            <a:pPr marL="0" lvl="0" indent="0" algn="ctr">
              <a:lnSpc>
                <a:spcPts val="1955"/>
              </a:lnSpc>
              <a:spcBef>
                <a:spcPct val="0"/>
              </a:spcBef>
            </a:pPr>
            <a:r>
              <a:rPr lang="en-US" sz="1303" b="1" spc="41">
                <a:solidFill>
                  <a:srgbClr val="5C5D62"/>
                </a:solidFill>
                <a:latin typeface="Source Sans Pro Bold"/>
                <a:ea typeface="Source Sans Pro Bold"/>
                <a:cs typeface="Source Sans Pro Bold"/>
                <a:sym typeface="Source Sans Pro Bold"/>
              </a:rPr>
              <a:t>Formal administrative posts such as program director or course chair</a:t>
            </a:r>
          </a:p>
        </p:txBody>
      </p:sp>
      <p:sp>
        <p:nvSpPr>
          <p:cNvPr id="78" name="TextBox 78"/>
          <p:cNvSpPr txBox="1"/>
          <p:nvPr/>
        </p:nvSpPr>
        <p:spPr>
          <a:xfrm>
            <a:off x="5238835" y="7300219"/>
            <a:ext cx="1867482" cy="322946"/>
          </a:xfrm>
          <a:prstGeom prst="rect">
            <a:avLst/>
          </a:prstGeom>
        </p:spPr>
        <p:txBody>
          <a:bodyPr lIns="0" tIns="0" rIns="0" bIns="0" rtlCol="0" anchor="t">
            <a:spAutoFit/>
          </a:bodyPr>
          <a:lstStyle/>
          <a:p>
            <a:pPr marL="0" lvl="1" indent="0" algn="ctr">
              <a:lnSpc>
                <a:spcPts val="2674"/>
              </a:lnSpc>
              <a:spcBef>
                <a:spcPct val="0"/>
              </a:spcBef>
            </a:pPr>
            <a:r>
              <a:rPr lang="en-US" sz="1910" b="1">
                <a:solidFill>
                  <a:srgbClr val="FFFFFF"/>
                </a:solidFill>
                <a:latin typeface="Source Sans Pro Bold"/>
                <a:ea typeface="Source Sans Pro Bold"/>
                <a:cs typeface="Source Sans Pro Bold"/>
                <a:sym typeface="Source Sans Pro Bold"/>
              </a:rPr>
              <a:t>Committees</a:t>
            </a:r>
          </a:p>
        </p:txBody>
      </p:sp>
      <p:sp>
        <p:nvSpPr>
          <p:cNvPr id="79" name="TextBox 79"/>
          <p:cNvSpPr txBox="1"/>
          <p:nvPr/>
        </p:nvSpPr>
        <p:spPr>
          <a:xfrm>
            <a:off x="5067746" y="8253817"/>
            <a:ext cx="2209660" cy="979027"/>
          </a:xfrm>
          <a:prstGeom prst="rect">
            <a:avLst/>
          </a:prstGeom>
        </p:spPr>
        <p:txBody>
          <a:bodyPr lIns="0" tIns="0" rIns="0" bIns="0" rtlCol="0" anchor="t">
            <a:spAutoFit/>
          </a:bodyPr>
          <a:lstStyle/>
          <a:p>
            <a:pPr marL="0" lvl="0" indent="0" algn="ctr">
              <a:lnSpc>
                <a:spcPts val="1955"/>
              </a:lnSpc>
              <a:spcBef>
                <a:spcPct val="0"/>
              </a:spcBef>
            </a:pPr>
            <a:r>
              <a:rPr lang="en-US" sz="1303" b="1" spc="41">
                <a:solidFill>
                  <a:srgbClr val="5C5D62"/>
                </a:solidFill>
                <a:latin typeface="Source Sans Pro Bold"/>
                <a:ea typeface="Source Sans Pro Bold"/>
                <a:cs typeface="Source Sans Pro Bold"/>
                <a:sym typeface="Source Sans Pro Bold"/>
              </a:rPr>
              <a:t>NOSM U Committees, hospital committees or other organizational committees </a:t>
            </a:r>
          </a:p>
        </p:txBody>
      </p:sp>
      <p:sp>
        <p:nvSpPr>
          <p:cNvPr id="80" name="TextBox 80"/>
          <p:cNvSpPr txBox="1"/>
          <p:nvPr/>
        </p:nvSpPr>
        <p:spPr>
          <a:xfrm>
            <a:off x="8210259" y="6039266"/>
            <a:ext cx="1867482" cy="656321"/>
          </a:xfrm>
          <a:prstGeom prst="rect">
            <a:avLst/>
          </a:prstGeom>
        </p:spPr>
        <p:txBody>
          <a:bodyPr lIns="0" tIns="0" rIns="0" bIns="0" rtlCol="0" anchor="t">
            <a:spAutoFit/>
          </a:bodyPr>
          <a:lstStyle/>
          <a:p>
            <a:pPr marL="0" lvl="1" indent="0" algn="ctr">
              <a:lnSpc>
                <a:spcPts val="2674"/>
              </a:lnSpc>
              <a:spcBef>
                <a:spcPct val="0"/>
              </a:spcBef>
            </a:pPr>
            <a:r>
              <a:rPr lang="en-US" sz="1910" b="1">
                <a:solidFill>
                  <a:srgbClr val="FFFFFF"/>
                </a:solidFill>
                <a:latin typeface="Source Sans Pro Bold"/>
                <a:ea typeface="Source Sans Pro Bold"/>
                <a:cs typeface="Source Sans Pro Bold"/>
                <a:sym typeface="Source Sans Pro Bold"/>
              </a:rPr>
              <a:t>Participation in Accredition</a:t>
            </a:r>
          </a:p>
        </p:txBody>
      </p:sp>
      <p:sp>
        <p:nvSpPr>
          <p:cNvPr id="81" name="TextBox 81"/>
          <p:cNvSpPr txBox="1"/>
          <p:nvPr/>
        </p:nvSpPr>
        <p:spPr>
          <a:xfrm>
            <a:off x="8039170" y="7013029"/>
            <a:ext cx="2209660" cy="979027"/>
          </a:xfrm>
          <a:prstGeom prst="rect">
            <a:avLst/>
          </a:prstGeom>
        </p:spPr>
        <p:txBody>
          <a:bodyPr lIns="0" tIns="0" rIns="0" bIns="0" rtlCol="0" anchor="t">
            <a:spAutoFit/>
          </a:bodyPr>
          <a:lstStyle/>
          <a:p>
            <a:pPr marL="0" lvl="0" indent="0" algn="ctr">
              <a:lnSpc>
                <a:spcPts val="1955"/>
              </a:lnSpc>
              <a:spcBef>
                <a:spcPct val="0"/>
              </a:spcBef>
            </a:pPr>
            <a:r>
              <a:rPr lang="en-US" sz="1303" b="1" spc="41">
                <a:solidFill>
                  <a:srgbClr val="5C5D62"/>
                </a:solidFill>
                <a:latin typeface="Source Sans Pro Bold"/>
                <a:ea typeface="Source Sans Pro Bold"/>
                <a:cs typeface="Source Sans Pro Bold"/>
                <a:sym typeface="Source Sans Pro Bold"/>
              </a:rPr>
              <a:t>Both within NOSM U accreditations cycles and contributing to external accreditations </a:t>
            </a:r>
          </a:p>
        </p:txBody>
      </p:sp>
      <p:sp>
        <p:nvSpPr>
          <p:cNvPr id="82" name="TextBox 82"/>
          <p:cNvSpPr txBox="1"/>
          <p:nvPr/>
        </p:nvSpPr>
        <p:spPr>
          <a:xfrm>
            <a:off x="11181683" y="7280055"/>
            <a:ext cx="1867482" cy="656321"/>
          </a:xfrm>
          <a:prstGeom prst="rect">
            <a:avLst/>
          </a:prstGeom>
        </p:spPr>
        <p:txBody>
          <a:bodyPr lIns="0" tIns="0" rIns="0" bIns="0" rtlCol="0" anchor="t">
            <a:spAutoFit/>
          </a:bodyPr>
          <a:lstStyle/>
          <a:p>
            <a:pPr marL="0" lvl="1" indent="0" algn="ctr">
              <a:lnSpc>
                <a:spcPts val="2674"/>
              </a:lnSpc>
              <a:spcBef>
                <a:spcPct val="0"/>
              </a:spcBef>
            </a:pPr>
            <a:r>
              <a:rPr lang="en-US" sz="1910" b="1">
                <a:solidFill>
                  <a:srgbClr val="FFFFFF"/>
                </a:solidFill>
                <a:latin typeface="Source Sans Pro Bold"/>
                <a:ea typeface="Source Sans Pro Bold"/>
                <a:cs typeface="Source Sans Pro Bold"/>
                <a:sym typeface="Source Sans Pro Bold"/>
              </a:rPr>
              <a:t>Organization of Course</a:t>
            </a:r>
          </a:p>
        </p:txBody>
      </p:sp>
      <p:sp>
        <p:nvSpPr>
          <p:cNvPr id="83" name="TextBox 83"/>
          <p:cNvSpPr txBox="1"/>
          <p:nvPr/>
        </p:nvSpPr>
        <p:spPr>
          <a:xfrm>
            <a:off x="11010594" y="8253817"/>
            <a:ext cx="2209660" cy="731377"/>
          </a:xfrm>
          <a:prstGeom prst="rect">
            <a:avLst/>
          </a:prstGeom>
        </p:spPr>
        <p:txBody>
          <a:bodyPr lIns="0" tIns="0" rIns="0" bIns="0" rtlCol="0" anchor="t">
            <a:spAutoFit/>
          </a:bodyPr>
          <a:lstStyle/>
          <a:p>
            <a:pPr marL="0" lvl="0" indent="0" algn="ctr">
              <a:lnSpc>
                <a:spcPts val="1955"/>
              </a:lnSpc>
              <a:spcBef>
                <a:spcPct val="0"/>
              </a:spcBef>
            </a:pPr>
            <a:r>
              <a:rPr lang="en-US" sz="1303" b="1" spc="41">
                <a:solidFill>
                  <a:srgbClr val="5C5D62"/>
                </a:solidFill>
                <a:latin typeface="Source Sans Pro Bold"/>
                <a:ea typeface="Source Sans Pro Bold"/>
                <a:cs typeface="Source Sans Pro Bold"/>
                <a:sym typeface="Source Sans Pro Bold"/>
              </a:rPr>
              <a:t>Within all phase of UME , PGME, CEPD and external medical education</a:t>
            </a:r>
          </a:p>
        </p:txBody>
      </p:sp>
      <p:sp>
        <p:nvSpPr>
          <p:cNvPr id="84" name="TextBox 84"/>
          <p:cNvSpPr txBox="1"/>
          <p:nvPr/>
        </p:nvSpPr>
        <p:spPr>
          <a:xfrm>
            <a:off x="14153107" y="6060874"/>
            <a:ext cx="1867482" cy="656321"/>
          </a:xfrm>
          <a:prstGeom prst="rect">
            <a:avLst/>
          </a:prstGeom>
        </p:spPr>
        <p:txBody>
          <a:bodyPr lIns="0" tIns="0" rIns="0" bIns="0" rtlCol="0" anchor="t">
            <a:spAutoFit/>
          </a:bodyPr>
          <a:lstStyle/>
          <a:p>
            <a:pPr marL="0" lvl="1" indent="0" algn="ctr">
              <a:lnSpc>
                <a:spcPts val="2674"/>
              </a:lnSpc>
              <a:spcBef>
                <a:spcPct val="0"/>
              </a:spcBef>
            </a:pPr>
            <a:r>
              <a:rPr lang="en-US" sz="1910" b="1">
                <a:solidFill>
                  <a:srgbClr val="FFFFFF"/>
                </a:solidFill>
                <a:latin typeface="Source Sans Pro Bold"/>
                <a:ea typeface="Source Sans Pro Bold"/>
                <a:cs typeface="Source Sans Pro Bold"/>
                <a:sym typeface="Source Sans Pro Bold"/>
              </a:rPr>
              <a:t>Service within hospital</a:t>
            </a:r>
          </a:p>
        </p:txBody>
      </p:sp>
      <p:sp>
        <p:nvSpPr>
          <p:cNvPr id="85" name="TextBox 85"/>
          <p:cNvSpPr txBox="1"/>
          <p:nvPr/>
        </p:nvSpPr>
        <p:spPr>
          <a:xfrm>
            <a:off x="13982017" y="7013029"/>
            <a:ext cx="2209660" cy="731377"/>
          </a:xfrm>
          <a:prstGeom prst="rect">
            <a:avLst/>
          </a:prstGeom>
        </p:spPr>
        <p:txBody>
          <a:bodyPr lIns="0" tIns="0" rIns="0" bIns="0" rtlCol="0" anchor="t">
            <a:spAutoFit/>
          </a:bodyPr>
          <a:lstStyle/>
          <a:p>
            <a:pPr marL="0" lvl="0" indent="0" algn="ctr">
              <a:lnSpc>
                <a:spcPts val="1955"/>
              </a:lnSpc>
              <a:spcBef>
                <a:spcPct val="0"/>
              </a:spcBef>
            </a:pPr>
            <a:r>
              <a:rPr lang="en-US" sz="1303" b="1" spc="41">
                <a:solidFill>
                  <a:srgbClr val="5C5D62"/>
                </a:solidFill>
                <a:latin typeface="Source Sans Pro Bold"/>
                <a:ea typeface="Source Sans Pro Bold"/>
                <a:cs typeface="Source Sans Pro Bold"/>
                <a:sym typeface="Source Sans Pro Bold"/>
              </a:rPr>
              <a:t>Departmental leadership, REB involvement, committee work</a:t>
            </a:r>
          </a:p>
        </p:txBody>
      </p:sp>
      <p:sp>
        <p:nvSpPr>
          <p:cNvPr id="86" name="TextBox 86"/>
          <p:cNvSpPr txBox="1"/>
          <p:nvPr/>
        </p:nvSpPr>
        <p:spPr>
          <a:xfrm>
            <a:off x="2653407" y="819150"/>
            <a:ext cx="12981187" cy="714376"/>
          </a:xfrm>
          <a:prstGeom prst="rect">
            <a:avLst/>
          </a:prstGeom>
        </p:spPr>
        <p:txBody>
          <a:bodyPr lIns="0" tIns="0" rIns="0" bIns="0" rtlCol="0" anchor="t">
            <a:spAutoFit/>
          </a:bodyPr>
          <a:lstStyle/>
          <a:p>
            <a:pPr algn="ctr">
              <a:lnSpc>
                <a:spcPts val="5999"/>
              </a:lnSpc>
            </a:pPr>
            <a:r>
              <a:rPr lang="en-US" sz="3999" b="1">
                <a:solidFill>
                  <a:srgbClr val="0F225B"/>
                </a:solidFill>
                <a:latin typeface="Oswald Bold"/>
                <a:ea typeface="Oswald Bold"/>
                <a:cs typeface="Oswald Bold"/>
                <a:sym typeface="Oswald Bold"/>
              </a:rPr>
              <a:t>ADMINISTRATION</a:t>
            </a:r>
          </a:p>
        </p:txBody>
      </p:sp>
      <p:sp>
        <p:nvSpPr>
          <p:cNvPr id="87" name="TextBox 87"/>
          <p:cNvSpPr txBox="1"/>
          <p:nvPr/>
        </p:nvSpPr>
        <p:spPr>
          <a:xfrm>
            <a:off x="4516616" y="1754507"/>
            <a:ext cx="9254769" cy="792481"/>
          </a:xfrm>
          <a:prstGeom prst="rect">
            <a:avLst/>
          </a:prstGeom>
        </p:spPr>
        <p:txBody>
          <a:bodyPr lIns="0" tIns="0" rIns="0" bIns="0" rtlCol="0" anchor="t">
            <a:spAutoFit/>
          </a:bodyPr>
          <a:lstStyle/>
          <a:p>
            <a:pPr marL="0" lvl="0" indent="0" algn="ctr">
              <a:lnSpc>
                <a:spcPts val="3299"/>
              </a:lnSpc>
              <a:spcBef>
                <a:spcPct val="0"/>
              </a:spcBef>
            </a:pPr>
            <a:r>
              <a:rPr lang="en-US" sz="2199" b="1" spc="70">
                <a:solidFill>
                  <a:srgbClr val="000000"/>
                </a:solidFill>
                <a:latin typeface="Source Sans Pro Bold"/>
                <a:ea typeface="Source Sans Pro Bold"/>
                <a:cs typeface="Source Sans Pro Bold"/>
                <a:sym typeface="Source Sans Pro Bold"/>
              </a:rPr>
              <a:t>Contribution to administrative activities at NOSM U or to outside professional bodies</a:t>
            </a:r>
          </a:p>
        </p:txBody>
      </p:sp>
      <p:sp>
        <p:nvSpPr>
          <p:cNvPr id="88" name="Freeform 88"/>
          <p:cNvSpPr/>
          <p:nvPr/>
        </p:nvSpPr>
        <p:spPr>
          <a:xfrm>
            <a:off x="15086848" y="9254915"/>
            <a:ext cx="3283679" cy="998434"/>
          </a:xfrm>
          <a:custGeom>
            <a:avLst/>
            <a:gdLst/>
            <a:ahLst/>
            <a:cxnLst/>
            <a:rect l="l" t="t" r="r" b="b"/>
            <a:pathLst>
              <a:path w="3283679" h="998434">
                <a:moveTo>
                  <a:pt x="0" y="0"/>
                </a:moveTo>
                <a:lnTo>
                  <a:pt x="3283679" y="0"/>
                </a:lnTo>
                <a:lnTo>
                  <a:pt x="3283679" y="998434"/>
                </a:lnTo>
                <a:lnTo>
                  <a:pt x="0" y="998434"/>
                </a:lnTo>
                <a:lnTo>
                  <a:pt x="0" y="0"/>
                </a:lnTo>
                <a:close/>
              </a:path>
            </a:pathLst>
          </a:custGeom>
          <a:blipFill>
            <a:blip r:embed="rId15"/>
            <a:stretch>
              <a:fillRect/>
            </a:stretch>
          </a:blipFill>
        </p:spPr>
        <p:txBody>
          <a:bodyPr/>
          <a:lstStyle/>
          <a:p>
            <a:endParaRPr lang="en-US"/>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
        <p:cNvGrpSpPr/>
        <p:nvPr/>
      </p:nvGrpSpPr>
      <p:grpSpPr>
        <a:xfrm>
          <a:off x="0" y="0"/>
          <a:ext cx="0" cy="0"/>
          <a:chOff x="0" y="0"/>
          <a:chExt cx="0" cy="0"/>
        </a:xfrm>
      </p:grpSpPr>
      <p:grpSp>
        <p:nvGrpSpPr>
          <p:cNvPr id="2" name="Group 2"/>
          <p:cNvGrpSpPr/>
          <p:nvPr/>
        </p:nvGrpSpPr>
        <p:grpSpPr>
          <a:xfrm>
            <a:off x="2940887" y="5339330"/>
            <a:ext cx="520530" cy="432582"/>
            <a:chOff x="0" y="0"/>
            <a:chExt cx="1561822" cy="1297940"/>
          </a:xfrm>
        </p:grpSpPr>
        <p:sp>
          <p:nvSpPr>
            <p:cNvPr id="3" name="Freeform 3"/>
            <p:cNvSpPr/>
            <p:nvPr/>
          </p:nvSpPr>
          <p:spPr>
            <a:xfrm>
              <a:off x="0" y="0"/>
              <a:ext cx="1561822" cy="1297940"/>
            </a:xfrm>
            <a:custGeom>
              <a:avLst/>
              <a:gdLst/>
              <a:ahLst/>
              <a:cxnLst/>
              <a:rect l="l" t="t" r="r" b="b"/>
              <a:pathLst>
                <a:path w="1561822" h="1297940">
                  <a:moveTo>
                    <a:pt x="0" y="0"/>
                  </a:moveTo>
                  <a:lnTo>
                    <a:pt x="780911" y="1297940"/>
                  </a:lnTo>
                  <a:lnTo>
                    <a:pt x="1561822" y="0"/>
                  </a:lnTo>
                  <a:close/>
                </a:path>
              </a:pathLst>
            </a:custGeom>
            <a:solidFill>
              <a:srgbClr val="AE1E1E"/>
            </a:solidFill>
          </p:spPr>
          <p:txBody>
            <a:bodyPr/>
            <a:lstStyle/>
            <a:p>
              <a:endParaRPr lang="en-US"/>
            </a:p>
          </p:txBody>
        </p:sp>
      </p:grpSp>
      <p:grpSp>
        <p:nvGrpSpPr>
          <p:cNvPr id="4" name="Group 4"/>
          <p:cNvGrpSpPr/>
          <p:nvPr/>
        </p:nvGrpSpPr>
        <p:grpSpPr>
          <a:xfrm>
            <a:off x="2096322" y="5953895"/>
            <a:ext cx="2209660" cy="865165"/>
            <a:chOff x="0" y="0"/>
            <a:chExt cx="670128" cy="262380"/>
          </a:xfrm>
        </p:grpSpPr>
        <p:sp>
          <p:nvSpPr>
            <p:cNvPr id="5" name="Freeform 5"/>
            <p:cNvSpPr/>
            <p:nvPr/>
          </p:nvSpPr>
          <p:spPr>
            <a:xfrm>
              <a:off x="0" y="0"/>
              <a:ext cx="670128" cy="262380"/>
            </a:xfrm>
            <a:custGeom>
              <a:avLst/>
              <a:gdLst/>
              <a:ahLst/>
              <a:cxnLst/>
              <a:rect l="l" t="t" r="r" b="b"/>
              <a:pathLst>
                <a:path w="670128" h="262380">
                  <a:moveTo>
                    <a:pt x="70073" y="0"/>
                  </a:moveTo>
                  <a:lnTo>
                    <a:pt x="600055" y="0"/>
                  </a:lnTo>
                  <a:cubicBezTo>
                    <a:pt x="638755" y="0"/>
                    <a:pt x="670128" y="31373"/>
                    <a:pt x="670128" y="70073"/>
                  </a:cubicBezTo>
                  <a:lnTo>
                    <a:pt x="670128" y="192307"/>
                  </a:lnTo>
                  <a:cubicBezTo>
                    <a:pt x="670128" y="231007"/>
                    <a:pt x="638755" y="262380"/>
                    <a:pt x="600055" y="262380"/>
                  </a:cubicBezTo>
                  <a:lnTo>
                    <a:pt x="70073" y="262380"/>
                  </a:lnTo>
                  <a:cubicBezTo>
                    <a:pt x="31373" y="262380"/>
                    <a:pt x="0" y="231007"/>
                    <a:pt x="0" y="192307"/>
                  </a:cubicBezTo>
                  <a:lnTo>
                    <a:pt x="0" y="70073"/>
                  </a:lnTo>
                  <a:cubicBezTo>
                    <a:pt x="0" y="31373"/>
                    <a:pt x="31373" y="0"/>
                    <a:pt x="70073" y="0"/>
                  </a:cubicBezTo>
                  <a:close/>
                </a:path>
              </a:pathLst>
            </a:custGeom>
            <a:solidFill>
              <a:srgbClr val="AE1E1E"/>
            </a:solidFill>
          </p:spPr>
          <p:txBody>
            <a:bodyPr/>
            <a:lstStyle/>
            <a:p>
              <a:endParaRPr lang="en-US"/>
            </a:p>
          </p:txBody>
        </p:sp>
        <p:sp>
          <p:nvSpPr>
            <p:cNvPr id="6" name="TextBox 6"/>
            <p:cNvSpPr txBox="1"/>
            <p:nvPr/>
          </p:nvSpPr>
          <p:spPr>
            <a:xfrm>
              <a:off x="0" y="-38100"/>
              <a:ext cx="670128" cy="300480"/>
            </a:xfrm>
            <a:prstGeom prst="rect">
              <a:avLst/>
            </a:prstGeom>
          </p:spPr>
          <p:txBody>
            <a:bodyPr lIns="50800" tIns="50800" rIns="50800" bIns="50800" rtlCol="0" anchor="ctr"/>
            <a:lstStyle/>
            <a:p>
              <a:pPr algn="ctr">
                <a:lnSpc>
                  <a:spcPts val="3079"/>
                </a:lnSpc>
              </a:pPr>
              <a:endParaRPr/>
            </a:p>
          </p:txBody>
        </p:sp>
      </p:grpSp>
      <p:grpSp>
        <p:nvGrpSpPr>
          <p:cNvPr id="7" name="Group 7"/>
          <p:cNvGrpSpPr/>
          <p:nvPr/>
        </p:nvGrpSpPr>
        <p:grpSpPr>
          <a:xfrm>
            <a:off x="2096322" y="3192082"/>
            <a:ext cx="2209660" cy="2209660"/>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 cap="sq">
              <a:solidFill>
                <a:srgbClr val="233E8B"/>
              </a:solidFill>
              <a:prstDash val="solid"/>
              <a:miter/>
            </a:ln>
          </p:spPr>
          <p:txBody>
            <a:bodyPr/>
            <a:lstStyle/>
            <a:p>
              <a:endParaRPr lang="en-US"/>
            </a:p>
          </p:txBody>
        </p:sp>
        <p:sp>
          <p:nvSpPr>
            <p:cNvPr id="9" name="TextBox 9"/>
            <p:cNvSpPr txBox="1"/>
            <p:nvPr/>
          </p:nvSpPr>
          <p:spPr>
            <a:xfrm>
              <a:off x="76200" y="38100"/>
              <a:ext cx="660400" cy="698500"/>
            </a:xfrm>
            <a:prstGeom prst="rect">
              <a:avLst/>
            </a:prstGeom>
          </p:spPr>
          <p:txBody>
            <a:bodyPr lIns="50800" tIns="50800" rIns="50800" bIns="50800" rtlCol="0" anchor="ctr"/>
            <a:lstStyle/>
            <a:p>
              <a:pPr algn="ctr">
                <a:lnSpc>
                  <a:spcPts val="3079"/>
                </a:lnSpc>
              </a:pPr>
              <a:endParaRPr/>
            </a:p>
          </p:txBody>
        </p:sp>
      </p:grpSp>
      <p:sp>
        <p:nvSpPr>
          <p:cNvPr id="10" name="Freeform 10"/>
          <p:cNvSpPr/>
          <p:nvPr/>
        </p:nvSpPr>
        <p:spPr>
          <a:xfrm>
            <a:off x="2096322" y="3757059"/>
            <a:ext cx="2229030" cy="1763720"/>
          </a:xfrm>
          <a:custGeom>
            <a:avLst/>
            <a:gdLst/>
            <a:ahLst/>
            <a:cxnLst/>
            <a:rect l="l" t="t" r="r" b="b"/>
            <a:pathLst>
              <a:path w="2229030" h="1763720">
                <a:moveTo>
                  <a:pt x="0" y="0"/>
                </a:moveTo>
                <a:lnTo>
                  <a:pt x="2229031" y="0"/>
                </a:lnTo>
                <a:lnTo>
                  <a:pt x="2229031" y="1763720"/>
                </a:lnTo>
                <a:lnTo>
                  <a:pt x="0" y="1763720"/>
                </a:lnTo>
                <a:lnTo>
                  <a:pt x="0" y="0"/>
                </a:lnTo>
                <a:close/>
              </a:path>
            </a:pathLst>
          </a:custGeom>
          <a:blipFill>
            <a:blip>
              <a:alphaModFix amt="15000"/>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en-US"/>
          </a:p>
        </p:txBody>
      </p:sp>
      <p:sp>
        <p:nvSpPr>
          <p:cNvPr id="11" name="Freeform 11"/>
          <p:cNvSpPr/>
          <p:nvPr/>
        </p:nvSpPr>
        <p:spPr>
          <a:xfrm>
            <a:off x="5048190" y="5093643"/>
            <a:ext cx="2229030" cy="1763720"/>
          </a:xfrm>
          <a:custGeom>
            <a:avLst/>
            <a:gdLst/>
            <a:ahLst/>
            <a:cxnLst/>
            <a:rect l="l" t="t" r="r" b="b"/>
            <a:pathLst>
              <a:path w="2229030" h="1763720">
                <a:moveTo>
                  <a:pt x="0" y="0"/>
                </a:moveTo>
                <a:lnTo>
                  <a:pt x="2229030" y="0"/>
                </a:lnTo>
                <a:lnTo>
                  <a:pt x="2229030" y="1763720"/>
                </a:lnTo>
                <a:lnTo>
                  <a:pt x="0" y="1763720"/>
                </a:lnTo>
                <a:lnTo>
                  <a:pt x="0" y="0"/>
                </a:lnTo>
                <a:close/>
              </a:path>
            </a:pathLst>
          </a:custGeom>
          <a:blipFill>
            <a:blip>
              <a:alphaModFix amt="15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2" name="Freeform 12"/>
          <p:cNvSpPr/>
          <p:nvPr/>
        </p:nvSpPr>
        <p:spPr>
          <a:xfrm>
            <a:off x="10951924" y="5093643"/>
            <a:ext cx="2229030" cy="1763720"/>
          </a:xfrm>
          <a:custGeom>
            <a:avLst/>
            <a:gdLst/>
            <a:ahLst/>
            <a:cxnLst/>
            <a:rect l="l" t="t" r="r" b="b"/>
            <a:pathLst>
              <a:path w="2229030" h="1763720">
                <a:moveTo>
                  <a:pt x="0" y="0"/>
                </a:moveTo>
                <a:lnTo>
                  <a:pt x="2229031" y="0"/>
                </a:lnTo>
                <a:lnTo>
                  <a:pt x="2229031" y="1763720"/>
                </a:lnTo>
                <a:lnTo>
                  <a:pt x="0" y="1763720"/>
                </a:lnTo>
                <a:lnTo>
                  <a:pt x="0" y="0"/>
                </a:lnTo>
                <a:close/>
              </a:path>
            </a:pathLst>
          </a:custGeom>
          <a:blipFill>
            <a:blip>
              <a:alphaModFix amt="15000"/>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en-US"/>
          </a:p>
        </p:txBody>
      </p:sp>
      <p:sp>
        <p:nvSpPr>
          <p:cNvPr id="13" name="Freeform 13"/>
          <p:cNvSpPr/>
          <p:nvPr/>
        </p:nvSpPr>
        <p:spPr>
          <a:xfrm>
            <a:off x="8000057" y="3757059"/>
            <a:ext cx="2229030" cy="1763720"/>
          </a:xfrm>
          <a:custGeom>
            <a:avLst/>
            <a:gdLst/>
            <a:ahLst/>
            <a:cxnLst/>
            <a:rect l="l" t="t" r="r" b="b"/>
            <a:pathLst>
              <a:path w="2229030" h="1763720">
                <a:moveTo>
                  <a:pt x="0" y="0"/>
                </a:moveTo>
                <a:lnTo>
                  <a:pt x="2229031" y="0"/>
                </a:lnTo>
                <a:lnTo>
                  <a:pt x="2229031" y="1763720"/>
                </a:lnTo>
                <a:lnTo>
                  <a:pt x="0" y="1763720"/>
                </a:lnTo>
                <a:lnTo>
                  <a:pt x="0" y="0"/>
                </a:lnTo>
                <a:close/>
              </a:path>
            </a:pathLst>
          </a:custGeom>
          <a:blipFill>
            <a:blip>
              <a:alphaModFix amt="15000"/>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en-US"/>
          </a:p>
        </p:txBody>
      </p:sp>
      <p:grpSp>
        <p:nvGrpSpPr>
          <p:cNvPr id="14" name="Group 14"/>
          <p:cNvGrpSpPr/>
          <p:nvPr/>
        </p:nvGrpSpPr>
        <p:grpSpPr>
          <a:xfrm>
            <a:off x="2327373" y="3423133"/>
            <a:ext cx="1747558" cy="1747558"/>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7F7F7"/>
            </a:solidFill>
            <a:ln cap="sq">
              <a:noFill/>
              <a:prstDash val="solid"/>
              <a:miter/>
            </a:ln>
          </p:spPr>
          <p:txBody>
            <a:bodyPr/>
            <a:lstStyle/>
            <a:p>
              <a:endParaRPr lang="en-US"/>
            </a:p>
          </p:txBody>
        </p:sp>
        <p:sp>
          <p:nvSpPr>
            <p:cNvPr id="16" name="TextBox 16"/>
            <p:cNvSpPr txBox="1"/>
            <p:nvPr/>
          </p:nvSpPr>
          <p:spPr>
            <a:xfrm>
              <a:off x="76200" y="38100"/>
              <a:ext cx="660400" cy="698500"/>
            </a:xfrm>
            <a:prstGeom prst="rect">
              <a:avLst/>
            </a:prstGeom>
          </p:spPr>
          <p:txBody>
            <a:bodyPr lIns="50800" tIns="50800" rIns="50800" bIns="50800" rtlCol="0" anchor="ctr"/>
            <a:lstStyle/>
            <a:p>
              <a:pPr algn="ctr">
                <a:lnSpc>
                  <a:spcPts val="3079"/>
                </a:lnSpc>
              </a:pPr>
              <a:endParaRPr/>
            </a:p>
          </p:txBody>
        </p:sp>
      </p:grpSp>
      <p:grpSp>
        <p:nvGrpSpPr>
          <p:cNvPr id="17" name="Group 17"/>
          <p:cNvGrpSpPr/>
          <p:nvPr/>
        </p:nvGrpSpPr>
        <p:grpSpPr>
          <a:xfrm>
            <a:off x="5067746" y="4432871"/>
            <a:ext cx="2209660" cy="2209660"/>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 cap="sq">
              <a:solidFill>
                <a:srgbClr val="AE1E1E"/>
              </a:solidFill>
              <a:prstDash val="solid"/>
              <a:miter/>
            </a:ln>
          </p:spPr>
          <p:txBody>
            <a:bodyPr/>
            <a:lstStyle/>
            <a:p>
              <a:endParaRPr lang="en-US"/>
            </a:p>
          </p:txBody>
        </p:sp>
        <p:sp>
          <p:nvSpPr>
            <p:cNvPr id="19" name="TextBox 19"/>
            <p:cNvSpPr txBox="1"/>
            <p:nvPr/>
          </p:nvSpPr>
          <p:spPr>
            <a:xfrm>
              <a:off x="76200" y="38100"/>
              <a:ext cx="660400" cy="698500"/>
            </a:xfrm>
            <a:prstGeom prst="rect">
              <a:avLst/>
            </a:prstGeom>
          </p:spPr>
          <p:txBody>
            <a:bodyPr lIns="50800" tIns="50800" rIns="50800" bIns="50800" rtlCol="0" anchor="ctr"/>
            <a:lstStyle/>
            <a:p>
              <a:pPr algn="ctr">
                <a:lnSpc>
                  <a:spcPts val="3079"/>
                </a:lnSpc>
              </a:pPr>
              <a:endParaRPr/>
            </a:p>
          </p:txBody>
        </p:sp>
      </p:grpSp>
      <p:grpSp>
        <p:nvGrpSpPr>
          <p:cNvPr id="20" name="Group 20"/>
          <p:cNvGrpSpPr/>
          <p:nvPr/>
        </p:nvGrpSpPr>
        <p:grpSpPr>
          <a:xfrm>
            <a:off x="5298797" y="4638919"/>
            <a:ext cx="1747558" cy="1747558"/>
            <a:chOff x="0" y="0"/>
            <a:chExt cx="812800" cy="812800"/>
          </a:xfrm>
        </p:grpSpPr>
        <p:sp>
          <p:nvSpPr>
            <p:cNvPr id="21" name="Freeform 2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7F7F7"/>
            </a:solidFill>
            <a:ln cap="sq">
              <a:noFill/>
              <a:prstDash val="solid"/>
              <a:miter/>
            </a:ln>
          </p:spPr>
          <p:txBody>
            <a:bodyPr/>
            <a:lstStyle/>
            <a:p>
              <a:endParaRPr lang="en-US"/>
            </a:p>
          </p:txBody>
        </p:sp>
        <p:sp>
          <p:nvSpPr>
            <p:cNvPr id="22" name="TextBox 22"/>
            <p:cNvSpPr txBox="1"/>
            <p:nvPr/>
          </p:nvSpPr>
          <p:spPr>
            <a:xfrm>
              <a:off x="76200" y="38100"/>
              <a:ext cx="660400" cy="698500"/>
            </a:xfrm>
            <a:prstGeom prst="rect">
              <a:avLst/>
            </a:prstGeom>
          </p:spPr>
          <p:txBody>
            <a:bodyPr lIns="50800" tIns="50800" rIns="50800" bIns="50800" rtlCol="0" anchor="ctr"/>
            <a:lstStyle/>
            <a:p>
              <a:pPr algn="ctr">
                <a:lnSpc>
                  <a:spcPts val="3079"/>
                </a:lnSpc>
              </a:pPr>
              <a:endParaRPr/>
            </a:p>
          </p:txBody>
        </p:sp>
      </p:grpSp>
      <p:grpSp>
        <p:nvGrpSpPr>
          <p:cNvPr id="23" name="Group 23"/>
          <p:cNvGrpSpPr/>
          <p:nvPr/>
        </p:nvGrpSpPr>
        <p:grpSpPr>
          <a:xfrm>
            <a:off x="8039170" y="3192082"/>
            <a:ext cx="2209660" cy="2209660"/>
            <a:chOff x="0" y="0"/>
            <a:chExt cx="812800" cy="812800"/>
          </a:xfrm>
        </p:grpSpPr>
        <p:sp>
          <p:nvSpPr>
            <p:cNvPr id="24" name="Freeform 2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 cap="sq">
              <a:solidFill>
                <a:srgbClr val="1EAE98"/>
              </a:solidFill>
              <a:prstDash val="solid"/>
              <a:miter/>
            </a:ln>
          </p:spPr>
          <p:txBody>
            <a:bodyPr/>
            <a:lstStyle/>
            <a:p>
              <a:endParaRPr lang="en-US"/>
            </a:p>
          </p:txBody>
        </p:sp>
        <p:sp>
          <p:nvSpPr>
            <p:cNvPr id="25" name="TextBox 25"/>
            <p:cNvSpPr txBox="1"/>
            <p:nvPr/>
          </p:nvSpPr>
          <p:spPr>
            <a:xfrm>
              <a:off x="76200" y="38100"/>
              <a:ext cx="660400" cy="698500"/>
            </a:xfrm>
            <a:prstGeom prst="rect">
              <a:avLst/>
            </a:prstGeom>
          </p:spPr>
          <p:txBody>
            <a:bodyPr lIns="50800" tIns="50800" rIns="50800" bIns="50800" rtlCol="0" anchor="ctr"/>
            <a:lstStyle/>
            <a:p>
              <a:pPr algn="ctr">
                <a:lnSpc>
                  <a:spcPts val="3079"/>
                </a:lnSpc>
              </a:pPr>
              <a:endParaRPr/>
            </a:p>
          </p:txBody>
        </p:sp>
      </p:grpSp>
      <p:grpSp>
        <p:nvGrpSpPr>
          <p:cNvPr id="26" name="Group 26"/>
          <p:cNvGrpSpPr/>
          <p:nvPr/>
        </p:nvGrpSpPr>
        <p:grpSpPr>
          <a:xfrm>
            <a:off x="8270221" y="3423133"/>
            <a:ext cx="1747558" cy="1747558"/>
            <a:chOff x="0" y="0"/>
            <a:chExt cx="812800" cy="812800"/>
          </a:xfrm>
        </p:grpSpPr>
        <p:sp>
          <p:nvSpPr>
            <p:cNvPr id="27" name="Freeform 2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7F7F7"/>
            </a:solidFill>
            <a:ln cap="sq">
              <a:noFill/>
              <a:prstDash val="solid"/>
              <a:miter/>
            </a:ln>
          </p:spPr>
          <p:txBody>
            <a:bodyPr/>
            <a:lstStyle/>
            <a:p>
              <a:endParaRPr lang="en-US"/>
            </a:p>
          </p:txBody>
        </p:sp>
        <p:sp>
          <p:nvSpPr>
            <p:cNvPr id="28" name="TextBox 28"/>
            <p:cNvSpPr txBox="1"/>
            <p:nvPr/>
          </p:nvSpPr>
          <p:spPr>
            <a:xfrm>
              <a:off x="76200" y="38100"/>
              <a:ext cx="660400" cy="698500"/>
            </a:xfrm>
            <a:prstGeom prst="rect">
              <a:avLst/>
            </a:prstGeom>
          </p:spPr>
          <p:txBody>
            <a:bodyPr lIns="50800" tIns="50800" rIns="50800" bIns="50800" rtlCol="0" anchor="ctr"/>
            <a:lstStyle/>
            <a:p>
              <a:pPr algn="ctr">
                <a:lnSpc>
                  <a:spcPts val="3079"/>
                </a:lnSpc>
              </a:pPr>
              <a:endParaRPr/>
            </a:p>
          </p:txBody>
        </p:sp>
      </p:grpSp>
      <p:grpSp>
        <p:nvGrpSpPr>
          <p:cNvPr id="29" name="Group 29"/>
          <p:cNvGrpSpPr/>
          <p:nvPr/>
        </p:nvGrpSpPr>
        <p:grpSpPr>
          <a:xfrm>
            <a:off x="11241645" y="4638919"/>
            <a:ext cx="1747558" cy="1747558"/>
            <a:chOff x="0" y="0"/>
            <a:chExt cx="812800" cy="812800"/>
          </a:xfrm>
        </p:grpSpPr>
        <p:sp>
          <p:nvSpPr>
            <p:cNvPr id="30" name="Freeform 3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7F7F7"/>
            </a:solidFill>
            <a:ln cap="sq">
              <a:noFill/>
              <a:prstDash val="solid"/>
              <a:miter/>
            </a:ln>
          </p:spPr>
          <p:txBody>
            <a:bodyPr/>
            <a:lstStyle/>
            <a:p>
              <a:endParaRPr lang="en-US"/>
            </a:p>
          </p:txBody>
        </p:sp>
        <p:sp>
          <p:nvSpPr>
            <p:cNvPr id="31" name="TextBox 31"/>
            <p:cNvSpPr txBox="1"/>
            <p:nvPr/>
          </p:nvSpPr>
          <p:spPr>
            <a:xfrm>
              <a:off x="76200" y="38100"/>
              <a:ext cx="660400" cy="698500"/>
            </a:xfrm>
            <a:prstGeom prst="rect">
              <a:avLst/>
            </a:prstGeom>
          </p:spPr>
          <p:txBody>
            <a:bodyPr lIns="50800" tIns="50800" rIns="50800" bIns="50800" rtlCol="0" anchor="ctr"/>
            <a:lstStyle/>
            <a:p>
              <a:pPr algn="ctr">
                <a:lnSpc>
                  <a:spcPts val="3079"/>
                </a:lnSpc>
              </a:pPr>
              <a:endParaRPr/>
            </a:p>
          </p:txBody>
        </p:sp>
      </p:grpSp>
      <p:grpSp>
        <p:nvGrpSpPr>
          <p:cNvPr id="32" name="Group 32"/>
          <p:cNvGrpSpPr/>
          <p:nvPr/>
        </p:nvGrpSpPr>
        <p:grpSpPr>
          <a:xfrm>
            <a:off x="5067746" y="7214848"/>
            <a:ext cx="2209660" cy="865165"/>
            <a:chOff x="0" y="0"/>
            <a:chExt cx="670128" cy="262380"/>
          </a:xfrm>
        </p:grpSpPr>
        <p:sp>
          <p:nvSpPr>
            <p:cNvPr id="33" name="Freeform 33"/>
            <p:cNvSpPr/>
            <p:nvPr/>
          </p:nvSpPr>
          <p:spPr>
            <a:xfrm>
              <a:off x="0" y="0"/>
              <a:ext cx="670128" cy="262380"/>
            </a:xfrm>
            <a:custGeom>
              <a:avLst/>
              <a:gdLst/>
              <a:ahLst/>
              <a:cxnLst/>
              <a:rect l="l" t="t" r="r" b="b"/>
              <a:pathLst>
                <a:path w="670128" h="262380">
                  <a:moveTo>
                    <a:pt x="70073" y="0"/>
                  </a:moveTo>
                  <a:lnTo>
                    <a:pt x="600055" y="0"/>
                  </a:lnTo>
                  <a:cubicBezTo>
                    <a:pt x="638755" y="0"/>
                    <a:pt x="670128" y="31373"/>
                    <a:pt x="670128" y="70073"/>
                  </a:cubicBezTo>
                  <a:lnTo>
                    <a:pt x="670128" y="192307"/>
                  </a:lnTo>
                  <a:cubicBezTo>
                    <a:pt x="670128" y="231007"/>
                    <a:pt x="638755" y="262380"/>
                    <a:pt x="600055" y="262380"/>
                  </a:cubicBezTo>
                  <a:lnTo>
                    <a:pt x="70073" y="262380"/>
                  </a:lnTo>
                  <a:cubicBezTo>
                    <a:pt x="31373" y="262380"/>
                    <a:pt x="0" y="231007"/>
                    <a:pt x="0" y="192307"/>
                  </a:cubicBezTo>
                  <a:lnTo>
                    <a:pt x="0" y="70073"/>
                  </a:lnTo>
                  <a:cubicBezTo>
                    <a:pt x="0" y="31373"/>
                    <a:pt x="31373" y="0"/>
                    <a:pt x="70073" y="0"/>
                  </a:cubicBezTo>
                  <a:close/>
                </a:path>
              </a:pathLst>
            </a:custGeom>
            <a:solidFill>
              <a:srgbClr val="5C5D62"/>
            </a:solidFill>
          </p:spPr>
          <p:txBody>
            <a:bodyPr/>
            <a:lstStyle/>
            <a:p>
              <a:endParaRPr lang="en-US"/>
            </a:p>
          </p:txBody>
        </p:sp>
        <p:sp>
          <p:nvSpPr>
            <p:cNvPr id="34" name="TextBox 34"/>
            <p:cNvSpPr txBox="1"/>
            <p:nvPr/>
          </p:nvSpPr>
          <p:spPr>
            <a:xfrm>
              <a:off x="0" y="-38100"/>
              <a:ext cx="670128" cy="300480"/>
            </a:xfrm>
            <a:prstGeom prst="rect">
              <a:avLst/>
            </a:prstGeom>
          </p:spPr>
          <p:txBody>
            <a:bodyPr lIns="50800" tIns="50800" rIns="50800" bIns="50800" rtlCol="0" anchor="ctr"/>
            <a:lstStyle/>
            <a:p>
              <a:pPr algn="ctr">
                <a:lnSpc>
                  <a:spcPts val="3079"/>
                </a:lnSpc>
              </a:pPr>
              <a:endParaRPr/>
            </a:p>
          </p:txBody>
        </p:sp>
      </p:grpSp>
      <p:grpSp>
        <p:nvGrpSpPr>
          <p:cNvPr id="35" name="Group 35"/>
          <p:cNvGrpSpPr/>
          <p:nvPr/>
        </p:nvGrpSpPr>
        <p:grpSpPr>
          <a:xfrm>
            <a:off x="5912311" y="6580118"/>
            <a:ext cx="520530" cy="432582"/>
            <a:chOff x="0" y="0"/>
            <a:chExt cx="1561822" cy="1297940"/>
          </a:xfrm>
        </p:grpSpPr>
        <p:sp>
          <p:nvSpPr>
            <p:cNvPr id="36" name="Freeform 36"/>
            <p:cNvSpPr/>
            <p:nvPr/>
          </p:nvSpPr>
          <p:spPr>
            <a:xfrm>
              <a:off x="0" y="0"/>
              <a:ext cx="1561822" cy="1297940"/>
            </a:xfrm>
            <a:custGeom>
              <a:avLst/>
              <a:gdLst/>
              <a:ahLst/>
              <a:cxnLst/>
              <a:rect l="l" t="t" r="r" b="b"/>
              <a:pathLst>
                <a:path w="1561822" h="1297940">
                  <a:moveTo>
                    <a:pt x="0" y="0"/>
                  </a:moveTo>
                  <a:lnTo>
                    <a:pt x="780911" y="1297940"/>
                  </a:lnTo>
                  <a:lnTo>
                    <a:pt x="1561822" y="0"/>
                  </a:lnTo>
                  <a:close/>
                </a:path>
              </a:pathLst>
            </a:custGeom>
            <a:solidFill>
              <a:srgbClr val="5C5D62"/>
            </a:solidFill>
          </p:spPr>
          <p:txBody>
            <a:bodyPr/>
            <a:lstStyle/>
            <a:p>
              <a:endParaRPr lang="en-US"/>
            </a:p>
          </p:txBody>
        </p:sp>
      </p:grpSp>
      <p:grpSp>
        <p:nvGrpSpPr>
          <p:cNvPr id="37" name="Group 37"/>
          <p:cNvGrpSpPr/>
          <p:nvPr/>
        </p:nvGrpSpPr>
        <p:grpSpPr>
          <a:xfrm>
            <a:off x="8039170" y="5953895"/>
            <a:ext cx="2209660" cy="865165"/>
            <a:chOff x="0" y="0"/>
            <a:chExt cx="670128" cy="262380"/>
          </a:xfrm>
        </p:grpSpPr>
        <p:sp>
          <p:nvSpPr>
            <p:cNvPr id="38" name="Freeform 38"/>
            <p:cNvSpPr/>
            <p:nvPr/>
          </p:nvSpPr>
          <p:spPr>
            <a:xfrm>
              <a:off x="0" y="0"/>
              <a:ext cx="670128" cy="262380"/>
            </a:xfrm>
            <a:custGeom>
              <a:avLst/>
              <a:gdLst/>
              <a:ahLst/>
              <a:cxnLst/>
              <a:rect l="l" t="t" r="r" b="b"/>
              <a:pathLst>
                <a:path w="670128" h="262380">
                  <a:moveTo>
                    <a:pt x="70073" y="0"/>
                  </a:moveTo>
                  <a:lnTo>
                    <a:pt x="600055" y="0"/>
                  </a:lnTo>
                  <a:cubicBezTo>
                    <a:pt x="638755" y="0"/>
                    <a:pt x="670128" y="31373"/>
                    <a:pt x="670128" y="70073"/>
                  </a:cubicBezTo>
                  <a:lnTo>
                    <a:pt x="670128" y="192307"/>
                  </a:lnTo>
                  <a:cubicBezTo>
                    <a:pt x="670128" y="231007"/>
                    <a:pt x="638755" y="262380"/>
                    <a:pt x="600055" y="262380"/>
                  </a:cubicBezTo>
                  <a:lnTo>
                    <a:pt x="70073" y="262380"/>
                  </a:lnTo>
                  <a:cubicBezTo>
                    <a:pt x="31373" y="262380"/>
                    <a:pt x="0" y="231007"/>
                    <a:pt x="0" y="192307"/>
                  </a:cubicBezTo>
                  <a:lnTo>
                    <a:pt x="0" y="70073"/>
                  </a:lnTo>
                  <a:cubicBezTo>
                    <a:pt x="0" y="31373"/>
                    <a:pt x="31373" y="0"/>
                    <a:pt x="70073" y="0"/>
                  </a:cubicBezTo>
                  <a:close/>
                </a:path>
              </a:pathLst>
            </a:custGeom>
            <a:solidFill>
              <a:srgbClr val="022E78"/>
            </a:solidFill>
          </p:spPr>
          <p:txBody>
            <a:bodyPr/>
            <a:lstStyle/>
            <a:p>
              <a:endParaRPr lang="en-US"/>
            </a:p>
          </p:txBody>
        </p:sp>
        <p:sp>
          <p:nvSpPr>
            <p:cNvPr id="39" name="TextBox 39"/>
            <p:cNvSpPr txBox="1"/>
            <p:nvPr/>
          </p:nvSpPr>
          <p:spPr>
            <a:xfrm>
              <a:off x="0" y="-38100"/>
              <a:ext cx="670128" cy="300480"/>
            </a:xfrm>
            <a:prstGeom prst="rect">
              <a:avLst/>
            </a:prstGeom>
          </p:spPr>
          <p:txBody>
            <a:bodyPr lIns="50800" tIns="50800" rIns="50800" bIns="50800" rtlCol="0" anchor="ctr"/>
            <a:lstStyle/>
            <a:p>
              <a:pPr algn="ctr">
                <a:lnSpc>
                  <a:spcPts val="3079"/>
                </a:lnSpc>
              </a:pPr>
              <a:endParaRPr/>
            </a:p>
          </p:txBody>
        </p:sp>
      </p:grpSp>
      <p:grpSp>
        <p:nvGrpSpPr>
          <p:cNvPr id="40" name="Group 40"/>
          <p:cNvGrpSpPr/>
          <p:nvPr/>
        </p:nvGrpSpPr>
        <p:grpSpPr>
          <a:xfrm>
            <a:off x="8883735" y="5339330"/>
            <a:ext cx="520530" cy="432582"/>
            <a:chOff x="0" y="0"/>
            <a:chExt cx="1561822" cy="1297940"/>
          </a:xfrm>
        </p:grpSpPr>
        <p:sp>
          <p:nvSpPr>
            <p:cNvPr id="41" name="Freeform 41"/>
            <p:cNvSpPr/>
            <p:nvPr/>
          </p:nvSpPr>
          <p:spPr>
            <a:xfrm>
              <a:off x="0" y="0"/>
              <a:ext cx="1561822" cy="1297940"/>
            </a:xfrm>
            <a:custGeom>
              <a:avLst/>
              <a:gdLst/>
              <a:ahLst/>
              <a:cxnLst/>
              <a:rect l="l" t="t" r="r" b="b"/>
              <a:pathLst>
                <a:path w="1561822" h="1297940">
                  <a:moveTo>
                    <a:pt x="0" y="0"/>
                  </a:moveTo>
                  <a:lnTo>
                    <a:pt x="780911" y="1297940"/>
                  </a:lnTo>
                  <a:lnTo>
                    <a:pt x="1561822" y="0"/>
                  </a:lnTo>
                  <a:close/>
                </a:path>
              </a:pathLst>
            </a:custGeom>
            <a:solidFill>
              <a:srgbClr val="022E78"/>
            </a:solidFill>
          </p:spPr>
          <p:txBody>
            <a:bodyPr/>
            <a:lstStyle/>
            <a:p>
              <a:endParaRPr lang="en-US"/>
            </a:p>
          </p:txBody>
        </p:sp>
      </p:grpSp>
      <p:grpSp>
        <p:nvGrpSpPr>
          <p:cNvPr id="42" name="Group 42"/>
          <p:cNvGrpSpPr/>
          <p:nvPr/>
        </p:nvGrpSpPr>
        <p:grpSpPr>
          <a:xfrm>
            <a:off x="11010594" y="7194683"/>
            <a:ext cx="2209660" cy="865165"/>
            <a:chOff x="0" y="0"/>
            <a:chExt cx="670128" cy="262380"/>
          </a:xfrm>
        </p:grpSpPr>
        <p:sp>
          <p:nvSpPr>
            <p:cNvPr id="43" name="Freeform 43"/>
            <p:cNvSpPr/>
            <p:nvPr/>
          </p:nvSpPr>
          <p:spPr>
            <a:xfrm>
              <a:off x="0" y="0"/>
              <a:ext cx="670128" cy="262380"/>
            </a:xfrm>
            <a:custGeom>
              <a:avLst/>
              <a:gdLst/>
              <a:ahLst/>
              <a:cxnLst/>
              <a:rect l="l" t="t" r="r" b="b"/>
              <a:pathLst>
                <a:path w="670128" h="262380">
                  <a:moveTo>
                    <a:pt x="70073" y="0"/>
                  </a:moveTo>
                  <a:lnTo>
                    <a:pt x="600055" y="0"/>
                  </a:lnTo>
                  <a:cubicBezTo>
                    <a:pt x="638755" y="0"/>
                    <a:pt x="670128" y="31373"/>
                    <a:pt x="670128" y="70073"/>
                  </a:cubicBezTo>
                  <a:lnTo>
                    <a:pt x="670128" y="192307"/>
                  </a:lnTo>
                  <a:cubicBezTo>
                    <a:pt x="670128" y="231007"/>
                    <a:pt x="638755" y="262380"/>
                    <a:pt x="600055" y="262380"/>
                  </a:cubicBezTo>
                  <a:lnTo>
                    <a:pt x="70073" y="262380"/>
                  </a:lnTo>
                  <a:cubicBezTo>
                    <a:pt x="31373" y="262380"/>
                    <a:pt x="0" y="231007"/>
                    <a:pt x="0" y="192307"/>
                  </a:cubicBezTo>
                  <a:lnTo>
                    <a:pt x="0" y="70073"/>
                  </a:lnTo>
                  <a:cubicBezTo>
                    <a:pt x="0" y="31373"/>
                    <a:pt x="31373" y="0"/>
                    <a:pt x="70073" y="0"/>
                  </a:cubicBezTo>
                  <a:close/>
                </a:path>
              </a:pathLst>
            </a:custGeom>
            <a:solidFill>
              <a:srgbClr val="A12568"/>
            </a:solidFill>
          </p:spPr>
          <p:txBody>
            <a:bodyPr/>
            <a:lstStyle/>
            <a:p>
              <a:endParaRPr lang="en-US"/>
            </a:p>
          </p:txBody>
        </p:sp>
        <p:sp>
          <p:nvSpPr>
            <p:cNvPr id="44" name="TextBox 44"/>
            <p:cNvSpPr txBox="1"/>
            <p:nvPr/>
          </p:nvSpPr>
          <p:spPr>
            <a:xfrm>
              <a:off x="0" y="-38100"/>
              <a:ext cx="670128" cy="300480"/>
            </a:xfrm>
            <a:prstGeom prst="rect">
              <a:avLst/>
            </a:prstGeom>
          </p:spPr>
          <p:txBody>
            <a:bodyPr lIns="50800" tIns="50800" rIns="50800" bIns="50800" rtlCol="0" anchor="ctr"/>
            <a:lstStyle/>
            <a:p>
              <a:pPr algn="ctr">
                <a:lnSpc>
                  <a:spcPts val="3079"/>
                </a:lnSpc>
              </a:pPr>
              <a:endParaRPr/>
            </a:p>
          </p:txBody>
        </p:sp>
      </p:grpSp>
      <p:grpSp>
        <p:nvGrpSpPr>
          <p:cNvPr id="45" name="Group 45"/>
          <p:cNvGrpSpPr/>
          <p:nvPr/>
        </p:nvGrpSpPr>
        <p:grpSpPr>
          <a:xfrm>
            <a:off x="11010594" y="4432871"/>
            <a:ext cx="2209660" cy="2209660"/>
            <a:chOff x="0" y="0"/>
            <a:chExt cx="812800" cy="812800"/>
          </a:xfrm>
        </p:grpSpPr>
        <p:sp>
          <p:nvSpPr>
            <p:cNvPr id="46" name="Freeform 4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 cap="sq">
              <a:solidFill>
                <a:srgbClr val="A12568"/>
              </a:solidFill>
              <a:prstDash val="solid"/>
              <a:miter/>
            </a:ln>
          </p:spPr>
          <p:txBody>
            <a:bodyPr/>
            <a:lstStyle/>
            <a:p>
              <a:endParaRPr lang="en-US"/>
            </a:p>
          </p:txBody>
        </p:sp>
        <p:sp>
          <p:nvSpPr>
            <p:cNvPr id="47" name="TextBox 47"/>
            <p:cNvSpPr txBox="1"/>
            <p:nvPr/>
          </p:nvSpPr>
          <p:spPr>
            <a:xfrm>
              <a:off x="76200" y="38100"/>
              <a:ext cx="660400" cy="698500"/>
            </a:xfrm>
            <a:prstGeom prst="rect">
              <a:avLst/>
            </a:prstGeom>
          </p:spPr>
          <p:txBody>
            <a:bodyPr lIns="50800" tIns="50800" rIns="50800" bIns="50800" rtlCol="0" anchor="ctr"/>
            <a:lstStyle/>
            <a:p>
              <a:pPr algn="ctr">
                <a:lnSpc>
                  <a:spcPts val="3079"/>
                </a:lnSpc>
              </a:pPr>
              <a:endParaRPr/>
            </a:p>
          </p:txBody>
        </p:sp>
      </p:grpSp>
      <p:grpSp>
        <p:nvGrpSpPr>
          <p:cNvPr id="48" name="Group 48"/>
          <p:cNvGrpSpPr/>
          <p:nvPr/>
        </p:nvGrpSpPr>
        <p:grpSpPr>
          <a:xfrm>
            <a:off x="11855159" y="6580118"/>
            <a:ext cx="520530" cy="432582"/>
            <a:chOff x="0" y="0"/>
            <a:chExt cx="1561822" cy="1297940"/>
          </a:xfrm>
        </p:grpSpPr>
        <p:sp>
          <p:nvSpPr>
            <p:cNvPr id="49" name="Freeform 49"/>
            <p:cNvSpPr/>
            <p:nvPr/>
          </p:nvSpPr>
          <p:spPr>
            <a:xfrm>
              <a:off x="0" y="0"/>
              <a:ext cx="1561822" cy="1297940"/>
            </a:xfrm>
            <a:custGeom>
              <a:avLst/>
              <a:gdLst/>
              <a:ahLst/>
              <a:cxnLst/>
              <a:rect l="l" t="t" r="r" b="b"/>
              <a:pathLst>
                <a:path w="1561822" h="1297940">
                  <a:moveTo>
                    <a:pt x="0" y="0"/>
                  </a:moveTo>
                  <a:lnTo>
                    <a:pt x="780911" y="1297940"/>
                  </a:lnTo>
                  <a:lnTo>
                    <a:pt x="1561822" y="0"/>
                  </a:lnTo>
                  <a:close/>
                </a:path>
              </a:pathLst>
            </a:custGeom>
            <a:solidFill>
              <a:srgbClr val="A12568"/>
            </a:solidFill>
          </p:spPr>
          <p:txBody>
            <a:bodyPr/>
            <a:lstStyle/>
            <a:p>
              <a:endParaRPr lang="en-US"/>
            </a:p>
          </p:txBody>
        </p:sp>
      </p:grpSp>
      <p:grpSp>
        <p:nvGrpSpPr>
          <p:cNvPr id="50" name="Group 50"/>
          <p:cNvGrpSpPr/>
          <p:nvPr/>
        </p:nvGrpSpPr>
        <p:grpSpPr>
          <a:xfrm>
            <a:off x="13982017" y="5975503"/>
            <a:ext cx="2209660" cy="865165"/>
            <a:chOff x="0" y="0"/>
            <a:chExt cx="670128" cy="262380"/>
          </a:xfrm>
        </p:grpSpPr>
        <p:sp>
          <p:nvSpPr>
            <p:cNvPr id="51" name="Freeform 51"/>
            <p:cNvSpPr/>
            <p:nvPr/>
          </p:nvSpPr>
          <p:spPr>
            <a:xfrm>
              <a:off x="0" y="0"/>
              <a:ext cx="670128" cy="262380"/>
            </a:xfrm>
            <a:custGeom>
              <a:avLst/>
              <a:gdLst/>
              <a:ahLst/>
              <a:cxnLst/>
              <a:rect l="l" t="t" r="r" b="b"/>
              <a:pathLst>
                <a:path w="670128" h="262380">
                  <a:moveTo>
                    <a:pt x="70073" y="0"/>
                  </a:moveTo>
                  <a:lnTo>
                    <a:pt x="600055" y="0"/>
                  </a:lnTo>
                  <a:cubicBezTo>
                    <a:pt x="638755" y="0"/>
                    <a:pt x="670128" y="31373"/>
                    <a:pt x="670128" y="70073"/>
                  </a:cubicBezTo>
                  <a:lnTo>
                    <a:pt x="670128" y="192307"/>
                  </a:lnTo>
                  <a:cubicBezTo>
                    <a:pt x="670128" y="231007"/>
                    <a:pt x="638755" y="262380"/>
                    <a:pt x="600055" y="262380"/>
                  </a:cubicBezTo>
                  <a:lnTo>
                    <a:pt x="70073" y="262380"/>
                  </a:lnTo>
                  <a:cubicBezTo>
                    <a:pt x="31373" y="262380"/>
                    <a:pt x="0" y="231007"/>
                    <a:pt x="0" y="192307"/>
                  </a:cubicBezTo>
                  <a:lnTo>
                    <a:pt x="0" y="70073"/>
                  </a:lnTo>
                  <a:cubicBezTo>
                    <a:pt x="0" y="31373"/>
                    <a:pt x="31373" y="0"/>
                    <a:pt x="70073" y="0"/>
                  </a:cubicBezTo>
                  <a:close/>
                </a:path>
              </a:pathLst>
            </a:custGeom>
            <a:solidFill>
              <a:srgbClr val="AE1E1E"/>
            </a:solidFill>
          </p:spPr>
          <p:txBody>
            <a:bodyPr/>
            <a:lstStyle/>
            <a:p>
              <a:endParaRPr lang="en-US"/>
            </a:p>
          </p:txBody>
        </p:sp>
        <p:sp>
          <p:nvSpPr>
            <p:cNvPr id="52" name="TextBox 52"/>
            <p:cNvSpPr txBox="1"/>
            <p:nvPr/>
          </p:nvSpPr>
          <p:spPr>
            <a:xfrm>
              <a:off x="0" y="-38100"/>
              <a:ext cx="670128" cy="300480"/>
            </a:xfrm>
            <a:prstGeom prst="rect">
              <a:avLst/>
            </a:prstGeom>
          </p:spPr>
          <p:txBody>
            <a:bodyPr lIns="50800" tIns="50800" rIns="50800" bIns="50800" rtlCol="0" anchor="ctr"/>
            <a:lstStyle/>
            <a:p>
              <a:pPr algn="ctr">
                <a:lnSpc>
                  <a:spcPts val="3079"/>
                </a:lnSpc>
              </a:pPr>
              <a:endParaRPr/>
            </a:p>
          </p:txBody>
        </p:sp>
      </p:grpSp>
      <p:grpSp>
        <p:nvGrpSpPr>
          <p:cNvPr id="53" name="Group 53"/>
          <p:cNvGrpSpPr/>
          <p:nvPr/>
        </p:nvGrpSpPr>
        <p:grpSpPr>
          <a:xfrm>
            <a:off x="13982017" y="3192082"/>
            <a:ext cx="2209660" cy="2209660"/>
            <a:chOff x="0" y="0"/>
            <a:chExt cx="812800" cy="812800"/>
          </a:xfrm>
        </p:grpSpPr>
        <p:sp>
          <p:nvSpPr>
            <p:cNvPr id="54" name="Freeform 5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 cap="sq">
              <a:solidFill>
                <a:srgbClr val="FF8887"/>
              </a:solidFill>
              <a:prstDash val="solid"/>
              <a:miter/>
            </a:ln>
          </p:spPr>
          <p:txBody>
            <a:bodyPr/>
            <a:lstStyle/>
            <a:p>
              <a:endParaRPr lang="en-US"/>
            </a:p>
          </p:txBody>
        </p:sp>
        <p:sp>
          <p:nvSpPr>
            <p:cNvPr id="55" name="TextBox 55"/>
            <p:cNvSpPr txBox="1"/>
            <p:nvPr/>
          </p:nvSpPr>
          <p:spPr>
            <a:xfrm>
              <a:off x="76200" y="38100"/>
              <a:ext cx="660400" cy="698500"/>
            </a:xfrm>
            <a:prstGeom prst="rect">
              <a:avLst/>
            </a:prstGeom>
          </p:spPr>
          <p:txBody>
            <a:bodyPr lIns="50800" tIns="50800" rIns="50800" bIns="50800" rtlCol="0" anchor="ctr"/>
            <a:lstStyle/>
            <a:p>
              <a:pPr algn="ctr">
                <a:lnSpc>
                  <a:spcPts val="3079"/>
                </a:lnSpc>
              </a:pPr>
              <a:endParaRPr/>
            </a:p>
          </p:txBody>
        </p:sp>
      </p:grpSp>
      <p:grpSp>
        <p:nvGrpSpPr>
          <p:cNvPr id="56" name="Group 56"/>
          <p:cNvGrpSpPr/>
          <p:nvPr/>
        </p:nvGrpSpPr>
        <p:grpSpPr>
          <a:xfrm>
            <a:off x="14826583" y="5339330"/>
            <a:ext cx="520530" cy="432582"/>
            <a:chOff x="0" y="0"/>
            <a:chExt cx="1561822" cy="1297940"/>
          </a:xfrm>
        </p:grpSpPr>
        <p:sp>
          <p:nvSpPr>
            <p:cNvPr id="57" name="Freeform 57"/>
            <p:cNvSpPr/>
            <p:nvPr/>
          </p:nvSpPr>
          <p:spPr>
            <a:xfrm>
              <a:off x="0" y="0"/>
              <a:ext cx="1561822" cy="1297940"/>
            </a:xfrm>
            <a:custGeom>
              <a:avLst/>
              <a:gdLst/>
              <a:ahLst/>
              <a:cxnLst/>
              <a:rect l="l" t="t" r="r" b="b"/>
              <a:pathLst>
                <a:path w="1561822" h="1297940">
                  <a:moveTo>
                    <a:pt x="0" y="0"/>
                  </a:moveTo>
                  <a:lnTo>
                    <a:pt x="780911" y="1297940"/>
                  </a:lnTo>
                  <a:lnTo>
                    <a:pt x="1561822" y="0"/>
                  </a:lnTo>
                  <a:close/>
                </a:path>
              </a:pathLst>
            </a:custGeom>
            <a:solidFill>
              <a:srgbClr val="AE1E1E"/>
            </a:solidFill>
          </p:spPr>
          <p:txBody>
            <a:bodyPr/>
            <a:lstStyle/>
            <a:p>
              <a:endParaRPr lang="en-US"/>
            </a:p>
          </p:txBody>
        </p:sp>
      </p:grpSp>
      <p:sp>
        <p:nvSpPr>
          <p:cNvPr id="58" name="Freeform 58"/>
          <p:cNvSpPr/>
          <p:nvPr/>
        </p:nvSpPr>
        <p:spPr>
          <a:xfrm>
            <a:off x="8855845" y="3997919"/>
            <a:ext cx="576310" cy="597987"/>
          </a:xfrm>
          <a:custGeom>
            <a:avLst/>
            <a:gdLst/>
            <a:ahLst/>
            <a:cxnLst/>
            <a:rect l="l" t="t" r="r" b="b"/>
            <a:pathLst>
              <a:path w="576310" h="597987">
                <a:moveTo>
                  <a:pt x="0" y="0"/>
                </a:moveTo>
                <a:lnTo>
                  <a:pt x="576310" y="0"/>
                </a:lnTo>
                <a:lnTo>
                  <a:pt x="576310" y="597987"/>
                </a:lnTo>
                <a:lnTo>
                  <a:pt x="0" y="597987"/>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9" name="Freeform 59"/>
          <p:cNvSpPr/>
          <p:nvPr/>
        </p:nvSpPr>
        <p:spPr>
          <a:xfrm>
            <a:off x="11783118" y="5253995"/>
            <a:ext cx="664611" cy="567411"/>
          </a:xfrm>
          <a:custGeom>
            <a:avLst/>
            <a:gdLst/>
            <a:ahLst/>
            <a:cxnLst/>
            <a:rect l="l" t="t" r="r" b="b"/>
            <a:pathLst>
              <a:path w="664611" h="567411">
                <a:moveTo>
                  <a:pt x="0" y="0"/>
                </a:moveTo>
                <a:lnTo>
                  <a:pt x="664611" y="0"/>
                </a:lnTo>
                <a:lnTo>
                  <a:pt x="664611" y="567412"/>
                </a:lnTo>
                <a:lnTo>
                  <a:pt x="0" y="567412"/>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0" name="Freeform 60"/>
          <p:cNvSpPr/>
          <p:nvPr/>
        </p:nvSpPr>
        <p:spPr>
          <a:xfrm>
            <a:off x="13903792" y="3757059"/>
            <a:ext cx="2229030" cy="1763720"/>
          </a:xfrm>
          <a:custGeom>
            <a:avLst/>
            <a:gdLst/>
            <a:ahLst/>
            <a:cxnLst/>
            <a:rect l="l" t="t" r="r" b="b"/>
            <a:pathLst>
              <a:path w="2229030" h="1763720">
                <a:moveTo>
                  <a:pt x="0" y="0"/>
                </a:moveTo>
                <a:lnTo>
                  <a:pt x="2229030" y="0"/>
                </a:lnTo>
                <a:lnTo>
                  <a:pt x="2229030" y="1763720"/>
                </a:lnTo>
                <a:lnTo>
                  <a:pt x="0" y="1763720"/>
                </a:lnTo>
                <a:lnTo>
                  <a:pt x="0" y="0"/>
                </a:lnTo>
                <a:close/>
              </a:path>
            </a:pathLst>
          </a:custGeom>
          <a:blipFill>
            <a:blip>
              <a:alphaModFix amt="15000"/>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en-US"/>
          </a:p>
        </p:txBody>
      </p:sp>
      <p:grpSp>
        <p:nvGrpSpPr>
          <p:cNvPr id="61" name="Group 61"/>
          <p:cNvGrpSpPr/>
          <p:nvPr/>
        </p:nvGrpSpPr>
        <p:grpSpPr>
          <a:xfrm>
            <a:off x="14213068" y="3423133"/>
            <a:ext cx="1747558" cy="1747558"/>
            <a:chOff x="0" y="0"/>
            <a:chExt cx="812800" cy="812800"/>
          </a:xfrm>
        </p:grpSpPr>
        <p:sp>
          <p:nvSpPr>
            <p:cNvPr id="62" name="Freeform 6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7F7F7"/>
            </a:solidFill>
            <a:ln cap="sq">
              <a:noFill/>
              <a:prstDash val="solid"/>
              <a:miter/>
            </a:ln>
          </p:spPr>
          <p:txBody>
            <a:bodyPr/>
            <a:lstStyle/>
            <a:p>
              <a:endParaRPr lang="en-US"/>
            </a:p>
          </p:txBody>
        </p:sp>
        <p:sp>
          <p:nvSpPr>
            <p:cNvPr id="63" name="TextBox 63"/>
            <p:cNvSpPr txBox="1"/>
            <p:nvPr/>
          </p:nvSpPr>
          <p:spPr>
            <a:xfrm>
              <a:off x="76200" y="38100"/>
              <a:ext cx="660400" cy="698500"/>
            </a:xfrm>
            <a:prstGeom prst="rect">
              <a:avLst/>
            </a:prstGeom>
          </p:spPr>
          <p:txBody>
            <a:bodyPr lIns="50800" tIns="50800" rIns="50800" bIns="50800" rtlCol="0" anchor="ctr"/>
            <a:lstStyle/>
            <a:p>
              <a:pPr algn="ctr">
                <a:lnSpc>
                  <a:spcPts val="3079"/>
                </a:lnSpc>
              </a:pPr>
              <a:endParaRPr/>
            </a:p>
          </p:txBody>
        </p:sp>
      </p:grpSp>
      <p:sp>
        <p:nvSpPr>
          <p:cNvPr id="64" name="Freeform 64"/>
          <p:cNvSpPr/>
          <p:nvPr/>
        </p:nvSpPr>
        <p:spPr>
          <a:xfrm>
            <a:off x="15277348" y="1879908"/>
            <a:ext cx="1553134" cy="487296"/>
          </a:xfrm>
          <a:custGeom>
            <a:avLst/>
            <a:gdLst/>
            <a:ahLst/>
            <a:cxnLst/>
            <a:rect l="l" t="t" r="r" b="b"/>
            <a:pathLst>
              <a:path w="1553134" h="487296">
                <a:moveTo>
                  <a:pt x="0" y="0"/>
                </a:moveTo>
                <a:lnTo>
                  <a:pt x="1553133" y="0"/>
                </a:lnTo>
                <a:lnTo>
                  <a:pt x="1553133" y="487295"/>
                </a:lnTo>
                <a:lnTo>
                  <a:pt x="0" y="487295"/>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5" name="Freeform 65"/>
          <p:cNvSpPr/>
          <p:nvPr/>
        </p:nvSpPr>
        <p:spPr>
          <a:xfrm>
            <a:off x="1470762" y="1879908"/>
            <a:ext cx="1553134" cy="487296"/>
          </a:xfrm>
          <a:custGeom>
            <a:avLst/>
            <a:gdLst/>
            <a:ahLst/>
            <a:cxnLst/>
            <a:rect l="l" t="t" r="r" b="b"/>
            <a:pathLst>
              <a:path w="1553134" h="487296">
                <a:moveTo>
                  <a:pt x="0" y="0"/>
                </a:moveTo>
                <a:lnTo>
                  <a:pt x="1553134" y="0"/>
                </a:lnTo>
                <a:lnTo>
                  <a:pt x="1553134" y="487295"/>
                </a:lnTo>
                <a:lnTo>
                  <a:pt x="0" y="487295"/>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6" name="Freeform 66"/>
          <p:cNvSpPr/>
          <p:nvPr/>
        </p:nvSpPr>
        <p:spPr>
          <a:xfrm>
            <a:off x="17096258" y="9110713"/>
            <a:ext cx="1975239" cy="1745618"/>
          </a:xfrm>
          <a:custGeom>
            <a:avLst/>
            <a:gdLst/>
            <a:ahLst/>
            <a:cxnLst/>
            <a:rect l="l" t="t" r="r" b="b"/>
            <a:pathLst>
              <a:path w="1975239" h="1745618">
                <a:moveTo>
                  <a:pt x="0" y="0"/>
                </a:moveTo>
                <a:lnTo>
                  <a:pt x="1975239" y="0"/>
                </a:lnTo>
                <a:lnTo>
                  <a:pt x="1975239" y="1745618"/>
                </a:lnTo>
                <a:lnTo>
                  <a:pt x="0" y="1745618"/>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US"/>
          </a:p>
        </p:txBody>
      </p:sp>
      <p:sp>
        <p:nvSpPr>
          <p:cNvPr id="67" name="Freeform 67"/>
          <p:cNvSpPr/>
          <p:nvPr/>
        </p:nvSpPr>
        <p:spPr>
          <a:xfrm>
            <a:off x="-840863" y="-872809"/>
            <a:ext cx="1975239" cy="1745618"/>
          </a:xfrm>
          <a:custGeom>
            <a:avLst/>
            <a:gdLst/>
            <a:ahLst/>
            <a:cxnLst/>
            <a:rect l="l" t="t" r="r" b="b"/>
            <a:pathLst>
              <a:path w="1975239" h="1745618">
                <a:moveTo>
                  <a:pt x="0" y="0"/>
                </a:moveTo>
                <a:lnTo>
                  <a:pt x="1975240" y="0"/>
                </a:lnTo>
                <a:lnTo>
                  <a:pt x="1975240" y="1745618"/>
                </a:lnTo>
                <a:lnTo>
                  <a:pt x="0" y="1745618"/>
                </a:lnTo>
                <a:lnTo>
                  <a:pt x="0" y="0"/>
                </a:lnTo>
                <a:close/>
              </a:path>
            </a:pathLst>
          </a:custGeom>
          <a:blipFill>
            <a:blip>
              <a:alphaModFix amt="19999"/>
              <a:extLst>
                <a:ext uri="{96DAC541-7B7A-43D3-8B79-37D633B846F1}">
                  <asvg:svgBlip xmlns:asvg="http://schemas.microsoft.com/office/drawing/2016/SVG/main" r:embed="rId8"/>
                </a:ext>
              </a:extLst>
            </a:blip>
            <a:stretch>
              <a:fillRect/>
            </a:stretch>
          </a:blipFill>
        </p:spPr>
        <p:txBody>
          <a:bodyPr/>
          <a:lstStyle/>
          <a:p>
            <a:endParaRPr lang="en-US"/>
          </a:p>
        </p:txBody>
      </p:sp>
      <p:sp>
        <p:nvSpPr>
          <p:cNvPr id="68" name="Freeform 68"/>
          <p:cNvSpPr/>
          <p:nvPr/>
        </p:nvSpPr>
        <p:spPr>
          <a:xfrm>
            <a:off x="-506559" y="9854307"/>
            <a:ext cx="865387" cy="865387"/>
          </a:xfrm>
          <a:custGeom>
            <a:avLst/>
            <a:gdLst/>
            <a:ahLst/>
            <a:cxnLst/>
            <a:rect l="l" t="t" r="r" b="b"/>
            <a:pathLst>
              <a:path w="865387" h="865387">
                <a:moveTo>
                  <a:pt x="0" y="0"/>
                </a:moveTo>
                <a:lnTo>
                  <a:pt x="865386" y="0"/>
                </a:lnTo>
                <a:lnTo>
                  <a:pt x="865386" y="865386"/>
                </a:lnTo>
                <a:lnTo>
                  <a:pt x="0" y="865386"/>
                </a:lnTo>
                <a:lnTo>
                  <a:pt x="0" y="0"/>
                </a:lnTo>
                <a:close/>
              </a:path>
            </a:pathLst>
          </a:custGeom>
          <a:blipFill>
            <a:blip>
              <a:extLst>
                <a:ext uri="{96DAC541-7B7A-43D3-8B79-37D633B846F1}">
                  <asvg:svgBlip xmlns:asvg="http://schemas.microsoft.com/office/drawing/2016/SVG/main" r:embed="rId9"/>
                </a:ext>
              </a:extLst>
            </a:blip>
            <a:stretch>
              <a:fillRect/>
            </a:stretch>
          </a:blipFill>
        </p:spPr>
        <p:txBody>
          <a:bodyPr/>
          <a:lstStyle/>
          <a:p>
            <a:endParaRPr lang="en-US"/>
          </a:p>
        </p:txBody>
      </p:sp>
      <p:sp>
        <p:nvSpPr>
          <p:cNvPr id="69" name="Freeform 69"/>
          <p:cNvSpPr/>
          <p:nvPr/>
        </p:nvSpPr>
        <p:spPr>
          <a:xfrm>
            <a:off x="75685" y="9682652"/>
            <a:ext cx="566284" cy="343310"/>
          </a:xfrm>
          <a:custGeom>
            <a:avLst/>
            <a:gdLst/>
            <a:ahLst/>
            <a:cxnLst/>
            <a:rect l="l" t="t" r="r" b="b"/>
            <a:pathLst>
              <a:path w="566284" h="343310">
                <a:moveTo>
                  <a:pt x="0" y="0"/>
                </a:moveTo>
                <a:lnTo>
                  <a:pt x="566285" y="0"/>
                </a:lnTo>
                <a:lnTo>
                  <a:pt x="566285" y="343310"/>
                </a:lnTo>
                <a:lnTo>
                  <a:pt x="0" y="343310"/>
                </a:lnTo>
                <a:lnTo>
                  <a:pt x="0" y="0"/>
                </a:lnTo>
                <a:close/>
              </a:path>
            </a:pathLst>
          </a:custGeom>
          <a:blipFill>
            <a:blip>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70" name="Freeform 70"/>
          <p:cNvSpPr/>
          <p:nvPr/>
        </p:nvSpPr>
        <p:spPr>
          <a:xfrm>
            <a:off x="17795440" y="-144218"/>
            <a:ext cx="985119" cy="902615"/>
          </a:xfrm>
          <a:custGeom>
            <a:avLst/>
            <a:gdLst/>
            <a:ahLst/>
            <a:cxnLst/>
            <a:rect l="l" t="t" r="r" b="b"/>
            <a:pathLst>
              <a:path w="985119" h="902615">
                <a:moveTo>
                  <a:pt x="0" y="0"/>
                </a:moveTo>
                <a:lnTo>
                  <a:pt x="985120" y="0"/>
                </a:lnTo>
                <a:lnTo>
                  <a:pt x="985120" y="902615"/>
                </a:lnTo>
                <a:lnTo>
                  <a:pt x="0" y="902615"/>
                </a:lnTo>
                <a:lnTo>
                  <a:pt x="0" y="0"/>
                </a:lnTo>
                <a:close/>
              </a:path>
            </a:pathLst>
          </a:custGeom>
          <a:blipFill>
            <a:blip>
              <a:alphaModFix amt="3000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71" name="Freeform 71"/>
          <p:cNvSpPr/>
          <p:nvPr/>
        </p:nvSpPr>
        <p:spPr>
          <a:xfrm>
            <a:off x="17476217" y="307089"/>
            <a:ext cx="566284" cy="343310"/>
          </a:xfrm>
          <a:custGeom>
            <a:avLst/>
            <a:gdLst/>
            <a:ahLst/>
            <a:cxnLst/>
            <a:rect l="l" t="t" r="r" b="b"/>
            <a:pathLst>
              <a:path w="566284" h="343310">
                <a:moveTo>
                  <a:pt x="0" y="0"/>
                </a:moveTo>
                <a:lnTo>
                  <a:pt x="566285" y="0"/>
                </a:lnTo>
                <a:lnTo>
                  <a:pt x="566285" y="343310"/>
                </a:lnTo>
                <a:lnTo>
                  <a:pt x="0" y="343310"/>
                </a:lnTo>
                <a:lnTo>
                  <a:pt x="0" y="0"/>
                </a:lnTo>
                <a:close/>
              </a:path>
            </a:pathLst>
          </a:custGeom>
          <a:blipFill>
            <a:blip>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72" name="Freeform 72"/>
          <p:cNvSpPr/>
          <p:nvPr/>
        </p:nvSpPr>
        <p:spPr>
          <a:xfrm>
            <a:off x="5560898" y="4902783"/>
            <a:ext cx="1203613" cy="1072720"/>
          </a:xfrm>
          <a:custGeom>
            <a:avLst/>
            <a:gdLst/>
            <a:ahLst/>
            <a:cxnLst/>
            <a:rect l="l" t="t" r="r" b="b"/>
            <a:pathLst>
              <a:path w="1203613" h="1072720">
                <a:moveTo>
                  <a:pt x="0" y="0"/>
                </a:moveTo>
                <a:lnTo>
                  <a:pt x="1203613" y="0"/>
                </a:lnTo>
                <a:lnTo>
                  <a:pt x="1203613" y="1072720"/>
                </a:lnTo>
                <a:lnTo>
                  <a:pt x="0" y="1072720"/>
                </a:lnTo>
                <a:lnTo>
                  <a:pt x="0" y="0"/>
                </a:lnTo>
                <a:close/>
              </a:path>
            </a:pathLst>
          </a:custGeom>
          <a:blipFill>
            <a:blip>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73" name="Freeform 73"/>
          <p:cNvSpPr/>
          <p:nvPr/>
        </p:nvSpPr>
        <p:spPr>
          <a:xfrm>
            <a:off x="2712815" y="3647899"/>
            <a:ext cx="996045" cy="1247005"/>
          </a:xfrm>
          <a:custGeom>
            <a:avLst/>
            <a:gdLst/>
            <a:ahLst/>
            <a:cxnLst/>
            <a:rect l="l" t="t" r="r" b="b"/>
            <a:pathLst>
              <a:path w="996045" h="1247005">
                <a:moveTo>
                  <a:pt x="0" y="0"/>
                </a:moveTo>
                <a:lnTo>
                  <a:pt x="996045" y="0"/>
                </a:lnTo>
                <a:lnTo>
                  <a:pt x="996045" y="1247005"/>
                </a:lnTo>
                <a:lnTo>
                  <a:pt x="0" y="1247005"/>
                </a:lnTo>
                <a:lnTo>
                  <a:pt x="0" y="0"/>
                </a:lnTo>
                <a:close/>
              </a:path>
            </a:pathLst>
          </a:custGeom>
          <a:blipFill>
            <a:blip>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74" name="Freeform 74"/>
          <p:cNvSpPr/>
          <p:nvPr/>
        </p:nvSpPr>
        <p:spPr>
          <a:xfrm>
            <a:off x="14590418" y="3757059"/>
            <a:ext cx="1044175" cy="1008934"/>
          </a:xfrm>
          <a:custGeom>
            <a:avLst/>
            <a:gdLst/>
            <a:ahLst/>
            <a:cxnLst/>
            <a:rect l="l" t="t" r="r" b="b"/>
            <a:pathLst>
              <a:path w="1044175" h="1008934">
                <a:moveTo>
                  <a:pt x="0" y="0"/>
                </a:moveTo>
                <a:lnTo>
                  <a:pt x="1044175" y="0"/>
                </a:lnTo>
                <a:lnTo>
                  <a:pt x="1044175" y="1008934"/>
                </a:lnTo>
                <a:lnTo>
                  <a:pt x="0" y="1008934"/>
                </a:lnTo>
                <a:lnTo>
                  <a:pt x="0" y="0"/>
                </a:lnTo>
                <a:close/>
              </a:path>
            </a:pathLst>
          </a:custGeom>
          <a:blipFill>
            <a:blip>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75" name="TextBox 75"/>
          <p:cNvSpPr txBox="1"/>
          <p:nvPr/>
        </p:nvSpPr>
        <p:spPr>
          <a:xfrm>
            <a:off x="2267411" y="6033493"/>
            <a:ext cx="1867482" cy="656321"/>
          </a:xfrm>
          <a:prstGeom prst="rect">
            <a:avLst/>
          </a:prstGeom>
        </p:spPr>
        <p:txBody>
          <a:bodyPr lIns="0" tIns="0" rIns="0" bIns="0" rtlCol="0" anchor="t">
            <a:spAutoFit/>
          </a:bodyPr>
          <a:lstStyle/>
          <a:p>
            <a:pPr marL="0" lvl="1" indent="0" algn="ctr">
              <a:lnSpc>
                <a:spcPts val="2674"/>
              </a:lnSpc>
              <a:spcBef>
                <a:spcPct val="0"/>
              </a:spcBef>
            </a:pPr>
            <a:r>
              <a:rPr lang="en-US" sz="1910" b="1">
                <a:solidFill>
                  <a:srgbClr val="FFFFFF"/>
                </a:solidFill>
                <a:latin typeface="Source Sans Pro Bold"/>
                <a:ea typeface="Source Sans Pro Bold"/>
                <a:cs typeface="Source Sans Pro Bold"/>
                <a:sym typeface="Source Sans Pro Bold"/>
              </a:rPr>
              <a:t>Leadership Positions</a:t>
            </a:r>
          </a:p>
        </p:txBody>
      </p:sp>
      <p:sp>
        <p:nvSpPr>
          <p:cNvPr id="76" name="TextBox 76"/>
          <p:cNvSpPr txBox="1"/>
          <p:nvPr/>
        </p:nvSpPr>
        <p:spPr>
          <a:xfrm>
            <a:off x="2096322" y="7013029"/>
            <a:ext cx="2209660" cy="731377"/>
          </a:xfrm>
          <a:prstGeom prst="rect">
            <a:avLst/>
          </a:prstGeom>
        </p:spPr>
        <p:txBody>
          <a:bodyPr lIns="0" tIns="0" rIns="0" bIns="0" rtlCol="0" anchor="t">
            <a:spAutoFit/>
          </a:bodyPr>
          <a:lstStyle/>
          <a:p>
            <a:pPr marL="0" lvl="0" indent="0" algn="ctr">
              <a:lnSpc>
                <a:spcPts val="1955"/>
              </a:lnSpc>
              <a:spcBef>
                <a:spcPct val="0"/>
              </a:spcBef>
            </a:pPr>
            <a:r>
              <a:rPr lang="en-US" sz="1303" b="1" spc="41">
                <a:solidFill>
                  <a:srgbClr val="5C5D62"/>
                </a:solidFill>
                <a:latin typeface="Source Sans Pro Bold"/>
                <a:ea typeface="Source Sans Pro Bold"/>
                <a:cs typeface="Source Sans Pro Bold"/>
                <a:sym typeface="Source Sans Pro Bold"/>
              </a:rPr>
              <a:t>Formal administrative posts such as program director or course chair</a:t>
            </a:r>
          </a:p>
        </p:txBody>
      </p:sp>
      <p:sp>
        <p:nvSpPr>
          <p:cNvPr id="77" name="TextBox 77"/>
          <p:cNvSpPr txBox="1"/>
          <p:nvPr/>
        </p:nvSpPr>
        <p:spPr>
          <a:xfrm>
            <a:off x="5238835" y="7300219"/>
            <a:ext cx="1867482" cy="322946"/>
          </a:xfrm>
          <a:prstGeom prst="rect">
            <a:avLst/>
          </a:prstGeom>
        </p:spPr>
        <p:txBody>
          <a:bodyPr lIns="0" tIns="0" rIns="0" bIns="0" rtlCol="0" anchor="t">
            <a:spAutoFit/>
          </a:bodyPr>
          <a:lstStyle/>
          <a:p>
            <a:pPr marL="0" lvl="1" indent="0" algn="ctr">
              <a:lnSpc>
                <a:spcPts val="2674"/>
              </a:lnSpc>
              <a:spcBef>
                <a:spcPct val="0"/>
              </a:spcBef>
            </a:pPr>
            <a:r>
              <a:rPr lang="en-US" sz="1910" b="1">
                <a:solidFill>
                  <a:srgbClr val="FFFFFF"/>
                </a:solidFill>
                <a:latin typeface="Source Sans Pro Bold"/>
                <a:ea typeface="Source Sans Pro Bold"/>
                <a:cs typeface="Source Sans Pro Bold"/>
                <a:sym typeface="Source Sans Pro Bold"/>
              </a:rPr>
              <a:t>Committees</a:t>
            </a:r>
          </a:p>
        </p:txBody>
      </p:sp>
      <p:sp>
        <p:nvSpPr>
          <p:cNvPr id="78" name="TextBox 78"/>
          <p:cNvSpPr txBox="1"/>
          <p:nvPr/>
        </p:nvSpPr>
        <p:spPr>
          <a:xfrm>
            <a:off x="5067746" y="8253817"/>
            <a:ext cx="2209660" cy="979027"/>
          </a:xfrm>
          <a:prstGeom prst="rect">
            <a:avLst/>
          </a:prstGeom>
        </p:spPr>
        <p:txBody>
          <a:bodyPr lIns="0" tIns="0" rIns="0" bIns="0" rtlCol="0" anchor="t">
            <a:spAutoFit/>
          </a:bodyPr>
          <a:lstStyle/>
          <a:p>
            <a:pPr marL="0" lvl="0" indent="0" algn="ctr">
              <a:lnSpc>
                <a:spcPts val="1955"/>
              </a:lnSpc>
              <a:spcBef>
                <a:spcPct val="0"/>
              </a:spcBef>
            </a:pPr>
            <a:r>
              <a:rPr lang="en-US" sz="1303" b="1" spc="41">
                <a:solidFill>
                  <a:srgbClr val="5C5D62"/>
                </a:solidFill>
                <a:latin typeface="Source Sans Pro Bold"/>
                <a:ea typeface="Source Sans Pro Bold"/>
                <a:cs typeface="Source Sans Pro Bold"/>
                <a:sym typeface="Source Sans Pro Bold"/>
              </a:rPr>
              <a:t>NOSM U Committees, hospital committees or other organizational committees - </a:t>
            </a:r>
          </a:p>
        </p:txBody>
      </p:sp>
      <p:sp>
        <p:nvSpPr>
          <p:cNvPr id="79" name="TextBox 79"/>
          <p:cNvSpPr txBox="1"/>
          <p:nvPr/>
        </p:nvSpPr>
        <p:spPr>
          <a:xfrm>
            <a:off x="8210259" y="6039266"/>
            <a:ext cx="1867482" cy="656321"/>
          </a:xfrm>
          <a:prstGeom prst="rect">
            <a:avLst/>
          </a:prstGeom>
        </p:spPr>
        <p:txBody>
          <a:bodyPr lIns="0" tIns="0" rIns="0" bIns="0" rtlCol="0" anchor="t">
            <a:spAutoFit/>
          </a:bodyPr>
          <a:lstStyle/>
          <a:p>
            <a:pPr marL="0" lvl="1" indent="0" algn="ctr">
              <a:lnSpc>
                <a:spcPts val="2674"/>
              </a:lnSpc>
              <a:spcBef>
                <a:spcPct val="0"/>
              </a:spcBef>
            </a:pPr>
            <a:r>
              <a:rPr lang="en-US" sz="1910" b="1">
                <a:solidFill>
                  <a:srgbClr val="FFFFFF"/>
                </a:solidFill>
                <a:latin typeface="Source Sans Pro Bold"/>
                <a:ea typeface="Source Sans Pro Bold"/>
                <a:cs typeface="Source Sans Pro Bold"/>
                <a:sym typeface="Source Sans Pro Bold"/>
              </a:rPr>
              <a:t>Participation in Accredition</a:t>
            </a:r>
          </a:p>
        </p:txBody>
      </p:sp>
      <p:sp>
        <p:nvSpPr>
          <p:cNvPr id="80" name="TextBox 80"/>
          <p:cNvSpPr txBox="1"/>
          <p:nvPr/>
        </p:nvSpPr>
        <p:spPr>
          <a:xfrm>
            <a:off x="8039170" y="7013029"/>
            <a:ext cx="2209660" cy="979027"/>
          </a:xfrm>
          <a:prstGeom prst="rect">
            <a:avLst/>
          </a:prstGeom>
        </p:spPr>
        <p:txBody>
          <a:bodyPr lIns="0" tIns="0" rIns="0" bIns="0" rtlCol="0" anchor="t">
            <a:spAutoFit/>
          </a:bodyPr>
          <a:lstStyle/>
          <a:p>
            <a:pPr marL="0" lvl="0" indent="0" algn="ctr">
              <a:lnSpc>
                <a:spcPts val="1955"/>
              </a:lnSpc>
              <a:spcBef>
                <a:spcPct val="0"/>
              </a:spcBef>
            </a:pPr>
            <a:r>
              <a:rPr lang="en-US" sz="1303" b="1" spc="41">
                <a:solidFill>
                  <a:srgbClr val="5C5D62"/>
                </a:solidFill>
                <a:latin typeface="Source Sans Pro Bold"/>
                <a:ea typeface="Source Sans Pro Bold"/>
                <a:cs typeface="Source Sans Pro Bold"/>
                <a:sym typeface="Source Sans Pro Bold"/>
              </a:rPr>
              <a:t>Both within NOSM U accreditations cycles and contributing to external accreditations </a:t>
            </a:r>
          </a:p>
        </p:txBody>
      </p:sp>
      <p:sp>
        <p:nvSpPr>
          <p:cNvPr id="81" name="TextBox 81"/>
          <p:cNvSpPr txBox="1"/>
          <p:nvPr/>
        </p:nvSpPr>
        <p:spPr>
          <a:xfrm>
            <a:off x="11181683" y="7280055"/>
            <a:ext cx="1867482" cy="656321"/>
          </a:xfrm>
          <a:prstGeom prst="rect">
            <a:avLst/>
          </a:prstGeom>
        </p:spPr>
        <p:txBody>
          <a:bodyPr lIns="0" tIns="0" rIns="0" bIns="0" rtlCol="0" anchor="t">
            <a:spAutoFit/>
          </a:bodyPr>
          <a:lstStyle/>
          <a:p>
            <a:pPr marL="0" lvl="1" indent="0" algn="ctr">
              <a:lnSpc>
                <a:spcPts val="2674"/>
              </a:lnSpc>
              <a:spcBef>
                <a:spcPct val="0"/>
              </a:spcBef>
            </a:pPr>
            <a:r>
              <a:rPr lang="en-US" sz="1910" b="1">
                <a:solidFill>
                  <a:srgbClr val="FFFFFF"/>
                </a:solidFill>
                <a:latin typeface="Source Sans Pro Bold"/>
                <a:ea typeface="Source Sans Pro Bold"/>
                <a:cs typeface="Source Sans Pro Bold"/>
                <a:sym typeface="Source Sans Pro Bold"/>
              </a:rPr>
              <a:t>Organization of Course</a:t>
            </a:r>
          </a:p>
        </p:txBody>
      </p:sp>
      <p:sp>
        <p:nvSpPr>
          <p:cNvPr id="82" name="TextBox 82"/>
          <p:cNvSpPr txBox="1"/>
          <p:nvPr/>
        </p:nvSpPr>
        <p:spPr>
          <a:xfrm>
            <a:off x="11010594" y="8253817"/>
            <a:ext cx="2209660" cy="731377"/>
          </a:xfrm>
          <a:prstGeom prst="rect">
            <a:avLst/>
          </a:prstGeom>
        </p:spPr>
        <p:txBody>
          <a:bodyPr lIns="0" tIns="0" rIns="0" bIns="0" rtlCol="0" anchor="t">
            <a:spAutoFit/>
          </a:bodyPr>
          <a:lstStyle/>
          <a:p>
            <a:pPr marL="0" lvl="0" indent="0" algn="ctr">
              <a:lnSpc>
                <a:spcPts val="1955"/>
              </a:lnSpc>
              <a:spcBef>
                <a:spcPct val="0"/>
              </a:spcBef>
            </a:pPr>
            <a:r>
              <a:rPr lang="en-US" sz="1303" b="1" spc="41">
                <a:solidFill>
                  <a:srgbClr val="5C5D62"/>
                </a:solidFill>
                <a:latin typeface="Source Sans Pro Bold"/>
                <a:ea typeface="Source Sans Pro Bold"/>
                <a:cs typeface="Source Sans Pro Bold"/>
                <a:sym typeface="Source Sans Pro Bold"/>
              </a:rPr>
              <a:t>Within all phase of UME , PGME, CEPD and external medical education</a:t>
            </a:r>
          </a:p>
        </p:txBody>
      </p:sp>
      <p:sp>
        <p:nvSpPr>
          <p:cNvPr id="83" name="TextBox 83"/>
          <p:cNvSpPr txBox="1"/>
          <p:nvPr/>
        </p:nvSpPr>
        <p:spPr>
          <a:xfrm>
            <a:off x="14153107" y="6060874"/>
            <a:ext cx="1867482" cy="656321"/>
          </a:xfrm>
          <a:prstGeom prst="rect">
            <a:avLst/>
          </a:prstGeom>
        </p:spPr>
        <p:txBody>
          <a:bodyPr lIns="0" tIns="0" rIns="0" bIns="0" rtlCol="0" anchor="t">
            <a:spAutoFit/>
          </a:bodyPr>
          <a:lstStyle/>
          <a:p>
            <a:pPr marL="0" lvl="1" indent="0" algn="ctr">
              <a:lnSpc>
                <a:spcPts val="2674"/>
              </a:lnSpc>
              <a:spcBef>
                <a:spcPct val="0"/>
              </a:spcBef>
            </a:pPr>
            <a:r>
              <a:rPr lang="en-US" sz="1910" b="1">
                <a:solidFill>
                  <a:srgbClr val="FFFFFF"/>
                </a:solidFill>
                <a:latin typeface="Source Sans Pro Bold"/>
                <a:ea typeface="Source Sans Pro Bold"/>
                <a:cs typeface="Source Sans Pro Bold"/>
                <a:sym typeface="Source Sans Pro Bold"/>
              </a:rPr>
              <a:t>Service within hospital</a:t>
            </a:r>
          </a:p>
        </p:txBody>
      </p:sp>
      <p:sp>
        <p:nvSpPr>
          <p:cNvPr id="84" name="TextBox 84"/>
          <p:cNvSpPr txBox="1"/>
          <p:nvPr/>
        </p:nvSpPr>
        <p:spPr>
          <a:xfrm>
            <a:off x="13982017" y="7013029"/>
            <a:ext cx="2209660" cy="731377"/>
          </a:xfrm>
          <a:prstGeom prst="rect">
            <a:avLst/>
          </a:prstGeom>
        </p:spPr>
        <p:txBody>
          <a:bodyPr lIns="0" tIns="0" rIns="0" bIns="0" rtlCol="0" anchor="t">
            <a:spAutoFit/>
          </a:bodyPr>
          <a:lstStyle/>
          <a:p>
            <a:pPr marL="0" lvl="0" indent="0" algn="ctr">
              <a:lnSpc>
                <a:spcPts val="1955"/>
              </a:lnSpc>
              <a:spcBef>
                <a:spcPct val="0"/>
              </a:spcBef>
            </a:pPr>
            <a:r>
              <a:rPr lang="en-US" sz="1303" b="1" spc="41">
                <a:solidFill>
                  <a:srgbClr val="5C5D62"/>
                </a:solidFill>
                <a:latin typeface="Source Sans Pro Bold"/>
                <a:ea typeface="Source Sans Pro Bold"/>
                <a:cs typeface="Source Sans Pro Bold"/>
                <a:sym typeface="Source Sans Pro Bold"/>
              </a:rPr>
              <a:t>Departmental leadership, REB involvement, committee work,  </a:t>
            </a:r>
          </a:p>
        </p:txBody>
      </p:sp>
      <p:sp>
        <p:nvSpPr>
          <p:cNvPr id="85" name="TextBox 85"/>
          <p:cNvSpPr txBox="1"/>
          <p:nvPr/>
        </p:nvSpPr>
        <p:spPr>
          <a:xfrm>
            <a:off x="2653407" y="819150"/>
            <a:ext cx="12981187" cy="714376"/>
          </a:xfrm>
          <a:prstGeom prst="rect">
            <a:avLst/>
          </a:prstGeom>
        </p:spPr>
        <p:txBody>
          <a:bodyPr lIns="0" tIns="0" rIns="0" bIns="0" rtlCol="0" anchor="t">
            <a:spAutoFit/>
          </a:bodyPr>
          <a:lstStyle/>
          <a:p>
            <a:pPr algn="ctr">
              <a:lnSpc>
                <a:spcPts val="5999"/>
              </a:lnSpc>
            </a:pPr>
            <a:r>
              <a:rPr lang="en-US" sz="3999" b="1">
                <a:solidFill>
                  <a:srgbClr val="0F225B"/>
                </a:solidFill>
                <a:latin typeface="Oswald Bold"/>
                <a:ea typeface="Oswald Bold"/>
                <a:cs typeface="Oswald Bold"/>
                <a:sym typeface="Oswald Bold"/>
              </a:rPr>
              <a:t>ADMINISTRATION</a:t>
            </a:r>
          </a:p>
        </p:txBody>
      </p:sp>
      <p:sp>
        <p:nvSpPr>
          <p:cNvPr id="86" name="TextBox 86"/>
          <p:cNvSpPr txBox="1"/>
          <p:nvPr/>
        </p:nvSpPr>
        <p:spPr>
          <a:xfrm>
            <a:off x="4516616" y="1754507"/>
            <a:ext cx="9254769" cy="792481"/>
          </a:xfrm>
          <a:prstGeom prst="rect">
            <a:avLst/>
          </a:prstGeom>
        </p:spPr>
        <p:txBody>
          <a:bodyPr lIns="0" tIns="0" rIns="0" bIns="0" rtlCol="0" anchor="t">
            <a:spAutoFit/>
          </a:bodyPr>
          <a:lstStyle/>
          <a:p>
            <a:pPr marL="0" lvl="0" indent="0" algn="ctr">
              <a:lnSpc>
                <a:spcPts val="3299"/>
              </a:lnSpc>
              <a:spcBef>
                <a:spcPct val="0"/>
              </a:spcBef>
            </a:pPr>
            <a:r>
              <a:rPr lang="en-US" sz="2199" b="1" spc="70">
                <a:solidFill>
                  <a:srgbClr val="000000"/>
                </a:solidFill>
                <a:latin typeface="Source Sans Pro Bold"/>
                <a:ea typeface="Source Sans Pro Bold"/>
                <a:cs typeface="Source Sans Pro Bold"/>
                <a:sym typeface="Source Sans Pro Bold"/>
              </a:rPr>
              <a:t>Contribution to administrative activities at NOSM or to outside professional bodies</a:t>
            </a:r>
          </a:p>
        </p:txBody>
      </p:sp>
      <p:sp>
        <p:nvSpPr>
          <p:cNvPr id="87" name="Freeform 87"/>
          <p:cNvSpPr/>
          <p:nvPr/>
        </p:nvSpPr>
        <p:spPr>
          <a:xfrm>
            <a:off x="15086848" y="9254915"/>
            <a:ext cx="3283679" cy="998434"/>
          </a:xfrm>
          <a:custGeom>
            <a:avLst/>
            <a:gdLst/>
            <a:ahLst/>
            <a:cxnLst/>
            <a:rect l="l" t="t" r="r" b="b"/>
            <a:pathLst>
              <a:path w="3283679" h="998434">
                <a:moveTo>
                  <a:pt x="0" y="0"/>
                </a:moveTo>
                <a:lnTo>
                  <a:pt x="3283679" y="0"/>
                </a:lnTo>
                <a:lnTo>
                  <a:pt x="3283679" y="998434"/>
                </a:lnTo>
                <a:lnTo>
                  <a:pt x="0" y="998434"/>
                </a:lnTo>
                <a:lnTo>
                  <a:pt x="0" y="0"/>
                </a:lnTo>
                <a:close/>
              </a:path>
            </a:pathLst>
          </a:custGeom>
          <a:blipFill>
            <a:blip r:embed="rId15"/>
            <a:stretch>
              <a:fillRect/>
            </a:stretch>
          </a:blipFill>
        </p:spPr>
        <p:txBody>
          <a:bodyPr/>
          <a:lstStyle/>
          <a:p>
            <a:endParaRPr lang="en-US"/>
          </a:p>
        </p:txBody>
      </p:sp>
      <p:sp>
        <p:nvSpPr>
          <p:cNvPr id="88" name="TextBox 88"/>
          <p:cNvSpPr txBox="1"/>
          <p:nvPr/>
        </p:nvSpPr>
        <p:spPr>
          <a:xfrm>
            <a:off x="641970" y="8556958"/>
            <a:ext cx="4425776" cy="1601470"/>
          </a:xfrm>
          <a:prstGeom prst="rect">
            <a:avLst/>
          </a:prstGeom>
        </p:spPr>
        <p:txBody>
          <a:bodyPr lIns="0" tIns="0" rIns="0" bIns="0" rtlCol="0" anchor="t">
            <a:spAutoFit/>
          </a:bodyPr>
          <a:lstStyle/>
          <a:p>
            <a:pPr algn="ctr">
              <a:lnSpc>
                <a:spcPts val="3079"/>
              </a:lnSpc>
            </a:pPr>
            <a:r>
              <a:rPr lang="en-US" sz="2199" b="1" spc="70">
                <a:solidFill>
                  <a:srgbClr val="000000"/>
                </a:solidFill>
                <a:latin typeface="Source Sans Pro Bold"/>
                <a:ea typeface="Source Sans Pro Bold"/>
                <a:cs typeface="Source Sans Pro Bold"/>
                <a:sym typeface="Source Sans Pro Bold"/>
              </a:rPr>
              <a:t>For Professor:</a:t>
            </a:r>
          </a:p>
          <a:p>
            <a:pPr algn="ctr">
              <a:lnSpc>
                <a:spcPts val="3359"/>
              </a:lnSpc>
            </a:pPr>
            <a:r>
              <a:rPr lang="en-US" sz="2400" b="1" spc="76">
                <a:solidFill>
                  <a:srgbClr val="000000"/>
                </a:solidFill>
                <a:latin typeface="Source Sans Pro Bold"/>
                <a:ea typeface="Source Sans Pro Bold"/>
                <a:cs typeface="Source Sans Pro Bold"/>
                <a:sym typeface="Source Sans Pro Bold"/>
              </a:rPr>
              <a:t>Roles in </a:t>
            </a:r>
            <a:r>
              <a:rPr lang="en-US" sz="2400" b="1" i="1" spc="76">
                <a:solidFill>
                  <a:srgbClr val="000000"/>
                </a:solidFill>
                <a:latin typeface="Source Sans Pro Bold Italics"/>
                <a:ea typeface="Source Sans Pro Bold Italics"/>
                <a:cs typeface="Source Sans Pro Bold Italics"/>
                <a:sym typeface="Source Sans Pro Bold Italics"/>
              </a:rPr>
              <a:t>national</a:t>
            </a:r>
            <a:r>
              <a:rPr lang="en-US" sz="2400" b="1" spc="76">
                <a:solidFill>
                  <a:srgbClr val="000000"/>
                </a:solidFill>
                <a:latin typeface="Source Sans Pro Bold"/>
                <a:ea typeface="Source Sans Pro Bold"/>
                <a:cs typeface="Source Sans Pro Bold"/>
                <a:sym typeface="Source Sans Pro Bold"/>
              </a:rPr>
              <a:t> and </a:t>
            </a:r>
            <a:r>
              <a:rPr lang="en-US" sz="2400" b="1" i="1" spc="76">
                <a:solidFill>
                  <a:srgbClr val="000000"/>
                </a:solidFill>
                <a:latin typeface="Source Sans Pro Bold Italics"/>
                <a:ea typeface="Source Sans Pro Bold Italics"/>
                <a:cs typeface="Source Sans Pro Bold Italics"/>
                <a:sym typeface="Source Sans Pro Bold Italics"/>
              </a:rPr>
              <a:t>international </a:t>
            </a:r>
            <a:r>
              <a:rPr lang="en-US" sz="2400" b="1" spc="76">
                <a:solidFill>
                  <a:srgbClr val="000000"/>
                </a:solidFill>
                <a:latin typeface="Source Sans Pro Bold"/>
                <a:ea typeface="Source Sans Pro Bold"/>
                <a:cs typeface="Source Sans Pro Bold"/>
                <a:sym typeface="Source Sans Pro Bold"/>
              </a:rPr>
              <a:t> organizations</a:t>
            </a:r>
          </a:p>
          <a:p>
            <a:pPr algn="ctr">
              <a:lnSpc>
                <a:spcPts val="3079"/>
              </a:lnSpc>
              <a:spcBef>
                <a:spcPct val="0"/>
              </a:spcBef>
            </a:pPr>
            <a:endParaRPr lang="en-US" sz="2400" b="1" spc="76">
              <a:solidFill>
                <a:srgbClr val="000000"/>
              </a:solidFill>
              <a:latin typeface="Source Sans Pro Bold"/>
              <a:ea typeface="Source Sans Pro Bold"/>
              <a:cs typeface="Source Sans Pro Bold"/>
              <a:sym typeface="Source Sans Pro Bold"/>
            </a:endParaRPr>
          </a:p>
        </p:txBody>
      </p:sp>
      <p:grpSp>
        <p:nvGrpSpPr>
          <p:cNvPr id="89" name="Group 89"/>
          <p:cNvGrpSpPr/>
          <p:nvPr/>
        </p:nvGrpSpPr>
        <p:grpSpPr>
          <a:xfrm>
            <a:off x="10991780" y="4399033"/>
            <a:ext cx="2209660" cy="2209660"/>
            <a:chOff x="0" y="0"/>
            <a:chExt cx="2946214" cy="2946214"/>
          </a:xfrm>
        </p:grpSpPr>
        <p:grpSp>
          <p:nvGrpSpPr>
            <p:cNvPr id="90" name="Group 90"/>
            <p:cNvGrpSpPr/>
            <p:nvPr/>
          </p:nvGrpSpPr>
          <p:grpSpPr>
            <a:xfrm>
              <a:off x="0" y="0"/>
              <a:ext cx="2946214" cy="2946214"/>
              <a:chOff x="0" y="0"/>
              <a:chExt cx="812800" cy="812800"/>
            </a:xfrm>
          </p:grpSpPr>
          <p:sp>
            <p:nvSpPr>
              <p:cNvPr id="91" name="Freeform 9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E1E1E"/>
              </a:solidFill>
              <a:ln w="95250" cap="sq">
                <a:solidFill>
                  <a:srgbClr val="AE1E1E"/>
                </a:solidFill>
                <a:prstDash val="solid"/>
                <a:miter/>
              </a:ln>
            </p:spPr>
            <p:txBody>
              <a:bodyPr/>
              <a:lstStyle/>
              <a:p>
                <a:endParaRPr lang="en-US"/>
              </a:p>
            </p:txBody>
          </p:sp>
          <p:sp>
            <p:nvSpPr>
              <p:cNvPr id="92" name="TextBox 92"/>
              <p:cNvSpPr txBox="1"/>
              <p:nvPr/>
            </p:nvSpPr>
            <p:spPr>
              <a:xfrm>
                <a:off x="76200" y="38100"/>
                <a:ext cx="660400" cy="698500"/>
              </a:xfrm>
              <a:prstGeom prst="rect">
                <a:avLst/>
              </a:prstGeom>
            </p:spPr>
            <p:txBody>
              <a:bodyPr lIns="50800" tIns="50800" rIns="50800" bIns="50800" rtlCol="0" anchor="ctr"/>
              <a:lstStyle/>
              <a:p>
                <a:pPr algn="ctr">
                  <a:lnSpc>
                    <a:spcPts val="3079"/>
                  </a:lnSpc>
                </a:pPr>
                <a:endParaRPr/>
              </a:p>
            </p:txBody>
          </p:sp>
        </p:grpSp>
        <p:grpSp>
          <p:nvGrpSpPr>
            <p:cNvPr id="93" name="Group 93"/>
            <p:cNvGrpSpPr/>
            <p:nvPr/>
          </p:nvGrpSpPr>
          <p:grpSpPr>
            <a:xfrm>
              <a:off x="253204" y="247058"/>
              <a:ext cx="2431678" cy="2431678"/>
              <a:chOff x="0" y="0"/>
              <a:chExt cx="812800" cy="812800"/>
            </a:xfrm>
          </p:grpSpPr>
          <p:sp>
            <p:nvSpPr>
              <p:cNvPr id="94" name="Freeform 9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7F7F7"/>
              </a:solidFill>
              <a:ln cap="sq">
                <a:noFill/>
                <a:prstDash val="solid"/>
                <a:miter/>
              </a:ln>
            </p:spPr>
            <p:txBody>
              <a:bodyPr/>
              <a:lstStyle/>
              <a:p>
                <a:endParaRPr lang="en-US"/>
              </a:p>
            </p:txBody>
          </p:sp>
          <p:sp>
            <p:nvSpPr>
              <p:cNvPr id="95" name="TextBox 95"/>
              <p:cNvSpPr txBox="1"/>
              <p:nvPr/>
            </p:nvSpPr>
            <p:spPr>
              <a:xfrm>
                <a:off x="76200" y="38100"/>
                <a:ext cx="660400" cy="698500"/>
              </a:xfrm>
              <a:prstGeom prst="rect">
                <a:avLst/>
              </a:prstGeom>
            </p:spPr>
            <p:txBody>
              <a:bodyPr lIns="50800" tIns="50800" rIns="50800" bIns="50800" rtlCol="0" anchor="ctr"/>
              <a:lstStyle/>
              <a:p>
                <a:pPr algn="ctr">
                  <a:lnSpc>
                    <a:spcPts val="3079"/>
                  </a:lnSpc>
                </a:pPr>
                <a:endParaRPr/>
              </a:p>
            </p:txBody>
          </p:sp>
        </p:grpSp>
        <p:sp>
          <p:nvSpPr>
            <p:cNvPr id="96" name="Freeform 96"/>
            <p:cNvSpPr/>
            <p:nvPr/>
          </p:nvSpPr>
          <p:spPr>
            <a:xfrm>
              <a:off x="801363" y="864773"/>
              <a:ext cx="1343488" cy="1147003"/>
            </a:xfrm>
            <a:custGeom>
              <a:avLst/>
              <a:gdLst/>
              <a:ahLst/>
              <a:cxnLst/>
              <a:rect l="l" t="t" r="r" b="b"/>
              <a:pathLst>
                <a:path w="1343488" h="1147003">
                  <a:moveTo>
                    <a:pt x="0" y="0"/>
                  </a:moveTo>
                  <a:lnTo>
                    <a:pt x="1343488" y="0"/>
                  </a:lnTo>
                  <a:lnTo>
                    <a:pt x="1343488" y="1147003"/>
                  </a:lnTo>
                  <a:lnTo>
                    <a:pt x="0" y="1147003"/>
                  </a:lnTo>
                  <a:lnTo>
                    <a:pt x="0" y="0"/>
                  </a:lnTo>
                  <a:close/>
                </a:path>
              </a:pathLst>
            </a:custGeom>
            <a:blipFill>
              <a:blip>
                <a:extLst>
                  <a:ext uri="{96DAC541-7B7A-43D3-8B79-37D633B846F1}">
                    <asvg:svgBlip xmlns:asvg="http://schemas.microsoft.com/office/drawing/2016/SVG/main" r:embed="rId16"/>
                  </a:ext>
                </a:extLst>
              </a:blip>
              <a:stretch>
                <a:fillRect/>
              </a:stretch>
            </a:blipFill>
          </p:spPr>
          <p:txBody>
            <a:bodyPr/>
            <a:lstStyle/>
            <a:p>
              <a:endParaRPr lang="en-US"/>
            </a:p>
          </p:txBody>
        </p: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en-US"/>
          </a:p>
        </p:txBody>
      </p:sp>
      <p:sp>
        <p:nvSpPr>
          <p:cNvPr id="3" name="Freeform 3"/>
          <p:cNvSpPr/>
          <p:nvPr/>
        </p:nvSpPr>
        <p:spPr>
          <a:xfrm>
            <a:off x="17636620" y="9800967"/>
            <a:ext cx="802255" cy="486033"/>
          </a:xfrm>
          <a:custGeom>
            <a:avLst/>
            <a:gdLst/>
            <a:ahLst/>
            <a:cxnLst/>
            <a:rect l="l" t="t" r="r" b="b"/>
            <a:pathLst>
              <a:path w="802255" h="486033">
                <a:moveTo>
                  <a:pt x="0" y="0"/>
                </a:moveTo>
                <a:lnTo>
                  <a:pt x="802255" y="0"/>
                </a:lnTo>
                <a:lnTo>
                  <a:pt x="802255" y="486033"/>
                </a:lnTo>
                <a:lnTo>
                  <a:pt x="0" y="486033"/>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1631689" y="6028032"/>
            <a:ext cx="8265562" cy="3915810"/>
          </a:xfrm>
          <a:custGeom>
            <a:avLst/>
            <a:gdLst/>
            <a:ahLst/>
            <a:cxnLst/>
            <a:rect l="l" t="t" r="r" b="b"/>
            <a:pathLst>
              <a:path w="8265562" h="3915810">
                <a:moveTo>
                  <a:pt x="0" y="0"/>
                </a:moveTo>
                <a:lnTo>
                  <a:pt x="8265562" y="0"/>
                </a:lnTo>
                <a:lnTo>
                  <a:pt x="8265562" y="3915810"/>
                </a:lnTo>
                <a:lnTo>
                  <a:pt x="0" y="3915810"/>
                </a:lnTo>
                <a:lnTo>
                  <a:pt x="0" y="0"/>
                </a:lnTo>
                <a:close/>
              </a:path>
            </a:pathLst>
          </a:custGeom>
          <a:blipFill>
            <a:blip>
              <a:extLst>
                <a:ext uri="{96DAC541-7B7A-43D3-8B79-37D633B846F1}">
                  <asvg:svgBlip xmlns:asvg="http://schemas.microsoft.com/office/drawing/2016/SVG/main" r:embed="rId5"/>
                </a:ext>
              </a:extLst>
            </a:blip>
            <a:stretch>
              <a:fillRect/>
            </a:stretch>
          </a:blipFill>
          <a:ln cap="sq">
            <a:noFill/>
            <a:prstDash val="solid"/>
            <a:miter/>
          </a:ln>
        </p:spPr>
        <p:txBody>
          <a:bodyPr/>
          <a:lstStyle/>
          <a:p>
            <a:endParaRPr lang="en-US"/>
          </a:p>
        </p:txBody>
      </p:sp>
      <p:sp>
        <p:nvSpPr>
          <p:cNvPr id="5" name="Freeform 5"/>
          <p:cNvSpPr/>
          <p:nvPr/>
        </p:nvSpPr>
        <p:spPr>
          <a:xfrm flipH="1">
            <a:off x="8412108" y="0"/>
            <a:ext cx="5850731" cy="10287000"/>
          </a:xfrm>
          <a:custGeom>
            <a:avLst/>
            <a:gdLst/>
            <a:ahLst/>
            <a:cxnLst/>
            <a:rect l="l" t="t" r="r" b="b"/>
            <a:pathLst>
              <a:path w="5850731" h="10287000">
                <a:moveTo>
                  <a:pt x="5850731" y="0"/>
                </a:moveTo>
                <a:lnTo>
                  <a:pt x="0" y="0"/>
                </a:lnTo>
                <a:lnTo>
                  <a:pt x="0" y="10287000"/>
                </a:lnTo>
                <a:lnTo>
                  <a:pt x="5850731" y="10287000"/>
                </a:lnTo>
                <a:lnTo>
                  <a:pt x="5850731"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Freeform 6"/>
          <p:cNvSpPr/>
          <p:nvPr/>
        </p:nvSpPr>
        <p:spPr>
          <a:xfrm>
            <a:off x="10171615" y="454048"/>
            <a:ext cx="2589782" cy="2589782"/>
          </a:xfrm>
          <a:custGeom>
            <a:avLst/>
            <a:gdLst/>
            <a:ahLst/>
            <a:cxnLst/>
            <a:rect l="l" t="t" r="r" b="b"/>
            <a:pathLst>
              <a:path w="2589782" h="2589782">
                <a:moveTo>
                  <a:pt x="0" y="0"/>
                </a:moveTo>
                <a:lnTo>
                  <a:pt x="2589782" y="0"/>
                </a:lnTo>
                <a:lnTo>
                  <a:pt x="2589782" y="2589782"/>
                </a:lnTo>
                <a:lnTo>
                  <a:pt x="0" y="2589782"/>
                </a:lnTo>
                <a:lnTo>
                  <a:pt x="0" y="0"/>
                </a:lnTo>
                <a:close/>
              </a:path>
            </a:pathLst>
          </a:custGeom>
          <a:blipFill>
            <a:blip>
              <a:alphaModFix amt="16000"/>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7" name="Group 7"/>
          <p:cNvGrpSpPr/>
          <p:nvPr/>
        </p:nvGrpSpPr>
        <p:grpSpPr>
          <a:xfrm>
            <a:off x="10689314" y="971747"/>
            <a:ext cx="1554384" cy="1554384"/>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33E8B"/>
            </a:solidFill>
            <a:ln cap="sq">
              <a:noFill/>
              <a:prstDash val="solid"/>
              <a:miter/>
            </a:ln>
          </p:spPr>
          <p:txBody>
            <a:bodyPr/>
            <a:lstStyle/>
            <a:p>
              <a:endParaRPr lang="en-US"/>
            </a:p>
          </p:txBody>
        </p:sp>
        <p:sp>
          <p:nvSpPr>
            <p:cNvPr id="9" name="TextBox 9"/>
            <p:cNvSpPr txBox="1"/>
            <p:nvPr/>
          </p:nvSpPr>
          <p:spPr>
            <a:xfrm>
              <a:off x="76200" y="28575"/>
              <a:ext cx="660400" cy="708025"/>
            </a:xfrm>
            <a:prstGeom prst="rect">
              <a:avLst/>
            </a:prstGeom>
          </p:spPr>
          <p:txBody>
            <a:bodyPr lIns="50800" tIns="50800" rIns="50800" bIns="50800" rtlCol="0" anchor="ctr"/>
            <a:lstStyle/>
            <a:p>
              <a:pPr marL="0" lvl="0" indent="0" algn="ctr">
                <a:lnSpc>
                  <a:spcPts val="3359"/>
                </a:lnSpc>
                <a:spcBef>
                  <a:spcPct val="0"/>
                </a:spcBef>
              </a:pPr>
              <a:endParaRPr/>
            </a:p>
          </p:txBody>
        </p:sp>
      </p:grpSp>
      <p:sp>
        <p:nvSpPr>
          <p:cNvPr id="10" name="Freeform 10"/>
          <p:cNvSpPr/>
          <p:nvPr/>
        </p:nvSpPr>
        <p:spPr>
          <a:xfrm>
            <a:off x="8351265" y="4520006"/>
            <a:ext cx="2589847" cy="2589848"/>
          </a:xfrm>
          <a:custGeom>
            <a:avLst/>
            <a:gdLst/>
            <a:ahLst/>
            <a:cxnLst/>
            <a:rect l="l" t="t" r="r" b="b"/>
            <a:pathLst>
              <a:path w="2589847" h="2589848">
                <a:moveTo>
                  <a:pt x="0" y="0"/>
                </a:moveTo>
                <a:lnTo>
                  <a:pt x="2589847" y="0"/>
                </a:lnTo>
                <a:lnTo>
                  <a:pt x="2589847" y="2589848"/>
                </a:lnTo>
                <a:lnTo>
                  <a:pt x="0" y="2589848"/>
                </a:lnTo>
                <a:lnTo>
                  <a:pt x="0" y="0"/>
                </a:lnTo>
                <a:close/>
              </a:path>
            </a:pathLst>
          </a:custGeom>
          <a:blipFill>
            <a:blip>
              <a:alphaModFix amt="16000"/>
              <a:extLst>
                <a:ext uri="{96DAC541-7B7A-43D3-8B79-37D633B846F1}">
                  <asvg:svgBlip xmlns:asvg="http://schemas.microsoft.com/office/drawing/2016/SVG/main" r:embed="rId8"/>
                </a:ext>
              </a:extLst>
            </a:blip>
            <a:stretch>
              <a:fillRect/>
            </a:stretch>
          </a:blipFill>
          <a:ln cap="sq">
            <a:noFill/>
            <a:prstDash val="solid"/>
            <a:miter/>
          </a:ln>
        </p:spPr>
        <p:txBody>
          <a:bodyPr/>
          <a:lstStyle/>
          <a:p>
            <a:endParaRPr lang="en-US"/>
          </a:p>
        </p:txBody>
      </p:sp>
      <p:grpSp>
        <p:nvGrpSpPr>
          <p:cNvPr id="11" name="Group 11"/>
          <p:cNvGrpSpPr/>
          <p:nvPr/>
        </p:nvGrpSpPr>
        <p:grpSpPr>
          <a:xfrm>
            <a:off x="8868997" y="5037738"/>
            <a:ext cx="1554384" cy="1554384"/>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12568"/>
            </a:solidFill>
            <a:ln cap="sq">
              <a:noFill/>
              <a:prstDash val="solid"/>
              <a:miter/>
            </a:ln>
          </p:spPr>
          <p:txBody>
            <a:bodyPr/>
            <a:lstStyle/>
            <a:p>
              <a:endParaRPr lang="en-US"/>
            </a:p>
          </p:txBody>
        </p:sp>
        <p:sp>
          <p:nvSpPr>
            <p:cNvPr id="13" name="TextBox 13"/>
            <p:cNvSpPr txBox="1"/>
            <p:nvPr/>
          </p:nvSpPr>
          <p:spPr>
            <a:xfrm>
              <a:off x="76200" y="28575"/>
              <a:ext cx="660400" cy="708025"/>
            </a:xfrm>
            <a:prstGeom prst="rect">
              <a:avLst/>
            </a:prstGeom>
          </p:spPr>
          <p:txBody>
            <a:bodyPr lIns="50800" tIns="50800" rIns="50800" bIns="50800" rtlCol="0" anchor="ctr"/>
            <a:lstStyle/>
            <a:p>
              <a:pPr marL="0" lvl="0" indent="0" algn="ctr">
                <a:lnSpc>
                  <a:spcPts val="3359"/>
                </a:lnSpc>
                <a:spcBef>
                  <a:spcPct val="0"/>
                </a:spcBef>
              </a:pPr>
              <a:endParaRPr/>
            </a:p>
          </p:txBody>
        </p:sp>
      </p:grpSp>
      <p:sp>
        <p:nvSpPr>
          <p:cNvPr id="14" name="Freeform 14"/>
          <p:cNvSpPr/>
          <p:nvPr/>
        </p:nvSpPr>
        <p:spPr>
          <a:xfrm>
            <a:off x="11756812" y="6508432"/>
            <a:ext cx="2589848" cy="2589847"/>
          </a:xfrm>
          <a:custGeom>
            <a:avLst/>
            <a:gdLst/>
            <a:ahLst/>
            <a:cxnLst/>
            <a:rect l="l" t="t" r="r" b="b"/>
            <a:pathLst>
              <a:path w="2589848" h="2589847">
                <a:moveTo>
                  <a:pt x="0" y="0"/>
                </a:moveTo>
                <a:lnTo>
                  <a:pt x="2589847" y="0"/>
                </a:lnTo>
                <a:lnTo>
                  <a:pt x="2589847" y="2589848"/>
                </a:lnTo>
                <a:lnTo>
                  <a:pt x="0" y="2589848"/>
                </a:lnTo>
                <a:lnTo>
                  <a:pt x="0" y="0"/>
                </a:lnTo>
                <a:close/>
              </a:path>
            </a:pathLst>
          </a:custGeom>
          <a:blipFill>
            <a:blip>
              <a:alphaModFix amt="16000"/>
              <a:extLst>
                <a:ext uri="{96DAC541-7B7A-43D3-8B79-37D633B846F1}">
                  <asvg:svgBlip xmlns:asvg="http://schemas.microsoft.com/office/drawing/2016/SVG/main" r:embed="rId9"/>
                </a:ext>
              </a:extLst>
            </a:blip>
            <a:stretch>
              <a:fillRect/>
            </a:stretch>
          </a:blipFill>
          <a:ln cap="sq">
            <a:noFill/>
            <a:prstDash val="solid"/>
            <a:miter/>
          </a:ln>
        </p:spPr>
        <p:txBody>
          <a:bodyPr/>
          <a:lstStyle/>
          <a:p>
            <a:endParaRPr lang="en-US"/>
          </a:p>
        </p:txBody>
      </p:sp>
      <p:grpSp>
        <p:nvGrpSpPr>
          <p:cNvPr id="15" name="Group 15"/>
          <p:cNvGrpSpPr/>
          <p:nvPr/>
        </p:nvGrpSpPr>
        <p:grpSpPr>
          <a:xfrm>
            <a:off x="12274544" y="7026164"/>
            <a:ext cx="1554384" cy="1554384"/>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33E8B"/>
            </a:solidFill>
            <a:ln cap="sq">
              <a:noFill/>
              <a:prstDash val="solid"/>
              <a:miter/>
            </a:ln>
          </p:spPr>
          <p:txBody>
            <a:bodyPr/>
            <a:lstStyle/>
            <a:p>
              <a:endParaRPr lang="en-US"/>
            </a:p>
          </p:txBody>
        </p:sp>
        <p:sp>
          <p:nvSpPr>
            <p:cNvPr id="17" name="TextBox 17"/>
            <p:cNvSpPr txBox="1"/>
            <p:nvPr/>
          </p:nvSpPr>
          <p:spPr>
            <a:xfrm>
              <a:off x="76200" y="28575"/>
              <a:ext cx="660400" cy="708025"/>
            </a:xfrm>
            <a:prstGeom prst="rect">
              <a:avLst/>
            </a:prstGeom>
          </p:spPr>
          <p:txBody>
            <a:bodyPr lIns="50800" tIns="50800" rIns="50800" bIns="50800" rtlCol="0" anchor="ctr"/>
            <a:lstStyle/>
            <a:p>
              <a:pPr marL="0" lvl="0" indent="0" algn="ctr">
                <a:lnSpc>
                  <a:spcPts val="3359"/>
                </a:lnSpc>
                <a:spcBef>
                  <a:spcPct val="0"/>
                </a:spcBef>
              </a:pPr>
              <a:endParaRPr/>
            </a:p>
          </p:txBody>
        </p:sp>
      </p:grpSp>
      <p:sp>
        <p:nvSpPr>
          <p:cNvPr id="18" name="Freeform 18"/>
          <p:cNvSpPr/>
          <p:nvPr/>
        </p:nvSpPr>
        <p:spPr>
          <a:xfrm>
            <a:off x="11756812" y="2526131"/>
            <a:ext cx="2589848" cy="2589848"/>
          </a:xfrm>
          <a:custGeom>
            <a:avLst/>
            <a:gdLst/>
            <a:ahLst/>
            <a:cxnLst/>
            <a:rect l="l" t="t" r="r" b="b"/>
            <a:pathLst>
              <a:path w="2589848" h="2589848">
                <a:moveTo>
                  <a:pt x="0" y="0"/>
                </a:moveTo>
                <a:lnTo>
                  <a:pt x="2589847" y="0"/>
                </a:lnTo>
                <a:lnTo>
                  <a:pt x="2589847" y="2589847"/>
                </a:lnTo>
                <a:lnTo>
                  <a:pt x="0" y="2589847"/>
                </a:lnTo>
                <a:lnTo>
                  <a:pt x="0" y="0"/>
                </a:lnTo>
                <a:close/>
              </a:path>
            </a:pathLst>
          </a:custGeom>
          <a:blipFill>
            <a:blip>
              <a:alphaModFix amt="16000"/>
              <a:extLst>
                <a:ext uri="{96DAC541-7B7A-43D3-8B79-37D633B846F1}">
                  <asvg:svgBlip xmlns:asvg="http://schemas.microsoft.com/office/drawing/2016/SVG/main" r:embed="rId10"/>
                </a:ext>
              </a:extLst>
            </a:blip>
            <a:stretch>
              <a:fillRect/>
            </a:stretch>
          </a:blipFill>
          <a:ln cap="sq">
            <a:noFill/>
            <a:prstDash val="solid"/>
            <a:miter/>
          </a:ln>
        </p:spPr>
        <p:txBody>
          <a:bodyPr/>
          <a:lstStyle/>
          <a:p>
            <a:endParaRPr lang="en-US"/>
          </a:p>
        </p:txBody>
      </p:sp>
      <p:grpSp>
        <p:nvGrpSpPr>
          <p:cNvPr id="19" name="Group 19"/>
          <p:cNvGrpSpPr/>
          <p:nvPr/>
        </p:nvGrpSpPr>
        <p:grpSpPr>
          <a:xfrm>
            <a:off x="12274544" y="3043862"/>
            <a:ext cx="1554384" cy="1554384"/>
            <a:chOff x="0" y="0"/>
            <a:chExt cx="812800" cy="812800"/>
          </a:xfrm>
        </p:grpSpPr>
        <p:sp>
          <p:nvSpPr>
            <p:cNvPr id="20" name="Freeform 2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E1E1E"/>
            </a:solidFill>
            <a:ln cap="sq">
              <a:noFill/>
              <a:prstDash val="solid"/>
              <a:miter/>
            </a:ln>
          </p:spPr>
          <p:txBody>
            <a:bodyPr/>
            <a:lstStyle/>
            <a:p>
              <a:endParaRPr lang="en-US"/>
            </a:p>
          </p:txBody>
        </p:sp>
        <p:sp>
          <p:nvSpPr>
            <p:cNvPr id="21" name="TextBox 21"/>
            <p:cNvSpPr txBox="1"/>
            <p:nvPr/>
          </p:nvSpPr>
          <p:spPr>
            <a:xfrm>
              <a:off x="76200" y="28575"/>
              <a:ext cx="660400" cy="708025"/>
            </a:xfrm>
            <a:prstGeom prst="rect">
              <a:avLst/>
            </a:prstGeom>
          </p:spPr>
          <p:txBody>
            <a:bodyPr lIns="50800" tIns="50800" rIns="50800" bIns="50800" rtlCol="0" anchor="ctr"/>
            <a:lstStyle/>
            <a:p>
              <a:pPr marL="0" lvl="0" indent="0" algn="ctr">
                <a:lnSpc>
                  <a:spcPts val="3359"/>
                </a:lnSpc>
                <a:spcBef>
                  <a:spcPct val="0"/>
                </a:spcBef>
              </a:pPr>
              <a:endParaRPr/>
            </a:p>
          </p:txBody>
        </p:sp>
      </p:grpSp>
      <p:sp>
        <p:nvSpPr>
          <p:cNvPr id="22" name="Freeform 22"/>
          <p:cNvSpPr/>
          <p:nvPr/>
        </p:nvSpPr>
        <p:spPr>
          <a:xfrm>
            <a:off x="11026975" y="1369844"/>
            <a:ext cx="879061" cy="758190"/>
          </a:xfrm>
          <a:custGeom>
            <a:avLst/>
            <a:gdLst/>
            <a:ahLst/>
            <a:cxnLst/>
            <a:rect l="l" t="t" r="r" b="b"/>
            <a:pathLst>
              <a:path w="879061" h="758190">
                <a:moveTo>
                  <a:pt x="0" y="0"/>
                </a:moveTo>
                <a:lnTo>
                  <a:pt x="879061" y="0"/>
                </a:lnTo>
                <a:lnTo>
                  <a:pt x="879061" y="758190"/>
                </a:lnTo>
                <a:lnTo>
                  <a:pt x="0" y="758190"/>
                </a:lnTo>
                <a:lnTo>
                  <a:pt x="0" y="0"/>
                </a:lnTo>
                <a:close/>
              </a:path>
            </a:pathLst>
          </a:custGeom>
          <a:blipFill>
            <a:blip>
              <a:extLst>
                <a:ext uri="{96DAC541-7B7A-43D3-8B79-37D633B846F1}">
                  <asvg:svgBlip xmlns:asvg="http://schemas.microsoft.com/office/drawing/2016/SVG/main" r:embed="rId11"/>
                </a:ext>
              </a:extLst>
            </a:blip>
            <a:stretch>
              <a:fillRect/>
            </a:stretch>
          </a:blipFill>
          <a:ln cap="sq">
            <a:noFill/>
            <a:prstDash val="solid"/>
            <a:miter/>
          </a:ln>
        </p:spPr>
        <p:txBody>
          <a:bodyPr/>
          <a:lstStyle/>
          <a:p>
            <a:endParaRPr lang="en-US"/>
          </a:p>
        </p:txBody>
      </p:sp>
      <p:sp>
        <p:nvSpPr>
          <p:cNvPr id="23" name="Freeform 23"/>
          <p:cNvSpPr/>
          <p:nvPr/>
        </p:nvSpPr>
        <p:spPr>
          <a:xfrm>
            <a:off x="12693017" y="3441959"/>
            <a:ext cx="717437" cy="758190"/>
          </a:xfrm>
          <a:custGeom>
            <a:avLst/>
            <a:gdLst/>
            <a:ahLst/>
            <a:cxnLst/>
            <a:rect l="l" t="t" r="r" b="b"/>
            <a:pathLst>
              <a:path w="717437" h="758190">
                <a:moveTo>
                  <a:pt x="0" y="0"/>
                </a:moveTo>
                <a:lnTo>
                  <a:pt x="717437" y="0"/>
                </a:lnTo>
                <a:lnTo>
                  <a:pt x="717437" y="758190"/>
                </a:lnTo>
                <a:lnTo>
                  <a:pt x="0" y="758190"/>
                </a:lnTo>
                <a:lnTo>
                  <a:pt x="0" y="0"/>
                </a:lnTo>
                <a:close/>
              </a:path>
            </a:pathLst>
          </a:custGeom>
          <a:blipFill>
            <a:blip>
              <a:extLst>
                <a:ext uri="{96DAC541-7B7A-43D3-8B79-37D633B846F1}">
                  <asvg:svgBlip xmlns:asvg="http://schemas.microsoft.com/office/drawing/2016/SVG/main" r:embed="rId12"/>
                </a:ext>
              </a:extLst>
            </a:blip>
            <a:stretch>
              <a:fillRect/>
            </a:stretch>
          </a:blipFill>
          <a:ln cap="sq">
            <a:noFill/>
            <a:prstDash val="solid"/>
            <a:miter/>
          </a:ln>
        </p:spPr>
        <p:txBody>
          <a:bodyPr/>
          <a:lstStyle/>
          <a:p>
            <a:endParaRPr lang="en-US"/>
          </a:p>
        </p:txBody>
      </p:sp>
      <p:sp>
        <p:nvSpPr>
          <p:cNvPr id="24" name="Freeform 24"/>
          <p:cNvSpPr/>
          <p:nvPr/>
        </p:nvSpPr>
        <p:spPr>
          <a:xfrm>
            <a:off x="9247567" y="5444212"/>
            <a:ext cx="797242" cy="741436"/>
          </a:xfrm>
          <a:custGeom>
            <a:avLst/>
            <a:gdLst/>
            <a:ahLst/>
            <a:cxnLst/>
            <a:rect l="l" t="t" r="r" b="b"/>
            <a:pathLst>
              <a:path w="797242" h="741436">
                <a:moveTo>
                  <a:pt x="0" y="0"/>
                </a:moveTo>
                <a:lnTo>
                  <a:pt x="797243" y="0"/>
                </a:lnTo>
                <a:lnTo>
                  <a:pt x="797243" y="741436"/>
                </a:lnTo>
                <a:lnTo>
                  <a:pt x="0" y="741436"/>
                </a:lnTo>
                <a:lnTo>
                  <a:pt x="0" y="0"/>
                </a:lnTo>
                <a:close/>
              </a:path>
            </a:pathLst>
          </a:custGeom>
          <a:blipFill>
            <a:blip>
              <a:extLst>
                <a:ext uri="{96DAC541-7B7A-43D3-8B79-37D633B846F1}">
                  <asvg:svgBlip xmlns:asvg="http://schemas.microsoft.com/office/drawing/2016/SVG/main" r:embed="rId13"/>
                </a:ext>
              </a:extLst>
            </a:blip>
            <a:stretch>
              <a:fillRect/>
            </a:stretch>
          </a:blipFill>
          <a:ln cap="sq">
            <a:noFill/>
            <a:prstDash val="solid"/>
            <a:miter/>
          </a:ln>
        </p:spPr>
        <p:txBody>
          <a:bodyPr/>
          <a:lstStyle/>
          <a:p>
            <a:endParaRPr lang="en-US"/>
          </a:p>
        </p:txBody>
      </p:sp>
      <p:sp>
        <p:nvSpPr>
          <p:cNvPr id="25" name="Freeform 25"/>
          <p:cNvSpPr/>
          <p:nvPr/>
        </p:nvSpPr>
        <p:spPr>
          <a:xfrm>
            <a:off x="12626810" y="7395210"/>
            <a:ext cx="849630" cy="805815"/>
          </a:xfrm>
          <a:custGeom>
            <a:avLst/>
            <a:gdLst/>
            <a:ahLst/>
            <a:cxnLst/>
            <a:rect l="l" t="t" r="r" b="b"/>
            <a:pathLst>
              <a:path w="849630" h="805815">
                <a:moveTo>
                  <a:pt x="0" y="0"/>
                </a:moveTo>
                <a:lnTo>
                  <a:pt x="849630" y="0"/>
                </a:lnTo>
                <a:lnTo>
                  <a:pt x="849630" y="805815"/>
                </a:lnTo>
                <a:lnTo>
                  <a:pt x="0" y="805815"/>
                </a:lnTo>
                <a:lnTo>
                  <a:pt x="0" y="0"/>
                </a:lnTo>
                <a:close/>
              </a:path>
            </a:pathLst>
          </a:custGeom>
          <a:blipFill>
            <a:blip>
              <a:extLst>
                <a:ext uri="{96DAC541-7B7A-43D3-8B79-37D633B846F1}">
                  <asvg:svgBlip xmlns:asvg="http://schemas.microsoft.com/office/drawing/2016/SVG/main" r:embed="rId14"/>
                </a:ext>
              </a:extLst>
            </a:blip>
            <a:stretch>
              <a:fillRect l="-1556" t="-3723" r="-1582" b="-5023"/>
            </a:stretch>
          </a:blipFill>
          <a:ln cap="sq">
            <a:noFill/>
            <a:prstDash val="solid"/>
            <a:miter/>
          </a:ln>
        </p:spPr>
        <p:txBody>
          <a:bodyPr/>
          <a:lstStyle/>
          <a:p>
            <a:endParaRPr lang="en-US"/>
          </a:p>
        </p:txBody>
      </p:sp>
      <p:sp>
        <p:nvSpPr>
          <p:cNvPr id="26" name="TextBox 26"/>
          <p:cNvSpPr txBox="1"/>
          <p:nvPr/>
        </p:nvSpPr>
        <p:spPr>
          <a:xfrm>
            <a:off x="14542766" y="2976299"/>
            <a:ext cx="2716534" cy="405765"/>
          </a:xfrm>
          <a:prstGeom prst="rect">
            <a:avLst/>
          </a:prstGeom>
        </p:spPr>
        <p:txBody>
          <a:bodyPr lIns="0" tIns="0" rIns="0" bIns="0" rtlCol="0" anchor="t">
            <a:spAutoFit/>
          </a:bodyPr>
          <a:lstStyle/>
          <a:p>
            <a:pPr algn="l">
              <a:lnSpc>
                <a:spcPts val="3359"/>
              </a:lnSpc>
            </a:pPr>
            <a:r>
              <a:rPr lang="en-US" sz="2400" b="1">
                <a:solidFill>
                  <a:srgbClr val="0F225B"/>
                </a:solidFill>
                <a:latin typeface="Source Sans Pro Bold"/>
                <a:ea typeface="Source Sans Pro Bold"/>
                <a:cs typeface="Source Sans Pro Bold"/>
                <a:sym typeface="Source Sans Pro Bold"/>
              </a:rPr>
              <a:t>Editorial Services</a:t>
            </a:r>
          </a:p>
        </p:txBody>
      </p:sp>
      <p:sp>
        <p:nvSpPr>
          <p:cNvPr id="27" name="Freeform 27"/>
          <p:cNvSpPr/>
          <p:nvPr/>
        </p:nvSpPr>
        <p:spPr>
          <a:xfrm>
            <a:off x="-4539567" y="7289719"/>
            <a:ext cx="5983836" cy="5983836"/>
          </a:xfrm>
          <a:custGeom>
            <a:avLst/>
            <a:gdLst/>
            <a:ahLst/>
            <a:cxnLst/>
            <a:rect l="l" t="t" r="r" b="b"/>
            <a:pathLst>
              <a:path w="5983836" h="5983836">
                <a:moveTo>
                  <a:pt x="0" y="0"/>
                </a:moveTo>
                <a:lnTo>
                  <a:pt x="5983836" y="0"/>
                </a:lnTo>
                <a:lnTo>
                  <a:pt x="5983836" y="5983836"/>
                </a:lnTo>
                <a:lnTo>
                  <a:pt x="0" y="5983836"/>
                </a:lnTo>
                <a:lnTo>
                  <a:pt x="0" y="0"/>
                </a:lnTo>
                <a:close/>
              </a:path>
            </a:pathLst>
          </a:custGeom>
          <a:blipFill>
            <a:blip>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28" name="Freeform 28"/>
          <p:cNvSpPr/>
          <p:nvPr/>
        </p:nvSpPr>
        <p:spPr>
          <a:xfrm>
            <a:off x="16834986" y="-2701878"/>
            <a:ext cx="5983836" cy="5983836"/>
          </a:xfrm>
          <a:custGeom>
            <a:avLst/>
            <a:gdLst/>
            <a:ahLst/>
            <a:cxnLst/>
            <a:rect l="l" t="t" r="r" b="b"/>
            <a:pathLst>
              <a:path w="5983836" h="5983836">
                <a:moveTo>
                  <a:pt x="0" y="0"/>
                </a:moveTo>
                <a:lnTo>
                  <a:pt x="5983836" y="0"/>
                </a:lnTo>
                <a:lnTo>
                  <a:pt x="5983836" y="5983836"/>
                </a:lnTo>
                <a:lnTo>
                  <a:pt x="0" y="5983836"/>
                </a:lnTo>
                <a:lnTo>
                  <a:pt x="0" y="0"/>
                </a:lnTo>
                <a:close/>
              </a:path>
            </a:pathLst>
          </a:custGeom>
          <a:blipFill>
            <a:blip>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29" name="Freeform 29"/>
          <p:cNvSpPr/>
          <p:nvPr/>
        </p:nvSpPr>
        <p:spPr>
          <a:xfrm>
            <a:off x="15447902" y="9231960"/>
            <a:ext cx="4455202" cy="1976996"/>
          </a:xfrm>
          <a:custGeom>
            <a:avLst/>
            <a:gdLst/>
            <a:ahLst/>
            <a:cxnLst/>
            <a:rect l="l" t="t" r="r" b="b"/>
            <a:pathLst>
              <a:path w="4455202" h="1976996">
                <a:moveTo>
                  <a:pt x="0" y="0"/>
                </a:moveTo>
                <a:lnTo>
                  <a:pt x="4455202" y="0"/>
                </a:lnTo>
                <a:lnTo>
                  <a:pt x="4455202" y="1976996"/>
                </a:lnTo>
                <a:lnTo>
                  <a:pt x="0" y="1976996"/>
                </a:lnTo>
                <a:lnTo>
                  <a:pt x="0" y="0"/>
                </a:lnTo>
                <a:close/>
              </a:path>
            </a:pathLst>
          </a:custGeom>
          <a:blipFill>
            <a:blip>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30" name="Freeform 30"/>
          <p:cNvSpPr/>
          <p:nvPr/>
        </p:nvSpPr>
        <p:spPr>
          <a:xfrm>
            <a:off x="16098772" y="-204302"/>
            <a:ext cx="2321057" cy="1740793"/>
          </a:xfrm>
          <a:custGeom>
            <a:avLst/>
            <a:gdLst/>
            <a:ahLst/>
            <a:cxnLst/>
            <a:rect l="l" t="t" r="r" b="b"/>
            <a:pathLst>
              <a:path w="2321057" h="1740793">
                <a:moveTo>
                  <a:pt x="0" y="0"/>
                </a:moveTo>
                <a:lnTo>
                  <a:pt x="2321056" y="0"/>
                </a:lnTo>
                <a:lnTo>
                  <a:pt x="2321056" y="1740793"/>
                </a:lnTo>
                <a:lnTo>
                  <a:pt x="0" y="1740793"/>
                </a:lnTo>
                <a:lnTo>
                  <a:pt x="0" y="0"/>
                </a:lnTo>
                <a:close/>
              </a:path>
            </a:pathLst>
          </a:custGeom>
          <a:blipFill>
            <a:blip>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31" name="Freeform 31"/>
          <p:cNvSpPr/>
          <p:nvPr/>
        </p:nvSpPr>
        <p:spPr>
          <a:xfrm flipH="1">
            <a:off x="-293867" y="8687989"/>
            <a:ext cx="2551746" cy="2184932"/>
          </a:xfrm>
          <a:custGeom>
            <a:avLst/>
            <a:gdLst/>
            <a:ahLst/>
            <a:cxnLst/>
            <a:rect l="l" t="t" r="r" b="b"/>
            <a:pathLst>
              <a:path w="2551746" h="2184932">
                <a:moveTo>
                  <a:pt x="2551745" y="0"/>
                </a:moveTo>
                <a:lnTo>
                  <a:pt x="0" y="0"/>
                </a:lnTo>
                <a:lnTo>
                  <a:pt x="0" y="2184932"/>
                </a:lnTo>
                <a:lnTo>
                  <a:pt x="2551745" y="2184932"/>
                </a:lnTo>
                <a:lnTo>
                  <a:pt x="2551745" y="0"/>
                </a:lnTo>
                <a:close/>
              </a:path>
            </a:pathLst>
          </a:custGeom>
          <a:blipFill>
            <a:blip>
              <a:extLst>
                <a:ext uri="{96DAC541-7B7A-43D3-8B79-37D633B846F1}">
                  <asvg:svgBlip xmlns:asvg="http://schemas.microsoft.com/office/drawing/2016/SVG/main" r:embed="rId18"/>
                </a:ext>
              </a:extLst>
            </a:blip>
            <a:stretch>
              <a:fillRect/>
            </a:stretch>
          </a:blipFill>
        </p:spPr>
        <p:txBody>
          <a:bodyPr/>
          <a:lstStyle/>
          <a:p>
            <a:endParaRPr lang="en-US"/>
          </a:p>
        </p:txBody>
      </p:sp>
      <p:sp>
        <p:nvSpPr>
          <p:cNvPr id="32" name="Freeform 32"/>
          <p:cNvSpPr/>
          <p:nvPr/>
        </p:nvSpPr>
        <p:spPr>
          <a:xfrm>
            <a:off x="-1681735" y="-824509"/>
            <a:ext cx="4867275" cy="1490603"/>
          </a:xfrm>
          <a:custGeom>
            <a:avLst/>
            <a:gdLst/>
            <a:ahLst/>
            <a:cxnLst/>
            <a:rect l="l" t="t" r="r" b="b"/>
            <a:pathLst>
              <a:path w="4867275" h="1490603">
                <a:moveTo>
                  <a:pt x="0" y="0"/>
                </a:moveTo>
                <a:lnTo>
                  <a:pt x="4867275" y="0"/>
                </a:lnTo>
                <a:lnTo>
                  <a:pt x="4867275" y="1490603"/>
                </a:lnTo>
                <a:lnTo>
                  <a:pt x="0" y="1490603"/>
                </a:lnTo>
                <a:lnTo>
                  <a:pt x="0" y="0"/>
                </a:lnTo>
                <a:close/>
              </a:path>
            </a:pathLst>
          </a:custGeom>
          <a:blipFill>
            <a:blip>
              <a:extLst>
                <a:ext uri="{96DAC541-7B7A-43D3-8B79-37D633B846F1}">
                  <asvg:svgBlip xmlns:asvg="http://schemas.microsoft.com/office/drawing/2016/SVG/main" r:embed="rId19"/>
                </a:ext>
              </a:extLst>
            </a:blip>
            <a:stretch>
              <a:fillRect/>
            </a:stretch>
          </a:blipFill>
        </p:spPr>
        <p:txBody>
          <a:bodyPr/>
          <a:lstStyle/>
          <a:p>
            <a:endParaRPr lang="en-US"/>
          </a:p>
        </p:txBody>
      </p:sp>
      <p:sp>
        <p:nvSpPr>
          <p:cNvPr id="33" name="Freeform 33"/>
          <p:cNvSpPr/>
          <p:nvPr/>
        </p:nvSpPr>
        <p:spPr>
          <a:xfrm>
            <a:off x="17259300" y="9168001"/>
            <a:ext cx="802255" cy="486033"/>
          </a:xfrm>
          <a:custGeom>
            <a:avLst/>
            <a:gdLst/>
            <a:ahLst/>
            <a:cxnLst/>
            <a:rect l="l" t="t" r="r" b="b"/>
            <a:pathLst>
              <a:path w="802255" h="486033">
                <a:moveTo>
                  <a:pt x="0" y="0"/>
                </a:moveTo>
                <a:lnTo>
                  <a:pt x="802255" y="0"/>
                </a:lnTo>
                <a:lnTo>
                  <a:pt x="802255" y="486033"/>
                </a:lnTo>
                <a:lnTo>
                  <a:pt x="0" y="486033"/>
                </a:lnTo>
                <a:lnTo>
                  <a:pt x="0" y="0"/>
                </a:lnTo>
                <a:close/>
              </a:path>
            </a:pathLst>
          </a:custGeom>
          <a:blipFill>
            <a:blip>
              <a:extLst>
                <a:ext uri="{96DAC541-7B7A-43D3-8B79-37D633B846F1}">
                  <asvg:svgBlip xmlns:asvg="http://schemas.microsoft.com/office/drawing/2016/SVG/main" r:embed="rId20"/>
                </a:ext>
              </a:extLst>
            </a:blip>
            <a:stretch>
              <a:fillRect/>
            </a:stretch>
          </a:blipFill>
        </p:spPr>
        <p:txBody>
          <a:bodyPr/>
          <a:lstStyle/>
          <a:p>
            <a:endParaRPr lang="en-US"/>
          </a:p>
        </p:txBody>
      </p:sp>
      <p:grpSp>
        <p:nvGrpSpPr>
          <p:cNvPr id="34" name="Group 34"/>
          <p:cNvGrpSpPr/>
          <p:nvPr/>
        </p:nvGrpSpPr>
        <p:grpSpPr>
          <a:xfrm>
            <a:off x="6981355" y="951808"/>
            <a:ext cx="2915896" cy="1589816"/>
            <a:chOff x="0" y="0"/>
            <a:chExt cx="3887861" cy="2119754"/>
          </a:xfrm>
        </p:grpSpPr>
        <p:sp>
          <p:nvSpPr>
            <p:cNvPr id="35" name="TextBox 35"/>
            <p:cNvSpPr txBox="1"/>
            <p:nvPr/>
          </p:nvSpPr>
          <p:spPr>
            <a:xfrm>
              <a:off x="0" y="-47625"/>
              <a:ext cx="3887861" cy="1083945"/>
            </a:xfrm>
            <a:prstGeom prst="rect">
              <a:avLst/>
            </a:prstGeom>
          </p:spPr>
          <p:txBody>
            <a:bodyPr lIns="0" tIns="0" rIns="0" bIns="0" rtlCol="0" anchor="t">
              <a:spAutoFit/>
            </a:bodyPr>
            <a:lstStyle/>
            <a:p>
              <a:pPr algn="r">
                <a:lnSpc>
                  <a:spcPts val="3359"/>
                </a:lnSpc>
              </a:pPr>
              <a:r>
                <a:rPr lang="en-US" sz="2400" b="1">
                  <a:solidFill>
                    <a:srgbClr val="0F225B"/>
                  </a:solidFill>
                  <a:latin typeface="Source Sans Pro Bold"/>
                  <a:ea typeface="Source Sans Pro Bold"/>
                  <a:cs typeface="Source Sans Pro Bold"/>
                  <a:sym typeface="Source Sans Pro Bold"/>
                </a:rPr>
                <a:t>Peer Reviewed Publications</a:t>
              </a:r>
            </a:p>
          </p:txBody>
        </p:sp>
        <p:sp>
          <p:nvSpPr>
            <p:cNvPr id="36" name="TextBox 36"/>
            <p:cNvSpPr txBox="1"/>
            <p:nvPr/>
          </p:nvSpPr>
          <p:spPr>
            <a:xfrm>
              <a:off x="0" y="1294889"/>
              <a:ext cx="3887861" cy="824865"/>
            </a:xfrm>
            <a:prstGeom prst="rect">
              <a:avLst/>
            </a:prstGeom>
          </p:spPr>
          <p:txBody>
            <a:bodyPr lIns="0" tIns="0" rIns="0" bIns="0" rtlCol="0" anchor="t">
              <a:spAutoFit/>
            </a:bodyPr>
            <a:lstStyle/>
            <a:p>
              <a:pPr algn="r">
                <a:lnSpc>
                  <a:spcPts val="2520"/>
                </a:lnSpc>
              </a:pPr>
              <a:r>
                <a:rPr lang="en-US" sz="1800">
                  <a:solidFill>
                    <a:srgbClr val="5C5D62"/>
                  </a:solidFill>
                  <a:latin typeface="Source Sans Pro"/>
                  <a:ea typeface="Source Sans Pro"/>
                  <a:cs typeface="Source Sans Pro"/>
                  <a:sym typeface="Source Sans Pro"/>
                </a:rPr>
                <a:t>Books and Chapter</a:t>
              </a:r>
            </a:p>
            <a:p>
              <a:pPr algn="r">
                <a:lnSpc>
                  <a:spcPts val="2520"/>
                </a:lnSpc>
              </a:pPr>
              <a:r>
                <a:rPr lang="en-US" sz="1800">
                  <a:solidFill>
                    <a:srgbClr val="5C5D62"/>
                  </a:solidFill>
                  <a:latin typeface="Source Sans Pro"/>
                  <a:ea typeface="Source Sans Pro"/>
                  <a:cs typeface="Source Sans Pro"/>
                  <a:sym typeface="Source Sans Pro"/>
                </a:rPr>
                <a:t>Grants</a:t>
              </a:r>
            </a:p>
          </p:txBody>
        </p:sp>
      </p:grpSp>
      <p:grpSp>
        <p:nvGrpSpPr>
          <p:cNvPr id="37" name="Group 37"/>
          <p:cNvGrpSpPr/>
          <p:nvPr/>
        </p:nvGrpSpPr>
        <p:grpSpPr>
          <a:xfrm>
            <a:off x="3619265" y="4982080"/>
            <a:ext cx="4398426" cy="2170783"/>
            <a:chOff x="0" y="-47625"/>
            <a:chExt cx="5864567" cy="2894376"/>
          </a:xfrm>
        </p:grpSpPr>
        <p:sp>
          <p:nvSpPr>
            <p:cNvPr id="38" name="TextBox 38"/>
            <p:cNvSpPr txBox="1"/>
            <p:nvPr/>
          </p:nvSpPr>
          <p:spPr>
            <a:xfrm>
              <a:off x="0" y="-47625"/>
              <a:ext cx="5864567" cy="525145"/>
            </a:xfrm>
            <a:prstGeom prst="rect">
              <a:avLst/>
            </a:prstGeom>
          </p:spPr>
          <p:txBody>
            <a:bodyPr lIns="0" tIns="0" rIns="0" bIns="0" rtlCol="0" anchor="t">
              <a:spAutoFit/>
            </a:bodyPr>
            <a:lstStyle/>
            <a:p>
              <a:pPr algn="r">
                <a:lnSpc>
                  <a:spcPts val="3359"/>
                </a:lnSpc>
              </a:pPr>
              <a:r>
                <a:rPr lang="en-US" sz="2400" b="1">
                  <a:solidFill>
                    <a:srgbClr val="0F225B"/>
                  </a:solidFill>
                  <a:latin typeface="Source Sans Pro Bold"/>
                  <a:ea typeface="Source Sans Pro Bold"/>
                  <a:cs typeface="Source Sans Pro Bold"/>
                  <a:sym typeface="Source Sans Pro Bold"/>
                </a:rPr>
                <a:t>Creation of Educational Material</a:t>
              </a:r>
            </a:p>
          </p:txBody>
        </p:sp>
        <p:sp>
          <p:nvSpPr>
            <p:cNvPr id="39" name="TextBox 39"/>
            <p:cNvSpPr txBox="1"/>
            <p:nvPr/>
          </p:nvSpPr>
          <p:spPr>
            <a:xfrm>
              <a:off x="0" y="736089"/>
              <a:ext cx="5864567" cy="2110662"/>
            </a:xfrm>
            <a:prstGeom prst="rect">
              <a:avLst/>
            </a:prstGeom>
          </p:spPr>
          <p:txBody>
            <a:bodyPr lIns="0" tIns="0" rIns="0" bIns="0" rtlCol="0" anchor="t">
              <a:spAutoFit/>
            </a:bodyPr>
            <a:lstStyle/>
            <a:p>
              <a:pPr algn="r">
                <a:lnSpc>
                  <a:spcPts val="2520"/>
                </a:lnSpc>
              </a:pPr>
              <a:r>
                <a:rPr lang="en-US" sz="1800">
                  <a:solidFill>
                    <a:srgbClr val="5C5D62"/>
                  </a:solidFill>
                  <a:latin typeface="Source Sans Pro"/>
                  <a:ea typeface="Source Sans Pro"/>
                  <a:cs typeface="Source Sans Pro"/>
                  <a:sym typeface="Source Sans Pro"/>
                </a:rPr>
                <a:t>Keynote Addresses</a:t>
              </a:r>
            </a:p>
            <a:p>
              <a:pPr algn="r">
                <a:lnSpc>
                  <a:spcPts val="2520"/>
                </a:lnSpc>
              </a:pPr>
              <a:r>
                <a:rPr lang="en-US" sz="1800">
                  <a:solidFill>
                    <a:srgbClr val="5C5D62"/>
                  </a:solidFill>
                  <a:latin typeface="Source Sans Pro"/>
                  <a:ea typeface="Source Sans Pro"/>
                  <a:cs typeface="Source Sans Pro"/>
                  <a:sym typeface="Source Sans Pro"/>
                </a:rPr>
                <a:t>Curriculum Development</a:t>
              </a:r>
            </a:p>
            <a:p>
              <a:pPr algn="r">
                <a:lnSpc>
                  <a:spcPts val="2520"/>
                </a:lnSpc>
              </a:pPr>
              <a:r>
                <a:rPr lang="en-US" sz="1800">
                  <a:solidFill>
                    <a:srgbClr val="5C5D62"/>
                  </a:solidFill>
                  <a:latin typeface="Source Sans Pro"/>
                  <a:ea typeface="Source Sans Pro"/>
                  <a:cs typeface="Source Sans Pro"/>
                  <a:sym typeface="Source Sans Pro"/>
                </a:rPr>
                <a:t>Educational Material Development</a:t>
              </a:r>
            </a:p>
            <a:p>
              <a:pPr algn="r">
                <a:lnSpc>
                  <a:spcPts val="2520"/>
                </a:lnSpc>
              </a:pPr>
              <a:r>
                <a:rPr lang="en-US" sz="1800">
                  <a:solidFill>
                    <a:srgbClr val="5C5D62"/>
                  </a:solidFill>
                  <a:latin typeface="Source Sans Pro"/>
                  <a:ea typeface="Source Sans Pro"/>
                  <a:cs typeface="Source Sans Pro"/>
                  <a:sym typeface="Source Sans Pro"/>
                </a:rPr>
                <a:t>Course Creation</a:t>
              </a:r>
            </a:p>
            <a:p>
              <a:pPr algn="r">
                <a:lnSpc>
                  <a:spcPts val="2520"/>
                </a:lnSpc>
              </a:pPr>
              <a:endParaRPr lang="en-US" sz="1800">
                <a:solidFill>
                  <a:srgbClr val="5C5D62"/>
                </a:solidFill>
                <a:latin typeface="Source Sans Pro"/>
                <a:ea typeface="Source Sans Pro"/>
                <a:cs typeface="Source Sans Pro"/>
                <a:sym typeface="Source Sans Pro"/>
              </a:endParaRPr>
            </a:p>
          </p:txBody>
        </p:sp>
      </p:grpSp>
      <p:grpSp>
        <p:nvGrpSpPr>
          <p:cNvPr id="40" name="Group 40"/>
          <p:cNvGrpSpPr/>
          <p:nvPr/>
        </p:nvGrpSpPr>
        <p:grpSpPr>
          <a:xfrm>
            <a:off x="14619657" y="7006226"/>
            <a:ext cx="3418090" cy="1275491"/>
            <a:chOff x="0" y="0"/>
            <a:chExt cx="4557454" cy="1700654"/>
          </a:xfrm>
        </p:grpSpPr>
        <p:sp>
          <p:nvSpPr>
            <p:cNvPr id="41" name="TextBox 41"/>
            <p:cNvSpPr txBox="1"/>
            <p:nvPr/>
          </p:nvSpPr>
          <p:spPr>
            <a:xfrm>
              <a:off x="0" y="-47625"/>
              <a:ext cx="4557454" cy="1083945"/>
            </a:xfrm>
            <a:prstGeom prst="rect">
              <a:avLst/>
            </a:prstGeom>
          </p:spPr>
          <p:txBody>
            <a:bodyPr lIns="0" tIns="0" rIns="0" bIns="0" rtlCol="0" anchor="t">
              <a:spAutoFit/>
            </a:bodyPr>
            <a:lstStyle/>
            <a:p>
              <a:pPr algn="l">
                <a:lnSpc>
                  <a:spcPts val="3359"/>
                </a:lnSpc>
              </a:pPr>
              <a:r>
                <a:rPr lang="en-US" sz="2400" b="1">
                  <a:solidFill>
                    <a:srgbClr val="0F225B"/>
                  </a:solidFill>
                  <a:latin typeface="Source Sans Pro Bold"/>
                  <a:ea typeface="Source Sans Pro Bold"/>
                  <a:cs typeface="Source Sans Pro Bold"/>
                  <a:sym typeface="Source Sans Pro Bold"/>
                </a:rPr>
                <a:t>Quality Improvement Projects</a:t>
              </a:r>
            </a:p>
          </p:txBody>
        </p:sp>
        <p:sp>
          <p:nvSpPr>
            <p:cNvPr id="42" name="TextBox 42"/>
            <p:cNvSpPr txBox="1"/>
            <p:nvPr/>
          </p:nvSpPr>
          <p:spPr>
            <a:xfrm>
              <a:off x="0" y="1294889"/>
              <a:ext cx="4557454" cy="405765"/>
            </a:xfrm>
            <a:prstGeom prst="rect">
              <a:avLst/>
            </a:prstGeom>
          </p:spPr>
          <p:txBody>
            <a:bodyPr lIns="0" tIns="0" rIns="0" bIns="0" rtlCol="0" anchor="t">
              <a:spAutoFit/>
            </a:bodyPr>
            <a:lstStyle/>
            <a:p>
              <a:pPr algn="l">
                <a:lnSpc>
                  <a:spcPts val="2520"/>
                </a:lnSpc>
              </a:pPr>
              <a:r>
                <a:rPr lang="en-US" sz="1800">
                  <a:solidFill>
                    <a:srgbClr val="5C5D62"/>
                  </a:solidFill>
                  <a:latin typeface="Source Sans Pro"/>
                  <a:ea typeface="Source Sans Pro"/>
                  <a:cs typeface="Source Sans Pro"/>
                  <a:sym typeface="Source Sans Pro"/>
                </a:rPr>
                <a:t>Including Guideline Development</a:t>
              </a:r>
            </a:p>
          </p:txBody>
        </p:sp>
      </p:grpSp>
      <p:sp>
        <p:nvSpPr>
          <p:cNvPr id="43" name="TextBox 43"/>
          <p:cNvSpPr txBox="1"/>
          <p:nvPr/>
        </p:nvSpPr>
        <p:spPr>
          <a:xfrm>
            <a:off x="1028700" y="962025"/>
            <a:ext cx="5162080" cy="702945"/>
          </a:xfrm>
          <a:prstGeom prst="rect">
            <a:avLst/>
          </a:prstGeom>
        </p:spPr>
        <p:txBody>
          <a:bodyPr lIns="0" tIns="0" rIns="0" bIns="0" rtlCol="0" anchor="t">
            <a:spAutoFit/>
          </a:bodyPr>
          <a:lstStyle/>
          <a:p>
            <a:pPr algn="l">
              <a:lnSpc>
                <a:spcPts val="5880"/>
              </a:lnSpc>
            </a:pPr>
            <a:r>
              <a:rPr lang="en-US" sz="4200" b="1">
                <a:solidFill>
                  <a:srgbClr val="0F225B"/>
                </a:solidFill>
                <a:latin typeface="Oswald Bold"/>
                <a:ea typeface="Oswald Bold"/>
                <a:cs typeface="Oswald Bold"/>
                <a:sym typeface="Oswald Bold"/>
              </a:rPr>
              <a:t>SCHOLARLY ACTIVITY</a:t>
            </a:r>
          </a:p>
        </p:txBody>
      </p:sp>
      <p:sp>
        <p:nvSpPr>
          <p:cNvPr id="44" name="TextBox 44"/>
          <p:cNvSpPr txBox="1"/>
          <p:nvPr/>
        </p:nvSpPr>
        <p:spPr>
          <a:xfrm>
            <a:off x="1739256" y="2488031"/>
            <a:ext cx="3157864" cy="763270"/>
          </a:xfrm>
          <a:prstGeom prst="rect">
            <a:avLst/>
          </a:prstGeom>
        </p:spPr>
        <p:txBody>
          <a:bodyPr lIns="0" tIns="0" rIns="0" bIns="0" rtlCol="0" anchor="t">
            <a:spAutoFit/>
          </a:bodyPr>
          <a:lstStyle/>
          <a:p>
            <a:pPr algn="ctr">
              <a:lnSpc>
                <a:spcPts val="3079"/>
              </a:lnSpc>
              <a:spcBef>
                <a:spcPct val="0"/>
              </a:spcBef>
            </a:pPr>
            <a:r>
              <a:rPr lang="en-US" sz="2199" b="1" u="sng" spc="70">
                <a:solidFill>
                  <a:srgbClr val="000000"/>
                </a:solidFill>
                <a:latin typeface="Source Sans Pro Bold"/>
                <a:ea typeface="Source Sans Pro Bold"/>
                <a:cs typeface="Source Sans Pro Bold"/>
                <a:sym typeface="Source Sans Pro Bold"/>
                <a:hlinkClick r:id="rId21" tooltip="https://www.nosm.ca/wp-content/uploads/2023/04/2016-05-13_POLICY-PROCEDURE_Governing-Joint-and-Stipendiary-Faculty-Promotions.pdf"/>
              </a:rPr>
              <a:t>Boyer’s Definition of Scholarship</a:t>
            </a:r>
          </a:p>
        </p:txBody>
      </p:sp>
      <p:sp>
        <p:nvSpPr>
          <p:cNvPr id="45" name="TextBox 45"/>
          <p:cNvSpPr txBox="1"/>
          <p:nvPr/>
        </p:nvSpPr>
        <p:spPr>
          <a:xfrm>
            <a:off x="14542766" y="4192481"/>
            <a:ext cx="2716534" cy="405765"/>
          </a:xfrm>
          <a:prstGeom prst="rect">
            <a:avLst/>
          </a:prstGeom>
        </p:spPr>
        <p:txBody>
          <a:bodyPr lIns="0" tIns="0" rIns="0" bIns="0" rtlCol="0" anchor="t">
            <a:spAutoFit/>
          </a:bodyPr>
          <a:lstStyle/>
          <a:p>
            <a:pPr algn="l">
              <a:lnSpc>
                <a:spcPts val="3359"/>
              </a:lnSpc>
            </a:pPr>
            <a:r>
              <a:rPr lang="en-US" sz="2400" b="1">
                <a:solidFill>
                  <a:srgbClr val="0F225B"/>
                </a:solidFill>
                <a:latin typeface="Source Sans Pro Bold"/>
                <a:ea typeface="Source Sans Pro Bold"/>
                <a:cs typeface="Source Sans Pro Bold"/>
                <a:sym typeface="Source Sans Pro Bold"/>
              </a:rPr>
              <a:t>Creative Works</a:t>
            </a:r>
          </a:p>
        </p:txBody>
      </p:sp>
      <p:sp>
        <p:nvSpPr>
          <p:cNvPr id="46" name="Freeform 46"/>
          <p:cNvSpPr/>
          <p:nvPr/>
        </p:nvSpPr>
        <p:spPr>
          <a:xfrm>
            <a:off x="15004321" y="9281238"/>
            <a:ext cx="3283679" cy="998434"/>
          </a:xfrm>
          <a:custGeom>
            <a:avLst/>
            <a:gdLst/>
            <a:ahLst/>
            <a:cxnLst/>
            <a:rect l="l" t="t" r="r" b="b"/>
            <a:pathLst>
              <a:path w="3283679" h="998434">
                <a:moveTo>
                  <a:pt x="0" y="0"/>
                </a:moveTo>
                <a:lnTo>
                  <a:pt x="3283679" y="0"/>
                </a:lnTo>
                <a:lnTo>
                  <a:pt x="3283679" y="998434"/>
                </a:lnTo>
                <a:lnTo>
                  <a:pt x="0" y="998434"/>
                </a:lnTo>
                <a:lnTo>
                  <a:pt x="0" y="0"/>
                </a:lnTo>
                <a:close/>
              </a:path>
            </a:pathLst>
          </a:custGeom>
          <a:blipFill>
            <a:blip r:embed="rId22"/>
            <a:stretch>
              <a:fillRect/>
            </a:stretch>
          </a:blipFill>
        </p:spPr>
        <p:txBody>
          <a:bodyPr/>
          <a:lstStyle/>
          <a:p>
            <a:endParaRPr lang="en-US"/>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en-US"/>
          </a:p>
        </p:txBody>
      </p:sp>
      <p:sp>
        <p:nvSpPr>
          <p:cNvPr id="3" name="Freeform 3"/>
          <p:cNvSpPr/>
          <p:nvPr/>
        </p:nvSpPr>
        <p:spPr>
          <a:xfrm>
            <a:off x="17636620" y="9800967"/>
            <a:ext cx="802255" cy="486033"/>
          </a:xfrm>
          <a:custGeom>
            <a:avLst/>
            <a:gdLst/>
            <a:ahLst/>
            <a:cxnLst/>
            <a:rect l="l" t="t" r="r" b="b"/>
            <a:pathLst>
              <a:path w="802255" h="486033">
                <a:moveTo>
                  <a:pt x="0" y="0"/>
                </a:moveTo>
                <a:lnTo>
                  <a:pt x="802255" y="0"/>
                </a:lnTo>
                <a:lnTo>
                  <a:pt x="802255" y="486033"/>
                </a:lnTo>
                <a:lnTo>
                  <a:pt x="0" y="486033"/>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1631689" y="6028032"/>
            <a:ext cx="8265562" cy="3915810"/>
          </a:xfrm>
          <a:custGeom>
            <a:avLst/>
            <a:gdLst/>
            <a:ahLst/>
            <a:cxnLst/>
            <a:rect l="l" t="t" r="r" b="b"/>
            <a:pathLst>
              <a:path w="8265562" h="3915810">
                <a:moveTo>
                  <a:pt x="0" y="0"/>
                </a:moveTo>
                <a:lnTo>
                  <a:pt x="8265562" y="0"/>
                </a:lnTo>
                <a:lnTo>
                  <a:pt x="8265562" y="3915810"/>
                </a:lnTo>
                <a:lnTo>
                  <a:pt x="0" y="3915810"/>
                </a:lnTo>
                <a:lnTo>
                  <a:pt x="0" y="0"/>
                </a:lnTo>
                <a:close/>
              </a:path>
            </a:pathLst>
          </a:custGeom>
          <a:blipFill>
            <a:blip>
              <a:extLst>
                <a:ext uri="{96DAC541-7B7A-43D3-8B79-37D633B846F1}">
                  <asvg:svgBlip xmlns:asvg="http://schemas.microsoft.com/office/drawing/2016/SVG/main" r:embed="rId5"/>
                </a:ext>
              </a:extLst>
            </a:blip>
            <a:stretch>
              <a:fillRect/>
            </a:stretch>
          </a:blipFill>
          <a:ln cap="sq">
            <a:noFill/>
            <a:prstDash val="solid"/>
            <a:miter/>
          </a:ln>
        </p:spPr>
        <p:txBody>
          <a:bodyPr/>
          <a:lstStyle/>
          <a:p>
            <a:endParaRPr lang="en-US"/>
          </a:p>
        </p:txBody>
      </p:sp>
      <p:sp>
        <p:nvSpPr>
          <p:cNvPr id="5" name="Freeform 5"/>
          <p:cNvSpPr/>
          <p:nvPr/>
        </p:nvSpPr>
        <p:spPr>
          <a:xfrm flipH="1">
            <a:off x="8412108" y="0"/>
            <a:ext cx="5850731" cy="10287000"/>
          </a:xfrm>
          <a:custGeom>
            <a:avLst/>
            <a:gdLst/>
            <a:ahLst/>
            <a:cxnLst/>
            <a:rect l="l" t="t" r="r" b="b"/>
            <a:pathLst>
              <a:path w="5850731" h="10287000">
                <a:moveTo>
                  <a:pt x="5850731" y="0"/>
                </a:moveTo>
                <a:lnTo>
                  <a:pt x="0" y="0"/>
                </a:lnTo>
                <a:lnTo>
                  <a:pt x="0" y="10287000"/>
                </a:lnTo>
                <a:lnTo>
                  <a:pt x="5850731" y="10287000"/>
                </a:lnTo>
                <a:lnTo>
                  <a:pt x="5850731"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Freeform 6"/>
          <p:cNvSpPr/>
          <p:nvPr/>
        </p:nvSpPr>
        <p:spPr>
          <a:xfrm>
            <a:off x="10171615" y="454048"/>
            <a:ext cx="2589782" cy="2589782"/>
          </a:xfrm>
          <a:custGeom>
            <a:avLst/>
            <a:gdLst/>
            <a:ahLst/>
            <a:cxnLst/>
            <a:rect l="l" t="t" r="r" b="b"/>
            <a:pathLst>
              <a:path w="2589782" h="2589782">
                <a:moveTo>
                  <a:pt x="0" y="0"/>
                </a:moveTo>
                <a:lnTo>
                  <a:pt x="2589782" y="0"/>
                </a:lnTo>
                <a:lnTo>
                  <a:pt x="2589782" y="2589782"/>
                </a:lnTo>
                <a:lnTo>
                  <a:pt x="0" y="2589782"/>
                </a:lnTo>
                <a:lnTo>
                  <a:pt x="0" y="0"/>
                </a:lnTo>
                <a:close/>
              </a:path>
            </a:pathLst>
          </a:custGeom>
          <a:blipFill>
            <a:blip>
              <a:alphaModFix amt="16000"/>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7" name="Group 7"/>
          <p:cNvGrpSpPr/>
          <p:nvPr/>
        </p:nvGrpSpPr>
        <p:grpSpPr>
          <a:xfrm>
            <a:off x="10689314" y="971747"/>
            <a:ext cx="1554384" cy="1554384"/>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33E8B"/>
            </a:solidFill>
            <a:ln cap="sq">
              <a:noFill/>
              <a:prstDash val="solid"/>
              <a:miter/>
            </a:ln>
          </p:spPr>
          <p:txBody>
            <a:bodyPr/>
            <a:lstStyle/>
            <a:p>
              <a:endParaRPr lang="en-US"/>
            </a:p>
          </p:txBody>
        </p:sp>
        <p:sp>
          <p:nvSpPr>
            <p:cNvPr id="9" name="TextBox 9"/>
            <p:cNvSpPr txBox="1"/>
            <p:nvPr/>
          </p:nvSpPr>
          <p:spPr>
            <a:xfrm>
              <a:off x="76200" y="28575"/>
              <a:ext cx="660400" cy="708025"/>
            </a:xfrm>
            <a:prstGeom prst="rect">
              <a:avLst/>
            </a:prstGeom>
          </p:spPr>
          <p:txBody>
            <a:bodyPr lIns="50800" tIns="50800" rIns="50800" bIns="50800" rtlCol="0" anchor="ctr"/>
            <a:lstStyle/>
            <a:p>
              <a:pPr marL="0" lvl="0" indent="0" algn="ctr">
                <a:lnSpc>
                  <a:spcPts val="3359"/>
                </a:lnSpc>
                <a:spcBef>
                  <a:spcPct val="0"/>
                </a:spcBef>
              </a:pPr>
              <a:endParaRPr/>
            </a:p>
          </p:txBody>
        </p:sp>
      </p:grpSp>
      <p:sp>
        <p:nvSpPr>
          <p:cNvPr id="10" name="Freeform 10"/>
          <p:cNvSpPr/>
          <p:nvPr/>
        </p:nvSpPr>
        <p:spPr>
          <a:xfrm>
            <a:off x="8351265" y="4520006"/>
            <a:ext cx="2589847" cy="2589848"/>
          </a:xfrm>
          <a:custGeom>
            <a:avLst/>
            <a:gdLst/>
            <a:ahLst/>
            <a:cxnLst/>
            <a:rect l="l" t="t" r="r" b="b"/>
            <a:pathLst>
              <a:path w="2589847" h="2589848">
                <a:moveTo>
                  <a:pt x="0" y="0"/>
                </a:moveTo>
                <a:lnTo>
                  <a:pt x="2589847" y="0"/>
                </a:lnTo>
                <a:lnTo>
                  <a:pt x="2589847" y="2589848"/>
                </a:lnTo>
                <a:lnTo>
                  <a:pt x="0" y="2589848"/>
                </a:lnTo>
                <a:lnTo>
                  <a:pt x="0" y="0"/>
                </a:lnTo>
                <a:close/>
              </a:path>
            </a:pathLst>
          </a:custGeom>
          <a:blipFill>
            <a:blip>
              <a:alphaModFix amt="16000"/>
              <a:extLst>
                <a:ext uri="{96DAC541-7B7A-43D3-8B79-37D633B846F1}">
                  <asvg:svgBlip xmlns:asvg="http://schemas.microsoft.com/office/drawing/2016/SVG/main" r:embed="rId8"/>
                </a:ext>
              </a:extLst>
            </a:blip>
            <a:stretch>
              <a:fillRect/>
            </a:stretch>
          </a:blipFill>
          <a:ln cap="sq">
            <a:noFill/>
            <a:prstDash val="solid"/>
            <a:miter/>
          </a:ln>
        </p:spPr>
        <p:txBody>
          <a:bodyPr/>
          <a:lstStyle/>
          <a:p>
            <a:endParaRPr lang="en-US"/>
          </a:p>
        </p:txBody>
      </p:sp>
      <p:grpSp>
        <p:nvGrpSpPr>
          <p:cNvPr id="11" name="Group 11"/>
          <p:cNvGrpSpPr/>
          <p:nvPr/>
        </p:nvGrpSpPr>
        <p:grpSpPr>
          <a:xfrm>
            <a:off x="8868997" y="5037738"/>
            <a:ext cx="1554384" cy="1554384"/>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12568"/>
            </a:solidFill>
            <a:ln cap="sq">
              <a:noFill/>
              <a:prstDash val="solid"/>
              <a:miter/>
            </a:ln>
          </p:spPr>
          <p:txBody>
            <a:bodyPr/>
            <a:lstStyle/>
            <a:p>
              <a:endParaRPr lang="en-US"/>
            </a:p>
          </p:txBody>
        </p:sp>
        <p:sp>
          <p:nvSpPr>
            <p:cNvPr id="13" name="TextBox 13"/>
            <p:cNvSpPr txBox="1"/>
            <p:nvPr/>
          </p:nvSpPr>
          <p:spPr>
            <a:xfrm>
              <a:off x="76200" y="28575"/>
              <a:ext cx="660400" cy="708025"/>
            </a:xfrm>
            <a:prstGeom prst="rect">
              <a:avLst/>
            </a:prstGeom>
          </p:spPr>
          <p:txBody>
            <a:bodyPr lIns="50800" tIns="50800" rIns="50800" bIns="50800" rtlCol="0" anchor="ctr"/>
            <a:lstStyle/>
            <a:p>
              <a:pPr marL="0" lvl="0" indent="0" algn="ctr">
                <a:lnSpc>
                  <a:spcPts val="3359"/>
                </a:lnSpc>
                <a:spcBef>
                  <a:spcPct val="0"/>
                </a:spcBef>
              </a:pPr>
              <a:endParaRPr/>
            </a:p>
          </p:txBody>
        </p:sp>
      </p:grpSp>
      <p:sp>
        <p:nvSpPr>
          <p:cNvPr id="14" name="Freeform 14"/>
          <p:cNvSpPr/>
          <p:nvPr/>
        </p:nvSpPr>
        <p:spPr>
          <a:xfrm>
            <a:off x="11756812" y="6508432"/>
            <a:ext cx="2589848" cy="2589847"/>
          </a:xfrm>
          <a:custGeom>
            <a:avLst/>
            <a:gdLst/>
            <a:ahLst/>
            <a:cxnLst/>
            <a:rect l="l" t="t" r="r" b="b"/>
            <a:pathLst>
              <a:path w="2589848" h="2589847">
                <a:moveTo>
                  <a:pt x="0" y="0"/>
                </a:moveTo>
                <a:lnTo>
                  <a:pt x="2589847" y="0"/>
                </a:lnTo>
                <a:lnTo>
                  <a:pt x="2589847" y="2589848"/>
                </a:lnTo>
                <a:lnTo>
                  <a:pt x="0" y="2589848"/>
                </a:lnTo>
                <a:lnTo>
                  <a:pt x="0" y="0"/>
                </a:lnTo>
                <a:close/>
              </a:path>
            </a:pathLst>
          </a:custGeom>
          <a:blipFill>
            <a:blip>
              <a:alphaModFix amt="16000"/>
              <a:extLst>
                <a:ext uri="{96DAC541-7B7A-43D3-8B79-37D633B846F1}">
                  <asvg:svgBlip xmlns:asvg="http://schemas.microsoft.com/office/drawing/2016/SVG/main" r:embed="rId9"/>
                </a:ext>
              </a:extLst>
            </a:blip>
            <a:stretch>
              <a:fillRect/>
            </a:stretch>
          </a:blipFill>
          <a:ln cap="sq">
            <a:noFill/>
            <a:prstDash val="solid"/>
            <a:miter/>
          </a:ln>
        </p:spPr>
        <p:txBody>
          <a:bodyPr/>
          <a:lstStyle/>
          <a:p>
            <a:endParaRPr lang="en-US"/>
          </a:p>
        </p:txBody>
      </p:sp>
      <p:grpSp>
        <p:nvGrpSpPr>
          <p:cNvPr id="15" name="Group 15"/>
          <p:cNvGrpSpPr/>
          <p:nvPr/>
        </p:nvGrpSpPr>
        <p:grpSpPr>
          <a:xfrm>
            <a:off x="12274544" y="7026164"/>
            <a:ext cx="1554384" cy="1554384"/>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33E8B"/>
            </a:solidFill>
            <a:ln cap="sq">
              <a:noFill/>
              <a:prstDash val="solid"/>
              <a:miter/>
            </a:ln>
          </p:spPr>
          <p:txBody>
            <a:bodyPr/>
            <a:lstStyle/>
            <a:p>
              <a:endParaRPr lang="en-US"/>
            </a:p>
          </p:txBody>
        </p:sp>
        <p:sp>
          <p:nvSpPr>
            <p:cNvPr id="17" name="TextBox 17"/>
            <p:cNvSpPr txBox="1"/>
            <p:nvPr/>
          </p:nvSpPr>
          <p:spPr>
            <a:xfrm>
              <a:off x="76200" y="28575"/>
              <a:ext cx="660400" cy="708025"/>
            </a:xfrm>
            <a:prstGeom prst="rect">
              <a:avLst/>
            </a:prstGeom>
          </p:spPr>
          <p:txBody>
            <a:bodyPr lIns="50800" tIns="50800" rIns="50800" bIns="50800" rtlCol="0" anchor="ctr"/>
            <a:lstStyle/>
            <a:p>
              <a:pPr marL="0" lvl="0" indent="0" algn="ctr">
                <a:lnSpc>
                  <a:spcPts val="3359"/>
                </a:lnSpc>
                <a:spcBef>
                  <a:spcPct val="0"/>
                </a:spcBef>
              </a:pPr>
              <a:endParaRPr/>
            </a:p>
          </p:txBody>
        </p:sp>
      </p:grpSp>
      <p:sp>
        <p:nvSpPr>
          <p:cNvPr id="18" name="Freeform 18"/>
          <p:cNvSpPr/>
          <p:nvPr/>
        </p:nvSpPr>
        <p:spPr>
          <a:xfrm>
            <a:off x="11756812" y="2526131"/>
            <a:ext cx="2589848" cy="2589848"/>
          </a:xfrm>
          <a:custGeom>
            <a:avLst/>
            <a:gdLst/>
            <a:ahLst/>
            <a:cxnLst/>
            <a:rect l="l" t="t" r="r" b="b"/>
            <a:pathLst>
              <a:path w="2589848" h="2589848">
                <a:moveTo>
                  <a:pt x="0" y="0"/>
                </a:moveTo>
                <a:lnTo>
                  <a:pt x="2589847" y="0"/>
                </a:lnTo>
                <a:lnTo>
                  <a:pt x="2589847" y="2589847"/>
                </a:lnTo>
                <a:lnTo>
                  <a:pt x="0" y="2589847"/>
                </a:lnTo>
                <a:lnTo>
                  <a:pt x="0" y="0"/>
                </a:lnTo>
                <a:close/>
              </a:path>
            </a:pathLst>
          </a:custGeom>
          <a:blipFill>
            <a:blip>
              <a:alphaModFix amt="16000"/>
              <a:extLst>
                <a:ext uri="{96DAC541-7B7A-43D3-8B79-37D633B846F1}">
                  <asvg:svgBlip xmlns:asvg="http://schemas.microsoft.com/office/drawing/2016/SVG/main" r:embed="rId10"/>
                </a:ext>
              </a:extLst>
            </a:blip>
            <a:stretch>
              <a:fillRect/>
            </a:stretch>
          </a:blipFill>
          <a:ln cap="sq">
            <a:noFill/>
            <a:prstDash val="solid"/>
            <a:miter/>
          </a:ln>
        </p:spPr>
        <p:txBody>
          <a:bodyPr/>
          <a:lstStyle/>
          <a:p>
            <a:endParaRPr lang="en-US"/>
          </a:p>
        </p:txBody>
      </p:sp>
      <p:grpSp>
        <p:nvGrpSpPr>
          <p:cNvPr id="19" name="Group 19"/>
          <p:cNvGrpSpPr/>
          <p:nvPr/>
        </p:nvGrpSpPr>
        <p:grpSpPr>
          <a:xfrm>
            <a:off x="12274544" y="3043862"/>
            <a:ext cx="1554384" cy="1554384"/>
            <a:chOff x="0" y="0"/>
            <a:chExt cx="812800" cy="812800"/>
          </a:xfrm>
        </p:grpSpPr>
        <p:sp>
          <p:nvSpPr>
            <p:cNvPr id="20" name="Freeform 2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E1E1E"/>
            </a:solidFill>
            <a:ln cap="sq">
              <a:noFill/>
              <a:prstDash val="solid"/>
              <a:miter/>
            </a:ln>
          </p:spPr>
          <p:txBody>
            <a:bodyPr/>
            <a:lstStyle/>
            <a:p>
              <a:endParaRPr lang="en-US"/>
            </a:p>
          </p:txBody>
        </p:sp>
        <p:sp>
          <p:nvSpPr>
            <p:cNvPr id="21" name="TextBox 21"/>
            <p:cNvSpPr txBox="1"/>
            <p:nvPr/>
          </p:nvSpPr>
          <p:spPr>
            <a:xfrm>
              <a:off x="76200" y="28575"/>
              <a:ext cx="660400" cy="708025"/>
            </a:xfrm>
            <a:prstGeom prst="rect">
              <a:avLst/>
            </a:prstGeom>
          </p:spPr>
          <p:txBody>
            <a:bodyPr lIns="50800" tIns="50800" rIns="50800" bIns="50800" rtlCol="0" anchor="ctr"/>
            <a:lstStyle/>
            <a:p>
              <a:pPr marL="0" lvl="0" indent="0" algn="ctr">
                <a:lnSpc>
                  <a:spcPts val="3359"/>
                </a:lnSpc>
                <a:spcBef>
                  <a:spcPct val="0"/>
                </a:spcBef>
              </a:pPr>
              <a:endParaRPr/>
            </a:p>
          </p:txBody>
        </p:sp>
      </p:grpSp>
      <p:sp>
        <p:nvSpPr>
          <p:cNvPr id="22" name="Freeform 22"/>
          <p:cNvSpPr/>
          <p:nvPr/>
        </p:nvSpPr>
        <p:spPr>
          <a:xfrm>
            <a:off x="11026975" y="1369844"/>
            <a:ext cx="879061" cy="758190"/>
          </a:xfrm>
          <a:custGeom>
            <a:avLst/>
            <a:gdLst/>
            <a:ahLst/>
            <a:cxnLst/>
            <a:rect l="l" t="t" r="r" b="b"/>
            <a:pathLst>
              <a:path w="879061" h="758190">
                <a:moveTo>
                  <a:pt x="0" y="0"/>
                </a:moveTo>
                <a:lnTo>
                  <a:pt x="879061" y="0"/>
                </a:lnTo>
                <a:lnTo>
                  <a:pt x="879061" y="758190"/>
                </a:lnTo>
                <a:lnTo>
                  <a:pt x="0" y="758190"/>
                </a:lnTo>
                <a:lnTo>
                  <a:pt x="0" y="0"/>
                </a:lnTo>
                <a:close/>
              </a:path>
            </a:pathLst>
          </a:custGeom>
          <a:blipFill>
            <a:blip>
              <a:extLst>
                <a:ext uri="{96DAC541-7B7A-43D3-8B79-37D633B846F1}">
                  <asvg:svgBlip xmlns:asvg="http://schemas.microsoft.com/office/drawing/2016/SVG/main" r:embed="rId11"/>
                </a:ext>
              </a:extLst>
            </a:blip>
            <a:stretch>
              <a:fillRect/>
            </a:stretch>
          </a:blipFill>
          <a:ln cap="sq">
            <a:noFill/>
            <a:prstDash val="solid"/>
            <a:miter/>
          </a:ln>
        </p:spPr>
        <p:txBody>
          <a:bodyPr/>
          <a:lstStyle/>
          <a:p>
            <a:endParaRPr lang="en-US"/>
          </a:p>
        </p:txBody>
      </p:sp>
      <p:sp>
        <p:nvSpPr>
          <p:cNvPr id="23" name="Freeform 23"/>
          <p:cNvSpPr/>
          <p:nvPr/>
        </p:nvSpPr>
        <p:spPr>
          <a:xfrm>
            <a:off x="12693017" y="3441959"/>
            <a:ext cx="717437" cy="758190"/>
          </a:xfrm>
          <a:custGeom>
            <a:avLst/>
            <a:gdLst/>
            <a:ahLst/>
            <a:cxnLst/>
            <a:rect l="l" t="t" r="r" b="b"/>
            <a:pathLst>
              <a:path w="717437" h="758190">
                <a:moveTo>
                  <a:pt x="0" y="0"/>
                </a:moveTo>
                <a:lnTo>
                  <a:pt x="717437" y="0"/>
                </a:lnTo>
                <a:lnTo>
                  <a:pt x="717437" y="758190"/>
                </a:lnTo>
                <a:lnTo>
                  <a:pt x="0" y="758190"/>
                </a:lnTo>
                <a:lnTo>
                  <a:pt x="0" y="0"/>
                </a:lnTo>
                <a:close/>
              </a:path>
            </a:pathLst>
          </a:custGeom>
          <a:blipFill>
            <a:blip>
              <a:extLst>
                <a:ext uri="{96DAC541-7B7A-43D3-8B79-37D633B846F1}">
                  <asvg:svgBlip xmlns:asvg="http://schemas.microsoft.com/office/drawing/2016/SVG/main" r:embed="rId12"/>
                </a:ext>
              </a:extLst>
            </a:blip>
            <a:stretch>
              <a:fillRect/>
            </a:stretch>
          </a:blipFill>
          <a:ln cap="sq">
            <a:noFill/>
            <a:prstDash val="solid"/>
            <a:miter/>
          </a:ln>
        </p:spPr>
        <p:txBody>
          <a:bodyPr/>
          <a:lstStyle/>
          <a:p>
            <a:endParaRPr lang="en-US"/>
          </a:p>
        </p:txBody>
      </p:sp>
      <p:sp>
        <p:nvSpPr>
          <p:cNvPr id="24" name="Freeform 24"/>
          <p:cNvSpPr/>
          <p:nvPr/>
        </p:nvSpPr>
        <p:spPr>
          <a:xfrm>
            <a:off x="9247567" y="5444212"/>
            <a:ext cx="797242" cy="741436"/>
          </a:xfrm>
          <a:custGeom>
            <a:avLst/>
            <a:gdLst/>
            <a:ahLst/>
            <a:cxnLst/>
            <a:rect l="l" t="t" r="r" b="b"/>
            <a:pathLst>
              <a:path w="797242" h="741436">
                <a:moveTo>
                  <a:pt x="0" y="0"/>
                </a:moveTo>
                <a:lnTo>
                  <a:pt x="797243" y="0"/>
                </a:lnTo>
                <a:lnTo>
                  <a:pt x="797243" y="741436"/>
                </a:lnTo>
                <a:lnTo>
                  <a:pt x="0" y="741436"/>
                </a:lnTo>
                <a:lnTo>
                  <a:pt x="0" y="0"/>
                </a:lnTo>
                <a:close/>
              </a:path>
            </a:pathLst>
          </a:custGeom>
          <a:blipFill>
            <a:blip>
              <a:extLst>
                <a:ext uri="{96DAC541-7B7A-43D3-8B79-37D633B846F1}">
                  <asvg:svgBlip xmlns:asvg="http://schemas.microsoft.com/office/drawing/2016/SVG/main" r:embed="rId13"/>
                </a:ext>
              </a:extLst>
            </a:blip>
            <a:stretch>
              <a:fillRect/>
            </a:stretch>
          </a:blipFill>
          <a:ln cap="sq">
            <a:noFill/>
            <a:prstDash val="solid"/>
            <a:miter/>
          </a:ln>
        </p:spPr>
        <p:txBody>
          <a:bodyPr/>
          <a:lstStyle/>
          <a:p>
            <a:endParaRPr lang="en-US"/>
          </a:p>
        </p:txBody>
      </p:sp>
      <p:sp>
        <p:nvSpPr>
          <p:cNvPr id="25" name="Freeform 25"/>
          <p:cNvSpPr/>
          <p:nvPr/>
        </p:nvSpPr>
        <p:spPr>
          <a:xfrm>
            <a:off x="12626810" y="7395210"/>
            <a:ext cx="849630" cy="805815"/>
          </a:xfrm>
          <a:custGeom>
            <a:avLst/>
            <a:gdLst/>
            <a:ahLst/>
            <a:cxnLst/>
            <a:rect l="l" t="t" r="r" b="b"/>
            <a:pathLst>
              <a:path w="849630" h="805815">
                <a:moveTo>
                  <a:pt x="0" y="0"/>
                </a:moveTo>
                <a:lnTo>
                  <a:pt x="849630" y="0"/>
                </a:lnTo>
                <a:lnTo>
                  <a:pt x="849630" y="805815"/>
                </a:lnTo>
                <a:lnTo>
                  <a:pt x="0" y="805815"/>
                </a:lnTo>
                <a:lnTo>
                  <a:pt x="0" y="0"/>
                </a:lnTo>
                <a:close/>
              </a:path>
            </a:pathLst>
          </a:custGeom>
          <a:blipFill>
            <a:blip>
              <a:extLst>
                <a:ext uri="{96DAC541-7B7A-43D3-8B79-37D633B846F1}">
                  <asvg:svgBlip xmlns:asvg="http://schemas.microsoft.com/office/drawing/2016/SVG/main" r:embed="rId14"/>
                </a:ext>
              </a:extLst>
            </a:blip>
            <a:stretch>
              <a:fillRect l="-1556" t="-3723" r="-1582" b="-5023"/>
            </a:stretch>
          </a:blipFill>
          <a:ln cap="sq">
            <a:noFill/>
            <a:prstDash val="solid"/>
            <a:miter/>
          </a:ln>
        </p:spPr>
        <p:txBody>
          <a:bodyPr/>
          <a:lstStyle/>
          <a:p>
            <a:endParaRPr lang="en-US"/>
          </a:p>
        </p:txBody>
      </p:sp>
      <p:sp>
        <p:nvSpPr>
          <p:cNvPr id="26" name="TextBox 26"/>
          <p:cNvSpPr txBox="1"/>
          <p:nvPr/>
        </p:nvSpPr>
        <p:spPr>
          <a:xfrm>
            <a:off x="14542766" y="2976299"/>
            <a:ext cx="2716534" cy="405765"/>
          </a:xfrm>
          <a:prstGeom prst="rect">
            <a:avLst/>
          </a:prstGeom>
        </p:spPr>
        <p:txBody>
          <a:bodyPr lIns="0" tIns="0" rIns="0" bIns="0" rtlCol="0" anchor="t">
            <a:spAutoFit/>
          </a:bodyPr>
          <a:lstStyle/>
          <a:p>
            <a:pPr algn="l">
              <a:lnSpc>
                <a:spcPts val="3359"/>
              </a:lnSpc>
            </a:pPr>
            <a:r>
              <a:rPr lang="en-US" sz="2400" b="1">
                <a:solidFill>
                  <a:srgbClr val="0F225B"/>
                </a:solidFill>
                <a:latin typeface="Source Sans Pro Bold"/>
                <a:ea typeface="Source Sans Pro Bold"/>
                <a:cs typeface="Source Sans Pro Bold"/>
                <a:sym typeface="Source Sans Pro Bold"/>
              </a:rPr>
              <a:t>Editorial Services</a:t>
            </a:r>
          </a:p>
        </p:txBody>
      </p:sp>
      <p:sp>
        <p:nvSpPr>
          <p:cNvPr id="27" name="Freeform 27"/>
          <p:cNvSpPr/>
          <p:nvPr/>
        </p:nvSpPr>
        <p:spPr>
          <a:xfrm>
            <a:off x="-4539567" y="7289719"/>
            <a:ext cx="5983836" cy="5983836"/>
          </a:xfrm>
          <a:custGeom>
            <a:avLst/>
            <a:gdLst/>
            <a:ahLst/>
            <a:cxnLst/>
            <a:rect l="l" t="t" r="r" b="b"/>
            <a:pathLst>
              <a:path w="5983836" h="5983836">
                <a:moveTo>
                  <a:pt x="0" y="0"/>
                </a:moveTo>
                <a:lnTo>
                  <a:pt x="5983836" y="0"/>
                </a:lnTo>
                <a:lnTo>
                  <a:pt x="5983836" y="5983836"/>
                </a:lnTo>
                <a:lnTo>
                  <a:pt x="0" y="5983836"/>
                </a:lnTo>
                <a:lnTo>
                  <a:pt x="0" y="0"/>
                </a:lnTo>
                <a:close/>
              </a:path>
            </a:pathLst>
          </a:custGeom>
          <a:blipFill>
            <a:blip>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28" name="Freeform 28"/>
          <p:cNvSpPr/>
          <p:nvPr/>
        </p:nvSpPr>
        <p:spPr>
          <a:xfrm>
            <a:off x="16834986" y="-2701878"/>
            <a:ext cx="5983836" cy="5983836"/>
          </a:xfrm>
          <a:custGeom>
            <a:avLst/>
            <a:gdLst/>
            <a:ahLst/>
            <a:cxnLst/>
            <a:rect l="l" t="t" r="r" b="b"/>
            <a:pathLst>
              <a:path w="5983836" h="5983836">
                <a:moveTo>
                  <a:pt x="0" y="0"/>
                </a:moveTo>
                <a:lnTo>
                  <a:pt x="5983836" y="0"/>
                </a:lnTo>
                <a:lnTo>
                  <a:pt x="5983836" y="5983836"/>
                </a:lnTo>
                <a:lnTo>
                  <a:pt x="0" y="5983836"/>
                </a:lnTo>
                <a:lnTo>
                  <a:pt x="0" y="0"/>
                </a:lnTo>
                <a:close/>
              </a:path>
            </a:pathLst>
          </a:custGeom>
          <a:blipFill>
            <a:blip>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29" name="Freeform 29"/>
          <p:cNvSpPr/>
          <p:nvPr/>
        </p:nvSpPr>
        <p:spPr>
          <a:xfrm>
            <a:off x="15447902" y="9231960"/>
            <a:ext cx="4455202" cy="1976996"/>
          </a:xfrm>
          <a:custGeom>
            <a:avLst/>
            <a:gdLst/>
            <a:ahLst/>
            <a:cxnLst/>
            <a:rect l="l" t="t" r="r" b="b"/>
            <a:pathLst>
              <a:path w="4455202" h="1976996">
                <a:moveTo>
                  <a:pt x="0" y="0"/>
                </a:moveTo>
                <a:lnTo>
                  <a:pt x="4455202" y="0"/>
                </a:lnTo>
                <a:lnTo>
                  <a:pt x="4455202" y="1976996"/>
                </a:lnTo>
                <a:lnTo>
                  <a:pt x="0" y="1976996"/>
                </a:lnTo>
                <a:lnTo>
                  <a:pt x="0" y="0"/>
                </a:lnTo>
                <a:close/>
              </a:path>
            </a:pathLst>
          </a:custGeom>
          <a:blipFill>
            <a:blip>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30" name="Freeform 30"/>
          <p:cNvSpPr/>
          <p:nvPr/>
        </p:nvSpPr>
        <p:spPr>
          <a:xfrm>
            <a:off x="16098772" y="-204302"/>
            <a:ext cx="2321057" cy="1740793"/>
          </a:xfrm>
          <a:custGeom>
            <a:avLst/>
            <a:gdLst/>
            <a:ahLst/>
            <a:cxnLst/>
            <a:rect l="l" t="t" r="r" b="b"/>
            <a:pathLst>
              <a:path w="2321057" h="1740793">
                <a:moveTo>
                  <a:pt x="0" y="0"/>
                </a:moveTo>
                <a:lnTo>
                  <a:pt x="2321056" y="0"/>
                </a:lnTo>
                <a:lnTo>
                  <a:pt x="2321056" y="1740793"/>
                </a:lnTo>
                <a:lnTo>
                  <a:pt x="0" y="1740793"/>
                </a:lnTo>
                <a:lnTo>
                  <a:pt x="0" y="0"/>
                </a:lnTo>
                <a:close/>
              </a:path>
            </a:pathLst>
          </a:custGeom>
          <a:blipFill>
            <a:blip>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31" name="Freeform 31"/>
          <p:cNvSpPr/>
          <p:nvPr/>
        </p:nvSpPr>
        <p:spPr>
          <a:xfrm flipH="1">
            <a:off x="-293867" y="8687989"/>
            <a:ext cx="2551746" cy="2184932"/>
          </a:xfrm>
          <a:custGeom>
            <a:avLst/>
            <a:gdLst/>
            <a:ahLst/>
            <a:cxnLst/>
            <a:rect l="l" t="t" r="r" b="b"/>
            <a:pathLst>
              <a:path w="2551746" h="2184932">
                <a:moveTo>
                  <a:pt x="2551745" y="0"/>
                </a:moveTo>
                <a:lnTo>
                  <a:pt x="0" y="0"/>
                </a:lnTo>
                <a:lnTo>
                  <a:pt x="0" y="2184932"/>
                </a:lnTo>
                <a:lnTo>
                  <a:pt x="2551745" y="2184932"/>
                </a:lnTo>
                <a:lnTo>
                  <a:pt x="2551745" y="0"/>
                </a:lnTo>
                <a:close/>
              </a:path>
            </a:pathLst>
          </a:custGeom>
          <a:blipFill>
            <a:blip>
              <a:extLst>
                <a:ext uri="{96DAC541-7B7A-43D3-8B79-37D633B846F1}">
                  <asvg:svgBlip xmlns:asvg="http://schemas.microsoft.com/office/drawing/2016/SVG/main" r:embed="rId18"/>
                </a:ext>
              </a:extLst>
            </a:blip>
            <a:stretch>
              <a:fillRect/>
            </a:stretch>
          </a:blipFill>
        </p:spPr>
        <p:txBody>
          <a:bodyPr/>
          <a:lstStyle/>
          <a:p>
            <a:endParaRPr lang="en-US"/>
          </a:p>
        </p:txBody>
      </p:sp>
      <p:sp>
        <p:nvSpPr>
          <p:cNvPr id="32" name="Freeform 32"/>
          <p:cNvSpPr/>
          <p:nvPr/>
        </p:nvSpPr>
        <p:spPr>
          <a:xfrm>
            <a:off x="-1681735" y="-824509"/>
            <a:ext cx="4867275" cy="1490603"/>
          </a:xfrm>
          <a:custGeom>
            <a:avLst/>
            <a:gdLst/>
            <a:ahLst/>
            <a:cxnLst/>
            <a:rect l="l" t="t" r="r" b="b"/>
            <a:pathLst>
              <a:path w="4867275" h="1490603">
                <a:moveTo>
                  <a:pt x="0" y="0"/>
                </a:moveTo>
                <a:lnTo>
                  <a:pt x="4867275" y="0"/>
                </a:lnTo>
                <a:lnTo>
                  <a:pt x="4867275" y="1490603"/>
                </a:lnTo>
                <a:lnTo>
                  <a:pt x="0" y="1490603"/>
                </a:lnTo>
                <a:lnTo>
                  <a:pt x="0" y="0"/>
                </a:lnTo>
                <a:close/>
              </a:path>
            </a:pathLst>
          </a:custGeom>
          <a:blipFill>
            <a:blip>
              <a:extLst>
                <a:ext uri="{96DAC541-7B7A-43D3-8B79-37D633B846F1}">
                  <asvg:svgBlip xmlns:asvg="http://schemas.microsoft.com/office/drawing/2016/SVG/main" r:embed="rId19"/>
                </a:ext>
              </a:extLst>
            </a:blip>
            <a:stretch>
              <a:fillRect/>
            </a:stretch>
          </a:blipFill>
        </p:spPr>
        <p:txBody>
          <a:bodyPr/>
          <a:lstStyle/>
          <a:p>
            <a:endParaRPr lang="en-US"/>
          </a:p>
        </p:txBody>
      </p:sp>
      <p:sp>
        <p:nvSpPr>
          <p:cNvPr id="33" name="Freeform 33"/>
          <p:cNvSpPr/>
          <p:nvPr/>
        </p:nvSpPr>
        <p:spPr>
          <a:xfrm>
            <a:off x="17259300" y="9168001"/>
            <a:ext cx="802255" cy="486033"/>
          </a:xfrm>
          <a:custGeom>
            <a:avLst/>
            <a:gdLst/>
            <a:ahLst/>
            <a:cxnLst/>
            <a:rect l="l" t="t" r="r" b="b"/>
            <a:pathLst>
              <a:path w="802255" h="486033">
                <a:moveTo>
                  <a:pt x="0" y="0"/>
                </a:moveTo>
                <a:lnTo>
                  <a:pt x="802255" y="0"/>
                </a:lnTo>
                <a:lnTo>
                  <a:pt x="802255" y="486033"/>
                </a:lnTo>
                <a:lnTo>
                  <a:pt x="0" y="486033"/>
                </a:lnTo>
                <a:lnTo>
                  <a:pt x="0" y="0"/>
                </a:lnTo>
                <a:close/>
              </a:path>
            </a:pathLst>
          </a:custGeom>
          <a:blipFill>
            <a:blip>
              <a:extLst>
                <a:ext uri="{96DAC541-7B7A-43D3-8B79-37D633B846F1}">
                  <asvg:svgBlip xmlns:asvg="http://schemas.microsoft.com/office/drawing/2016/SVG/main" r:embed="rId20"/>
                </a:ext>
              </a:extLst>
            </a:blip>
            <a:stretch>
              <a:fillRect/>
            </a:stretch>
          </a:blipFill>
        </p:spPr>
        <p:txBody>
          <a:bodyPr/>
          <a:lstStyle/>
          <a:p>
            <a:endParaRPr lang="en-US"/>
          </a:p>
        </p:txBody>
      </p:sp>
      <p:sp>
        <p:nvSpPr>
          <p:cNvPr id="34" name="Freeform 34"/>
          <p:cNvSpPr/>
          <p:nvPr/>
        </p:nvSpPr>
        <p:spPr>
          <a:xfrm>
            <a:off x="15004321" y="9281238"/>
            <a:ext cx="3283679" cy="998434"/>
          </a:xfrm>
          <a:custGeom>
            <a:avLst/>
            <a:gdLst/>
            <a:ahLst/>
            <a:cxnLst/>
            <a:rect l="l" t="t" r="r" b="b"/>
            <a:pathLst>
              <a:path w="3283679" h="998434">
                <a:moveTo>
                  <a:pt x="0" y="0"/>
                </a:moveTo>
                <a:lnTo>
                  <a:pt x="3283679" y="0"/>
                </a:lnTo>
                <a:lnTo>
                  <a:pt x="3283679" y="998434"/>
                </a:lnTo>
                <a:lnTo>
                  <a:pt x="0" y="998434"/>
                </a:lnTo>
                <a:lnTo>
                  <a:pt x="0" y="0"/>
                </a:lnTo>
                <a:close/>
              </a:path>
            </a:pathLst>
          </a:custGeom>
          <a:blipFill>
            <a:blip r:embed="rId21"/>
            <a:stretch>
              <a:fillRect/>
            </a:stretch>
          </a:blipFill>
        </p:spPr>
        <p:txBody>
          <a:bodyPr/>
          <a:lstStyle/>
          <a:p>
            <a:endParaRPr lang="en-US"/>
          </a:p>
        </p:txBody>
      </p:sp>
      <p:grpSp>
        <p:nvGrpSpPr>
          <p:cNvPr id="35" name="Group 35"/>
          <p:cNvGrpSpPr/>
          <p:nvPr/>
        </p:nvGrpSpPr>
        <p:grpSpPr>
          <a:xfrm>
            <a:off x="6981355" y="951808"/>
            <a:ext cx="2915896" cy="1589816"/>
            <a:chOff x="0" y="0"/>
            <a:chExt cx="3887861" cy="2119754"/>
          </a:xfrm>
        </p:grpSpPr>
        <p:sp>
          <p:nvSpPr>
            <p:cNvPr id="36" name="TextBox 36"/>
            <p:cNvSpPr txBox="1"/>
            <p:nvPr/>
          </p:nvSpPr>
          <p:spPr>
            <a:xfrm>
              <a:off x="0" y="-47625"/>
              <a:ext cx="3887861" cy="1083945"/>
            </a:xfrm>
            <a:prstGeom prst="rect">
              <a:avLst/>
            </a:prstGeom>
          </p:spPr>
          <p:txBody>
            <a:bodyPr lIns="0" tIns="0" rIns="0" bIns="0" rtlCol="0" anchor="t">
              <a:spAutoFit/>
            </a:bodyPr>
            <a:lstStyle/>
            <a:p>
              <a:pPr algn="r">
                <a:lnSpc>
                  <a:spcPts val="3359"/>
                </a:lnSpc>
              </a:pPr>
              <a:r>
                <a:rPr lang="en-US" sz="2400" b="1">
                  <a:solidFill>
                    <a:srgbClr val="0F225B"/>
                  </a:solidFill>
                  <a:latin typeface="Source Sans Pro Bold"/>
                  <a:ea typeface="Source Sans Pro Bold"/>
                  <a:cs typeface="Source Sans Pro Bold"/>
                  <a:sym typeface="Source Sans Pro Bold"/>
                </a:rPr>
                <a:t>Peer Reviewed Publications</a:t>
              </a:r>
            </a:p>
          </p:txBody>
        </p:sp>
        <p:sp>
          <p:nvSpPr>
            <p:cNvPr id="37" name="TextBox 37"/>
            <p:cNvSpPr txBox="1"/>
            <p:nvPr/>
          </p:nvSpPr>
          <p:spPr>
            <a:xfrm>
              <a:off x="0" y="1294889"/>
              <a:ext cx="3887861" cy="824865"/>
            </a:xfrm>
            <a:prstGeom prst="rect">
              <a:avLst/>
            </a:prstGeom>
          </p:spPr>
          <p:txBody>
            <a:bodyPr lIns="0" tIns="0" rIns="0" bIns="0" rtlCol="0" anchor="t">
              <a:spAutoFit/>
            </a:bodyPr>
            <a:lstStyle/>
            <a:p>
              <a:pPr algn="r">
                <a:lnSpc>
                  <a:spcPts val="2520"/>
                </a:lnSpc>
              </a:pPr>
              <a:r>
                <a:rPr lang="en-US" sz="1800">
                  <a:solidFill>
                    <a:srgbClr val="5C5D62"/>
                  </a:solidFill>
                  <a:latin typeface="Source Sans Pro"/>
                  <a:ea typeface="Source Sans Pro"/>
                  <a:cs typeface="Source Sans Pro"/>
                  <a:sym typeface="Source Sans Pro"/>
                </a:rPr>
                <a:t>Books and Chapter</a:t>
              </a:r>
            </a:p>
            <a:p>
              <a:pPr algn="r">
                <a:lnSpc>
                  <a:spcPts val="2520"/>
                </a:lnSpc>
              </a:pPr>
              <a:r>
                <a:rPr lang="en-US" sz="1800">
                  <a:solidFill>
                    <a:srgbClr val="5C5D62"/>
                  </a:solidFill>
                  <a:latin typeface="Source Sans Pro"/>
                  <a:ea typeface="Source Sans Pro"/>
                  <a:cs typeface="Source Sans Pro"/>
                  <a:sym typeface="Source Sans Pro"/>
                </a:rPr>
                <a:t>Grants</a:t>
              </a:r>
            </a:p>
          </p:txBody>
        </p:sp>
      </p:grpSp>
      <p:grpSp>
        <p:nvGrpSpPr>
          <p:cNvPr id="38" name="Group 38"/>
          <p:cNvGrpSpPr/>
          <p:nvPr/>
        </p:nvGrpSpPr>
        <p:grpSpPr>
          <a:xfrm>
            <a:off x="14619657" y="7006226"/>
            <a:ext cx="3418090" cy="1275491"/>
            <a:chOff x="0" y="0"/>
            <a:chExt cx="4557454" cy="1700654"/>
          </a:xfrm>
        </p:grpSpPr>
        <p:sp>
          <p:nvSpPr>
            <p:cNvPr id="39" name="TextBox 39"/>
            <p:cNvSpPr txBox="1"/>
            <p:nvPr/>
          </p:nvSpPr>
          <p:spPr>
            <a:xfrm>
              <a:off x="0" y="-47625"/>
              <a:ext cx="4557454" cy="1083945"/>
            </a:xfrm>
            <a:prstGeom prst="rect">
              <a:avLst/>
            </a:prstGeom>
          </p:spPr>
          <p:txBody>
            <a:bodyPr lIns="0" tIns="0" rIns="0" bIns="0" rtlCol="0" anchor="t">
              <a:spAutoFit/>
            </a:bodyPr>
            <a:lstStyle/>
            <a:p>
              <a:pPr algn="l">
                <a:lnSpc>
                  <a:spcPts val="3359"/>
                </a:lnSpc>
              </a:pPr>
              <a:r>
                <a:rPr lang="en-US" sz="2400" b="1">
                  <a:solidFill>
                    <a:srgbClr val="0F225B"/>
                  </a:solidFill>
                  <a:latin typeface="Source Sans Pro Bold"/>
                  <a:ea typeface="Source Sans Pro Bold"/>
                  <a:cs typeface="Source Sans Pro Bold"/>
                  <a:sym typeface="Source Sans Pro Bold"/>
                </a:rPr>
                <a:t>Quality Improvement Projects</a:t>
              </a:r>
            </a:p>
          </p:txBody>
        </p:sp>
        <p:sp>
          <p:nvSpPr>
            <p:cNvPr id="40" name="TextBox 40"/>
            <p:cNvSpPr txBox="1"/>
            <p:nvPr/>
          </p:nvSpPr>
          <p:spPr>
            <a:xfrm>
              <a:off x="0" y="1294889"/>
              <a:ext cx="4557454" cy="405765"/>
            </a:xfrm>
            <a:prstGeom prst="rect">
              <a:avLst/>
            </a:prstGeom>
          </p:spPr>
          <p:txBody>
            <a:bodyPr lIns="0" tIns="0" rIns="0" bIns="0" rtlCol="0" anchor="t">
              <a:spAutoFit/>
            </a:bodyPr>
            <a:lstStyle/>
            <a:p>
              <a:pPr algn="l">
                <a:lnSpc>
                  <a:spcPts val="2520"/>
                </a:lnSpc>
              </a:pPr>
              <a:r>
                <a:rPr lang="en-US" sz="1800">
                  <a:solidFill>
                    <a:srgbClr val="5C5D62"/>
                  </a:solidFill>
                  <a:latin typeface="Source Sans Pro"/>
                  <a:ea typeface="Source Sans Pro"/>
                  <a:cs typeface="Source Sans Pro"/>
                  <a:sym typeface="Source Sans Pro"/>
                </a:rPr>
                <a:t>Including Guideline Development</a:t>
              </a:r>
            </a:p>
          </p:txBody>
        </p:sp>
      </p:grpSp>
      <p:sp>
        <p:nvSpPr>
          <p:cNvPr id="41" name="TextBox 41"/>
          <p:cNvSpPr txBox="1"/>
          <p:nvPr/>
        </p:nvSpPr>
        <p:spPr>
          <a:xfrm>
            <a:off x="1028700" y="962025"/>
            <a:ext cx="5162080" cy="702945"/>
          </a:xfrm>
          <a:prstGeom prst="rect">
            <a:avLst/>
          </a:prstGeom>
        </p:spPr>
        <p:txBody>
          <a:bodyPr lIns="0" tIns="0" rIns="0" bIns="0" rtlCol="0" anchor="t">
            <a:spAutoFit/>
          </a:bodyPr>
          <a:lstStyle/>
          <a:p>
            <a:pPr algn="l">
              <a:lnSpc>
                <a:spcPts val="5880"/>
              </a:lnSpc>
            </a:pPr>
            <a:r>
              <a:rPr lang="en-US" sz="4200" b="1">
                <a:solidFill>
                  <a:srgbClr val="0F225B"/>
                </a:solidFill>
                <a:latin typeface="Oswald Bold"/>
                <a:ea typeface="Oswald Bold"/>
                <a:cs typeface="Oswald Bold"/>
                <a:sym typeface="Oswald Bold"/>
              </a:rPr>
              <a:t>SCHOLARLY ACTIVITY</a:t>
            </a:r>
          </a:p>
        </p:txBody>
      </p:sp>
      <p:sp>
        <p:nvSpPr>
          <p:cNvPr id="42" name="TextBox 42"/>
          <p:cNvSpPr txBox="1"/>
          <p:nvPr/>
        </p:nvSpPr>
        <p:spPr>
          <a:xfrm>
            <a:off x="14542766" y="4192481"/>
            <a:ext cx="2716534" cy="405765"/>
          </a:xfrm>
          <a:prstGeom prst="rect">
            <a:avLst/>
          </a:prstGeom>
        </p:spPr>
        <p:txBody>
          <a:bodyPr lIns="0" tIns="0" rIns="0" bIns="0" rtlCol="0" anchor="t">
            <a:spAutoFit/>
          </a:bodyPr>
          <a:lstStyle/>
          <a:p>
            <a:pPr algn="l">
              <a:lnSpc>
                <a:spcPts val="3359"/>
              </a:lnSpc>
            </a:pPr>
            <a:r>
              <a:rPr lang="en-US" sz="2400" b="1">
                <a:solidFill>
                  <a:srgbClr val="0F225B"/>
                </a:solidFill>
                <a:latin typeface="Source Sans Pro Bold"/>
                <a:ea typeface="Source Sans Pro Bold"/>
                <a:cs typeface="Source Sans Pro Bold"/>
                <a:sym typeface="Source Sans Pro Bold"/>
              </a:rPr>
              <a:t>Creative Works</a:t>
            </a:r>
          </a:p>
        </p:txBody>
      </p:sp>
      <p:sp>
        <p:nvSpPr>
          <p:cNvPr id="43" name="TextBox 43"/>
          <p:cNvSpPr txBox="1"/>
          <p:nvPr/>
        </p:nvSpPr>
        <p:spPr>
          <a:xfrm>
            <a:off x="57869" y="2080409"/>
            <a:ext cx="7579021" cy="2027555"/>
          </a:xfrm>
          <a:prstGeom prst="rect">
            <a:avLst/>
          </a:prstGeom>
        </p:spPr>
        <p:txBody>
          <a:bodyPr lIns="0" tIns="0" rIns="0" bIns="0" rtlCol="0" anchor="t">
            <a:spAutoFit/>
          </a:bodyPr>
          <a:lstStyle/>
          <a:p>
            <a:pPr algn="ctr">
              <a:lnSpc>
                <a:spcPts val="3359"/>
              </a:lnSpc>
            </a:pPr>
            <a:r>
              <a:rPr lang="en-US" sz="2400" b="1" spc="76">
                <a:solidFill>
                  <a:srgbClr val="000000"/>
                </a:solidFill>
                <a:latin typeface="Source Sans Pro Bold"/>
                <a:ea typeface="Source Sans Pro Bold"/>
                <a:cs typeface="Source Sans Pro Bold"/>
                <a:sym typeface="Source Sans Pro Bold"/>
              </a:rPr>
              <a:t>For Professor:</a:t>
            </a:r>
          </a:p>
          <a:p>
            <a:pPr algn="ctr">
              <a:lnSpc>
                <a:spcPts val="3359"/>
              </a:lnSpc>
            </a:pPr>
            <a:r>
              <a:rPr lang="en-US" sz="2400" b="1" i="1" spc="76">
                <a:solidFill>
                  <a:srgbClr val="000000"/>
                </a:solidFill>
                <a:latin typeface="Source Sans Pro Bold Italics"/>
                <a:ea typeface="Source Sans Pro Bold Italics"/>
                <a:cs typeface="Source Sans Pro Bold Italics"/>
                <a:sym typeface="Source Sans Pro Bold Italics"/>
              </a:rPr>
              <a:t>Dissemination</a:t>
            </a:r>
            <a:r>
              <a:rPr lang="en-US" sz="2400" b="1" spc="76">
                <a:solidFill>
                  <a:srgbClr val="000000"/>
                </a:solidFill>
                <a:latin typeface="Source Sans Pro Bold"/>
                <a:ea typeface="Source Sans Pro Bold"/>
                <a:cs typeface="Source Sans Pro Bold"/>
                <a:sym typeface="Source Sans Pro Bold"/>
              </a:rPr>
              <a:t> of results</a:t>
            </a:r>
          </a:p>
          <a:p>
            <a:pPr algn="ctr">
              <a:lnSpc>
                <a:spcPts val="3359"/>
              </a:lnSpc>
              <a:spcBef>
                <a:spcPct val="0"/>
              </a:spcBef>
            </a:pPr>
            <a:r>
              <a:rPr lang="en-US" sz="2400" b="1" spc="76">
                <a:solidFill>
                  <a:srgbClr val="000000"/>
                </a:solidFill>
                <a:latin typeface="Source Sans Pro Bold"/>
                <a:ea typeface="Source Sans Pro Bold"/>
                <a:cs typeface="Source Sans Pro Bold"/>
                <a:sym typeface="Source Sans Pro Bold"/>
              </a:rPr>
              <a:t> Individual is an established </a:t>
            </a:r>
            <a:r>
              <a:rPr lang="en-US" sz="2400" b="1" i="1" spc="76">
                <a:solidFill>
                  <a:srgbClr val="000000"/>
                </a:solidFill>
                <a:latin typeface="Source Sans Pro Bold Italics"/>
                <a:ea typeface="Source Sans Pro Bold Italics"/>
                <a:cs typeface="Source Sans Pro Bold Italics"/>
                <a:sym typeface="Source Sans Pro Bold Italics"/>
              </a:rPr>
              <a:t>authority</a:t>
            </a:r>
            <a:r>
              <a:rPr lang="en-US" sz="2400" b="1" spc="76">
                <a:solidFill>
                  <a:srgbClr val="000000"/>
                </a:solidFill>
                <a:latin typeface="Source Sans Pro Bold"/>
                <a:ea typeface="Source Sans Pro Bold"/>
                <a:cs typeface="Source Sans Pro Bold"/>
                <a:sym typeface="Source Sans Pro Bold"/>
              </a:rPr>
              <a:t> in his/her field</a:t>
            </a:r>
          </a:p>
          <a:p>
            <a:pPr algn="ctr">
              <a:lnSpc>
                <a:spcPts val="3079"/>
              </a:lnSpc>
              <a:spcBef>
                <a:spcPct val="0"/>
              </a:spcBef>
            </a:pPr>
            <a:endParaRPr lang="en-US" sz="2400" b="1" spc="76">
              <a:solidFill>
                <a:srgbClr val="000000"/>
              </a:solidFill>
              <a:latin typeface="Source Sans Pro Bold"/>
              <a:ea typeface="Source Sans Pro Bold"/>
              <a:cs typeface="Source Sans Pro Bold"/>
              <a:sym typeface="Source Sans Pro Bold"/>
            </a:endParaRPr>
          </a:p>
          <a:p>
            <a:pPr algn="ctr">
              <a:lnSpc>
                <a:spcPts val="3079"/>
              </a:lnSpc>
              <a:spcBef>
                <a:spcPct val="0"/>
              </a:spcBef>
            </a:pPr>
            <a:endParaRPr lang="en-US" sz="2400" b="1" spc="76">
              <a:solidFill>
                <a:srgbClr val="000000"/>
              </a:solidFill>
              <a:latin typeface="Source Sans Pro Bold"/>
              <a:ea typeface="Source Sans Pro Bold"/>
              <a:cs typeface="Source Sans Pro Bold"/>
              <a:sym typeface="Source Sans Pro Bold"/>
            </a:endParaRPr>
          </a:p>
        </p:txBody>
      </p:sp>
      <p:grpSp>
        <p:nvGrpSpPr>
          <p:cNvPr id="44" name="Group 44"/>
          <p:cNvGrpSpPr/>
          <p:nvPr/>
        </p:nvGrpSpPr>
        <p:grpSpPr>
          <a:xfrm>
            <a:off x="3952839" y="5245800"/>
            <a:ext cx="4398426" cy="2170783"/>
            <a:chOff x="0" y="-47625"/>
            <a:chExt cx="5864567" cy="2894376"/>
          </a:xfrm>
        </p:grpSpPr>
        <p:sp>
          <p:nvSpPr>
            <p:cNvPr id="45" name="TextBox 45"/>
            <p:cNvSpPr txBox="1"/>
            <p:nvPr/>
          </p:nvSpPr>
          <p:spPr>
            <a:xfrm>
              <a:off x="0" y="-47625"/>
              <a:ext cx="5864567" cy="525145"/>
            </a:xfrm>
            <a:prstGeom prst="rect">
              <a:avLst/>
            </a:prstGeom>
          </p:spPr>
          <p:txBody>
            <a:bodyPr lIns="0" tIns="0" rIns="0" bIns="0" rtlCol="0" anchor="t">
              <a:spAutoFit/>
            </a:bodyPr>
            <a:lstStyle/>
            <a:p>
              <a:pPr algn="r">
                <a:lnSpc>
                  <a:spcPts val="3359"/>
                </a:lnSpc>
              </a:pPr>
              <a:r>
                <a:rPr lang="en-US" sz="2400" b="1">
                  <a:solidFill>
                    <a:srgbClr val="0F225B"/>
                  </a:solidFill>
                  <a:latin typeface="Source Sans Pro Bold"/>
                  <a:ea typeface="Source Sans Pro Bold"/>
                  <a:cs typeface="Source Sans Pro Bold"/>
                  <a:sym typeface="Source Sans Pro Bold"/>
                </a:rPr>
                <a:t>Creation of Educational Material</a:t>
              </a:r>
            </a:p>
          </p:txBody>
        </p:sp>
        <p:sp>
          <p:nvSpPr>
            <p:cNvPr id="46" name="TextBox 46"/>
            <p:cNvSpPr txBox="1"/>
            <p:nvPr/>
          </p:nvSpPr>
          <p:spPr>
            <a:xfrm>
              <a:off x="0" y="736089"/>
              <a:ext cx="5864567" cy="2110662"/>
            </a:xfrm>
            <a:prstGeom prst="rect">
              <a:avLst/>
            </a:prstGeom>
          </p:spPr>
          <p:txBody>
            <a:bodyPr lIns="0" tIns="0" rIns="0" bIns="0" rtlCol="0" anchor="t">
              <a:spAutoFit/>
            </a:bodyPr>
            <a:lstStyle/>
            <a:p>
              <a:pPr algn="r">
                <a:lnSpc>
                  <a:spcPts val="2520"/>
                </a:lnSpc>
              </a:pPr>
              <a:r>
                <a:rPr lang="en-US" sz="1800">
                  <a:solidFill>
                    <a:srgbClr val="5C5D62"/>
                  </a:solidFill>
                  <a:latin typeface="Source Sans Pro"/>
                  <a:ea typeface="Source Sans Pro"/>
                  <a:cs typeface="Source Sans Pro"/>
                  <a:sym typeface="Source Sans Pro"/>
                </a:rPr>
                <a:t>Keynote Addresses</a:t>
              </a:r>
            </a:p>
            <a:p>
              <a:pPr algn="r">
                <a:lnSpc>
                  <a:spcPts val="2520"/>
                </a:lnSpc>
              </a:pPr>
              <a:r>
                <a:rPr lang="en-US" sz="1800">
                  <a:solidFill>
                    <a:srgbClr val="5C5D62"/>
                  </a:solidFill>
                  <a:latin typeface="Source Sans Pro"/>
                  <a:ea typeface="Source Sans Pro"/>
                  <a:cs typeface="Source Sans Pro"/>
                  <a:sym typeface="Source Sans Pro"/>
                </a:rPr>
                <a:t>Curriculum Development</a:t>
              </a:r>
            </a:p>
            <a:p>
              <a:pPr algn="r">
                <a:lnSpc>
                  <a:spcPts val="2520"/>
                </a:lnSpc>
              </a:pPr>
              <a:r>
                <a:rPr lang="en-US" sz="1800">
                  <a:solidFill>
                    <a:srgbClr val="5C5D62"/>
                  </a:solidFill>
                  <a:latin typeface="Source Sans Pro"/>
                  <a:ea typeface="Source Sans Pro"/>
                  <a:cs typeface="Source Sans Pro"/>
                  <a:sym typeface="Source Sans Pro"/>
                </a:rPr>
                <a:t>Educational Material Development</a:t>
              </a:r>
            </a:p>
            <a:p>
              <a:pPr algn="r">
                <a:lnSpc>
                  <a:spcPts val="2520"/>
                </a:lnSpc>
              </a:pPr>
              <a:r>
                <a:rPr lang="en-US" sz="1800">
                  <a:solidFill>
                    <a:srgbClr val="5C5D62"/>
                  </a:solidFill>
                  <a:latin typeface="Source Sans Pro"/>
                  <a:ea typeface="Source Sans Pro"/>
                  <a:cs typeface="Source Sans Pro"/>
                  <a:sym typeface="Source Sans Pro"/>
                </a:rPr>
                <a:t>Course Creation</a:t>
              </a:r>
            </a:p>
            <a:p>
              <a:pPr algn="r">
                <a:lnSpc>
                  <a:spcPts val="2520"/>
                </a:lnSpc>
              </a:pPr>
              <a:endParaRPr lang="en-US" sz="1800">
                <a:solidFill>
                  <a:srgbClr val="5C5D62"/>
                </a:solidFill>
                <a:latin typeface="Source Sans Pro"/>
                <a:ea typeface="Source Sans Pro"/>
                <a:cs typeface="Source Sans Pro"/>
                <a:sym typeface="Source Sans Pro"/>
              </a:endParaRPr>
            </a:p>
          </p:txBody>
        </p:sp>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en-US"/>
          </a:p>
        </p:txBody>
      </p:sp>
      <p:sp>
        <p:nvSpPr>
          <p:cNvPr id="3" name="Freeform 3"/>
          <p:cNvSpPr/>
          <p:nvPr/>
        </p:nvSpPr>
        <p:spPr>
          <a:xfrm flipH="1">
            <a:off x="-2012704" y="6899756"/>
            <a:ext cx="5284194" cy="3520594"/>
          </a:xfrm>
          <a:custGeom>
            <a:avLst/>
            <a:gdLst/>
            <a:ahLst/>
            <a:cxnLst/>
            <a:rect l="l" t="t" r="r" b="b"/>
            <a:pathLst>
              <a:path w="5284194" h="3520594">
                <a:moveTo>
                  <a:pt x="5284194" y="0"/>
                </a:moveTo>
                <a:lnTo>
                  <a:pt x="0" y="0"/>
                </a:lnTo>
                <a:lnTo>
                  <a:pt x="0" y="3520594"/>
                </a:lnTo>
                <a:lnTo>
                  <a:pt x="5284194" y="3520594"/>
                </a:lnTo>
                <a:lnTo>
                  <a:pt x="5284194"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flipV="1">
            <a:off x="15016510" y="-133350"/>
            <a:ext cx="5284194" cy="3520594"/>
          </a:xfrm>
          <a:custGeom>
            <a:avLst/>
            <a:gdLst/>
            <a:ahLst/>
            <a:cxnLst/>
            <a:rect l="l" t="t" r="r" b="b"/>
            <a:pathLst>
              <a:path w="5284194" h="3520594">
                <a:moveTo>
                  <a:pt x="0" y="3520594"/>
                </a:moveTo>
                <a:lnTo>
                  <a:pt x="5284194" y="3520594"/>
                </a:lnTo>
                <a:lnTo>
                  <a:pt x="5284194" y="0"/>
                </a:lnTo>
                <a:lnTo>
                  <a:pt x="0" y="0"/>
                </a:lnTo>
                <a:lnTo>
                  <a:pt x="0" y="3520594"/>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a:off x="14656970" y="9030604"/>
            <a:ext cx="3283679" cy="998434"/>
          </a:xfrm>
          <a:custGeom>
            <a:avLst/>
            <a:gdLst/>
            <a:ahLst/>
            <a:cxnLst/>
            <a:rect l="l" t="t" r="r" b="b"/>
            <a:pathLst>
              <a:path w="3283679" h="998434">
                <a:moveTo>
                  <a:pt x="0" y="0"/>
                </a:moveTo>
                <a:lnTo>
                  <a:pt x="3283679" y="0"/>
                </a:lnTo>
                <a:lnTo>
                  <a:pt x="3283679" y="998434"/>
                </a:lnTo>
                <a:lnTo>
                  <a:pt x="0" y="998434"/>
                </a:lnTo>
                <a:lnTo>
                  <a:pt x="0" y="0"/>
                </a:lnTo>
                <a:close/>
              </a:path>
            </a:pathLst>
          </a:custGeom>
          <a:blipFill>
            <a:blip r:embed="rId5"/>
            <a:stretch>
              <a:fillRect/>
            </a:stretch>
          </a:blipFill>
        </p:spPr>
        <p:txBody>
          <a:bodyPr/>
          <a:lstStyle/>
          <a:p>
            <a:endParaRPr lang="en-US"/>
          </a:p>
        </p:txBody>
      </p:sp>
      <p:sp>
        <p:nvSpPr>
          <p:cNvPr id="6" name="Freeform 6"/>
          <p:cNvSpPr/>
          <p:nvPr/>
        </p:nvSpPr>
        <p:spPr>
          <a:xfrm>
            <a:off x="9144000" y="2395454"/>
            <a:ext cx="7971373" cy="5968565"/>
          </a:xfrm>
          <a:custGeom>
            <a:avLst/>
            <a:gdLst/>
            <a:ahLst/>
            <a:cxnLst/>
            <a:rect l="l" t="t" r="r" b="b"/>
            <a:pathLst>
              <a:path w="7971373" h="5968565">
                <a:moveTo>
                  <a:pt x="0" y="0"/>
                </a:moveTo>
                <a:lnTo>
                  <a:pt x="7971373" y="0"/>
                </a:lnTo>
                <a:lnTo>
                  <a:pt x="7971373" y="5968565"/>
                </a:lnTo>
                <a:lnTo>
                  <a:pt x="0" y="5968565"/>
                </a:lnTo>
                <a:lnTo>
                  <a:pt x="0" y="0"/>
                </a:lnTo>
                <a:close/>
              </a:path>
            </a:pathLst>
          </a:custGeom>
          <a:blipFill>
            <a:blip r:embed="rId6"/>
            <a:stretch>
              <a:fillRect/>
            </a:stretch>
          </a:blipFill>
        </p:spPr>
        <p:txBody>
          <a:bodyPr/>
          <a:lstStyle/>
          <a:p>
            <a:endParaRPr lang="en-US"/>
          </a:p>
        </p:txBody>
      </p:sp>
      <p:sp>
        <p:nvSpPr>
          <p:cNvPr id="7" name="TextBox 7"/>
          <p:cNvSpPr txBox="1"/>
          <p:nvPr/>
        </p:nvSpPr>
        <p:spPr>
          <a:xfrm>
            <a:off x="1746832" y="1941272"/>
            <a:ext cx="9646706" cy="1399795"/>
          </a:xfrm>
          <a:prstGeom prst="rect">
            <a:avLst/>
          </a:prstGeom>
        </p:spPr>
        <p:txBody>
          <a:bodyPr lIns="0" tIns="0" rIns="0" bIns="0" rtlCol="0" anchor="t">
            <a:spAutoFit/>
          </a:bodyPr>
          <a:lstStyle/>
          <a:p>
            <a:pPr algn="l">
              <a:lnSpc>
                <a:spcPts val="10608"/>
              </a:lnSpc>
            </a:pPr>
            <a:r>
              <a:rPr lang="en-US" sz="10400" b="1" u="sng">
                <a:solidFill>
                  <a:srgbClr val="0F225B"/>
                </a:solidFill>
                <a:latin typeface="Oswald Bold"/>
                <a:ea typeface="Oswald Bold"/>
                <a:cs typeface="Oswald Bold"/>
                <a:sym typeface="Oswald Bold"/>
                <a:hlinkClick r:id="rId7" tooltip="https://www.nosm.ca/wp-content/uploads/2023/04/Promotion-How-To-Guide-2024.pdf"/>
              </a:rPr>
              <a:t>PROCESS</a:t>
            </a:r>
          </a:p>
        </p:txBody>
      </p:sp>
      <p:sp>
        <p:nvSpPr>
          <p:cNvPr id="8" name="Rectangle 7">
            <a:extLst>
              <a:ext uri="{FF2B5EF4-FFF2-40B4-BE49-F238E27FC236}">
                <a16:creationId xmlns:a16="http://schemas.microsoft.com/office/drawing/2014/main" id="{D0EF46A7-28F7-5625-6F91-74597067637D}"/>
              </a:ext>
            </a:extLst>
          </p:cNvPr>
          <p:cNvSpPr/>
          <p:nvPr/>
        </p:nvSpPr>
        <p:spPr>
          <a:xfrm>
            <a:off x="1746832" y="4353305"/>
            <a:ext cx="5949368" cy="223799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2400"/>
              <a:t>Refer to How To Apply For Promotion Guide: https://www.nosm.ca/wp-content/uploads/2023/04/Promotion-How-To-Guide-2024.pdf</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en-US"/>
          </a:p>
        </p:txBody>
      </p:sp>
      <p:sp>
        <p:nvSpPr>
          <p:cNvPr id="3" name="Freeform 3"/>
          <p:cNvSpPr/>
          <p:nvPr/>
        </p:nvSpPr>
        <p:spPr>
          <a:xfrm>
            <a:off x="-4539567" y="7289719"/>
            <a:ext cx="5983836" cy="5983836"/>
          </a:xfrm>
          <a:custGeom>
            <a:avLst/>
            <a:gdLst/>
            <a:ahLst/>
            <a:cxnLst/>
            <a:rect l="l" t="t" r="r" b="b"/>
            <a:pathLst>
              <a:path w="5983836" h="5983836">
                <a:moveTo>
                  <a:pt x="0" y="0"/>
                </a:moveTo>
                <a:lnTo>
                  <a:pt x="5983836" y="0"/>
                </a:lnTo>
                <a:lnTo>
                  <a:pt x="5983836" y="5983836"/>
                </a:lnTo>
                <a:lnTo>
                  <a:pt x="0" y="5983836"/>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16834986" y="-2701878"/>
            <a:ext cx="5983836" cy="5983836"/>
          </a:xfrm>
          <a:custGeom>
            <a:avLst/>
            <a:gdLst/>
            <a:ahLst/>
            <a:cxnLst/>
            <a:rect l="l" t="t" r="r" b="b"/>
            <a:pathLst>
              <a:path w="5983836" h="5983836">
                <a:moveTo>
                  <a:pt x="0" y="0"/>
                </a:moveTo>
                <a:lnTo>
                  <a:pt x="5983836" y="0"/>
                </a:lnTo>
                <a:lnTo>
                  <a:pt x="5983836" y="5983836"/>
                </a:lnTo>
                <a:lnTo>
                  <a:pt x="0" y="5983836"/>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a:off x="1028700" y="4860467"/>
            <a:ext cx="16230600" cy="2089690"/>
          </a:xfrm>
          <a:custGeom>
            <a:avLst/>
            <a:gdLst/>
            <a:ahLst/>
            <a:cxnLst/>
            <a:rect l="l" t="t" r="r" b="b"/>
            <a:pathLst>
              <a:path w="16230600" h="2089690">
                <a:moveTo>
                  <a:pt x="0" y="0"/>
                </a:moveTo>
                <a:lnTo>
                  <a:pt x="16230600" y="0"/>
                </a:lnTo>
                <a:lnTo>
                  <a:pt x="16230600" y="2089690"/>
                </a:lnTo>
                <a:lnTo>
                  <a:pt x="0" y="2089690"/>
                </a:lnTo>
                <a:lnTo>
                  <a:pt x="0" y="0"/>
                </a:lnTo>
                <a:close/>
              </a:path>
            </a:pathLst>
          </a:custGeom>
          <a:blipFill>
            <a:blip>
              <a:extLst>
                <a:ext uri="{96DAC541-7B7A-43D3-8B79-37D633B846F1}">
                  <asvg:svgBlip xmlns:asvg="http://schemas.microsoft.com/office/drawing/2016/SVG/main" r:embed="rId5"/>
                </a:ext>
              </a:extLst>
            </a:blip>
            <a:stretch>
              <a:fillRect/>
            </a:stretch>
          </a:blipFill>
          <a:ln cap="sq">
            <a:noFill/>
            <a:prstDash val="solid"/>
            <a:miter/>
          </a:ln>
        </p:spPr>
        <p:txBody>
          <a:bodyPr/>
          <a:lstStyle/>
          <a:p>
            <a:endParaRPr lang="en-US"/>
          </a:p>
        </p:txBody>
      </p:sp>
      <p:sp>
        <p:nvSpPr>
          <p:cNvPr id="6" name="Freeform 6"/>
          <p:cNvSpPr/>
          <p:nvPr/>
        </p:nvSpPr>
        <p:spPr>
          <a:xfrm>
            <a:off x="2054378" y="3990071"/>
            <a:ext cx="2589782" cy="2589782"/>
          </a:xfrm>
          <a:custGeom>
            <a:avLst/>
            <a:gdLst/>
            <a:ahLst/>
            <a:cxnLst/>
            <a:rect l="l" t="t" r="r" b="b"/>
            <a:pathLst>
              <a:path w="2589782" h="2589782">
                <a:moveTo>
                  <a:pt x="0" y="0"/>
                </a:moveTo>
                <a:lnTo>
                  <a:pt x="2589782" y="0"/>
                </a:lnTo>
                <a:lnTo>
                  <a:pt x="2589782" y="2589782"/>
                </a:lnTo>
                <a:lnTo>
                  <a:pt x="0" y="2589782"/>
                </a:lnTo>
                <a:lnTo>
                  <a:pt x="0" y="0"/>
                </a:lnTo>
                <a:close/>
              </a:path>
            </a:pathLst>
          </a:custGeom>
          <a:blipFill>
            <a:blip>
              <a:alphaModFix amt="16000"/>
              <a:extLst>
                <a:ext uri="{96DAC541-7B7A-43D3-8B79-37D633B846F1}">
                  <asvg:svgBlip xmlns:asvg="http://schemas.microsoft.com/office/drawing/2016/SVG/main" r:embed="rId6"/>
                </a:ext>
              </a:extLst>
            </a:blip>
            <a:stretch>
              <a:fillRect/>
            </a:stretch>
          </a:blipFill>
        </p:spPr>
        <p:txBody>
          <a:bodyPr/>
          <a:lstStyle/>
          <a:p>
            <a:endParaRPr lang="en-US"/>
          </a:p>
        </p:txBody>
      </p:sp>
      <p:sp>
        <p:nvSpPr>
          <p:cNvPr id="7" name="Freeform 7"/>
          <p:cNvSpPr/>
          <p:nvPr/>
        </p:nvSpPr>
        <p:spPr>
          <a:xfrm>
            <a:off x="4377936" y="5284929"/>
            <a:ext cx="2589847" cy="2589848"/>
          </a:xfrm>
          <a:custGeom>
            <a:avLst/>
            <a:gdLst/>
            <a:ahLst/>
            <a:cxnLst/>
            <a:rect l="l" t="t" r="r" b="b"/>
            <a:pathLst>
              <a:path w="2589847" h="2589848">
                <a:moveTo>
                  <a:pt x="0" y="0"/>
                </a:moveTo>
                <a:lnTo>
                  <a:pt x="2589848" y="0"/>
                </a:lnTo>
                <a:lnTo>
                  <a:pt x="2589848" y="2589848"/>
                </a:lnTo>
                <a:lnTo>
                  <a:pt x="0" y="2589848"/>
                </a:lnTo>
                <a:lnTo>
                  <a:pt x="0" y="0"/>
                </a:lnTo>
                <a:close/>
              </a:path>
            </a:pathLst>
          </a:custGeom>
          <a:blipFill>
            <a:blip>
              <a:alphaModFix amt="16000"/>
              <a:extLst>
                <a:ext uri="{96DAC541-7B7A-43D3-8B79-37D633B846F1}">
                  <asvg:svgBlip xmlns:asvg="http://schemas.microsoft.com/office/drawing/2016/SVG/main" r:embed="rId7"/>
                </a:ext>
              </a:extLst>
            </a:blip>
            <a:stretch>
              <a:fillRect/>
            </a:stretch>
          </a:blipFill>
          <a:ln cap="sq">
            <a:noFill/>
            <a:prstDash val="solid"/>
            <a:miter/>
          </a:ln>
        </p:spPr>
        <p:txBody>
          <a:bodyPr/>
          <a:lstStyle/>
          <a:p>
            <a:endParaRPr lang="en-US"/>
          </a:p>
        </p:txBody>
      </p:sp>
      <p:sp>
        <p:nvSpPr>
          <p:cNvPr id="8" name="Freeform 8"/>
          <p:cNvSpPr/>
          <p:nvPr/>
        </p:nvSpPr>
        <p:spPr>
          <a:xfrm>
            <a:off x="9011817" y="5284994"/>
            <a:ext cx="2589847" cy="2589847"/>
          </a:xfrm>
          <a:custGeom>
            <a:avLst/>
            <a:gdLst/>
            <a:ahLst/>
            <a:cxnLst/>
            <a:rect l="l" t="t" r="r" b="b"/>
            <a:pathLst>
              <a:path w="2589847" h="2589847">
                <a:moveTo>
                  <a:pt x="0" y="0"/>
                </a:moveTo>
                <a:lnTo>
                  <a:pt x="2589847" y="0"/>
                </a:lnTo>
                <a:lnTo>
                  <a:pt x="2589847" y="2589848"/>
                </a:lnTo>
                <a:lnTo>
                  <a:pt x="0" y="2589848"/>
                </a:lnTo>
                <a:lnTo>
                  <a:pt x="0" y="0"/>
                </a:lnTo>
                <a:close/>
              </a:path>
            </a:pathLst>
          </a:custGeom>
          <a:blipFill>
            <a:blip>
              <a:alphaModFix amt="16000"/>
              <a:extLst>
                <a:ext uri="{96DAC541-7B7A-43D3-8B79-37D633B846F1}">
                  <asvg:svgBlip xmlns:asvg="http://schemas.microsoft.com/office/drawing/2016/SVG/main" r:embed="rId8"/>
                </a:ext>
              </a:extLst>
            </a:blip>
            <a:stretch>
              <a:fillRect/>
            </a:stretch>
          </a:blipFill>
          <a:ln cap="sq">
            <a:noFill/>
            <a:prstDash val="solid"/>
            <a:miter/>
          </a:ln>
        </p:spPr>
        <p:txBody>
          <a:bodyPr/>
          <a:lstStyle/>
          <a:p>
            <a:endParaRPr lang="en-US"/>
          </a:p>
        </p:txBody>
      </p:sp>
      <p:sp>
        <p:nvSpPr>
          <p:cNvPr id="9" name="Freeform 9"/>
          <p:cNvSpPr/>
          <p:nvPr/>
        </p:nvSpPr>
        <p:spPr>
          <a:xfrm>
            <a:off x="13655059" y="5284994"/>
            <a:ext cx="2589847" cy="2589847"/>
          </a:xfrm>
          <a:custGeom>
            <a:avLst/>
            <a:gdLst/>
            <a:ahLst/>
            <a:cxnLst/>
            <a:rect l="l" t="t" r="r" b="b"/>
            <a:pathLst>
              <a:path w="2589847" h="2589847">
                <a:moveTo>
                  <a:pt x="0" y="0"/>
                </a:moveTo>
                <a:lnTo>
                  <a:pt x="2589848" y="0"/>
                </a:lnTo>
                <a:lnTo>
                  <a:pt x="2589848" y="2589848"/>
                </a:lnTo>
                <a:lnTo>
                  <a:pt x="0" y="2589848"/>
                </a:lnTo>
                <a:lnTo>
                  <a:pt x="0" y="0"/>
                </a:lnTo>
                <a:close/>
              </a:path>
            </a:pathLst>
          </a:custGeom>
          <a:blipFill>
            <a:blip>
              <a:alphaModFix amt="16000"/>
              <a:extLst>
                <a:ext uri="{96DAC541-7B7A-43D3-8B79-37D633B846F1}">
                  <asvg:svgBlip xmlns:asvg="http://schemas.microsoft.com/office/drawing/2016/SVG/main" r:embed="rId8"/>
                </a:ext>
              </a:extLst>
            </a:blip>
            <a:stretch>
              <a:fillRect/>
            </a:stretch>
          </a:blipFill>
          <a:ln cap="sq">
            <a:noFill/>
            <a:prstDash val="solid"/>
            <a:miter/>
          </a:ln>
        </p:spPr>
        <p:txBody>
          <a:bodyPr/>
          <a:lstStyle/>
          <a:p>
            <a:endParaRPr lang="en-US"/>
          </a:p>
        </p:txBody>
      </p:sp>
      <p:sp>
        <p:nvSpPr>
          <p:cNvPr id="10" name="Freeform 10"/>
          <p:cNvSpPr/>
          <p:nvPr/>
        </p:nvSpPr>
        <p:spPr>
          <a:xfrm>
            <a:off x="6688226" y="3990071"/>
            <a:ext cx="2589847" cy="2589848"/>
          </a:xfrm>
          <a:custGeom>
            <a:avLst/>
            <a:gdLst/>
            <a:ahLst/>
            <a:cxnLst/>
            <a:rect l="l" t="t" r="r" b="b"/>
            <a:pathLst>
              <a:path w="2589847" h="2589848">
                <a:moveTo>
                  <a:pt x="0" y="0"/>
                </a:moveTo>
                <a:lnTo>
                  <a:pt x="2589847" y="0"/>
                </a:lnTo>
                <a:lnTo>
                  <a:pt x="2589847" y="2589847"/>
                </a:lnTo>
                <a:lnTo>
                  <a:pt x="0" y="2589847"/>
                </a:lnTo>
                <a:lnTo>
                  <a:pt x="0" y="0"/>
                </a:lnTo>
                <a:close/>
              </a:path>
            </a:pathLst>
          </a:custGeom>
          <a:blipFill>
            <a:blip>
              <a:alphaModFix amt="16000"/>
              <a:extLst>
                <a:ext uri="{96DAC541-7B7A-43D3-8B79-37D633B846F1}">
                  <asvg:svgBlip xmlns:asvg="http://schemas.microsoft.com/office/drawing/2016/SVG/main" r:embed="rId9"/>
                </a:ext>
              </a:extLst>
            </a:blip>
            <a:stretch>
              <a:fillRect/>
            </a:stretch>
          </a:blipFill>
          <a:ln cap="sq">
            <a:noFill/>
            <a:prstDash val="solid"/>
            <a:miter/>
          </a:ln>
        </p:spPr>
        <p:txBody>
          <a:bodyPr/>
          <a:lstStyle/>
          <a:p>
            <a:endParaRPr lang="en-US"/>
          </a:p>
        </p:txBody>
      </p:sp>
      <p:sp>
        <p:nvSpPr>
          <p:cNvPr id="11" name="Freeform 11"/>
          <p:cNvSpPr/>
          <p:nvPr/>
        </p:nvSpPr>
        <p:spPr>
          <a:xfrm>
            <a:off x="11331468" y="3990071"/>
            <a:ext cx="2589848" cy="2589848"/>
          </a:xfrm>
          <a:custGeom>
            <a:avLst/>
            <a:gdLst/>
            <a:ahLst/>
            <a:cxnLst/>
            <a:rect l="l" t="t" r="r" b="b"/>
            <a:pathLst>
              <a:path w="2589848" h="2589848">
                <a:moveTo>
                  <a:pt x="0" y="0"/>
                </a:moveTo>
                <a:lnTo>
                  <a:pt x="2589848" y="0"/>
                </a:lnTo>
                <a:lnTo>
                  <a:pt x="2589848" y="2589847"/>
                </a:lnTo>
                <a:lnTo>
                  <a:pt x="0" y="2589847"/>
                </a:lnTo>
                <a:lnTo>
                  <a:pt x="0" y="0"/>
                </a:lnTo>
                <a:close/>
              </a:path>
            </a:pathLst>
          </a:custGeom>
          <a:blipFill>
            <a:blip>
              <a:alphaModFix amt="16000"/>
              <a:extLst>
                <a:ext uri="{96DAC541-7B7A-43D3-8B79-37D633B846F1}">
                  <asvg:svgBlip xmlns:asvg="http://schemas.microsoft.com/office/drawing/2016/SVG/main" r:embed="rId9"/>
                </a:ext>
              </a:extLst>
            </a:blip>
            <a:stretch>
              <a:fillRect/>
            </a:stretch>
          </a:blipFill>
          <a:ln cap="sq">
            <a:noFill/>
            <a:prstDash val="solid"/>
            <a:miter/>
          </a:ln>
        </p:spPr>
        <p:txBody>
          <a:bodyPr/>
          <a:lstStyle/>
          <a:p>
            <a:endParaRPr lang="en-US"/>
          </a:p>
        </p:txBody>
      </p:sp>
      <p:grpSp>
        <p:nvGrpSpPr>
          <p:cNvPr id="12" name="Group 12"/>
          <p:cNvGrpSpPr/>
          <p:nvPr/>
        </p:nvGrpSpPr>
        <p:grpSpPr>
          <a:xfrm>
            <a:off x="2600766" y="4536459"/>
            <a:ext cx="1497006" cy="1497006"/>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33E8B"/>
            </a:solidFill>
            <a:ln cap="sq">
              <a:noFill/>
              <a:prstDash val="solid"/>
              <a:miter/>
            </a:ln>
          </p:spPr>
          <p:txBody>
            <a:bodyPr/>
            <a:lstStyle/>
            <a:p>
              <a:endParaRPr lang="en-US"/>
            </a:p>
          </p:txBody>
        </p:sp>
        <p:sp>
          <p:nvSpPr>
            <p:cNvPr id="14" name="TextBox 14"/>
            <p:cNvSpPr txBox="1"/>
            <p:nvPr/>
          </p:nvSpPr>
          <p:spPr>
            <a:xfrm>
              <a:off x="76200" y="28575"/>
              <a:ext cx="660400" cy="708025"/>
            </a:xfrm>
            <a:prstGeom prst="rect">
              <a:avLst/>
            </a:prstGeom>
          </p:spPr>
          <p:txBody>
            <a:bodyPr lIns="50800" tIns="50800" rIns="50800" bIns="50800" rtlCol="0" anchor="ctr"/>
            <a:lstStyle/>
            <a:p>
              <a:pPr marL="0" lvl="0" indent="0" algn="ctr">
                <a:lnSpc>
                  <a:spcPts val="3359"/>
                </a:lnSpc>
                <a:spcBef>
                  <a:spcPct val="0"/>
                </a:spcBef>
              </a:pPr>
              <a:endParaRPr/>
            </a:p>
          </p:txBody>
        </p:sp>
      </p:grpSp>
      <p:grpSp>
        <p:nvGrpSpPr>
          <p:cNvPr id="15" name="Group 15"/>
          <p:cNvGrpSpPr/>
          <p:nvPr/>
        </p:nvGrpSpPr>
        <p:grpSpPr>
          <a:xfrm>
            <a:off x="4924357" y="5792713"/>
            <a:ext cx="1497006" cy="1497006"/>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E1E1E"/>
            </a:solidFill>
            <a:ln cap="sq">
              <a:noFill/>
              <a:prstDash val="solid"/>
              <a:miter/>
            </a:ln>
          </p:spPr>
          <p:txBody>
            <a:bodyPr/>
            <a:lstStyle/>
            <a:p>
              <a:endParaRPr lang="en-US"/>
            </a:p>
          </p:txBody>
        </p:sp>
        <p:sp>
          <p:nvSpPr>
            <p:cNvPr id="17" name="TextBox 17"/>
            <p:cNvSpPr txBox="1"/>
            <p:nvPr/>
          </p:nvSpPr>
          <p:spPr>
            <a:xfrm>
              <a:off x="76200" y="28575"/>
              <a:ext cx="660400" cy="708025"/>
            </a:xfrm>
            <a:prstGeom prst="rect">
              <a:avLst/>
            </a:prstGeom>
          </p:spPr>
          <p:txBody>
            <a:bodyPr lIns="50800" tIns="50800" rIns="50800" bIns="50800" rtlCol="0" anchor="ctr"/>
            <a:lstStyle/>
            <a:p>
              <a:pPr marL="0" lvl="0" indent="0" algn="ctr">
                <a:lnSpc>
                  <a:spcPts val="3359"/>
                </a:lnSpc>
                <a:spcBef>
                  <a:spcPct val="0"/>
                </a:spcBef>
              </a:pPr>
              <a:endParaRPr/>
            </a:p>
          </p:txBody>
        </p:sp>
      </p:grpSp>
      <p:grpSp>
        <p:nvGrpSpPr>
          <p:cNvPr id="18" name="Group 18"/>
          <p:cNvGrpSpPr/>
          <p:nvPr/>
        </p:nvGrpSpPr>
        <p:grpSpPr>
          <a:xfrm>
            <a:off x="7234646" y="4536459"/>
            <a:ext cx="1497006" cy="1497006"/>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33E8B"/>
            </a:solidFill>
            <a:ln cap="sq">
              <a:noFill/>
              <a:prstDash val="solid"/>
              <a:miter/>
            </a:ln>
          </p:spPr>
          <p:txBody>
            <a:bodyPr/>
            <a:lstStyle/>
            <a:p>
              <a:endParaRPr lang="en-US"/>
            </a:p>
          </p:txBody>
        </p:sp>
        <p:sp>
          <p:nvSpPr>
            <p:cNvPr id="20" name="TextBox 20"/>
            <p:cNvSpPr txBox="1"/>
            <p:nvPr/>
          </p:nvSpPr>
          <p:spPr>
            <a:xfrm>
              <a:off x="76200" y="28575"/>
              <a:ext cx="660400" cy="708025"/>
            </a:xfrm>
            <a:prstGeom prst="rect">
              <a:avLst/>
            </a:prstGeom>
          </p:spPr>
          <p:txBody>
            <a:bodyPr lIns="50800" tIns="50800" rIns="50800" bIns="50800" rtlCol="0" anchor="ctr"/>
            <a:lstStyle/>
            <a:p>
              <a:pPr marL="0" lvl="0" indent="0" algn="ctr">
                <a:lnSpc>
                  <a:spcPts val="3359"/>
                </a:lnSpc>
                <a:spcBef>
                  <a:spcPct val="0"/>
                </a:spcBef>
              </a:pPr>
              <a:endParaRPr/>
            </a:p>
          </p:txBody>
        </p:sp>
      </p:grpSp>
      <p:grpSp>
        <p:nvGrpSpPr>
          <p:cNvPr id="21" name="Group 21"/>
          <p:cNvGrpSpPr/>
          <p:nvPr/>
        </p:nvGrpSpPr>
        <p:grpSpPr>
          <a:xfrm>
            <a:off x="9558237" y="5792713"/>
            <a:ext cx="1497006" cy="1497006"/>
            <a:chOff x="0" y="0"/>
            <a:chExt cx="812800" cy="812800"/>
          </a:xfrm>
        </p:grpSpPr>
        <p:sp>
          <p:nvSpPr>
            <p:cNvPr id="22" name="Freeform 2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E1E1E"/>
            </a:solidFill>
            <a:ln cap="sq">
              <a:noFill/>
              <a:prstDash val="solid"/>
              <a:miter/>
            </a:ln>
          </p:spPr>
          <p:txBody>
            <a:bodyPr/>
            <a:lstStyle/>
            <a:p>
              <a:endParaRPr lang="en-US"/>
            </a:p>
          </p:txBody>
        </p:sp>
        <p:sp>
          <p:nvSpPr>
            <p:cNvPr id="23" name="TextBox 23"/>
            <p:cNvSpPr txBox="1"/>
            <p:nvPr/>
          </p:nvSpPr>
          <p:spPr>
            <a:xfrm>
              <a:off x="76200" y="28575"/>
              <a:ext cx="660400" cy="708025"/>
            </a:xfrm>
            <a:prstGeom prst="rect">
              <a:avLst/>
            </a:prstGeom>
          </p:spPr>
          <p:txBody>
            <a:bodyPr lIns="50800" tIns="50800" rIns="50800" bIns="50800" rtlCol="0" anchor="ctr"/>
            <a:lstStyle/>
            <a:p>
              <a:pPr marL="0" lvl="0" indent="0" algn="ctr">
                <a:lnSpc>
                  <a:spcPts val="3359"/>
                </a:lnSpc>
                <a:spcBef>
                  <a:spcPct val="0"/>
                </a:spcBef>
              </a:pPr>
              <a:endParaRPr/>
            </a:p>
          </p:txBody>
        </p:sp>
      </p:grpSp>
      <p:grpSp>
        <p:nvGrpSpPr>
          <p:cNvPr id="24" name="Group 24"/>
          <p:cNvGrpSpPr/>
          <p:nvPr/>
        </p:nvGrpSpPr>
        <p:grpSpPr>
          <a:xfrm>
            <a:off x="11868527" y="4536459"/>
            <a:ext cx="1497006" cy="1497006"/>
            <a:chOff x="0" y="0"/>
            <a:chExt cx="812800" cy="812800"/>
          </a:xfrm>
        </p:grpSpPr>
        <p:sp>
          <p:nvSpPr>
            <p:cNvPr id="25" name="Freeform 2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33E8B"/>
            </a:solidFill>
            <a:ln cap="sq">
              <a:noFill/>
              <a:prstDash val="solid"/>
              <a:miter/>
            </a:ln>
          </p:spPr>
          <p:txBody>
            <a:bodyPr/>
            <a:lstStyle/>
            <a:p>
              <a:endParaRPr lang="en-US"/>
            </a:p>
          </p:txBody>
        </p:sp>
        <p:sp>
          <p:nvSpPr>
            <p:cNvPr id="26" name="TextBox 26"/>
            <p:cNvSpPr txBox="1"/>
            <p:nvPr/>
          </p:nvSpPr>
          <p:spPr>
            <a:xfrm>
              <a:off x="76200" y="28575"/>
              <a:ext cx="660400" cy="708025"/>
            </a:xfrm>
            <a:prstGeom prst="rect">
              <a:avLst/>
            </a:prstGeom>
          </p:spPr>
          <p:txBody>
            <a:bodyPr lIns="50800" tIns="50800" rIns="50800" bIns="50800" rtlCol="0" anchor="ctr"/>
            <a:lstStyle/>
            <a:p>
              <a:pPr marL="0" lvl="0" indent="0" algn="ctr">
                <a:lnSpc>
                  <a:spcPts val="3359"/>
                </a:lnSpc>
                <a:spcBef>
                  <a:spcPct val="0"/>
                </a:spcBef>
              </a:pPr>
              <a:endParaRPr/>
            </a:p>
          </p:txBody>
        </p:sp>
      </p:grpSp>
      <p:grpSp>
        <p:nvGrpSpPr>
          <p:cNvPr id="27" name="Group 27"/>
          <p:cNvGrpSpPr/>
          <p:nvPr/>
        </p:nvGrpSpPr>
        <p:grpSpPr>
          <a:xfrm>
            <a:off x="14192118" y="5792713"/>
            <a:ext cx="1497006" cy="1497006"/>
            <a:chOff x="0" y="0"/>
            <a:chExt cx="812800" cy="812800"/>
          </a:xfrm>
        </p:grpSpPr>
        <p:sp>
          <p:nvSpPr>
            <p:cNvPr id="28" name="Freeform 2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33E8B"/>
            </a:solidFill>
            <a:ln cap="sq">
              <a:noFill/>
              <a:prstDash val="solid"/>
              <a:miter/>
            </a:ln>
          </p:spPr>
          <p:txBody>
            <a:bodyPr/>
            <a:lstStyle/>
            <a:p>
              <a:endParaRPr lang="en-US"/>
            </a:p>
          </p:txBody>
        </p:sp>
        <p:sp>
          <p:nvSpPr>
            <p:cNvPr id="29" name="TextBox 29"/>
            <p:cNvSpPr txBox="1"/>
            <p:nvPr/>
          </p:nvSpPr>
          <p:spPr>
            <a:xfrm>
              <a:off x="76200" y="28575"/>
              <a:ext cx="660400" cy="708025"/>
            </a:xfrm>
            <a:prstGeom prst="rect">
              <a:avLst/>
            </a:prstGeom>
          </p:spPr>
          <p:txBody>
            <a:bodyPr lIns="50800" tIns="50800" rIns="50800" bIns="50800" rtlCol="0" anchor="ctr"/>
            <a:lstStyle/>
            <a:p>
              <a:pPr marL="0" lvl="0" indent="0" algn="ctr">
                <a:lnSpc>
                  <a:spcPts val="3359"/>
                </a:lnSpc>
                <a:spcBef>
                  <a:spcPct val="0"/>
                </a:spcBef>
              </a:pPr>
              <a:endParaRPr/>
            </a:p>
          </p:txBody>
        </p:sp>
      </p:grpSp>
      <p:sp>
        <p:nvSpPr>
          <p:cNvPr id="30" name="Freeform 30"/>
          <p:cNvSpPr/>
          <p:nvPr/>
        </p:nvSpPr>
        <p:spPr>
          <a:xfrm>
            <a:off x="9908119" y="6170498"/>
            <a:ext cx="797242" cy="741436"/>
          </a:xfrm>
          <a:custGeom>
            <a:avLst/>
            <a:gdLst/>
            <a:ahLst/>
            <a:cxnLst/>
            <a:rect l="l" t="t" r="r" b="b"/>
            <a:pathLst>
              <a:path w="797242" h="741436">
                <a:moveTo>
                  <a:pt x="0" y="0"/>
                </a:moveTo>
                <a:lnTo>
                  <a:pt x="797243" y="0"/>
                </a:lnTo>
                <a:lnTo>
                  <a:pt x="797243" y="741436"/>
                </a:lnTo>
                <a:lnTo>
                  <a:pt x="0" y="741436"/>
                </a:lnTo>
                <a:lnTo>
                  <a:pt x="0" y="0"/>
                </a:lnTo>
                <a:close/>
              </a:path>
            </a:pathLst>
          </a:custGeom>
          <a:blipFill>
            <a:blip>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31" name="Freeform 31"/>
          <p:cNvSpPr/>
          <p:nvPr/>
        </p:nvSpPr>
        <p:spPr>
          <a:xfrm>
            <a:off x="14578374" y="6142595"/>
            <a:ext cx="724494" cy="797242"/>
          </a:xfrm>
          <a:custGeom>
            <a:avLst/>
            <a:gdLst/>
            <a:ahLst/>
            <a:cxnLst/>
            <a:rect l="l" t="t" r="r" b="b"/>
            <a:pathLst>
              <a:path w="724494" h="797242">
                <a:moveTo>
                  <a:pt x="0" y="0"/>
                </a:moveTo>
                <a:lnTo>
                  <a:pt x="724494" y="0"/>
                </a:lnTo>
                <a:lnTo>
                  <a:pt x="724494" y="797242"/>
                </a:lnTo>
                <a:lnTo>
                  <a:pt x="0" y="797242"/>
                </a:lnTo>
                <a:lnTo>
                  <a:pt x="0" y="0"/>
                </a:lnTo>
                <a:close/>
              </a:path>
            </a:pathLst>
          </a:custGeom>
          <a:blipFill>
            <a:blip>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32" name="Freeform 32"/>
          <p:cNvSpPr/>
          <p:nvPr/>
        </p:nvSpPr>
        <p:spPr>
          <a:xfrm>
            <a:off x="311871" y="290040"/>
            <a:ext cx="1340270" cy="1246451"/>
          </a:xfrm>
          <a:custGeom>
            <a:avLst/>
            <a:gdLst/>
            <a:ahLst/>
            <a:cxnLst/>
            <a:rect l="l" t="t" r="r" b="b"/>
            <a:pathLst>
              <a:path w="1340270" h="1246451">
                <a:moveTo>
                  <a:pt x="0" y="0"/>
                </a:moveTo>
                <a:lnTo>
                  <a:pt x="1340269" y="0"/>
                </a:lnTo>
                <a:lnTo>
                  <a:pt x="1340269" y="1246451"/>
                </a:lnTo>
                <a:lnTo>
                  <a:pt x="0" y="1246451"/>
                </a:lnTo>
                <a:lnTo>
                  <a:pt x="0" y="0"/>
                </a:lnTo>
                <a:close/>
              </a:path>
            </a:pathLst>
          </a:custGeom>
          <a:blipFill>
            <a:blip>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33" name="Freeform 33"/>
          <p:cNvSpPr/>
          <p:nvPr/>
        </p:nvSpPr>
        <p:spPr>
          <a:xfrm>
            <a:off x="15447902" y="9231960"/>
            <a:ext cx="4455202" cy="1976996"/>
          </a:xfrm>
          <a:custGeom>
            <a:avLst/>
            <a:gdLst/>
            <a:ahLst/>
            <a:cxnLst/>
            <a:rect l="l" t="t" r="r" b="b"/>
            <a:pathLst>
              <a:path w="4455202" h="1976996">
                <a:moveTo>
                  <a:pt x="0" y="0"/>
                </a:moveTo>
                <a:lnTo>
                  <a:pt x="4455202" y="0"/>
                </a:lnTo>
                <a:lnTo>
                  <a:pt x="4455202" y="1976996"/>
                </a:lnTo>
                <a:lnTo>
                  <a:pt x="0" y="1976996"/>
                </a:lnTo>
                <a:lnTo>
                  <a:pt x="0" y="0"/>
                </a:lnTo>
                <a:close/>
              </a:path>
            </a:pathLst>
          </a:custGeom>
          <a:blipFill>
            <a:blip>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34" name="Freeform 34"/>
          <p:cNvSpPr/>
          <p:nvPr/>
        </p:nvSpPr>
        <p:spPr>
          <a:xfrm>
            <a:off x="16098772" y="-204302"/>
            <a:ext cx="2321057" cy="1740793"/>
          </a:xfrm>
          <a:custGeom>
            <a:avLst/>
            <a:gdLst/>
            <a:ahLst/>
            <a:cxnLst/>
            <a:rect l="l" t="t" r="r" b="b"/>
            <a:pathLst>
              <a:path w="2321057" h="1740793">
                <a:moveTo>
                  <a:pt x="0" y="0"/>
                </a:moveTo>
                <a:lnTo>
                  <a:pt x="2321056" y="0"/>
                </a:lnTo>
                <a:lnTo>
                  <a:pt x="2321056" y="1740793"/>
                </a:lnTo>
                <a:lnTo>
                  <a:pt x="0" y="1740793"/>
                </a:lnTo>
                <a:lnTo>
                  <a:pt x="0" y="0"/>
                </a:lnTo>
                <a:close/>
              </a:path>
            </a:pathLst>
          </a:custGeom>
          <a:blipFill>
            <a:blip>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35" name="Freeform 35"/>
          <p:cNvSpPr/>
          <p:nvPr/>
        </p:nvSpPr>
        <p:spPr>
          <a:xfrm flipH="1">
            <a:off x="-293867" y="8687989"/>
            <a:ext cx="2551746" cy="2184932"/>
          </a:xfrm>
          <a:custGeom>
            <a:avLst/>
            <a:gdLst/>
            <a:ahLst/>
            <a:cxnLst/>
            <a:rect l="l" t="t" r="r" b="b"/>
            <a:pathLst>
              <a:path w="2551746" h="2184932">
                <a:moveTo>
                  <a:pt x="2551745" y="0"/>
                </a:moveTo>
                <a:lnTo>
                  <a:pt x="0" y="0"/>
                </a:lnTo>
                <a:lnTo>
                  <a:pt x="0" y="2184932"/>
                </a:lnTo>
                <a:lnTo>
                  <a:pt x="2551745" y="2184932"/>
                </a:lnTo>
                <a:lnTo>
                  <a:pt x="2551745" y="0"/>
                </a:lnTo>
                <a:close/>
              </a:path>
            </a:pathLst>
          </a:custGeom>
          <a:blipFill>
            <a:blip>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36" name="Freeform 36"/>
          <p:cNvSpPr/>
          <p:nvPr/>
        </p:nvSpPr>
        <p:spPr>
          <a:xfrm flipV="1">
            <a:off x="3349269" y="6697046"/>
            <a:ext cx="993504" cy="704146"/>
          </a:xfrm>
          <a:custGeom>
            <a:avLst/>
            <a:gdLst/>
            <a:ahLst/>
            <a:cxnLst/>
            <a:rect l="l" t="t" r="r" b="b"/>
            <a:pathLst>
              <a:path w="993504" h="704146">
                <a:moveTo>
                  <a:pt x="0" y="704145"/>
                </a:moveTo>
                <a:lnTo>
                  <a:pt x="993503" y="704145"/>
                </a:lnTo>
                <a:lnTo>
                  <a:pt x="993503" y="0"/>
                </a:lnTo>
                <a:lnTo>
                  <a:pt x="0" y="0"/>
                </a:lnTo>
                <a:lnTo>
                  <a:pt x="0" y="704145"/>
                </a:lnTo>
                <a:close/>
              </a:path>
            </a:pathLst>
          </a:custGeom>
          <a:blipFill>
            <a:blip>
              <a:extLst>
                <a:ext uri="{96DAC541-7B7A-43D3-8B79-37D633B846F1}">
                  <asvg:svgBlip xmlns:asvg="http://schemas.microsoft.com/office/drawing/2016/SVG/main" r:embed="rId16"/>
                </a:ext>
              </a:extLst>
            </a:blip>
            <a:stretch>
              <a:fillRect/>
            </a:stretch>
          </a:blipFill>
          <a:ln cap="sq">
            <a:noFill/>
            <a:prstDash val="solid"/>
            <a:miter/>
          </a:ln>
        </p:spPr>
        <p:txBody>
          <a:bodyPr/>
          <a:lstStyle/>
          <a:p>
            <a:endParaRPr lang="en-US"/>
          </a:p>
        </p:txBody>
      </p:sp>
      <p:sp>
        <p:nvSpPr>
          <p:cNvPr id="37" name="Freeform 37"/>
          <p:cNvSpPr/>
          <p:nvPr/>
        </p:nvSpPr>
        <p:spPr>
          <a:xfrm flipV="1">
            <a:off x="7983149" y="6697046"/>
            <a:ext cx="993504" cy="704146"/>
          </a:xfrm>
          <a:custGeom>
            <a:avLst/>
            <a:gdLst/>
            <a:ahLst/>
            <a:cxnLst/>
            <a:rect l="l" t="t" r="r" b="b"/>
            <a:pathLst>
              <a:path w="993504" h="704146">
                <a:moveTo>
                  <a:pt x="0" y="704145"/>
                </a:moveTo>
                <a:lnTo>
                  <a:pt x="993504" y="704145"/>
                </a:lnTo>
                <a:lnTo>
                  <a:pt x="993504" y="0"/>
                </a:lnTo>
                <a:lnTo>
                  <a:pt x="0" y="0"/>
                </a:lnTo>
                <a:lnTo>
                  <a:pt x="0" y="704145"/>
                </a:lnTo>
                <a:close/>
              </a:path>
            </a:pathLst>
          </a:custGeom>
          <a:blipFill>
            <a:blip>
              <a:extLst>
                <a:ext uri="{96DAC541-7B7A-43D3-8B79-37D633B846F1}">
                  <asvg:svgBlip xmlns:asvg="http://schemas.microsoft.com/office/drawing/2016/SVG/main" r:embed="rId16"/>
                </a:ext>
              </a:extLst>
            </a:blip>
            <a:stretch>
              <a:fillRect/>
            </a:stretch>
          </a:blipFill>
          <a:ln cap="sq">
            <a:noFill/>
            <a:prstDash val="solid"/>
            <a:miter/>
          </a:ln>
        </p:spPr>
        <p:txBody>
          <a:bodyPr/>
          <a:lstStyle/>
          <a:p>
            <a:endParaRPr lang="en-US"/>
          </a:p>
        </p:txBody>
      </p:sp>
      <p:sp>
        <p:nvSpPr>
          <p:cNvPr id="38" name="Freeform 38"/>
          <p:cNvSpPr/>
          <p:nvPr/>
        </p:nvSpPr>
        <p:spPr>
          <a:xfrm>
            <a:off x="5672860" y="4480418"/>
            <a:ext cx="993504" cy="704146"/>
          </a:xfrm>
          <a:custGeom>
            <a:avLst/>
            <a:gdLst/>
            <a:ahLst/>
            <a:cxnLst/>
            <a:rect l="l" t="t" r="r" b="b"/>
            <a:pathLst>
              <a:path w="993504" h="704146">
                <a:moveTo>
                  <a:pt x="0" y="0"/>
                </a:moveTo>
                <a:lnTo>
                  <a:pt x="993503" y="0"/>
                </a:lnTo>
                <a:lnTo>
                  <a:pt x="993503" y="704146"/>
                </a:lnTo>
                <a:lnTo>
                  <a:pt x="0" y="704146"/>
                </a:lnTo>
                <a:lnTo>
                  <a:pt x="0" y="0"/>
                </a:lnTo>
                <a:close/>
              </a:path>
            </a:pathLst>
          </a:custGeom>
          <a:blipFill>
            <a:blip>
              <a:extLst>
                <a:ext uri="{96DAC541-7B7A-43D3-8B79-37D633B846F1}">
                  <asvg:svgBlip xmlns:asvg="http://schemas.microsoft.com/office/drawing/2016/SVG/main" r:embed="rId16"/>
                </a:ext>
              </a:extLst>
            </a:blip>
            <a:stretch>
              <a:fillRect/>
            </a:stretch>
          </a:blipFill>
          <a:ln cap="sq">
            <a:noFill/>
            <a:prstDash val="solid"/>
            <a:miter/>
          </a:ln>
        </p:spPr>
        <p:txBody>
          <a:bodyPr/>
          <a:lstStyle/>
          <a:p>
            <a:endParaRPr lang="en-US"/>
          </a:p>
        </p:txBody>
      </p:sp>
      <p:sp>
        <p:nvSpPr>
          <p:cNvPr id="39" name="Freeform 39"/>
          <p:cNvSpPr/>
          <p:nvPr/>
        </p:nvSpPr>
        <p:spPr>
          <a:xfrm>
            <a:off x="10306740" y="4480418"/>
            <a:ext cx="993504" cy="704146"/>
          </a:xfrm>
          <a:custGeom>
            <a:avLst/>
            <a:gdLst/>
            <a:ahLst/>
            <a:cxnLst/>
            <a:rect l="l" t="t" r="r" b="b"/>
            <a:pathLst>
              <a:path w="993504" h="704146">
                <a:moveTo>
                  <a:pt x="0" y="0"/>
                </a:moveTo>
                <a:lnTo>
                  <a:pt x="993504" y="0"/>
                </a:lnTo>
                <a:lnTo>
                  <a:pt x="993504" y="704146"/>
                </a:lnTo>
                <a:lnTo>
                  <a:pt x="0" y="704146"/>
                </a:lnTo>
                <a:lnTo>
                  <a:pt x="0" y="0"/>
                </a:lnTo>
                <a:close/>
              </a:path>
            </a:pathLst>
          </a:custGeom>
          <a:blipFill>
            <a:blip>
              <a:extLst>
                <a:ext uri="{96DAC541-7B7A-43D3-8B79-37D633B846F1}">
                  <asvg:svgBlip xmlns:asvg="http://schemas.microsoft.com/office/drawing/2016/SVG/main" r:embed="rId16"/>
                </a:ext>
              </a:extLst>
            </a:blip>
            <a:stretch>
              <a:fillRect/>
            </a:stretch>
          </a:blipFill>
          <a:ln cap="sq">
            <a:noFill/>
            <a:prstDash val="solid"/>
            <a:miter/>
          </a:ln>
        </p:spPr>
        <p:txBody>
          <a:bodyPr/>
          <a:lstStyle/>
          <a:p>
            <a:endParaRPr lang="en-US"/>
          </a:p>
        </p:txBody>
      </p:sp>
      <p:sp>
        <p:nvSpPr>
          <p:cNvPr id="40" name="Freeform 40"/>
          <p:cNvSpPr/>
          <p:nvPr/>
        </p:nvSpPr>
        <p:spPr>
          <a:xfrm flipV="1">
            <a:off x="12593267" y="6697046"/>
            <a:ext cx="993504" cy="704146"/>
          </a:xfrm>
          <a:custGeom>
            <a:avLst/>
            <a:gdLst/>
            <a:ahLst/>
            <a:cxnLst/>
            <a:rect l="l" t="t" r="r" b="b"/>
            <a:pathLst>
              <a:path w="993504" h="704146">
                <a:moveTo>
                  <a:pt x="0" y="704145"/>
                </a:moveTo>
                <a:lnTo>
                  <a:pt x="993504" y="704145"/>
                </a:lnTo>
                <a:lnTo>
                  <a:pt x="993504" y="0"/>
                </a:lnTo>
                <a:lnTo>
                  <a:pt x="0" y="0"/>
                </a:lnTo>
                <a:lnTo>
                  <a:pt x="0" y="704145"/>
                </a:lnTo>
                <a:close/>
              </a:path>
            </a:pathLst>
          </a:custGeom>
          <a:blipFill>
            <a:blip>
              <a:extLst>
                <a:ext uri="{96DAC541-7B7A-43D3-8B79-37D633B846F1}">
                  <asvg:svgBlip xmlns:asvg="http://schemas.microsoft.com/office/drawing/2016/SVG/main" r:embed="rId16"/>
                </a:ext>
              </a:extLst>
            </a:blip>
            <a:stretch>
              <a:fillRect/>
            </a:stretch>
          </a:blipFill>
          <a:ln cap="sq">
            <a:noFill/>
            <a:prstDash val="solid"/>
            <a:miter/>
          </a:ln>
        </p:spPr>
        <p:txBody>
          <a:bodyPr/>
          <a:lstStyle/>
          <a:p>
            <a:endParaRPr lang="en-US"/>
          </a:p>
        </p:txBody>
      </p:sp>
      <p:sp>
        <p:nvSpPr>
          <p:cNvPr id="41" name="Freeform 41"/>
          <p:cNvSpPr/>
          <p:nvPr/>
        </p:nvSpPr>
        <p:spPr>
          <a:xfrm>
            <a:off x="17259300" y="9168001"/>
            <a:ext cx="802255" cy="486033"/>
          </a:xfrm>
          <a:custGeom>
            <a:avLst/>
            <a:gdLst/>
            <a:ahLst/>
            <a:cxnLst/>
            <a:rect l="l" t="t" r="r" b="b"/>
            <a:pathLst>
              <a:path w="802255" h="486033">
                <a:moveTo>
                  <a:pt x="0" y="0"/>
                </a:moveTo>
                <a:lnTo>
                  <a:pt x="802255" y="0"/>
                </a:lnTo>
                <a:lnTo>
                  <a:pt x="802255" y="486033"/>
                </a:lnTo>
                <a:lnTo>
                  <a:pt x="0" y="486033"/>
                </a:lnTo>
                <a:lnTo>
                  <a:pt x="0" y="0"/>
                </a:lnTo>
                <a:close/>
              </a:path>
            </a:pathLst>
          </a:custGeom>
          <a:blipFill>
            <a:blip>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42" name="Freeform 42"/>
          <p:cNvSpPr/>
          <p:nvPr/>
        </p:nvSpPr>
        <p:spPr>
          <a:xfrm>
            <a:off x="2867781" y="4788361"/>
            <a:ext cx="978240" cy="993137"/>
          </a:xfrm>
          <a:custGeom>
            <a:avLst/>
            <a:gdLst/>
            <a:ahLst/>
            <a:cxnLst/>
            <a:rect l="l" t="t" r="r" b="b"/>
            <a:pathLst>
              <a:path w="978240" h="993137">
                <a:moveTo>
                  <a:pt x="0" y="0"/>
                </a:moveTo>
                <a:lnTo>
                  <a:pt x="978240" y="0"/>
                </a:lnTo>
                <a:lnTo>
                  <a:pt x="978240" y="993136"/>
                </a:lnTo>
                <a:lnTo>
                  <a:pt x="0" y="993136"/>
                </a:lnTo>
                <a:lnTo>
                  <a:pt x="0" y="0"/>
                </a:lnTo>
                <a:close/>
              </a:path>
            </a:pathLst>
          </a:custGeom>
          <a:blipFill>
            <a:blip>
              <a:extLst>
                <a:ext uri="{96DAC541-7B7A-43D3-8B79-37D633B846F1}">
                  <asvg:svgBlip xmlns:asvg="http://schemas.microsoft.com/office/drawing/2016/SVG/main" r:embed="rId18"/>
                </a:ext>
              </a:extLst>
            </a:blip>
            <a:stretch>
              <a:fillRect/>
            </a:stretch>
          </a:blipFill>
        </p:spPr>
        <p:txBody>
          <a:bodyPr/>
          <a:lstStyle/>
          <a:p>
            <a:endParaRPr lang="en-US"/>
          </a:p>
        </p:txBody>
      </p:sp>
      <p:sp>
        <p:nvSpPr>
          <p:cNvPr id="43" name="Freeform 43"/>
          <p:cNvSpPr/>
          <p:nvPr/>
        </p:nvSpPr>
        <p:spPr>
          <a:xfrm>
            <a:off x="5210648" y="6076718"/>
            <a:ext cx="958964" cy="928996"/>
          </a:xfrm>
          <a:custGeom>
            <a:avLst/>
            <a:gdLst/>
            <a:ahLst/>
            <a:cxnLst/>
            <a:rect l="l" t="t" r="r" b="b"/>
            <a:pathLst>
              <a:path w="958964" h="928996">
                <a:moveTo>
                  <a:pt x="0" y="0"/>
                </a:moveTo>
                <a:lnTo>
                  <a:pt x="958964" y="0"/>
                </a:lnTo>
                <a:lnTo>
                  <a:pt x="958964" y="928996"/>
                </a:lnTo>
                <a:lnTo>
                  <a:pt x="0" y="928996"/>
                </a:lnTo>
                <a:lnTo>
                  <a:pt x="0" y="0"/>
                </a:lnTo>
                <a:close/>
              </a:path>
            </a:pathLst>
          </a:custGeom>
          <a:blipFill>
            <a:blip>
              <a:extLst>
                <a:ext uri="{96DAC541-7B7A-43D3-8B79-37D633B846F1}">
                  <asvg:svgBlip xmlns:asvg="http://schemas.microsoft.com/office/drawing/2016/SVG/main" r:embed="rId19"/>
                </a:ext>
              </a:extLst>
            </a:blip>
            <a:stretch>
              <a:fillRect/>
            </a:stretch>
          </a:blipFill>
        </p:spPr>
        <p:txBody>
          <a:bodyPr/>
          <a:lstStyle/>
          <a:p>
            <a:endParaRPr lang="en-US"/>
          </a:p>
        </p:txBody>
      </p:sp>
      <p:sp>
        <p:nvSpPr>
          <p:cNvPr id="44" name="Freeform 44"/>
          <p:cNvSpPr/>
          <p:nvPr/>
        </p:nvSpPr>
        <p:spPr>
          <a:xfrm>
            <a:off x="7522723" y="4788361"/>
            <a:ext cx="934153" cy="923644"/>
          </a:xfrm>
          <a:custGeom>
            <a:avLst/>
            <a:gdLst/>
            <a:ahLst/>
            <a:cxnLst/>
            <a:rect l="l" t="t" r="r" b="b"/>
            <a:pathLst>
              <a:path w="934153" h="923644">
                <a:moveTo>
                  <a:pt x="0" y="0"/>
                </a:moveTo>
                <a:lnTo>
                  <a:pt x="934154" y="0"/>
                </a:lnTo>
                <a:lnTo>
                  <a:pt x="934154" y="923644"/>
                </a:lnTo>
                <a:lnTo>
                  <a:pt x="0" y="923644"/>
                </a:lnTo>
                <a:lnTo>
                  <a:pt x="0" y="0"/>
                </a:lnTo>
                <a:close/>
              </a:path>
            </a:pathLst>
          </a:custGeom>
          <a:blipFill>
            <a:blip>
              <a:extLst>
                <a:ext uri="{96DAC541-7B7A-43D3-8B79-37D633B846F1}">
                  <asvg:svgBlip xmlns:asvg="http://schemas.microsoft.com/office/drawing/2016/SVG/main" r:embed="rId20"/>
                </a:ext>
              </a:extLst>
            </a:blip>
            <a:stretch>
              <a:fillRect/>
            </a:stretch>
          </a:blipFill>
        </p:spPr>
        <p:txBody>
          <a:bodyPr/>
          <a:lstStyle/>
          <a:p>
            <a:endParaRPr lang="en-US"/>
          </a:p>
        </p:txBody>
      </p:sp>
      <p:sp>
        <p:nvSpPr>
          <p:cNvPr id="45" name="Freeform 45"/>
          <p:cNvSpPr/>
          <p:nvPr/>
        </p:nvSpPr>
        <p:spPr>
          <a:xfrm>
            <a:off x="12211928" y="4764684"/>
            <a:ext cx="918945" cy="1016814"/>
          </a:xfrm>
          <a:custGeom>
            <a:avLst/>
            <a:gdLst/>
            <a:ahLst/>
            <a:cxnLst/>
            <a:rect l="l" t="t" r="r" b="b"/>
            <a:pathLst>
              <a:path w="918945" h="1016814">
                <a:moveTo>
                  <a:pt x="0" y="0"/>
                </a:moveTo>
                <a:lnTo>
                  <a:pt x="918946" y="0"/>
                </a:lnTo>
                <a:lnTo>
                  <a:pt x="918946" y="1016813"/>
                </a:lnTo>
                <a:lnTo>
                  <a:pt x="0" y="1016813"/>
                </a:lnTo>
                <a:lnTo>
                  <a:pt x="0" y="0"/>
                </a:lnTo>
                <a:close/>
              </a:path>
            </a:pathLst>
          </a:custGeom>
          <a:blipFill>
            <a:blip>
              <a:extLst>
                <a:ext uri="{96DAC541-7B7A-43D3-8B79-37D633B846F1}">
                  <asvg:svgBlip xmlns:asvg="http://schemas.microsoft.com/office/drawing/2016/SVG/main" r:embed="rId21"/>
                </a:ext>
              </a:extLst>
            </a:blip>
            <a:stretch>
              <a:fillRect/>
            </a:stretch>
          </a:blipFill>
        </p:spPr>
        <p:txBody>
          <a:bodyPr/>
          <a:lstStyle/>
          <a:p>
            <a:endParaRPr lang="en-US"/>
          </a:p>
        </p:txBody>
      </p:sp>
      <p:sp>
        <p:nvSpPr>
          <p:cNvPr id="46" name="TextBox 46"/>
          <p:cNvSpPr txBox="1"/>
          <p:nvPr/>
        </p:nvSpPr>
        <p:spPr>
          <a:xfrm>
            <a:off x="5869783" y="829553"/>
            <a:ext cx="5496109" cy="788421"/>
          </a:xfrm>
          <a:prstGeom prst="rect">
            <a:avLst/>
          </a:prstGeom>
        </p:spPr>
        <p:txBody>
          <a:bodyPr lIns="0" tIns="0" rIns="0" bIns="0" rtlCol="0" anchor="t">
            <a:spAutoFit/>
          </a:bodyPr>
          <a:lstStyle/>
          <a:p>
            <a:pPr algn="ctr">
              <a:lnSpc>
                <a:spcPts val="6719"/>
              </a:lnSpc>
            </a:pPr>
            <a:r>
              <a:rPr lang="en-US" sz="4799">
                <a:solidFill>
                  <a:srgbClr val="0F225B"/>
                </a:solidFill>
                <a:latin typeface="Oswald"/>
                <a:ea typeface="Oswald"/>
                <a:cs typeface="Oswald"/>
                <a:sym typeface="Oswald"/>
              </a:rPr>
              <a:t>TIMELINE OF PROCESS</a:t>
            </a:r>
          </a:p>
        </p:txBody>
      </p:sp>
      <p:grpSp>
        <p:nvGrpSpPr>
          <p:cNvPr id="47" name="Group 47"/>
          <p:cNvGrpSpPr/>
          <p:nvPr/>
        </p:nvGrpSpPr>
        <p:grpSpPr>
          <a:xfrm>
            <a:off x="1774181" y="2467806"/>
            <a:ext cx="3150176" cy="1779839"/>
            <a:chOff x="0" y="-47625"/>
            <a:chExt cx="4200235" cy="2373119"/>
          </a:xfrm>
        </p:grpSpPr>
        <p:sp>
          <p:nvSpPr>
            <p:cNvPr id="48" name="TextBox 48"/>
            <p:cNvSpPr txBox="1"/>
            <p:nvPr/>
          </p:nvSpPr>
          <p:spPr>
            <a:xfrm>
              <a:off x="397620" y="-47625"/>
              <a:ext cx="3404994" cy="2287038"/>
            </a:xfrm>
            <a:prstGeom prst="rect">
              <a:avLst/>
            </a:prstGeom>
          </p:spPr>
          <p:txBody>
            <a:bodyPr lIns="0" tIns="0" rIns="0" bIns="0" rtlCol="0" anchor="t">
              <a:spAutoFit/>
            </a:bodyPr>
            <a:lstStyle/>
            <a:p>
              <a:pPr algn="ctr">
                <a:lnSpc>
                  <a:spcPts val="3359"/>
                </a:lnSpc>
              </a:pPr>
              <a:r>
                <a:rPr lang="en-US" sz="2400" b="1">
                  <a:solidFill>
                    <a:srgbClr val="0F225B"/>
                  </a:solidFill>
                  <a:latin typeface="Source Sans Pro Bold"/>
                  <a:ea typeface="Source Sans Pro Bold"/>
                  <a:cs typeface="Source Sans Pro Bold"/>
                  <a:sym typeface="Source Sans Pro Bold"/>
                </a:rPr>
                <a:t>Request a meeting with your Section Chair or Division Head</a:t>
              </a:r>
            </a:p>
          </p:txBody>
        </p:sp>
        <p:sp>
          <p:nvSpPr>
            <p:cNvPr id="49" name="TextBox 49"/>
            <p:cNvSpPr txBox="1"/>
            <p:nvPr/>
          </p:nvSpPr>
          <p:spPr>
            <a:xfrm>
              <a:off x="0" y="1853689"/>
              <a:ext cx="4200235" cy="471805"/>
            </a:xfrm>
            <a:prstGeom prst="rect">
              <a:avLst/>
            </a:prstGeom>
          </p:spPr>
          <p:txBody>
            <a:bodyPr lIns="0" tIns="0" rIns="0" bIns="0" rtlCol="0" anchor="t">
              <a:spAutoFit/>
            </a:bodyPr>
            <a:lstStyle/>
            <a:p>
              <a:pPr algn="ctr">
                <a:lnSpc>
                  <a:spcPts val="2939"/>
                </a:lnSpc>
              </a:pPr>
              <a:r>
                <a:rPr lang="en-US" sz="2099">
                  <a:solidFill>
                    <a:srgbClr val="000000"/>
                  </a:solidFill>
                  <a:latin typeface="Source Sans Pro"/>
                  <a:ea typeface="Source Sans Pro"/>
                  <a:cs typeface="Source Sans Pro"/>
                  <a:sym typeface="Source Sans Pro"/>
                </a:rPr>
                <a:t>By June 1st</a:t>
              </a:r>
            </a:p>
          </p:txBody>
        </p:sp>
      </p:grpSp>
      <p:sp>
        <p:nvSpPr>
          <p:cNvPr id="50" name="TextBox 50"/>
          <p:cNvSpPr txBox="1"/>
          <p:nvPr/>
        </p:nvSpPr>
        <p:spPr>
          <a:xfrm>
            <a:off x="4395987" y="7470694"/>
            <a:ext cx="2553746" cy="1663065"/>
          </a:xfrm>
          <a:prstGeom prst="rect">
            <a:avLst/>
          </a:prstGeom>
        </p:spPr>
        <p:txBody>
          <a:bodyPr lIns="0" tIns="0" rIns="0" bIns="0" rtlCol="0" anchor="t">
            <a:spAutoFit/>
          </a:bodyPr>
          <a:lstStyle/>
          <a:p>
            <a:pPr algn="ctr">
              <a:lnSpc>
                <a:spcPts val="3359"/>
              </a:lnSpc>
            </a:pPr>
            <a:r>
              <a:rPr lang="en-US" sz="2400" b="1">
                <a:solidFill>
                  <a:srgbClr val="0F225B"/>
                </a:solidFill>
                <a:latin typeface="Source Sans Pro Bold"/>
                <a:ea typeface="Source Sans Pro Bold"/>
                <a:cs typeface="Source Sans Pro Bold"/>
                <a:sym typeface="Source Sans Pro Bold"/>
              </a:rPr>
              <a:t>Application and Supporting Material </a:t>
            </a:r>
            <a:r>
              <a:rPr lang="en-US" sz="2400" b="1" u="sng">
                <a:solidFill>
                  <a:srgbClr val="0F225B"/>
                </a:solidFill>
                <a:latin typeface="Source Sans Pro Bold"/>
                <a:ea typeface="Source Sans Pro Bold"/>
                <a:cs typeface="Source Sans Pro Bold"/>
                <a:sym typeface="Source Sans Pro Bold"/>
                <a:hlinkClick r:id="rId22" tooltip="https://forms.office.com/pages/responsepage.aspx?id=WSEAs7Fb806OGVFmfhtGuWGLeCA_BQlPjxp4AfAPu0BUMzFFVUZZVjZIWEhNTllHSlhOSFpMNlhBRS4u"/>
              </a:rPr>
              <a:t>Submitted Online</a:t>
            </a:r>
          </a:p>
        </p:txBody>
      </p:sp>
      <p:sp>
        <p:nvSpPr>
          <p:cNvPr id="51" name="TextBox 51"/>
          <p:cNvSpPr txBox="1"/>
          <p:nvPr/>
        </p:nvSpPr>
        <p:spPr>
          <a:xfrm>
            <a:off x="6543097" y="3881886"/>
            <a:ext cx="3604598" cy="365760"/>
          </a:xfrm>
          <a:prstGeom prst="rect">
            <a:avLst/>
          </a:prstGeom>
        </p:spPr>
        <p:txBody>
          <a:bodyPr lIns="0" tIns="0" rIns="0" bIns="0" rtlCol="0" anchor="t">
            <a:spAutoFit/>
          </a:bodyPr>
          <a:lstStyle/>
          <a:p>
            <a:pPr algn="ctr">
              <a:lnSpc>
                <a:spcPts val="2940"/>
              </a:lnSpc>
            </a:pPr>
            <a:r>
              <a:rPr lang="en-US" sz="2100">
                <a:solidFill>
                  <a:srgbClr val="5C5D62"/>
                </a:solidFill>
                <a:latin typeface="Source Sans Pro"/>
                <a:ea typeface="Source Sans Pro"/>
                <a:cs typeface="Source Sans Pro"/>
                <a:sym typeface="Source Sans Pro"/>
              </a:rPr>
              <a:t>By December 31st</a:t>
            </a:r>
          </a:p>
        </p:txBody>
      </p:sp>
      <p:sp>
        <p:nvSpPr>
          <p:cNvPr id="52" name="TextBox 52"/>
          <p:cNvSpPr txBox="1"/>
          <p:nvPr/>
        </p:nvSpPr>
        <p:spPr>
          <a:xfrm>
            <a:off x="6217221" y="2517506"/>
            <a:ext cx="3690899" cy="1279261"/>
          </a:xfrm>
          <a:prstGeom prst="rect">
            <a:avLst/>
          </a:prstGeom>
        </p:spPr>
        <p:txBody>
          <a:bodyPr lIns="0" tIns="0" rIns="0" bIns="0" rtlCol="0" anchor="t">
            <a:spAutoFit/>
          </a:bodyPr>
          <a:lstStyle/>
          <a:p>
            <a:pPr algn="ctr">
              <a:lnSpc>
                <a:spcPts val="3359"/>
              </a:lnSpc>
            </a:pPr>
            <a:r>
              <a:rPr lang="en-US" sz="2400" b="1">
                <a:solidFill>
                  <a:srgbClr val="0F225B"/>
                </a:solidFill>
                <a:latin typeface="Source Sans Pro Bold"/>
                <a:ea typeface="Source Sans Pro Bold"/>
                <a:cs typeface="Source Sans Pro Bold"/>
                <a:sym typeface="Source Sans Pro Bold"/>
              </a:rPr>
              <a:t>Division Head and/or Section Chair will provide a recommendation to JSFPC</a:t>
            </a:r>
          </a:p>
        </p:txBody>
      </p:sp>
      <p:grpSp>
        <p:nvGrpSpPr>
          <p:cNvPr id="53" name="Group 53"/>
          <p:cNvGrpSpPr/>
          <p:nvPr/>
        </p:nvGrpSpPr>
        <p:grpSpPr>
          <a:xfrm>
            <a:off x="8770242" y="7482600"/>
            <a:ext cx="3072998" cy="2187301"/>
            <a:chOff x="0" y="-47625"/>
            <a:chExt cx="4097330" cy="2916402"/>
          </a:xfrm>
        </p:grpSpPr>
        <p:sp>
          <p:nvSpPr>
            <p:cNvPr id="54" name="TextBox 54"/>
            <p:cNvSpPr txBox="1"/>
            <p:nvPr/>
          </p:nvSpPr>
          <p:spPr>
            <a:xfrm>
              <a:off x="0" y="-47625"/>
              <a:ext cx="4097330" cy="2287038"/>
            </a:xfrm>
            <a:prstGeom prst="rect">
              <a:avLst/>
            </a:prstGeom>
          </p:spPr>
          <p:txBody>
            <a:bodyPr lIns="0" tIns="0" rIns="0" bIns="0" rtlCol="0" anchor="t">
              <a:spAutoFit/>
            </a:bodyPr>
            <a:lstStyle/>
            <a:p>
              <a:pPr algn="ctr">
                <a:lnSpc>
                  <a:spcPts val="3359"/>
                </a:lnSpc>
              </a:pPr>
              <a:r>
                <a:rPr lang="en-US" sz="2400" b="1">
                  <a:solidFill>
                    <a:srgbClr val="0F225B"/>
                  </a:solidFill>
                  <a:latin typeface="Source Sans Pro Bold"/>
                  <a:ea typeface="Source Sans Pro Bold"/>
                  <a:cs typeface="Source Sans Pro Bold"/>
                  <a:sym typeface="Source Sans Pro Bold"/>
                </a:rPr>
                <a:t>JSFCP reviews files and makes recommendation to the President </a:t>
              </a:r>
            </a:p>
          </p:txBody>
        </p:sp>
        <p:sp>
          <p:nvSpPr>
            <p:cNvPr id="55" name="TextBox 55"/>
            <p:cNvSpPr txBox="1"/>
            <p:nvPr/>
          </p:nvSpPr>
          <p:spPr>
            <a:xfrm>
              <a:off x="0" y="2420620"/>
              <a:ext cx="4097330" cy="448157"/>
            </a:xfrm>
            <a:prstGeom prst="rect">
              <a:avLst/>
            </a:prstGeom>
          </p:spPr>
          <p:txBody>
            <a:bodyPr lIns="0" tIns="0" rIns="0" bIns="0" rtlCol="0" anchor="t">
              <a:spAutoFit/>
            </a:bodyPr>
            <a:lstStyle/>
            <a:p>
              <a:pPr algn="ctr">
                <a:lnSpc>
                  <a:spcPts val="2799"/>
                </a:lnSpc>
              </a:pPr>
              <a:r>
                <a:rPr lang="en-US" sz="1999">
                  <a:solidFill>
                    <a:srgbClr val="5C5D62"/>
                  </a:solidFill>
                  <a:latin typeface="Source Sans Pro"/>
                  <a:ea typeface="Source Sans Pro"/>
                  <a:cs typeface="Source Sans Pro"/>
                  <a:sym typeface="Source Sans Pro"/>
                </a:rPr>
                <a:t>By April 30th </a:t>
              </a:r>
            </a:p>
          </p:txBody>
        </p:sp>
      </p:grpSp>
      <p:grpSp>
        <p:nvGrpSpPr>
          <p:cNvPr id="56" name="Group 56"/>
          <p:cNvGrpSpPr/>
          <p:nvPr/>
        </p:nvGrpSpPr>
        <p:grpSpPr>
          <a:xfrm>
            <a:off x="10869102" y="2294498"/>
            <a:ext cx="3604598" cy="1323975"/>
            <a:chOff x="0" y="0"/>
            <a:chExt cx="4806131" cy="1765300"/>
          </a:xfrm>
        </p:grpSpPr>
        <p:sp>
          <p:nvSpPr>
            <p:cNvPr id="57" name="TextBox 57"/>
            <p:cNvSpPr txBox="1"/>
            <p:nvPr/>
          </p:nvSpPr>
          <p:spPr>
            <a:xfrm>
              <a:off x="0" y="-47625"/>
              <a:ext cx="4806131" cy="1083945"/>
            </a:xfrm>
            <a:prstGeom prst="rect">
              <a:avLst/>
            </a:prstGeom>
          </p:spPr>
          <p:txBody>
            <a:bodyPr lIns="0" tIns="0" rIns="0" bIns="0" rtlCol="0" anchor="t">
              <a:spAutoFit/>
            </a:bodyPr>
            <a:lstStyle/>
            <a:p>
              <a:pPr algn="ctr">
                <a:lnSpc>
                  <a:spcPts val="3359"/>
                </a:lnSpc>
              </a:pPr>
              <a:r>
                <a:rPr lang="en-US" sz="2400" b="1">
                  <a:solidFill>
                    <a:srgbClr val="0F225B"/>
                  </a:solidFill>
                  <a:latin typeface="Source Sans Pro Bold"/>
                  <a:ea typeface="Source Sans Pro Bold"/>
                  <a:cs typeface="Source Sans Pro Bold"/>
                  <a:sym typeface="Source Sans Pro Bold"/>
                </a:rPr>
                <a:t>Recommendations shared with applicants</a:t>
              </a:r>
            </a:p>
          </p:txBody>
        </p:sp>
        <p:sp>
          <p:nvSpPr>
            <p:cNvPr id="58" name="TextBox 58"/>
            <p:cNvSpPr txBox="1"/>
            <p:nvPr/>
          </p:nvSpPr>
          <p:spPr>
            <a:xfrm>
              <a:off x="0" y="1293495"/>
              <a:ext cx="4806131" cy="471805"/>
            </a:xfrm>
            <a:prstGeom prst="rect">
              <a:avLst/>
            </a:prstGeom>
          </p:spPr>
          <p:txBody>
            <a:bodyPr lIns="0" tIns="0" rIns="0" bIns="0" rtlCol="0" anchor="t">
              <a:spAutoFit/>
            </a:bodyPr>
            <a:lstStyle/>
            <a:p>
              <a:pPr algn="ctr">
                <a:lnSpc>
                  <a:spcPts val="2939"/>
                </a:lnSpc>
              </a:pPr>
              <a:r>
                <a:rPr lang="en-US" sz="2099">
                  <a:solidFill>
                    <a:srgbClr val="5C5D62"/>
                  </a:solidFill>
                  <a:latin typeface="Source Sans Pro"/>
                  <a:ea typeface="Source Sans Pro"/>
                  <a:cs typeface="Source Sans Pro"/>
                  <a:sym typeface="Source Sans Pro"/>
                </a:rPr>
                <a:t>By April 30th</a:t>
              </a:r>
            </a:p>
          </p:txBody>
        </p:sp>
      </p:grpSp>
      <p:grpSp>
        <p:nvGrpSpPr>
          <p:cNvPr id="59" name="Group 59"/>
          <p:cNvGrpSpPr/>
          <p:nvPr/>
        </p:nvGrpSpPr>
        <p:grpSpPr>
          <a:xfrm>
            <a:off x="13138322" y="7518319"/>
            <a:ext cx="3604598" cy="1325021"/>
            <a:chOff x="0" y="0"/>
            <a:chExt cx="4806131" cy="1766695"/>
          </a:xfrm>
        </p:grpSpPr>
        <p:sp>
          <p:nvSpPr>
            <p:cNvPr id="60" name="TextBox 60"/>
            <p:cNvSpPr txBox="1"/>
            <p:nvPr/>
          </p:nvSpPr>
          <p:spPr>
            <a:xfrm>
              <a:off x="700568" y="-47625"/>
              <a:ext cx="3404994" cy="1083945"/>
            </a:xfrm>
            <a:prstGeom prst="rect">
              <a:avLst/>
            </a:prstGeom>
          </p:spPr>
          <p:txBody>
            <a:bodyPr lIns="0" tIns="0" rIns="0" bIns="0" rtlCol="0" anchor="t">
              <a:spAutoFit/>
            </a:bodyPr>
            <a:lstStyle/>
            <a:p>
              <a:pPr algn="ctr">
                <a:lnSpc>
                  <a:spcPts val="3359"/>
                </a:lnSpc>
              </a:pPr>
              <a:r>
                <a:rPr lang="en-US" sz="2400" b="1">
                  <a:solidFill>
                    <a:srgbClr val="0F225B"/>
                  </a:solidFill>
                  <a:latin typeface="Source Sans Pro Bold"/>
                  <a:ea typeface="Source Sans Pro Bold"/>
                  <a:cs typeface="Source Sans Pro Bold"/>
                  <a:sym typeface="Source Sans Pro Bold"/>
                </a:rPr>
                <a:t>Promotion takes effect</a:t>
              </a:r>
            </a:p>
          </p:txBody>
        </p:sp>
        <p:sp>
          <p:nvSpPr>
            <p:cNvPr id="61" name="TextBox 61"/>
            <p:cNvSpPr txBox="1"/>
            <p:nvPr/>
          </p:nvSpPr>
          <p:spPr>
            <a:xfrm>
              <a:off x="0" y="1294889"/>
              <a:ext cx="4806131" cy="471805"/>
            </a:xfrm>
            <a:prstGeom prst="rect">
              <a:avLst/>
            </a:prstGeom>
          </p:spPr>
          <p:txBody>
            <a:bodyPr lIns="0" tIns="0" rIns="0" bIns="0" rtlCol="0" anchor="t">
              <a:spAutoFit/>
            </a:bodyPr>
            <a:lstStyle/>
            <a:p>
              <a:pPr algn="ctr">
                <a:lnSpc>
                  <a:spcPts val="2939"/>
                </a:lnSpc>
              </a:pPr>
              <a:r>
                <a:rPr lang="en-US" sz="2099">
                  <a:solidFill>
                    <a:srgbClr val="5C5D62"/>
                  </a:solidFill>
                  <a:latin typeface="Source Sans Pro"/>
                  <a:ea typeface="Source Sans Pro"/>
                  <a:cs typeface="Source Sans Pro"/>
                  <a:sym typeface="Source Sans Pro"/>
                </a:rPr>
                <a:t>July 1st</a:t>
              </a:r>
            </a:p>
          </p:txBody>
        </p:sp>
      </p:grpSp>
      <p:sp>
        <p:nvSpPr>
          <p:cNvPr id="62" name="TextBox 62"/>
          <p:cNvSpPr txBox="1"/>
          <p:nvPr/>
        </p:nvSpPr>
        <p:spPr>
          <a:xfrm>
            <a:off x="3918125" y="9288274"/>
            <a:ext cx="3604598" cy="365760"/>
          </a:xfrm>
          <a:prstGeom prst="rect">
            <a:avLst/>
          </a:prstGeom>
        </p:spPr>
        <p:txBody>
          <a:bodyPr lIns="0" tIns="0" rIns="0" bIns="0" rtlCol="0" anchor="t">
            <a:spAutoFit/>
          </a:bodyPr>
          <a:lstStyle/>
          <a:p>
            <a:pPr algn="ctr">
              <a:lnSpc>
                <a:spcPts val="2940"/>
              </a:lnSpc>
            </a:pPr>
            <a:r>
              <a:rPr lang="en-US" sz="2100">
                <a:solidFill>
                  <a:srgbClr val="5C5D62"/>
                </a:solidFill>
                <a:latin typeface="Source Sans Pro"/>
                <a:ea typeface="Source Sans Pro"/>
                <a:cs typeface="Source Sans Pro"/>
                <a:sym typeface="Source Sans Pro"/>
              </a:rPr>
              <a:t>By September 30th</a:t>
            </a:r>
          </a:p>
        </p:txBody>
      </p:sp>
      <p:sp>
        <p:nvSpPr>
          <p:cNvPr id="63" name="Freeform 63"/>
          <p:cNvSpPr/>
          <p:nvPr/>
        </p:nvSpPr>
        <p:spPr>
          <a:xfrm>
            <a:off x="15302868" y="9258300"/>
            <a:ext cx="2856856" cy="868655"/>
          </a:xfrm>
          <a:custGeom>
            <a:avLst/>
            <a:gdLst/>
            <a:ahLst/>
            <a:cxnLst/>
            <a:rect l="l" t="t" r="r" b="b"/>
            <a:pathLst>
              <a:path w="2856856" h="868655">
                <a:moveTo>
                  <a:pt x="0" y="0"/>
                </a:moveTo>
                <a:lnTo>
                  <a:pt x="2856855" y="0"/>
                </a:lnTo>
                <a:lnTo>
                  <a:pt x="2856855" y="868655"/>
                </a:lnTo>
                <a:lnTo>
                  <a:pt x="0" y="868655"/>
                </a:lnTo>
                <a:lnTo>
                  <a:pt x="0" y="0"/>
                </a:lnTo>
                <a:close/>
              </a:path>
            </a:pathLst>
          </a:custGeom>
          <a:blipFill>
            <a:blip r:embed="rId23"/>
            <a:stretch>
              <a:fillRect/>
            </a:stretch>
          </a:blipFill>
        </p:spPr>
        <p:txBody>
          <a:bodyPr/>
          <a:lstStyle/>
          <a:p>
            <a:endParaRPr 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en-US"/>
          </a:p>
        </p:txBody>
      </p:sp>
      <p:sp>
        <p:nvSpPr>
          <p:cNvPr id="3" name="Freeform 3"/>
          <p:cNvSpPr/>
          <p:nvPr/>
        </p:nvSpPr>
        <p:spPr>
          <a:xfrm>
            <a:off x="-751054" y="-854310"/>
            <a:ext cx="1839949" cy="2499081"/>
          </a:xfrm>
          <a:custGeom>
            <a:avLst/>
            <a:gdLst/>
            <a:ahLst/>
            <a:cxnLst/>
            <a:rect l="l" t="t" r="r" b="b"/>
            <a:pathLst>
              <a:path w="1839949" h="2499081">
                <a:moveTo>
                  <a:pt x="0" y="0"/>
                </a:moveTo>
                <a:lnTo>
                  <a:pt x="1839948" y="0"/>
                </a:lnTo>
                <a:lnTo>
                  <a:pt x="1839948" y="2499081"/>
                </a:lnTo>
                <a:lnTo>
                  <a:pt x="0" y="2499081"/>
                </a:lnTo>
                <a:lnTo>
                  <a:pt x="0" y="0"/>
                </a:lnTo>
                <a:close/>
              </a:path>
            </a:pathLst>
          </a:custGeom>
          <a:blipFill>
            <a:blip>
              <a:alphaModFix amt="19999"/>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17358448" y="9696049"/>
            <a:ext cx="2516165" cy="2577378"/>
          </a:xfrm>
          <a:custGeom>
            <a:avLst/>
            <a:gdLst/>
            <a:ahLst/>
            <a:cxnLst/>
            <a:rect l="l" t="t" r="r" b="b"/>
            <a:pathLst>
              <a:path w="2516165" h="2577378">
                <a:moveTo>
                  <a:pt x="0" y="0"/>
                </a:moveTo>
                <a:lnTo>
                  <a:pt x="2516165" y="0"/>
                </a:lnTo>
                <a:lnTo>
                  <a:pt x="2516165" y="2577378"/>
                </a:lnTo>
                <a:lnTo>
                  <a:pt x="0" y="2577378"/>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a:off x="75685" y="10115345"/>
            <a:ext cx="566284" cy="343310"/>
          </a:xfrm>
          <a:custGeom>
            <a:avLst/>
            <a:gdLst/>
            <a:ahLst/>
            <a:cxnLst/>
            <a:rect l="l" t="t" r="r" b="b"/>
            <a:pathLst>
              <a:path w="566284" h="343310">
                <a:moveTo>
                  <a:pt x="0" y="0"/>
                </a:moveTo>
                <a:lnTo>
                  <a:pt x="566285" y="0"/>
                </a:lnTo>
                <a:lnTo>
                  <a:pt x="566285" y="343310"/>
                </a:lnTo>
                <a:lnTo>
                  <a:pt x="0" y="343310"/>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Freeform 6"/>
          <p:cNvSpPr/>
          <p:nvPr/>
        </p:nvSpPr>
        <p:spPr>
          <a:xfrm>
            <a:off x="17852757" y="-435243"/>
            <a:ext cx="870486" cy="870486"/>
          </a:xfrm>
          <a:custGeom>
            <a:avLst/>
            <a:gdLst/>
            <a:ahLst/>
            <a:cxnLst/>
            <a:rect l="l" t="t" r="r" b="b"/>
            <a:pathLst>
              <a:path w="870486" h="870486">
                <a:moveTo>
                  <a:pt x="0" y="0"/>
                </a:moveTo>
                <a:lnTo>
                  <a:pt x="870486" y="0"/>
                </a:lnTo>
                <a:lnTo>
                  <a:pt x="870486" y="870486"/>
                </a:lnTo>
                <a:lnTo>
                  <a:pt x="0" y="870486"/>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Freeform 7"/>
          <p:cNvSpPr/>
          <p:nvPr/>
        </p:nvSpPr>
        <p:spPr>
          <a:xfrm>
            <a:off x="17476217" y="307089"/>
            <a:ext cx="566284" cy="343310"/>
          </a:xfrm>
          <a:custGeom>
            <a:avLst/>
            <a:gdLst/>
            <a:ahLst/>
            <a:cxnLst/>
            <a:rect l="l" t="t" r="r" b="b"/>
            <a:pathLst>
              <a:path w="566284" h="343310">
                <a:moveTo>
                  <a:pt x="0" y="0"/>
                </a:moveTo>
                <a:lnTo>
                  <a:pt x="566285" y="0"/>
                </a:lnTo>
                <a:lnTo>
                  <a:pt x="566285" y="343310"/>
                </a:lnTo>
                <a:lnTo>
                  <a:pt x="0" y="343310"/>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8" name="Freeform 8"/>
          <p:cNvSpPr/>
          <p:nvPr/>
        </p:nvSpPr>
        <p:spPr>
          <a:xfrm>
            <a:off x="-391634" y="8983240"/>
            <a:ext cx="934638" cy="1417507"/>
          </a:xfrm>
          <a:custGeom>
            <a:avLst/>
            <a:gdLst/>
            <a:ahLst/>
            <a:cxnLst/>
            <a:rect l="l" t="t" r="r" b="b"/>
            <a:pathLst>
              <a:path w="934638" h="1417507">
                <a:moveTo>
                  <a:pt x="0" y="0"/>
                </a:moveTo>
                <a:lnTo>
                  <a:pt x="934638" y="0"/>
                </a:lnTo>
                <a:lnTo>
                  <a:pt x="934638" y="1417507"/>
                </a:lnTo>
                <a:lnTo>
                  <a:pt x="0" y="1417507"/>
                </a:lnTo>
                <a:lnTo>
                  <a:pt x="0" y="0"/>
                </a:lnTo>
                <a:close/>
              </a:path>
            </a:pathLst>
          </a:custGeom>
          <a:blipFill>
            <a:blip>
              <a:extLst>
                <a:ext uri="{96DAC541-7B7A-43D3-8B79-37D633B846F1}">
                  <asvg:svgBlip xmlns:asvg="http://schemas.microsoft.com/office/drawing/2016/SVG/main" r:embed="rId8"/>
                </a:ext>
              </a:extLst>
            </a:blip>
            <a:stretch>
              <a:fillRect/>
            </a:stretch>
          </a:blipFill>
          <a:ln cap="sq">
            <a:noFill/>
            <a:prstDash val="solid"/>
            <a:miter/>
          </a:ln>
        </p:spPr>
        <p:txBody>
          <a:bodyPr/>
          <a:lstStyle/>
          <a:p>
            <a:endParaRPr lang="en-US"/>
          </a:p>
        </p:txBody>
      </p:sp>
      <p:sp>
        <p:nvSpPr>
          <p:cNvPr id="9" name="TextBox 9"/>
          <p:cNvSpPr txBox="1"/>
          <p:nvPr/>
        </p:nvSpPr>
        <p:spPr>
          <a:xfrm>
            <a:off x="641970" y="5315018"/>
            <a:ext cx="6754351" cy="2219326"/>
          </a:xfrm>
          <a:prstGeom prst="rect">
            <a:avLst/>
          </a:prstGeom>
        </p:spPr>
        <p:txBody>
          <a:bodyPr lIns="0" tIns="0" rIns="0" bIns="0" rtlCol="0" anchor="t">
            <a:spAutoFit/>
          </a:bodyPr>
          <a:lstStyle/>
          <a:p>
            <a:pPr marL="0" lvl="1" indent="0" algn="l">
              <a:lnSpc>
                <a:spcPts val="5999"/>
              </a:lnSpc>
              <a:spcBef>
                <a:spcPct val="0"/>
              </a:spcBef>
            </a:pPr>
            <a:r>
              <a:rPr lang="en-US" sz="3999" b="1">
                <a:solidFill>
                  <a:srgbClr val="0F225B"/>
                </a:solidFill>
                <a:latin typeface="Oswald Bold"/>
                <a:ea typeface="Oswald Bold"/>
                <a:cs typeface="Oswald Bold"/>
                <a:sym typeface="Oswald Bold"/>
              </a:rPr>
              <a:t>AN</a:t>
            </a:r>
            <a:r>
              <a:rPr lang="en-US" sz="3999" b="1" u="none" strike="noStrike">
                <a:solidFill>
                  <a:srgbClr val="0F225B"/>
                </a:solidFill>
                <a:latin typeface="Oswald Bold"/>
                <a:ea typeface="Oswald Bold"/>
                <a:cs typeface="Oswald Bold"/>
                <a:sym typeface="Oswald Bold"/>
              </a:rPr>
              <a:t> INTRODUCTION TO THE NOSM U JOINT AND STIPENDIARY FACULTY PROMOTIONS PROCESS</a:t>
            </a:r>
          </a:p>
        </p:txBody>
      </p:sp>
      <p:sp>
        <p:nvSpPr>
          <p:cNvPr id="10" name="TextBox 10"/>
          <p:cNvSpPr txBox="1"/>
          <p:nvPr/>
        </p:nvSpPr>
        <p:spPr>
          <a:xfrm>
            <a:off x="1028700" y="7919549"/>
            <a:ext cx="6367621" cy="1358577"/>
          </a:xfrm>
          <a:prstGeom prst="rect">
            <a:avLst/>
          </a:prstGeom>
        </p:spPr>
        <p:txBody>
          <a:bodyPr lIns="0" tIns="0" rIns="0" bIns="0" rtlCol="0" anchor="t">
            <a:spAutoFit/>
          </a:bodyPr>
          <a:lstStyle/>
          <a:p>
            <a:pPr algn="l">
              <a:lnSpc>
                <a:spcPts val="2699"/>
              </a:lnSpc>
            </a:pPr>
            <a:endParaRPr lang="en-US" sz="1750" b="1" spc="57">
              <a:solidFill>
                <a:srgbClr val="5C5D62"/>
              </a:solidFill>
              <a:latin typeface="Source Sans Pro Bold"/>
              <a:ea typeface="Source Sans Pro Bold"/>
              <a:cs typeface="Source Sans Pro Bold"/>
            </a:endParaRPr>
          </a:p>
          <a:p>
            <a:pPr>
              <a:lnSpc>
                <a:spcPts val="2699"/>
              </a:lnSpc>
            </a:pPr>
            <a:endParaRPr lang="en-US" sz="1799" b="1" spc="57">
              <a:solidFill>
                <a:srgbClr val="5C5D62"/>
              </a:solidFill>
              <a:latin typeface="Source Sans Pro Bold"/>
              <a:ea typeface="Source Sans Pro Bold"/>
              <a:cs typeface="Source Sans Pro Bold"/>
            </a:endParaRPr>
          </a:p>
          <a:p>
            <a:pPr algn="l">
              <a:lnSpc>
                <a:spcPts val="2699"/>
              </a:lnSpc>
            </a:pPr>
            <a:r>
              <a:rPr lang="en-US" sz="1799" b="1" spc="57">
                <a:solidFill>
                  <a:srgbClr val="5C5D62"/>
                </a:solidFill>
                <a:latin typeface="Source Sans Pro Bold"/>
                <a:ea typeface="Source Sans Pro Bold"/>
                <a:cs typeface="Source Sans Pro Bold"/>
                <a:sym typeface="Source Sans Pro Bold"/>
              </a:rPr>
              <a:t>Dr. Katie Richardson MD CCFP FCFP Associate Professor</a:t>
            </a:r>
          </a:p>
          <a:p>
            <a:pPr marL="0" lvl="0" indent="0" algn="l">
              <a:lnSpc>
                <a:spcPts val="2699"/>
              </a:lnSpc>
              <a:spcBef>
                <a:spcPct val="0"/>
              </a:spcBef>
            </a:pPr>
            <a:r>
              <a:rPr lang="en-US" sz="1799" b="1" spc="57">
                <a:solidFill>
                  <a:srgbClr val="5C5D62"/>
                </a:solidFill>
                <a:latin typeface="Source Sans Pro Bold"/>
                <a:ea typeface="Source Sans Pro Bold"/>
                <a:cs typeface="Source Sans Pro Bold"/>
                <a:sym typeface="Source Sans Pro Bold"/>
              </a:rPr>
              <a:t>Ms. Anita Arella MA, Director Faculty Affairs</a:t>
            </a:r>
          </a:p>
        </p:txBody>
      </p:sp>
      <p:sp>
        <p:nvSpPr>
          <p:cNvPr id="11" name="Freeform 11"/>
          <p:cNvSpPr/>
          <p:nvPr/>
        </p:nvSpPr>
        <p:spPr>
          <a:xfrm>
            <a:off x="16138947" y="9574994"/>
            <a:ext cx="2341664" cy="712006"/>
          </a:xfrm>
          <a:custGeom>
            <a:avLst/>
            <a:gdLst/>
            <a:ahLst/>
            <a:cxnLst/>
            <a:rect l="l" t="t" r="r" b="b"/>
            <a:pathLst>
              <a:path w="2341664" h="712006">
                <a:moveTo>
                  <a:pt x="0" y="0"/>
                </a:moveTo>
                <a:lnTo>
                  <a:pt x="2341664" y="0"/>
                </a:lnTo>
                <a:lnTo>
                  <a:pt x="2341664" y="712006"/>
                </a:lnTo>
                <a:lnTo>
                  <a:pt x="0" y="712006"/>
                </a:lnTo>
                <a:lnTo>
                  <a:pt x="0" y="0"/>
                </a:lnTo>
                <a:close/>
              </a:path>
            </a:pathLst>
          </a:custGeom>
          <a:blipFill>
            <a:blip r:embed="rId9"/>
            <a:stretch>
              <a:fillRect/>
            </a:stretch>
          </a:blipFill>
        </p:spPr>
        <p:txBody>
          <a:bodyPr/>
          <a:lstStyle/>
          <a:p>
            <a:endParaRPr lang="en-US"/>
          </a:p>
        </p:txBody>
      </p:sp>
      <p:sp>
        <p:nvSpPr>
          <p:cNvPr id="12" name="Freeform 12"/>
          <p:cNvSpPr/>
          <p:nvPr/>
        </p:nvSpPr>
        <p:spPr>
          <a:xfrm rot="-10800000">
            <a:off x="75685" y="435243"/>
            <a:ext cx="2675845" cy="2675845"/>
          </a:xfrm>
          <a:custGeom>
            <a:avLst/>
            <a:gdLst/>
            <a:ahLst/>
            <a:cxnLst/>
            <a:rect l="l" t="t" r="r" b="b"/>
            <a:pathLst>
              <a:path w="2675845" h="2675845">
                <a:moveTo>
                  <a:pt x="0" y="0"/>
                </a:moveTo>
                <a:lnTo>
                  <a:pt x="2675845" y="0"/>
                </a:lnTo>
                <a:lnTo>
                  <a:pt x="2675845" y="2675845"/>
                </a:lnTo>
                <a:lnTo>
                  <a:pt x="0" y="2675845"/>
                </a:lnTo>
                <a:lnTo>
                  <a:pt x="0" y="0"/>
                </a:lnTo>
                <a:close/>
              </a:path>
            </a:pathLst>
          </a:custGeom>
          <a:blipFill>
            <a:blip>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3" name="Freeform 13"/>
          <p:cNvSpPr/>
          <p:nvPr/>
        </p:nvSpPr>
        <p:spPr>
          <a:xfrm>
            <a:off x="865235" y="767320"/>
            <a:ext cx="5923559" cy="3946571"/>
          </a:xfrm>
          <a:custGeom>
            <a:avLst/>
            <a:gdLst/>
            <a:ahLst/>
            <a:cxnLst/>
            <a:rect l="l" t="t" r="r" b="b"/>
            <a:pathLst>
              <a:path w="5923559" h="3946571">
                <a:moveTo>
                  <a:pt x="0" y="0"/>
                </a:moveTo>
                <a:lnTo>
                  <a:pt x="5923558" y="0"/>
                </a:lnTo>
                <a:lnTo>
                  <a:pt x="5923558" y="3946571"/>
                </a:lnTo>
                <a:lnTo>
                  <a:pt x="0" y="3946571"/>
                </a:lnTo>
                <a:lnTo>
                  <a:pt x="0" y="0"/>
                </a:lnTo>
                <a:close/>
              </a:path>
            </a:pathLst>
          </a:custGeom>
          <a:blipFill>
            <a:blip r:embed="rId11"/>
            <a:stretch>
              <a:fillRect/>
            </a:stretch>
          </a:blipFill>
        </p:spPr>
        <p:txBody>
          <a:bodyPr/>
          <a:lstStyle/>
          <a:p>
            <a:endParaRPr lang="en-US"/>
          </a:p>
        </p:txBody>
      </p:sp>
      <p:sp>
        <p:nvSpPr>
          <p:cNvPr id="14" name="Freeform 14"/>
          <p:cNvSpPr/>
          <p:nvPr/>
        </p:nvSpPr>
        <p:spPr>
          <a:xfrm>
            <a:off x="15612155" y="7724903"/>
            <a:ext cx="2675845" cy="2675845"/>
          </a:xfrm>
          <a:custGeom>
            <a:avLst/>
            <a:gdLst/>
            <a:ahLst/>
            <a:cxnLst/>
            <a:rect l="l" t="t" r="r" b="b"/>
            <a:pathLst>
              <a:path w="2675845" h="2675845">
                <a:moveTo>
                  <a:pt x="0" y="0"/>
                </a:moveTo>
                <a:lnTo>
                  <a:pt x="2675845" y="0"/>
                </a:lnTo>
                <a:lnTo>
                  <a:pt x="2675845" y="2675844"/>
                </a:lnTo>
                <a:lnTo>
                  <a:pt x="0" y="2675844"/>
                </a:lnTo>
                <a:lnTo>
                  <a:pt x="0" y="0"/>
                </a:lnTo>
                <a:close/>
              </a:path>
            </a:pathLst>
          </a:custGeom>
          <a:blipFill>
            <a:blip>
              <a:extLst>
                <a:ext uri="{96DAC541-7B7A-43D3-8B79-37D633B846F1}">
                  <asvg:svgBlip xmlns:asvg="http://schemas.microsoft.com/office/drawing/2016/SVG/main" r:embed="rId10"/>
                </a:ext>
              </a:extLst>
            </a:blip>
            <a:stretch>
              <a:fillRect/>
            </a:stretch>
          </a:blipFill>
        </p:spPr>
        <p:txBody>
          <a:bodyPr/>
          <a:lstStyle/>
          <a:p>
            <a:endParaRPr 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en-US"/>
          </a:p>
        </p:txBody>
      </p:sp>
      <p:grpSp>
        <p:nvGrpSpPr>
          <p:cNvPr id="3" name="Group 3"/>
          <p:cNvGrpSpPr/>
          <p:nvPr/>
        </p:nvGrpSpPr>
        <p:grpSpPr>
          <a:xfrm>
            <a:off x="1327630" y="7705115"/>
            <a:ext cx="2823558" cy="335748"/>
            <a:chOff x="0" y="0"/>
            <a:chExt cx="827188" cy="98361"/>
          </a:xfrm>
        </p:grpSpPr>
        <p:sp>
          <p:nvSpPr>
            <p:cNvPr id="4" name="Freeform 4"/>
            <p:cNvSpPr/>
            <p:nvPr/>
          </p:nvSpPr>
          <p:spPr>
            <a:xfrm>
              <a:off x="0" y="0"/>
              <a:ext cx="827188" cy="98361"/>
            </a:xfrm>
            <a:custGeom>
              <a:avLst/>
              <a:gdLst/>
              <a:ahLst/>
              <a:cxnLst/>
              <a:rect l="l" t="t" r="r" b="b"/>
              <a:pathLst>
                <a:path w="827188" h="98361">
                  <a:moveTo>
                    <a:pt x="41129" y="0"/>
                  </a:moveTo>
                  <a:lnTo>
                    <a:pt x="786059" y="0"/>
                  </a:lnTo>
                  <a:cubicBezTo>
                    <a:pt x="808774" y="0"/>
                    <a:pt x="827188" y="18414"/>
                    <a:pt x="827188" y="41129"/>
                  </a:cubicBezTo>
                  <a:lnTo>
                    <a:pt x="827188" y="57232"/>
                  </a:lnTo>
                  <a:cubicBezTo>
                    <a:pt x="827188" y="79947"/>
                    <a:pt x="808774" y="98361"/>
                    <a:pt x="786059" y="98361"/>
                  </a:cubicBezTo>
                  <a:lnTo>
                    <a:pt x="41129" y="98361"/>
                  </a:lnTo>
                  <a:cubicBezTo>
                    <a:pt x="18414" y="98361"/>
                    <a:pt x="0" y="79947"/>
                    <a:pt x="0" y="57232"/>
                  </a:cubicBezTo>
                  <a:lnTo>
                    <a:pt x="0" y="41129"/>
                  </a:lnTo>
                  <a:cubicBezTo>
                    <a:pt x="0" y="18414"/>
                    <a:pt x="18414" y="0"/>
                    <a:pt x="41129" y="0"/>
                  </a:cubicBezTo>
                  <a:close/>
                </a:path>
              </a:pathLst>
            </a:custGeom>
            <a:solidFill>
              <a:srgbClr val="AE1E1E"/>
            </a:solidFill>
          </p:spPr>
          <p:txBody>
            <a:bodyPr/>
            <a:lstStyle/>
            <a:p>
              <a:endParaRPr lang="en-US"/>
            </a:p>
          </p:txBody>
        </p:sp>
        <p:sp>
          <p:nvSpPr>
            <p:cNvPr id="5" name="TextBox 5"/>
            <p:cNvSpPr txBox="1"/>
            <p:nvPr/>
          </p:nvSpPr>
          <p:spPr>
            <a:xfrm>
              <a:off x="0" y="-38100"/>
              <a:ext cx="827188" cy="136461"/>
            </a:xfrm>
            <a:prstGeom prst="rect">
              <a:avLst/>
            </a:prstGeom>
          </p:spPr>
          <p:txBody>
            <a:bodyPr lIns="45667" tIns="45667" rIns="45667" bIns="45667" rtlCol="0" anchor="ctr"/>
            <a:lstStyle/>
            <a:p>
              <a:pPr algn="ctr">
                <a:lnSpc>
                  <a:spcPts val="2768"/>
                </a:lnSpc>
              </a:pPr>
              <a:endParaRPr/>
            </a:p>
          </p:txBody>
        </p:sp>
      </p:grpSp>
      <p:grpSp>
        <p:nvGrpSpPr>
          <p:cNvPr id="6" name="Group 6"/>
          <p:cNvGrpSpPr/>
          <p:nvPr/>
        </p:nvGrpSpPr>
        <p:grpSpPr>
          <a:xfrm rot="-10800000">
            <a:off x="1327630" y="3635345"/>
            <a:ext cx="2823558" cy="3795750"/>
            <a:chOff x="0" y="0"/>
            <a:chExt cx="588338" cy="790911"/>
          </a:xfrm>
        </p:grpSpPr>
        <p:sp>
          <p:nvSpPr>
            <p:cNvPr id="7" name="Freeform 7"/>
            <p:cNvSpPr/>
            <p:nvPr/>
          </p:nvSpPr>
          <p:spPr>
            <a:xfrm>
              <a:off x="0" y="0"/>
              <a:ext cx="588338" cy="786759"/>
            </a:xfrm>
            <a:custGeom>
              <a:avLst/>
              <a:gdLst/>
              <a:ahLst/>
              <a:cxnLst/>
              <a:rect l="l" t="t" r="r" b="b"/>
              <a:pathLst>
                <a:path w="588338" h="786759">
                  <a:moveTo>
                    <a:pt x="588338" y="32132"/>
                  </a:moveTo>
                  <a:lnTo>
                    <a:pt x="588338" y="644479"/>
                  </a:lnTo>
                  <a:cubicBezTo>
                    <a:pt x="588338" y="663850"/>
                    <a:pt x="576443" y="681232"/>
                    <a:pt x="558387" y="688248"/>
                  </a:cubicBezTo>
                  <a:lnTo>
                    <a:pt x="324119" y="779273"/>
                  </a:lnTo>
                  <a:cubicBezTo>
                    <a:pt x="304854" y="786759"/>
                    <a:pt x="283484" y="786759"/>
                    <a:pt x="264219" y="779273"/>
                  </a:cubicBezTo>
                  <a:lnTo>
                    <a:pt x="29950" y="688248"/>
                  </a:lnTo>
                  <a:cubicBezTo>
                    <a:pt x="11895" y="681232"/>
                    <a:pt x="0" y="663850"/>
                    <a:pt x="0" y="644479"/>
                  </a:cubicBezTo>
                  <a:lnTo>
                    <a:pt x="0" y="32132"/>
                  </a:lnTo>
                  <a:cubicBezTo>
                    <a:pt x="0" y="14386"/>
                    <a:pt x="14386" y="0"/>
                    <a:pt x="32132" y="0"/>
                  </a:cubicBezTo>
                  <a:lnTo>
                    <a:pt x="556206" y="0"/>
                  </a:lnTo>
                  <a:cubicBezTo>
                    <a:pt x="564728" y="0"/>
                    <a:pt x="572901" y="3385"/>
                    <a:pt x="578926" y="9411"/>
                  </a:cubicBezTo>
                  <a:cubicBezTo>
                    <a:pt x="584952" y="15437"/>
                    <a:pt x="588338" y="23610"/>
                    <a:pt x="588338" y="32132"/>
                  </a:cubicBezTo>
                  <a:close/>
                </a:path>
              </a:pathLst>
            </a:custGeom>
            <a:solidFill>
              <a:srgbClr val="AE1E1E"/>
            </a:solidFill>
          </p:spPr>
          <p:txBody>
            <a:bodyPr/>
            <a:lstStyle/>
            <a:p>
              <a:endParaRPr lang="en-US"/>
            </a:p>
          </p:txBody>
        </p:sp>
        <p:sp>
          <p:nvSpPr>
            <p:cNvPr id="8" name="TextBox 8"/>
            <p:cNvSpPr txBox="1"/>
            <p:nvPr/>
          </p:nvSpPr>
          <p:spPr>
            <a:xfrm>
              <a:off x="0" y="-38100"/>
              <a:ext cx="588338" cy="714711"/>
            </a:xfrm>
            <a:prstGeom prst="rect">
              <a:avLst/>
            </a:prstGeom>
          </p:spPr>
          <p:txBody>
            <a:bodyPr lIns="45667" tIns="45667" rIns="45667" bIns="45667" rtlCol="0" anchor="ctr"/>
            <a:lstStyle/>
            <a:p>
              <a:pPr algn="ctr">
                <a:lnSpc>
                  <a:spcPts val="2768"/>
                </a:lnSpc>
              </a:pPr>
              <a:endParaRPr/>
            </a:p>
          </p:txBody>
        </p:sp>
      </p:grpSp>
      <p:grpSp>
        <p:nvGrpSpPr>
          <p:cNvPr id="9" name="Group 9"/>
          <p:cNvGrpSpPr/>
          <p:nvPr/>
        </p:nvGrpSpPr>
        <p:grpSpPr>
          <a:xfrm rot="-10800000">
            <a:off x="4529925" y="3635345"/>
            <a:ext cx="2823558" cy="3795750"/>
            <a:chOff x="0" y="0"/>
            <a:chExt cx="588338" cy="790911"/>
          </a:xfrm>
        </p:grpSpPr>
        <p:sp>
          <p:nvSpPr>
            <p:cNvPr id="10" name="Freeform 10"/>
            <p:cNvSpPr/>
            <p:nvPr/>
          </p:nvSpPr>
          <p:spPr>
            <a:xfrm>
              <a:off x="0" y="0"/>
              <a:ext cx="588338" cy="786759"/>
            </a:xfrm>
            <a:custGeom>
              <a:avLst/>
              <a:gdLst/>
              <a:ahLst/>
              <a:cxnLst/>
              <a:rect l="l" t="t" r="r" b="b"/>
              <a:pathLst>
                <a:path w="588338" h="786759">
                  <a:moveTo>
                    <a:pt x="588338" y="32132"/>
                  </a:moveTo>
                  <a:lnTo>
                    <a:pt x="588338" y="644479"/>
                  </a:lnTo>
                  <a:cubicBezTo>
                    <a:pt x="588338" y="663850"/>
                    <a:pt x="576443" y="681232"/>
                    <a:pt x="558387" y="688248"/>
                  </a:cubicBezTo>
                  <a:lnTo>
                    <a:pt x="324119" y="779273"/>
                  </a:lnTo>
                  <a:cubicBezTo>
                    <a:pt x="304854" y="786759"/>
                    <a:pt x="283484" y="786759"/>
                    <a:pt x="264219" y="779273"/>
                  </a:cubicBezTo>
                  <a:lnTo>
                    <a:pt x="29950" y="688248"/>
                  </a:lnTo>
                  <a:cubicBezTo>
                    <a:pt x="11895" y="681232"/>
                    <a:pt x="0" y="663850"/>
                    <a:pt x="0" y="644479"/>
                  </a:cubicBezTo>
                  <a:lnTo>
                    <a:pt x="0" y="32132"/>
                  </a:lnTo>
                  <a:cubicBezTo>
                    <a:pt x="0" y="14386"/>
                    <a:pt x="14386" y="0"/>
                    <a:pt x="32132" y="0"/>
                  </a:cubicBezTo>
                  <a:lnTo>
                    <a:pt x="556206" y="0"/>
                  </a:lnTo>
                  <a:cubicBezTo>
                    <a:pt x="564728" y="0"/>
                    <a:pt x="572901" y="3385"/>
                    <a:pt x="578926" y="9411"/>
                  </a:cubicBezTo>
                  <a:cubicBezTo>
                    <a:pt x="584952" y="15437"/>
                    <a:pt x="588338" y="23610"/>
                    <a:pt x="588338" y="32132"/>
                  </a:cubicBezTo>
                  <a:close/>
                </a:path>
              </a:pathLst>
            </a:custGeom>
            <a:solidFill>
              <a:srgbClr val="BE4381"/>
            </a:solidFill>
          </p:spPr>
          <p:txBody>
            <a:bodyPr/>
            <a:lstStyle/>
            <a:p>
              <a:endParaRPr lang="en-US"/>
            </a:p>
          </p:txBody>
        </p:sp>
        <p:sp>
          <p:nvSpPr>
            <p:cNvPr id="11" name="TextBox 11"/>
            <p:cNvSpPr txBox="1"/>
            <p:nvPr/>
          </p:nvSpPr>
          <p:spPr>
            <a:xfrm>
              <a:off x="0" y="-38100"/>
              <a:ext cx="588338" cy="714711"/>
            </a:xfrm>
            <a:prstGeom prst="rect">
              <a:avLst/>
            </a:prstGeom>
          </p:spPr>
          <p:txBody>
            <a:bodyPr lIns="45667" tIns="45667" rIns="45667" bIns="45667" rtlCol="0" anchor="ctr"/>
            <a:lstStyle/>
            <a:p>
              <a:pPr algn="ctr">
                <a:lnSpc>
                  <a:spcPts val="2768"/>
                </a:lnSpc>
              </a:pPr>
              <a:endParaRPr/>
            </a:p>
          </p:txBody>
        </p:sp>
      </p:grpSp>
      <p:grpSp>
        <p:nvGrpSpPr>
          <p:cNvPr id="12" name="Group 12"/>
          <p:cNvGrpSpPr/>
          <p:nvPr/>
        </p:nvGrpSpPr>
        <p:grpSpPr>
          <a:xfrm rot="-10800000">
            <a:off x="7732221" y="3635345"/>
            <a:ext cx="2823558" cy="3795750"/>
            <a:chOff x="0" y="0"/>
            <a:chExt cx="588338" cy="790911"/>
          </a:xfrm>
        </p:grpSpPr>
        <p:sp>
          <p:nvSpPr>
            <p:cNvPr id="13" name="Freeform 13"/>
            <p:cNvSpPr/>
            <p:nvPr/>
          </p:nvSpPr>
          <p:spPr>
            <a:xfrm>
              <a:off x="0" y="0"/>
              <a:ext cx="588338" cy="786759"/>
            </a:xfrm>
            <a:custGeom>
              <a:avLst/>
              <a:gdLst/>
              <a:ahLst/>
              <a:cxnLst/>
              <a:rect l="l" t="t" r="r" b="b"/>
              <a:pathLst>
                <a:path w="588338" h="786759">
                  <a:moveTo>
                    <a:pt x="588338" y="32132"/>
                  </a:moveTo>
                  <a:lnTo>
                    <a:pt x="588338" y="644479"/>
                  </a:lnTo>
                  <a:cubicBezTo>
                    <a:pt x="588338" y="663850"/>
                    <a:pt x="576443" y="681232"/>
                    <a:pt x="558387" y="688248"/>
                  </a:cubicBezTo>
                  <a:lnTo>
                    <a:pt x="324119" y="779273"/>
                  </a:lnTo>
                  <a:cubicBezTo>
                    <a:pt x="304854" y="786759"/>
                    <a:pt x="283484" y="786759"/>
                    <a:pt x="264219" y="779273"/>
                  </a:cubicBezTo>
                  <a:lnTo>
                    <a:pt x="29950" y="688248"/>
                  </a:lnTo>
                  <a:cubicBezTo>
                    <a:pt x="11895" y="681232"/>
                    <a:pt x="0" y="663850"/>
                    <a:pt x="0" y="644479"/>
                  </a:cubicBezTo>
                  <a:lnTo>
                    <a:pt x="0" y="32132"/>
                  </a:lnTo>
                  <a:cubicBezTo>
                    <a:pt x="0" y="14386"/>
                    <a:pt x="14386" y="0"/>
                    <a:pt x="32132" y="0"/>
                  </a:cubicBezTo>
                  <a:lnTo>
                    <a:pt x="556206" y="0"/>
                  </a:lnTo>
                  <a:cubicBezTo>
                    <a:pt x="564728" y="0"/>
                    <a:pt x="572901" y="3385"/>
                    <a:pt x="578926" y="9411"/>
                  </a:cubicBezTo>
                  <a:cubicBezTo>
                    <a:pt x="584952" y="15437"/>
                    <a:pt x="588338" y="23610"/>
                    <a:pt x="588338" y="32132"/>
                  </a:cubicBezTo>
                  <a:close/>
                </a:path>
              </a:pathLst>
            </a:custGeom>
            <a:solidFill>
              <a:srgbClr val="233E8B"/>
            </a:solidFill>
          </p:spPr>
          <p:txBody>
            <a:bodyPr/>
            <a:lstStyle/>
            <a:p>
              <a:endParaRPr lang="en-US"/>
            </a:p>
          </p:txBody>
        </p:sp>
        <p:sp>
          <p:nvSpPr>
            <p:cNvPr id="14" name="TextBox 14"/>
            <p:cNvSpPr txBox="1"/>
            <p:nvPr/>
          </p:nvSpPr>
          <p:spPr>
            <a:xfrm>
              <a:off x="0" y="-38100"/>
              <a:ext cx="588338" cy="714711"/>
            </a:xfrm>
            <a:prstGeom prst="rect">
              <a:avLst/>
            </a:prstGeom>
          </p:spPr>
          <p:txBody>
            <a:bodyPr lIns="45667" tIns="45667" rIns="45667" bIns="45667" rtlCol="0" anchor="ctr"/>
            <a:lstStyle/>
            <a:p>
              <a:pPr algn="ctr">
                <a:lnSpc>
                  <a:spcPts val="2768"/>
                </a:lnSpc>
              </a:pPr>
              <a:endParaRPr/>
            </a:p>
          </p:txBody>
        </p:sp>
      </p:grpSp>
      <p:sp>
        <p:nvSpPr>
          <p:cNvPr id="15" name="Freeform 15"/>
          <p:cNvSpPr/>
          <p:nvPr/>
        </p:nvSpPr>
        <p:spPr>
          <a:xfrm>
            <a:off x="1927958" y="2823895"/>
            <a:ext cx="1812051" cy="1812051"/>
          </a:xfrm>
          <a:custGeom>
            <a:avLst/>
            <a:gdLst/>
            <a:ahLst/>
            <a:cxnLst/>
            <a:rect l="l" t="t" r="r" b="b"/>
            <a:pathLst>
              <a:path w="1812051" h="1812051">
                <a:moveTo>
                  <a:pt x="0" y="0"/>
                </a:moveTo>
                <a:lnTo>
                  <a:pt x="1812051" y="0"/>
                </a:lnTo>
                <a:lnTo>
                  <a:pt x="1812051" y="1812051"/>
                </a:lnTo>
                <a:lnTo>
                  <a:pt x="0" y="1812051"/>
                </a:lnTo>
                <a:lnTo>
                  <a:pt x="0" y="0"/>
                </a:lnTo>
                <a:close/>
              </a:path>
            </a:pathLst>
          </a:custGeom>
          <a:blipFill>
            <a:blip>
              <a:alphaModFix amt="50000"/>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n-US"/>
          </a:p>
        </p:txBody>
      </p:sp>
      <p:sp>
        <p:nvSpPr>
          <p:cNvPr id="16" name="Freeform 16"/>
          <p:cNvSpPr/>
          <p:nvPr/>
        </p:nvSpPr>
        <p:spPr>
          <a:xfrm>
            <a:off x="14737141" y="2823895"/>
            <a:ext cx="1812051" cy="1812051"/>
          </a:xfrm>
          <a:custGeom>
            <a:avLst/>
            <a:gdLst/>
            <a:ahLst/>
            <a:cxnLst/>
            <a:rect l="l" t="t" r="r" b="b"/>
            <a:pathLst>
              <a:path w="1812051" h="1812051">
                <a:moveTo>
                  <a:pt x="0" y="0"/>
                </a:moveTo>
                <a:lnTo>
                  <a:pt x="1812050" y="0"/>
                </a:lnTo>
                <a:lnTo>
                  <a:pt x="1812050" y="1812051"/>
                </a:lnTo>
                <a:lnTo>
                  <a:pt x="0" y="1812051"/>
                </a:lnTo>
                <a:lnTo>
                  <a:pt x="0" y="0"/>
                </a:lnTo>
                <a:close/>
              </a:path>
            </a:pathLst>
          </a:custGeom>
          <a:blipFill>
            <a:blip>
              <a:alphaModFix amt="50000"/>
              <a:extLst>
                <a:ext uri="{96DAC541-7B7A-43D3-8B79-37D633B846F1}">
                  <asvg:svgBlip xmlns:asvg="http://schemas.microsoft.com/office/drawing/2016/SVG/main" r:embed="rId5"/>
                </a:ext>
              </a:extLst>
            </a:blip>
            <a:stretch>
              <a:fillRect/>
            </a:stretch>
          </a:blipFill>
          <a:ln cap="sq">
            <a:noFill/>
            <a:prstDash val="solid"/>
            <a:miter/>
          </a:ln>
        </p:spPr>
        <p:txBody>
          <a:bodyPr/>
          <a:lstStyle/>
          <a:p>
            <a:endParaRPr lang="en-US"/>
          </a:p>
        </p:txBody>
      </p:sp>
      <p:sp>
        <p:nvSpPr>
          <p:cNvPr id="17" name="Freeform 17"/>
          <p:cNvSpPr/>
          <p:nvPr/>
        </p:nvSpPr>
        <p:spPr>
          <a:xfrm>
            <a:off x="11536854" y="2823895"/>
            <a:ext cx="1812051" cy="1812051"/>
          </a:xfrm>
          <a:custGeom>
            <a:avLst/>
            <a:gdLst/>
            <a:ahLst/>
            <a:cxnLst/>
            <a:rect l="l" t="t" r="r" b="b"/>
            <a:pathLst>
              <a:path w="1812051" h="1812051">
                <a:moveTo>
                  <a:pt x="0" y="0"/>
                </a:moveTo>
                <a:lnTo>
                  <a:pt x="1812051" y="0"/>
                </a:lnTo>
                <a:lnTo>
                  <a:pt x="1812051" y="1812051"/>
                </a:lnTo>
                <a:lnTo>
                  <a:pt x="0" y="1812051"/>
                </a:lnTo>
                <a:lnTo>
                  <a:pt x="0" y="0"/>
                </a:lnTo>
                <a:close/>
              </a:path>
            </a:pathLst>
          </a:custGeom>
          <a:blipFill>
            <a:blip>
              <a:alphaModFix amt="50000"/>
              <a:extLst>
                <a:ext uri="{96DAC541-7B7A-43D3-8B79-37D633B846F1}">
                  <asvg:svgBlip xmlns:asvg="http://schemas.microsoft.com/office/drawing/2016/SVG/main" r:embed="rId6"/>
                </a:ext>
              </a:extLst>
            </a:blip>
            <a:stretch>
              <a:fillRect/>
            </a:stretch>
          </a:blipFill>
          <a:ln cap="sq">
            <a:noFill/>
            <a:prstDash val="solid"/>
            <a:miter/>
          </a:ln>
        </p:spPr>
        <p:txBody>
          <a:bodyPr/>
          <a:lstStyle/>
          <a:p>
            <a:endParaRPr lang="en-US"/>
          </a:p>
        </p:txBody>
      </p:sp>
      <p:sp>
        <p:nvSpPr>
          <p:cNvPr id="18" name="Freeform 18"/>
          <p:cNvSpPr/>
          <p:nvPr/>
        </p:nvSpPr>
        <p:spPr>
          <a:xfrm>
            <a:off x="8332549" y="2823895"/>
            <a:ext cx="1812051" cy="1812051"/>
          </a:xfrm>
          <a:custGeom>
            <a:avLst/>
            <a:gdLst/>
            <a:ahLst/>
            <a:cxnLst/>
            <a:rect l="l" t="t" r="r" b="b"/>
            <a:pathLst>
              <a:path w="1812051" h="1812051">
                <a:moveTo>
                  <a:pt x="0" y="0"/>
                </a:moveTo>
                <a:lnTo>
                  <a:pt x="1812051" y="0"/>
                </a:lnTo>
                <a:lnTo>
                  <a:pt x="1812051" y="1812051"/>
                </a:lnTo>
                <a:lnTo>
                  <a:pt x="0" y="1812051"/>
                </a:lnTo>
                <a:lnTo>
                  <a:pt x="0" y="0"/>
                </a:lnTo>
                <a:close/>
              </a:path>
            </a:pathLst>
          </a:custGeom>
          <a:blipFill>
            <a:blip>
              <a:alphaModFix amt="50000"/>
              <a:extLst>
                <a:ext uri="{96DAC541-7B7A-43D3-8B79-37D633B846F1}">
                  <asvg:svgBlip xmlns:asvg="http://schemas.microsoft.com/office/drawing/2016/SVG/main" r:embed="rId7"/>
                </a:ext>
              </a:extLst>
            </a:blip>
            <a:stretch>
              <a:fillRect/>
            </a:stretch>
          </a:blipFill>
          <a:ln cap="sq">
            <a:noFill/>
            <a:prstDash val="solid"/>
            <a:miter/>
          </a:ln>
        </p:spPr>
        <p:txBody>
          <a:bodyPr/>
          <a:lstStyle/>
          <a:p>
            <a:endParaRPr lang="en-US"/>
          </a:p>
        </p:txBody>
      </p:sp>
      <p:sp>
        <p:nvSpPr>
          <p:cNvPr id="19" name="Freeform 19"/>
          <p:cNvSpPr/>
          <p:nvPr/>
        </p:nvSpPr>
        <p:spPr>
          <a:xfrm>
            <a:off x="5130254" y="2823895"/>
            <a:ext cx="1812051" cy="1812051"/>
          </a:xfrm>
          <a:custGeom>
            <a:avLst/>
            <a:gdLst/>
            <a:ahLst/>
            <a:cxnLst/>
            <a:rect l="l" t="t" r="r" b="b"/>
            <a:pathLst>
              <a:path w="1812051" h="1812051">
                <a:moveTo>
                  <a:pt x="0" y="0"/>
                </a:moveTo>
                <a:lnTo>
                  <a:pt x="1812051" y="0"/>
                </a:lnTo>
                <a:lnTo>
                  <a:pt x="1812051" y="1812051"/>
                </a:lnTo>
                <a:lnTo>
                  <a:pt x="0" y="1812051"/>
                </a:lnTo>
                <a:lnTo>
                  <a:pt x="0" y="0"/>
                </a:lnTo>
                <a:close/>
              </a:path>
            </a:pathLst>
          </a:custGeom>
          <a:blipFill>
            <a:blip>
              <a:alphaModFix amt="50000"/>
              <a:extLst>
                <a:ext uri="{96DAC541-7B7A-43D3-8B79-37D633B846F1}">
                  <asvg:svgBlip xmlns:asvg="http://schemas.microsoft.com/office/drawing/2016/SVG/main" r:embed="rId8"/>
                </a:ext>
              </a:extLst>
            </a:blip>
            <a:stretch>
              <a:fillRect/>
            </a:stretch>
          </a:blipFill>
          <a:ln cap="sq">
            <a:noFill/>
            <a:prstDash val="solid"/>
            <a:miter/>
          </a:ln>
        </p:spPr>
        <p:txBody>
          <a:bodyPr/>
          <a:lstStyle/>
          <a:p>
            <a:endParaRPr lang="en-US"/>
          </a:p>
        </p:txBody>
      </p:sp>
      <p:grpSp>
        <p:nvGrpSpPr>
          <p:cNvPr id="20" name="Group 20"/>
          <p:cNvGrpSpPr/>
          <p:nvPr/>
        </p:nvGrpSpPr>
        <p:grpSpPr>
          <a:xfrm>
            <a:off x="1573420" y="7269960"/>
            <a:ext cx="2331977" cy="596291"/>
            <a:chOff x="0" y="0"/>
            <a:chExt cx="1589350" cy="406400"/>
          </a:xfrm>
        </p:grpSpPr>
        <p:sp>
          <p:nvSpPr>
            <p:cNvPr id="21" name="Freeform 21"/>
            <p:cNvSpPr/>
            <p:nvPr/>
          </p:nvSpPr>
          <p:spPr>
            <a:xfrm>
              <a:off x="0" y="0"/>
              <a:ext cx="1589350" cy="406400"/>
            </a:xfrm>
            <a:custGeom>
              <a:avLst/>
              <a:gdLst/>
              <a:ahLst/>
              <a:cxnLst/>
              <a:rect l="l" t="t" r="r" b="b"/>
              <a:pathLst>
                <a:path w="1589350" h="406400">
                  <a:moveTo>
                    <a:pt x="1386150" y="0"/>
                  </a:moveTo>
                  <a:lnTo>
                    <a:pt x="203200" y="0"/>
                  </a:lnTo>
                  <a:lnTo>
                    <a:pt x="0" y="203200"/>
                  </a:lnTo>
                  <a:lnTo>
                    <a:pt x="203200" y="406400"/>
                  </a:lnTo>
                  <a:lnTo>
                    <a:pt x="1386150" y="406400"/>
                  </a:lnTo>
                  <a:lnTo>
                    <a:pt x="1589350" y="203200"/>
                  </a:lnTo>
                  <a:lnTo>
                    <a:pt x="1386150" y="0"/>
                  </a:lnTo>
                  <a:close/>
                </a:path>
              </a:pathLst>
            </a:custGeom>
            <a:solidFill>
              <a:srgbClr val="F7F7F7"/>
            </a:solidFill>
          </p:spPr>
          <p:txBody>
            <a:bodyPr/>
            <a:lstStyle/>
            <a:p>
              <a:endParaRPr lang="en-US"/>
            </a:p>
          </p:txBody>
        </p:sp>
        <p:sp>
          <p:nvSpPr>
            <p:cNvPr id="22" name="TextBox 22"/>
            <p:cNvSpPr txBox="1"/>
            <p:nvPr/>
          </p:nvSpPr>
          <p:spPr>
            <a:xfrm>
              <a:off x="152400" y="-38100"/>
              <a:ext cx="1284550" cy="444500"/>
            </a:xfrm>
            <a:prstGeom prst="rect">
              <a:avLst/>
            </a:prstGeom>
          </p:spPr>
          <p:txBody>
            <a:bodyPr lIns="45667" tIns="45667" rIns="45667" bIns="45667" rtlCol="0" anchor="ctr"/>
            <a:lstStyle/>
            <a:p>
              <a:pPr algn="ctr">
                <a:lnSpc>
                  <a:spcPts val="2768"/>
                </a:lnSpc>
              </a:pPr>
              <a:endParaRPr/>
            </a:p>
          </p:txBody>
        </p:sp>
      </p:grpSp>
      <p:grpSp>
        <p:nvGrpSpPr>
          <p:cNvPr id="23" name="Group 23"/>
          <p:cNvGrpSpPr>
            <a:grpSpLocks noChangeAspect="1"/>
          </p:cNvGrpSpPr>
          <p:nvPr/>
        </p:nvGrpSpPr>
        <p:grpSpPr>
          <a:xfrm>
            <a:off x="1927958" y="2823895"/>
            <a:ext cx="1622901" cy="1622901"/>
            <a:chOff x="0" y="0"/>
            <a:chExt cx="495300" cy="495300"/>
          </a:xfrm>
        </p:grpSpPr>
        <p:sp>
          <p:nvSpPr>
            <p:cNvPr id="24" name="Freeform 24"/>
            <p:cNvSpPr/>
            <p:nvPr/>
          </p:nvSpPr>
          <p:spPr>
            <a:xfrm>
              <a:off x="0" y="0"/>
              <a:ext cx="495300" cy="495300"/>
            </a:xfrm>
            <a:custGeom>
              <a:avLst/>
              <a:gdLst/>
              <a:ahLst/>
              <a:cxnLst/>
              <a:rect l="l" t="t" r="r" b="b"/>
              <a:pathLst>
                <a:path w="495300" h="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AE1E1E"/>
            </a:solidFill>
          </p:spPr>
          <p:txBody>
            <a:bodyPr/>
            <a:lstStyle/>
            <a:p>
              <a:endParaRPr lang="en-US"/>
            </a:p>
          </p:txBody>
        </p:sp>
        <p:sp>
          <p:nvSpPr>
            <p:cNvPr id="25" name="Freeform 25"/>
            <p:cNvSpPr/>
            <p:nvPr/>
          </p:nvSpPr>
          <p:spPr>
            <a:xfrm>
              <a:off x="38100" y="38100"/>
              <a:ext cx="419100" cy="419100"/>
            </a:xfrm>
            <a:custGeom>
              <a:avLst/>
              <a:gdLst/>
              <a:ahLst/>
              <a:cxnLst/>
              <a:rect l="l" t="t" r="r" b="b"/>
              <a:pathLst>
                <a:path w="419100" h="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F7F7F7"/>
            </a:solidFill>
          </p:spPr>
          <p:txBody>
            <a:bodyPr/>
            <a:lstStyle/>
            <a:p>
              <a:endParaRPr lang="en-US"/>
            </a:p>
          </p:txBody>
        </p:sp>
      </p:grpSp>
      <p:grpSp>
        <p:nvGrpSpPr>
          <p:cNvPr id="26" name="Group 26"/>
          <p:cNvGrpSpPr>
            <a:grpSpLocks noChangeAspect="1"/>
          </p:cNvGrpSpPr>
          <p:nvPr/>
        </p:nvGrpSpPr>
        <p:grpSpPr>
          <a:xfrm>
            <a:off x="5130254" y="2823895"/>
            <a:ext cx="1622901" cy="1622901"/>
            <a:chOff x="0" y="0"/>
            <a:chExt cx="495300" cy="495300"/>
          </a:xfrm>
        </p:grpSpPr>
        <p:sp>
          <p:nvSpPr>
            <p:cNvPr id="27" name="Freeform 27"/>
            <p:cNvSpPr/>
            <p:nvPr/>
          </p:nvSpPr>
          <p:spPr>
            <a:xfrm>
              <a:off x="0" y="0"/>
              <a:ext cx="495300" cy="495300"/>
            </a:xfrm>
            <a:custGeom>
              <a:avLst/>
              <a:gdLst/>
              <a:ahLst/>
              <a:cxnLst/>
              <a:rect l="l" t="t" r="r" b="b"/>
              <a:pathLst>
                <a:path w="495300" h="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BE4381"/>
            </a:solidFill>
          </p:spPr>
          <p:txBody>
            <a:bodyPr/>
            <a:lstStyle/>
            <a:p>
              <a:endParaRPr lang="en-US"/>
            </a:p>
          </p:txBody>
        </p:sp>
        <p:sp>
          <p:nvSpPr>
            <p:cNvPr id="28" name="Freeform 28"/>
            <p:cNvSpPr/>
            <p:nvPr/>
          </p:nvSpPr>
          <p:spPr>
            <a:xfrm>
              <a:off x="38100" y="38100"/>
              <a:ext cx="419100" cy="419100"/>
            </a:xfrm>
            <a:custGeom>
              <a:avLst/>
              <a:gdLst/>
              <a:ahLst/>
              <a:cxnLst/>
              <a:rect l="l" t="t" r="r" b="b"/>
              <a:pathLst>
                <a:path w="419100" h="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F7F7F7"/>
            </a:solidFill>
          </p:spPr>
          <p:txBody>
            <a:bodyPr/>
            <a:lstStyle/>
            <a:p>
              <a:endParaRPr lang="en-US"/>
            </a:p>
          </p:txBody>
        </p:sp>
      </p:grpSp>
      <p:grpSp>
        <p:nvGrpSpPr>
          <p:cNvPr id="29" name="Group 29"/>
          <p:cNvGrpSpPr/>
          <p:nvPr/>
        </p:nvGrpSpPr>
        <p:grpSpPr>
          <a:xfrm>
            <a:off x="4529925" y="7705115"/>
            <a:ext cx="2823558" cy="335748"/>
            <a:chOff x="0" y="0"/>
            <a:chExt cx="827188" cy="98361"/>
          </a:xfrm>
        </p:grpSpPr>
        <p:sp>
          <p:nvSpPr>
            <p:cNvPr id="30" name="Freeform 30"/>
            <p:cNvSpPr/>
            <p:nvPr/>
          </p:nvSpPr>
          <p:spPr>
            <a:xfrm>
              <a:off x="0" y="0"/>
              <a:ext cx="827188" cy="98361"/>
            </a:xfrm>
            <a:custGeom>
              <a:avLst/>
              <a:gdLst/>
              <a:ahLst/>
              <a:cxnLst/>
              <a:rect l="l" t="t" r="r" b="b"/>
              <a:pathLst>
                <a:path w="827188" h="98361">
                  <a:moveTo>
                    <a:pt x="41129" y="0"/>
                  </a:moveTo>
                  <a:lnTo>
                    <a:pt x="786059" y="0"/>
                  </a:lnTo>
                  <a:cubicBezTo>
                    <a:pt x="808774" y="0"/>
                    <a:pt x="827188" y="18414"/>
                    <a:pt x="827188" y="41129"/>
                  </a:cubicBezTo>
                  <a:lnTo>
                    <a:pt x="827188" y="57232"/>
                  </a:lnTo>
                  <a:cubicBezTo>
                    <a:pt x="827188" y="79947"/>
                    <a:pt x="808774" y="98361"/>
                    <a:pt x="786059" y="98361"/>
                  </a:cubicBezTo>
                  <a:lnTo>
                    <a:pt x="41129" y="98361"/>
                  </a:lnTo>
                  <a:cubicBezTo>
                    <a:pt x="18414" y="98361"/>
                    <a:pt x="0" y="79947"/>
                    <a:pt x="0" y="57232"/>
                  </a:cubicBezTo>
                  <a:lnTo>
                    <a:pt x="0" y="41129"/>
                  </a:lnTo>
                  <a:cubicBezTo>
                    <a:pt x="0" y="18414"/>
                    <a:pt x="18414" y="0"/>
                    <a:pt x="41129" y="0"/>
                  </a:cubicBezTo>
                  <a:close/>
                </a:path>
              </a:pathLst>
            </a:custGeom>
            <a:solidFill>
              <a:srgbClr val="BE4381"/>
            </a:solidFill>
          </p:spPr>
          <p:txBody>
            <a:bodyPr/>
            <a:lstStyle/>
            <a:p>
              <a:endParaRPr lang="en-US"/>
            </a:p>
          </p:txBody>
        </p:sp>
        <p:sp>
          <p:nvSpPr>
            <p:cNvPr id="31" name="TextBox 31"/>
            <p:cNvSpPr txBox="1"/>
            <p:nvPr/>
          </p:nvSpPr>
          <p:spPr>
            <a:xfrm>
              <a:off x="0" y="-38100"/>
              <a:ext cx="827188" cy="136461"/>
            </a:xfrm>
            <a:prstGeom prst="rect">
              <a:avLst/>
            </a:prstGeom>
          </p:spPr>
          <p:txBody>
            <a:bodyPr lIns="45667" tIns="45667" rIns="45667" bIns="45667" rtlCol="0" anchor="ctr"/>
            <a:lstStyle/>
            <a:p>
              <a:pPr algn="ctr">
                <a:lnSpc>
                  <a:spcPts val="2768"/>
                </a:lnSpc>
              </a:pPr>
              <a:endParaRPr/>
            </a:p>
          </p:txBody>
        </p:sp>
      </p:grpSp>
      <p:grpSp>
        <p:nvGrpSpPr>
          <p:cNvPr id="32" name="Group 32"/>
          <p:cNvGrpSpPr/>
          <p:nvPr/>
        </p:nvGrpSpPr>
        <p:grpSpPr>
          <a:xfrm>
            <a:off x="4775716" y="7269960"/>
            <a:ext cx="2331977" cy="596291"/>
            <a:chOff x="0" y="0"/>
            <a:chExt cx="1589350" cy="406400"/>
          </a:xfrm>
        </p:grpSpPr>
        <p:sp>
          <p:nvSpPr>
            <p:cNvPr id="33" name="Freeform 33"/>
            <p:cNvSpPr/>
            <p:nvPr/>
          </p:nvSpPr>
          <p:spPr>
            <a:xfrm>
              <a:off x="0" y="0"/>
              <a:ext cx="1589350" cy="406400"/>
            </a:xfrm>
            <a:custGeom>
              <a:avLst/>
              <a:gdLst/>
              <a:ahLst/>
              <a:cxnLst/>
              <a:rect l="l" t="t" r="r" b="b"/>
              <a:pathLst>
                <a:path w="1589350" h="406400">
                  <a:moveTo>
                    <a:pt x="1386150" y="0"/>
                  </a:moveTo>
                  <a:lnTo>
                    <a:pt x="203200" y="0"/>
                  </a:lnTo>
                  <a:lnTo>
                    <a:pt x="0" y="203200"/>
                  </a:lnTo>
                  <a:lnTo>
                    <a:pt x="203200" y="406400"/>
                  </a:lnTo>
                  <a:lnTo>
                    <a:pt x="1386150" y="406400"/>
                  </a:lnTo>
                  <a:lnTo>
                    <a:pt x="1589350" y="203200"/>
                  </a:lnTo>
                  <a:lnTo>
                    <a:pt x="1386150" y="0"/>
                  </a:lnTo>
                  <a:close/>
                </a:path>
              </a:pathLst>
            </a:custGeom>
            <a:solidFill>
              <a:srgbClr val="F7F7F7"/>
            </a:solidFill>
          </p:spPr>
          <p:txBody>
            <a:bodyPr/>
            <a:lstStyle/>
            <a:p>
              <a:endParaRPr lang="en-US"/>
            </a:p>
          </p:txBody>
        </p:sp>
        <p:sp>
          <p:nvSpPr>
            <p:cNvPr id="34" name="TextBox 34"/>
            <p:cNvSpPr txBox="1"/>
            <p:nvPr/>
          </p:nvSpPr>
          <p:spPr>
            <a:xfrm>
              <a:off x="152400" y="-38100"/>
              <a:ext cx="1284550" cy="444500"/>
            </a:xfrm>
            <a:prstGeom prst="rect">
              <a:avLst/>
            </a:prstGeom>
          </p:spPr>
          <p:txBody>
            <a:bodyPr lIns="45667" tIns="45667" rIns="45667" bIns="45667" rtlCol="0" anchor="ctr"/>
            <a:lstStyle/>
            <a:p>
              <a:pPr algn="ctr">
                <a:lnSpc>
                  <a:spcPts val="2768"/>
                </a:lnSpc>
              </a:pPr>
              <a:endParaRPr/>
            </a:p>
          </p:txBody>
        </p:sp>
      </p:grpSp>
      <p:grpSp>
        <p:nvGrpSpPr>
          <p:cNvPr id="35" name="Group 35"/>
          <p:cNvGrpSpPr/>
          <p:nvPr/>
        </p:nvGrpSpPr>
        <p:grpSpPr>
          <a:xfrm>
            <a:off x="7732221" y="7705115"/>
            <a:ext cx="2823558" cy="335748"/>
            <a:chOff x="0" y="0"/>
            <a:chExt cx="827188" cy="98361"/>
          </a:xfrm>
        </p:grpSpPr>
        <p:sp>
          <p:nvSpPr>
            <p:cNvPr id="36" name="Freeform 36"/>
            <p:cNvSpPr/>
            <p:nvPr/>
          </p:nvSpPr>
          <p:spPr>
            <a:xfrm>
              <a:off x="0" y="0"/>
              <a:ext cx="827188" cy="98361"/>
            </a:xfrm>
            <a:custGeom>
              <a:avLst/>
              <a:gdLst/>
              <a:ahLst/>
              <a:cxnLst/>
              <a:rect l="l" t="t" r="r" b="b"/>
              <a:pathLst>
                <a:path w="827188" h="98361">
                  <a:moveTo>
                    <a:pt x="41129" y="0"/>
                  </a:moveTo>
                  <a:lnTo>
                    <a:pt x="786059" y="0"/>
                  </a:lnTo>
                  <a:cubicBezTo>
                    <a:pt x="808774" y="0"/>
                    <a:pt x="827188" y="18414"/>
                    <a:pt x="827188" y="41129"/>
                  </a:cubicBezTo>
                  <a:lnTo>
                    <a:pt x="827188" y="57232"/>
                  </a:lnTo>
                  <a:cubicBezTo>
                    <a:pt x="827188" y="79947"/>
                    <a:pt x="808774" y="98361"/>
                    <a:pt x="786059" y="98361"/>
                  </a:cubicBezTo>
                  <a:lnTo>
                    <a:pt x="41129" y="98361"/>
                  </a:lnTo>
                  <a:cubicBezTo>
                    <a:pt x="18414" y="98361"/>
                    <a:pt x="0" y="79947"/>
                    <a:pt x="0" y="57232"/>
                  </a:cubicBezTo>
                  <a:lnTo>
                    <a:pt x="0" y="41129"/>
                  </a:lnTo>
                  <a:cubicBezTo>
                    <a:pt x="0" y="18414"/>
                    <a:pt x="18414" y="0"/>
                    <a:pt x="41129" y="0"/>
                  </a:cubicBezTo>
                  <a:close/>
                </a:path>
              </a:pathLst>
            </a:custGeom>
            <a:solidFill>
              <a:srgbClr val="233E8B"/>
            </a:solidFill>
          </p:spPr>
          <p:txBody>
            <a:bodyPr/>
            <a:lstStyle/>
            <a:p>
              <a:endParaRPr lang="en-US"/>
            </a:p>
          </p:txBody>
        </p:sp>
        <p:sp>
          <p:nvSpPr>
            <p:cNvPr id="37" name="TextBox 37"/>
            <p:cNvSpPr txBox="1"/>
            <p:nvPr/>
          </p:nvSpPr>
          <p:spPr>
            <a:xfrm>
              <a:off x="0" y="-38100"/>
              <a:ext cx="827188" cy="136461"/>
            </a:xfrm>
            <a:prstGeom prst="rect">
              <a:avLst/>
            </a:prstGeom>
          </p:spPr>
          <p:txBody>
            <a:bodyPr lIns="45667" tIns="45667" rIns="45667" bIns="45667" rtlCol="0" anchor="ctr"/>
            <a:lstStyle/>
            <a:p>
              <a:pPr algn="ctr">
                <a:lnSpc>
                  <a:spcPts val="2768"/>
                </a:lnSpc>
              </a:pPr>
              <a:endParaRPr/>
            </a:p>
          </p:txBody>
        </p:sp>
      </p:grpSp>
      <p:grpSp>
        <p:nvGrpSpPr>
          <p:cNvPr id="38" name="Group 38"/>
          <p:cNvGrpSpPr/>
          <p:nvPr/>
        </p:nvGrpSpPr>
        <p:grpSpPr>
          <a:xfrm>
            <a:off x="7978012" y="7269960"/>
            <a:ext cx="2331977" cy="596291"/>
            <a:chOff x="0" y="0"/>
            <a:chExt cx="1589350" cy="406400"/>
          </a:xfrm>
        </p:grpSpPr>
        <p:sp>
          <p:nvSpPr>
            <p:cNvPr id="39" name="Freeform 39"/>
            <p:cNvSpPr/>
            <p:nvPr/>
          </p:nvSpPr>
          <p:spPr>
            <a:xfrm>
              <a:off x="0" y="0"/>
              <a:ext cx="1589350" cy="406400"/>
            </a:xfrm>
            <a:custGeom>
              <a:avLst/>
              <a:gdLst/>
              <a:ahLst/>
              <a:cxnLst/>
              <a:rect l="l" t="t" r="r" b="b"/>
              <a:pathLst>
                <a:path w="1589350" h="406400">
                  <a:moveTo>
                    <a:pt x="1386150" y="0"/>
                  </a:moveTo>
                  <a:lnTo>
                    <a:pt x="203200" y="0"/>
                  </a:lnTo>
                  <a:lnTo>
                    <a:pt x="0" y="203200"/>
                  </a:lnTo>
                  <a:lnTo>
                    <a:pt x="203200" y="406400"/>
                  </a:lnTo>
                  <a:lnTo>
                    <a:pt x="1386150" y="406400"/>
                  </a:lnTo>
                  <a:lnTo>
                    <a:pt x="1589350" y="203200"/>
                  </a:lnTo>
                  <a:lnTo>
                    <a:pt x="1386150" y="0"/>
                  </a:lnTo>
                  <a:close/>
                </a:path>
              </a:pathLst>
            </a:custGeom>
            <a:solidFill>
              <a:srgbClr val="F7F7F7"/>
            </a:solidFill>
          </p:spPr>
          <p:txBody>
            <a:bodyPr/>
            <a:lstStyle/>
            <a:p>
              <a:endParaRPr lang="en-US"/>
            </a:p>
          </p:txBody>
        </p:sp>
        <p:sp>
          <p:nvSpPr>
            <p:cNvPr id="40" name="TextBox 40"/>
            <p:cNvSpPr txBox="1"/>
            <p:nvPr/>
          </p:nvSpPr>
          <p:spPr>
            <a:xfrm>
              <a:off x="152400" y="-38100"/>
              <a:ext cx="1284550" cy="444500"/>
            </a:xfrm>
            <a:prstGeom prst="rect">
              <a:avLst/>
            </a:prstGeom>
          </p:spPr>
          <p:txBody>
            <a:bodyPr lIns="45667" tIns="45667" rIns="45667" bIns="45667" rtlCol="0" anchor="ctr"/>
            <a:lstStyle/>
            <a:p>
              <a:pPr algn="ctr">
                <a:lnSpc>
                  <a:spcPts val="2768"/>
                </a:lnSpc>
              </a:pPr>
              <a:endParaRPr/>
            </a:p>
          </p:txBody>
        </p:sp>
      </p:grpSp>
      <p:sp>
        <p:nvSpPr>
          <p:cNvPr id="41" name="Freeform 41"/>
          <p:cNvSpPr/>
          <p:nvPr/>
        </p:nvSpPr>
        <p:spPr>
          <a:xfrm>
            <a:off x="17259300" y="8298833"/>
            <a:ext cx="2077648" cy="959467"/>
          </a:xfrm>
          <a:custGeom>
            <a:avLst/>
            <a:gdLst/>
            <a:ahLst/>
            <a:cxnLst/>
            <a:rect l="l" t="t" r="r" b="b"/>
            <a:pathLst>
              <a:path w="2077648" h="959467">
                <a:moveTo>
                  <a:pt x="0" y="0"/>
                </a:moveTo>
                <a:lnTo>
                  <a:pt x="2077648" y="0"/>
                </a:lnTo>
                <a:lnTo>
                  <a:pt x="2077648" y="959467"/>
                </a:lnTo>
                <a:lnTo>
                  <a:pt x="0" y="959467"/>
                </a:lnTo>
                <a:lnTo>
                  <a:pt x="0" y="0"/>
                </a:lnTo>
                <a:close/>
              </a:path>
            </a:pathLst>
          </a:custGeom>
          <a:blipFill>
            <a:blip>
              <a:extLst>
                <a:ext uri="{96DAC541-7B7A-43D3-8B79-37D633B846F1}">
                  <asvg:svgBlip xmlns:asvg="http://schemas.microsoft.com/office/drawing/2016/SVG/main" r:embed="rId9"/>
                </a:ext>
              </a:extLst>
            </a:blip>
            <a:stretch>
              <a:fillRect r="-59838" b="-615486"/>
            </a:stretch>
          </a:blipFill>
        </p:spPr>
        <p:txBody>
          <a:bodyPr/>
          <a:lstStyle/>
          <a:p>
            <a:endParaRPr lang="en-US"/>
          </a:p>
        </p:txBody>
      </p:sp>
      <p:sp>
        <p:nvSpPr>
          <p:cNvPr id="42" name="Freeform 42"/>
          <p:cNvSpPr/>
          <p:nvPr/>
        </p:nvSpPr>
        <p:spPr>
          <a:xfrm>
            <a:off x="-750018" y="-256174"/>
            <a:ext cx="2077648" cy="959467"/>
          </a:xfrm>
          <a:custGeom>
            <a:avLst/>
            <a:gdLst/>
            <a:ahLst/>
            <a:cxnLst/>
            <a:rect l="l" t="t" r="r" b="b"/>
            <a:pathLst>
              <a:path w="2077648" h="959467">
                <a:moveTo>
                  <a:pt x="0" y="0"/>
                </a:moveTo>
                <a:lnTo>
                  <a:pt x="2077648" y="0"/>
                </a:lnTo>
                <a:lnTo>
                  <a:pt x="2077648" y="959467"/>
                </a:lnTo>
                <a:lnTo>
                  <a:pt x="0" y="959467"/>
                </a:lnTo>
                <a:lnTo>
                  <a:pt x="0" y="0"/>
                </a:lnTo>
                <a:close/>
              </a:path>
            </a:pathLst>
          </a:custGeom>
          <a:blipFill>
            <a:blip>
              <a:extLst>
                <a:ext uri="{96DAC541-7B7A-43D3-8B79-37D633B846F1}">
                  <asvg:svgBlip xmlns:asvg="http://schemas.microsoft.com/office/drawing/2016/SVG/main" r:embed="rId9"/>
                </a:ext>
              </a:extLst>
            </a:blip>
            <a:stretch>
              <a:fillRect r="-59838" b="-615486"/>
            </a:stretch>
          </a:blipFill>
        </p:spPr>
        <p:txBody>
          <a:bodyPr/>
          <a:lstStyle/>
          <a:p>
            <a:endParaRPr lang="en-US"/>
          </a:p>
        </p:txBody>
      </p:sp>
      <p:grpSp>
        <p:nvGrpSpPr>
          <p:cNvPr id="43" name="Group 43"/>
          <p:cNvGrpSpPr>
            <a:grpSpLocks noChangeAspect="1"/>
          </p:cNvGrpSpPr>
          <p:nvPr/>
        </p:nvGrpSpPr>
        <p:grpSpPr>
          <a:xfrm>
            <a:off x="8332549" y="2823895"/>
            <a:ext cx="1622901" cy="1622901"/>
            <a:chOff x="0" y="0"/>
            <a:chExt cx="495300" cy="495300"/>
          </a:xfrm>
        </p:grpSpPr>
        <p:sp>
          <p:nvSpPr>
            <p:cNvPr id="44" name="Freeform 44"/>
            <p:cNvSpPr/>
            <p:nvPr/>
          </p:nvSpPr>
          <p:spPr>
            <a:xfrm>
              <a:off x="0" y="0"/>
              <a:ext cx="495300" cy="495300"/>
            </a:xfrm>
            <a:custGeom>
              <a:avLst/>
              <a:gdLst/>
              <a:ahLst/>
              <a:cxnLst/>
              <a:rect l="l" t="t" r="r" b="b"/>
              <a:pathLst>
                <a:path w="495300" h="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233E8B"/>
            </a:solidFill>
          </p:spPr>
          <p:txBody>
            <a:bodyPr/>
            <a:lstStyle/>
            <a:p>
              <a:endParaRPr lang="en-US"/>
            </a:p>
          </p:txBody>
        </p:sp>
        <p:sp>
          <p:nvSpPr>
            <p:cNvPr id="45" name="Freeform 45"/>
            <p:cNvSpPr/>
            <p:nvPr/>
          </p:nvSpPr>
          <p:spPr>
            <a:xfrm>
              <a:off x="38100" y="38100"/>
              <a:ext cx="419100" cy="419100"/>
            </a:xfrm>
            <a:custGeom>
              <a:avLst/>
              <a:gdLst/>
              <a:ahLst/>
              <a:cxnLst/>
              <a:rect l="l" t="t" r="r" b="b"/>
              <a:pathLst>
                <a:path w="419100" h="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F7F7F7"/>
            </a:solidFill>
          </p:spPr>
          <p:txBody>
            <a:bodyPr/>
            <a:lstStyle/>
            <a:p>
              <a:endParaRPr lang="en-US"/>
            </a:p>
          </p:txBody>
        </p:sp>
      </p:grpSp>
      <p:sp>
        <p:nvSpPr>
          <p:cNvPr id="46" name="Freeform 46"/>
          <p:cNvSpPr/>
          <p:nvPr/>
        </p:nvSpPr>
        <p:spPr>
          <a:xfrm>
            <a:off x="17259300" y="0"/>
            <a:ext cx="2335743" cy="2057400"/>
          </a:xfrm>
          <a:custGeom>
            <a:avLst/>
            <a:gdLst/>
            <a:ahLst/>
            <a:cxnLst/>
            <a:rect l="l" t="t" r="r" b="b"/>
            <a:pathLst>
              <a:path w="2335743" h="2057400">
                <a:moveTo>
                  <a:pt x="0" y="0"/>
                </a:moveTo>
                <a:lnTo>
                  <a:pt x="2335743" y="0"/>
                </a:lnTo>
                <a:lnTo>
                  <a:pt x="2335743" y="2057400"/>
                </a:lnTo>
                <a:lnTo>
                  <a:pt x="0" y="2057400"/>
                </a:lnTo>
                <a:lnTo>
                  <a:pt x="0" y="0"/>
                </a:lnTo>
                <a:close/>
              </a:path>
            </a:pathLst>
          </a:custGeom>
          <a:blipFill>
            <a:blip>
              <a:extLst>
                <a:ext uri="{96DAC541-7B7A-43D3-8B79-37D633B846F1}">
                  <asvg:svgBlip xmlns:asvg="http://schemas.microsoft.com/office/drawing/2016/SVG/main" r:embed="rId10"/>
                </a:ext>
              </a:extLst>
            </a:blip>
            <a:stretch>
              <a:fillRect/>
            </a:stretch>
          </a:blipFill>
          <a:ln cap="sq">
            <a:noFill/>
            <a:prstDash val="solid"/>
            <a:miter/>
          </a:ln>
        </p:spPr>
        <p:txBody>
          <a:bodyPr/>
          <a:lstStyle/>
          <a:p>
            <a:endParaRPr lang="en-US"/>
          </a:p>
        </p:txBody>
      </p:sp>
      <p:sp>
        <p:nvSpPr>
          <p:cNvPr id="47" name="Freeform 47"/>
          <p:cNvSpPr/>
          <p:nvPr/>
        </p:nvSpPr>
        <p:spPr>
          <a:xfrm>
            <a:off x="15302868" y="9258300"/>
            <a:ext cx="2856856" cy="868655"/>
          </a:xfrm>
          <a:custGeom>
            <a:avLst/>
            <a:gdLst/>
            <a:ahLst/>
            <a:cxnLst/>
            <a:rect l="l" t="t" r="r" b="b"/>
            <a:pathLst>
              <a:path w="2856856" h="868655">
                <a:moveTo>
                  <a:pt x="0" y="0"/>
                </a:moveTo>
                <a:lnTo>
                  <a:pt x="2856855" y="0"/>
                </a:lnTo>
                <a:lnTo>
                  <a:pt x="2856855" y="868655"/>
                </a:lnTo>
                <a:lnTo>
                  <a:pt x="0" y="868655"/>
                </a:lnTo>
                <a:lnTo>
                  <a:pt x="0" y="0"/>
                </a:lnTo>
                <a:close/>
              </a:path>
            </a:pathLst>
          </a:custGeom>
          <a:blipFill>
            <a:blip r:embed="rId11"/>
            <a:stretch>
              <a:fillRect/>
            </a:stretch>
          </a:blipFill>
        </p:spPr>
        <p:txBody>
          <a:bodyPr/>
          <a:lstStyle/>
          <a:p>
            <a:endParaRPr lang="en-US"/>
          </a:p>
        </p:txBody>
      </p:sp>
      <p:sp>
        <p:nvSpPr>
          <p:cNvPr id="48" name="Freeform 48"/>
          <p:cNvSpPr/>
          <p:nvPr/>
        </p:nvSpPr>
        <p:spPr>
          <a:xfrm>
            <a:off x="2297972" y="3078421"/>
            <a:ext cx="882873" cy="1103591"/>
          </a:xfrm>
          <a:custGeom>
            <a:avLst/>
            <a:gdLst/>
            <a:ahLst/>
            <a:cxnLst/>
            <a:rect l="l" t="t" r="r" b="b"/>
            <a:pathLst>
              <a:path w="882873" h="1103591">
                <a:moveTo>
                  <a:pt x="0" y="0"/>
                </a:moveTo>
                <a:lnTo>
                  <a:pt x="882873" y="0"/>
                </a:lnTo>
                <a:lnTo>
                  <a:pt x="882873" y="1103591"/>
                </a:lnTo>
                <a:lnTo>
                  <a:pt x="0" y="1103591"/>
                </a:lnTo>
                <a:lnTo>
                  <a:pt x="0" y="0"/>
                </a:lnTo>
                <a:close/>
              </a:path>
            </a:pathLst>
          </a:custGeom>
          <a:blipFill>
            <a:blip>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49" name="Freeform 49"/>
          <p:cNvSpPr/>
          <p:nvPr/>
        </p:nvSpPr>
        <p:spPr>
          <a:xfrm>
            <a:off x="5418363" y="3098199"/>
            <a:ext cx="988221" cy="1064034"/>
          </a:xfrm>
          <a:custGeom>
            <a:avLst/>
            <a:gdLst/>
            <a:ahLst/>
            <a:cxnLst/>
            <a:rect l="l" t="t" r="r" b="b"/>
            <a:pathLst>
              <a:path w="988221" h="1064034">
                <a:moveTo>
                  <a:pt x="0" y="0"/>
                </a:moveTo>
                <a:lnTo>
                  <a:pt x="988221" y="0"/>
                </a:lnTo>
                <a:lnTo>
                  <a:pt x="988221" y="1064034"/>
                </a:lnTo>
                <a:lnTo>
                  <a:pt x="0" y="1064034"/>
                </a:lnTo>
                <a:lnTo>
                  <a:pt x="0" y="0"/>
                </a:lnTo>
                <a:close/>
              </a:path>
            </a:pathLst>
          </a:custGeom>
          <a:blipFill>
            <a:blip>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50" name="Freeform 50"/>
          <p:cNvSpPr/>
          <p:nvPr/>
        </p:nvSpPr>
        <p:spPr>
          <a:xfrm>
            <a:off x="8644102" y="3159015"/>
            <a:ext cx="942402" cy="942402"/>
          </a:xfrm>
          <a:custGeom>
            <a:avLst/>
            <a:gdLst/>
            <a:ahLst/>
            <a:cxnLst/>
            <a:rect l="l" t="t" r="r" b="b"/>
            <a:pathLst>
              <a:path w="942402" h="942402">
                <a:moveTo>
                  <a:pt x="0" y="0"/>
                </a:moveTo>
                <a:lnTo>
                  <a:pt x="942402" y="0"/>
                </a:lnTo>
                <a:lnTo>
                  <a:pt x="942402" y="942402"/>
                </a:lnTo>
                <a:lnTo>
                  <a:pt x="0" y="942402"/>
                </a:lnTo>
                <a:lnTo>
                  <a:pt x="0" y="0"/>
                </a:lnTo>
                <a:close/>
              </a:path>
            </a:pathLst>
          </a:custGeom>
          <a:blipFill>
            <a:blip>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51" name="TextBox 51"/>
          <p:cNvSpPr txBox="1"/>
          <p:nvPr/>
        </p:nvSpPr>
        <p:spPr>
          <a:xfrm>
            <a:off x="2198094" y="7341410"/>
            <a:ext cx="1082629" cy="405765"/>
          </a:xfrm>
          <a:prstGeom prst="rect">
            <a:avLst/>
          </a:prstGeom>
        </p:spPr>
        <p:txBody>
          <a:bodyPr lIns="0" tIns="0" rIns="0" bIns="0" rtlCol="0" anchor="t">
            <a:spAutoFit/>
          </a:bodyPr>
          <a:lstStyle/>
          <a:p>
            <a:pPr algn="ctr">
              <a:lnSpc>
                <a:spcPts val="3359"/>
              </a:lnSpc>
            </a:pPr>
            <a:r>
              <a:rPr lang="en-US" sz="2400" b="1">
                <a:solidFill>
                  <a:srgbClr val="0F225B"/>
                </a:solidFill>
                <a:latin typeface="Oswald Bold"/>
                <a:ea typeface="Oswald Bold"/>
                <a:cs typeface="Oswald Bold"/>
                <a:sym typeface="Oswald Bold"/>
              </a:rPr>
              <a:t>01</a:t>
            </a:r>
          </a:p>
        </p:txBody>
      </p:sp>
      <p:sp>
        <p:nvSpPr>
          <p:cNvPr id="52" name="TextBox 52"/>
          <p:cNvSpPr txBox="1"/>
          <p:nvPr/>
        </p:nvSpPr>
        <p:spPr>
          <a:xfrm>
            <a:off x="1572520" y="4607371"/>
            <a:ext cx="2333777" cy="346710"/>
          </a:xfrm>
          <a:prstGeom prst="rect">
            <a:avLst/>
          </a:prstGeom>
        </p:spPr>
        <p:txBody>
          <a:bodyPr lIns="0" tIns="0" rIns="0" bIns="0" rtlCol="0" anchor="t">
            <a:spAutoFit/>
          </a:bodyPr>
          <a:lstStyle/>
          <a:p>
            <a:pPr marL="0" lvl="1" indent="0" algn="ctr">
              <a:lnSpc>
                <a:spcPts val="2940"/>
              </a:lnSpc>
              <a:spcBef>
                <a:spcPct val="0"/>
              </a:spcBef>
            </a:pPr>
            <a:r>
              <a:rPr lang="en-US" sz="2100" b="1">
                <a:solidFill>
                  <a:srgbClr val="FFFFFF"/>
                </a:solidFill>
                <a:latin typeface="Oswald Bold"/>
                <a:ea typeface="Oswald Bold"/>
                <a:cs typeface="Oswald Bold"/>
                <a:sym typeface="Oswald Bold"/>
              </a:rPr>
              <a:t>UPDATED CV</a:t>
            </a:r>
          </a:p>
        </p:txBody>
      </p:sp>
      <p:sp>
        <p:nvSpPr>
          <p:cNvPr id="53" name="TextBox 53"/>
          <p:cNvSpPr txBox="1"/>
          <p:nvPr/>
        </p:nvSpPr>
        <p:spPr>
          <a:xfrm>
            <a:off x="1572520" y="5445728"/>
            <a:ext cx="2333777" cy="838200"/>
          </a:xfrm>
          <a:prstGeom prst="rect">
            <a:avLst/>
          </a:prstGeom>
        </p:spPr>
        <p:txBody>
          <a:bodyPr lIns="0" tIns="0" rIns="0" bIns="0" rtlCol="0" anchor="t">
            <a:spAutoFit/>
          </a:bodyPr>
          <a:lstStyle/>
          <a:p>
            <a:pPr marL="0" lvl="0" indent="0" algn="ctr">
              <a:lnSpc>
                <a:spcPts val="2250"/>
              </a:lnSpc>
              <a:spcBef>
                <a:spcPct val="0"/>
              </a:spcBef>
            </a:pPr>
            <a:r>
              <a:rPr lang="en-US" sz="1500" b="1" spc="48">
                <a:solidFill>
                  <a:srgbClr val="FFFFFF"/>
                </a:solidFill>
                <a:latin typeface="Source Sans Pro Bold"/>
                <a:ea typeface="Source Sans Pro Bold"/>
                <a:cs typeface="Source Sans Pro Bold"/>
                <a:sym typeface="Source Sans Pro Bold"/>
              </a:rPr>
              <a:t>The focus of CV should be last five years or since last promotion</a:t>
            </a:r>
          </a:p>
        </p:txBody>
      </p:sp>
      <p:sp>
        <p:nvSpPr>
          <p:cNvPr id="54" name="TextBox 54"/>
          <p:cNvSpPr txBox="1"/>
          <p:nvPr/>
        </p:nvSpPr>
        <p:spPr>
          <a:xfrm>
            <a:off x="5400390" y="7341410"/>
            <a:ext cx="1082629" cy="405765"/>
          </a:xfrm>
          <a:prstGeom prst="rect">
            <a:avLst/>
          </a:prstGeom>
        </p:spPr>
        <p:txBody>
          <a:bodyPr lIns="0" tIns="0" rIns="0" bIns="0" rtlCol="0" anchor="t">
            <a:spAutoFit/>
          </a:bodyPr>
          <a:lstStyle/>
          <a:p>
            <a:pPr algn="ctr">
              <a:lnSpc>
                <a:spcPts val="3359"/>
              </a:lnSpc>
            </a:pPr>
            <a:r>
              <a:rPr lang="en-US" sz="2400" b="1">
                <a:solidFill>
                  <a:srgbClr val="0F225B"/>
                </a:solidFill>
                <a:latin typeface="Oswald Bold"/>
                <a:ea typeface="Oswald Bold"/>
                <a:cs typeface="Oswald Bold"/>
                <a:sym typeface="Oswald Bold"/>
              </a:rPr>
              <a:t>02</a:t>
            </a:r>
          </a:p>
        </p:txBody>
      </p:sp>
      <p:sp>
        <p:nvSpPr>
          <p:cNvPr id="55" name="TextBox 55"/>
          <p:cNvSpPr txBox="1"/>
          <p:nvPr/>
        </p:nvSpPr>
        <p:spPr>
          <a:xfrm>
            <a:off x="4774816" y="4607371"/>
            <a:ext cx="2333777" cy="718185"/>
          </a:xfrm>
          <a:prstGeom prst="rect">
            <a:avLst/>
          </a:prstGeom>
        </p:spPr>
        <p:txBody>
          <a:bodyPr lIns="0" tIns="0" rIns="0" bIns="0" rtlCol="0" anchor="t">
            <a:spAutoFit/>
          </a:bodyPr>
          <a:lstStyle/>
          <a:p>
            <a:pPr marL="0" lvl="1" indent="0" algn="ctr">
              <a:lnSpc>
                <a:spcPts val="2940"/>
              </a:lnSpc>
              <a:spcBef>
                <a:spcPct val="0"/>
              </a:spcBef>
            </a:pPr>
            <a:r>
              <a:rPr lang="en-US" sz="2100" b="1">
                <a:solidFill>
                  <a:srgbClr val="FFFFFF"/>
                </a:solidFill>
                <a:latin typeface="Oswald Bold"/>
                <a:ea typeface="Oswald Bold"/>
                <a:cs typeface="Oswald Bold"/>
                <a:sym typeface="Oswald Bold"/>
              </a:rPr>
              <a:t>PERSONAL STATEMENT</a:t>
            </a:r>
          </a:p>
        </p:txBody>
      </p:sp>
      <p:sp>
        <p:nvSpPr>
          <p:cNvPr id="56" name="TextBox 56"/>
          <p:cNvSpPr txBox="1"/>
          <p:nvPr/>
        </p:nvSpPr>
        <p:spPr>
          <a:xfrm>
            <a:off x="4774816" y="5478383"/>
            <a:ext cx="2333777" cy="838200"/>
          </a:xfrm>
          <a:prstGeom prst="rect">
            <a:avLst/>
          </a:prstGeom>
        </p:spPr>
        <p:txBody>
          <a:bodyPr lIns="0" tIns="0" rIns="0" bIns="0" rtlCol="0" anchor="t">
            <a:spAutoFit/>
          </a:bodyPr>
          <a:lstStyle/>
          <a:p>
            <a:pPr marL="0" lvl="0" indent="0" algn="ctr">
              <a:lnSpc>
                <a:spcPts val="2250"/>
              </a:lnSpc>
              <a:spcBef>
                <a:spcPct val="0"/>
              </a:spcBef>
            </a:pPr>
            <a:r>
              <a:rPr lang="en-US" sz="1500" b="1" spc="48">
                <a:solidFill>
                  <a:srgbClr val="FFFFFF"/>
                </a:solidFill>
                <a:latin typeface="Source Sans Pro Bold"/>
                <a:ea typeface="Source Sans Pro Bold"/>
                <a:cs typeface="Source Sans Pro Bold"/>
                <a:sym typeface="Source Sans Pro Bold"/>
              </a:rPr>
              <a:t>Narrative letter to committee to highlight your accomplishments</a:t>
            </a:r>
          </a:p>
        </p:txBody>
      </p:sp>
      <p:sp>
        <p:nvSpPr>
          <p:cNvPr id="57" name="TextBox 57"/>
          <p:cNvSpPr txBox="1"/>
          <p:nvPr/>
        </p:nvSpPr>
        <p:spPr>
          <a:xfrm>
            <a:off x="8602685" y="7341410"/>
            <a:ext cx="1082629" cy="405765"/>
          </a:xfrm>
          <a:prstGeom prst="rect">
            <a:avLst/>
          </a:prstGeom>
        </p:spPr>
        <p:txBody>
          <a:bodyPr lIns="0" tIns="0" rIns="0" bIns="0" rtlCol="0" anchor="t">
            <a:spAutoFit/>
          </a:bodyPr>
          <a:lstStyle/>
          <a:p>
            <a:pPr algn="ctr">
              <a:lnSpc>
                <a:spcPts val="3359"/>
              </a:lnSpc>
            </a:pPr>
            <a:r>
              <a:rPr lang="en-US" sz="2400" b="1">
                <a:solidFill>
                  <a:srgbClr val="0F225B"/>
                </a:solidFill>
                <a:latin typeface="Oswald Bold"/>
                <a:ea typeface="Oswald Bold"/>
                <a:cs typeface="Oswald Bold"/>
                <a:sym typeface="Oswald Bold"/>
              </a:rPr>
              <a:t>03</a:t>
            </a:r>
          </a:p>
        </p:txBody>
      </p:sp>
      <p:sp>
        <p:nvSpPr>
          <p:cNvPr id="58" name="TextBox 58"/>
          <p:cNvSpPr txBox="1"/>
          <p:nvPr/>
        </p:nvSpPr>
        <p:spPr>
          <a:xfrm>
            <a:off x="7977112" y="4607371"/>
            <a:ext cx="2333777" cy="718185"/>
          </a:xfrm>
          <a:prstGeom prst="rect">
            <a:avLst/>
          </a:prstGeom>
        </p:spPr>
        <p:txBody>
          <a:bodyPr lIns="0" tIns="0" rIns="0" bIns="0" rtlCol="0" anchor="t">
            <a:spAutoFit/>
          </a:bodyPr>
          <a:lstStyle/>
          <a:p>
            <a:pPr algn="ctr">
              <a:lnSpc>
                <a:spcPts val="2940"/>
              </a:lnSpc>
            </a:pPr>
            <a:r>
              <a:rPr lang="en-US" sz="2100" b="1">
                <a:solidFill>
                  <a:srgbClr val="FFFFFF"/>
                </a:solidFill>
                <a:latin typeface="Oswald Bold"/>
                <a:ea typeface="Oswald Bold"/>
                <a:cs typeface="Oswald Bold"/>
                <a:sym typeface="Oswald Bold"/>
              </a:rPr>
              <a:t>REFERENCE </a:t>
            </a:r>
          </a:p>
          <a:p>
            <a:pPr marL="0" lvl="1" indent="0" algn="ctr">
              <a:lnSpc>
                <a:spcPts val="2940"/>
              </a:lnSpc>
              <a:spcBef>
                <a:spcPct val="0"/>
              </a:spcBef>
            </a:pPr>
            <a:r>
              <a:rPr lang="en-US" sz="2100" b="1">
                <a:solidFill>
                  <a:srgbClr val="FFFFFF"/>
                </a:solidFill>
                <a:latin typeface="Oswald Bold"/>
                <a:ea typeface="Oswald Bold"/>
                <a:cs typeface="Oswald Bold"/>
                <a:sym typeface="Oswald Bold"/>
              </a:rPr>
              <a:t>LETTERS</a:t>
            </a:r>
          </a:p>
        </p:txBody>
      </p:sp>
      <p:sp>
        <p:nvSpPr>
          <p:cNvPr id="59" name="TextBox 59"/>
          <p:cNvSpPr txBox="1"/>
          <p:nvPr/>
        </p:nvSpPr>
        <p:spPr>
          <a:xfrm>
            <a:off x="7977112" y="5478383"/>
            <a:ext cx="2333777" cy="1409700"/>
          </a:xfrm>
          <a:prstGeom prst="rect">
            <a:avLst/>
          </a:prstGeom>
        </p:spPr>
        <p:txBody>
          <a:bodyPr lIns="0" tIns="0" rIns="0" bIns="0" rtlCol="0" anchor="t">
            <a:spAutoFit/>
          </a:bodyPr>
          <a:lstStyle/>
          <a:p>
            <a:pPr algn="ctr">
              <a:lnSpc>
                <a:spcPts val="2250"/>
              </a:lnSpc>
            </a:pPr>
            <a:r>
              <a:rPr lang="en-US" sz="1500" b="1" spc="48">
                <a:solidFill>
                  <a:srgbClr val="FFFFFF"/>
                </a:solidFill>
                <a:latin typeface="Source Sans Pro Bold"/>
                <a:ea typeface="Source Sans Pro Bold"/>
                <a:cs typeface="Source Sans Pro Bold"/>
                <a:sym typeface="Source Sans Pro Bold"/>
              </a:rPr>
              <a:t>Supply three NOSM U references</a:t>
            </a:r>
          </a:p>
          <a:p>
            <a:pPr algn="ctr">
              <a:lnSpc>
                <a:spcPts val="2250"/>
              </a:lnSpc>
            </a:pPr>
            <a:r>
              <a:rPr lang="en-US" sz="1500" b="1" spc="48">
                <a:solidFill>
                  <a:srgbClr val="FFFFFF"/>
                </a:solidFill>
                <a:latin typeface="Source Sans Pro Bold"/>
                <a:ea typeface="Source Sans Pro Bold"/>
                <a:cs typeface="Source Sans Pro Bold"/>
                <a:sym typeface="Source Sans Pro Bold"/>
              </a:rPr>
              <a:t>As a composite should speak to all four areas</a:t>
            </a:r>
          </a:p>
          <a:p>
            <a:pPr marL="0" lvl="0" indent="0" algn="ctr">
              <a:lnSpc>
                <a:spcPts val="2250"/>
              </a:lnSpc>
              <a:spcBef>
                <a:spcPct val="0"/>
              </a:spcBef>
            </a:pPr>
            <a:endParaRPr lang="en-US" sz="1500" b="1" spc="48">
              <a:solidFill>
                <a:srgbClr val="FFFFFF"/>
              </a:solidFill>
              <a:latin typeface="Source Sans Pro Bold"/>
              <a:ea typeface="Source Sans Pro Bold"/>
              <a:cs typeface="Source Sans Pro Bold"/>
              <a:sym typeface="Source Sans Pro Bold"/>
            </a:endParaRPr>
          </a:p>
        </p:txBody>
      </p:sp>
      <p:grpSp>
        <p:nvGrpSpPr>
          <p:cNvPr id="60" name="Group 60"/>
          <p:cNvGrpSpPr/>
          <p:nvPr/>
        </p:nvGrpSpPr>
        <p:grpSpPr>
          <a:xfrm>
            <a:off x="10934517" y="2823895"/>
            <a:ext cx="2823558" cy="5216968"/>
            <a:chOff x="0" y="0"/>
            <a:chExt cx="3764744" cy="6955958"/>
          </a:xfrm>
        </p:grpSpPr>
        <p:grpSp>
          <p:nvGrpSpPr>
            <p:cNvPr id="61" name="Group 61"/>
            <p:cNvGrpSpPr/>
            <p:nvPr/>
          </p:nvGrpSpPr>
          <p:grpSpPr>
            <a:xfrm rot="-10800000">
              <a:off x="0" y="1081934"/>
              <a:ext cx="3764744" cy="5061000"/>
              <a:chOff x="0" y="0"/>
              <a:chExt cx="588338" cy="790911"/>
            </a:xfrm>
          </p:grpSpPr>
          <p:sp>
            <p:nvSpPr>
              <p:cNvPr id="62" name="Freeform 62"/>
              <p:cNvSpPr/>
              <p:nvPr/>
            </p:nvSpPr>
            <p:spPr>
              <a:xfrm>
                <a:off x="0" y="0"/>
                <a:ext cx="588338" cy="786759"/>
              </a:xfrm>
              <a:custGeom>
                <a:avLst/>
                <a:gdLst/>
                <a:ahLst/>
                <a:cxnLst/>
                <a:rect l="l" t="t" r="r" b="b"/>
                <a:pathLst>
                  <a:path w="588338" h="786759">
                    <a:moveTo>
                      <a:pt x="588338" y="32132"/>
                    </a:moveTo>
                    <a:lnTo>
                      <a:pt x="588338" y="644479"/>
                    </a:lnTo>
                    <a:cubicBezTo>
                      <a:pt x="588338" y="663850"/>
                      <a:pt x="576443" y="681232"/>
                      <a:pt x="558387" y="688248"/>
                    </a:cubicBezTo>
                    <a:lnTo>
                      <a:pt x="324119" y="779273"/>
                    </a:lnTo>
                    <a:cubicBezTo>
                      <a:pt x="304854" y="786759"/>
                      <a:pt x="283484" y="786759"/>
                      <a:pt x="264219" y="779273"/>
                    </a:cubicBezTo>
                    <a:lnTo>
                      <a:pt x="29950" y="688248"/>
                    </a:lnTo>
                    <a:cubicBezTo>
                      <a:pt x="11895" y="681232"/>
                      <a:pt x="0" y="663850"/>
                      <a:pt x="0" y="644479"/>
                    </a:cubicBezTo>
                    <a:lnTo>
                      <a:pt x="0" y="32132"/>
                    </a:lnTo>
                    <a:cubicBezTo>
                      <a:pt x="0" y="14386"/>
                      <a:pt x="14386" y="0"/>
                      <a:pt x="32132" y="0"/>
                    </a:cubicBezTo>
                    <a:lnTo>
                      <a:pt x="556206" y="0"/>
                    </a:lnTo>
                    <a:cubicBezTo>
                      <a:pt x="564728" y="0"/>
                      <a:pt x="572901" y="3385"/>
                      <a:pt x="578926" y="9411"/>
                    </a:cubicBezTo>
                    <a:cubicBezTo>
                      <a:pt x="584952" y="15437"/>
                      <a:pt x="588338" y="23610"/>
                      <a:pt x="588338" y="32132"/>
                    </a:cubicBezTo>
                    <a:close/>
                  </a:path>
                </a:pathLst>
              </a:custGeom>
              <a:solidFill>
                <a:srgbClr val="4EBAEE"/>
              </a:solidFill>
            </p:spPr>
            <p:txBody>
              <a:bodyPr/>
              <a:lstStyle/>
              <a:p>
                <a:endParaRPr lang="en-US"/>
              </a:p>
            </p:txBody>
          </p:sp>
          <p:sp>
            <p:nvSpPr>
              <p:cNvPr id="63" name="TextBox 63"/>
              <p:cNvSpPr txBox="1"/>
              <p:nvPr/>
            </p:nvSpPr>
            <p:spPr>
              <a:xfrm>
                <a:off x="0" y="-38100"/>
                <a:ext cx="588338" cy="714711"/>
              </a:xfrm>
              <a:prstGeom prst="rect">
                <a:avLst/>
              </a:prstGeom>
            </p:spPr>
            <p:txBody>
              <a:bodyPr lIns="45667" tIns="45667" rIns="45667" bIns="45667" rtlCol="0" anchor="ctr"/>
              <a:lstStyle/>
              <a:p>
                <a:pPr algn="ctr">
                  <a:lnSpc>
                    <a:spcPts val="2768"/>
                  </a:lnSpc>
                </a:pPr>
                <a:endParaRPr/>
              </a:p>
            </p:txBody>
          </p:sp>
        </p:grpSp>
        <p:grpSp>
          <p:nvGrpSpPr>
            <p:cNvPr id="64" name="Group 64"/>
            <p:cNvGrpSpPr/>
            <p:nvPr/>
          </p:nvGrpSpPr>
          <p:grpSpPr>
            <a:xfrm>
              <a:off x="0" y="6508294"/>
              <a:ext cx="3764744" cy="447664"/>
              <a:chOff x="0" y="0"/>
              <a:chExt cx="827188" cy="98361"/>
            </a:xfrm>
          </p:grpSpPr>
          <p:sp>
            <p:nvSpPr>
              <p:cNvPr id="65" name="Freeform 65"/>
              <p:cNvSpPr/>
              <p:nvPr/>
            </p:nvSpPr>
            <p:spPr>
              <a:xfrm>
                <a:off x="0" y="0"/>
                <a:ext cx="827188" cy="98361"/>
              </a:xfrm>
              <a:custGeom>
                <a:avLst/>
                <a:gdLst/>
                <a:ahLst/>
                <a:cxnLst/>
                <a:rect l="l" t="t" r="r" b="b"/>
                <a:pathLst>
                  <a:path w="827188" h="98361">
                    <a:moveTo>
                      <a:pt x="41129" y="0"/>
                    </a:moveTo>
                    <a:lnTo>
                      <a:pt x="786059" y="0"/>
                    </a:lnTo>
                    <a:cubicBezTo>
                      <a:pt x="808774" y="0"/>
                      <a:pt x="827188" y="18414"/>
                      <a:pt x="827188" y="41129"/>
                    </a:cubicBezTo>
                    <a:lnTo>
                      <a:pt x="827188" y="57232"/>
                    </a:lnTo>
                    <a:cubicBezTo>
                      <a:pt x="827188" y="79947"/>
                      <a:pt x="808774" y="98361"/>
                      <a:pt x="786059" y="98361"/>
                    </a:cubicBezTo>
                    <a:lnTo>
                      <a:pt x="41129" y="98361"/>
                    </a:lnTo>
                    <a:cubicBezTo>
                      <a:pt x="18414" y="98361"/>
                      <a:pt x="0" y="79947"/>
                      <a:pt x="0" y="57232"/>
                    </a:cubicBezTo>
                    <a:lnTo>
                      <a:pt x="0" y="41129"/>
                    </a:lnTo>
                    <a:cubicBezTo>
                      <a:pt x="0" y="18414"/>
                      <a:pt x="18414" y="0"/>
                      <a:pt x="41129" y="0"/>
                    </a:cubicBezTo>
                    <a:close/>
                  </a:path>
                </a:pathLst>
              </a:custGeom>
              <a:solidFill>
                <a:srgbClr val="4EBAEE"/>
              </a:solidFill>
            </p:spPr>
            <p:txBody>
              <a:bodyPr/>
              <a:lstStyle/>
              <a:p>
                <a:endParaRPr lang="en-US"/>
              </a:p>
            </p:txBody>
          </p:sp>
          <p:sp>
            <p:nvSpPr>
              <p:cNvPr id="66" name="TextBox 66"/>
              <p:cNvSpPr txBox="1"/>
              <p:nvPr/>
            </p:nvSpPr>
            <p:spPr>
              <a:xfrm>
                <a:off x="0" y="-38100"/>
                <a:ext cx="827188" cy="136461"/>
              </a:xfrm>
              <a:prstGeom prst="rect">
                <a:avLst/>
              </a:prstGeom>
            </p:spPr>
            <p:txBody>
              <a:bodyPr lIns="45667" tIns="45667" rIns="45667" bIns="45667" rtlCol="0" anchor="ctr"/>
              <a:lstStyle/>
              <a:p>
                <a:pPr algn="ctr">
                  <a:lnSpc>
                    <a:spcPts val="2768"/>
                  </a:lnSpc>
                </a:pPr>
                <a:endParaRPr/>
              </a:p>
            </p:txBody>
          </p:sp>
        </p:grpSp>
        <p:grpSp>
          <p:nvGrpSpPr>
            <p:cNvPr id="67" name="Group 67"/>
            <p:cNvGrpSpPr/>
            <p:nvPr/>
          </p:nvGrpSpPr>
          <p:grpSpPr>
            <a:xfrm>
              <a:off x="327721" y="5928087"/>
              <a:ext cx="3109302" cy="795055"/>
              <a:chOff x="0" y="0"/>
              <a:chExt cx="1589350" cy="406400"/>
            </a:xfrm>
          </p:grpSpPr>
          <p:sp>
            <p:nvSpPr>
              <p:cNvPr id="68" name="Freeform 68"/>
              <p:cNvSpPr/>
              <p:nvPr/>
            </p:nvSpPr>
            <p:spPr>
              <a:xfrm>
                <a:off x="0" y="0"/>
                <a:ext cx="1589350" cy="406400"/>
              </a:xfrm>
              <a:custGeom>
                <a:avLst/>
                <a:gdLst/>
                <a:ahLst/>
                <a:cxnLst/>
                <a:rect l="l" t="t" r="r" b="b"/>
                <a:pathLst>
                  <a:path w="1589350" h="406400">
                    <a:moveTo>
                      <a:pt x="1386150" y="0"/>
                    </a:moveTo>
                    <a:lnTo>
                      <a:pt x="203200" y="0"/>
                    </a:lnTo>
                    <a:lnTo>
                      <a:pt x="0" y="203200"/>
                    </a:lnTo>
                    <a:lnTo>
                      <a:pt x="203200" y="406400"/>
                    </a:lnTo>
                    <a:lnTo>
                      <a:pt x="1386150" y="406400"/>
                    </a:lnTo>
                    <a:lnTo>
                      <a:pt x="1589350" y="203200"/>
                    </a:lnTo>
                    <a:lnTo>
                      <a:pt x="1386150" y="0"/>
                    </a:lnTo>
                    <a:close/>
                  </a:path>
                </a:pathLst>
              </a:custGeom>
              <a:solidFill>
                <a:srgbClr val="F7F7F7"/>
              </a:solidFill>
            </p:spPr>
            <p:txBody>
              <a:bodyPr/>
              <a:lstStyle/>
              <a:p>
                <a:endParaRPr lang="en-US"/>
              </a:p>
            </p:txBody>
          </p:sp>
          <p:sp>
            <p:nvSpPr>
              <p:cNvPr id="69" name="TextBox 69"/>
              <p:cNvSpPr txBox="1"/>
              <p:nvPr/>
            </p:nvSpPr>
            <p:spPr>
              <a:xfrm>
                <a:off x="152400" y="-38100"/>
                <a:ext cx="1284550" cy="444500"/>
              </a:xfrm>
              <a:prstGeom prst="rect">
                <a:avLst/>
              </a:prstGeom>
            </p:spPr>
            <p:txBody>
              <a:bodyPr lIns="45667" tIns="45667" rIns="45667" bIns="45667" rtlCol="0" anchor="ctr"/>
              <a:lstStyle/>
              <a:p>
                <a:pPr algn="ctr">
                  <a:lnSpc>
                    <a:spcPts val="2768"/>
                  </a:lnSpc>
                </a:pPr>
                <a:endParaRPr/>
              </a:p>
            </p:txBody>
          </p:sp>
        </p:grpSp>
        <p:grpSp>
          <p:nvGrpSpPr>
            <p:cNvPr id="70" name="Group 70"/>
            <p:cNvGrpSpPr>
              <a:grpSpLocks noChangeAspect="1"/>
            </p:cNvGrpSpPr>
            <p:nvPr/>
          </p:nvGrpSpPr>
          <p:grpSpPr>
            <a:xfrm>
              <a:off x="800438" y="0"/>
              <a:ext cx="2163869" cy="2163869"/>
              <a:chOff x="0" y="0"/>
              <a:chExt cx="495300" cy="495300"/>
            </a:xfrm>
          </p:grpSpPr>
          <p:sp>
            <p:nvSpPr>
              <p:cNvPr id="71" name="Freeform 71"/>
              <p:cNvSpPr/>
              <p:nvPr/>
            </p:nvSpPr>
            <p:spPr>
              <a:xfrm>
                <a:off x="0" y="0"/>
                <a:ext cx="495300" cy="495300"/>
              </a:xfrm>
              <a:custGeom>
                <a:avLst/>
                <a:gdLst/>
                <a:ahLst/>
                <a:cxnLst/>
                <a:rect l="l" t="t" r="r" b="b"/>
                <a:pathLst>
                  <a:path w="495300" h="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4EBAEE"/>
              </a:solidFill>
            </p:spPr>
            <p:txBody>
              <a:bodyPr/>
              <a:lstStyle/>
              <a:p>
                <a:endParaRPr lang="en-US"/>
              </a:p>
            </p:txBody>
          </p:sp>
          <p:sp>
            <p:nvSpPr>
              <p:cNvPr id="72" name="Freeform 72"/>
              <p:cNvSpPr/>
              <p:nvPr/>
            </p:nvSpPr>
            <p:spPr>
              <a:xfrm>
                <a:off x="38100" y="38100"/>
                <a:ext cx="419100" cy="419100"/>
              </a:xfrm>
              <a:custGeom>
                <a:avLst/>
                <a:gdLst/>
                <a:ahLst/>
                <a:cxnLst/>
                <a:rect l="l" t="t" r="r" b="b"/>
                <a:pathLst>
                  <a:path w="419100" h="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F7F7F7"/>
              </a:solidFill>
            </p:spPr>
            <p:txBody>
              <a:bodyPr/>
              <a:lstStyle/>
              <a:p>
                <a:endParaRPr lang="en-US"/>
              </a:p>
            </p:txBody>
          </p:sp>
        </p:grpSp>
        <p:sp>
          <p:nvSpPr>
            <p:cNvPr id="73" name="Freeform 73"/>
            <p:cNvSpPr/>
            <p:nvPr/>
          </p:nvSpPr>
          <p:spPr>
            <a:xfrm>
              <a:off x="1186007" y="373073"/>
              <a:ext cx="1398779" cy="1404044"/>
            </a:xfrm>
            <a:custGeom>
              <a:avLst/>
              <a:gdLst/>
              <a:ahLst/>
              <a:cxnLst/>
              <a:rect l="l" t="t" r="r" b="b"/>
              <a:pathLst>
                <a:path w="1398779" h="1404044">
                  <a:moveTo>
                    <a:pt x="0" y="0"/>
                  </a:moveTo>
                  <a:lnTo>
                    <a:pt x="1398780" y="0"/>
                  </a:lnTo>
                  <a:lnTo>
                    <a:pt x="1398780" y="1404045"/>
                  </a:lnTo>
                  <a:lnTo>
                    <a:pt x="0" y="1404045"/>
                  </a:lnTo>
                  <a:lnTo>
                    <a:pt x="0" y="0"/>
                  </a:lnTo>
                  <a:close/>
                </a:path>
              </a:pathLst>
            </a:custGeom>
            <a:blipFill>
              <a:blip>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74" name="TextBox 74"/>
            <p:cNvSpPr txBox="1"/>
            <p:nvPr/>
          </p:nvSpPr>
          <p:spPr>
            <a:xfrm>
              <a:off x="1160619" y="6039229"/>
              <a:ext cx="1443506" cy="525145"/>
            </a:xfrm>
            <a:prstGeom prst="rect">
              <a:avLst/>
            </a:prstGeom>
          </p:spPr>
          <p:txBody>
            <a:bodyPr lIns="0" tIns="0" rIns="0" bIns="0" rtlCol="0" anchor="t">
              <a:spAutoFit/>
            </a:bodyPr>
            <a:lstStyle/>
            <a:p>
              <a:pPr algn="ctr">
                <a:lnSpc>
                  <a:spcPts val="3359"/>
                </a:lnSpc>
              </a:pPr>
              <a:r>
                <a:rPr lang="en-US" sz="2400" b="1">
                  <a:solidFill>
                    <a:srgbClr val="0F225B"/>
                  </a:solidFill>
                  <a:latin typeface="Oswald Bold"/>
                  <a:ea typeface="Oswald Bold"/>
                  <a:cs typeface="Oswald Bold"/>
                  <a:sym typeface="Oswald Bold"/>
                </a:rPr>
                <a:t>04</a:t>
              </a:r>
            </a:p>
          </p:txBody>
        </p:sp>
        <p:sp>
          <p:nvSpPr>
            <p:cNvPr id="75" name="TextBox 75"/>
            <p:cNvSpPr txBox="1"/>
            <p:nvPr/>
          </p:nvSpPr>
          <p:spPr>
            <a:xfrm>
              <a:off x="326521" y="2387493"/>
              <a:ext cx="3111702" cy="948055"/>
            </a:xfrm>
            <a:prstGeom prst="rect">
              <a:avLst/>
            </a:prstGeom>
          </p:spPr>
          <p:txBody>
            <a:bodyPr lIns="0" tIns="0" rIns="0" bIns="0" rtlCol="0" anchor="t">
              <a:spAutoFit/>
            </a:bodyPr>
            <a:lstStyle/>
            <a:p>
              <a:pPr marL="0" lvl="1" indent="0" algn="ctr">
                <a:lnSpc>
                  <a:spcPts val="2940"/>
                </a:lnSpc>
                <a:spcBef>
                  <a:spcPct val="0"/>
                </a:spcBef>
              </a:pPr>
              <a:r>
                <a:rPr lang="en-US" sz="2100" b="1">
                  <a:solidFill>
                    <a:srgbClr val="FFFFFF"/>
                  </a:solidFill>
                  <a:latin typeface="Oswald Bold"/>
                  <a:ea typeface="Oswald Bold"/>
                  <a:cs typeface="Oswald Bold"/>
                  <a:sym typeface="Oswald Bold"/>
                </a:rPr>
                <a:t>FACULTY EVALUATIONS</a:t>
              </a:r>
            </a:p>
          </p:txBody>
        </p:sp>
        <p:sp>
          <p:nvSpPr>
            <p:cNvPr id="76" name="TextBox 76"/>
            <p:cNvSpPr txBox="1"/>
            <p:nvPr/>
          </p:nvSpPr>
          <p:spPr>
            <a:xfrm>
              <a:off x="326521" y="3552018"/>
              <a:ext cx="3111702" cy="1866900"/>
            </a:xfrm>
            <a:prstGeom prst="rect">
              <a:avLst/>
            </a:prstGeom>
          </p:spPr>
          <p:txBody>
            <a:bodyPr lIns="0" tIns="0" rIns="0" bIns="0" rtlCol="0" anchor="t">
              <a:spAutoFit/>
            </a:bodyPr>
            <a:lstStyle/>
            <a:p>
              <a:pPr marL="0" lvl="0" indent="0" algn="ctr">
                <a:lnSpc>
                  <a:spcPts val="2250"/>
                </a:lnSpc>
                <a:spcBef>
                  <a:spcPct val="0"/>
                </a:spcBef>
              </a:pPr>
              <a:r>
                <a:rPr lang="en-US" sz="1500" b="1" spc="48">
                  <a:solidFill>
                    <a:srgbClr val="FFFFFF"/>
                  </a:solidFill>
                  <a:latin typeface="Source Sans Pro Bold"/>
                  <a:ea typeface="Source Sans Pro Bold"/>
                  <a:cs typeface="Source Sans Pro Bold"/>
                  <a:sym typeface="Source Sans Pro Bold"/>
                </a:rPr>
                <a:t>Include all learner evaluation, letters regarding evaluations, teaching performance or  awards</a:t>
              </a:r>
            </a:p>
          </p:txBody>
        </p:sp>
      </p:grpSp>
      <p:sp>
        <p:nvSpPr>
          <p:cNvPr id="77" name="TextBox 77"/>
          <p:cNvSpPr txBox="1"/>
          <p:nvPr/>
        </p:nvSpPr>
        <p:spPr>
          <a:xfrm>
            <a:off x="4011627" y="1090675"/>
            <a:ext cx="10264747" cy="679450"/>
          </a:xfrm>
          <a:prstGeom prst="rect">
            <a:avLst/>
          </a:prstGeom>
        </p:spPr>
        <p:txBody>
          <a:bodyPr lIns="0" tIns="0" rIns="0" bIns="0" rtlCol="0" anchor="t">
            <a:spAutoFit/>
          </a:bodyPr>
          <a:lstStyle/>
          <a:p>
            <a:pPr marL="0" lvl="1" indent="0" algn="ctr">
              <a:lnSpc>
                <a:spcPts val="5599"/>
              </a:lnSpc>
              <a:spcBef>
                <a:spcPct val="0"/>
              </a:spcBef>
            </a:pPr>
            <a:r>
              <a:rPr lang="en-US" sz="3999" b="1">
                <a:solidFill>
                  <a:srgbClr val="0F225B"/>
                </a:solidFill>
                <a:latin typeface="Oswald Bold"/>
                <a:ea typeface="Oswald Bold"/>
                <a:cs typeface="Oswald Bold"/>
                <a:sym typeface="Oswald Bold"/>
              </a:rPr>
              <a:t>ALL APPLICATIONS MUST INCLUDE:</a:t>
            </a:r>
          </a:p>
        </p:txBody>
      </p:sp>
      <p:grpSp>
        <p:nvGrpSpPr>
          <p:cNvPr id="78" name="Group 78"/>
          <p:cNvGrpSpPr/>
          <p:nvPr/>
        </p:nvGrpSpPr>
        <p:grpSpPr>
          <a:xfrm>
            <a:off x="14136812" y="2823895"/>
            <a:ext cx="2823558" cy="5216968"/>
            <a:chOff x="0" y="0"/>
            <a:chExt cx="3764744" cy="6955958"/>
          </a:xfrm>
        </p:grpSpPr>
        <p:grpSp>
          <p:nvGrpSpPr>
            <p:cNvPr id="79" name="Group 79"/>
            <p:cNvGrpSpPr/>
            <p:nvPr/>
          </p:nvGrpSpPr>
          <p:grpSpPr>
            <a:xfrm rot="-10800000">
              <a:off x="0" y="1081934"/>
              <a:ext cx="3764744" cy="5061000"/>
              <a:chOff x="0" y="0"/>
              <a:chExt cx="588338" cy="790911"/>
            </a:xfrm>
          </p:grpSpPr>
          <p:sp>
            <p:nvSpPr>
              <p:cNvPr id="80" name="Freeform 80"/>
              <p:cNvSpPr/>
              <p:nvPr/>
            </p:nvSpPr>
            <p:spPr>
              <a:xfrm>
                <a:off x="0" y="0"/>
                <a:ext cx="588338" cy="786759"/>
              </a:xfrm>
              <a:custGeom>
                <a:avLst/>
                <a:gdLst/>
                <a:ahLst/>
                <a:cxnLst/>
                <a:rect l="l" t="t" r="r" b="b"/>
                <a:pathLst>
                  <a:path w="588338" h="786759">
                    <a:moveTo>
                      <a:pt x="588338" y="32132"/>
                    </a:moveTo>
                    <a:lnTo>
                      <a:pt x="588338" y="644479"/>
                    </a:lnTo>
                    <a:cubicBezTo>
                      <a:pt x="588338" y="663850"/>
                      <a:pt x="576443" y="681232"/>
                      <a:pt x="558387" y="688248"/>
                    </a:cubicBezTo>
                    <a:lnTo>
                      <a:pt x="324119" y="779273"/>
                    </a:lnTo>
                    <a:cubicBezTo>
                      <a:pt x="304854" y="786759"/>
                      <a:pt x="283484" y="786759"/>
                      <a:pt x="264219" y="779273"/>
                    </a:cubicBezTo>
                    <a:lnTo>
                      <a:pt x="29950" y="688248"/>
                    </a:lnTo>
                    <a:cubicBezTo>
                      <a:pt x="11895" y="681232"/>
                      <a:pt x="0" y="663850"/>
                      <a:pt x="0" y="644479"/>
                    </a:cubicBezTo>
                    <a:lnTo>
                      <a:pt x="0" y="32132"/>
                    </a:lnTo>
                    <a:cubicBezTo>
                      <a:pt x="0" y="14386"/>
                      <a:pt x="14386" y="0"/>
                      <a:pt x="32132" y="0"/>
                    </a:cubicBezTo>
                    <a:lnTo>
                      <a:pt x="556206" y="0"/>
                    </a:lnTo>
                    <a:cubicBezTo>
                      <a:pt x="564728" y="0"/>
                      <a:pt x="572901" y="3385"/>
                      <a:pt x="578926" y="9411"/>
                    </a:cubicBezTo>
                    <a:cubicBezTo>
                      <a:pt x="584952" y="15437"/>
                      <a:pt x="588338" y="23610"/>
                      <a:pt x="588338" y="32132"/>
                    </a:cubicBezTo>
                    <a:close/>
                  </a:path>
                </a:pathLst>
              </a:custGeom>
              <a:solidFill>
                <a:srgbClr val="1EAE98"/>
              </a:solidFill>
            </p:spPr>
            <p:txBody>
              <a:bodyPr/>
              <a:lstStyle/>
              <a:p>
                <a:endParaRPr lang="en-US"/>
              </a:p>
            </p:txBody>
          </p:sp>
          <p:sp>
            <p:nvSpPr>
              <p:cNvPr id="81" name="TextBox 81"/>
              <p:cNvSpPr txBox="1"/>
              <p:nvPr/>
            </p:nvSpPr>
            <p:spPr>
              <a:xfrm>
                <a:off x="0" y="-38100"/>
                <a:ext cx="588338" cy="714711"/>
              </a:xfrm>
              <a:prstGeom prst="rect">
                <a:avLst/>
              </a:prstGeom>
            </p:spPr>
            <p:txBody>
              <a:bodyPr lIns="45667" tIns="45667" rIns="45667" bIns="45667" rtlCol="0" anchor="ctr"/>
              <a:lstStyle/>
              <a:p>
                <a:pPr algn="ctr">
                  <a:lnSpc>
                    <a:spcPts val="2768"/>
                  </a:lnSpc>
                </a:pPr>
                <a:endParaRPr/>
              </a:p>
            </p:txBody>
          </p:sp>
        </p:grpSp>
        <p:grpSp>
          <p:nvGrpSpPr>
            <p:cNvPr id="82" name="Group 82"/>
            <p:cNvGrpSpPr/>
            <p:nvPr/>
          </p:nvGrpSpPr>
          <p:grpSpPr>
            <a:xfrm>
              <a:off x="0" y="6508294"/>
              <a:ext cx="3764744" cy="447664"/>
              <a:chOff x="0" y="0"/>
              <a:chExt cx="827188" cy="98361"/>
            </a:xfrm>
          </p:grpSpPr>
          <p:sp>
            <p:nvSpPr>
              <p:cNvPr id="83" name="Freeform 83"/>
              <p:cNvSpPr/>
              <p:nvPr/>
            </p:nvSpPr>
            <p:spPr>
              <a:xfrm>
                <a:off x="0" y="0"/>
                <a:ext cx="827188" cy="98361"/>
              </a:xfrm>
              <a:custGeom>
                <a:avLst/>
                <a:gdLst/>
                <a:ahLst/>
                <a:cxnLst/>
                <a:rect l="l" t="t" r="r" b="b"/>
                <a:pathLst>
                  <a:path w="827188" h="98361">
                    <a:moveTo>
                      <a:pt x="41129" y="0"/>
                    </a:moveTo>
                    <a:lnTo>
                      <a:pt x="786059" y="0"/>
                    </a:lnTo>
                    <a:cubicBezTo>
                      <a:pt x="808774" y="0"/>
                      <a:pt x="827188" y="18414"/>
                      <a:pt x="827188" y="41129"/>
                    </a:cubicBezTo>
                    <a:lnTo>
                      <a:pt x="827188" y="57232"/>
                    </a:lnTo>
                    <a:cubicBezTo>
                      <a:pt x="827188" y="79947"/>
                      <a:pt x="808774" y="98361"/>
                      <a:pt x="786059" y="98361"/>
                    </a:cubicBezTo>
                    <a:lnTo>
                      <a:pt x="41129" y="98361"/>
                    </a:lnTo>
                    <a:cubicBezTo>
                      <a:pt x="18414" y="98361"/>
                      <a:pt x="0" y="79947"/>
                      <a:pt x="0" y="57232"/>
                    </a:cubicBezTo>
                    <a:lnTo>
                      <a:pt x="0" y="41129"/>
                    </a:lnTo>
                    <a:cubicBezTo>
                      <a:pt x="0" y="18414"/>
                      <a:pt x="18414" y="0"/>
                      <a:pt x="41129" y="0"/>
                    </a:cubicBezTo>
                    <a:close/>
                  </a:path>
                </a:pathLst>
              </a:custGeom>
              <a:solidFill>
                <a:srgbClr val="1EAE98"/>
              </a:solidFill>
            </p:spPr>
            <p:txBody>
              <a:bodyPr/>
              <a:lstStyle/>
              <a:p>
                <a:endParaRPr lang="en-US"/>
              </a:p>
            </p:txBody>
          </p:sp>
          <p:sp>
            <p:nvSpPr>
              <p:cNvPr id="84" name="TextBox 84"/>
              <p:cNvSpPr txBox="1"/>
              <p:nvPr/>
            </p:nvSpPr>
            <p:spPr>
              <a:xfrm>
                <a:off x="0" y="-38100"/>
                <a:ext cx="827188" cy="136461"/>
              </a:xfrm>
              <a:prstGeom prst="rect">
                <a:avLst/>
              </a:prstGeom>
            </p:spPr>
            <p:txBody>
              <a:bodyPr lIns="45667" tIns="45667" rIns="45667" bIns="45667" rtlCol="0" anchor="ctr"/>
              <a:lstStyle/>
              <a:p>
                <a:pPr algn="ctr">
                  <a:lnSpc>
                    <a:spcPts val="2768"/>
                  </a:lnSpc>
                </a:pPr>
                <a:endParaRPr/>
              </a:p>
            </p:txBody>
          </p:sp>
        </p:grpSp>
        <p:grpSp>
          <p:nvGrpSpPr>
            <p:cNvPr id="85" name="Group 85"/>
            <p:cNvGrpSpPr/>
            <p:nvPr/>
          </p:nvGrpSpPr>
          <p:grpSpPr>
            <a:xfrm>
              <a:off x="327721" y="5928087"/>
              <a:ext cx="3109302" cy="795055"/>
              <a:chOff x="0" y="0"/>
              <a:chExt cx="1589350" cy="406400"/>
            </a:xfrm>
          </p:grpSpPr>
          <p:sp>
            <p:nvSpPr>
              <p:cNvPr id="86" name="Freeform 86"/>
              <p:cNvSpPr/>
              <p:nvPr/>
            </p:nvSpPr>
            <p:spPr>
              <a:xfrm>
                <a:off x="0" y="0"/>
                <a:ext cx="1589350" cy="406400"/>
              </a:xfrm>
              <a:custGeom>
                <a:avLst/>
                <a:gdLst/>
                <a:ahLst/>
                <a:cxnLst/>
                <a:rect l="l" t="t" r="r" b="b"/>
                <a:pathLst>
                  <a:path w="1589350" h="406400">
                    <a:moveTo>
                      <a:pt x="1386150" y="0"/>
                    </a:moveTo>
                    <a:lnTo>
                      <a:pt x="203200" y="0"/>
                    </a:lnTo>
                    <a:lnTo>
                      <a:pt x="0" y="203200"/>
                    </a:lnTo>
                    <a:lnTo>
                      <a:pt x="203200" y="406400"/>
                    </a:lnTo>
                    <a:lnTo>
                      <a:pt x="1386150" y="406400"/>
                    </a:lnTo>
                    <a:lnTo>
                      <a:pt x="1589350" y="203200"/>
                    </a:lnTo>
                    <a:lnTo>
                      <a:pt x="1386150" y="0"/>
                    </a:lnTo>
                    <a:close/>
                  </a:path>
                </a:pathLst>
              </a:custGeom>
              <a:solidFill>
                <a:srgbClr val="F7F7F7"/>
              </a:solidFill>
            </p:spPr>
            <p:txBody>
              <a:bodyPr/>
              <a:lstStyle/>
              <a:p>
                <a:endParaRPr lang="en-US"/>
              </a:p>
            </p:txBody>
          </p:sp>
          <p:sp>
            <p:nvSpPr>
              <p:cNvPr id="87" name="TextBox 87"/>
              <p:cNvSpPr txBox="1"/>
              <p:nvPr/>
            </p:nvSpPr>
            <p:spPr>
              <a:xfrm>
                <a:off x="152400" y="-38100"/>
                <a:ext cx="1284550" cy="444500"/>
              </a:xfrm>
              <a:prstGeom prst="rect">
                <a:avLst/>
              </a:prstGeom>
            </p:spPr>
            <p:txBody>
              <a:bodyPr lIns="45667" tIns="45667" rIns="45667" bIns="45667" rtlCol="0" anchor="ctr"/>
              <a:lstStyle/>
              <a:p>
                <a:pPr algn="ctr">
                  <a:lnSpc>
                    <a:spcPts val="2768"/>
                  </a:lnSpc>
                </a:pPr>
                <a:endParaRPr/>
              </a:p>
            </p:txBody>
          </p:sp>
        </p:grpSp>
        <p:grpSp>
          <p:nvGrpSpPr>
            <p:cNvPr id="88" name="Group 88"/>
            <p:cNvGrpSpPr>
              <a:grpSpLocks noChangeAspect="1"/>
            </p:cNvGrpSpPr>
            <p:nvPr/>
          </p:nvGrpSpPr>
          <p:grpSpPr>
            <a:xfrm>
              <a:off x="800438" y="0"/>
              <a:ext cx="2163869" cy="2163869"/>
              <a:chOff x="0" y="0"/>
              <a:chExt cx="495300" cy="495300"/>
            </a:xfrm>
          </p:grpSpPr>
          <p:sp>
            <p:nvSpPr>
              <p:cNvPr id="89" name="Freeform 89"/>
              <p:cNvSpPr/>
              <p:nvPr/>
            </p:nvSpPr>
            <p:spPr>
              <a:xfrm>
                <a:off x="0" y="0"/>
                <a:ext cx="495300" cy="495300"/>
              </a:xfrm>
              <a:custGeom>
                <a:avLst/>
                <a:gdLst/>
                <a:ahLst/>
                <a:cxnLst/>
                <a:rect l="l" t="t" r="r" b="b"/>
                <a:pathLst>
                  <a:path w="495300" h="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1EAE98"/>
              </a:solidFill>
            </p:spPr>
            <p:txBody>
              <a:bodyPr/>
              <a:lstStyle/>
              <a:p>
                <a:endParaRPr lang="en-US"/>
              </a:p>
            </p:txBody>
          </p:sp>
          <p:sp>
            <p:nvSpPr>
              <p:cNvPr id="90" name="Freeform 90"/>
              <p:cNvSpPr/>
              <p:nvPr/>
            </p:nvSpPr>
            <p:spPr>
              <a:xfrm>
                <a:off x="38100" y="38100"/>
                <a:ext cx="419100" cy="419100"/>
              </a:xfrm>
              <a:custGeom>
                <a:avLst/>
                <a:gdLst/>
                <a:ahLst/>
                <a:cxnLst/>
                <a:rect l="l" t="t" r="r" b="b"/>
                <a:pathLst>
                  <a:path w="419100" h="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F7F7F7"/>
              </a:solidFill>
            </p:spPr>
            <p:txBody>
              <a:bodyPr/>
              <a:lstStyle/>
              <a:p>
                <a:endParaRPr lang="en-US"/>
              </a:p>
            </p:txBody>
          </p:sp>
        </p:grpSp>
        <p:sp>
          <p:nvSpPr>
            <p:cNvPr id="91" name="Freeform 91"/>
            <p:cNvSpPr/>
            <p:nvPr/>
          </p:nvSpPr>
          <p:spPr>
            <a:xfrm>
              <a:off x="1298417" y="462680"/>
              <a:ext cx="1126844" cy="1224830"/>
            </a:xfrm>
            <a:custGeom>
              <a:avLst/>
              <a:gdLst/>
              <a:ahLst/>
              <a:cxnLst/>
              <a:rect l="l" t="t" r="r" b="b"/>
              <a:pathLst>
                <a:path w="1126844" h="1224830">
                  <a:moveTo>
                    <a:pt x="0" y="0"/>
                  </a:moveTo>
                  <a:lnTo>
                    <a:pt x="1126843" y="0"/>
                  </a:lnTo>
                  <a:lnTo>
                    <a:pt x="1126843" y="1224830"/>
                  </a:lnTo>
                  <a:lnTo>
                    <a:pt x="0" y="1224830"/>
                  </a:lnTo>
                  <a:lnTo>
                    <a:pt x="0" y="0"/>
                  </a:lnTo>
                  <a:close/>
                </a:path>
              </a:pathLst>
            </a:custGeom>
            <a:blipFill>
              <a:blip>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92" name="TextBox 92"/>
            <p:cNvSpPr txBox="1"/>
            <p:nvPr/>
          </p:nvSpPr>
          <p:spPr>
            <a:xfrm>
              <a:off x="1160619" y="6039229"/>
              <a:ext cx="1443506" cy="525145"/>
            </a:xfrm>
            <a:prstGeom prst="rect">
              <a:avLst/>
            </a:prstGeom>
          </p:spPr>
          <p:txBody>
            <a:bodyPr lIns="0" tIns="0" rIns="0" bIns="0" rtlCol="0" anchor="t">
              <a:spAutoFit/>
            </a:bodyPr>
            <a:lstStyle/>
            <a:p>
              <a:pPr algn="ctr">
                <a:lnSpc>
                  <a:spcPts val="3359"/>
                </a:lnSpc>
              </a:pPr>
              <a:r>
                <a:rPr lang="en-US" sz="2400" b="1">
                  <a:solidFill>
                    <a:srgbClr val="0F225B"/>
                  </a:solidFill>
                  <a:latin typeface="Oswald Bold"/>
                  <a:ea typeface="Oswald Bold"/>
                  <a:cs typeface="Oswald Bold"/>
                  <a:sym typeface="Oswald Bold"/>
                </a:rPr>
                <a:t>05</a:t>
              </a:r>
            </a:p>
          </p:txBody>
        </p:sp>
        <p:sp>
          <p:nvSpPr>
            <p:cNvPr id="93" name="TextBox 93"/>
            <p:cNvSpPr txBox="1"/>
            <p:nvPr/>
          </p:nvSpPr>
          <p:spPr>
            <a:xfrm>
              <a:off x="320517" y="2387493"/>
              <a:ext cx="3117707" cy="1443355"/>
            </a:xfrm>
            <a:prstGeom prst="rect">
              <a:avLst/>
            </a:prstGeom>
          </p:spPr>
          <p:txBody>
            <a:bodyPr lIns="0" tIns="0" rIns="0" bIns="0" rtlCol="0" anchor="t">
              <a:spAutoFit/>
            </a:bodyPr>
            <a:lstStyle/>
            <a:p>
              <a:pPr marL="0" lvl="1" indent="0" algn="ctr">
                <a:lnSpc>
                  <a:spcPts val="2940"/>
                </a:lnSpc>
                <a:spcBef>
                  <a:spcPct val="0"/>
                </a:spcBef>
              </a:pPr>
              <a:r>
                <a:rPr lang="en-US" sz="2100" b="1">
                  <a:solidFill>
                    <a:srgbClr val="FFFFFF"/>
                  </a:solidFill>
                  <a:latin typeface="Oswald Bold"/>
                  <a:ea typeface="Oswald Bold"/>
                  <a:cs typeface="Oswald Bold"/>
                  <a:sym typeface="Oswald Bold"/>
                </a:rPr>
                <a:t>COMPLETED CONTRIBUTION DOSSIER</a:t>
              </a:r>
            </a:p>
          </p:txBody>
        </p:sp>
        <p:sp>
          <p:nvSpPr>
            <p:cNvPr id="94" name="TextBox 94"/>
            <p:cNvSpPr txBox="1"/>
            <p:nvPr/>
          </p:nvSpPr>
          <p:spPr>
            <a:xfrm>
              <a:off x="305987" y="4117467"/>
              <a:ext cx="3111702" cy="1485900"/>
            </a:xfrm>
            <a:prstGeom prst="rect">
              <a:avLst/>
            </a:prstGeom>
          </p:spPr>
          <p:txBody>
            <a:bodyPr lIns="0" tIns="0" rIns="0" bIns="0" rtlCol="0" anchor="t">
              <a:spAutoFit/>
            </a:bodyPr>
            <a:lstStyle/>
            <a:p>
              <a:pPr algn="ctr">
                <a:lnSpc>
                  <a:spcPts val="2250"/>
                </a:lnSpc>
              </a:pPr>
              <a:r>
                <a:rPr lang="en-US" sz="1500" b="1" spc="48">
                  <a:solidFill>
                    <a:srgbClr val="FFFFFF"/>
                  </a:solidFill>
                  <a:latin typeface="Source Sans Pro Bold"/>
                  <a:ea typeface="Source Sans Pro Bold"/>
                  <a:cs typeface="Source Sans Pro Bold"/>
                  <a:sym typeface="Source Sans Pro Bold"/>
                </a:rPr>
                <a:t>Tool to keep track of academic contributions</a:t>
              </a:r>
            </a:p>
            <a:p>
              <a:pPr marL="0" lvl="0" indent="0" algn="ctr">
                <a:lnSpc>
                  <a:spcPts val="2250"/>
                </a:lnSpc>
                <a:spcBef>
                  <a:spcPct val="0"/>
                </a:spcBef>
              </a:pPr>
              <a:r>
                <a:rPr lang="en-US" sz="1500" b="1" spc="48">
                  <a:solidFill>
                    <a:srgbClr val="FFFFFF"/>
                  </a:solidFill>
                  <a:latin typeface="Source Sans Pro Bold"/>
                  <a:ea typeface="Source Sans Pro Bold"/>
                  <a:cs typeface="Source Sans Pro Bold"/>
                  <a:sym typeface="Source Sans Pro Bold"/>
                </a:rPr>
                <a:t>Encourage to complete to best of your ability</a:t>
              </a:r>
            </a:p>
          </p:txBody>
        </p:sp>
      </p:gr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en-US"/>
          </a:p>
        </p:txBody>
      </p:sp>
      <p:grpSp>
        <p:nvGrpSpPr>
          <p:cNvPr id="3" name="Group 3"/>
          <p:cNvGrpSpPr/>
          <p:nvPr/>
        </p:nvGrpSpPr>
        <p:grpSpPr>
          <a:xfrm>
            <a:off x="1327630" y="7705115"/>
            <a:ext cx="2823558" cy="335748"/>
            <a:chOff x="0" y="0"/>
            <a:chExt cx="827188" cy="98361"/>
          </a:xfrm>
        </p:grpSpPr>
        <p:sp>
          <p:nvSpPr>
            <p:cNvPr id="4" name="Freeform 4"/>
            <p:cNvSpPr/>
            <p:nvPr/>
          </p:nvSpPr>
          <p:spPr>
            <a:xfrm>
              <a:off x="0" y="0"/>
              <a:ext cx="827188" cy="98361"/>
            </a:xfrm>
            <a:custGeom>
              <a:avLst/>
              <a:gdLst/>
              <a:ahLst/>
              <a:cxnLst/>
              <a:rect l="l" t="t" r="r" b="b"/>
              <a:pathLst>
                <a:path w="827188" h="98361">
                  <a:moveTo>
                    <a:pt x="41129" y="0"/>
                  </a:moveTo>
                  <a:lnTo>
                    <a:pt x="786059" y="0"/>
                  </a:lnTo>
                  <a:cubicBezTo>
                    <a:pt x="808774" y="0"/>
                    <a:pt x="827188" y="18414"/>
                    <a:pt x="827188" y="41129"/>
                  </a:cubicBezTo>
                  <a:lnTo>
                    <a:pt x="827188" y="57232"/>
                  </a:lnTo>
                  <a:cubicBezTo>
                    <a:pt x="827188" y="79947"/>
                    <a:pt x="808774" y="98361"/>
                    <a:pt x="786059" y="98361"/>
                  </a:cubicBezTo>
                  <a:lnTo>
                    <a:pt x="41129" y="98361"/>
                  </a:lnTo>
                  <a:cubicBezTo>
                    <a:pt x="18414" y="98361"/>
                    <a:pt x="0" y="79947"/>
                    <a:pt x="0" y="57232"/>
                  </a:cubicBezTo>
                  <a:lnTo>
                    <a:pt x="0" y="41129"/>
                  </a:lnTo>
                  <a:cubicBezTo>
                    <a:pt x="0" y="18414"/>
                    <a:pt x="18414" y="0"/>
                    <a:pt x="41129" y="0"/>
                  </a:cubicBezTo>
                  <a:close/>
                </a:path>
              </a:pathLst>
            </a:custGeom>
            <a:solidFill>
              <a:srgbClr val="AE1E1E"/>
            </a:solidFill>
          </p:spPr>
          <p:txBody>
            <a:bodyPr/>
            <a:lstStyle/>
            <a:p>
              <a:endParaRPr lang="en-US"/>
            </a:p>
          </p:txBody>
        </p:sp>
        <p:sp>
          <p:nvSpPr>
            <p:cNvPr id="5" name="TextBox 5"/>
            <p:cNvSpPr txBox="1"/>
            <p:nvPr/>
          </p:nvSpPr>
          <p:spPr>
            <a:xfrm>
              <a:off x="0" y="-38100"/>
              <a:ext cx="827188" cy="136461"/>
            </a:xfrm>
            <a:prstGeom prst="rect">
              <a:avLst/>
            </a:prstGeom>
          </p:spPr>
          <p:txBody>
            <a:bodyPr lIns="45667" tIns="45667" rIns="45667" bIns="45667" rtlCol="0" anchor="ctr"/>
            <a:lstStyle/>
            <a:p>
              <a:pPr algn="ctr">
                <a:lnSpc>
                  <a:spcPts val="2768"/>
                </a:lnSpc>
              </a:pPr>
              <a:endParaRPr/>
            </a:p>
          </p:txBody>
        </p:sp>
      </p:grpSp>
      <p:grpSp>
        <p:nvGrpSpPr>
          <p:cNvPr id="6" name="Group 6"/>
          <p:cNvGrpSpPr/>
          <p:nvPr/>
        </p:nvGrpSpPr>
        <p:grpSpPr>
          <a:xfrm rot="-10800000">
            <a:off x="1327630" y="3635345"/>
            <a:ext cx="2823558" cy="3795750"/>
            <a:chOff x="0" y="0"/>
            <a:chExt cx="588338" cy="790911"/>
          </a:xfrm>
        </p:grpSpPr>
        <p:sp>
          <p:nvSpPr>
            <p:cNvPr id="7" name="Freeform 7"/>
            <p:cNvSpPr/>
            <p:nvPr/>
          </p:nvSpPr>
          <p:spPr>
            <a:xfrm>
              <a:off x="0" y="0"/>
              <a:ext cx="588338" cy="786759"/>
            </a:xfrm>
            <a:custGeom>
              <a:avLst/>
              <a:gdLst/>
              <a:ahLst/>
              <a:cxnLst/>
              <a:rect l="l" t="t" r="r" b="b"/>
              <a:pathLst>
                <a:path w="588338" h="786759">
                  <a:moveTo>
                    <a:pt x="588338" y="32132"/>
                  </a:moveTo>
                  <a:lnTo>
                    <a:pt x="588338" y="644479"/>
                  </a:lnTo>
                  <a:cubicBezTo>
                    <a:pt x="588338" y="663850"/>
                    <a:pt x="576443" y="681232"/>
                    <a:pt x="558387" y="688248"/>
                  </a:cubicBezTo>
                  <a:lnTo>
                    <a:pt x="324119" y="779273"/>
                  </a:lnTo>
                  <a:cubicBezTo>
                    <a:pt x="304854" y="786759"/>
                    <a:pt x="283484" y="786759"/>
                    <a:pt x="264219" y="779273"/>
                  </a:cubicBezTo>
                  <a:lnTo>
                    <a:pt x="29950" y="688248"/>
                  </a:lnTo>
                  <a:cubicBezTo>
                    <a:pt x="11895" y="681232"/>
                    <a:pt x="0" y="663850"/>
                    <a:pt x="0" y="644479"/>
                  </a:cubicBezTo>
                  <a:lnTo>
                    <a:pt x="0" y="32132"/>
                  </a:lnTo>
                  <a:cubicBezTo>
                    <a:pt x="0" y="14386"/>
                    <a:pt x="14386" y="0"/>
                    <a:pt x="32132" y="0"/>
                  </a:cubicBezTo>
                  <a:lnTo>
                    <a:pt x="556206" y="0"/>
                  </a:lnTo>
                  <a:cubicBezTo>
                    <a:pt x="564728" y="0"/>
                    <a:pt x="572901" y="3385"/>
                    <a:pt x="578926" y="9411"/>
                  </a:cubicBezTo>
                  <a:cubicBezTo>
                    <a:pt x="584952" y="15437"/>
                    <a:pt x="588338" y="23610"/>
                    <a:pt x="588338" y="32132"/>
                  </a:cubicBezTo>
                  <a:close/>
                </a:path>
              </a:pathLst>
            </a:custGeom>
            <a:solidFill>
              <a:srgbClr val="AE1E1E"/>
            </a:solidFill>
          </p:spPr>
          <p:txBody>
            <a:bodyPr/>
            <a:lstStyle/>
            <a:p>
              <a:endParaRPr lang="en-US"/>
            </a:p>
          </p:txBody>
        </p:sp>
        <p:sp>
          <p:nvSpPr>
            <p:cNvPr id="8" name="TextBox 8"/>
            <p:cNvSpPr txBox="1"/>
            <p:nvPr/>
          </p:nvSpPr>
          <p:spPr>
            <a:xfrm>
              <a:off x="0" y="-38100"/>
              <a:ext cx="588338" cy="714711"/>
            </a:xfrm>
            <a:prstGeom prst="rect">
              <a:avLst/>
            </a:prstGeom>
          </p:spPr>
          <p:txBody>
            <a:bodyPr lIns="45667" tIns="45667" rIns="45667" bIns="45667" rtlCol="0" anchor="ctr"/>
            <a:lstStyle/>
            <a:p>
              <a:pPr algn="ctr">
                <a:lnSpc>
                  <a:spcPts val="2768"/>
                </a:lnSpc>
              </a:pPr>
              <a:endParaRPr/>
            </a:p>
          </p:txBody>
        </p:sp>
      </p:grpSp>
      <p:sp>
        <p:nvSpPr>
          <p:cNvPr id="9" name="Freeform 9"/>
          <p:cNvSpPr/>
          <p:nvPr/>
        </p:nvSpPr>
        <p:spPr>
          <a:xfrm>
            <a:off x="1927958" y="2823895"/>
            <a:ext cx="1812051" cy="1812051"/>
          </a:xfrm>
          <a:custGeom>
            <a:avLst/>
            <a:gdLst/>
            <a:ahLst/>
            <a:cxnLst/>
            <a:rect l="l" t="t" r="r" b="b"/>
            <a:pathLst>
              <a:path w="1812051" h="1812051">
                <a:moveTo>
                  <a:pt x="0" y="0"/>
                </a:moveTo>
                <a:lnTo>
                  <a:pt x="1812051" y="0"/>
                </a:lnTo>
                <a:lnTo>
                  <a:pt x="1812051" y="1812051"/>
                </a:lnTo>
                <a:lnTo>
                  <a:pt x="0" y="1812051"/>
                </a:lnTo>
                <a:lnTo>
                  <a:pt x="0" y="0"/>
                </a:lnTo>
                <a:close/>
              </a:path>
            </a:pathLst>
          </a:custGeom>
          <a:blipFill>
            <a:blip>
              <a:alphaModFix amt="50000"/>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n-US"/>
          </a:p>
        </p:txBody>
      </p:sp>
      <p:grpSp>
        <p:nvGrpSpPr>
          <p:cNvPr id="10" name="Group 10"/>
          <p:cNvGrpSpPr/>
          <p:nvPr/>
        </p:nvGrpSpPr>
        <p:grpSpPr>
          <a:xfrm>
            <a:off x="1573420" y="7269960"/>
            <a:ext cx="2331977" cy="596291"/>
            <a:chOff x="0" y="0"/>
            <a:chExt cx="1589350" cy="406400"/>
          </a:xfrm>
        </p:grpSpPr>
        <p:sp>
          <p:nvSpPr>
            <p:cNvPr id="11" name="Freeform 11"/>
            <p:cNvSpPr/>
            <p:nvPr/>
          </p:nvSpPr>
          <p:spPr>
            <a:xfrm>
              <a:off x="0" y="0"/>
              <a:ext cx="1589350" cy="406400"/>
            </a:xfrm>
            <a:custGeom>
              <a:avLst/>
              <a:gdLst/>
              <a:ahLst/>
              <a:cxnLst/>
              <a:rect l="l" t="t" r="r" b="b"/>
              <a:pathLst>
                <a:path w="1589350" h="406400">
                  <a:moveTo>
                    <a:pt x="1386150" y="0"/>
                  </a:moveTo>
                  <a:lnTo>
                    <a:pt x="203200" y="0"/>
                  </a:lnTo>
                  <a:lnTo>
                    <a:pt x="0" y="203200"/>
                  </a:lnTo>
                  <a:lnTo>
                    <a:pt x="203200" y="406400"/>
                  </a:lnTo>
                  <a:lnTo>
                    <a:pt x="1386150" y="406400"/>
                  </a:lnTo>
                  <a:lnTo>
                    <a:pt x="1589350" y="203200"/>
                  </a:lnTo>
                  <a:lnTo>
                    <a:pt x="1386150" y="0"/>
                  </a:lnTo>
                  <a:close/>
                </a:path>
              </a:pathLst>
            </a:custGeom>
            <a:solidFill>
              <a:srgbClr val="F7F7F7"/>
            </a:solidFill>
          </p:spPr>
          <p:txBody>
            <a:bodyPr/>
            <a:lstStyle/>
            <a:p>
              <a:endParaRPr lang="en-US"/>
            </a:p>
          </p:txBody>
        </p:sp>
        <p:sp>
          <p:nvSpPr>
            <p:cNvPr id="12" name="TextBox 12"/>
            <p:cNvSpPr txBox="1"/>
            <p:nvPr/>
          </p:nvSpPr>
          <p:spPr>
            <a:xfrm>
              <a:off x="152400" y="-38100"/>
              <a:ext cx="1284550" cy="444500"/>
            </a:xfrm>
            <a:prstGeom prst="rect">
              <a:avLst/>
            </a:prstGeom>
          </p:spPr>
          <p:txBody>
            <a:bodyPr lIns="45667" tIns="45667" rIns="45667" bIns="45667" rtlCol="0" anchor="ctr"/>
            <a:lstStyle/>
            <a:p>
              <a:pPr algn="ctr">
                <a:lnSpc>
                  <a:spcPts val="2768"/>
                </a:lnSpc>
              </a:pPr>
              <a:endParaRPr/>
            </a:p>
          </p:txBody>
        </p:sp>
      </p:grpSp>
      <p:grpSp>
        <p:nvGrpSpPr>
          <p:cNvPr id="13" name="Group 13"/>
          <p:cNvGrpSpPr>
            <a:grpSpLocks noChangeAspect="1"/>
          </p:cNvGrpSpPr>
          <p:nvPr/>
        </p:nvGrpSpPr>
        <p:grpSpPr>
          <a:xfrm>
            <a:off x="1927958" y="2823895"/>
            <a:ext cx="1622901" cy="1622901"/>
            <a:chOff x="0" y="0"/>
            <a:chExt cx="495300" cy="495300"/>
          </a:xfrm>
        </p:grpSpPr>
        <p:sp>
          <p:nvSpPr>
            <p:cNvPr id="14" name="Freeform 14"/>
            <p:cNvSpPr/>
            <p:nvPr/>
          </p:nvSpPr>
          <p:spPr>
            <a:xfrm>
              <a:off x="0" y="0"/>
              <a:ext cx="495300" cy="495300"/>
            </a:xfrm>
            <a:custGeom>
              <a:avLst/>
              <a:gdLst/>
              <a:ahLst/>
              <a:cxnLst/>
              <a:rect l="l" t="t" r="r" b="b"/>
              <a:pathLst>
                <a:path w="495300" h="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AE1E1E"/>
            </a:solidFill>
          </p:spPr>
          <p:txBody>
            <a:bodyPr/>
            <a:lstStyle/>
            <a:p>
              <a:endParaRPr lang="en-US"/>
            </a:p>
          </p:txBody>
        </p:sp>
        <p:sp>
          <p:nvSpPr>
            <p:cNvPr id="15" name="Freeform 15"/>
            <p:cNvSpPr/>
            <p:nvPr/>
          </p:nvSpPr>
          <p:spPr>
            <a:xfrm>
              <a:off x="38100" y="38100"/>
              <a:ext cx="419100" cy="419100"/>
            </a:xfrm>
            <a:custGeom>
              <a:avLst/>
              <a:gdLst/>
              <a:ahLst/>
              <a:cxnLst/>
              <a:rect l="l" t="t" r="r" b="b"/>
              <a:pathLst>
                <a:path w="419100" h="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F7F7F7"/>
            </a:solidFill>
          </p:spPr>
          <p:txBody>
            <a:bodyPr/>
            <a:lstStyle/>
            <a:p>
              <a:endParaRPr lang="en-US"/>
            </a:p>
          </p:txBody>
        </p:sp>
      </p:grpSp>
      <p:sp>
        <p:nvSpPr>
          <p:cNvPr id="16" name="Freeform 16"/>
          <p:cNvSpPr/>
          <p:nvPr/>
        </p:nvSpPr>
        <p:spPr>
          <a:xfrm>
            <a:off x="17259300" y="8298833"/>
            <a:ext cx="2077648" cy="959467"/>
          </a:xfrm>
          <a:custGeom>
            <a:avLst/>
            <a:gdLst/>
            <a:ahLst/>
            <a:cxnLst/>
            <a:rect l="l" t="t" r="r" b="b"/>
            <a:pathLst>
              <a:path w="2077648" h="959467">
                <a:moveTo>
                  <a:pt x="0" y="0"/>
                </a:moveTo>
                <a:lnTo>
                  <a:pt x="2077648" y="0"/>
                </a:lnTo>
                <a:lnTo>
                  <a:pt x="2077648" y="959467"/>
                </a:lnTo>
                <a:lnTo>
                  <a:pt x="0" y="959467"/>
                </a:lnTo>
                <a:lnTo>
                  <a:pt x="0" y="0"/>
                </a:lnTo>
                <a:close/>
              </a:path>
            </a:pathLst>
          </a:custGeom>
          <a:blipFill>
            <a:blip>
              <a:extLst>
                <a:ext uri="{96DAC541-7B7A-43D3-8B79-37D633B846F1}">
                  <asvg:svgBlip xmlns:asvg="http://schemas.microsoft.com/office/drawing/2016/SVG/main" r:embed="rId5"/>
                </a:ext>
              </a:extLst>
            </a:blip>
            <a:stretch>
              <a:fillRect r="-59838" b="-615486"/>
            </a:stretch>
          </a:blipFill>
        </p:spPr>
        <p:txBody>
          <a:bodyPr/>
          <a:lstStyle/>
          <a:p>
            <a:endParaRPr lang="en-US"/>
          </a:p>
        </p:txBody>
      </p:sp>
      <p:sp>
        <p:nvSpPr>
          <p:cNvPr id="17" name="Freeform 17"/>
          <p:cNvSpPr/>
          <p:nvPr/>
        </p:nvSpPr>
        <p:spPr>
          <a:xfrm>
            <a:off x="-750018" y="-256174"/>
            <a:ext cx="2077648" cy="959467"/>
          </a:xfrm>
          <a:custGeom>
            <a:avLst/>
            <a:gdLst/>
            <a:ahLst/>
            <a:cxnLst/>
            <a:rect l="l" t="t" r="r" b="b"/>
            <a:pathLst>
              <a:path w="2077648" h="959467">
                <a:moveTo>
                  <a:pt x="0" y="0"/>
                </a:moveTo>
                <a:lnTo>
                  <a:pt x="2077648" y="0"/>
                </a:lnTo>
                <a:lnTo>
                  <a:pt x="2077648" y="959467"/>
                </a:lnTo>
                <a:lnTo>
                  <a:pt x="0" y="959467"/>
                </a:lnTo>
                <a:lnTo>
                  <a:pt x="0" y="0"/>
                </a:lnTo>
                <a:close/>
              </a:path>
            </a:pathLst>
          </a:custGeom>
          <a:blipFill>
            <a:blip>
              <a:extLst>
                <a:ext uri="{96DAC541-7B7A-43D3-8B79-37D633B846F1}">
                  <asvg:svgBlip xmlns:asvg="http://schemas.microsoft.com/office/drawing/2016/SVG/main" r:embed="rId5"/>
                </a:ext>
              </a:extLst>
            </a:blip>
            <a:stretch>
              <a:fillRect r="-59838" b="-615486"/>
            </a:stretch>
          </a:blipFill>
        </p:spPr>
        <p:txBody>
          <a:bodyPr/>
          <a:lstStyle/>
          <a:p>
            <a:endParaRPr lang="en-US"/>
          </a:p>
        </p:txBody>
      </p:sp>
      <p:sp>
        <p:nvSpPr>
          <p:cNvPr id="18" name="Freeform 18"/>
          <p:cNvSpPr/>
          <p:nvPr/>
        </p:nvSpPr>
        <p:spPr>
          <a:xfrm>
            <a:off x="17259300" y="0"/>
            <a:ext cx="2335743" cy="2057400"/>
          </a:xfrm>
          <a:custGeom>
            <a:avLst/>
            <a:gdLst/>
            <a:ahLst/>
            <a:cxnLst/>
            <a:rect l="l" t="t" r="r" b="b"/>
            <a:pathLst>
              <a:path w="2335743" h="2057400">
                <a:moveTo>
                  <a:pt x="0" y="0"/>
                </a:moveTo>
                <a:lnTo>
                  <a:pt x="2335743" y="0"/>
                </a:lnTo>
                <a:lnTo>
                  <a:pt x="2335743" y="2057400"/>
                </a:lnTo>
                <a:lnTo>
                  <a:pt x="0" y="2057400"/>
                </a:lnTo>
                <a:lnTo>
                  <a:pt x="0" y="0"/>
                </a:lnTo>
                <a:close/>
              </a:path>
            </a:pathLst>
          </a:custGeom>
          <a:blipFill>
            <a:blip>
              <a:extLst>
                <a:ext uri="{96DAC541-7B7A-43D3-8B79-37D633B846F1}">
                  <asvg:svgBlip xmlns:asvg="http://schemas.microsoft.com/office/drawing/2016/SVG/main" r:embed="rId6"/>
                </a:ext>
              </a:extLst>
            </a:blip>
            <a:stretch>
              <a:fillRect/>
            </a:stretch>
          </a:blipFill>
          <a:ln cap="sq">
            <a:noFill/>
            <a:prstDash val="solid"/>
            <a:miter/>
          </a:ln>
        </p:spPr>
        <p:txBody>
          <a:bodyPr/>
          <a:lstStyle/>
          <a:p>
            <a:endParaRPr lang="en-US"/>
          </a:p>
        </p:txBody>
      </p:sp>
      <p:sp>
        <p:nvSpPr>
          <p:cNvPr id="19" name="Freeform 19"/>
          <p:cNvSpPr/>
          <p:nvPr/>
        </p:nvSpPr>
        <p:spPr>
          <a:xfrm>
            <a:off x="15302868" y="9258300"/>
            <a:ext cx="2856856" cy="868655"/>
          </a:xfrm>
          <a:custGeom>
            <a:avLst/>
            <a:gdLst/>
            <a:ahLst/>
            <a:cxnLst/>
            <a:rect l="l" t="t" r="r" b="b"/>
            <a:pathLst>
              <a:path w="2856856" h="868655">
                <a:moveTo>
                  <a:pt x="0" y="0"/>
                </a:moveTo>
                <a:lnTo>
                  <a:pt x="2856855" y="0"/>
                </a:lnTo>
                <a:lnTo>
                  <a:pt x="2856855" y="868655"/>
                </a:lnTo>
                <a:lnTo>
                  <a:pt x="0" y="868655"/>
                </a:lnTo>
                <a:lnTo>
                  <a:pt x="0" y="0"/>
                </a:lnTo>
                <a:close/>
              </a:path>
            </a:pathLst>
          </a:custGeom>
          <a:blipFill>
            <a:blip r:embed="rId7"/>
            <a:stretch>
              <a:fillRect/>
            </a:stretch>
          </a:blipFill>
        </p:spPr>
        <p:txBody>
          <a:bodyPr/>
          <a:lstStyle/>
          <a:p>
            <a:endParaRPr lang="en-US"/>
          </a:p>
        </p:txBody>
      </p:sp>
      <p:sp>
        <p:nvSpPr>
          <p:cNvPr id="20" name="Freeform 20"/>
          <p:cNvSpPr/>
          <p:nvPr/>
        </p:nvSpPr>
        <p:spPr>
          <a:xfrm>
            <a:off x="2297972" y="3078421"/>
            <a:ext cx="882873" cy="1103591"/>
          </a:xfrm>
          <a:custGeom>
            <a:avLst/>
            <a:gdLst/>
            <a:ahLst/>
            <a:cxnLst/>
            <a:rect l="l" t="t" r="r" b="b"/>
            <a:pathLst>
              <a:path w="882873" h="1103591">
                <a:moveTo>
                  <a:pt x="0" y="0"/>
                </a:moveTo>
                <a:lnTo>
                  <a:pt x="882873" y="0"/>
                </a:lnTo>
                <a:lnTo>
                  <a:pt x="882873" y="1103591"/>
                </a:lnTo>
                <a:lnTo>
                  <a:pt x="0" y="1103591"/>
                </a:lnTo>
                <a:lnTo>
                  <a:pt x="0" y="0"/>
                </a:lnTo>
                <a:close/>
              </a:path>
            </a:pathLst>
          </a:custGeom>
          <a:blipFill>
            <a:blip>
              <a:extLst>
                <a:ext uri="{96DAC541-7B7A-43D3-8B79-37D633B846F1}">
                  <asvg:svgBlip xmlns:asvg="http://schemas.microsoft.com/office/drawing/2016/SVG/main" r:embed="rId8"/>
                </a:ext>
              </a:extLst>
            </a:blip>
            <a:stretch>
              <a:fillRect/>
            </a:stretch>
          </a:blipFill>
        </p:spPr>
        <p:txBody>
          <a:bodyPr/>
          <a:lstStyle/>
          <a:p>
            <a:endParaRPr lang="en-US"/>
          </a:p>
        </p:txBody>
      </p:sp>
      <p:sp>
        <p:nvSpPr>
          <p:cNvPr id="21" name="TextBox 21"/>
          <p:cNvSpPr txBox="1"/>
          <p:nvPr/>
        </p:nvSpPr>
        <p:spPr>
          <a:xfrm>
            <a:off x="5543953" y="2785078"/>
            <a:ext cx="10264747" cy="3498850"/>
          </a:xfrm>
          <a:prstGeom prst="rect">
            <a:avLst/>
          </a:prstGeom>
        </p:spPr>
        <p:txBody>
          <a:bodyPr lIns="0" tIns="0" rIns="0" bIns="0" rtlCol="0" anchor="t">
            <a:spAutoFit/>
          </a:bodyPr>
          <a:lstStyle/>
          <a:p>
            <a:pPr marL="863598" lvl="1" indent="-431799" algn="l">
              <a:lnSpc>
                <a:spcPts val="5599"/>
              </a:lnSpc>
              <a:buFont typeface="Arial"/>
              <a:buChar char="•"/>
            </a:pPr>
            <a:r>
              <a:rPr lang="en-US" sz="3999" b="1">
                <a:solidFill>
                  <a:srgbClr val="0F225B"/>
                </a:solidFill>
                <a:latin typeface="Source Sans Pro Bold"/>
                <a:ea typeface="Source Sans Pro Bold"/>
                <a:cs typeface="Source Sans Pro Bold"/>
                <a:sym typeface="Source Sans Pro Bold"/>
              </a:rPr>
              <a:t>Iterative Template Provided </a:t>
            </a:r>
          </a:p>
          <a:p>
            <a:pPr marL="863598" lvl="1" indent="-431799" algn="l">
              <a:lnSpc>
                <a:spcPts val="5599"/>
              </a:lnSpc>
              <a:buFont typeface="Arial"/>
              <a:buChar char="•"/>
            </a:pPr>
            <a:r>
              <a:rPr lang="en-US" sz="3999" b="1">
                <a:solidFill>
                  <a:srgbClr val="0F225B"/>
                </a:solidFill>
                <a:latin typeface="Source Sans Pro Bold"/>
                <a:ea typeface="Source Sans Pro Bold"/>
                <a:cs typeface="Source Sans Pro Bold"/>
                <a:sym typeface="Source Sans Pro Bold"/>
              </a:rPr>
              <a:t>You are welcome to use your own</a:t>
            </a:r>
          </a:p>
          <a:p>
            <a:pPr marL="863598" lvl="1" indent="-431799" algn="l">
              <a:lnSpc>
                <a:spcPts val="5599"/>
              </a:lnSpc>
              <a:buFont typeface="Arial"/>
              <a:buChar char="•"/>
            </a:pPr>
            <a:r>
              <a:rPr lang="en-US" sz="3999" b="1">
                <a:solidFill>
                  <a:srgbClr val="0F225B"/>
                </a:solidFill>
                <a:latin typeface="Source Sans Pro Bold"/>
                <a:ea typeface="Source Sans Pro Bold"/>
                <a:cs typeface="Source Sans Pro Bold"/>
                <a:sym typeface="Source Sans Pro Bold"/>
              </a:rPr>
              <a:t>Please ensure clear dates including last promotion dates</a:t>
            </a:r>
          </a:p>
          <a:p>
            <a:pPr marL="0" lvl="1" indent="0" algn="ctr">
              <a:lnSpc>
                <a:spcPts val="5599"/>
              </a:lnSpc>
              <a:spcBef>
                <a:spcPct val="0"/>
              </a:spcBef>
            </a:pPr>
            <a:endParaRPr lang="en-US" sz="3999" b="1">
              <a:solidFill>
                <a:srgbClr val="0F225B"/>
              </a:solidFill>
              <a:latin typeface="Source Sans Pro Bold"/>
              <a:ea typeface="Source Sans Pro Bold"/>
              <a:cs typeface="Source Sans Pro Bold"/>
              <a:sym typeface="Source Sans Pro Bold"/>
            </a:endParaRPr>
          </a:p>
        </p:txBody>
      </p:sp>
      <p:sp>
        <p:nvSpPr>
          <p:cNvPr id="22" name="TextBox 22"/>
          <p:cNvSpPr txBox="1"/>
          <p:nvPr/>
        </p:nvSpPr>
        <p:spPr>
          <a:xfrm>
            <a:off x="2198094" y="7341410"/>
            <a:ext cx="1082629" cy="405765"/>
          </a:xfrm>
          <a:prstGeom prst="rect">
            <a:avLst/>
          </a:prstGeom>
        </p:spPr>
        <p:txBody>
          <a:bodyPr lIns="0" tIns="0" rIns="0" bIns="0" rtlCol="0" anchor="t">
            <a:spAutoFit/>
          </a:bodyPr>
          <a:lstStyle/>
          <a:p>
            <a:pPr algn="ctr">
              <a:lnSpc>
                <a:spcPts val="3359"/>
              </a:lnSpc>
            </a:pPr>
            <a:r>
              <a:rPr lang="en-US" sz="2400" b="1">
                <a:solidFill>
                  <a:srgbClr val="0F225B"/>
                </a:solidFill>
                <a:latin typeface="Oswald Bold"/>
                <a:ea typeface="Oswald Bold"/>
                <a:cs typeface="Oswald Bold"/>
                <a:sym typeface="Oswald Bold"/>
              </a:rPr>
              <a:t>01</a:t>
            </a:r>
          </a:p>
        </p:txBody>
      </p:sp>
      <p:sp>
        <p:nvSpPr>
          <p:cNvPr id="23" name="TextBox 23"/>
          <p:cNvSpPr txBox="1"/>
          <p:nvPr/>
        </p:nvSpPr>
        <p:spPr>
          <a:xfrm>
            <a:off x="1572520" y="4607371"/>
            <a:ext cx="2333777" cy="346710"/>
          </a:xfrm>
          <a:prstGeom prst="rect">
            <a:avLst/>
          </a:prstGeom>
        </p:spPr>
        <p:txBody>
          <a:bodyPr lIns="0" tIns="0" rIns="0" bIns="0" rtlCol="0" anchor="t">
            <a:spAutoFit/>
          </a:bodyPr>
          <a:lstStyle/>
          <a:p>
            <a:pPr marL="0" lvl="1" indent="0" algn="ctr">
              <a:lnSpc>
                <a:spcPts val="2940"/>
              </a:lnSpc>
              <a:spcBef>
                <a:spcPct val="0"/>
              </a:spcBef>
            </a:pPr>
            <a:r>
              <a:rPr lang="en-US" sz="2100" b="1">
                <a:solidFill>
                  <a:srgbClr val="FFFFFF"/>
                </a:solidFill>
                <a:latin typeface="Oswald Bold"/>
                <a:ea typeface="Oswald Bold"/>
                <a:cs typeface="Oswald Bold"/>
                <a:sym typeface="Oswald Bold"/>
              </a:rPr>
              <a:t>UPDATED CV</a:t>
            </a:r>
          </a:p>
        </p:txBody>
      </p:sp>
      <p:sp>
        <p:nvSpPr>
          <p:cNvPr id="24" name="TextBox 24"/>
          <p:cNvSpPr txBox="1"/>
          <p:nvPr/>
        </p:nvSpPr>
        <p:spPr>
          <a:xfrm>
            <a:off x="1572520" y="5445728"/>
            <a:ext cx="2333777" cy="838200"/>
          </a:xfrm>
          <a:prstGeom prst="rect">
            <a:avLst/>
          </a:prstGeom>
        </p:spPr>
        <p:txBody>
          <a:bodyPr lIns="0" tIns="0" rIns="0" bIns="0" rtlCol="0" anchor="t">
            <a:spAutoFit/>
          </a:bodyPr>
          <a:lstStyle/>
          <a:p>
            <a:pPr marL="0" lvl="0" indent="0" algn="ctr">
              <a:lnSpc>
                <a:spcPts val="2250"/>
              </a:lnSpc>
              <a:spcBef>
                <a:spcPct val="0"/>
              </a:spcBef>
            </a:pPr>
            <a:r>
              <a:rPr lang="en-US" sz="1500" b="1" spc="48">
                <a:solidFill>
                  <a:srgbClr val="FFFFFF"/>
                </a:solidFill>
                <a:latin typeface="Source Sans Pro Bold"/>
                <a:ea typeface="Source Sans Pro Bold"/>
                <a:cs typeface="Source Sans Pro Bold"/>
                <a:sym typeface="Source Sans Pro Bold"/>
              </a:rPr>
              <a:t>The focus of CV should be last five years or since last promotion</a:t>
            </a:r>
          </a:p>
        </p:txBody>
      </p:sp>
      <p:sp>
        <p:nvSpPr>
          <p:cNvPr id="25" name="TextBox 25"/>
          <p:cNvSpPr txBox="1"/>
          <p:nvPr/>
        </p:nvSpPr>
        <p:spPr>
          <a:xfrm>
            <a:off x="4011627" y="1090675"/>
            <a:ext cx="10264747" cy="679450"/>
          </a:xfrm>
          <a:prstGeom prst="rect">
            <a:avLst/>
          </a:prstGeom>
        </p:spPr>
        <p:txBody>
          <a:bodyPr lIns="0" tIns="0" rIns="0" bIns="0" rtlCol="0" anchor="t">
            <a:spAutoFit/>
          </a:bodyPr>
          <a:lstStyle/>
          <a:p>
            <a:pPr marL="0" lvl="1" indent="0" algn="ctr">
              <a:lnSpc>
                <a:spcPts val="5599"/>
              </a:lnSpc>
              <a:spcBef>
                <a:spcPct val="0"/>
              </a:spcBef>
            </a:pPr>
            <a:r>
              <a:rPr lang="en-US" sz="3999" b="1">
                <a:solidFill>
                  <a:srgbClr val="0F225B"/>
                </a:solidFill>
                <a:latin typeface="Oswald Bold"/>
                <a:ea typeface="Oswald Bold"/>
                <a:cs typeface="Oswald Bold"/>
                <a:sym typeface="Oswald Bold"/>
              </a:rPr>
              <a:t>ALL APPLICATIONS MUST INCLUDE:</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en-US"/>
          </a:p>
        </p:txBody>
      </p:sp>
      <p:sp>
        <p:nvSpPr>
          <p:cNvPr id="3" name="Freeform 3"/>
          <p:cNvSpPr/>
          <p:nvPr/>
        </p:nvSpPr>
        <p:spPr>
          <a:xfrm>
            <a:off x="17259300" y="8298833"/>
            <a:ext cx="2077648" cy="959467"/>
          </a:xfrm>
          <a:custGeom>
            <a:avLst/>
            <a:gdLst/>
            <a:ahLst/>
            <a:cxnLst/>
            <a:rect l="l" t="t" r="r" b="b"/>
            <a:pathLst>
              <a:path w="2077648" h="959467">
                <a:moveTo>
                  <a:pt x="0" y="0"/>
                </a:moveTo>
                <a:lnTo>
                  <a:pt x="2077648" y="0"/>
                </a:lnTo>
                <a:lnTo>
                  <a:pt x="2077648" y="959467"/>
                </a:lnTo>
                <a:lnTo>
                  <a:pt x="0" y="959467"/>
                </a:lnTo>
                <a:lnTo>
                  <a:pt x="0" y="0"/>
                </a:lnTo>
                <a:close/>
              </a:path>
            </a:pathLst>
          </a:custGeom>
          <a:blipFill>
            <a:blip>
              <a:extLst>
                <a:ext uri="{96DAC541-7B7A-43D3-8B79-37D633B846F1}">
                  <asvg:svgBlip xmlns:asvg="http://schemas.microsoft.com/office/drawing/2016/SVG/main" r:embed="rId4"/>
                </a:ext>
              </a:extLst>
            </a:blip>
            <a:stretch>
              <a:fillRect r="-59838" b="-615486"/>
            </a:stretch>
          </a:blipFill>
        </p:spPr>
        <p:txBody>
          <a:bodyPr/>
          <a:lstStyle/>
          <a:p>
            <a:endParaRPr lang="en-US"/>
          </a:p>
        </p:txBody>
      </p:sp>
      <p:sp>
        <p:nvSpPr>
          <p:cNvPr id="4" name="Freeform 4"/>
          <p:cNvSpPr/>
          <p:nvPr/>
        </p:nvSpPr>
        <p:spPr>
          <a:xfrm>
            <a:off x="-750018" y="-256174"/>
            <a:ext cx="2077648" cy="959467"/>
          </a:xfrm>
          <a:custGeom>
            <a:avLst/>
            <a:gdLst/>
            <a:ahLst/>
            <a:cxnLst/>
            <a:rect l="l" t="t" r="r" b="b"/>
            <a:pathLst>
              <a:path w="2077648" h="959467">
                <a:moveTo>
                  <a:pt x="0" y="0"/>
                </a:moveTo>
                <a:lnTo>
                  <a:pt x="2077648" y="0"/>
                </a:lnTo>
                <a:lnTo>
                  <a:pt x="2077648" y="959467"/>
                </a:lnTo>
                <a:lnTo>
                  <a:pt x="0" y="959467"/>
                </a:lnTo>
                <a:lnTo>
                  <a:pt x="0" y="0"/>
                </a:lnTo>
                <a:close/>
              </a:path>
            </a:pathLst>
          </a:custGeom>
          <a:blipFill>
            <a:blip>
              <a:extLst>
                <a:ext uri="{96DAC541-7B7A-43D3-8B79-37D633B846F1}">
                  <asvg:svgBlip xmlns:asvg="http://schemas.microsoft.com/office/drawing/2016/SVG/main" r:embed="rId4"/>
                </a:ext>
              </a:extLst>
            </a:blip>
            <a:stretch>
              <a:fillRect r="-59838" b="-615486"/>
            </a:stretch>
          </a:blipFill>
        </p:spPr>
        <p:txBody>
          <a:bodyPr/>
          <a:lstStyle/>
          <a:p>
            <a:endParaRPr lang="en-US"/>
          </a:p>
        </p:txBody>
      </p:sp>
      <p:sp>
        <p:nvSpPr>
          <p:cNvPr id="5" name="Freeform 5"/>
          <p:cNvSpPr/>
          <p:nvPr/>
        </p:nvSpPr>
        <p:spPr>
          <a:xfrm>
            <a:off x="17259300" y="0"/>
            <a:ext cx="2335743" cy="2057400"/>
          </a:xfrm>
          <a:custGeom>
            <a:avLst/>
            <a:gdLst/>
            <a:ahLst/>
            <a:cxnLst/>
            <a:rect l="l" t="t" r="r" b="b"/>
            <a:pathLst>
              <a:path w="2335743" h="2057400">
                <a:moveTo>
                  <a:pt x="0" y="0"/>
                </a:moveTo>
                <a:lnTo>
                  <a:pt x="2335743" y="0"/>
                </a:lnTo>
                <a:lnTo>
                  <a:pt x="2335743" y="2057400"/>
                </a:lnTo>
                <a:lnTo>
                  <a:pt x="0" y="2057400"/>
                </a:lnTo>
                <a:lnTo>
                  <a:pt x="0" y="0"/>
                </a:lnTo>
                <a:close/>
              </a:path>
            </a:pathLst>
          </a:custGeom>
          <a:blipFill>
            <a:blip>
              <a:extLst>
                <a:ext uri="{96DAC541-7B7A-43D3-8B79-37D633B846F1}">
                  <asvg:svgBlip xmlns:asvg="http://schemas.microsoft.com/office/drawing/2016/SVG/main" r:embed="rId5"/>
                </a:ext>
              </a:extLst>
            </a:blip>
            <a:stretch>
              <a:fillRect/>
            </a:stretch>
          </a:blipFill>
          <a:ln cap="sq">
            <a:noFill/>
            <a:prstDash val="solid"/>
            <a:miter/>
          </a:ln>
        </p:spPr>
        <p:txBody>
          <a:bodyPr/>
          <a:lstStyle/>
          <a:p>
            <a:endParaRPr lang="en-US"/>
          </a:p>
        </p:txBody>
      </p:sp>
      <p:sp>
        <p:nvSpPr>
          <p:cNvPr id="6" name="Freeform 6"/>
          <p:cNvSpPr/>
          <p:nvPr/>
        </p:nvSpPr>
        <p:spPr>
          <a:xfrm>
            <a:off x="15302868" y="9258300"/>
            <a:ext cx="2856856" cy="868655"/>
          </a:xfrm>
          <a:custGeom>
            <a:avLst/>
            <a:gdLst/>
            <a:ahLst/>
            <a:cxnLst/>
            <a:rect l="l" t="t" r="r" b="b"/>
            <a:pathLst>
              <a:path w="2856856" h="868655">
                <a:moveTo>
                  <a:pt x="0" y="0"/>
                </a:moveTo>
                <a:lnTo>
                  <a:pt x="2856855" y="0"/>
                </a:lnTo>
                <a:lnTo>
                  <a:pt x="2856855" y="868655"/>
                </a:lnTo>
                <a:lnTo>
                  <a:pt x="0" y="868655"/>
                </a:lnTo>
                <a:lnTo>
                  <a:pt x="0" y="0"/>
                </a:lnTo>
                <a:close/>
              </a:path>
            </a:pathLst>
          </a:custGeom>
          <a:blipFill>
            <a:blip r:embed="rId6"/>
            <a:stretch>
              <a:fillRect/>
            </a:stretch>
          </a:blipFill>
        </p:spPr>
        <p:txBody>
          <a:bodyPr/>
          <a:lstStyle/>
          <a:p>
            <a:endParaRPr lang="en-US"/>
          </a:p>
        </p:txBody>
      </p:sp>
      <p:sp>
        <p:nvSpPr>
          <p:cNvPr id="7" name="TextBox 7"/>
          <p:cNvSpPr txBox="1"/>
          <p:nvPr/>
        </p:nvSpPr>
        <p:spPr>
          <a:xfrm>
            <a:off x="4011627" y="1090675"/>
            <a:ext cx="10264747" cy="679450"/>
          </a:xfrm>
          <a:prstGeom prst="rect">
            <a:avLst/>
          </a:prstGeom>
        </p:spPr>
        <p:txBody>
          <a:bodyPr lIns="0" tIns="0" rIns="0" bIns="0" rtlCol="0" anchor="t">
            <a:spAutoFit/>
          </a:bodyPr>
          <a:lstStyle/>
          <a:p>
            <a:pPr marL="0" lvl="1" indent="0" algn="ctr">
              <a:lnSpc>
                <a:spcPts val="5599"/>
              </a:lnSpc>
              <a:spcBef>
                <a:spcPct val="0"/>
              </a:spcBef>
            </a:pPr>
            <a:r>
              <a:rPr lang="en-US" sz="3999" b="1">
                <a:solidFill>
                  <a:srgbClr val="0F225B"/>
                </a:solidFill>
                <a:latin typeface="Oswald Bold"/>
                <a:ea typeface="Oswald Bold"/>
                <a:cs typeface="Oswald Bold"/>
                <a:sym typeface="Oswald Bold"/>
              </a:rPr>
              <a:t>ALL APPLICATIONS MUST INCLUDE:</a:t>
            </a:r>
          </a:p>
        </p:txBody>
      </p:sp>
      <p:grpSp>
        <p:nvGrpSpPr>
          <p:cNvPr id="8" name="Group 8"/>
          <p:cNvGrpSpPr/>
          <p:nvPr/>
        </p:nvGrpSpPr>
        <p:grpSpPr>
          <a:xfrm rot="-10800000">
            <a:off x="1327630" y="3635345"/>
            <a:ext cx="2823558" cy="3795750"/>
            <a:chOff x="0" y="0"/>
            <a:chExt cx="588338" cy="790911"/>
          </a:xfrm>
        </p:grpSpPr>
        <p:sp>
          <p:nvSpPr>
            <p:cNvPr id="9" name="Freeform 9"/>
            <p:cNvSpPr/>
            <p:nvPr/>
          </p:nvSpPr>
          <p:spPr>
            <a:xfrm>
              <a:off x="0" y="0"/>
              <a:ext cx="588338" cy="786759"/>
            </a:xfrm>
            <a:custGeom>
              <a:avLst/>
              <a:gdLst/>
              <a:ahLst/>
              <a:cxnLst/>
              <a:rect l="l" t="t" r="r" b="b"/>
              <a:pathLst>
                <a:path w="588338" h="786759">
                  <a:moveTo>
                    <a:pt x="588338" y="32132"/>
                  </a:moveTo>
                  <a:lnTo>
                    <a:pt x="588338" y="644479"/>
                  </a:lnTo>
                  <a:cubicBezTo>
                    <a:pt x="588338" y="663850"/>
                    <a:pt x="576443" y="681232"/>
                    <a:pt x="558387" y="688248"/>
                  </a:cubicBezTo>
                  <a:lnTo>
                    <a:pt x="324119" y="779273"/>
                  </a:lnTo>
                  <a:cubicBezTo>
                    <a:pt x="304854" y="786759"/>
                    <a:pt x="283484" y="786759"/>
                    <a:pt x="264219" y="779273"/>
                  </a:cubicBezTo>
                  <a:lnTo>
                    <a:pt x="29950" y="688248"/>
                  </a:lnTo>
                  <a:cubicBezTo>
                    <a:pt x="11895" y="681232"/>
                    <a:pt x="0" y="663850"/>
                    <a:pt x="0" y="644479"/>
                  </a:cubicBezTo>
                  <a:lnTo>
                    <a:pt x="0" y="32132"/>
                  </a:lnTo>
                  <a:cubicBezTo>
                    <a:pt x="0" y="14386"/>
                    <a:pt x="14386" y="0"/>
                    <a:pt x="32132" y="0"/>
                  </a:cubicBezTo>
                  <a:lnTo>
                    <a:pt x="556206" y="0"/>
                  </a:lnTo>
                  <a:cubicBezTo>
                    <a:pt x="564728" y="0"/>
                    <a:pt x="572901" y="3385"/>
                    <a:pt x="578926" y="9411"/>
                  </a:cubicBezTo>
                  <a:cubicBezTo>
                    <a:pt x="584952" y="15437"/>
                    <a:pt x="588338" y="23610"/>
                    <a:pt x="588338" y="32132"/>
                  </a:cubicBezTo>
                  <a:close/>
                </a:path>
              </a:pathLst>
            </a:custGeom>
            <a:solidFill>
              <a:srgbClr val="BE4381"/>
            </a:solidFill>
          </p:spPr>
          <p:txBody>
            <a:bodyPr/>
            <a:lstStyle/>
            <a:p>
              <a:endParaRPr lang="en-US"/>
            </a:p>
          </p:txBody>
        </p:sp>
        <p:sp>
          <p:nvSpPr>
            <p:cNvPr id="10" name="TextBox 10"/>
            <p:cNvSpPr txBox="1"/>
            <p:nvPr/>
          </p:nvSpPr>
          <p:spPr>
            <a:xfrm>
              <a:off x="0" y="-38100"/>
              <a:ext cx="588338" cy="714711"/>
            </a:xfrm>
            <a:prstGeom prst="rect">
              <a:avLst/>
            </a:prstGeom>
          </p:spPr>
          <p:txBody>
            <a:bodyPr lIns="45667" tIns="45667" rIns="45667" bIns="45667" rtlCol="0" anchor="ctr"/>
            <a:lstStyle/>
            <a:p>
              <a:pPr algn="ctr">
                <a:lnSpc>
                  <a:spcPts val="2768"/>
                </a:lnSpc>
              </a:pPr>
              <a:endParaRPr/>
            </a:p>
          </p:txBody>
        </p:sp>
      </p:grpSp>
      <p:grpSp>
        <p:nvGrpSpPr>
          <p:cNvPr id="11" name="Group 11"/>
          <p:cNvGrpSpPr>
            <a:grpSpLocks noChangeAspect="1"/>
          </p:cNvGrpSpPr>
          <p:nvPr/>
        </p:nvGrpSpPr>
        <p:grpSpPr>
          <a:xfrm>
            <a:off x="1927958" y="2823895"/>
            <a:ext cx="1622901" cy="1622901"/>
            <a:chOff x="0" y="0"/>
            <a:chExt cx="495300" cy="495300"/>
          </a:xfrm>
        </p:grpSpPr>
        <p:sp>
          <p:nvSpPr>
            <p:cNvPr id="12" name="Freeform 12"/>
            <p:cNvSpPr/>
            <p:nvPr/>
          </p:nvSpPr>
          <p:spPr>
            <a:xfrm>
              <a:off x="0" y="0"/>
              <a:ext cx="495300" cy="495300"/>
            </a:xfrm>
            <a:custGeom>
              <a:avLst/>
              <a:gdLst/>
              <a:ahLst/>
              <a:cxnLst/>
              <a:rect l="l" t="t" r="r" b="b"/>
              <a:pathLst>
                <a:path w="495300" h="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BE4381"/>
            </a:solidFill>
          </p:spPr>
          <p:txBody>
            <a:bodyPr/>
            <a:lstStyle/>
            <a:p>
              <a:endParaRPr lang="en-US"/>
            </a:p>
          </p:txBody>
        </p:sp>
        <p:sp>
          <p:nvSpPr>
            <p:cNvPr id="13" name="Freeform 13"/>
            <p:cNvSpPr/>
            <p:nvPr/>
          </p:nvSpPr>
          <p:spPr>
            <a:xfrm>
              <a:off x="38100" y="38100"/>
              <a:ext cx="419100" cy="419100"/>
            </a:xfrm>
            <a:custGeom>
              <a:avLst/>
              <a:gdLst/>
              <a:ahLst/>
              <a:cxnLst/>
              <a:rect l="l" t="t" r="r" b="b"/>
              <a:pathLst>
                <a:path w="419100" h="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F7F7F7"/>
            </a:solidFill>
          </p:spPr>
          <p:txBody>
            <a:bodyPr/>
            <a:lstStyle/>
            <a:p>
              <a:endParaRPr lang="en-US"/>
            </a:p>
          </p:txBody>
        </p:sp>
      </p:grpSp>
      <p:grpSp>
        <p:nvGrpSpPr>
          <p:cNvPr id="14" name="Group 14"/>
          <p:cNvGrpSpPr/>
          <p:nvPr/>
        </p:nvGrpSpPr>
        <p:grpSpPr>
          <a:xfrm>
            <a:off x="1327630" y="7705115"/>
            <a:ext cx="2823558" cy="335748"/>
            <a:chOff x="0" y="0"/>
            <a:chExt cx="827188" cy="98361"/>
          </a:xfrm>
        </p:grpSpPr>
        <p:sp>
          <p:nvSpPr>
            <p:cNvPr id="15" name="Freeform 15"/>
            <p:cNvSpPr/>
            <p:nvPr/>
          </p:nvSpPr>
          <p:spPr>
            <a:xfrm>
              <a:off x="0" y="0"/>
              <a:ext cx="827188" cy="98361"/>
            </a:xfrm>
            <a:custGeom>
              <a:avLst/>
              <a:gdLst/>
              <a:ahLst/>
              <a:cxnLst/>
              <a:rect l="l" t="t" r="r" b="b"/>
              <a:pathLst>
                <a:path w="827188" h="98361">
                  <a:moveTo>
                    <a:pt x="41129" y="0"/>
                  </a:moveTo>
                  <a:lnTo>
                    <a:pt x="786059" y="0"/>
                  </a:lnTo>
                  <a:cubicBezTo>
                    <a:pt x="808774" y="0"/>
                    <a:pt x="827188" y="18414"/>
                    <a:pt x="827188" y="41129"/>
                  </a:cubicBezTo>
                  <a:lnTo>
                    <a:pt x="827188" y="57232"/>
                  </a:lnTo>
                  <a:cubicBezTo>
                    <a:pt x="827188" y="79947"/>
                    <a:pt x="808774" y="98361"/>
                    <a:pt x="786059" y="98361"/>
                  </a:cubicBezTo>
                  <a:lnTo>
                    <a:pt x="41129" y="98361"/>
                  </a:lnTo>
                  <a:cubicBezTo>
                    <a:pt x="18414" y="98361"/>
                    <a:pt x="0" y="79947"/>
                    <a:pt x="0" y="57232"/>
                  </a:cubicBezTo>
                  <a:lnTo>
                    <a:pt x="0" y="41129"/>
                  </a:lnTo>
                  <a:cubicBezTo>
                    <a:pt x="0" y="18414"/>
                    <a:pt x="18414" y="0"/>
                    <a:pt x="41129" y="0"/>
                  </a:cubicBezTo>
                  <a:close/>
                </a:path>
              </a:pathLst>
            </a:custGeom>
            <a:solidFill>
              <a:srgbClr val="BE4381"/>
            </a:solidFill>
          </p:spPr>
          <p:txBody>
            <a:bodyPr/>
            <a:lstStyle/>
            <a:p>
              <a:endParaRPr lang="en-US"/>
            </a:p>
          </p:txBody>
        </p:sp>
        <p:sp>
          <p:nvSpPr>
            <p:cNvPr id="16" name="TextBox 16"/>
            <p:cNvSpPr txBox="1"/>
            <p:nvPr/>
          </p:nvSpPr>
          <p:spPr>
            <a:xfrm>
              <a:off x="0" y="-38100"/>
              <a:ext cx="827188" cy="136461"/>
            </a:xfrm>
            <a:prstGeom prst="rect">
              <a:avLst/>
            </a:prstGeom>
          </p:spPr>
          <p:txBody>
            <a:bodyPr lIns="45667" tIns="45667" rIns="45667" bIns="45667" rtlCol="0" anchor="ctr"/>
            <a:lstStyle/>
            <a:p>
              <a:pPr algn="ctr">
                <a:lnSpc>
                  <a:spcPts val="2768"/>
                </a:lnSpc>
              </a:pPr>
              <a:endParaRPr/>
            </a:p>
          </p:txBody>
        </p:sp>
      </p:grpSp>
      <p:grpSp>
        <p:nvGrpSpPr>
          <p:cNvPr id="17" name="Group 17"/>
          <p:cNvGrpSpPr/>
          <p:nvPr/>
        </p:nvGrpSpPr>
        <p:grpSpPr>
          <a:xfrm>
            <a:off x="1573420" y="7269960"/>
            <a:ext cx="2331977" cy="596291"/>
            <a:chOff x="0" y="0"/>
            <a:chExt cx="1589350" cy="406400"/>
          </a:xfrm>
        </p:grpSpPr>
        <p:sp>
          <p:nvSpPr>
            <p:cNvPr id="18" name="Freeform 18"/>
            <p:cNvSpPr/>
            <p:nvPr/>
          </p:nvSpPr>
          <p:spPr>
            <a:xfrm>
              <a:off x="0" y="0"/>
              <a:ext cx="1589350" cy="406400"/>
            </a:xfrm>
            <a:custGeom>
              <a:avLst/>
              <a:gdLst/>
              <a:ahLst/>
              <a:cxnLst/>
              <a:rect l="l" t="t" r="r" b="b"/>
              <a:pathLst>
                <a:path w="1589350" h="406400">
                  <a:moveTo>
                    <a:pt x="1386150" y="0"/>
                  </a:moveTo>
                  <a:lnTo>
                    <a:pt x="203200" y="0"/>
                  </a:lnTo>
                  <a:lnTo>
                    <a:pt x="0" y="203200"/>
                  </a:lnTo>
                  <a:lnTo>
                    <a:pt x="203200" y="406400"/>
                  </a:lnTo>
                  <a:lnTo>
                    <a:pt x="1386150" y="406400"/>
                  </a:lnTo>
                  <a:lnTo>
                    <a:pt x="1589350" y="203200"/>
                  </a:lnTo>
                  <a:lnTo>
                    <a:pt x="1386150" y="0"/>
                  </a:lnTo>
                  <a:close/>
                </a:path>
              </a:pathLst>
            </a:custGeom>
            <a:solidFill>
              <a:srgbClr val="F7F7F7"/>
            </a:solidFill>
          </p:spPr>
          <p:txBody>
            <a:bodyPr/>
            <a:lstStyle/>
            <a:p>
              <a:endParaRPr lang="en-US"/>
            </a:p>
          </p:txBody>
        </p:sp>
        <p:sp>
          <p:nvSpPr>
            <p:cNvPr id="19" name="TextBox 19"/>
            <p:cNvSpPr txBox="1"/>
            <p:nvPr/>
          </p:nvSpPr>
          <p:spPr>
            <a:xfrm>
              <a:off x="152400" y="-38100"/>
              <a:ext cx="1284550" cy="444500"/>
            </a:xfrm>
            <a:prstGeom prst="rect">
              <a:avLst/>
            </a:prstGeom>
          </p:spPr>
          <p:txBody>
            <a:bodyPr lIns="45667" tIns="45667" rIns="45667" bIns="45667" rtlCol="0" anchor="ctr"/>
            <a:lstStyle/>
            <a:p>
              <a:pPr algn="ctr">
                <a:lnSpc>
                  <a:spcPts val="2768"/>
                </a:lnSpc>
              </a:pPr>
              <a:endParaRPr/>
            </a:p>
          </p:txBody>
        </p:sp>
      </p:grpSp>
      <p:sp>
        <p:nvSpPr>
          <p:cNvPr id="20" name="Freeform 20"/>
          <p:cNvSpPr/>
          <p:nvPr/>
        </p:nvSpPr>
        <p:spPr>
          <a:xfrm>
            <a:off x="2216068" y="3098199"/>
            <a:ext cx="988221" cy="1064034"/>
          </a:xfrm>
          <a:custGeom>
            <a:avLst/>
            <a:gdLst/>
            <a:ahLst/>
            <a:cxnLst/>
            <a:rect l="l" t="t" r="r" b="b"/>
            <a:pathLst>
              <a:path w="988221" h="1064034">
                <a:moveTo>
                  <a:pt x="0" y="0"/>
                </a:moveTo>
                <a:lnTo>
                  <a:pt x="988221" y="0"/>
                </a:lnTo>
                <a:lnTo>
                  <a:pt x="988221" y="1064034"/>
                </a:lnTo>
                <a:lnTo>
                  <a:pt x="0" y="1064034"/>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1" name="TextBox 21"/>
          <p:cNvSpPr txBox="1"/>
          <p:nvPr/>
        </p:nvSpPr>
        <p:spPr>
          <a:xfrm>
            <a:off x="2049008" y="7341410"/>
            <a:ext cx="1082629" cy="405765"/>
          </a:xfrm>
          <a:prstGeom prst="rect">
            <a:avLst/>
          </a:prstGeom>
        </p:spPr>
        <p:txBody>
          <a:bodyPr lIns="0" tIns="0" rIns="0" bIns="0" rtlCol="0" anchor="t">
            <a:spAutoFit/>
          </a:bodyPr>
          <a:lstStyle/>
          <a:p>
            <a:pPr algn="ctr">
              <a:lnSpc>
                <a:spcPts val="3359"/>
              </a:lnSpc>
            </a:pPr>
            <a:r>
              <a:rPr lang="en-US" sz="2400" b="1">
                <a:solidFill>
                  <a:srgbClr val="0F225B"/>
                </a:solidFill>
                <a:latin typeface="Oswald Bold"/>
                <a:ea typeface="Oswald Bold"/>
                <a:cs typeface="Oswald Bold"/>
                <a:sym typeface="Oswald Bold"/>
              </a:rPr>
              <a:t>02</a:t>
            </a:r>
          </a:p>
        </p:txBody>
      </p:sp>
      <p:sp>
        <p:nvSpPr>
          <p:cNvPr id="22" name="TextBox 22"/>
          <p:cNvSpPr txBox="1"/>
          <p:nvPr/>
        </p:nvSpPr>
        <p:spPr>
          <a:xfrm>
            <a:off x="1572520" y="4607371"/>
            <a:ext cx="2333777" cy="718185"/>
          </a:xfrm>
          <a:prstGeom prst="rect">
            <a:avLst/>
          </a:prstGeom>
        </p:spPr>
        <p:txBody>
          <a:bodyPr lIns="0" tIns="0" rIns="0" bIns="0" rtlCol="0" anchor="t">
            <a:spAutoFit/>
          </a:bodyPr>
          <a:lstStyle/>
          <a:p>
            <a:pPr marL="0" lvl="1" indent="0" algn="ctr">
              <a:lnSpc>
                <a:spcPts val="2940"/>
              </a:lnSpc>
              <a:spcBef>
                <a:spcPct val="0"/>
              </a:spcBef>
            </a:pPr>
            <a:r>
              <a:rPr lang="en-US" sz="2100" b="1">
                <a:solidFill>
                  <a:srgbClr val="FFFFFF"/>
                </a:solidFill>
                <a:latin typeface="Oswald Bold"/>
                <a:ea typeface="Oswald Bold"/>
                <a:cs typeface="Oswald Bold"/>
                <a:sym typeface="Oswald Bold"/>
              </a:rPr>
              <a:t>PERSONAL STATEMENT</a:t>
            </a:r>
          </a:p>
        </p:txBody>
      </p:sp>
      <p:sp>
        <p:nvSpPr>
          <p:cNvPr id="23" name="TextBox 23"/>
          <p:cNvSpPr txBox="1"/>
          <p:nvPr/>
        </p:nvSpPr>
        <p:spPr>
          <a:xfrm>
            <a:off x="1572520" y="5478383"/>
            <a:ext cx="2333777" cy="838200"/>
          </a:xfrm>
          <a:prstGeom prst="rect">
            <a:avLst/>
          </a:prstGeom>
        </p:spPr>
        <p:txBody>
          <a:bodyPr lIns="0" tIns="0" rIns="0" bIns="0" rtlCol="0" anchor="t">
            <a:spAutoFit/>
          </a:bodyPr>
          <a:lstStyle/>
          <a:p>
            <a:pPr marL="0" lvl="0" indent="0" algn="ctr">
              <a:lnSpc>
                <a:spcPts val="2250"/>
              </a:lnSpc>
              <a:spcBef>
                <a:spcPct val="0"/>
              </a:spcBef>
            </a:pPr>
            <a:r>
              <a:rPr lang="en-US" sz="1500" b="1" spc="48">
                <a:solidFill>
                  <a:srgbClr val="FFFFFF"/>
                </a:solidFill>
                <a:latin typeface="Source Sans Pro Bold"/>
                <a:ea typeface="Source Sans Pro Bold"/>
                <a:cs typeface="Source Sans Pro Bold"/>
                <a:sym typeface="Source Sans Pro Bold"/>
              </a:rPr>
              <a:t>Narrative letter to committee to highlight your accomplishments</a:t>
            </a:r>
          </a:p>
        </p:txBody>
      </p:sp>
      <p:sp>
        <p:nvSpPr>
          <p:cNvPr id="24" name="TextBox 24"/>
          <p:cNvSpPr txBox="1"/>
          <p:nvPr/>
        </p:nvSpPr>
        <p:spPr>
          <a:xfrm>
            <a:off x="5534428" y="2785078"/>
            <a:ext cx="10264747" cy="3543214"/>
          </a:xfrm>
          <a:prstGeom prst="rect">
            <a:avLst/>
          </a:prstGeom>
        </p:spPr>
        <p:txBody>
          <a:bodyPr lIns="0" tIns="0" rIns="0" bIns="0" rtlCol="0" anchor="t">
            <a:spAutoFit/>
          </a:bodyPr>
          <a:lstStyle/>
          <a:p>
            <a:pPr marL="862965" lvl="1" indent="-431165" algn="l">
              <a:lnSpc>
                <a:spcPts val="5599"/>
              </a:lnSpc>
              <a:buFont typeface="Arial"/>
              <a:buChar char="•"/>
            </a:pPr>
            <a:r>
              <a:rPr lang="en-US" sz="3999" b="1">
                <a:solidFill>
                  <a:srgbClr val="0F225B"/>
                </a:solidFill>
                <a:latin typeface="Source Sans Pro Bold"/>
                <a:ea typeface="Source Sans Pro Bold"/>
                <a:cs typeface="Source Sans Pro Bold"/>
                <a:sym typeface="Source Sans Pro Bold"/>
              </a:rPr>
              <a:t>Your opportunity to tell your story</a:t>
            </a:r>
            <a:endParaRPr lang="en-US"/>
          </a:p>
          <a:p>
            <a:pPr marL="862965" lvl="1" indent="-431165" algn="l">
              <a:lnSpc>
                <a:spcPts val="5599"/>
              </a:lnSpc>
              <a:buFont typeface="Arial"/>
              <a:buChar char="•"/>
            </a:pPr>
            <a:r>
              <a:rPr lang="en-US" sz="3999" b="1">
                <a:solidFill>
                  <a:srgbClr val="0F225B"/>
                </a:solidFill>
                <a:latin typeface="Source Sans Pro Bold"/>
                <a:ea typeface="Source Sans Pro Bold"/>
                <a:cs typeface="Source Sans Pro Bold"/>
                <a:sym typeface="Source Sans Pro Bold"/>
              </a:rPr>
              <a:t>Highlight the ‘gems’ in your career</a:t>
            </a:r>
            <a:endParaRPr lang="en-US" sz="3999" b="1">
              <a:solidFill>
                <a:srgbClr val="0F225B"/>
              </a:solidFill>
              <a:latin typeface="Source Sans Pro Bold"/>
              <a:ea typeface="Source Sans Pro Bold"/>
              <a:cs typeface="Source Sans Pro Bold"/>
            </a:endParaRPr>
          </a:p>
          <a:p>
            <a:pPr marL="862965" lvl="1" indent="-431165" algn="l">
              <a:lnSpc>
                <a:spcPts val="5599"/>
              </a:lnSpc>
              <a:buFont typeface="Arial"/>
              <a:buChar char="•"/>
            </a:pPr>
            <a:r>
              <a:rPr lang="en-US" sz="3950" b="1">
                <a:solidFill>
                  <a:srgbClr val="0F225B"/>
                </a:solidFill>
                <a:latin typeface="Source Sans Pro Bold"/>
                <a:ea typeface="Source Sans Pro Bold"/>
                <a:cs typeface="Source Sans Pro Bold"/>
                <a:sym typeface="Source Sans Pro Bold"/>
              </a:rPr>
              <a:t>If there are areas of deficiency in your application this is your opportunity to explain</a:t>
            </a:r>
            <a:endParaRPr lang="en-US" sz="3950" b="1">
              <a:solidFill>
                <a:srgbClr val="0F225B"/>
              </a:solidFill>
              <a:latin typeface="Source Sans Pro Bold"/>
              <a:ea typeface="Source Sans Pro Bold"/>
              <a:cs typeface="Source Sans Pro Bold"/>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en-US"/>
          </a:p>
        </p:txBody>
      </p:sp>
      <p:sp>
        <p:nvSpPr>
          <p:cNvPr id="3" name="Freeform 3"/>
          <p:cNvSpPr/>
          <p:nvPr/>
        </p:nvSpPr>
        <p:spPr>
          <a:xfrm>
            <a:off x="17259300" y="8298833"/>
            <a:ext cx="2077648" cy="959467"/>
          </a:xfrm>
          <a:custGeom>
            <a:avLst/>
            <a:gdLst/>
            <a:ahLst/>
            <a:cxnLst/>
            <a:rect l="l" t="t" r="r" b="b"/>
            <a:pathLst>
              <a:path w="2077648" h="959467">
                <a:moveTo>
                  <a:pt x="0" y="0"/>
                </a:moveTo>
                <a:lnTo>
                  <a:pt x="2077648" y="0"/>
                </a:lnTo>
                <a:lnTo>
                  <a:pt x="2077648" y="959467"/>
                </a:lnTo>
                <a:lnTo>
                  <a:pt x="0" y="959467"/>
                </a:lnTo>
                <a:lnTo>
                  <a:pt x="0" y="0"/>
                </a:lnTo>
                <a:close/>
              </a:path>
            </a:pathLst>
          </a:custGeom>
          <a:blipFill>
            <a:blip>
              <a:extLst>
                <a:ext uri="{96DAC541-7B7A-43D3-8B79-37D633B846F1}">
                  <asvg:svgBlip xmlns:asvg="http://schemas.microsoft.com/office/drawing/2016/SVG/main" r:embed="rId4"/>
                </a:ext>
              </a:extLst>
            </a:blip>
            <a:stretch>
              <a:fillRect r="-59838" b="-615486"/>
            </a:stretch>
          </a:blipFill>
        </p:spPr>
        <p:txBody>
          <a:bodyPr/>
          <a:lstStyle/>
          <a:p>
            <a:endParaRPr lang="en-US"/>
          </a:p>
        </p:txBody>
      </p:sp>
      <p:sp>
        <p:nvSpPr>
          <p:cNvPr id="4" name="Freeform 4"/>
          <p:cNvSpPr/>
          <p:nvPr/>
        </p:nvSpPr>
        <p:spPr>
          <a:xfrm>
            <a:off x="-750018" y="-256174"/>
            <a:ext cx="2077648" cy="959467"/>
          </a:xfrm>
          <a:custGeom>
            <a:avLst/>
            <a:gdLst/>
            <a:ahLst/>
            <a:cxnLst/>
            <a:rect l="l" t="t" r="r" b="b"/>
            <a:pathLst>
              <a:path w="2077648" h="959467">
                <a:moveTo>
                  <a:pt x="0" y="0"/>
                </a:moveTo>
                <a:lnTo>
                  <a:pt x="2077648" y="0"/>
                </a:lnTo>
                <a:lnTo>
                  <a:pt x="2077648" y="959467"/>
                </a:lnTo>
                <a:lnTo>
                  <a:pt x="0" y="959467"/>
                </a:lnTo>
                <a:lnTo>
                  <a:pt x="0" y="0"/>
                </a:lnTo>
                <a:close/>
              </a:path>
            </a:pathLst>
          </a:custGeom>
          <a:blipFill>
            <a:blip>
              <a:extLst>
                <a:ext uri="{96DAC541-7B7A-43D3-8B79-37D633B846F1}">
                  <asvg:svgBlip xmlns:asvg="http://schemas.microsoft.com/office/drawing/2016/SVG/main" r:embed="rId4"/>
                </a:ext>
              </a:extLst>
            </a:blip>
            <a:stretch>
              <a:fillRect r="-59838" b="-615486"/>
            </a:stretch>
          </a:blipFill>
        </p:spPr>
        <p:txBody>
          <a:bodyPr/>
          <a:lstStyle/>
          <a:p>
            <a:endParaRPr lang="en-US"/>
          </a:p>
        </p:txBody>
      </p:sp>
      <p:sp>
        <p:nvSpPr>
          <p:cNvPr id="5" name="Freeform 5"/>
          <p:cNvSpPr/>
          <p:nvPr/>
        </p:nvSpPr>
        <p:spPr>
          <a:xfrm>
            <a:off x="17259300" y="0"/>
            <a:ext cx="2335743" cy="2057400"/>
          </a:xfrm>
          <a:custGeom>
            <a:avLst/>
            <a:gdLst/>
            <a:ahLst/>
            <a:cxnLst/>
            <a:rect l="l" t="t" r="r" b="b"/>
            <a:pathLst>
              <a:path w="2335743" h="2057400">
                <a:moveTo>
                  <a:pt x="0" y="0"/>
                </a:moveTo>
                <a:lnTo>
                  <a:pt x="2335743" y="0"/>
                </a:lnTo>
                <a:lnTo>
                  <a:pt x="2335743" y="2057400"/>
                </a:lnTo>
                <a:lnTo>
                  <a:pt x="0" y="2057400"/>
                </a:lnTo>
                <a:lnTo>
                  <a:pt x="0" y="0"/>
                </a:lnTo>
                <a:close/>
              </a:path>
            </a:pathLst>
          </a:custGeom>
          <a:blipFill>
            <a:blip>
              <a:extLst>
                <a:ext uri="{96DAC541-7B7A-43D3-8B79-37D633B846F1}">
                  <asvg:svgBlip xmlns:asvg="http://schemas.microsoft.com/office/drawing/2016/SVG/main" r:embed="rId5"/>
                </a:ext>
              </a:extLst>
            </a:blip>
            <a:stretch>
              <a:fillRect/>
            </a:stretch>
          </a:blipFill>
          <a:ln cap="sq">
            <a:noFill/>
            <a:prstDash val="solid"/>
            <a:miter/>
          </a:ln>
        </p:spPr>
        <p:txBody>
          <a:bodyPr/>
          <a:lstStyle/>
          <a:p>
            <a:endParaRPr lang="en-US"/>
          </a:p>
        </p:txBody>
      </p:sp>
      <p:sp>
        <p:nvSpPr>
          <p:cNvPr id="6" name="Freeform 6"/>
          <p:cNvSpPr/>
          <p:nvPr/>
        </p:nvSpPr>
        <p:spPr>
          <a:xfrm>
            <a:off x="15302868" y="9258300"/>
            <a:ext cx="2856856" cy="868655"/>
          </a:xfrm>
          <a:custGeom>
            <a:avLst/>
            <a:gdLst/>
            <a:ahLst/>
            <a:cxnLst/>
            <a:rect l="l" t="t" r="r" b="b"/>
            <a:pathLst>
              <a:path w="2856856" h="868655">
                <a:moveTo>
                  <a:pt x="0" y="0"/>
                </a:moveTo>
                <a:lnTo>
                  <a:pt x="2856855" y="0"/>
                </a:lnTo>
                <a:lnTo>
                  <a:pt x="2856855" y="868655"/>
                </a:lnTo>
                <a:lnTo>
                  <a:pt x="0" y="868655"/>
                </a:lnTo>
                <a:lnTo>
                  <a:pt x="0" y="0"/>
                </a:lnTo>
                <a:close/>
              </a:path>
            </a:pathLst>
          </a:custGeom>
          <a:blipFill>
            <a:blip r:embed="rId6"/>
            <a:stretch>
              <a:fillRect/>
            </a:stretch>
          </a:blipFill>
        </p:spPr>
        <p:txBody>
          <a:bodyPr/>
          <a:lstStyle/>
          <a:p>
            <a:endParaRPr lang="en-US"/>
          </a:p>
        </p:txBody>
      </p:sp>
      <p:sp>
        <p:nvSpPr>
          <p:cNvPr id="7" name="TextBox 7"/>
          <p:cNvSpPr txBox="1"/>
          <p:nvPr/>
        </p:nvSpPr>
        <p:spPr>
          <a:xfrm>
            <a:off x="4011627" y="1090675"/>
            <a:ext cx="10264747" cy="679450"/>
          </a:xfrm>
          <a:prstGeom prst="rect">
            <a:avLst/>
          </a:prstGeom>
        </p:spPr>
        <p:txBody>
          <a:bodyPr lIns="0" tIns="0" rIns="0" bIns="0" rtlCol="0" anchor="t">
            <a:spAutoFit/>
          </a:bodyPr>
          <a:lstStyle/>
          <a:p>
            <a:pPr marL="0" lvl="1" indent="0" algn="ctr">
              <a:lnSpc>
                <a:spcPts val="5599"/>
              </a:lnSpc>
              <a:spcBef>
                <a:spcPct val="0"/>
              </a:spcBef>
            </a:pPr>
            <a:r>
              <a:rPr lang="en-US" sz="3999" b="1">
                <a:solidFill>
                  <a:srgbClr val="0F225B"/>
                </a:solidFill>
                <a:latin typeface="Oswald Bold"/>
                <a:ea typeface="Oswald Bold"/>
                <a:cs typeface="Oswald Bold"/>
                <a:sym typeface="Oswald Bold"/>
              </a:rPr>
              <a:t>ALL APPLICATIONS MUST INCLUDE:</a:t>
            </a:r>
          </a:p>
        </p:txBody>
      </p:sp>
      <p:grpSp>
        <p:nvGrpSpPr>
          <p:cNvPr id="8" name="Group 8"/>
          <p:cNvGrpSpPr/>
          <p:nvPr/>
        </p:nvGrpSpPr>
        <p:grpSpPr>
          <a:xfrm>
            <a:off x="1573420" y="7269960"/>
            <a:ext cx="2331977" cy="596291"/>
            <a:chOff x="0" y="0"/>
            <a:chExt cx="1589350" cy="406400"/>
          </a:xfrm>
        </p:grpSpPr>
        <p:sp>
          <p:nvSpPr>
            <p:cNvPr id="9" name="Freeform 9"/>
            <p:cNvSpPr/>
            <p:nvPr/>
          </p:nvSpPr>
          <p:spPr>
            <a:xfrm>
              <a:off x="0" y="0"/>
              <a:ext cx="1589350" cy="406400"/>
            </a:xfrm>
            <a:custGeom>
              <a:avLst/>
              <a:gdLst/>
              <a:ahLst/>
              <a:cxnLst/>
              <a:rect l="l" t="t" r="r" b="b"/>
              <a:pathLst>
                <a:path w="1589350" h="406400">
                  <a:moveTo>
                    <a:pt x="1386150" y="0"/>
                  </a:moveTo>
                  <a:lnTo>
                    <a:pt x="203200" y="0"/>
                  </a:lnTo>
                  <a:lnTo>
                    <a:pt x="0" y="203200"/>
                  </a:lnTo>
                  <a:lnTo>
                    <a:pt x="203200" y="406400"/>
                  </a:lnTo>
                  <a:lnTo>
                    <a:pt x="1386150" y="406400"/>
                  </a:lnTo>
                  <a:lnTo>
                    <a:pt x="1589350" y="203200"/>
                  </a:lnTo>
                  <a:lnTo>
                    <a:pt x="1386150" y="0"/>
                  </a:lnTo>
                  <a:close/>
                </a:path>
              </a:pathLst>
            </a:custGeom>
            <a:solidFill>
              <a:srgbClr val="F7F7F7"/>
            </a:solidFill>
          </p:spPr>
          <p:txBody>
            <a:bodyPr/>
            <a:lstStyle/>
            <a:p>
              <a:endParaRPr lang="en-US"/>
            </a:p>
          </p:txBody>
        </p:sp>
        <p:sp>
          <p:nvSpPr>
            <p:cNvPr id="10" name="TextBox 10"/>
            <p:cNvSpPr txBox="1"/>
            <p:nvPr/>
          </p:nvSpPr>
          <p:spPr>
            <a:xfrm>
              <a:off x="152400" y="-38100"/>
              <a:ext cx="1284550" cy="444500"/>
            </a:xfrm>
            <a:prstGeom prst="rect">
              <a:avLst/>
            </a:prstGeom>
          </p:spPr>
          <p:txBody>
            <a:bodyPr lIns="45667" tIns="45667" rIns="45667" bIns="45667" rtlCol="0" anchor="ctr"/>
            <a:lstStyle/>
            <a:p>
              <a:pPr algn="ctr">
                <a:lnSpc>
                  <a:spcPts val="2768"/>
                </a:lnSpc>
              </a:pPr>
              <a:endParaRPr/>
            </a:p>
          </p:txBody>
        </p:sp>
      </p:grpSp>
      <p:sp>
        <p:nvSpPr>
          <p:cNvPr id="11" name="Freeform 11"/>
          <p:cNvSpPr/>
          <p:nvPr/>
        </p:nvSpPr>
        <p:spPr>
          <a:xfrm>
            <a:off x="2216068" y="3098199"/>
            <a:ext cx="988221" cy="1064034"/>
          </a:xfrm>
          <a:custGeom>
            <a:avLst/>
            <a:gdLst/>
            <a:ahLst/>
            <a:cxnLst/>
            <a:rect l="l" t="t" r="r" b="b"/>
            <a:pathLst>
              <a:path w="988221" h="1064034">
                <a:moveTo>
                  <a:pt x="0" y="0"/>
                </a:moveTo>
                <a:lnTo>
                  <a:pt x="988221" y="0"/>
                </a:lnTo>
                <a:lnTo>
                  <a:pt x="988221" y="1064034"/>
                </a:lnTo>
                <a:lnTo>
                  <a:pt x="0" y="1064034"/>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2" name="TextBox 12"/>
          <p:cNvSpPr txBox="1"/>
          <p:nvPr/>
        </p:nvSpPr>
        <p:spPr>
          <a:xfrm>
            <a:off x="2049008" y="7341410"/>
            <a:ext cx="1082629" cy="405765"/>
          </a:xfrm>
          <a:prstGeom prst="rect">
            <a:avLst/>
          </a:prstGeom>
        </p:spPr>
        <p:txBody>
          <a:bodyPr lIns="0" tIns="0" rIns="0" bIns="0" rtlCol="0" anchor="t">
            <a:spAutoFit/>
          </a:bodyPr>
          <a:lstStyle/>
          <a:p>
            <a:pPr algn="ctr">
              <a:lnSpc>
                <a:spcPts val="3359"/>
              </a:lnSpc>
            </a:pPr>
            <a:r>
              <a:rPr lang="en-US" sz="2400" b="1">
                <a:solidFill>
                  <a:srgbClr val="0F225B"/>
                </a:solidFill>
                <a:latin typeface="Oswald Bold"/>
                <a:ea typeface="Oswald Bold"/>
                <a:cs typeface="Oswald Bold"/>
                <a:sym typeface="Oswald Bold"/>
              </a:rPr>
              <a:t>02</a:t>
            </a:r>
          </a:p>
        </p:txBody>
      </p:sp>
      <p:sp>
        <p:nvSpPr>
          <p:cNvPr id="13" name="TextBox 13"/>
          <p:cNvSpPr txBox="1"/>
          <p:nvPr/>
        </p:nvSpPr>
        <p:spPr>
          <a:xfrm>
            <a:off x="1572520" y="4607371"/>
            <a:ext cx="2333777" cy="718185"/>
          </a:xfrm>
          <a:prstGeom prst="rect">
            <a:avLst/>
          </a:prstGeom>
        </p:spPr>
        <p:txBody>
          <a:bodyPr lIns="0" tIns="0" rIns="0" bIns="0" rtlCol="0" anchor="t">
            <a:spAutoFit/>
          </a:bodyPr>
          <a:lstStyle/>
          <a:p>
            <a:pPr marL="0" lvl="1" indent="0" algn="ctr">
              <a:lnSpc>
                <a:spcPts val="2940"/>
              </a:lnSpc>
              <a:spcBef>
                <a:spcPct val="0"/>
              </a:spcBef>
            </a:pPr>
            <a:r>
              <a:rPr lang="en-US" sz="2100" b="1">
                <a:solidFill>
                  <a:srgbClr val="FFFFFF"/>
                </a:solidFill>
                <a:latin typeface="Oswald Bold"/>
                <a:ea typeface="Oswald Bold"/>
                <a:cs typeface="Oswald Bold"/>
                <a:sym typeface="Oswald Bold"/>
              </a:rPr>
              <a:t>PERSONAL STATEMENT</a:t>
            </a:r>
          </a:p>
        </p:txBody>
      </p:sp>
      <p:sp>
        <p:nvSpPr>
          <p:cNvPr id="14" name="TextBox 14"/>
          <p:cNvSpPr txBox="1"/>
          <p:nvPr/>
        </p:nvSpPr>
        <p:spPr>
          <a:xfrm>
            <a:off x="1572520" y="5478383"/>
            <a:ext cx="2333777" cy="838200"/>
          </a:xfrm>
          <a:prstGeom prst="rect">
            <a:avLst/>
          </a:prstGeom>
        </p:spPr>
        <p:txBody>
          <a:bodyPr lIns="0" tIns="0" rIns="0" bIns="0" rtlCol="0" anchor="t">
            <a:spAutoFit/>
          </a:bodyPr>
          <a:lstStyle/>
          <a:p>
            <a:pPr marL="0" lvl="0" indent="0" algn="ctr">
              <a:lnSpc>
                <a:spcPts val="2250"/>
              </a:lnSpc>
              <a:spcBef>
                <a:spcPct val="0"/>
              </a:spcBef>
            </a:pPr>
            <a:r>
              <a:rPr lang="en-US" sz="1500" b="1" spc="48">
                <a:solidFill>
                  <a:srgbClr val="FFFFFF"/>
                </a:solidFill>
                <a:latin typeface="Source Sans Pro Bold"/>
                <a:ea typeface="Source Sans Pro Bold"/>
                <a:cs typeface="Source Sans Pro Bold"/>
                <a:sym typeface="Source Sans Pro Bold"/>
              </a:rPr>
              <a:t>Narrative letter to committee to highlight your accomplishments</a:t>
            </a:r>
          </a:p>
        </p:txBody>
      </p:sp>
      <p:sp>
        <p:nvSpPr>
          <p:cNvPr id="15" name="TextBox 15"/>
          <p:cNvSpPr txBox="1"/>
          <p:nvPr/>
        </p:nvSpPr>
        <p:spPr>
          <a:xfrm>
            <a:off x="5534428" y="2785078"/>
            <a:ext cx="10264747" cy="6318250"/>
          </a:xfrm>
          <a:prstGeom prst="rect">
            <a:avLst/>
          </a:prstGeom>
        </p:spPr>
        <p:txBody>
          <a:bodyPr lIns="0" tIns="0" rIns="0" bIns="0" rtlCol="0" anchor="t">
            <a:spAutoFit/>
          </a:bodyPr>
          <a:lstStyle/>
          <a:p>
            <a:pPr algn="l">
              <a:lnSpc>
                <a:spcPts val="5599"/>
              </a:lnSpc>
            </a:pPr>
            <a:r>
              <a:rPr lang="en-US" sz="3999" b="1">
                <a:solidFill>
                  <a:srgbClr val="0F225B"/>
                </a:solidFill>
                <a:latin typeface="Source Sans Pro Bold"/>
                <a:ea typeface="Source Sans Pro Bold"/>
                <a:cs typeface="Source Sans Pro Bold"/>
                <a:sym typeface="Source Sans Pro Bold"/>
              </a:rPr>
              <a:t>Associate Professor</a:t>
            </a:r>
          </a:p>
          <a:p>
            <a:pPr marL="863598" lvl="1" indent="-431799" algn="l">
              <a:lnSpc>
                <a:spcPts val="5599"/>
              </a:lnSpc>
              <a:buFont typeface="Arial"/>
              <a:buChar char="•"/>
            </a:pPr>
            <a:r>
              <a:rPr lang="en-US" sz="3999" b="1">
                <a:solidFill>
                  <a:srgbClr val="0F225B"/>
                </a:solidFill>
                <a:latin typeface="Source Sans Pro Bold"/>
                <a:ea typeface="Source Sans Pro Bold"/>
                <a:cs typeface="Source Sans Pro Bold"/>
                <a:sym typeface="Source Sans Pro Bold"/>
              </a:rPr>
              <a:t>Each reference may not be able to speak to all four domains </a:t>
            </a:r>
          </a:p>
          <a:p>
            <a:pPr marL="863598" lvl="1" indent="-431799" algn="l">
              <a:lnSpc>
                <a:spcPts val="5599"/>
              </a:lnSpc>
              <a:buFont typeface="Arial"/>
              <a:buChar char="•"/>
            </a:pPr>
            <a:r>
              <a:rPr lang="en-US" sz="3999" b="1">
                <a:solidFill>
                  <a:srgbClr val="0F225B"/>
                </a:solidFill>
                <a:latin typeface="Source Sans Pro Bold"/>
                <a:ea typeface="Source Sans Pro Bold"/>
                <a:cs typeface="Source Sans Pro Bold"/>
                <a:sym typeface="Source Sans Pro Bold"/>
              </a:rPr>
              <a:t>As a composite your references should address all four domain</a:t>
            </a:r>
          </a:p>
          <a:p>
            <a:pPr marL="863598" lvl="1" indent="-431799" algn="l">
              <a:lnSpc>
                <a:spcPts val="5599"/>
              </a:lnSpc>
              <a:buFont typeface="Arial"/>
              <a:buChar char="•"/>
            </a:pPr>
            <a:r>
              <a:rPr lang="en-US" sz="3999" b="1">
                <a:solidFill>
                  <a:srgbClr val="0F225B"/>
                </a:solidFill>
                <a:latin typeface="Source Sans Pro Bold"/>
                <a:ea typeface="Source Sans Pro Bold"/>
                <a:cs typeface="Source Sans Pro Bold"/>
                <a:sym typeface="Source Sans Pro Bold"/>
              </a:rPr>
              <a:t>Include rank and title and their association to the applicant</a:t>
            </a:r>
          </a:p>
          <a:p>
            <a:pPr marL="863598" lvl="1" indent="-431799" algn="l">
              <a:lnSpc>
                <a:spcPts val="5599"/>
              </a:lnSpc>
              <a:buFont typeface="Arial"/>
              <a:buChar char="•"/>
            </a:pPr>
            <a:r>
              <a:rPr lang="en-US" sz="3999" b="1">
                <a:solidFill>
                  <a:srgbClr val="0F225B"/>
                </a:solidFill>
                <a:latin typeface="Source Sans Pro Bold"/>
                <a:ea typeface="Source Sans Pro Bold"/>
                <a:cs typeface="Source Sans Pro Bold"/>
                <a:sym typeface="Source Sans Pro Bold"/>
              </a:rPr>
              <a:t>Professional references are usually the most helpful</a:t>
            </a:r>
          </a:p>
        </p:txBody>
      </p:sp>
      <p:grpSp>
        <p:nvGrpSpPr>
          <p:cNvPr id="16" name="Group 16"/>
          <p:cNvGrpSpPr/>
          <p:nvPr/>
        </p:nvGrpSpPr>
        <p:grpSpPr>
          <a:xfrm>
            <a:off x="1298399" y="2907999"/>
            <a:ext cx="2823558" cy="5216968"/>
            <a:chOff x="0" y="0"/>
            <a:chExt cx="3764744" cy="6955958"/>
          </a:xfrm>
        </p:grpSpPr>
        <p:grpSp>
          <p:nvGrpSpPr>
            <p:cNvPr id="17" name="Group 17"/>
            <p:cNvGrpSpPr/>
            <p:nvPr/>
          </p:nvGrpSpPr>
          <p:grpSpPr>
            <a:xfrm rot="-10800000">
              <a:off x="0" y="1081934"/>
              <a:ext cx="3764744" cy="5061000"/>
              <a:chOff x="0" y="0"/>
              <a:chExt cx="588338" cy="790911"/>
            </a:xfrm>
          </p:grpSpPr>
          <p:sp>
            <p:nvSpPr>
              <p:cNvPr id="18" name="Freeform 18"/>
              <p:cNvSpPr/>
              <p:nvPr/>
            </p:nvSpPr>
            <p:spPr>
              <a:xfrm>
                <a:off x="0" y="0"/>
                <a:ext cx="588338" cy="786759"/>
              </a:xfrm>
              <a:custGeom>
                <a:avLst/>
                <a:gdLst/>
                <a:ahLst/>
                <a:cxnLst/>
                <a:rect l="l" t="t" r="r" b="b"/>
                <a:pathLst>
                  <a:path w="588338" h="786759">
                    <a:moveTo>
                      <a:pt x="588338" y="32132"/>
                    </a:moveTo>
                    <a:lnTo>
                      <a:pt x="588338" y="644479"/>
                    </a:lnTo>
                    <a:cubicBezTo>
                      <a:pt x="588338" y="663850"/>
                      <a:pt x="576443" y="681232"/>
                      <a:pt x="558387" y="688248"/>
                    </a:cubicBezTo>
                    <a:lnTo>
                      <a:pt x="324119" y="779273"/>
                    </a:lnTo>
                    <a:cubicBezTo>
                      <a:pt x="304854" y="786759"/>
                      <a:pt x="283484" y="786759"/>
                      <a:pt x="264219" y="779273"/>
                    </a:cubicBezTo>
                    <a:lnTo>
                      <a:pt x="29950" y="688248"/>
                    </a:lnTo>
                    <a:cubicBezTo>
                      <a:pt x="11895" y="681232"/>
                      <a:pt x="0" y="663850"/>
                      <a:pt x="0" y="644479"/>
                    </a:cubicBezTo>
                    <a:lnTo>
                      <a:pt x="0" y="32132"/>
                    </a:lnTo>
                    <a:cubicBezTo>
                      <a:pt x="0" y="14386"/>
                      <a:pt x="14386" y="0"/>
                      <a:pt x="32132" y="0"/>
                    </a:cubicBezTo>
                    <a:lnTo>
                      <a:pt x="556206" y="0"/>
                    </a:lnTo>
                    <a:cubicBezTo>
                      <a:pt x="564728" y="0"/>
                      <a:pt x="572901" y="3385"/>
                      <a:pt x="578926" y="9411"/>
                    </a:cubicBezTo>
                    <a:cubicBezTo>
                      <a:pt x="584952" y="15437"/>
                      <a:pt x="588338" y="23610"/>
                      <a:pt x="588338" y="32132"/>
                    </a:cubicBezTo>
                    <a:close/>
                  </a:path>
                </a:pathLst>
              </a:custGeom>
              <a:solidFill>
                <a:srgbClr val="233E8B"/>
              </a:solidFill>
            </p:spPr>
            <p:txBody>
              <a:bodyPr/>
              <a:lstStyle/>
              <a:p>
                <a:endParaRPr lang="en-US"/>
              </a:p>
            </p:txBody>
          </p:sp>
          <p:sp>
            <p:nvSpPr>
              <p:cNvPr id="19" name="TextBox 19"/>
              <p:cNvSpPr txBox="1"/>
              <p:nvPr/>
            </p:nvSpPr>
            <p:spPr>
              <a:xfrm>
                <a:off x="0" y="-38100"/>
                <a:ext cx="588338" cy="714711"/>
              </a:xfrm>
              <a:prstGeom prst="rect">
                <a:avLst/>
              </a:prstGeom>
            </p:spPr>
            <p:txBody>
              <a:bodyPr lIns="45667" tIns="45667" rIns="45667" bIns="45667" rtlCol="0" anchor="ctr"/>
              <a:lstStyle/>
              <a:p>
                <a:pPr algn="ctr">
                  <a:lnSpc>
                    <a:spcPts val="2768"/>
                  </a:lnSpc>
                </a:pPr>
                <a:endParaRPr/>
              </a:p>
            </p:txBody>
          </p:sp>
        </p:grpSp>
        <p:grpSp>
          <p:nvGrpSpPr>
            <p:cNvPr id="20" name="Group 20"/>
            <p:cNvGrpSpPr/>
            <p:nvPr/>
          </p:nvGrpSpPr>
          <p:grpSpPr>
            <a:xfrm>
              <a:off x="0" y="6508294"/>
              <a:ext cx="3764744" cy="447664"/>
              <a:chOff x="0" y="0"/>
              <a:chExt cx="827188" cy="98361"/>
            </a:xfrm>
          </p:grpSpPr>
          <p:sp>
            <p:nvSpPr>
              <p:cNvPr id="21" name="Freeform 21"/>
              <p:cNvSpPr/>
              <p:nvPr/>
            </p:nvSpPr>
            <p:spPr>
              <a:xfrm>
                <a:off x="0" y="0"/>
                <a:ext cx="827188" cy="98361"/>
              </a:xfrm>
              <a:custGeom>
                <a:avLst/>
                <a:gdLst/>
                <a:ahLst/>
                <a:cxnLst/>
                <a:rect l="l" t="t" r="r" b="b"/>
                <a:pathLst>
                  <a:path w="827188" h="98361">
                    <a:moveTo>
                      <a:pt x="41129" y="0"/>
                    </a:moveTo>
                    <a:lnTo>
                      <a:pt x="786059" y="0"/>
                    </a:lnTo>
                    <a:cubicBezTo>
                      <a:pt x="808774" y="0"/>
                      <a:pt x="827188" y="18414"/>
                      <a:pt x="827188" y="41129"/>
                    </a:cubicBezTo>
                    <a:lnTo>
                      <a:pt x="827188" y="57232"/>
                    </a:lnTo>
                    <a:cubicBezTo>
                      <a:pt x="827188" y="79947"/>
                      <a:pt x="808774" y="98361"/>
                      <a:pt x="786059" y="98361"/>
                    </a:cubicBezTo>
                    <a:lnTo>
                      <a:pt x="41129" y="98361"/>
                    </a:lnTo>
                    <a:cubicBezTo>
                      <a:pt x="18414" y="98361"/>
                      <a:pt x="0" y="79947"/>
                      <a:pt x="0" y="57232"/>
                    </a:cubicBezTo>
                    <a:lnTo>
                      <a:pt x="0" y="41129"/>
                    </a:lnTo>
                    <a:cubicBezTo>
                      <a:pt x="0" y="18414"/>
                      <a:pt x="18414" y="0"/>
                      <a:pt x="41129" y="0"/>
                    </a:cubicBezTo>
                    <a:close/>
                  </a:path>
                </a:pathLst>
              </a:custGeom>
              <a:solidFill>
                <a:srgbClr val="233E8B"/>
              </a:solidFill>
            </p:spPr>
            <p:txBody>
              <a:bodyPr/>
              <a:lstStyle/>
              <a:p>
                <a:endParaRPr lang="en-US"/>
              </a:p>
            </p:txBody>
          </p:sp>
          <p:sp>
            <p:nvSpPr>
              <p:cNvPr id="22" name="TextBox 22"/>
              <p:cNvSpPr txBox="1"/>
              <p:nvPr/>
            </p:nvSpPr>
            <p:spPr>
              <a:xfrm>
                <a:off x="0" y="-38100"/>
                <a:ext cx="827188" cy="136461"/>
              </a:xfrm>
              <a:prstGeom prst="rect">
                <a:avLst/>
              </a:prstGeom>
            </p:spPr>
            <p:txBody>
              <a:bodyPr lIns="45667" tIns="45667" rIns="45667" bIns="45667" rtlCol="0" anchor="ctr"/>
              <a:lstStyle/>
              <a:p>
                <a:pPr algn="ctr">
                  <a:lnSpc>
                    <a:spcPts val="2768"/>
                  </a:lnSpc>
                </a:pPr>
                <a:endParaRPr/>
              </a:p>
            </p:txBody>
          </p:sp>
        </p:grpSp>
        <p:grpSp>
          <p:nvGrpSpPr>
            <p:cNvPr id="23" name="Group 23"/>
            <p:cNvGrpSpPr/>
            <p:nvPr/>
          </p:nvGrpSpPr>
          <p:grpSpPr>
            <a:xfrm>
              <a:off x="327721" y="5928087"/>
              <a:ext cx="3109302" cy="795055"/>
              <a:chOff x="0" y="0"/>
              <a:chExt cx="1589350" cy="406400"/>
            </a:xfrm>
          </p:grpSpPr>
          <p:sp>
            <p:nvSpPr>
              <p:cNvPr id="24" name="Freeform 24"/>
              <p:cNvSpPr/>
              <p:nvPr/>
            </p:nvSpPr>
            <p:spPr>
              <a:xfrm>
                <a:off x="0" y="0"/>
                <a:ext cx="1589350" cy="406400"/>
              </a:xfrm>
              <a:custGeom>
                <a:avLst/>
                <a:gdLst/>
                <a:ahLst/>
                <a:cxnLst/>
                <a:rect l="l" t="t" r="r" b="b"/>
                <a:pathLst>
                  <a:path w="1589350" h="406400">
                    <a:moveTo>
                      <a:pt x="1386150" y="0"/>
                    </a:moveTo>
                    <a:lnTo>
                      <a:pt x="203200" y="0"/>
                    </a:lnTo>
                    <a:lnTo>
                      <a:pt x="0" y="203200"/>
                    </a:lnTo>
                    <a:lnTo>
                      <a:pt x="203200" y="406400"/>
                    </a:lnTo>
                    <a:lnTo>
                      <a:pt x="1386150" y="406400"/>
                    </a:lnTo>
                    <a:lnTo>
                      <a:pt x="1589350" y="203200"/>
                    </a:lnTo>
                    <a:lnTo>
                      <a:pt x="1386150" y="0"/>
                    </a:lnTo>
                    <a:close/>
                  </a:path>
                </a:pathLst>
              </a:custGeom>
              <a:solidFill>
                <a:srgbClr val="F7F7F7"/>
              </a:solidFill>
            </p:spPr>
            <p:txBody>
              <a:bodyPr/>
              <a:lstStyle/>
              <a:p>
                <a:endParaRPr lang="en-US"/>
              </a:p>
            </p:txBody>
          </p:sp>
          <p:sp>
            <p:nvSpPr>
              <p:cNvPr id="25" name="TextBox 25"/>
              <p:cNvSpPr txBox="1"/>
              <p:nvPr/>
            </p:nvSpPr>
            <p:spPr>
              <a:xfrm>
                <a:off x="152400" y="-38100"/>
                <a:ext cx="1284550" cy="444500"/>
              </a:xfrm>
              <a:prstGeom prst="rect">
                <a:avLst/>
              </a:prstGeom>
            </p:spPr>
            <p:txBody>
              <a:bodyPr lIns="45667" tIns="45667" rIns="45667" bIns="45667" rtlCol="0" anchor="ctr"/>
              <a:lstStyle/>
              <a:p>
                <a:pPr algn="ctr">
                  <a:lnSpc>
                    <a:spcPts val="2768"/>
                  </a:lnSpc>
                </a:pPr>
                <a:endParaRPr/>
              </a:p>
            </p:txBody>
          </p:sp>
        </p:grpSp>
        <p:grpSp>
          <p:nvGrpSpPr>
            <p:cNvPr id="26" name="Group 26"/>
            <p:cNvGrpSpPr>
              <a:grpSpLocks noChangeAspect="1"/>
            </p:cNvGrpSpPr>
            <p:nvPr/>
          </p:nvGrpSpPr>
          <p:grpSpPr>
            <a:xfrm>
              <a:off x="800438" y="0"/>
              <a:ext cx="2163869" cy="2163869"/>
              <a:chOff x="0" y="0"/>
              <a:chExt cx="495300" cy="495300"/>
            </a:xfrm>
          </p:grpSpPr>
          <p:sp>
            <p:nvSpPr>
              <p:cNvPr id="27" name="Freeform 27"/>
              <p:cNvSpPr/>
              <p:nvPr/>
            </p:nvSpPr>
            <p:spPr>
              <a:xfrm>
                <a:off x="0" y="0"/>
                <a:ext cx="495300" cy="495300"/>
              </a:xfrm>
              <a:custGeom>
                <a:avLst/>
                <a:gdLst/>
                <a:ahLst/>
                <a:cxnLst/>
                <a:rect l="l" t="t" r="r" b="b"/>
                <a:pathLst>
                  <a:path w="495300" h="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233E8B"/>
              </a:solidFill>
            </p:spPr>
            <p:txBody>
              <a:bodyPr/>
              <a:lstStyle/>
              <a:p>
                <a:endParaRPr lang="en-US"/>
              </a:p>
            </p:txBody>
          </p:sp>
          <p:sp>
            <p:nvSpPr>
              <p:cNvPr id="28" name="Freeform 28"/>
              <p:cNvSpPr/>
              <p:nvPr/>
            </p:nvSpPr>
            <p:spPr>
              <a:xfrm>
                <a:off x="38100" y="38100"/>
                <a:ext cx="419100" cy="419100"/>
              </a:xfrm>
              <a:custGeom>
                <a:avLst/>
                <a:gdLst/>
                <a:ahLst/>
                <a:cxnLst/>
                <a:rect l="l" t="t" r="r" b="b"/>
                <a:pathLst>
                  <a:path w="419100" h="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F7F7F7"/>
              </a:solidFill>
            </p:spPr>
            <p:txBody>
              <a:bodyPr/>
              <a:lstStyle/>
              <a:p>
                <a:endParaRPr lang="en-US"/>
              </a:p>
            </p:txBody>
          </p:sp>
        </p:grpSp>
        <p:sp>
          <p:nvSpPr>
            <p:cNvPr id="29" name="Freeform 29"/>
            <p:cNvSpPr/>
            <p:nvPr/>
          </p:nvSpPr>
          <p:spPr>
            <a:xfrm>
              <a:off x="1215842" y="446827"/>
              <a:ext cx="1256536" cy="1256536"/>
            </a:xfrm>
            <a:custGeom>
              <a:avLst/>
              <a:gdLst/>
              <a:ahLst/>
              <a:cxnLst/>
              <a:rect l="l" t="t" r="r" b="b"/>
              <a:pathLst>
                <a:path w="1256536" h="1256536">
                  <a:moveTo>
                    <a:pt x="0" y="0"/>
                  </a:moveTo>
                  <a:lnTo>
                    <a:pt x="1256536" y="0"/>
                  </a:lnTo>
                  <a:lnTo>
                    <a:pt x="1256536" y="1256536"/>
                  </a:lnTo>
                  <a:lnTo>
                    <a:pt x="0" y="1256536"/>
                  </a:lnTo>
                  <a:lnTo>
                    <a:pt x="0" y="0"/>
                  </a:lnTo>
                  <a:close/>
                </a:path>
              </a:pathLst>
            </a:custGeom>
            <a:blipFill>
              <a:blip>
                <a:extLst>
                  <a:ext uri="{96DAC541-7B7A-43D3-8B79-37D633B846F1}">
                    <asvg:svgBlip xmlns:asvg="http://schemas.microsoft.com/office/drawing/2016/SVG/main" r:embed="rId8"/>
                  </a:ext>
                </a:extLst>
              </a:blip>
              <a:stretch>
                <a:fillRect/>
              </a:stretch>
            </a:blipFill>
          </p:spPr>
          <p:txBody>
            <a:bodyPr/>
            <a:lstStyle/>
            <a:p>
              <a:endParaRPr lang="en-US"/>
            </a:p>
          </p:txBody>
        </p:sp>
        <p:sp>
          <p:nvSpPr>
            <p:cNvPr id="30" name="TextBox 30"/>
            <p:cNvSpPr txBox="1"/>
            <p:nvPr/>
          </p:nvSpPr>
          <p:spPr>
            <a:xfrm>
              <a:off x="1160619" y="6086409"/>
              <a:ext cx="1443506" cy="525145"/>
            </a:xfrm>
            <a:prstGeom prst="rect">
              <a:avLst/>
            </a:prstGeom>
          </p:spPr>
          <p:txBody>
            <a:bodyPr lIns="0" tIns="0" rIns="0" bIns="0" rtlCol="0" anchor="t">
              <a:spAutoFit/>
            </a:bodyPr>
            <a:lstStyle/>
            <a:p>
              <a:pPr algn="ctr">
                <a:lnSpc>
                  <a:spcPts val="3359"/>
                </a:lnSpc>
              </a:pPr>
              <a:r>
                <a:rPr lang="en-US" sz="2400" b="1">
                  <a:solidFill>
                    <a:srgbClr val="0F225B"/>
                  </a:solidFill>
                  <a:latin typeface="Oswald Bold"/>
                  <a:ea typeface="Oswald Bold"/>
                  <a:cs typeface="Oswald Bold"/>
                  <a:sym typeface="Oswald Bold"/>
                </a:rPr>
                <a:t>03</a:t>
              </a:r>
            </a:p>
          </p:txBody>
        </p:sp>
        <p:sp>
          <p:nvSpPr>
            <p:cNvPr id="31" name="TextBox 31"/>
            <p:cNvSpPr txBox="1"/>
            <p:nvPr/>
          </p:nvSpPr>
          <p:spPr>
            <a:xfrm>
              <a:off x="326521" y="2387493"/>
              <a:ext cx="3111702" cy="948055"/>
            </a:xfrm>
            <a:prstGeom prst="rect">
              <a:avLst/>
            </a:prstGeom>
          </p:spPr>
          <p:txBody>
            <a:bodyPr lIns="0" tIns="0" rIns="0" bIns="0" rtlCol="0" anchor="t">
              <a:spAutoFit/>
            </a:bodyPr>
            <a:lstStyle/>
            <a:p>
              <a:pPr algn="ctr">
                <a:lnSpc>
                  <a:spcPts val="2940"/>
                </a:lnSpc>
              </a:pPr>
              <a:r>
                <a:rPr lang="en-US" sz="2100" b="1">
                  <a:solidFill>
                    <a:srgbClr val="FFFFFF"/>
                  </a:solidFill>
                  <a:latin typeface="Oswald Bold"/>
                  <a:ea typeface="Oswald Bold"/>
                  <a:cs typeface="Oswald Bold"/>
                  <a:sym typeface="Oswald Bold"/>
                </a:rPr>
                <a:t>REFERENCE </a:t>
              </a:r>
            </a:p>
            <a:p>
              <a:pPr marL="0" lvl="1" indent="0" algn="ctr">
                <a:lnSpc>
                  <a:spcPts val="2940"/>
                </a:lnSpc>
                <a:spcBef>
                  <a:spcPct val="0"/>
                </a:spcBef>
              </a:pPr>
              <a:r>
                <a:rPr lang="en-US" sz="2100" b="1">
                  <a:solidFill>
                    <a:srgbClr val="FFFFFF"/>
                  </a:solidFill>
                  <a:latin typeface="Oswald Bold"/>
                  <a:ea typeface="Oswald Bold"/>
                  <a:cs typeface="Oswald Bold"/>
                  <a:sym typeface="Oswald Bold"/>
                </a:rPr>
                <a:t>LETTERS</a:t>
              </a:r>
            </a:p>
          </p:txBody>
        </p:sp>
      </p:grpSp>
      <p:sp>
        <p:nvSpPr>
          <p:cNvPr id="32" name="TextBox 32"/>
          <p:cNvSpPr txBox="1"/>
          <p:nvPr/>
        </p:nvSpPr>
        <p:spPr>
          <a:xfrm>
            <a:off x="1573420" y="5763706"/>
            <a:ext cx="2333777" cy="1409700"/>
          </a:xfrm>
          <a:prstGeom prst="rect">
            <a:avLst/>
          </a:prstGeom>
        </p:spPr>
        <p:txBody>
          <a:bodyPr lIns="0" tIns="0" rIns="0" bIns="0" rtlCol="0" anchor="t">
            <a:spAutoFit/>
          </a:bodyPr>
          <a:lstStyle/>
          <a:p>
            <a:pPr algn="ctr">
              <a:lnSpc>
                <a:spcPts val="2250"/>
              </a:lnSpc>
            </a:pPr>
            <a:r>
              <a:rPr lang="en-US" sz="1500" b="1" spc="48">
                <a:solidFill>
                  <a:srgbClr val="FFFFFF"/>
                </a:solidFill>
                <a:latin typeface="Source Sans Pro Bold"/>
                <a:ea typeface="Source Sans Pro Bold"/>
                <a:cs typeface="Source Sans Pro Bold"/>
                <a:sym typeface="Source Sans Pro Bold"/>
              </a:rPr>
              <a:t>Supply three NOSM U references</a:t>
            </a:r>
          </a:p>
          <a:p>
            <a:pPr algn="ctr">
              <a:lnSpc>
                <a:spcPts val="2250"/>
              </a:lnSpc>
            </a:pPr>
            <a:r>
              <a:rPr lang="en-US" sz="1500" b="1" spc="48">
                <a:solidFill>
                  <a:srgbClr val="FFFFFF"/>
                </a:solidFill>
                <a:latin typeface="Source Sans Pro Bold"/>
                <a:ea typeface="Source Sans Pro Bold"/>
                <a:cs typeface="Source Sans Pro Bold"/>
                <a:sym typeface="Source Sans Pro Bold"/>
              </a:rPr>
              <a:t>As a composite should speak to all four areas</a:t>
            </a:r>
          </a:p>
          <a:p>
            <a:pPr marL="0" lvl="0" indent="0" algn="ctr">
              <a:lnSpc>
                <a:spcPts val="2250"/>
              </a:lnSpc>
              <a:spcBef>
                <a:spcPct val="0"/>
              </a:spcBef>
            </a:pPr>
            <a:endParaRPr lang="en-US" sz="1500" b="1" spc="48">
              <a:solidFill>
                <a:srgbClr val="FFFFFF"/>
              </a:solidFill>
              <a:latin typeface="Source Sans Pro Bold"/>
              <a:ea typeface="Source Sans Pro Bold"/>
              <a:cs typeface="Source Sans Pro Bold"/>
              <a:sym typeface="Source Sans Pro Bold"/>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en-US"/>
          </a:p>
        </p:txBody>
      </p:sp>
      <p:sp>
        <p:nvSpPr>
          <p:cNvPr id="3" name="Freeform 3"/>
          <p:cNvSpPr/>
          <p:nvPr/>
        </p:nvSpPr>
        <p:spPr>
          <a:xfrm>
            <a:off x="17259300" y="8298833"/>
            <a:ext cx="2077648" cy="959467"/>
          </a:xfrm>
          <a:custGeom>
            <a:avLst/>
            <a:gdLst/>
            <a:ahLst/>
            <a:cxnLst/>
            <a:rect l="l" t="t" r="r" b="b"/>
            <a:pathLst>
              <a:path w="2077648" h="959467">
                <a:moveTo>
                  <a:pt x="0" y="0"/>
                </a:moveTo>
                <a:lnTo>
                  <a:pt x="2077648" y="0"/>
                </a:lnTo>
                <a:lnTo>
                  <a:pt x="2077648" y="959467"/>
                </a:lnTo>
                <a:lnTo>
                  <a:pt x="0" y="959467"/>
                </a:lnTo>
                <a:lnTo>
                  <a:pt x="0" y="0"/>
                </a:lnTo>
                <a:close/>
              </a:path>
            </a:pathLst>
          </a:custGeom>
          <a:blipFill>
            <a:blip>
              <a:extLst>
                <a:ext uri="{96DAC541-7B7A-43D3-8B79-37D633B846F1}">
                  <asvg:svgBlip xmlns:asvg="http://schemas.microsoft.com/office/drawing/2016/SVG/main" r:embed="rId4"/>
                </a:ext>
              </a:extLst>
            </a:blip>
            <a:stretch>
              <a:fillRect r="-59838" b="-615486"/>
            </a:stretch>
          </a:blipFill>
        </p:spPr>
        <p:txBody>
          <a:bodyPr/>
          <a:lstStyle/>
          <a:p>
            <a:endParaRPr lang="en-US"/>
          </a:p>
        </p:txBody>
      </p:sp>
      <p:sp>
        <p:nvSpPr>
          <p:cNvPr id="4" name="Freeform 4"/>
          <p:cNvSpPr/>
          <p:nvPr/>
        </p:nvSpPr>
        <p:spPr>
          <a:xfrm>
            <a:off x="-750018" y="-256174"/>
            <a:ext cx="2077648" cy="959467"/>
          </a:xfrm>
          <a:custGeom>
            <a:avLst/>
            <a:gdLst/>
            <a:ahLst/>
            <a:cxnLst/>
            <a:rect l="l" t="t" r="r" b="b"/>
            <a:pathLst>
              <a:path w="2077648" h="959467">
                <a:moveTo>
                  <a:pt x="0" y="0"/>
                </a:moveTo>
                <a:lnTo>
                  <a:pt x="2077648" y="0"/>
                </a:lnTo>
                <a:lnTo>
                  <a:pt x="2077648" y="959467"/>
                </a:lnTo>
                <a:lnTo>
                  <a:pt x="0" y="959467"/>
                </a:lnTo>
                <a:lnTo>
                  <a:pt x="0" y="0"/>
                </a:lnTo>
                <a:close/>
              </a:path>
            </a:pathLst>
          </a:custGeom>
          <a:blipFill>
            <a:blip>
              <a:extLst>
                <a:ext uri="{96DAC541-7B7A-43D3-8B79-37D633B846F1}">
                  <asvg:svgBlip xmlns:asvg="http://schemas.microsoft.com/office/drawing/2016/SVG/main" r:embed="rId4"/>
                </a:ext>
              </a:extLst>
            </a:blip>
            <a:stretch>
              <a:fillRect r="-59838" b="-615486"/>
            </a:stretch>
          </a:blipFill>
        </p:spPr>
        <p:txBody>
          <a:bodyPr/>
          <a:lstStyle/>
          <a:p>
            <a:endParaRPr lang="en-US"/>
          </a:p>
        </p:txBody>
      </p:sp>
      <p:sp>
        <p:nvSpPr>
          <p:cNvPr id="5" name="Freeform 5"/>
          <p:cNvSpPr/>
          <p:nvPr/>
        </p:nvSpPr>
        <p:spPr>
          <a:xfrm>
            <a:off x="17259300" y="0"/>
            <a:ext cx="2335743" cy="2057400"/>
          </a:xfrm>
          <a:custGeom>
            <a:avLst/>
            <a:gdLst/>
            <a:ahLst/>
            <a:cxnLst/>
            <a:rect l="l" t="t" r="r" b="b"/>
            <a:pathLst>
              <a:path w="2335743" h="2057400">
                <a:moveTo>
                  <a:pt x="0" y="0"/>
                </a:moveTo>
                <a:lnTo>
                  <a:pt x="2335743" y="0"/>
                </a:lnTo>
                <a:lnTo>
                  <a:pt x="2335743" y="2057400"/>
                </a:lnTo>
                <a:lnTo>
                  <a:pt x="0" y="2057400"/>
                </a:lnTo>
                <a:lnTo>
                  <a:pt x="0" y="0"/>
                </a:lnTo>
                <a:close/>
              </a:path>
            </a:pathLst>
          </a:custGeom>
          <a:blipFill>
            <a:blip>
              <a:extLst>
                <a:ext uri="{96DAC541-7B7A-43D3-8B79-37D633B846F1}">
                  <asvg:svgBlip xmlns:asvg="http://schemas.microsoft.com/office/drawing/2016/SVG/main" r:embed="rId5"/>
                </a:ext>
              </a:extLst>
            </a:blip>
            <a:stretch>
              <a:fillRect/>
            </a:stretch>
          </a:blipFill>
          <a:ln cap="sq">
            <a:noFill/>
            <a:prstDash val="solid"/>
            <a:miter/>
          </a:ln>
        </p:spPr>
        <p:txBody>
          <a:bodyPr/>
          <a:lstStyle/>
          <a:p>
            <a:endParaRPr lang="en-US"/>
          </a:p>
        </p:txBody>
      </p:sp>
      <p:sp>
        <p:nvSpPr>
          <p:cNvPr id="6" name="Freeform 6"/>
          <p:cNvSpPr/>
          <p:nvPr/>
        </p:nvSpPr>
        <p:spPr>
          <a:xfrm>
            <a:off x="15302868" y="9258300"/>
            <a:ext cx="2856856" cy="868655"/>
          </a:xfrm>
          <a:custGeom>
            <a:avLst/>
            <a:gdLst/>
            <a:ahLst/>
            <a:cxnLst/>
            <a:rect l="l" t="t" r="r" b="b"/>
            <a:pathLst>
              <a:path w="2856856" h="868655">
                <a:moveTo>
                  <a:pt x="0" y="0"/>
                </a:moveTo>
                <a:lnTo>
                  <a:pt x="2856855" y="0"/>
                </a:lnTo>
                <a:lnTo>
                  <a:pt x="2856855" y="868655"/>
                </a:lnTo>
                <a:lnTo>
                  <a:pt x="0" y="868655"/>
                </a:lnTo>
                <a:lnTo>
                  <a:pt x="0" y="0"/>
                </a:lnTo>
                <a:close/>
              </a:path>
            </a:pathLst>
          </a:custGeom>
          <a:blipFill>
            <a:blip r:embed="rId6"/>
            <a:stretch>
              <a:fillRect/>
            </a:stretch>
          </a:blipFill>
        </p:spPr>
        <p:txBody>
          <a:bodyPr/>
          <a:lstStyle/>
          <a:p>
            <a:endParaRPr lang="en-US"/>
          </a:p>
        </p:txBody>
      </p:sp>
      <p:sp>
        <p:nvSpPr>
          <p:cNvPr id="7" name="TextBox 7"/>
          <p:cNvSpPr txBox="1"/>
          <p:nvPr/>
        </p:nvSpPr>
        <p:spPr>
          <a:xfrm>
            <a:off x="4011627" y="1090675"/>
            <a:ext cx="10264747" cy="679450"/>
          </a:xfrm>
          <a:prstGeom prst="rect">
            <a:avLst/>
          </a:prstGeom>
        </p:spPr>
        <p:txBody>
          <a:bodyPr lIns="0" tIns="0" rIns="0" bIns="0" rtlCol="0" anchor="t">
            <a:spAutoFit/>
          </a:bodyPr>
          <a:lstStyle/>
          <a:p>
            <a:pPr marL="0" lvl="1" indent="0" algn="ctr">
              <a:lnSpc>
                <a:spcPts val="5599"/>
              </a:lnSpc>
              <a:spcBef>
                <a:spcPct val="0"/>
              </a:spcBef>
            </a:pPr>
            <a:r>
              <a:rPr lang="en-US" sz="3999" b="1">
                <a:solidFill>
                  <a:srgbClr val="0F225B"/>
                </a:solidFill>
                <a:latin typeface="Oswald Bold"/>
                <a:ea typeface="Oswald Bold"/>
                <a:cs typeface="Oswald Bold"/>
                <a:sym typeface="Oswald Bold"/>
              </a:rPr>
              <a:t>ALL APPLICATIONS MUST INCLUDE:</a:t>
            </a:r>
          </a:p>
        </p:txBody>
      </p:sp>
      <p:grpSp>
        <p:nvGrpSpPr>
          <p:cNvPr id="8" name="Group 8"/>
          <p:cNvGrpSpPr/>
          <p:nvPr/>
        </p:nvGrpSpPr>
        <p:grpSpPr>
          <a:xfrm>
            <a:off x="1573420" y="7269960"/>
            <a:ext cx="2331977" cy="596291"/>
            <a:chOff x="0" y="0"/>
            <a:chExt cx="1589350" cy="406400"/>
          </a:xfrm>
        </p:grpSpPr>
        <p:sp>
          <p:nvSpPr>
            <p:cNvPr id="9" name="Freeform 9"/>
            <p:cNvSpPr/>
            <p:nvPr/>
          </p:nvSpPr>
          <p:spPr>
            <a:xfrm>
              <a:off x="0" y="0"/>
              <a:ext cx="1589350" cy="406400"/>
            </a:xfrm>
            <a:custGeom>
              <a:avLst/>
              <a:gdLst/>
              <a:ahLst/>
              <a:cxnLst/>
              <a:rect l="l" t="t" r="r" b="b"/>
              <a:pathLst>
                <a:path w="1589350" h="406400">
                  <a:moveTo>
                    <a:pt x="1386150" y="0"/>
                  </a:moveTo>
                  <a:lnTo>
                    <a:pt x="203200" y="0"/>
                  </a:lnTo>
                  <a:lnTo>
                    <a:pt x="0" y="203200"/>
                  </a:lnTo>
                  <a:lnTo>
                    <a:pt x="203200" y="406400"/>
                  </a:lnTo>
                  <a:lnTo>
                    <a:pt x="1386150" y="406400"/>
                  </a:lnTo>
                  <a:lnTo>
                    <a:pt x="1589350" y="203200"/>
                  </a:lnTo>
                  <a:lnTo>
                    <a:pt x="1386150" y="0"/>
                  </a:lnTo>
                  <a:close/>
                </a:path>
              </a:pathLst>
            </a:custGeom>
            <a:solidFill>
              <a:srgbClr val="F7F7F7"/>
            </a:solidFill>
          </p:spPr>
          <p:txBody>
            <a:bodyPr/>
            <a:lstStyle/>
            <a:p>
              <a:endParaRPr lang="en-US"/>
            </a:p>
          </p:txBody>
        </p:sp>
        <p:sp>
          <p:nvSpPr>
            <p:cNvPr id="10" name="TextBox 10"/>
            <p:cNvSpPr txBox="1"/>
            <p:nvPr/>
          </p:nvSpPr>
          <p:spPr>
            <a:xfrm>
              <a:off x="152400" y="-38100"/>
              <a:ext cx="1284550" cy="444500"/>
            </a:xfrm>
            <a:prstGeom prst="rect">
              <a:avLst/>
            </a:prstGeom>
          </p:spPr>
          <p:txBody>
            <a:bodyPr lIns="45667" tIns="45667" rIns="45667" bIns="45667" rtlCol="0" anchor="ctr"/>
            <a:lstStyle/>
            <a:p>
              <a:pPr algn="ctr">
                <a:lnSpc>
                  <a:spcPts val="2768"/>
                </a:lnSpc>
              </a:pPr>
              <a:endParaRPr/>
            </a:p>
          </p:txBody>
        </p:sp>
      </p:grpSp>
      <p:sp>
        <p:nvSpPr>
          <p:cNvPr id="11" name="Freeform 11"/>
          <p:cNvSpPr/>
          <p:nvPr/>
        </p:nvSpPr>
        <p:spPr>
          <a:xfrm>
            <a:off x="2216068" y="3098199"/>
            <a:ext cx="988221" cy="1064034"/>
          </a:xfrm>
          <a:custGeom>
            <a:avLst/>
            <a:gdLst/>
            <a:ahLst/>
            <a:cxnLst/>
            <a:rect l="l" t="t" r="r" b="b"/>
            <a:pathLst>
              <a:path w="988221" h="1064034">
                <a:moveTo>
                  <a:pt x="0" y="0"/>
                </a:moveTo>
                <a:lnTo>
                  <a:pt x="988221" y="0"/>
                </a:lnTo>
                <a:lnTo>
                  <a:pt x="988221" y="1064034"/>
                </a:lnTo>
                <a:lnTo>
                  <a:pt x="0" y="1064034"/>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2" name="TextBox 12"/>
          <p:cNvSpPr txBox="1"/>
          <p:nvPr/>
        </p:nvSpPr>
        <p:spPr>
          <a:xfrm>
            <a:off x="2049008" y="7341410"/>
            <a:ext cx="1082629" cy="405765"/>
          </a:xfrm>
          <a:prstGeom prst="rect">
            <a:avLst/>
          </a:prstGeom>
        </p:spPr>
        <p:txBody>
          <a:bodyPr lIns="0" tIns="0" rIns="0" bIns="0" rtlCol="0" anchor="t">
            <a:spAutoFit/>
          </a:bodyPr>
          <a:lstStyle/>
          <a:p>
            <a:pPr algn="ctr">
              <a:lnSpc>
                <a:spcPts val="3359"/>
              </a:lnSpc>
            </a:pPr>
            <a:r>
              <a:rPr lang="en-US" sz="2400" b="1">
                <a:solidFill>
                  <a:srgbClr val="0F225B"/>
                </a:solidFill>
                <a:latin typeface="Oswald Bold"/>
                <a:ea typeface="Oswald Bold"/>
                <a:cs typeface="Oswald Bold"/>
                <a:sym typeface="Oswald Bold"/>
              </a:rPr>
              <a:t>02</a:t>
            </a:r>
          </a:p>
        </p:txBody>
      </p:sp>
      <p:sp>
        <p:nvSpPr>
          <p:cNvPr id="13" name="TextBox 13"/>
          <p:cNvSpPr txBox="1"/>
          <p:nvPr/>
        </p:nvSpPr>
        <p:spPr>
          <a:xfrm>
            <a:off x="1572520" y="4607371"/>
            <a:ext cx="2333777" cy="718185"/>
          </a:xfrm>
          <a:prstGeom prst="rect">
            <a:avLst/>
          </a:prstGeom>
        </p:spPr>
        <p:txBody>
          <a:bodyPr lIns="0" tIns="0" rIns="0" bIns="0" rtlCol="0" anchor="t">
            <a:spAutoFit/>
          </a:bodyPr>
          <a:lstStyle/>
          <a:p>
            <a:pPr marL="0" lvl="1" indent="0" algn="ctr">
              <a:lnSpc>
                <a:spcPts val="2940"/>
              </a:lnSpc>
              <a:spcBef>
                <a:spcPct val="0"/>
              </a:spcBef>
            </a:pPr>
            <a:r>
              <a:rPr lang="en-US" sz="2100" b="1">
                <a:solidFill>
                  <a:srgbClr val="FFFFFF"/>
                </a:solidFill>
                <a:latin typeface="Oswald Bold"/>
                <a:ea typeface="Oswald Bold"/>
                <a:cs typeface="Oswald Bold"/>
                <a:sym typeface="Oswald Bold"/>
              </a:rPr>
              <a:t>PERSONAL STATEMENT</a:t>
            </a:r>
          </a:p>
        </p:txBody>
      </p:sp>
      <p:sp>
        <p:nvSpPr>
          <p:cNvPr id="14" name="TextBox 14"/>
          <p:cNvSpPr txBox="1"/>
          <p:nvPr/>
        </p:nvSpPr>
        <p:spPr>
          <a:xfrm>
            <a:off x="1572520" y="5478383"/>
            <a:ext cx="2333777" cy="838200"/>
          </a:xfrm>
          <a:prstGeom prst="rect">
            <a:avLst/>
          </a:prstGeom>
        </p:spPr>
        <p:txBody>
          <a:bodyPr lIns="0" tIns="0" rIns="0" bIns="0" rtlCol="0" anchor="t">
            <a:spAutoFit/>
          </a:bodyPr>
          <a:lstStyle/>
          <a:p>
            <a:pPr marL="0" lvl="0" indent="0" algn="ctr">
              <a:lnSpc>
                <a:spcPts val="2250"/>
              </a:lnSpc>
              <a:spcBef>
                <a:spcPct val="0"/>
              </a:spcBef>
            </a:pPr>
            <a:r>
              <a:rPr lang="en-US" sz="1500" b="1" spc="48">
                <a:solidFill>
                  <a:srgbClr val="FFFFFF"/>
                </a:solidFill>
                <a:latin typeface="Source Sans Pro Bold"/>
                <a:ea typeface="Source Sans Pro Bold"/>
                <a:cs typeface="Source Sans Pro Bold"/>
                <a:sym typeface="Source Sans Pro Bold"/>
              </a:rPr>
              <a:t>Narrative letter to committee to highlight your accomplishments</a:t>
            </a:r>
          </a:p>
        </p:txBody>
      </p:sp>
      <p:sp>
        <p:nvSpPr>
          <p:cNvPr id="15" name="TextBox 15"/>
          <p:cNvSpPr txBox="1"/>
          <p:nvPr/>
        </p:nvSpPr>
        <p:spPr>
          <a:xfrm>
            <a:off x="5534428" y="2785078"/>
            <a:ext cx="10264747" cy="4981107"/>
          </a:xfrm>
          <a:prstGeom prst="rect">
            <a:avLst/>
          </a:prstGeom>
        </p:spPr>
        <p:txBody>
          <a:bodyPr lIns="0" tIns="0" rIns="0" bIns="0" rtlCol="0" anchor="t">
            <a:spAutoFit/>
          </a:bodyPr>
          <a:lstStyle/>
          <a:p>
            <a:pPr algn="l">
              <a:lnSpc>
                <a:spcPts val="5599"/>
              </a:lnSpc>
            </a:pPr>
            <a:r>
              <a:rPr lang="en-US" sz="3999" b="1">
                <a:solidFill>
                  <a:srgbClr val="0F225B"/>
                </a:solidFill>
                <a:latin typeface="Source Sans Pro Bold"/>
                <a:ea typeface="Source Sans Pro Bold"/>
                <a:cs typeface="Source Sans Pro Bold"/>
                <a:sym typeface="Source Sans Pro Bold"/>
              </a:rPr>
              <a:t> Professor</a:t>
            </a:r>
          </a:p>
          <a:p>
            <a:pPr marL="862965" lvl="1" indent="-431165" algn="l">
              <a:lnSpc>
                <a:spcPts val="5599"/>
              </a:lnSpc>
              <a:buFont typeface="Arial"/>
              <a:buChar char="•"/>
            </a:pPr>
            <a:r>
              <a:rPr lang="en-US" sz="3999" b="1">
                <a:solidFill>
                  <a:srgbClr val="0F225B"/>
                </a:solidFill>
                <a:latin typeface="Source Sans Pro Bold"/>
                <a:ea typeface="Source Sans Pro Bold"/>
                <a:cs typeface="Source Sans Pro Bold"/>
                <a:sym typeface="Source Sans Pro Bold"/>
              </a:rPr>
              <a:t>Must be qualified to assess research and creative works</a:t>
            </a:r>
            <a:endParaRPr lang="en-US" sz="3999" b="1">
              <a:solidFill>
                <a:srgbClr val="0F225B"/>
              </a:solidFill>
              <a:latin typeface="Source Sans Pro Bold"/>
              <a:ea typeface="Source Sans Pro Bold"/>
              <a:cs typeface="Source Sans Pro Bold"/>
            </a:endParaRPr>
          </a:p>
          <a:p>
            <a:pPr marL="862965" lvl="1" indent="-431165" algn="l">
              <a:lnSpc>
                <a:spcPts val="5599"/>
              </a:lnSpc>
              <a:buFont typeface="Arial"/>
              <a:buChar char="•"/>
            </a:pPr>
            <a:r>
              <a:rPr lang="en-US" sz="3950" b="1">
                <a:solidFill>
                  <a:srgbClr val="0F225B"/>
                </a:solidFill>
                <a:latin typeface="Source Sans Pro Bold"/>
                <a:ea typeface="Source Sans Pro Bold"/>
                <a:cs typeface="Source Sans Pro Bold"/>
                <a:sym typeface="Source Sans Pro Bold"/>
              </a:rPr>
              <a:t>Able to establish if the applicant is an authority in their field</a:t>
            </a:r>
            <a:endParaRPr lang="en-US" sz="3950" b="1">
              <a:solidFill>
                <a:srgbClr val="0F225B"/>
              </a:solidFill>
              <a:latin typeface="Source Sans Pro Bold"/>
              <a:ea typeface="Source Sans Pro Bold"/>
              <a:cs typeface="Source Sans Pro Bold"/>
            </a:endParaRPr>
          </a:p>
          <a:p>
            <a:pPr marL="862965" lvl="1" indent="-431165" algn="l">
              <a:lnSpc>
                <a:spcPts val="5599"/>
              </a:lnSpc>
              <a:buFont typeface="Arial"/>
              <a:buChar char="•"/>
            </a:pPr>
            <a:r>
              <a:rPr lang="en-US" sz="3950" b="1">
                <a:solidFill>
                  <a:srgbClr val="0F225B"/>
                </a:solidFill>
                <a:latin typeface="Source Sans Pro Bold"/>
                <a:ea typeface="Source Sans Pro Bold"/>
                <a:cs typeface="Source Sans Pro Bold"/>
                <a:sym typeface="Source Sans Pro Bold"/>
              </a:rPr>
              <a:t>Arms-length from applicant</a:t>
            </a:r>
            <a:endParaRPr lang="en-US" sz="3950" b="1">
              <a:solidFill>
                <a:srgbClr val="0F225B"/>
              </a:solidFill>
              <a:latin typeface="Source Sans Pro Bold"/>
              <a:ea typeface="Source Sans Pro Bold"/>
              <a:cs typeface="Source Sans Pro Bold"/>
            </a:endParaRPr>
          </a:p>
          <a:p>
            <a:pPr marL="862965" lvl="1" indent="-431165" algn="l">
              <a:lnSpc>
                <a:spcPts val="5599"/>
              </a:lnSpc>
              <a:buFont typeface="Arial"/>
              <a:buChar char="•"/>
            </a:pPr>
            <a:r>
              <a:rPr lang="en-US" sz="3999" b="1">
                <a:solidFill>
                  <a:srgbClr val="0F225B"/>
                </a:solidFill>
                <a:latin typeface="Source Sans Pro Bold"/>
                <a:ea typeface="Source Sans Pro Bold"/>
                <a:cs typeface="Source Sans Pro Bold"/>
                <a:sym typeface="Source Sans Pro Bold"/>
              </a:rPr>
              <a:t>Not NOSM U Faculty</a:t>
            </a:r>
            <a:endParaRPr lang="en-US" sz="3999" b="1">
              <a:solidFill>
                <a:srgbClr val="0F225B"/>
              </a:solidFill>
              <a:latin typeface="Source Sans Pro Bold"/>
              <a:ea typeface="Source Sans Pro Bold"/>
              <a:cs typeface="Source Sans Pro Bold"/>
            </a:endParaRPr>
          </a:p>
        </p:txBody>
      </p:sp>
      <p:grpSp>
        <p:nvGrpSpPr>
          <p:cNvPr id="16" name="Group 16"/>
          <p:cNvGrpSpPr/>
          <p:nvPr/>
        </p:nvGrpSpPr>
        <p:grpSpPr>
          <a:xfrm>
            <a:off x="1298399" y="2907999"/>
            <a:ext cx="2823558" cy="5216968"/>
            <a:chOff x="0" y="0"/>
            <a:chExt cx="3764744" cy="6955958"/>
          </a:xfrm>
        </p:grpSpPr>
        <p:grpSp>
          <p:nvGrpSpPr>
            <p:cNvPr id="17" name="Group 17"/>
            <p:cNvGrpSpPr/>
            <p:nvPr/>
          </p:nvGrpSpPr>
          <p:grpSpPr>
            <a:xfrm rot="-10800000">
              <a:off x="0" y="1081934"/>
              <a:ext cx="3764744" cy="5061000"/>
              <a:chOff x="0" y="0"/>
              <a:chExt cx="588338" cy="790911"/>
            </a:xfrm>
          </p:grpSpPr>
          <p:sp>
            <p:nvSpPr>
              <p:cNvPr id="18" name="Freeform 18"/>
              <p:cNvSpPr/>
              <p:nvPr/>
            </p:nvSpPr>
            <p:spPr>
              <a:xfrm>
                <a:off x="0" y="0"/>
                <a:ext cx="588338" cy="786759"/>
              </a:xfrm>
              <a:custGeom>
                <a:avLst/>
                <a:gdLst/>
                <a:ahLst/>
                <a:cxnLst/>
                <a:rect l="l" t="t" r="r" b="b"/>
                <a:pathLst>
                  <a:path w="588338" h="786759">
                    <a:moveTo>
                      <a:pt x="588338" y="32132"/>
                    </a:moveTo>
                    <a:lnTo>
                      <a:pt x="588338" y="644479"/>
                    </a:lnTo>
                    <a:cubicBezTo>
                      <a:pt x="588338" y="663850"/>
                      <a:pt x="576443" y="681232"/>
                      <a:pt x="558387" y="688248"/>
                    </a:cubicBezTo>
                    <a:lnTo>
                      <a:pt x="324119" y="779273"/>
                    </a:lnTo>
                    <a:cubicBezTo>
                      <a:pt x="304854" y="786759"/>
                      <a:pt x="283484" y="786759"/>
                      <a:pt x="264219" y="779273"/>
                    </a:cubicBezTo>
                    <a:lnTo>
                      <a:pt x="29950" y="688248"/>
                    </a:lnTo>
                    <a:cubicBezTo>
                      <a:pt x="11895" y="681232"/>
                      <a:pt x="0" y="663850"/>
                      <a:pt x="0" y="644479"/>
                    </a:cubicBezTo>
                    <a:lnTo>
                      <a:pt x="0" y="32132"/>
                    </a:lnTo>
                    <a:cubicBezTo>
                      <a:pt x="0" y="14386"/>
                      <a:pt x="14386" y="0"/>
                      <a:pt x="32132" y="0"/>
                    </a:cubicBezTo>
                    <a:lnTo>
                      <a:pt x="556206" y="0"/>
                    </a:lnTo>
                    <a:cubicBezTo>
                      <a:pt x="564728" y="0"/>
                      <a:pt x="572901" y="3385"/>
                      <a:pt x="578926" y="9411"/>
                    </a:cubicBezTo>
                    <a:cubicBezTo>
                      <a:pt x="584952" y="15437"/>
                      <a:pt x="588338" y="23610"/>
                      <a:pt x="588338" y="32132"/>
                    </a:cubicBezTo>
                    <a:close/>
                  </a:path>
                </a:pathLst>
              </a:custGeom>
              <a:solidFill>
                <a:srgbClr val="233E8B"/>
              </a:solidFill>
            </p:spPr>
            <p:txBody>
              <a:bodyPr/>
              <a:lstStyle/>
              <a:p>
                <a:endParaRPr lang="en-US"/>
              </a:p>
            </p:txBody>
          </p:sp>
          <p:sp>
            <p:nvSpPr>
              <p:cNvPr id="19" name="TextBox 19"/>
              <p:cNvSpPr txBox="1"/>
              <p:nvPr/>
            </p:nvSpPr>
            <p:spPr>
              <a:xfrm>
                <a:off x="0" y="-38100"/>
                <a:ext cx="588338" cy="714711"/>
              </a:xfrm>
              <a:prstGeom prst="rect">
                <a:avLst/>
              </a:prstGeom>
            </p:spPr>
            <p:txBody>
              <a:bodyPr lIns="45667" tIns="45667" rIns="45667" bIns="45667" rtlCol="0" anchor="ctr"/>
              <a:lstStyle/>
              <a:p>
                <a:pPr algn="ctr">
                  <a:lnSpc>
                    <a:spcPts val="2768"/>
                  </a:lnSpc>
                </a:pPr>
                <a:endParaRPr/>
              </a:p>
            </p:txBody>
          </p:sp>
        </p:grpSp>
        <p:grpSp>
          <p:nvGrpSpPr>
            <p:cNvPr id="20" name="Group 20"/>
            <p:cNvGrpSpPr/>
            <p:nvPr/>
          </p:nvGrpSpPr>
          <p:grpSpPr>
            <a:xfrm>
              <a:off x="0" y="6508294"/>
              <a:ext cx="3764744" cy="447664"/>
              <a:chOff x="0" y="0"/>
              <a:chExt cx="827188" cy="98361"/>
            </a:xfrm>
          </p:grpSpPr>
          <p:sp>
            <p:nvSpPr>
              <p:cNvPr id="21" name="Freeform 21"/>
              <p:cNvSpPr/>
              <p:nvPr/>
            </p:nvSpPr>
            <p:spPr>
              <a:xfrm>
                <a:off x="0" y="0"/>
                <a:ext cx="827188" cy="98361"/>
              </a:xfrm>
              <a:custGeom>
                <a:avLst/>
                <a:gdLst/>
                <a:ahLst/>
                <a:cxnLst/>
                <a:rect l="l" t="t" r="r" b="b"/>
                <a:pathLst>
                  <a:path w="827188" h="98361">
                    <a:moveTo>
                      <a:pt x="41129" y="0"/>
                    </a:moveTo>
                    <a:lnTo>
                      <a:pt x="786059" y="0"/>
                    </a:lnTo>
                    <a:cubicBezTo>
                      <a:pt x="808774" y="0"/>
                      <a:pt x="827188" y="18414"/>
                      <a:pt x="827188" y="41129"/>
                    </a:cubicBezTo>
                    <a:lnTo>
                      <a:pt x="827188" y="57232"/>
                    </a:lnTo>
                    <a:cubicBezTo>
                      <a:pt x="827188" y="79947"/>
                      <a:pt x="808774" y="98361"/>
                      <a:pt x="786059" y="98361"/>
                    </a:cubicBezTo>
                    <a:lnTo>
                      <a:pt x="41129" y="98361"/>
                    </a:lnTo>
                    <a:cubicBezTo>
                      <a:pt x="18414" y="98361"/>
                      <a:pt x="0" y="79947"/>
                      <a:pt x="0" y="57232"/>
                    </a:cubicBezTo>
                    <a:lnTo>
                      <a:pt x="0" y="41129"/>
                    </a:lnTo>
                    <a:cubicBezTo>
                      <a:pt x="0" y="18414"/>
                      <a:pt x="18414" y="0"/>
                      <a:pt x="41129" y="0"/>
                    </a:cubicBezTo>
                    <a:close/>
                  </a:path>
                </a:pathLst>
              </a:custGeom>
              <a:solidFill>
                <a:srgbClr val="233E8B"/>
              </a:solidFill>
            </p:spPr>
            <p:txBody>
              <a:bodyPr/>
              <a:lstStyle/>
              <a:p>
                <a:endParaRPr lang="en-US"/>
              </a:p>
            </p:txBody>
          </p:sp>
          <p:sp>
            <p:nvSpPr>
              <p:cNvPr id="22" name="TextBox 22"/>
              <p:cNvSpPr txBox="1"/>
              <p:nvPr/>
            </p:nvSpPr>
            <p:spPr>
              <a:xfrm>
                <a:off x="0" y="-38100"/>
                <a:ext cx="827188" cy="136461"/>
              </a:xfrm>
              <a:prstGeom prst="rect">
                <a:avLst/>
              </a:prstGeom>
            </p:spPr>
            <p:txBody>
              <a:bodyPr lIns="45667" tIns="45667" rIns="45667" bIns="45667" rtlCol="0" anchor="ctr"/>
              <a:lstStyle/>
              <a:p>
                <a:pPr algn="ctr">
                  <a:lnSpc>
                    <a:spcPts val="2768"/>
                  </a:lnSpc>
                </a:pPr>
                <a:endParaRPr/>
              </a:p>
            </p:txBody>
          </p:sp>
        </p:grpSp>
        <p:grpSp>
          <p:nvGrpSpPr>
            <p:cNvPr id="23" name="Group 23"/>
            <p:cNvGrpSpPr/>
            <p:nvPr/>
          </p:nvGrpSpPr>
          <p:grpSpPr>
            <a:xfrm>
              <a:off x="327721" y="5928087"/>
              <a:ext cx="3109302" cy="795055"/>
              <a:chOff x="0" y="0"/>
              <a:chExt cx="1589350" cy="406400"/>
            </a:xfrm>
          </p:grpSpPr>
          <p:sp>
            <p:nvSpPr>
              <p:cNvPr id="24" name="Freeform 24"/>
              <p:cNvSpPr/>
              <p:nvPr/>
            </p:nvSpPr>
            <p:spPr>
              <a:xfrm>
                <a:off x="0" y="0"/>
                <a:ext cx="1589350" cy="406400"/>
              </a:xfrm>
              <a:custGeom>
                <a:avLst/>
                <a:gdLst/>
                <a:ahLst/>
                <a:cxnLst/>
                <a:rect l="l" t="t" r="r" b="b"/>
                <a:pathLst>
                  <a:path w="1589350" h="406400">
                    <a:moveTo>
                      <a:pt x="1386150" y="0"/>
                    </a:moveTo>
                    <a:lnTo>
                      <a:pt x="203200" y="0"/>
                    </a:lnTo>
                    <a:lnTo>
                      <a:pt x="0" y="203200"/>
                    </a:lnTo>
                    <a:lnTo>
                      <a:pt x="203200" y="406400"/>
                    </a:lnTo>
                    <a:lnTo>
                      <a:pt x="1386150" y="406400"/>
                    </a:lnTo>
                    <a:lnTo>
                      <a:pt x="1589350" y="203200"/>
                    </a:lnTo>
                    <a:lnTo>
                      <a:pt x="1386150" y="0"/>
                    </a:lnTo>
                    <a:close/>
                  </a:path>
                </a:pathLst>
              </a:custGeom>
              <a:solidFill>
                <a:srgbClr val="F7F7F7"/>
              </a:solidFill>
            </p:spPr>
            <p:txBody>
              <a:bodyPr/>
              <a:lstStyle/>
              <a:p>
                <a:endParaRPr lang="en-US"/>
              </a:p>
            </p:txBody>
          </p:sp>
          <p:sp>
            <p:nvSpPr>
              <p:cNvPr id="25" name="TextBox 25"/>
              <p:cNvSpPr txBox="1"/>
              <p:nvPr/>
            </p:nvSpPr>
            <p:spPr>
              <a:xfrm>
                <a:off x="152400" y="-38100"/>
                <a:ext cx="1284550" cy="444500"/>
              </a:xfrm>
              <a:prstGeom prst="rect">
                <a:avLst/>
              </a:prstGeom>
            </p:spPr>
            <p:txBody>
              <a:bodyPr lIns="45667" tIns="45667" rIns="45667" bIns="45667" rtlCol="0" anchor="ctr"/>
              <a:lstStyle/>
              <a:p>
                <a:pPr algn="ctr">
                  <a:lnSpc>
                    <a:spcPts val="2768"/>
                  </a:lnSpc>
                </a:pPr>
                <a:endParaRPr/>
              </a:p>
            </p:txBody>
          </p:sp>
        </p:grpSp>
        <p:grpSp>
          <p:nvGrpSpPr>
            <p:cNvPr id="26" name="Group 26"/>
            <p:cNvGrpSpPr>
              <a:grpSpLocks noChangeAspect="1"/>
            </p:cNvGrpSpPr>
            <p:nvPr/>
          </p:nvGrpSpPr>
          <p:grpSpPr>
            <a:xfrm>
              <a:off x="800438" y="0"/>
              <a:ext cx="2163869" cy="2163869"/>
              <a:chOff x="0" y="0"/>
              <a:chExt cx="495300" cy="495300"/>
            </a:xfrm>
          </p:grpSpPr>
          <p:sp>
            <p:nvSpPr>
              <p:cNvPr id="27" name="Freeform 27"/>
              <p:cNvSpPr/>
              <p:nvPr/>
            </p:nvSpPr>
            <p:spPr>
              <a:xfrm>
                <a:off x="0" y="0"/>
                <a:ext cx="495300" cy="495300"/>
              </a:xfrm>
              <a:custGeom>
                <a:avLst/>
                <a:gdLst/>
                <a:ahLst/>
                <a:cxnLst/>
                <a:rect l="l" t="t" r="r" b="b"/>
                <a:pathLst>
                  <a:path w="495300" h="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233E8B"/>
              </a:solidFill>
            </p:spPr>
            <p:txBody>
              <a:bodyPr/>
              <a:lstStyle/>
              <a:p>
                <a:endParaRPr lang="en-US"/>
              </a:p>
            </p:txBody>
          </p:sp>
          <p:sp>
            <p:nvSpPr>
              <p:cNvPr id="28" name="Freeform 28"/>
              <p:cNvSpPr/>
              <p:nvPr/>
            </p:nvSpPr>
            <p:spPr>
              <a:xfrm>
                <a:off x="38100" y="38100"/>
                <a:ext cx="419100" cy="419100"/>
              </a:xfrm>
              <a:custGeom>
                <a:avLst/>
                <a:gdLst/>
                <a:ahLst/>
                <a:cxnLst/>
                <a:rect l="l" t="t" r="r" b="b"/>
                <a:pathLst>
                  <a:path w="419100" h="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F7F7F7"/>
              </a:solidFill>
            </p:spPr>
            <p:txBody>
              <a:bodyPr/>
              <a:lstStyle/>
              <a:p>
                <a:endParaRPr lang="en-US"/>
              </a:p>
            </p:txBody>
          </p:sp>
        </p:grpSp>
        <p:sp>
          <p:nvSpPr>
            <p:cNvPr id="29" name="Freeform 29"/>
            <p:cNvSpPr/>
            <p:nvPr/>
          </p:nvSpPr>
          <p:spPr>
            <a:xfrm>
              <a:off x="1215842" y="446827"/>
              <a:ext cx="1256536" cy="1256536"/>
            </a:xfrm>
            <a:custGeom>
              <a:avLst/>
              <a:gdLst/>
              <a:ahLst/>
              <a:cxnLst/>
              <a:rect l="l" t="t" r="r" b="b"/>
              <a:pathLst>
                <a:path w="1256536" h="1256536">
                  <a:moveTo>
                    <a:pt x="0" y="0"/>
                  </a:moveTo>
                  <a:lnTo>
                    <a:pt x="1256536" y="0"/>
                  </a:lnTo>
                  <a:lnTo>
                    <a:pt x="1256536" y="1256536"/>
                  </a:lnTo>
                  <a:lnTo>
                    <a:pt x="0" y="1256536"/>
                  </a:lnTo>
                  <a:lnTo>
                    <a:pt x="0" y="0"/>
                  </a:lnTo>
                  <a:close/>
                </a:path>
              </a:pathLst>
            </a:custGeom>
            <a:blipFill>
              <a:blip>
                <a:extLst>
                  <a:ext uri="{96DAC541-7B7A-43D3-8B79-37D633B846F1}">
                    <asvg:svgBlip xmlns:asvg="http://schemas.microsoft.com/office/drawing/2016/SVG/main" r:embed="rId8"/>
                  </a:ext>
                </a:extLst>
              </a:blip>
              <a:stretch>
                <a:fillRect/>
              </a:stretch>
            </a:blipFill>
          </p:spPr>
          <p:txBody>
            <a:bodyPr/>
            <a:lstStyle/>
            <a:p>
              <a:endParaRPr lang="en-US"/>
            </a:p>
          </p:txBody>
        </p:sp>
        <p:sp>
          <p:nvSpPr>
            <p:cNvPr id="30" name="TextBox 30"/>
            <p:cNvSpPr txBox="1"/>
            <p:nvPr/>
          </p:nvSpPr>
          <p:spPr>
            <a:xfrm>
              <a:off x="1160619" y="6086409"/>
              <a:ext cx="1443506" cy="525145"/>
            </a:xfrm>
            <a:prstGeom prst="rect">
              <a:avLst/>
            </a:prstGeom>
          </p:spPr>
          <p:txBody>
            <a:bodyPr lIns="0" tIns="0" rIns="0" bIns="0" rtlCol="0" anchor="t">
              <a:spAutoFit/>
            </a:bodyPr>
            <a:lstStyle/>
            <a:p>
              <a:pPr algn="ctr">
                <a:lnSpc>
                  <a:spcPts val="3359"/>
                </a:lnSpc>
              </a:pPr>
              <a:r>
                <a:rPr lang="en-US" sz="2400" b="1">
                  <a:solidFill>
                    <a:srgbClr val="0F225B"/>
                  </a:solidFill>
                  <a:latin typeface="Oswald Bold"/>
                  <a:ea typeface="Oswald Bold"/>
                  <a:cs typeface="Oswald Bold"/>
                  <a:sym typeface="Oswald Bold"/>
                </a:rPr>
                <a:t>03</a:t>
              </a:r>
            </a:p>
          </p:txBody>
        </p:sp>
        <p:sp>
          <p:nvSpPr>
            <p:cNvPr id="31" name="TextBox 31"/>
            <p:cNvSpPr txBox="1"/>
            <p:nvPr/>
          </p:nvSpPr>
          <p:spPr>
            <a:xfrm>
              <a:off x="326521" y="2387493"/>
              <a:ext cx="3111702" cy="948055"/>
            </a:xfrm>
            <a:prstGeom prst="rect">
              <a:avLst/>
            </a:prstGeom>
          </p:spPr>
          <p:txBody>
            <a:bodyPr lIns="0" tIns="0" rIns="0" bIns="0" rtlCol="0" anchor="t">
              <a:spAutoFit/>
            </a:bodyPr>
            <a:lstStyle/>
            <a:p>
              <a:pPr algn="ctr">
                <a:lnSpc>
                  <a:spcPts val="2940"/>
                </a:lnSpc>
              </a:pPr>
              <a:r>
                <a:rPr lang="en-US" sz="2100" b="1">
                  <a:solidFill>
                    <a:srgbClr val="FFFFFF"/>
                  </a:solidFill>
                  <a:latin typeface="Oswald Bold"/>
                  <a:ea typeface="Oswald Bold"/>
                  <a:cs typeface="Oswald Bold"/>
                  <a:sym typeface="Oswald Bold"/>
                </a:rPr>
                <a:t>REFERENCE </a:t>
              </a:r>
            </a:p>
            <a:p>
              <a:pPr marL="0" lvl="1" indent="0" algn="ctr">
                <a:lnSpc>
                  <a:spcPts val="2940"/>
                </a:lnSpc>
                <a:spcBef>
                  <a:spcPct val="0"/>
                </a:spcBef>
              </a:pPr>
              <a:r>
                <a:rPr lang="en-US" sz="2100" b="1">
                  <a:solidFill>
                    <a:srgbClr val="FFFFFF"/>
                  </a:solidFill>
                  <a:latin typeface="Oswald Bold"/>
                  <a:ea typeface="Oswald Bold"/>
                  <a:cs typeface="Oswald Bold"/>
                  <a:sym typeface="Oswald Bold"/>
                </a:rPr>
                <a:t>LETTERS</a:t>
              </a:r>
            </a:p>
          </p:txBody>
        </p:sp>
      </p:grpSp>
      <p:sp>
        <p:nvSpPr>
          <p:cNvPr id="32" name="TextBox 32"/>
          <p:cNvSpPr txBox="1"/>
          <p:nvPr/>
        </p:nvSpPr>
        <p:spPr>
          <a:xfrm>
            <a:off x="1571620" y="5763706"/>
            <a:ext cx="2333777" cy="1156214"/>
          </a:xfrm>
          <a:prstGeom prst="rect">
            <a:avLst/>
          </a:prstGeom>
        </p:spPr>
        <p:txBody>
          <a:bodyPr lIns="0" tIns="0" rIns="0" bIns="0" rtlCol="0" anchor="t">
            <a:spAutoFit/>
          </a:bodyPr>
          <a:lstStyle/>
          <a:p>
            <a:pPr algn="ctr">
              <a:lnSpc>
                <a:spcPts val="2250"/>
              </a:lnSpc>
            </a:pPr>
            <a:r>
              <a:rPr lang="en-US" sz="1500" b="1" spc="48">
                <a:solidFill>
                  <a:srgbClr val="FFFFFF"/>
                </a:solidFill>
                <a:latin typeface="Source Sans Pro Bold"/>
                <a:ea typeface="Source Sans Pro Bold"/>
                <a:cs typeface="Source Sans Pro Bold"/>
                <a:sym typeface="Source Sans Pro Bold"/>
              </a:rPr>
              <a:t>Suggest four external references</a:t>
            </a:r>
          </a:p>
          <a:p>
            <a:pPr marL="0" lvl="0" indent="0" algn="ctr">
              <a:lnSpc>
                <a:spcPts val="2250"/>
              </a:lnSpc>
              <a:spcBef>
                <a:spcPct val="0"/>
              </a:spcBef>
            </a:pPr>
            <a:r>
              <a:rPr lang="en-US" sz="1500" b="1" spc="48">
                <a:solidFill>
                  <a:srgbClr val="FFFFFF"/>
                </a:solidFill>
                <a:latin typeface="Source Sans Pro Bold"/>
                <a:ea typeface="Source Sans Pro Bold"/>
                <a:cs typeface="Source Sans Pro Bold"/>
                <a:sym typeface="Source Sans Pro Bold"/>
              </a:rPr>
              <a:t>Division Head will suggest two references</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en-US"/>
          </a:p>
        </p:txBody>
      </p:sp>
      <p:sp>
        <p:nvSpPr>
          <p:cNvPr id="3" name="Freeform 3"/>
          <p:cNvSpPr/>
          <p:nvPr/>
        </p:nvSpPr>
        <p:spPr>
          <a:xfrm>
            <a:off x="17259300" y="8298833"/>
            <a:ext cx="2077648" cy="959467"/>
          </a:xfrm>
          <a:custGeom>
            <a:avLst/>
            <a:gdLst/>
            <a:ahLst/>
            <a:cxnLst/>
            <a:rect l="l" t="t" r="r" b="b"/>
            <a:pathLst>
              <a:path w="2077648" h="959467">
                <a:moveTo>
                  <a:pt x="0" y="0"/>
                </a:moveTo>
                <a:lnTo>
                  <a:pt x="2077648" y="0"/>
                </a:lnTo>
                <a:lnTo>
                  <a:pt x="2077648" y="959467"/>
                </a:lnTo>
                <a:lnTo>
                  <a:pt x="0" y="959467"/>
                </a:lnTo>
                <a:lnTo>
                  <a:pt x="0" y="0"/>
                </a:lnTo>
                <a:close/>
              </a:path>
            </a:pathLst>
          </a:custGeom>
          <a:blipFill>
            <a:blip>
              <a:extLst>
                <a:ext uri="{96DAC541-7B7A-43D3-8B79-37D633B846F1}">
                  <asvg:svgBlip xmlns:asvg="http://schemas.microsoft.com/office/drawing/2016/SVG/main" r:embed="rId4"/>
                </a:ext>
              </a:extLst>
            </a:blip>
            <a:stretch>
              <a:fillRect r="-59838" b="-615486"/>
            </a:stretch>
          </a:blipFill>
        </p:spPr>
        <p:txBody>
          <a:bodyPr/>
          <a:lstStyle/>
          <a:p>
            <a:endParaRPr lang="en-US"/>
          </a:p>
        </p:txBody>
      </p:sp>
      <p:sp>
        <p:nvSpPr>
          <p:cNvPr id="4" name="Freeform 4"/>
          <p:cNvSpPr/>
          <p:nvPr/>
        </p:nvSpPr>
        <p:spPr>
          <a:xfrm>
            <a:off x="-750018" y="-256174"/>
            <a:ext cx="2077648" cy="959467"/>
          </a:xfrm>
          <a:custGeom>
            <a:avLst/>
            <a:gdLst/>
            <a:ahLst/>
            <a:cxnLst/>
            <a:rect l="l" t="t" r="r" b="b"/>
            <a:pathLst>
              <a:path w="2077648" h="959467">
                <a:moveTo>
                  <a:pt x="0" y="0"/>
                </a:moveTo>
                <a:lnTo>
                  <a:pt x="2077648" y="0"/>
                </a:lnTo>
                <a:lnTo>
                  <a:pt x="2077648" y="959467"/>
                </a:lnTo>
                <a:lnTo>
                  <a:pt x="0" y="959467"/>
                </a:lnTo>
                <a:lnTo>
                  <a:pt x="0" y="0"/>
                </a:lnTo>
                <a:close/>
              </a:path>
            </a:pathLst>
          </a:custGeom>
          <a:blipFill>
            <a:blip>
              <a:extLst>
                <a:ext uri="{96DAC541-7B7A-43D3-8B79-37D633B846F1}">
                  <asvg:svgBlip xmlns:asvg="http://schemas.microsoft.com/office/drawing/2016/SVG/main" r:embed="rId4"/>
                </a:ext>
              </a:extLst>
            </a:blip>
            <a:stretch>
              <a:fillRect r="-59838" b="-615486"/>
            </a:stretch>
          </a:blipFill>
        </p:spPr>
        <p:txBody>
          <a:bodyPr/>
          <a:lstStyle/>
          <a:p>
            <a:endParaRPr lang="en-US"/>
          </a:p>
        </p:txBody>
      </p:sp>
      <p:sp>
        <p:nvSpPr>
          <p:cNvPr id="5" name="Freeform 5"/>
          <p:cNvSpPr/>
          <p:nvPr/>
        </p:nvSpPr>
        <p:spPr>
          <a:xfrm>
            <a:off x="17259300" y="0"/>
            <a:ext cx="2335743" cy="2057400"/>
          </a:xfrm>
          <a:custGeom>
            <a:avLst/>
            <a:gdLst/>
            <a:ahLst/>
            <a:cxnLst/>
            <a:rect l="l" t="t" r="r" b="b"/>
            <a:pathLst>
              <a:path w="2335743" h="2057400">
                <a:moveTo>
                  <a:pt x="0" y="0"/>
                </a:moveTo>
                <a:lnTo>
                  <a:pt x="2335743" y="0"/>
                </a:lnTo>
                <a:lnTo>
                  <a:pt x="2335743" y="2057400"/>
                </a:lnTo>
                <a:lnTo>
                  <a:pt x="0" y="2057400"/>
                </a:lnTo>
                <a:lnTo>
                  <a:pt x="0" y="0"/>
                </a:lnTo>
                <a:close/>
              </a:path>
            </a:pathLst>
          </a:custGeom>
          <a:blipFill>
            <a:blip>
              <a:extLst>
                <a:ext uri="{96DAC541-7B7A-43D3-8B79-37D633B846F1}">
                  <asvg:svgBlip xmlns:asvg="http://schemas.microsoft.com/office/drawing/2016/SVG/main" r:embed="rId5"/>
                </a:ext>
              </a:extLst>
            </a:blip>
            <a:stretch>
              <a:fillRect/>
            </a:stretch>
          </a:blipFill>
          <a:ln cap="sq">
            <a:noFill/>
            <a:prstDash val="solid"/>
            <a:miter/>
          </a:ln>
        </p:spPr>
        <p:txBody>
          <a:bodyPr/>
          <a:lstStyle/>
          <a:p>
            <a:endParaRPr lang="en-US"/>
          </a:p>
        </p:txBody>
      </p:sp>
      <p:sp>
        <p:nvSpPr>
          <p:cNvPr id="6" name="Freeform 6"/>
          <p:cNvSpPr/>
          <p:nvPr/>
        </p:nvSpPr>
        <p:spPr>
          <a:xfrm>
            <a:off x="15302868" y="9258300"/>
            <a:ext cx="2856856" cy="868655"/>
          </a:xfrm>
          <a:custGeom>
            <a:avLst/>
            <a:gdLst/>
            <a:ahLst/>
            <a:cxnLst/>
            <a:rect l="l" t="t" r="r" b="b"/>
            <a:pathLst>
              <a:path w="2856856" h="868655">
                <a:moveTo>
                  <a:pt x="0" y="0"/>
                </a:moveTo>
                <a:lnTo>
                  <a:pt x="2856855" y="0"/>
                </a:lnTo>
                <a:lnTo>
                  <a:pt x="2856855" y="868655"/>
                </a:lnTo>
                <a:lnTo>
                  <a:pt x="0" y="868655"/>
                </a:lnTo>
                <a:lnTo>
                  <a:pt x="0" y="0"/>
                </a:lnTo>
                <a:close/>
              </a:path>
            </a:pathLst>
          </a:custGeom>
          <a:blipFill>
            <a:blip r:embed="rId6"/>
            <a:stretch>
              <a:fillRect/>
            </a:stretch>
          </a:blipFill>
        </p:spPr>
        <p:txBody>
          <a:bodyPr/>
          <a:lstStyle/>
          <a:p>
            <a:endParaRPr lang="en-US"/>
          </a:p>
        </p:txBody>
      </p:sp>
      <p:sp>
        <p:nvSpPr>
          <p:cNvPr id="7" name="TextBox 7"/>
          <p:cNvSpPr txBox="1"/>
          <p:nvPr/>
        </p:nvSpPr>
        <p:spPr>
          <a:xfrm>
            <a:off x="5543953" y="2785078"/>
            <a:ext cx="10264747" cy="4981107"/>
          </a:xfrm>
          <a:prstGeom prst="rect">
            <a:avLst/>
          </a:prstGeom>
        </p:spPr>
        <p:txBody>
          <a:bodyPr lIns="0" tIns="0" rIns="0" bIns="0" rtlCol="0" anchor="t">
            <a:spAutoFit/>
          </a:bodyPr>
          <a:lstStyle/>
          <a:p>
            <a:pPr marL="863598" lvl="1" indent="-431799" algn="just">
              <a:lnSpc>
                <a:spcPts val="5599"/>
              </a:lnSpc>
              <a:buFont typeface="Arial"/>
              <a:buChar char="•"/>
            </a:pPr>
            <a:r>
              <a:rPr lang="en-US" sz="3999" b="1">
                <a:solidFill>
                  <a:srgbClr val="0F225B"/>
                </a:solidFill>
                <a:latin typeface="Source Sans Pro Bold"/>
                <a:ea typeface="Source Sans Pro Bold"/>
                <a:cs typeface="Source Sans Pro Bold"/>
                <a:sym typeface="Source Sans Pro Bold"/>
              </a:rPr>
              <a:t>Evidence of teaching effectiveness</a:t>
            </a:r>
          </a:p>
          <a:p>
            <a:pPr marL="863598" lvl="1" indent="-431799" algn="just">
              <a:lnSpc>
                <a:spcPts val="5599"/>
              </a:lnSpc>
              <a:buFont typeface="Arial"/>
              <a:buChar char="•"/>
            </a:pPr>
            <a:r>
              <a:rPr lang="en-US" sz="3999" b="1">
                <a:solidFill>
                  <a:srgbClr val="0F225B"/>
                </a:solidFill>
                <a:latin typeface="Source Sans Pro Bold"/>
                <a:ea typeface="Source Sans Pro Bold"/>
                <a:cs typeface="Source Sans Pro Bold"/>
                <a:sym typeface="Source Sans Pro Bold"/>
              </a:rPr>
              <a:t>Confidential</a:t>
            </a:r>
          </a:p>
          <a:p>
            <a:pPr marL="863598" lvl="1" indent="-431799" algn="just">
              <a:lnSpc>
                <a:spcPts val="5599"/>
              </a:lnSpc>
              <a:buFont typeface="Arial"/>
              <a:buChar char="•"/>
            </a:pPr>
            <a:r>
              <a:rPr lang="en-US" sz="3999" b="1">
                <a:solidFill>
                  <a:srgbClr val="0F225B"/>
                </a:solidFill>
                <a:latin typeface="Source Sans Pro Bold"/>
                <a:ea typeface="Source Sans Pro Bold"/>
                <a:cs typeface="Source Sans Pro Bold"/>
                <a:sym typeface="Source Sans Pro Bold"/>
              </a:rPr>
              <a:t>Helpful to</a:t>
            </a:r>
            <a:r>
              <a:rPr lang="en-US" sz="3999" b="1">
                <a:solidFill>
                  <a:srgbClr val="0F225B"/>
                </a:solidFill>
                <a:latin typeface="Source Sans Pro Bold"/>
                <a:ea typeface="Source Sans Pro Bold"/>
                <a:cs typeface="Source Sans Pro Bold"/>
                <a:sym typeface="Source Sans Pro Bold"/>
                <a:hlinkClick r:id="rId7" tooltip="https://www.google.com/search?sca_esv=393159a26b253a41&amp;rlz=1C5CHFA_enCA1141CA1141&amp;q=collaborate&amp;spell=1&amp;sa=X&amp;ved=2ahUKEwjProWDvc2MAxUTkokEHVBLGZEQkeECKAB6BAgMEAE"/>
              </a:rPr>
              <a:t> </a:t>
            </a:r>
            <a:r>
              <a:rPr lang="en-US" sz="3999" b="1">
                <a:solidFill>
                  <a:srgbClr val="0F225B"/>
                </a:solidFill>
                <a:latin typeface="Source Sans Pro Bold"/>
                <a:ea typeface="Source Sans Pro Bold"/>
                <a:cs typeface="Source Sans Pro Bold"/>
                <a:sym typeface="Source Sans Pro Bold"/>
              </a:rPr>
              <a:t>collaborate teaching record</a:t>
            </a:r>
          </a:p>
          <a:p>
            <a:pPr marL="863598" lvl="1" indent="-431799" algn="just">
              <a:lnSpc>
                <a:spcPts val="5599"/>
              </a:lnSpc>
              <a:buFont typeface="Arial"/>
              <a:buChar char="•"/>
            </a:pPr>
            <a:r>
              <a:rPr lang="en-US" sz="3999" b="1">
                <a:solidFill>
                  <a:srgbClr val="0F225B"/>
                </a:solidFill>
                <a:latin typeface="Source Sans Pro Bold"/>
                <a:ea typeface="Source Sans Pro Bold"/>
                <a:cs typeface="Source Sans Pro Bold"/>
                <a:sym typeface="Source Sans Pro Bold"/>
              </a:rPr>
              <a:t>Include NOSM U Letters of Recognition</a:t>
            </a:r>
          </a:p>
          <a:p>
            <a:pPr marL="863598" lvl="1" indent="-431799" algn="just">
              <a:lnSpc>
                <a:spcPts val="5599"/>
              </a:lnSpc>
              <a:buFont typeface="Arial"/>
              <a:buChar char="•"/>
            </a:pPr>
            <a:r>
              <a:rPr lang="en-US" sz="3999" b="1" u="none" strike="noStrike">
                <a:solidFill>
                  <a:srgbClr val="0F225B"/>
                </a:solidFill>
                <a:latin typeface="Source Sans Pro Bold"/>
                <a:ea typeface="Source Sans Pro Bold"/>
                <a:cs typeface="Source Sans Pro Bold"/>
                <a:sym typeface="Source Sans Pro Bold"/>
              </a:rPr>
              <a:t>Letters from previous learners</a:t>
            </a:r>
          </a:p>
          <a:p>
            <a:pPr marL="863598" lvl="1" indent="-431799" algn="l">
              <a:lnSpc>
                <a:spcPts val="5599"/>
              </a:lnSpc>
              <a:buFont typeface="Arial"/>
              <a:buChar char="•"/>
            </a:pPr>
            <a:r>
              <a:rPr lang="en-US" sz="3999" b="1" u="none" strike="noStrike">
                <a:solidFill>
                  <a:srgbClr val="0F225B"/>
                </a:solidFill>
                <a:latin typeface="Source Sans Pro Bold"/>
                <a:ea typeface="Source Sans Pro Bold"/>
                <a:cs typeface="Source Sans Pro Bold"/>
                <a:sym typeface="Source Sans Pro Bold"/>
              </a:rPr>
              <a:t>Evidence of teaching awards or nominations</a:t>
            </a:r>
          </a:p>
        </p:txBody>
      </p:sp>
      <p:sp>
        <p:nvSpPr>
          <p:cNvPr id="8" name="TextBox 8"/>
          <p:cNvSpPr txBox="1"/>
          <p:nvPr/>
        </p:nvSpPr>
        <p:spPr>
          <a:xfrm>
            <a:off x="4011627" y="1090675"/>
            <a:ext cx="10264747" cy="679450"/>
          </a:xfrm>
          <a:prstGeom prst="rect">
            <a:avLst/>
          </a:prstGeom>
        </p:spPr>
        <p:txBody>
          <a:bodyPr lIns="0" tIns="0" rIns="0" bIns="0" rtlCol="0" anchor="t">
            <a:spAutoFit/>
          </a:bodyPr>
          <a:lstStyle/>
          <a:p>
            <a:pPr marL="0" lvl="1" indent="0" algn="ctr">
              <a:lnSpc>
                <a:spcPts val="5599"/>
              </a:lnSpc>
              <a:spcBef>
                <a:spcPct val="0"/>
              </a:spcBef>
            </a:pPr>
            <a:r>
              <a:rPr lang="en-US" sz="3999" b="1">
                <a:solidFill>
                  <a:srgbClr val="0F225B"/>
                </a:solidFill>
                <a:latin typeface="Oswald Bold"/>
                <a:ea typeface="Oswald Bold"/>
                <a:cs typeface="Oswald Bold"/>
                <a:sym typeface="Oswald Bold"/>
              </a:rPr>
              <a:t>ALL APPLICATIONS MUST INCLUDE:</a:t>
            </a:r>
          </a:p>
        </p:txBody>
      </p:sp>
      <p:grpSp>
        <p:nvGrpSpPr>
          <p:cNvPr id="9" name="Group 9"/>
          <p:cNvGrpSpPr/>
          <p:nvPr/>
        </p:nvGrpSpPr>
        <p:grpSpPr>
          <a:xfrm>
            <a:off x="1270480" y="2929465"/>
            <a:ext cx="2823558" cy="5216968"/>
            <a:chOff x="0" y="0"/>
            <a:chExt cx="3764744" cy="6955958"/>
          </a:xfrm>
        </p:grpSpPr>
        <p:grpSp>
          <p:nvGrpSpPr>
            <p:cNvPr id="10" name="Group 10"/>
            <p:cNvGrpSpPr/>
            <p:nvPr/>
          </p:nvGrpSpPr>
          <p:grpSpPr>
            <a:xfrm rot="-10800000">
              <a:off x="0" y="1081934"/>
              <a:ext cx="3764744" cy="5061000"/>
              <a:chOff x="0" y="0"/>
              <a:chExt cx="588338" cy="790911"/>
            </a:xfrm>
          </p:grpSpPr>
          <p:sp>
            <p:nvSpPr>
              <p:cNvPr id="11" name="Freeform 11"/>
              <p:cNvSpPr/>
              <p:nvPr/>
            </p:nvSpPr>
            <p:spPr>
              <a:xfrm>
                <a:off x="0" y="0"/>
                <a:ext cx="588338" cy="786759"/>
              </a:xfrm>
              <a:custGeom>
                <a:avLst/>
                <a:gdLst/>
                <a:ahLst/>
                <a:cxnLst/>
                <a:rect l="l" t="t" r="r" b="b"/>
                <a:pathLst>
                  <a:path w="588338" h="786759">
                    <a:moveTo>
                      <a:pt x="588338" y="32132"/>
                    </a:moveTo>
                    <a:lnTo>
                      <a:pt x="588338" y="644479"/>
                    </a:lnTo>
                    <a:cubicBezTo>
                      <a:pt x="588338" y="663850"/>
                      <a:pt x="576443" y="681232"/>
                      <a:pt x="558387" y="688248"/>
                    </a:cubicBezTo>
                    <a:lnTo>
                      <a:pt x="324119" y="779273"/>
                    </a:lnTo>
                    <a:cubicBezTo>
                      <a:pt x="304854" y="786759"/>
                      <a:pt x="283484" y="786759"/>
                      <a:pt x="264219" y="779273"/>
                    </a:cubicBezTo>
                    <a:lnTo>
                      <a:pt x="29950" y="688248"/>
                    </a:lnTo>
                    <a:cubicBezTo>
                      <a:pt x="11895" y="681232"/>
                      <a:pt x="0" y="663850"/>
                      <a:pt x="0" y="644479"/>
                    </a:cubicBezTo>
                    <a:lnTo>
                      <a:pt x="0" y="32132"/>
                    </a:lnTo>
                    <a:cubicBezTo>
                      <a:pt x="0" y="14386"/>
                      <a:pt x="14386" y="0"/>
                      <a:pt x="32132" y="0"/>
                    </a:cubicBezTo>
                    <a:lnTo>
                      <a:pt x="556206" y="0"/>
                    </a:lnTo>
                    <a:cubicBezTo>
                      <a:pt x="564728" y="0"/>
                      <a:pt x="572901" y="3385"/>
                      <a:pt x="578926" y="9411"/>
                    </a:cubicBezTo>
                    <a:cubicBezTo>
                      <a:pt x="584952" y="15437"/>
                      <a:pt x="588338" y="23610"/>
                      <a:pt x="588338" y="32132"/>
                    </a:cubicBezTo>
                    <a:close/>
                  </a:path>
                </a:pathLst>
              </a:custGeom>
              <a:solidFill>
                <a:srgbClr val="4EBAEE"/>
              </a:solidFill>
            </p:spPr>
            <p:txBody>
              <a:bodyPr/>
              <a:lstStyle/>
              <a:p>
                <a:endParaRPr lang="en-US"/>
              </a:p>
            </p:txBody>
          </p:sp>
          <p:sp>
            <p:nvSpPr>
              <p:cNvPr id="12" name="TextBox 12"/>
              <p:cNvSpPr txBox="1"/>
              <p:nvPr/>
            </p:nvSpPr>
            <p:spPr>
              <a:xfrm>
                <a:off x="0" y="-38100"/>
                <a:ext cx="588338" cy="714711"/>
              </a:xfrm>
              <a:prstGeom prst="rect">
                <a:avLst/>
              </a:prstGeom>
            </p:spPr>
            <p:txBody>
              <a:bodyPr lIns="45667" tIns="45667" rIns="45667" bIns="45667" rtlCol="0" anchor="ctr"/>
              <a:lstStyle/>
              <a:p>
                <a:pPr algn="ctr">
                  <a:lnSpc>
                    <a:spcPts val="2768"/>
                  </a:lnSpc>
                </a:pPr>
                <a:endParaRPr/>
              </a:p>
            </p:txBody>
          </p:sp>
        </p:grpSp>
        <p:grpSp>
          <p:nvGrpSpPr>
            <p:cNvPr id="13" name="Group 13"/>
            <p:cNvGrpSpPr/>
            <p:nvPr/>
          </p:nvGrpSpPr>
          <p:grpSpPr>
            <a:xfrm>
              <a:off x="0" y="6508294"/>
              <a:ext cx="3764744" cy="447664"/>
              <a:chOff x="0" y="0"/>
              <a:chExt cx="827188" cy="98361"/>
            </a:xfrm>
          </p:grpSpPr>
          <p:sp>
            <p:nvSpPr>
              <p:cNvPr id="14" name="Freeform 14"/>
              <p:cNvSpPr/>
              <p:nvPr/>
            </p:nvSpPr>
            <p:spPr>
              <a:xfrm>
                <a:off x="0" y="0"/>
                <a:ext cx="827188" cy="98361"/>
              </a:xfrm>
              <a:custGeom>
                <a:avLst/>
                <a:gdLst/>
                <a:ahLst/>
                <a:cxnLst/>
                <a:rect l="l" t="t" r="r" b="b"/>
                <a:pathLst>
                  <a:path w="827188" h="98361">
                    <a:moveTo>
                      <a:pt x="41129" y="0"/>
                    </a:moveTo>
                    <a:lnTo>
                      <a:pt x="786059" y="0"/>
                    </a:lnTo>
                    <a:cubicBezTo>
                      <a:pt x="808774" y="0"/>
                      <a:pt x="827188" y="18414"/>
                      <a:pt x="827188" y="41129"/>
                    </a:cubicBezTo>
                    <a:lnTo>
                      <a:pt x="827188" y="57232"/>
                    </a:lnTo>
                    <a:cubicBezTo>
                      <a:pt x="827188" y="79947"/>
                      <a:pt x="808774" y="98361"/>
                      <a:pt x="786059" y="98361"/>
                    </a:cubicBezTo>
                    <a:lnTo>
                      <a:pt x="41129" y="98361"/>
                    </a:lnTo>
                    <a:cubicBezTo>
                      <a:pt x="18414" y="98361"/>
                      <a:pt x="0" y="79947"/>
                      <a:pt x="0" y="57232"/>
                    </a:cubicBezTo>
                    <a:lnTo>
                      <a:pt x="0" y="41129"/>
                    </a:lnTo>
                    <a:cubicBezTo>
                      <a:pt x="0" y="18414"/>
                      <a:pt x="18414" y="0"/>
                      <a:pt x="41129" y="0"/>
                    </a:cubicBezTo>
                    <a:close/>
                  </a:path>
                </a:pathLst>
              </a:custGeom>
              <a:solidFill>
                <a:srgbClr val="4EBAEE"/>
              </a:solidFill>
            </p:spPr>
            <p:txBody>
              <a:bodyPr/>
              <a:lstStyle/>
              <a:p>
                <a:endParaRPr lang="en-US"/>
              </a:p>
            </p:txBody>
          </p:sp>
          <p:sp>
            <p:nvSpPr>
              <p:cNvPr id="15" name="TextBox 15"/>
              <p:cNvSpPr txBox="1"/>
              <p:nvPr/>
            </p:nvSpPr>
            <p:spPr>
              <a:xfrm>
                <a:off x="0" y="-38100"/>
                <a:ext cx="827188" cy="136461"/>
              </a:xfrm>
              <a:prstGeom prst="rect">
                <a:avLst/>
              </a:prstGeom>
            </p:spPr>
            <p:txBody>
              <a:bodyPr lIns="45667" tIns="45667" rIns="45667" bIns="45667" rtlCol="0" anchor="ctr"/>
              <a:lstStyle/>
              <a:p>
                <a:pPr algn="ctr">
                  <a:lnSpc>
                    <a:spcPts val="2768"/>
                  </a:lnSpc>
                </a:pPr>
                <a:endParaRPr/>
              </a:p>
            </p:txBody>
          </p:sp>
        </p:grpSp>
        <p:grpSp>
          <p:nvGrpSpPr>
            <p:cNvPr id="16" name="Group 16"/>
            <p:cNvGrpSpPr/>
            <p:nvPr/>
          </p:nvGrpSpPr>
          <p:grpSpPr>
            <a:xfrm>
              <a:off x="327721" y="5928087"/>
              <a:ext cx="3109302" cy="795055"/>
              <a:chOff x="0" y="0"/>
              <a:chExt cx="1589350" cy="406400"/>
            </a:xfrm>
          </p:grpSpPr>
          <p:sp>
            <p:nvSpPr>
              <p:cNvPr id="17" name="Freeform 17"/>
              <p:cNvSpPr/>
              <p:nvPr/>
            </p:nvSpPr>
            <p:spPr>
              <a:xfrm>
                <a:off x="0" y="0"/>
                <a:ext cx="1589350" cy="406400"/>
              </a:xfrm>
              <a:custGeom>
                <a:avLst/>
                <a:gdLst/>
                <a:ahLst/>
                <a:cxnLst/>
                <a:rect l="l" t="t" r="r" b="b"/>
                <a:pathLst>
                  <a:path w="1589350" h="406400">
                    <a:moveTo>
                      <a:pt x="1386150" y="0"/>
                    </a:moveTo>
                    <a:lnTo>
                      <a:pt x="203200" y="0"/>
                    </a:lnTo>
                    <a:lnTo>
                      <a:pt x="0" y="203200"/>
                    </a:lnTo>
                    <a:lnTo>
                      <a:pt x="203200" y="406400"/>
                    </a:lnTo>
                    <a:lnTo>
                      <a:pt x="1386150" y="406400"/>
                    </a:lnTo>
                    <a:lnTo>
                      <a:pt x="1589350" y="203200"/>
                    </a:lnTo>
                    <a:lnTo>
                      <a:pt x="1386150" y="0"/>
                    </a:lnTo>
                    <a:close/>
                  </a:path>
                </a:pathLst>
              </a:custGeom>
              <a:solidFill>
                <a:srgbClr val="F7F7F7"/>
              </a:solidFill>
            </p:spPr>
            <p:txBody>
              <a:bodyPr/>
              <a:lstStyle/>
              <a:p>
                <a:endParaRPr lang="en-US"/>
              </a:p>
            </p:txBody>
          </p:sp>
          <p:sp>
            <p:nvSpPr>
              <p:cNvPr id="18" name="TextBox 18"/>
              <p:cNvSpPr txBox="1"/>
              <p:nvPr/>
            </p:nvSpPr>
            <p:spPr>
              <a:xfrm>
                <a:off x="152400" y="-38100"/>
                <a:ext cx="1284550" cy="444500"/>
              </a:xfrm>
              <a:prstGeom prst="rect">
                <a:avLst/>
              </a:prstGeom>
            </p:spPr>
            <p:txBody>
              <a:bodyPr lIns="45667" tIns="45667" rIns="45667" bIns="45667" rtlCol="0" anchor="ctr"/>
              <a:lstStyle/>
              <a:p>
                <a:pPr algn="ctr">
                  <a:lnSpc>
                    <a:spcPts val="2768"/>
                  </a:lnSpc>
                </a:pPr>
                <a:endParaRPr/>
              </a:p>
            </p:txBody>
          </p:sp>
        </p:grpSp>
        <p:grpSp>
          <p:nvGrpSpPr>
            <p:cNvPr id="19" name="Group 19"/>
            <p:cNvGrpSpPr>
              <a:grpSpLocks noChangeAspect="1"/>
            </p:cNvGrpSpPr>
            <p:nvPr/>
          </p:nvGrpSpPr>
          <p:grpSpPr>
            <a:xfrm>
              <a:off x="800438" y="0"/>
              <a:ext cx="2163869" cy="2163869"/>
              <a:chOff x="0" y="0"/>
              <a:chExt cx="495300" cy="495300"/>
            </a:xfrm>
          </p:grpSpPr>
          <p:sp>
            <p:nvSpPr>
              <p:cNvPr id="20" name="Freeform 20"/>
              <p:cNvSpPr/>
              <p:nvPr/>
            </p:nvSpPr>
            <p:spPr>
              <a:xfrm>
                <a:off x="0" y="0"/>
                <a:ext cx="495300" cy="495300"/>
              </a:xfrm>
              <a:custGeom>
                <a:avLst/>
                <a:gdLst/>
                <a:ahLst/>
                <a:cxnLst/>
                <a:rect l="l" t="t" r="r" b="b"/>
                <a:pathLst>
                  <a:path w="495300" h="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4EBAEE"/>
              </a:solidFill>
            </p:spPr>
            <p:txBody>
              <a:bodyPr/>
              <a:lstStyle/>
              <a:p>
                <a:endParaRPr lang="en-US"/>
              </a:p>
            </p:txBody>
          </p:sp>
          <p:sp>
            <p:nvSpPr>
              <p:cNvPr id="21" name="Freeform 21"/>
              <p:cNvSpPr/>
              <p:nvPr/>
            </p:nvSpPr>
            <p:spPr>
              <a:xfrm>
                <a:off x="38100" y="38100"/>
                <a:ext cx="419100" cy="419100"/>
              </a:xfrm>
              <a:custGeom>
                <a:avLst/>
                <a:gdLst/>
                <a:ahLst/>
                <a:cxnLst/>
                <a:rect l="l" t="t" r="r" b="b"/>
                <a:pathLst>
                  <a:path w="419100" h="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F7F7F7"/>
              </a:solidFill>
            </p:spPr>
            <p:txBody>
              <a:bodyPr/>
              <a:lstStyle/>
              <a:p>
                <a:endParaRPr lang="en-US"/>
              </a:p>
            </p:txBody>
          </p:sp>
        </p:grpSp>
        <p:sp>
          <p:nvSpPr>
            <p:cNvPr id="22" name="Freeform 22"/>
            <p:cNvSpPr/>
            <p:nvPr/>
          </p:nvSpPr>
          <p:spPr>
            <a:xfrm>
              <a:off x="1186007" y="373073"/>
              <a:ext cx="1398779" cy="1404044"/>
            </a:xfrm>
            <a:custGeom>
              <a:avLst/>
              <a:gdLst/>
              <a:ahLst/>
              <a:cxnLst/>
              <a:rect l="l" t="t" r="r" b="b"/>
              <a:pathLst>
                <a:path w="1398779" h="1404044">
                  <a:moveTo>
                    <a:pt x="0" y="0"/>
                  </a:moveTo>
                  <a:lnTo>
                    <a:pt x="1398780" y="0"/>
                  </a:lnTo>
                  <a:lnTo>
                    <a:pt x="1398780" y="1404045"/>
                  </a:lnTo>
                  <a:lnTo>
                    <a:pt x="0" y="1404045"/>
                  </a:lnTo>
                  <a:lnTo>
                    <a:pt x="0" y="0"/>
                  </a:lnTo>
                  <a:close/>
                </a:path>
              </a:pathLst>
            </a:custGeom>
            <a:blipFill>
              <a:blip>
                <a:extLst>
                  <a:ext uri="{96DAC541-7B7A-43D3-8B79-37D633B846F1}">
                    <asvg:svgBlip xmlns:asvg="http://schemas.microsoft.com/office/drawing/2016/SVG/main" r:embed="rId8"/>
                  </a:ext>
                </a:extLst>
              </a:blip>
              <a:stretch>
                <a:fillRect/>
              </a:stretch>
            </a:blipFill>
          </p:spPr>
          <p:txBody>
            <a:bodyPr/>
            <a:lstStyle/>
            <a:p>
              <a:endParaRPr lang="en-US"/>
            </a:p>
          </p:txBody>
        </p:sp>
        <p:sp>
          <p:nvSpPr>
            <p:cNvPr id="23" name="TextBox 23"/>
            <p:cNvSpPr txBox="1"/>
            <p:nvPr/>
          </p:nvSpPr>
          <p:spPr>
            <a:xfrm>
              <a:off x="1160619" y="6039229"/>
              <a:ext cx="1443506" cy="525145"/>
            </a:xfrm>
            <a:prstGeom prst="rect">
              <a:avLst/>
            </a:prstGeom>
          </p:spPr>
          <p:txBody>
            <a:bodyPr lIns="0" tIns="0" rIns="0" bIns="0" rtlCol="0" anchor="t">
              <a:spAutoFit/>
            </a:bodyPr>
            <a:lstStyle/>
            <a:p>
              <a:pPr algn="ctr">
                <a:lnSpc>
                  <a:spcPts val="3359"/>
                </a:lnSpc>
              </a:pPr>
              <a:r>
                <a:rPr lang="en-US" sz="2400" b="1">
                  <a:solidFill>
                    <a:srgbClr val="0F225B"/>
                  </a:solidFill>
                  <a:latin typeface="Oswald Bold"/>
                  <a:ea typeface="Oswald Bold"/>
                  <a:cs typeface="Oswald Bold"/>
                  <a:sym typeface="Oswald Bold"/>
                </a:rPr>
                <a:t>04</a:t>
              </a:r>
            </a:p>
          </p:txBody>
        </p:sp>
        <p:sp>
          <p:nvSpPr>
            <p:cNvPr id="24" name="TextBox 24"/>
            <p:cNvSpPr txBox="1"/>
            <p:nvPr/>
          </p:nvSpPr>
          <p:spPr>
            <a:xfrm>
              <a:off x="326521" y="2387493"/>
              <a:ext cx="3111702" cy="948055"/>
            </a:xfrm>
            <a:prstGeom prst="rect">
              <a:avLst/>
            </a:prstGeom>
          </p:spPr>
          <p:txBody>
            <a:bodyPr lIns="0" tIns="0" rIns="0" bIns="0" rtlCol="0" anchor="t">
              <a:spAutoFit/>
            </a:bodyPr>
            <a:lstStyle/>
            <a:p>
              <a:pPr marL="0" lvl="1" indent="0" algn="ctr">
                <a:lnSpc>
                  <a:spcPts val="2940"/>
                </a:lnSpc>
                <a:spcBef>
                  <a:spcPct val="0"/>
                </a:spcBef>
              </a:pPr>
              <a:r>
                <a:rPr lang="en-US" sz="2100" b="1">
                  <a:solidFill>
                    <a:srgbClr val="FFFFFF"/>
                  </a:solidFill>
                  <a:latin typeface="Oswald Bold"/>
                  <a:ea typeface="Oswald Bold"/>
                  <a:cs typeface="Oswald Bold"/>
                  <a:sym typeface="Oswald Bold"/>
                </a:rPr>
                <a:t>FACULTY EVALUATIONS</a:t>
              </a:r>
            </a:p>
          </p:txBody>
        </p:sp>
        <p:sp>
          <p:nvSpPr>
            <p:cNvPr id="25" name="TextBox 25"/>
            <p:cNvSpPr txBox="1"/>
            <p:nvPr/>
          </p:nvSpPr>
          <p:spPr>
            <a:xfrm>
              <a:off x="326521" y="3552018"/>
              <a:ext cx="3111702" cy="1866900"/>
            </a:xfrm>
            <a:prstGeom prst="rect">
              <a:avLst/>
            </a:prstGeom>
          </p:spPr>
          <p:txBody>
            <a:bodyPr lIns="0" tIns="0" rIns="0" bIns="0" rtlCol="0" anchor="t">
              <a:spAutoFit/>
            </a:bodyPr>
            <a:lstStyle/>
            <a:p>
              <a:pPr marL="0" lvl="0" indent="0" algn="ctr">
                <a:lnSpc>
                  <a:spcPts val="2250"/>
                </a:lnSpc>
                <a:spcBef>
                  <a:spcPct val="0"/>
                </a:spcBef>
              </a:pPr>
              <a:r>
                <a:rPr lang="en-US" sz="1500" b="1" spc="48">
                  <a:solidFill>
                    <a:srgbClr val="FFFFFF"/>
                  </a:solidFill>
                  <a:latin typeface="Source Sans Pro Bold"/>
                  <a:ea typeface="Source Sans Pro Bold"/>
                  <a:cs typeface="Source Sans Pro Bold"/>
                  <a:sym typeface="Source Sans Pro Bold"/>
                </a:rPr>
                <a:t>Include all learner evaluation, letters regarding evaluations, teaching performance or  awards</a:t>
              </a:r>
            </a:p>
          </p:txBody>
        </p:sp>
      </p:gr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en-US"/>
          </a:p>
        </p:txBody>
      </p:sp>
      <p:sp>
        <p:nvSpPr>
          <p:cNvPr id="3" name="Freeform 3"/>
          <p:cNvSpPr/>
          <p:nvPr/>
        </p:nvSpPr>
        <p:spPr>
          <a:xfrm>
            <a:off x="17259300" y="8298833"/>
            <a:ext cx="2077648" cy="959467"/>
          </a:xfrm>
          <a:custGeom>
            <a:avLst/>
            <a:gdLst/>
            <a:ahLst/>
            <a:cxnLst/>
            <a:rect l="l" t="t" r="r" b="b"/>
            <a:pathLst>
              <a:path w="2077648" h="959467">
                <a:moveTo>
                  <a:pt x="0" y="0"/>
                </a:moveTo>
                <a:lnTo>
                  <a:pt x="2077648" y="0"/>
                </a:lnTo>
                <a:lnTo>
                  <a:pt x="2077648" y="959467"/>
                </a:lnTo>
                <a:lnTo>
                  <a:pt x="0" y="959467"/>
                </a:lnTo>
                <a:lnTo>
                  <a:pt x="0" y="0"/>
                </a:lnTo>
                <a:close/>
              </a:path>
            </a:pathLst>
          </a:custGeom>
          <a:blipFill>
            <a:blip>
              <a:extLst>
                <a:ext uri="{96DAC541-7B7A-43D3-8B79-37D633B846F1}">
                  <asvg:svgBlip xmlns:asvg="http://schemas.microsoft.com/office/drawing/2016/SVG/main" r:embed="rId4"/>
                </a:ext>
              </a:extLst>
            </a:blip>
            <a:stretch>
              <a:fillRect r="-59838" b="-615486"/>
            </a:stretch>
          </a:blipFill>
        </p:spPr>
        <p:txBody>
          <a:bodyPr/>
          <a:lstStyle/>
          <a:p>
            <a:endParaRPr lang="en-US"/>
          </a:p>
        </p:txBody>
      </p:sp>
      <p:sp>
        <p:nvSpPr>
          <p:cNvPr id="4" name="Freeform 4"/>
          <p:cNvSpPr/>
          <p:nvPr/>
        </p:nvSpPr>
        <p:spPr>
          <a:xfrm>
            <a:off x="-750018" y="-256174"/>
            <a:ext cx="2077648" cy="959467"/>
          </a:xfrm>
          <a:custGeom>
            <a:avLst/>
            <a:gdLst/>
            <a:ahLst/>
            <a:cxnLst/>
            <a:rect l="l" t="t" r="r" b="b"/>
            <a:pathLst>
              <a:path w="2077648" h="959467">
                <a:moveTo>
                  <a:pt x="0" y="0"/>
                </a:moveTo>
                <a:lnTo>
                  <a:pt x="2077648" y="0"/>
                </a:lnTo>
                <a:lnTo>
                  <a:pt x="2077648" y="959467"/>
                </a:lnTo>
                <a:lnTo>
                  <a:pt x="0" y="959467"/>
                </a:lnTo>
                <a:lnTo>
                  <a:pt x="0" y="0"/>
                </a:lnTo>
                <a:close/>
              </a:path>
            </a:pathLst>
          </a:custGeom>
          <a:blipFill>
            <a:blip>
              <a:extLst>
                <a:ext uri="{96DAC541-7B7A-43D3-8B79-37D633B846F1}">
                  <asvg:svgBlip xmlns:asvg="http://schemas.microsoft.com/office/drawing/2016/SVG/main" r:embed="rId4"/>
                </a:ext>
              </a:extLst>
            </a:blip>
            <a:stretch>
              <a:fillRect r="-59838" b="-615486"/>
            </a:stretch>
          </a:blipFill>
        </p:spPr>
        <p:txBody>
          <a:bodyPr/>
          <a:lstStyle/>
          <a:p>
            <a:endParaRPr lang="en-US"/>
          </a:p>
        </p:txBody>
      </p:sp>
      <p:sp>
        <p:nvSpPr>
          <p:cNvPr id="5" name="Freeform 5"/>
          <p:cNvSpPr/>
          <p:nvPr/>
        </p:nvSpPr>
        <p:spPr>
          <a:xfrm>
            <a:off x="17259300" y="0"/>
            <a:ext cx="2335743" cy="2057400"/>
          </a:xfrm>
          <a:custGeom>
            <a:avLst/>
            <a:gdLst/>
            <a:ahLst/>
            <a:cxnLst/>
            <a:rect l="l" t="t" r="r" b="b"/>
            <a:pathLst>
              <a:path w="2335743" h="2057400">
                <a:moveTo>
                  <a:pt x="0" y="0"/>
                </a:moveTo>
                <a:lnTo>
                  <a:pt x="2335743" y="0"/>
                </a:lnTo>
                <a:lnTo>
                  <a:pt x="2335743" y="2057400"/>
                </a:lnTo>
                <a:lnTo>
                  <a:pt x="0" y="2057400"/>
                </a:lnTo>
                <a:lnTo>
                  <a:pt x="0" y="0"/>
                </a:lnTo>
                <a:close/>
              </a:path>
            </a:pathLst>
          </a:custGeom>
          <a:blipFill>
            <a:blip>
              <a:extLst>
                <a:ext uri="{96DAC541-7B7A-43D3-8B79-37D633B846F1}">
                  <asvg:svgBlip xmlns:asvg="http://schemas.microsoft.com/office/drawing/2016/SVG/main" r:embed="rId5"/>
                </a:ext>
              </a:extLst>
            </a:blip>
            <a:stretch>
              <a:fillRect/>
            </a:stretch>
          </a:blipFill>
          <a:ln cap="sq">
            <a:noFill/>
            <a:prstDash val="solid"/>
            <a:miter/>
          </a:ln>
        </p:spPr>
        <p:txBody>
          <a:bodyPr/>
          <a:lstStyle/>
          <a:p>
            <a:endParaRPr lang="en-US"/>
          </a:p>
        </p:txBody>
      </p:sp>
      <p:sp>
        <p:nvSpPr>
          <p:cNvPr id="6" name="Freeform 6"/>
          <p:cNvSpPr/>
          <p:nvPr/>
        </p:nvSpPr>
        <p:spPr>
          <a:xfrm>
            <a:off x="15302868" y="9258300"/>
            <a:ext cx="2856856" cy="868655"/>
          </a:xfrm>
          <a:custGeom>
            <a:avLst/>
            <a:gdLst/>
            <a:ahLst/>
            <a:cxnLst/>
            <a:rect l="l" t="t" r="r" b="b"/>
            <a:pathLst>
              <a:path w="2856856" h="868655">
                <a:moveTo>
                  <a:pt x="0" y="0"/>
                </a:moveTo>
                <a:lnTo>
                  <a:pt x="2856855" y="0"/>
                </a:lnTo>
                <a:lnTo>
                  <a:pt x="2856855" y="868655"/>
                </a:lnTo>
                <a:lnTo>
                  <a:pt x="0" y="868655"/>
                </a:lnTo>
                <a:lnTo>
                  <a:pt x="0" y="0"/>
                </a:lnTo>
                <a:close/>
              </a:path>
            </a:pathLst>
          </a:custGeom>
          <a:blipFill>
            <a:blip r:embed="rId6"/>
            <a:stretch>
              <a:fillRect/>
            </a:stretch>
          </a:blipFill>
        </p:spPr>
        <p:txBody>
          <a:bodyPr/>
          <a:lstStyle/>
          <a:p>
            <a:endParaRPr lang="en-US"/>
          </a:p>
        </p:txBody>
      </p:sp>
      <p:sp>
        <p:nvSpPr>
          <p:cNvPr id="7" name="TextBox 7"/>
          <p:cNvSpPr txBox="1"/>
          <p:nvPr/>
        </p:nvSpPr>
        <p:spPr>
          <a:xfrm>
            <a:off x="5543953" y="2785078"/>
            <a:ext cx="10264747" cy="4203700"/>
          </a:xfrm>
          <a:prstGeom prst="rect">
            <a:avLst/>
          </a:prstGeom>
        </p:spPr>
        <p:txBody>
          <a:bodyPr lIns="0" tIns="0" rIns="0" bIns="0" rtlCol="0" anchor="t">
            <a:spAutoFit/>
          </a:bodyPr>
          <a:lstStyle/>
          <a:p>
            <a:pPr marL="863598" lvl="1" indent="-431799" algn="l">
              <a:lnSpc>
                <a:spcPts val="5599"/>
              </a:lnSpc>
              <a:buFont typeface="Arial"/>
              <a:buChar char="•"/>
            </a:pPr>
            <a:r>
              <a:rPr lang="en-US" sz="3999" b="1">
                <a:solidFill>
                  <a:srgbClr val="0F225B"/>
                </a:solidFill>
                <a:latin typeface="Source Sans Pro Bold"/>
                <a:ea typeface="Source Sans Pro Bold"/>
                <a:cs typeface="Source Sans Pro Bold"/>
                <a:sym typeface="Source Sans Pro Bold"/>
              </a:rPr>
              <a:t>Please use Contribution Dossier Tool</a:t>
            </a:r>
          </a:p>
          <a:p>
            <a:pPr marL="863598" lvl="1" indent="-431799" algn="l">
              <a:lnSpc>
                <a:spcPts val="5599"/>
              </a:lnSpc>
              <a:buFont typeface="Arial"/>
              <a:buChar char="•"/>
            </a:pPr>
            <a:r>
              <a:rPr lang="en-US" sz="3999" b="1">
                <a:solidFill>
                  <a:srgbClr val="0F225B"/>
                </a:solidFill>
                <a:latin typeface="Source Sans Pro Bold"/>
                <a:ea typeface="Source Sans Pro Bold"/>
                <a:cs typeface="Source Sans Pro Bold"/>
                <a:sym typeface="Source Sans Pro Bold"/>
              </a:rPr>
              <a:t>Can ask administration for support</a:t>
            </a:r>
          </a:p>
          <a:p>
            <a:pPr marL="863598" lvl="1" indent="-431799" algn="l">
              <a:lnSpc>
                <a:spcPts val="5599"/>
              </a:lnSpc>
              <a:buFont typeface="Arial"/>
              <a:buChar char="•"/>
            </a:pPr>
            <a:r>
              <a:rPr lang="en-US" sz="3999" b="1">
                <a:solidFill>
                  <a:srgbClr val="0F225B"/>
                </a:solidFill>
                <a:latin typeface="Source Sans Pro Bold"/>
                <a:ea typeface="Source Sans Pro Bold"/>
                <a:cs typeface="Source Sans Pro Bold"/>
                <a:sym typeface="Source Sans Pro Bold"/>
              </a:rPr>
              <a:t>Columns and rows can be expanded</a:t>
            </a:r>
          </a:p>
          <a:p>
            <a:pPr marL="863598" lvl="1" indent="-431799" algn="l">
              <a:lnSpc>
                <a:spcPts val="5599"/>
              </a:lnSpc>
              <a:buFont typeface="Arial"/>
              <a:buChar char="•"/>
            </a:pPr>
            <a:r>
              <a:rPr lang="en-US" sz="3999" b="1">
                <a:solidFill>
                  <a:srgbClr val="0F225B"/>
                </a:solidFill>
                <a:latin typeface="Source Sans Pro Bold"/>
                <a:ea typeface="Source Sans Pro Bold"/>
                <a:cs typeface="Source Sans Pro Bold"/>
                <a:sym typeface="Source Sans Pro Bold"/>
              </a:rPr>
              <a:t>Fill to the best of your ability</a:t>
            </a:r>
          </a:p>
          <a:p>
            <a:pPr marL="863598" lvl="1" indent="-431799" algn="l">
              <a:lnSpc>
                <a:spcPts val="5599"/>
              </a:lnSpc>
              <a:buFont typeface="Arial"/>
              <a:buChar char="•"/>
            </a:pPr>
            <a:r>
              <a:rPr lang="en-US" sz="3999" b="1">
                <a:solidFill>
                  <a:srgbClr val="0F225B"/>
                </a:solidFill>
                <a:latin typeface="Source Sans Pro Bold"/>
                <a:ea typeface="Source Sans Pro Bold"/>
                <a:cs typeface="Source Sans Pro Bold"/>
                <a:sym typeface="Source Sans Pro Bold"/>
              </a:rPr>
              <a:t>Continuing education records from Royal College or CFPC to be used</a:t>
            </a:r>
          </a:p>
        </p:txBody>
      </p:sp>
      <p:sp>
        <p:nvSpPr>
          <p:cNvPr id="8" name="TextBox 8"/>
          <p:cNvSpPr txBox="1"/>
          <p:nvPr/>
        </p:nvSpPr>
        <p:spPr>
          <a:xfrm>
            <a:off x="4011627" y="1090675"/>
            <a:ext cx="10264747" cy="679450"/>
          </a:xfrm>
          <a:prstGeom prst="rect">
            <a:avLst/>
          </a:prstGeom>
        </p:spPr>
        <p:txBody>
          <a:bodyPr lIns="0" tIns="0" rIns="0" bIns="0" rtlCol="0" anchor="t">
            <a:spAutoFit/>
          </a:bodyPr>
          <a:lstStyle/>
          <a:p>
            <a:pPr marL="0" lvl="1" indent="0" algn="ctr">
              <a:lnSpc>
                <a:spcPts val="5599"/>
              </a:lnSpc>
              <a:spcBef>
                <a:spcPct val="0"/>
              </a:spcBef>
            </a:pPr>
            <a:r>
              <a:rPr lang="en-US" sz="3999" b="1">
                <a:solidFill>
                  <a:srgbClr val="0F225B"/>
                </a:solidFill>
                <a:latin typeface="Oswald Bold"/>
                <a:ea typeface="Oswald Bold"/>
                <a:cs typeface="Oswald Bold"/>
                <a:sym typeface="Oswald Bold"/>
              </a:rPr>
              <a:t>ALL APPLICATIONS MUST INCLUDE:</a:t>
            </a:r>
          </a:p>
        </p:txBody>
      </p:sp>
      <p:grpSp>
        <p:nvGrpSpPr>
          <p:cNvPr id="9" name="Group 9"/>
          <p:cNvGrpSpPr/>
          <p:nvPr/>
        </p:nvGrpSpPr>
        <p:grpSpPr>
          <a:xfrm>
            <a:off x="1270480" y="2929465"/>
            <a:ext cx="2823558" cy="5216968"/>
            <a:chOff x="0" y="0"/>
            <a:chExt cx="3764744" cy="6955958"/>
          </a:xfrm>
        </p:grpSpPr>
        <p:grpSp>
          <p:nvGrpSpPr>
            <p:cNvPr id="10" name="Group 10"/>
            <p:cNvGrpSpPr/>
            <p:nvPr/>
          </p:nvGrpSpPr>
          <p:grpSpPr>
            <a:xfrm rot="-10800000">
              <a:off x="0" y="1081934"/>
              <a:ext cx="3764744" cy="5061000"/>
              <a:chOff x="0" y="0"/>
              <a:chExt cx="588338" cy="790911"/>
            </a:xfrm>
          </p:grpSpPr>
          <p:sp>
            <p:nvSpPr>
              <p:cNvPr id="11" name="Freeform 11"/>
              <p:cNvSpPr/>
              <p:nvPr/>
            </p:nvSpPr>
            <p:spPr>
              <a:xfrm>
                <a:off x="0" y="0"/>
                <a:ext cx="588338" cy="786759"/>
              </a:xfrm>
              <a:custGeom>
                <a:avLst/>
                <a:gdLst/>
                <a:ahLst/>
                <a:cxnLst/>
                <a:rect l="l" t="t" r="r" b="b"/>
                <a:pathLst>
                  <a:path w="588338" h="786759">
                    <a:moveTo>
                      <a:pt x="588338" y="32132"/>
                    </a:moveTo>
                    <a:lnTo>
                      <a:pt x="588338" y="644479"/>
                    </a:lnTo>
                    <a:cubicBezTo>
                      <a:pt x="588338" y="663850"/>
                      <a:pt x="576443" y="681232"/>
                      <a:pt x="558387" y="688248"/>
                    </a:cubicBezTo>
                    <a:lnTo>
                      <a:pt x="324119" y="779273"/>
                    </a:lnTo>
                    <a:cubicBezTo>
                      <a:pt x="304854" y="786759"/>
                      <a:pt x="283484" y="786759"/>
                      <a:pt x="264219" y="779273"/>
                    </a:cubicBezTo>
                    <a:lnTo>
                      <a:pt x="29950" y="688248"/>
                    </a:lnTo>
                    <a:cubicBezTo>
                      <a:pt x="11895" y="681232"/>
                      <a:pt x="0" y="663850"/>
                      <a:pt x="0" y="644479"/>
                    </a:cubicBezTo>
                    <a:lnTo>
                      <a:pt x="0" y="32132"/>
                    </a:lnTo>
                    <a:cubicBezTo>
                      <a:pt x="0" y="14386"/>
                      <a:pt x="14386" y="0"/>
                      <a:pt x="32132" y="0"/>
                    </a:cubicBezTo>
                    <a:lnTo>
                      <a:pt x="556206" y="0"/>
                    </a:lnTo>
                    <a:cubicBezTo>
                      <a:pt x="564728" y="0"/>
                      <a:pt x="572901" y="3385"/>
                      <a:pt x="578926" y="9411"/>
                    </a:cubicBezTo>
                    <a:cubicBezTo>
                      <a:pt x="584952" y="15437"/>
                      <a:pt x="588338" y="23610"/>
                      <a:pt x="588338" y="32132"/>
                    </a:cubicBezTo>
                    <a:close/>
                  </a:path>
                </a:pathLst>
              </a:custGeom>
              <a:solidFill>
                <a:srgbClr val="4EBAEE"/>
              </a:solidFill>
            </p:spPr>
            <p:txBody>
              <a:bodyPr/>
              <a:lstStyle/>
              <a:p>
                <a:endParaRPr lang="en-US"/>
              </a:p>
            </p:txBody>
          </p:sp>
          <p:sp>
            <p:nvSpPr>
              <p:cNvPr id="12" name="TextBox 12"/>
              <p:cNvSpPr txBox="1"/>
              <p:nvPr/>
            </p:nvSpPr>
            <p:spPr>
              <a:xfrm>
                <a:off x="0" y="-38100"/>
                <a:ext cx="588338" cy="714711"/>
              </a:xfrm>
              <a:prstGeom prst="rect">
                <a:avLst/>
              </a:prstGeom>
            </p:spPr>
            <p:txBody>
              <a:bodyPr lIns="45667" tIns="45667" rIns="45667" bIns="45667" rtlCol="0" anchor="ctr"/>
              <a:lstStyle/>
              <a:p>
                <a:pPr algn="ctr">
                  <a:lnSpc>
                    <a:spcPts val="2768"/>
                  </a:lnSpc>
                </a:pPr>
                <a:endParaRPr/>
              </a:p>
            </p:txBody>
          </p:sp>
        </p:grpSp>
        <p:grpSp>
          <p:nvGrpSpPr>
            <p:cNvPr id="13" name="Group 13"/>
            <p:cNvGrpSpPr/>
            <p:nvPr/>
          </p:nvGrpSpPr>
          <p:grpSpPr>
            <a:xfrm>
              <a:off x="0" y="6508294"/>
              <a:ext cx="3764744" cy="447664"/>
              <a:chOff x="0" y="0"/>
              <a:chExt cx="827188" cy="98361"/>
            </a:xfrm>
          </p:grpSpPr>
          <p:sp>
            <p:nvSpPr>
              <p:cNvPr id="14" name="Freeform 14"/>
              <p:cNvSpPr/>
              <p:nvPr/>
            </p:nvSpPr>
            <p:spPr>
              <a:xfrm>
                <a:off x="0" y="0"/>
                <a:ext cx="827188" cy="98361"/>
              </a:xfrm>
              <a:custGeom>
                <a:avLst/>
                <a:gdLst/>
                <a:ahLst/>
                <a:cxnLst/>
                <a:rect l="l" t="t" r="r" b="b"/>
                <a:pathLst>
                  <a:path w="827188" h="98361">
                    <a:moveTo>
                      <a:pt x="41129" y="0"/>
                    </a:moveTo>
                    <a:lnTo>
                      <a:pt x="786059" y="0"/>
                    </a:lnTo>
                    <a:cubicBezTo>
                      <a:pt x="808774" y="0"/>
                      <a:pt x="827188" y="18414"/>
                      <a:pt x="827188" y="41129"/>
                    </a:cubicBezTo>
                    <a:lnTo>
                      <a:pt x="827188" y="57232"/>
                    </a:lnTo>
                    <a:cubicBezTo>
                      <a:pt x="827188" y="79947"/>
                      <a:pt x="808774" y="98361"/>
                      <a:pt x="786059" y="98361"/>
                    </a:cubicBezTo>
                    <a:lnTo>
                      <a:pt x="41129" y="98361"/>
                    </a:lnTo>
                    <a:cubicBezTo>
                      <a:pt x="18414" y="98361"/>
                      <a:pt x="0" y="79947"/>
                      <a:pt x="0" y="57232"/>
                    </a:cubicBezTo>
                    <a:lnTo>
                      <a:pt x="0" y="41129"/>
                    </a:lnTo>
                    <a:cubicBezTo>
                      <a:pt x="0" y="18414"/>
                      <a:pt x="18414" y="0"/>
                      <a:pt x="41129" y="0"/>
                    </a:cubicBezTo>
                    <a:close/>
                  </a:path>
                </a:pathLst>
              </a:custGeom>
              <a:solidFill>
                <a:srgbClr val="4EBAEE"/>
              </a:solidFill>
            </p:spPr>
            <p:txBody>
              <a:bodyPr/>
              <a:lstStyle/>
              <a:p>
                <a:endParaRPr lang="en-US"/>
              </a:p>
            </p:txBody>
          </p:sp>
          <p:sp>
            <p:nvSpPr>
              <p:cNvPr id="15" name="TextBox 15"/>
              <p:cNvSpPr txBox="1"/>
              <p:nvPr/>
            </p:nvSpPr>
            <p:spPr>
              <a:xfrm>
                <a:off x="0" y="-38100"/>
                <a:ext cx="827188" cy="136461"/>
              </a:xfrm>
              <a:prstGeom prst="rect">
                <a:avLst/>
              </a:prstGeom>
            </p:spPr>
            <p:txBody>
              <a:bodyPr lIns="45667" tIns="45667" rIns="45667" bIns="45667" rtlCol="0" anchor="ctr"/>
              <a:lstStyle/>
              <a:p>
                <a:pPr algn="ctr">
                  <a:lnSpc>
                    <a:spcPts val="2768"/>
                  </a:lnSpc>
                </a:pPr>
                <a:endParaRPr/>
              </a:p>
            </p:txBody>
          </p:sp>
        </p:grpSp>
        <p:grpSp>
          <p:nvGrpSpPr>
            <p:cNvPr id="16" name="Group 16"/>
            <p:cNvGrpSpPr/>
            <p:nvPr/>
          </p:nvGrpSpPr>
          <p:grpSpPr>
            <a:xfrm>
              <a:off x="327721" y="5928087"/>
              <a:ext cx="3109302" cy="795055"/>
              <a:chOff x="0" y="0"/>
              <a:chExt cx="1589350" cy="406400"/>
            </a:xfrm>
          </p:grpSpPr>
          <p:sp>
            <p:nvSpPr>
              <p:cNvPr id="17" name="Freeform 17"/>
              <p:cNvSpPr/>
              <p:nvPr/>
            </p:nvSpPr>
            <p:spPr>
              <a:xfrm>
                <a:off x="0" y="0"/>
                <a:ext cx="1589350" cy="406400"/>
              </a:xfrm>
              <a:custGeom>
                <a:avLst/>
                <a:gdLst/>
                <a:ahLst/>
                <a:cxnLst/>
                <a:rect l="l" t="t" r="r" b="b"/>
                <a:pathLst>
                  <a:path w="1589350" h="406400">
                    <a:moveTo>
                      <a:pt x="1386150" y="0"/>
                    </a:moveTo>
                    <a:lnTo>
                      <a:pt x="203200" y="0"/>
                    </a:lnTo>
                    <a:lnTo>
                      <a:pt x="0" y="203200"/>
                    </a:lnTo>
                    <a:lnTo>
                      <a:pt x="203200" y="406400"/>
                    </a:lnTo>
                    <a:lnTo>
                      <a:pt x="1386150" y="406400"/>
                    </a:lnTo>
                    <a:lnTo>
                      <a:pt x="1589350" y="203200"/>
                    </a:lnTo>
                    <a:lnTo>
                      <a:pt x="1386150" y="0"/>
                    </a:lnTo>
                    <a:close/>
                  </a:path>
                </a:pathLst>
              </a:custGeom>
              <a:solidFill>
                <a:srgbClr val="F7F7F7"/>
              </a:solidFill>
            </p:spPr>
            <p:txBody>
              <a:bodyPr/>
              <a:lstStyle/>
              <a:p>
                <a:endParaRPr lang="en-US"/>
              </a:p>
            </p:txBody>
          </p:sp>
          <p:sp>
            <p:nvSpPr>
              <p:cNvPr id="18" name="TextBox 18"/>
              <p:cNvSpPr txBox="1"/>
              <p:nvPr/>
            </p:nvSpPr>
            <p:spPr>
              <a:xfrm>
                <a:off x="152400" y="-38100"/>
                <a:ext cx="1284550" cy="444500"/>
              </a:xfrm>
              <a:prstGeom prst="rect">
                <a:avLst/>
              </a:prstGeom>
            </p:spPr>
            <p:txBody>
              <a:bodyPr lIns="45667" tIns="45667" rIns="45667" bIns="45667" rtlCol="0" anchor="ctr"/>
              <a:lstStyle/>
              <a:p>
                <a:pPr algn="ctr">
                  <a:lnSpc>
                    <a:spcPts val="2768"/>
                  </a:lnSpc>
                </a:pPr>
                <a:endParaRPr/>
              </a:p>
            </p:txBody>
          </p:sp>
        </p:grpSp>
        <p:grpSp>
          <p:nvGrpSpPr>
            <p:cNvPr id="19" name="Group 19"/>
            <p:cNvGrpSpPr>
              <a:grpSpLocks noChangeAspect="1"/>
            </p:cNvGrpSpPr>
            <p:nvPr/>
          </p:nvGrpSpPr>
          <p:grpSpPr>
            <a:xfrm>
              <a:off x="800438" y="0"/>
              <a:ext cx="2163869" cy="2163869"/>
              <a:chOff x="0" y="0"/>
              <a:chExt cx="495300" cy="495300"/>
            </a:xfrm>
          </p:grpSpPr>
          <p:sp>
            <p:nvSpPr>
              <p:cNvPr id="20" name="Freeform 20"/>
              <p:cNvSpPr/>
              <p:nvPr/>
            </p:nvSpPr>
            <p:spPr>
              <a:xfrm>
                <a:off x="0" y="0"/>
                <a:ext cx="495300" cy="495300"/>
              </a:xfrm>
              <a:custGeom>
                <a:avLst/>
                <a:gdLst/>
                <a:ahLst/>
                <a:cxnLst/>
                <a:rect l="l" t="t" r="r" b="b"/>
                <a:pathLst>
                  <a:path w="495300" h="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4EBAEE"/>
              </a:solidFill>
            </p:spPr>
            <p:txBody>
              <a:bodyPr/>
              <a:lstStyle/>
              <a:p>
                <a:endParaRPr lang="en-US"/>
              </a:p>
            </p:txBody>
          </p:sp>
          <p:sp>
            <p:nvSpPr>
              <p:cNvPr id="21" name="Freeform 21"/>
              <p:cNvSpPr/>
              <p:nvPr/>
            </p:nvSpPr>
            <p:spPr>
              <a:xfrm>
                <a:off x="38100" y="38100"/>
                <a:ext cx="419100" cy="419100"/>
              </a:xfrm>
              <a:custGeom>
                <a:avLst/>
                <a:gdLst/>
                <a:ahLst/>
                <a:cxnLst/>
                <a:rect l="l" t="t" r="r" b="b"/>
                <a:pathLst>
                  <a:path w="419100" h="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F7F7F7"/>
              </a:solidFill>
            </p:spPr>
            <p:txBody>
              <a:bodyPr/>
              <a:lstStyle/>
              <a:p>
                <a:endParaRPr lang="en-US"/>
              </a:p>
            </p:txBody>
          </p:sp>
        </p:grpSp>
        <p:sp>
          <p:nvSpPr>
            <p:cNvPr id="22" name="Freeform 22"/>
            <p:cNvSpPr/>
            <p:nvPr/>
          </p:nvSpPr>
          <p:spPr>
            <a:xfrm>
              <a:off x="1186007" y="373073"/>
              <a:ext cx="1398779" cy="1404044"/>
            </a:xfrm>
            <a:custGeom>
              <a:avLst/>
              <a:gdLst/>
              <a:ahLst/>
              <a:cxnLst/>
              <a:rect l="l" t="t" r="r" b="b"/>
              <a:pathLst>
                <a:path w="1398779" h="1404044">
                  <a:moveTo>
                    <a:pt x="0" y="0"/>
                  </a:moveTo>
                  <a:lnTo>
                    <a:pt x="1398780" y="0"/>
                  </a:lnTo>
                  <a:lnTo>
                    <a:pt x="1398780" y="1404045"/>
                  </a:lnTo>
                  <a:lnTo>
                    <a:pt x="0" y="1404045"/>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3" name="TextBox 23"/>
            <p:cNvSpPr txBox="1"/>
            <p:nvPr/>
          </p:nvSpPr>
          <p:spPr>
            <a:xfrm>
              <a:off x="1160619" y="6039229"/>
              <a:ext cx="1443506" cy="525145"/>
            </a:xfrm>
            <a:prstGeom prst="rect">
              <a:avLst/>
            </a:prstGeom>
          </p:spPr>
          <p:txBody>
            <a:bodyPr lIns="0" tIns="0" rIns="0" bIns="0" rtlCol="0" anchor="t">
              <a:spAutoFit/>
            </a:bodyPr>
            <a:lstStyle/>
            <a:p>
              <a:pPr algn="ctr">
                <a:lnSpc>
                  <a:spcPts val="3359"/>
                </a:lnSpc>
              </a:pPr>
              <a:r>
                <a:rPr lang="en-US" sz="2400" b="1">
                  <a:solidFill>
                    <a:srgbClr val="0F225B"/>
                  </a:solidFill>
                  <a:latin typeface="Oswald Bold"/>
                  <a:ea typeface="Oswald Bold"/>
                  <a:cs typeface="Oswald Bold"/>
                  <a:sym typeface="Oswald Bold"/>
                </a:rPr>
                <a:t>04</a:t>
              </a:r>
            </a:p>
          </p:txBody>
        </p:sp>
        <p:sp>
          <p:nvSpPr>
            <p:cNvPr id="24" name="TextBox 24"/>
            <p:cNvSpPr txBox="1"/>
            <p:nvPr/>
          </p:nvSpPr>
          <p:spPr>
            <a:xfrm>
              <a:off x="326521" y="2387493"/>
              <a:ext cx="3111702" cy="948055"/>
            </a:xfrm>
            <a:prstGeom prst="rect">
              <a:avLst/>
            </a:prstGeom>
          </p:spPr>
          <p:txBody>
            <a:bodyPr lIns="0" tIns="0" rIns="0" bIns="0" rtlCol="0" anchor="t">
              <a:spAutoFit/>
            </a:bodyPr>
            <a:lstStyle/>
            <a:p>
              <a:pPr marL="0" lvl="1" indent="0" algn="ctr">
                <a:lnSpc>
                  <a:spcPts val="2940"/>
                </a:lnSpc>
                <a:spcBef>
                  <a:spcPct val="0"/>
                </a:spcBef>
              </a:pPr>
              <a:r>
                <a:rPr lang="en-US" sz="2100" b="1">
                  <a:solidFill>
                    <a:srgbClr val="FFFFFF"/>
                  </a:solidFill>
                  <a:latin typeface="Oswald Bold"/>
                  <a:ea typeface="Oswald Bold"/>
                  <a:cs typeface="Oswald Bold"/>
                  <a:sym typeface="Oswald Bold"/>
                </a:rPr>
                <a:t>FACULTY EVALUATIONS</a:t>
              </a:r>
            </a:p>
          </p:txBody>
        </p:sp>
        <p:sp>
          <p:nvSpPr>
            <p:cNvPr id="25" name="TextBox 25"/>
            <p:cNvSpPr txBox="1"/>
            <p:nvPr/>
          </p:nvSpPr>
          <p:spPr>
            <a:xfrm>
              <a:off x="326521" y="3552018"/>
              <a:ext cx="3111702" cy="1866900"/>
            </a:xfrm>
            <a:prstGeom prst="rect">
              <a:avLst/>
            </a:prstGeom>
          </p:spPr>
          <p:txBody>
            <a:bodyPr lIns="0" tIns="0" rIns="0" bIns="0" rtlCol="0" anchor="t">
              <a:spAutoFit/>
            </a:bodyPr>
            <a:lstStyle/>
            <a:p>
              <a:pPr marL="0" lvl="0" indent="0" algn="ctr">
                <a:lnSpc>
                  <a:spcPts val="2250"/>
                </a:lnSpc>
                <a:spcBef>
                  <a:spcPct val="0"/>
                </a:spcBef>
              </a:pPr>
              <a:r>
                <a:rPr lang="en-US" sz="1500" b="1" spc="48">
                  <a:solidFill>
                    <a:srgbClr val="FFFFFF"/>
                  </a:solidFill>
                  <a:latin typeface="Source Sans Pro Bold"/>
                  <a:ea typeface="Source Sans Pro Bold"/>
                  <a:cs typeface="Source Sans Pro Bold"/>
                  <a:sym typeface="Source Sans Pro Bold"/>
                </a:rPr>
                <a:t>Include all learner evaluation, letters regarding evaluations, teaching performance or  awards</a:t>
              </a:r>
            </a:p>
          </p:txBody>
        </p:sp>
      </p:grpSp>
      <p:grpSp>
        <p:nvGrpSpPr>
          <p:cNvPr id="26" name="Group 26"/>
          <p:cNvGrpSpPr/>
          <p:nvPr/>
        </p:nvGrpSpPr>
        <p:grpSpPr>
          <a:xfrm>
            <a:off x="1270480" y="2929465"/>
            <a:ext cx="2823558" cy="5216968"/>
            <a:chOff x="0" y="0"/>
            <a:chExt cx="3764744" cy="6955958"/>
          </a:xfrm>
        </p:grpSpPr>
        <p:grpSp>
          <p:nvGrpSpPr>
            <p:cNvPr id="27" name="Group 27"/>
            <p:cNvGrpSpPr/>
            <p:nvPr/>
          </p:nvGrpSpPr>
          <p:grpSpPr>
            <a:xfrm rot="-10800000">
              <a:off x="0" y="1081934"/>
              <a:ext cx="3764744" cy="5061000"/>
              <a:chOff x="0" y="0"/>
              <a:chExt cx="588338" cy="790911"/>
            </a:xfrm>
          </p:grpSpPr>
          <p:sp>
            <p:nvSpPr>
              <p:cNvPr id="28" name="Freeform 28"/>
              <p:cNvSpPr/>
              <p:nvPr/>
            </p:nvSpPr>
            <p:spPr>
              <a:xfrm>
                <a:off x="0" y="0"/>
                <a:ext cx="588338" cy="786759"/>
              </a:xfrm>
              <a:custGeom>
                <a:avLst/>
                <a:gdLst/>
                <a:ahLst/>
                <a:cxnLst/>
                <a:rect l="l" t="t" r="r" b="b"/>
                <a:pathLst>
                  <a:path w="588338" h="786759">
                    <a:moveTo>
                      <a:pt x="588338" y="32132"/>
                    </a:moveTo>
                    <a:lnTo>
                      <a:pt x="588338" y="644479"/>
                    </a:lnTo>
                    <a:cubicBezTo>
                      <a:pt x="588338" y="663850"/>
                      <a:pt x="576443" y="681232"/>
                      <a:pt x="558387" y="688248"/>
                    </a:cubicBezTo>
                    <a:lnTo>
                      <a:pt x="324119" y="779273"/>
                    </a:lnTo>
                    <a:cubicBezTo>
                      <a:pt x="304854" y="786759"/>
                      <a:pt x="283484" y="786759"/>
                      <a:pt x="264219" y="779273"/>
                    </a:cubicBezTo>
                    <a:lnTo>
                      <a:pt x="29950" y="688248"/>
                    </a:lnTo>
                    <a:cubicBezTo>
                      <a:pt x="11895" y="681232"/>
                      <a:pt x="0" y="663850"/>
                      <a:pt x="0" y="644479"/>
                    </a:cubicBezTo>
                    <a:lnTo>
                      <a:pt x="0" y="32132"/>
                    </a:lnTo>
                    <a:cubicBezTo>
                      <a:pt x="0" y="14386"/>
                      <a:pt x="14386" y="0"/>
                      <a:pt x="32132" y="0"/>
                    </a:cubicBezTo>
                    <a:lnTo>
                      <a:pt x="556206" y="0"/>
                    </a:lnTo>
                    <a:cubicBezTo>
                      <a:pt x="564728" y="0"/>
                      <a:pt x="572901" y="3385"/>
                      <a:pt x="578926" y="9411"/>
                    </a:cubicBezTo>
                    <a:cubicBezTo>
                      <a:pt x="584952" y="15437"/>
                      <a:pt x="588338" y="23610"/>
                      <a:pt x="588338" y="32132"/>
                    </a:cubicBezTo>
                    <a:close/>
                  </a:path>
                </a:pathLst>
              </a:custGeom>
              <a:solidFill>
                <a:srgbClr val="1EAE98"/>
              </a:solidFill>
            </p:spPr>
            <p:txBody>
              <a:bodyPr/>
              <a:lstStyle/>
              <a:p>
                <a:endParaRPr lang="en-US"/>
              </a:p>
            </p:txBody>
          </p:sp>
          <p:sp>
            <p:nvSpPr>
              <p:cNvPr id="29" name="TextBox 29"/>
              <p:cNvSpPr txBox="1"/>
              <p:nvPr/>
            </p:nvSpPr>
            <p:spPr>
              <a:xfrm>
                <a:off x="0" y="-38100"/>
                <a:ext cx="588338" cy="714711"/>
              </a:xfrm>
              <a:prstGeom prst="rect">
                <a:avLst/>
              </a:prstGeom>
            </p:spPr>
            <p:txBody>
              <a:bodyPr lIns="45667" tIns="45667" rIns="45667" bIns="45667" rtlCol="0" anchor="ctr"/>
              <a:lstStyle/>
              <a:p>
                <a:pPr algn="ctr">
                  <a:lnSpc>
                    <a:spcPts val="2768"/>
                  </a:lnSpc>
                </a:pPr>
                <a:endParaRPr/>
              </a:p>
            </p:txBody>
          </p:sp>
        </p:grpSp>
        <p:grpSp>
          <p:nvGrpSpPr>
            <p:cNvPr id="30" name="Group 30"/>
            <p:cNvGrpSpPr/>
            <p:nvPr/>
          </p:nvGrpSpPr>
          <p:grpSpPr>
            <a:xfrm>
              <a:off x="0" y="6508294"/>
              <a:ext cx="3764744" cy="447664"/>
              <a:chOff x="0" y="0"/>
              <a:chExt cx="827188" cy="98361"/>
            </a:xfrm>
          </p:grpSpPr>
          <p:sp>
            <p:nvSpPr>
              <p:cNvPr id="31" name="Freeform 31"/>
              <p:cNvSpPr/>
              <p:nvPr/>
            </p:nvSpPr>
            <p:spPr>
              <a:xfrm>
                <a:off x="0" y="0"/>
                <a:ext cx="827188" cy="98361"/>
              </a:xfrm>
              <a:custGeom>
                <a:avLst/>
                <a:gdLst/>
                <a:ahLst/>
                <a:cxnLst/>
                <a:rect l="l" t="t" r="r" b="b"/>
                <a:pathLst>
                  <a:path w="827188" h="98361">
                    <a:moveTo>
                      <a:pt x="41129" y="0"/>
                    </a:moveTo>
                    <a:lnTo>
                      <a:pt x="786059" y="0"/>
                    </a:lnTo>
                    <a:cubicBezTo>
                      <a:pt x="808774" y="0"/>
                      <a:pt x="827188" y="18414"/>
                      <a:pt x="827188" y="41129"/>
                    </a:cubicBezTo>
                    <a:lnTo>
                      <a:pt x="827188" y="57232"/>
                    </a:lnTo>
                    <a:cubicBezTo>
                      <a:pt x="827188" y="79947"/>
                      <a:pt x="808774" y="98361"/>
                      <a:pt x="786059" y="98361"/>
                    </a:cubicBezTo>
                    <a:lnTo>
                      <a:pt x="41129" y="98361"/>
                    </a:lnTo>
                    <a:cubicBezTo>
                      <a:pt x="18414" y="98361"/>
                      <a:pt x="0" y="79947"/>
                      <a:pt x="0" y="57232"/>
                    </a:cubicBezTo>
                    <a:lnTo>
                      <a:pt x="0" y="41129"/>
                    </a:lnTo>
                    <a:cubicBezTo>
                      <a:pt x="0" y="18414"/>
                      <a:pt x="18414" y="0"/>
                      <a:pt x="41129" y="0"/>
                    </a:cubicBezTo>
                    <a:close/>
                  </a:path>
                </a:pathLst>
              </a:custGeom>
              <a:solidFill>
                <a:srgbClr val="1EAE98"/>
              </a:solidFill>
            </p:spPr>
            <p:txBody>
              <a:bodyPr/>
              <a:lstStyle/>
              <a:p>
                <a:endParaRPr lang="en-US"/>
              </a:p>
            </p:txBody>
          </p:sp>
          <p:sp>
            <p:nvSpPr>
              <p:cNvPr id="32" name="TextBox 32"/>
              <p:cNvSpPr txBox="1"/>
              <p:nvPr/>
            </p:nvSpPr>
            <p:spPr>
              <a:xfrm>
                <a:off x="0" y="-38100"/>
                <a:ext cx="827188" cy="136461"/>
              </a:xfrm>
              <a:prstGeom prst="rect">
                <a:avLst/>
              </a:prstGeom>
            </p:spPr>
            <p:txBody>
              <a:bodyPr lIns="45667" tIns="45667" rIns="45667" bIns="45667" rtlCol="0" anchor="ctr"/>
              <a:lstStyle/>
              <a:p>
                <a:pPr algn="ctr">
                  <a:lnSpc>
                    <a:spcPts val="2768"/>
                  </a:lnSpc>
                </a:pPr>
                <a:endParaRPr/>
              </a:p>
            </p:txBody>
          </p:sp>
        </p:grpSp>
        <p:grpSp>
          <p:nvGrpSpPr>
            <p:cNvPr id="33" name="Group 33"/>
            <p:cNvGrpSpPr/>
            <p:nvPr/>
          </p:nvGrpSpPr>
          <p:grpSpPr>
            <a:xfrm>
              <a:off x="327721" y="5928087"/>
              <a:ext cx="3109302" cy="795055"/>
              <a:chOff x="0" y="0"/>
              <a:chExt cx="1589350" cy="406400"/>
            </a:xfrm>
          </p:grpSpPr>
          <p:sp>
            <p:nvSpPr>
              <p:cNvPr id="34" name="Freeform 34"/>
              <p:cNvSpPr/>
              <p:nvPr/>
            </p:nvSpPr>
            <p:spPr>
              <a:xfrm>
                <a:off x="0" y="0"/>
                <a:ext cx="1589350" cy="406400"/>
              </a:xfrm>
              <a:custGeom>
                <a:avLst/>
                <a:gdLst/>
                <a:ahLst/>
                <a:cxnLst/>
                <a:rect l="l" t="t" r="r" b="b"/>
                <a:pathLst>
                  <a:path w="1589350" h="406400">
                    <a:moveTo>
                      <a:pt x="1386150" y="0"/>
                    </a:moveTo>
                    <a:lnTo>
                      <a:pt x="203200" y="0"/>
                    </a:lnTo>
                    <a:lnTo>
                      <a:pt x="0" y="203200"/>
                    </a:lnTo>
                    <a:lnTo>
                      <a:pt x="203200" y="406400"/>
                    </a:lnTo>
                    <a:lnTo>
                      <a:pt x="1386150" y="406400"/>
                    </a:lnTo>
                    <a:lnTo>
                      <a:pt x="1589350" y="203200"/>
                    </a:lnTo>
                    <a:lnTo>
                      <a:pt x="1386150" y="0"/>
                    </a:lnTo>
                    <a:close/>
                  </a:path>
                </a:pathLst>
              </a:custGeom>
              <a:solidFill>
                <a:srgbClr val="F7F7F7"/>
              </a:solidFill>
            </p:spPr>
            <p:txBody>
              <a:bodyPr/>
              <a:lstStyle/>
              <a:p>
                <a:endParaRPr lang="en-US"/>
              </a:p>
            </p:txBody>
          </p:sp>
          <p:sp>
            <p:nvSpPr>
              <p:cNvPr id="35" name="TextBox 35"/>
              <p:cNvSpPr txBox="1"/>
              <p:nvPr/>
            </p:nvSpPr>
            <p:spPr>
              <a:xfrm>
                <a:off x="152400" y="-38100"/>
                <a:ext cx="1284550" cy="444500"/>
              </a:xfrm>
              <a:prstGeom prst="rect">
                <a:avLst/>
              </a:prstGeom>
            </p:spPr>
            <p:txBody>
              <a:bodyPr lIns="45667" tIns="45667" rIns="45667" bIns="45667" rtlCol="0" anchor="ctr"/>
              <a:lstStyle/>
              <a:p>
                <a:pPr algn="ctr">
                  <a:lnSpc>
                    <a:spcPts val="2768"/>
                  </a:lnSpc>
                </a:pPr>
                <a:endParaRPr/>
              </a:p>
            </p:txBody>
          </p:sp>
        </p:grpSp>
        <p:grpSp>
          <p:nvGrpSpPr>
            <p:cNvPr id="36" name="Group 36"/>
            <p:cNvGrpSpPr>
              <a:grpSpLocks noChangeAspect="1"/>
            </p:cNvGrpSpPr>
            <p:nvPr/>
          </p:nvGrpSpPr>
          <p:grpSpPr>
            <a:xfrm>
              <a:off x="800438" y="0"/>
              <a:ext cx="2163869" cy="2163869"/>
              <a:chOff x="0" y="0"/>
              <a:chExt cx="495300" cy="495300"/>
            </a:xfrm>
          </p:grpSpPr>
          <p:sp>
            <p:nvSpPr>
              <p:cNvPr id="37" name="Freeform 37"/>
              <p:cNvSpPr/>
              <p:nvPr/>
            </p:nvSpPr>
            <p:spPr>
              <a:xfrm>
                <a:off x="0" y="0"/>
                <a:ext cx="495300" cy="495300"/>
              </a:xfrm>
              <a:custGeom>
                <a:avLst/>
                <a:gdLst/>
                <a:ahLst/>
                <a:cxnLst/>
                <a:rect l="l" t="t" r="r" b="b"/>
                <a:pathLst>
                  <a:path w="495300" h="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1EAE98"/>
              </a:solidFill>
            </p:spPr>
            <p:txBody>
              <a:bodyPr/>
              <a:lstStyle/>
              <a:p>
                <a:endParaRPr lang="en-US"/>
              </a:p>
            </p:txBody>
          </p:sp>
          <p:sp>
            <p:nvSpPr>
              <p:cNvPr id="38" name="Freeform 38"/>
              <p:cNvSpPr/>
              <p:nvPr/>
            </p:nvSpPr>
            <p:spPr>
              <a:xfrm>
                <a:off x="38100" y="38100"/>
                <a:ext cx="419100" cy="419100"/>
              </a:xfrm>
              <a:custGeom>
                <a:avLst/>
                <a:gdLst/>
                <a:ahLst/>
                <a:cxnLst/>
                <a:rect l="l" t="t" r="r" b="b"/>
                <a:pathLst>
                  <a:path w="419100" h="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F7F7F7"/>
              </a:solidFill>
            </p:spPr>
            <p:txBody>
              <a:bodyPr/>
              <a:lstStyle/>
              <a:p>
                <a:endParaRPr lang="en-US"/>
              </a:p>
            </p:txBody>
          </p:sp>
        </p:grpSp>
        <p:sp>
          <p:nvSpPr>
            <p:cNvPr id="39" name="Freeform 39"/>
            <p:cNvSpPr/>
            <p:nvPr/>
          </p:nvSpPr>
          <p:spPr>
            <a:xfrm>
              <a:off x="1298417" y="462680"/>
              <a:ext cx="1126844" cy="1224830"/>
            </a:xfrm>
            <a:custGeom>
              <a:avLst/>
              <a:gdLst/>
              <a:ahLst/>
              <a:cxnLst/>
              <a:rect l="l" t="t" r="r" b="b"/>
              <a:pathLst>
                <a:path w="1126844" h="1224830">
                  <a:moveTo>
                    <a:pt x="0" y="0"/>
                  </a:moveTo>
                  <a:lnTo>
                    <a:pt x="1126843" y="0"/>
                  </a:lnTo>
                  <a:lnTo>
                    <a:pt x="1126843" y="1224830"/>
                  </a:lnTo>
                  <a:lnTo>
                    <a:pt x="0" y="1224830"/>
                  </a:lnTo>
                  <a:lnTo>
                    <a:pt x="0" y="0"/>
                  </a:lnTo>
                  <a:close/>
                </a:path>
              </a:pathLst>
            </a:custGeom>
            <a:blipFill>
              <a:blip>
                <a:extLst>
                  <a:ext uri="{96DAC541-7B7A-43D3-8B79-37D633B846F1}">
                    <asvg:svgBlip xmlns:asvg="http://schemas.microsoft.com/office/drawing/2016/SVG/main" r:embed="rId8"/>
                  </a:ext>
                </a:extLst>
              </a:blip>
              <a:stretch>
                <a:fillRect/>
              </a:stretch>
            </a:blipFill>
          </p:spPr>
          <p:txBody>
            <a:bodyPr/>
            <a:lstStyle/>
            <a:p>
              <a:endParaRPr lang="en-US"/>
            </a:p>
          </p:txBody>
        </p:sp>
        <p:sp>
          <p:nvSpPr>
            <p:cNvPr id="40" name="TextBox 40"/>
            <p:cNvSpPr txBox="1"/>
            <p:nvPr/>
          </p:nvSpPr>
          <p:spPr>
            <a:xfrm>
              <a:off x="1160619" y="6039229"/>
              <a:ext cx="1443506" cy="525145"/>
            </a:xfrm>
            <a:prstGeom prst="rect">
              <a:avLst/>
            </a:prstGeom>
          </p:spPr>
          <p:txBody>
            <a:bodyPr lIns="0" tIns="0" rIns="0" bIns="0" rtlCol="0" anchor="t">
              <a:spAutoFit/>
            </a:bodyPr>
            <a:lstStyle/>
            <a:p>
              <a:pPr algn="ctr">
                <a:lnSpc>
                  <a:spcPts val="3359"/>
                </a:lnSpc>
              </a:pPr>
              <a:r>
                <a:rPr lang="en-US" sz="2400" b="1">
                  <a:solidFill>
                    <a:srgbClr val="0F225B"/>
                  </a:solidFill>
                  <a:latin typeface="Oswald Bold"/>
                  <a:ea typeface="Oswald Bold"/>
                  <a:cs typeface="Oswald Bold"/>
                  <a:sym typeface="Oswald Bold"/>
                </a:rPr>
                <a:t>05</a:t>
              </a:r>
            </a:p>
          </p:txBody>
        </p:sp>
        <p:sp>
          <p:nvSpPr>
            <p:cNvPr id="41" name="TextBox 41"/>
            <p:cNvSpPr txBox="1"/>
            <p:nvPr/>
          </p:nvSpPr>
          <p:spPr>
            <a:xfrm>
              <a:off x="320517" y="2387493"/>
              <a:ext cx="3117707" cy="1443355"/>
            </a:xfrm>
            <a:prstGeom prst="rect">
              <a:avLst/>
            </a:prstGeom>
          </p:spPr>
          <p:txBody>
            <a:bodyPr lIns="0" tIns="0" rIns="0" bIns="0" rtlCol="0" anchor="t">
              <a:spAutoFit/>
            </a:bodyPr>
            <a:lstStyle/>
            <a:p>
              <a:pPr marL="0" lvl="1" indent="0" algn="ctr">
                <a:lnSpc>
                  <a:spcPts val="2940"/>
                </a:lnSpc>
                <a:spcBef>
                  <a:spcPct val="0"/>
                </a:spcBef>
              </a:pPr>
              <a:r>
                <a:rPr lang="en-US" sz="2100" b="1">
                  <a:solidFill>
                    <a:srgbClr val="FFFFFF"/>
                  </a:solidFill>
                  <a:latin typeface="Oswald Bold"/>
                  <a:ea typeface="Oswald Bold"/>
                  <a:cs typeface="Oswald Bold"/>
                  <a:sym typeface="Oswald Bold"/>
                </a:rPr>
                <a:t>COMPLETED CONTRIBUTION DOSSIER</a:t>
              </a:r>
            </a:p>
          </p:txBody>
        </p:sp>
        <p:sp>
          <p:nvSpPr>
            <p:cNvPr id="42" name="TextBox 42"/>
            <p:cNvSpPr txBox="1"/>
            <p:nvPr/>
          </p:nvSpPr>
          <p:spPr>
            <a:xfrm>
              <a:off x="305987" y="4117467"/>
              <a:ext cx="3111702" cy="1485900"/>
            </a:xfrm>
            <a:prstGeom prst="rect">
              <a:avLst/>
            </a:prstGeom>
          </p:spPr>
          <p:txBody>
            <a:bodyPr lIns="0" tIns="0" rIns="0" bIns="0" rtlCol="0" anchor="t">
              <a:spAutoFit/>
            </a:bodyPr>
            <a:lstStyle/>
            <a:p>
              <a:pPr algn="ctr">
                <a:lnSpc>
                  <a:spcPts val="2250"/>
                </a:lnSpc>
              </a:pPr>
              <a:r>
                <a:rPr lang="en-US" sz="1500" b="1" spc="48">
                  <a:solidFill>
                    <a:srgbClr val="FFFFFF"/>
                  </a:solidFill>
                  <a:latin typeface="Source Sans Pro Bold"/>
                  <a:ea typeface="Source Sans Pro Bold"/>
                  <a:cs typeface="Source Sans Pro Bold"/>
                  <a:sym typeface="Source Sans Pro Bold"/>
                </a:rPr>
                <a:t>Tool to keep track of academic contributions</a:t>
              </a:r>
            </a:p>
            <a:p>
              <a:pPr marL="0" lvl="0" indent="0" algn="ctr">
                <a:lnSpc>
                  <a:spcPts val="2250"/>
                </a:lnSpc>
                <a:spcBef>
                  <a:spcPct val="0"/>
                </a:spcBef>
              </a:pPr>
              <a:r>
                <a:rPr lang="en-US" sz="1500" b="1" spc="48">
                  <a:solidFill>
                    <a:srgbClr val="FFFFFF"/>
                  </a:solidFill>
                  <a:latin typeface="Source Sans Pro Bold"/>
                  <a:ea typeface="Source Sans Pro Bold"/>
                  <a:cs typeface="Source Sans Pro Bold"/>
                  <a:sym typeface="Source Sans Pro Bold"/>
                </a:rPr>
                <a:t>Encourage to complete to best of your ability</a:t>
              </a:r>
            </a:p>
          </p:txBody>
        </p:sp>
      </p:gr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en-US"/>
          </a:p>
        </p:txBody>
      </p:sp>
      <p:grpSp>
        <p:nvGrpSpPr>
          <p:cNvPr id="3" name="Group 3"/>
          <p:cNvGrpSpPr/>
          <p:nvPr/>
        </p:nvGrpSpPr>
        <p:grpSpPr>
          <a:xfrm>
            <a:off x="-3975264" y="-362907"/>
            <a:ext cx="11639337" cy="11639337"/>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E1E1E"/>
            </a:solidFill>
          </p:spPr>
          <p:txBody>
            <a:bodyPr/>
            <a:lstStyle/>
            <a:p>
              <a:endParaRPr lang="en-US"/>
            </a:p>
          </p:txBody>
        </p:sp>
        <p:sp>
          <p:nvSpPr>
            <p:cNvPr id="5" name="TextBox 5"/>
            <p:cNvSpPr txBox="1"/>
            <p:nvPr/>
          </p:nvSpPr>
          <p:spPr>
            <a:xfrm>
              <a:off x="76200" y="28575"/>
              <a:ext cx="660400" cy="708025"/>
            </a:xfrm>
            <a:prstGeom prst="rect">
              <a:avLst/>
            </a:prstGeom>
          </p:spPr>
          <p:txBody>
            <a:bodyPr lIns="50800" tIns="50800" rIns="50800" bIns="50800" rtlCol="0" anchor="ctr"/>
            <a:lstStyle/>
            <a:p>
              <a:pPr algn="ctr">
                <a:lnSpc>
                  <a:spcPts val="3359"/>
                </a:lnSpc>
              </a:pPr>
              <a:endParaRPr/>
            </a:p>
          </p:txBody>
        </p:sp>
      </p:grpSp>
      <p:sp>
        <p:nvSpPr>
          <p:cNvPr id="6" name="Freeform 6"/>
          <p:cNvSpPr/>
          <p:nvPr/>
        </p:nvSpPr>
        <p:spPr>
          <a:xfrm rot="-5400000">
            <a:off x="-218346" y="2510559"/>
            <a:ext cx="1109057" cy="672366"/>
          </a:xfrm>
          <a:custGeom>
            <a:avLst/>
            <a:gdLst/>
            <a:ahLst/>
            <a:cxnLst/>
            <a:rect l="l" t="t" r="r" b="b"/>
            <a:pathLst>
              <a:path w="1109057" h="672366">
                <a:moveTo>
                  <a:pt x="0" y="0"/>
                </a:moveTo>
                <a:lnTo>
                  <a:pt x="1109057" y="0"/>
                </a:lnTo>
                <a:lnTo>
                  <a:pt x="1109057" y="672366"/>
                </a:lnTo>
                <a:lnTo>
                  <a:pt x="0" y="672366"/>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7" name="Group 7"/>
          <p:cNvGrpSpPr/>
          <p:nvPr/>
        </p:nvGrpSpPr>
        <p:grpSpPr>
          <a:xfrm>
            <a:off x="-1497137" y="1820545"/>
            <a:ext cx="9728217" cy="9728179"/>
            <a:chOff x="0" y="0"/>
            <a:chExt cx="6350000" cy="6349975"/>
          </a:xfrm>
        </p:grpSpPr>
        <p:sp>
          <p:nvSpPr>
            <p:cNvPr id="8" name="Freeform 8"/>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5"/>
              <a:stretch>
                <a:fillRect/>
              </a:stretch>
            </a:blipFill>
          </p:spPr>
          <p:txBody>
            <a:bodyPr/>
            <a:lstStyle/>
            <a:p>
              <a:endParaRPr lang="en-US"/>
            </a:p>
          </p:txBody>
        </p:sp>
      </p:grpSp>
      <p:grpSp>
        <p:nvGrpSpPr>
          <p:cNvPr id="9" name="Group 9"/>
          <p:cNvGrpSpPr/>
          <p:nvPr/>
        </p:nvGrpSpPr>
        <p:grpSpPr>
          <a:xfrm>
            <a:off x="9715500" y="2292214"/>
            <a:ext cx="1296158" cy="1296158"/>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E4381"/>
            </a:solidFill>
          </p:spPr>
          <p:txBody>
            <a:bodyPr/>
            <a:lstStyle/>
            <a:p>
              <a:endParaRPr lang="en-US"/>
            </a:p>
          </p:txBody>
        </p:sp>
        <p:sp>
          <p:nvSpPr>
            <p:cNvPr id="11" name="TextBox 11"/>
            <p:cNvSpPr txBox="1"/>
            <p:nvPr/>
          </p:nvSpPr>
          <p:spPr>
            <a:xfrm>
              <a:off x="76200" y="28575"/>
              <a:ext cx="660400" cy="708025"/>
            </a:xfrm>
            <a:prstGeom prst="rect">
              <a:avLst/>
            </a:prstGeom>
          </p:spPr>
          <p:txBody>
            <a:bodyPr lIns="50800" tIns="50800" rIns="50800" bIns="50800" rtlCol="0" anchor="ctr"/>
            <a:lstStyle/>
            <a:p>
              <a:pPr algn="ctr">
                <a:lnSpc>
                  <a:spcPts val="3359"/>
                </a:lnSpc>
              </a:pPr>
              <a:endParaRPr/>
            </a:p>
          </p:txBody>
        </p:sp>
      </p:grpSp>
      <p:grpSp>
        <p:nvGrpSpPr>
          <p:cNvPr id="12" name="Group 12"/>
          <p:cNvGrpSpPr/>
          <p:nvPr/>
        </p:nvGrpSpPr>
        <p:grpSpPr>
          <a:xfrm>
            <a:off x="9715500" y="4160604"/>
            <a:ext cx="1296158" cy="1296158"/>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EBAEE"/>
            </a:solidFill>
          </p:spPr>
          <p:txBody>
            <a:bodyPr/>
            <a:lstStyle/>
            <a:p>
              <a:endParaRPr lang="en-US"/>
            </a:p>
          </p:txBody>
        </p:sp>
        <p:sp>
          <p:nvSpPr>
            <p:cNvPr id="14" name="TextBox 14"/>
            <p:cNvSpPr txBox="1"/>
            <p:nvPr/>
          </p:nvSpPr>
          <p:spPr>
            <a:xfrm>
              <a:off x="76200" y="28575"/>
              <a:ext cx="660400" cy="708025"/>
            </a:xfrm>
            <a:prstGeom prst="rect">
              <a:avLst/>
            </a:prstGeom>
          </p:spPr>
          <p:txBody>
            <a:bodyPr lIns="50800" tIns="50800" rIns="50800" bIns="50800" rtlCol="0" anchor="ctr"/>
            <a:lstStyle/>
            <a:p>
              <a:pPr algn="ctr">
                <a:lnSpc>
                  <a:spcPts val="3359"/>
                </a:lnSpc>
              </a:pPr>
              <a:endParaRPr/>
            </a:p>
          </p:txBody>
        </p:sp>
      </p:grpSp>
      <p:grpSp>
        <p:nvGrpSpPr>
          <p:cNvPr id="15" name="Group 15"/>
          <p:cNvGrpSpPr/>
          <p:nvPr/>
        </p:nvGrpSpPr>
        <p:grpSpPr>
          <a:xfrm>
            <a:off x="9715500" y="6028994"/>
            <a:ext cx="1296158" cy="1296158"/>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7CAB3"/>
            </a:solidFill>
          </p:spPr>
          <p:txBody>
            <a:bodyPr/>
            <a:lstStyle/>
            <a:p>
              <a:endParaRPr lang="en-US"/>
            </a:p>
          </p:txBody>
        </p:sp>
        <p:sp>
          <p:nvSpPr>
            <p:cNvPr id="17" name="TextBox 17"/>
            <p:cNvSpPr txBox="1"/>
            <p:nvPr/>
          </p:nvSpPr>
          <p:spPr>
            <a:xfrm>
              <a:off x="76200" y="28575"/>
              <a:ext cx="660400" cy="708025"/>
            </a:xfrm>
            <a:prstGeom prst="rect">
              <a:avLst/>
            </a:prstGeom>
          </p:spPr>
          <p:txBody>
            <a:bodyPr lIns="50800" tIns="50800" rIns="50800" bIns="50800" rtlCol="0" anchor="ctr"/>
            <a:lstStyle/>
            <a:p>
              <a:pPr algn="ctr">
                <a:lnSpc>
                  <a:spcPts val="3359"/>
                </a:lnSpc>
              </a:pPr>
              <a:endParaRPr/>
            </a:p>
          </p:txBody>
        </p:sp>
      </p:grpSp>
      <p:grpSp>
        <p:nvGrpSpPr>
          <p:cNvPr id="18" name="Group 18"/>
          <p:cNvGrpSpPr/>
          <p:nvPr/>
        </p:nvGrpSpPr>
        <p:grpSpPr>
          <a:xfrm>
            <a:off x="9715500" y="7897384"/>
            <a:ext cx="1296158" cy="1296158"/>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33E8B"/>
            </a:solidFill>
          </p:spPr>
          <p:txBody>
            <a:bodyPr/>
            <a:lstStyle/>
            <a:p>
              <a:endParaRPr lang="en-US"/>
            </a:p>
          </p:txBody>
        </p:sp>
        <p:sp>
          <p:nvSpPr>
            <p:cNvPr id="20" name="TextBox 20"/>
            <p:cNvSpPr txBox="1"/>
            <p:nvPr/>
          </p:nvSpPr>
          <p:spPr>
            <a:xfrm>
              <a:off x="76200" y="28575"/>
              <a:ext cx="660400" cy="708025"/>
            </a:xfrm>
            <a:prstGeom prst="rect">
              <a:avLst/>
            </a:prstGeom>
          </p:spPr>
          <p:txBody>
            <a:bodyPr lIns="50800" tIns="50800" rIns="50800" bIns="50800" rtlCol="0" anchor="ctr"/>
            <a:lstStyle/>
            <a:p>
              <a:pPr algn="ctr">
                <a:lnSpc>
                  <a:spcPts val="3359"/>
                </a:lnSpc>
              </a:pPr>
              <a:endParaRPr/>
            </a:p>
          </p:txBody>
        </p:sp>
      </p:grpSp>
      <p:sp>
        <p:nvSpPr>
          <p:cNvPr id="21" name="Freeform 21"/>
          <p:cNvSpPr/>
          <p:nvPr/>
        </p:nvSpPr>
        <p:spPr>
          <a:xfrm>
            <a:off x="9992978" y="8174861"/>
            <a:ext cx="741202" cy="741202"/>
          </a:xfrm>
          <a:custGeom>
            <a:avLst/>
            <a:gdLst/>
            <a:ahLst/>
            <a:cxnLst/>
            <a:rect l="l" t="t" r="r" b="b"/>
            <a:pathLst>
              <a:path w="741202" h="741202">
                <a:moveTo>
                  <a:pt x="0" y="0"/>
                </a:moveTo>
                <a:lnTo>
                  <a:pt x="741202" y="0"/>
                </a:lnTo>
                <a:lnTo>
                  <a:pt x="741202" y="741203"/>
                </a:lnTo>
                <a:lnTo>
                  <a:pt x="0" y="741203"/>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2" name="Freeform 22"/>
          <p:cNvSpPr/>
          <p:nvPr/>
        </p:nvSpPr>
        <p:spPr>
          <a:xfrm rot="-5400000">
            <a:off x="17733472" y="137989"/>
            <a:ext cx="1109057" cy="672366"/>
          </a:xfrm>
          <a:custGeom>
            <a:avLst/>
            <a:gdLst/>
            <a:ahLst/>
            <a:cxnLst/>
            <a:rect l="l" t="t" r="r" b="b"/>
            <a:pathLst>
              <a:path w="1109057" h="672366">
                <a:moveTo>
                  <a:pt x="0" y="0"/>
                </a:moveTo>
                <a:lnTo>
                  <a:pt x="1109056" y="0"/>
                </a:lnTo>
                <a:lnTo>
                  <a:pt x="1109056" y="672365"/>
                </a:lnTo>
                <a:lnTo>
                  <a:pt x="0" y="672365"/>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3" name="Freeform 23"/>
          <p:cNvSpPr/>
          <p:nvPr/>
        </p:nvSpPr>
        <p:spPr>
          <a:xfrm>
            <a:off x="17136643" y="9576150"/>
            <a:ext cx="1999657" cy="2024115"/>
          </a:xfrm>
          <a:custGeom>
            <a:avLst/>
            <a:gdLst/>
            <a:ahLst/>
            <a:cxnLst/>
            <a:rect l="l" t="t" r="r" b="b"/>
            <a:pathLst>
              <a:path w="1999657" h="2024115">
                <a:moveTo>
                  <a:pt x="0" y="0"/>
                </a:moveTo>
                <a:lnTo>
                  <a:pt x="1999657" y="0"/>
                </a:lnTo>
                <a:lnTo>
                  <a:pt x="1999657" y="2024115"/>
                </a:lnTo>
                <a:lnTo>
                  <a:pt x="0" y="2024115"/>
                </a:lnTo>
                <a:lnTo>
                  <a:pt x="0" y="0"/>
                </a:lnTo>
                <a:close/>
              </a:path>
            </a:pathLst>
          </a:custGeom>
          <a:blipFill>
            <a:blip>
              <a:alphaModFix amt="47000"/>
              <a:extLst>
                <a:ext uri="{96DAC541-7B7A-43D3-8B79-37D633B846F1}">
                  <asvg:svgBlip xmlns:asvg="http://schemas.microsoft.com/office/drawing/2016/SVG/main" r:embed="rId8"/>
                </a:ext>
              </a:extLst>
            </a:blip>
            <a:stretch>
              <a:fillRect/>
            </a:stretch>
          </a:blipFill>
          <a:ln cap="sq">
            <a:noFill/>
            <a:prstDash val="solid"/>
            <a:miter/>
          </a:ln>
        </p:spPr>
        <p:txBody>
          <a:bodyPr/>
          <a:lstStyle/>
          <a:p>
            <a:endParaRPr lang="en-US"/>
          </a:p>
        </p:txBody>
      </p:sp>
      <p:grpSp>
        <p:nvGrpSpPr>
          <p:cNvPr id="24" name="Group 24"/>
          <p:cNvGrpSpPr/>
          <p:nvPr/>
        </p:nvGrpSpPr>
        <p:grpSpPr>
          <a:xfrm>
            <a:off x="11318859" y="3800711"/>
            <a:ext cx="6468760" cy="125322"/>
            <a:chOff x="0" y="0"/>
            <a:chExt cx="8625013" cy="167096"/>
          </a:xfrm>
        </p:grpSpPr>
        <p:sp>
          <p:nvSpPr>
            <p:cNvPr id="25" name="Freeform 25"/>
            <p:cNvSpPr/>
            <p:nvPr/>
          </p:nvSpPr>
          <p:spPr>
            <a:xfrm>
              <a:off x="0" y="0"/>
              <a:ext cx="4441550" cy="167096"/>
            </a:xfrm>
            <a:custGeom>
              <a:avLst/>
              <a:gdLst/>
              <a:ahLst/>
              <a:cxnLst/>
              <a:rect l="l" t="t" r="r" b="b"/>
              <a:pathLst>
                <a:path w="4441550" h="167096">
                  <a:moveTo>
                    <a:pt x="0" y="0"/>
                  </a:moveTo>
                  <a:lnTo>
                    <a:pt x="4441550" y="0"/>
                  </a:lnTo>
                  <a:lnTo>
                    <a:pt x="4441550" y="167096"/>
                  </a:lnTo>
                  <a:lnTo>
                    <a:pt x="0" y="167096"/>
                  </a:lnTo>
                  <a:lnTo>
                    <a:pt x="0" y="0"/>
                  </a:lnTo>
                  <a:close/>
                </a:path>
              </a:pathLst>
            </a:custGeom>
            <a:blipFill>
              <a:blip>
                <a:extLst>
                  <a:ext uri="{96DAC541-7B7A-43D3-8B79-37D633B846F1}">
                    <asvg:svgBlip xmlns:asvg="http://schemas.microsoft.com/office/drawing/2016/SVG/main" r:embed="rId9"/>
                  </a:ext>
                </a:extLst>
              </a:blip>
              <a:stretch>
                <a:fillRect t="-4702" r="-3750" b="-9055"/>
              </a:stretch>
            </a:blipFill>
            <a:ln cap="sq">
              <a:noFill/>
              <a:prstDash val="solid"/>
              <a:miter/>
            </a:ln>
          </p:spPr>
          <p:txBody>
            <a:bodyPr/>
            <a:lstStyle/>
            <a:p>
              <a:endParaRPr lang="en-US"/>
            </a:p>
          </p:txBody>
        </p:sp>
        <p:sp>
          <p:nvSpPr>
            <p:cNvPr id="26" name="Freeform 26"/>
            <p:cNvSpPr/>
            <p:nvPr/>
          </p:nvSpPr>
          <p:spPr>
            <a:xfrm>
              <a:off x="4183463" y="0"/>
              <a:ext cx="4441550" cy="167096"/>
            </a:xfrm>
            <a:custGeom>
              <a:avLst/>
              <a:gdLst/>
              <a:ahLst/>
              <a:cxnLst/>
              <a:rect l="l" t="t" r="r" b="b"/>
              <a:pathLst>
                <a:path w="4441550" h="167096">
                  <a:moveTo>
                    <a:pt x="0" y="0"/>
                  </a:moveTo>
                  <a:lnTo>
                    <a:pt x="4441550" y="0"/>
                  </a:lnTo>
                  <a:lnTo>
                    <a:pt x="4441550" y="167096"/>
                  </a:lnTo>
                  <a:lnTo>
                    <a:pt x="0" y="167096"/>
                  </a:lnTo>
                  <a:lnTo>
                    <a:pt x="0" y="0"/>
                  </a:lnTo>
                  <a:close/>
                </a:path>
              </a:pathLst>
            </a:custGeom>
            <a:blipFill>
              <a:blip>
                <a:extLst>
                  <a:ext uri="{96DAC541-7B7A-43D3-8B79-37D633B846F1}">
                    <asvg:svgBlip xmlns:asvg="http://schemas.microsoft.com/office/drawing/2016/SVG/main" r:embed="rId9"/>
                  </a:ext>
                </a:extLst>
              </a:blip>
              <a:stretch>
                <a:fillRect t="-4702" r="-3750" b="-9055"/>
              </a:stretch>
            </a:blipFill>
            <a:ln cap="sq">
              <a:noFill/>
              <a:prstDash val="solid"/>
              <a:miter/>
            </a:ln>
          </p:spPr>
          <p:txBody>
            <a:bodyPr/>
            <a:lstStyle/>
            <a:p>
              <a:endParaRPr lang="en-US"/>
            </a:p>
          </p:txBody>
        </p:sp>
      </p:grpSp>
      <p:grpSp>
        <p:nvGrpSpPr>
          <p:cNvPr id="27" name="Group 27"/>
          <p:cNvGrpSpPr/>
          <p:nvPr/>
        </p:nvGrpSpPr>
        <p:grpSpPr>
          <a:xfrm>
            <a:off x="11318859" y="5670786"/>
            <a:ext cx="6468760" cy="125322"/>
            <a:chOff x="0" y="0"/>
            <a:chExt cx="8625013" cy="167096"/>
          </a:xfrm>
        </p:grpSpPr>
        <p:sp>
          <p:nvSpPr>
            <p:cNvPr id="28" name="Freeform 28"/>
            <p:cNvSpPr/>
            <p:nvPr/>
          </p:nvSpPr>
          <p:spPr>
            <a:xfrm>
              <a:off x="0" y="0"/>
              <a:ext cx="4441550" cy="167096"/>
            </a:xfrm>
            <a:custGeom>
              <a:avLst/>
              <a:gdLst/>
              <a:ahLst/>
              <a:cxnLst/>
              <a:rect l="l" t="t" r="r" b="b"/>
              <a:pathLst>
                <a:path w="4441550" h="167096">
                  <a:moveTo>
                    <a:pt x="0" y="0"/>
                  </a:moveTo>
                  <a:lnTo>
                    <a:pt x="4441550" y="0"/>
                  </a:lnTo>
                  <a:lnTo>
                    <a:pt x="4441550" y="167096"/>
                  </a:lnTo>
                  <a:lnTo>
                    <a:pt x="0" y="167096"/>
                  </a:lnTo>
                  <a:lnTo>
                    <a:pt x="0" y="0"/>
                  </a:lnTo>
                  <a:close/>
                </a:path>
              </a:pathLst>
            </a:custGeom>
            <a:blipFill>
              <a:blip>
                <a:extLst>
                  <a:ext uri="{96DAC541-7B7A-43D3-8B79-37D633B846F1}">
                    <asvg:svgBlip xmlns:asvg="http://schemas.microsoft.com/office/drawing/2016/SVG/main" r:embed="rId9"/>
                  </a:ext>
                </a:extLst>
              </a:blip>
              <a:stretch>
                <a:fillRect t="-4702" r="-3750" b="-9055"/>
              </a:stretch>
            </a:blipFill>
            <a:ln cap="sq">
              <a:noFill/>
              <a:prstDash val="solid"/>
              <a:miter/>
            </a:ln>
          </p:spPr>
          <p:txBody>
            <a:bodyPr/>
            <a:lstStyle/>
            <a:p>
              <a:endParaRPr lang="en-US"/>
            </a:p>
          </p:txBody>
        </p:sp>
        <p:sp>
          <p:nvSpPr>
            <p:cNvPr id="29" name="Freeform 29"/>
            <p:cNvSpPr/>
            <p:nvPr/>
          </p:nvSpPr>
          <p:spPr>
            <a:xfrm>
              <a:off x="4183463" y="0"/>
              <a:ext cx="4441550" cy="167096"/>
            </a:xfrm>
            <a:custGeom>
              <a:avLst/>
              <a:gdLst/>
              <a:ahLst/>
              <a:cxnLst/>
              <a:rect l="l" t="t" r="r" b="b"/>
              <a:pathLst>
                <a:path w="4441550" h="167096">
                  <a:moveTo>
                    <a:pt x="0" y="0"/>
                  </a:moveTo>
                  <a:lnTo>
                    <a:pt x="4441550" y="0"/>
                  </a:lnTo>
                  <a:lnTo>
                    <a:pt x="4441550" y="167096"/>
                  </a:lnTo>
                  <a:lnTo>
                    <a:pt x="0" y="167096"/>
                  </a:lnTo>
                  <a:lnTo>
                    <a:pt x="0" y="0"/>
                  </a:lnTo>
                  <a:close/>
                </a:path>
              </a:pathLst>
            </a:custGeom>
            <a:blipFill>
              <a:blip>
                <a:extLst>
                  <a:ext uri="{96DAC541-7B7A-43D3-8B79-37D633B846F1}">
                    <asvg:svgBlip xmlns:asvg="http://schemas.microsoft.com/office/drawing/2016/SVG/main" r:embed="rId9"/>
                  </a:ext>
                </a:extLst>
              </a:blip>
              <a:stretch>
                <a:fillRect t="-4702" r="-3750" b="-9055"/>
              </a:stretch>
            </a:blipFill>
            <a:ln cap="sq">
              <a:noFill/>
              <a:prstDash val="solid"/>
              <a:miter/>
            </a:ln>
          </p:spPr>
          <p:txBody>
            <a:bodyPr/>
            <a:lstStyle/>
            <a:p>
              <a:endParaRPr lang="en-US"/>
            </a:p>
          </p:txBody>
        </p:sp>
      </p:grpSp>
      <p:grpSp>
        <p:nvGrpSpPr>
          <p:cNvPr id="30" name="Group 30"/>
          <p:cNvGrpSpPr/>
          <p:nvPr/>
        </p:nvGrpSpPr>
        <p:grpSpPr>
          <a:xfrm>
            <a:off x="11318859" y="7534322"/>
            <a:ext cx="6468760" cy="125322"/>
            <a:chOff x="0" y="0"/>
            <a:chExt cx="8625013" cy="167096"/>
          </a:xfrm>
        </p:grpSpPr>
        <p:sp>
          <p:nvSpPr>
            <p:cNvPr id="31" name="Freeform 31"/>
            <p:cNvSpPr/>
            <p:nvPr/>
          </p:nvSpPr>
          <p:spPr>
            <a:xfrm>
              <a:off x="0" y="0"/>
              <a:ext cx="4441550" cy="167096"/>
            </a:xfrm>
            <a:custGeom>
              <a:avLst/>
              <a:gdLst/>
              <a:ahLst/>
              <a:cxnLst/>
              <a:rect l="l" t="t" r="r" b="b"/>
              <a:pathLst>
                <a:path w="4441550" h="167096">
                  <a:moveTo>
                    <a:pt x="0" y="0"/>
                  </a:moveTo>
                  <a:lnTo>
                    <a:pt x="4441550" y="0"/>
                  </a:lnTo>
                  <a:lnTo>
                    <a:pt x="4441550" y="167096"/>
                  </a:lnTo>
                  <a:lnTo>
                    <a:pt x="0" y="167096"/>
                  </a:lnTo>
                  <a:lnTo>
                    <a:pt x="0" y="0"/>
                  </a:lnTo>
                  <a:close/>
                </a:path>
              </a:pathLst>
            </a:custGeom>
            <a:blipFill>
              <a:blip>
                <a:extLst>
                  <a:ext uri="{96DAC541-7B7A-43D3-8B79-37D633B846F1}">
                    <asvg:svgBlip xmlns:asvg="http://schemas.microsoft.com/office/drawing/2016/SVG/main" r:embed="rId9"/>
                  </a:ext>
                </a:extLst>
              </a:blip>
              <a:stretch>
                <a:fillRect t="-4702" r="-3750" b="-9055"/>
              </a:stretch>
            </a:blipFill>
            <a:ln cap="sq">
              <a:noFill/>
              <a:prstDash val="solid"/>
              <a:miter/>
            </a:ln>
          </p:spPr>
          <p:txBody>
            <a:bodyPr/>
            <a:lstStyle/>
            <a:p>
              <a:endParaRPr lang="en-US"/>
            </a:p>
          </p:txBody>
        </p:sp>
        <p:sp>
          <p:nvSpPr>
            <p:cNvPr id="32" name="Freeform 32"/>
            <p:cNvSpPr/>
            <p:nvPr/>
          </p:nvSpPr>
          <p:spPr>
            <a:xfrm>
              <a:off x="4183463" y="0"/>
              <a:ext cx="4441550" cy="167096"/>
            </a:xfrm>
            <a:custGeom>
              <a:avLst/>
              <a:gdLst/>
              <a:ahLst/>
              <a:cxnLst/>
              <a:rect l="l" t="t" r="r" b="b"/>
              <a:pathLst>
                <a:path w="4441550" h="167096">
                  <a:moveTo>
                    <a:pt x="0" y="0"/>
                  </a:moveTo>
                  <a:lnTo>
                    <a:pt x="4441550" y="0"/>
                  </a:lnTo>
                  <a:lnTo>
                    <a:pt x="4441550" y="167096"/>
                  </a:lnTo>
                  <a:lnTo>
                    <a:pt x="0" y="167096"/>
                  </a:lnTo>
                  <a:lnTo>
                    <a:pt x="0" y="0"/>
                  </a:lnTo>
                  <a:close/>
                </a:path>
              </a:pathLst>
            </a:custGeom>
            <a:blipFill>
              <a:blip>
                <a:extLst>
                  <a:ext uri="{96DAC541-7B7A-43D3-8B79-37D633B846F1}">
                    <asvg:svgBlip xmlns:asvg="http://schemas.microsoft.com/office/drawing/2016/SVG/main" r:embed="rId9"/>
                  </a:ext>
                </a:extLst>
              </a:blip>
              <a:stretch>
                <a:fillRect t="-4702" r="-3750" b="-9055"/>
              </a:stretch>
            </a:blipFill>
            <a:ln cap="sq">
              <a:noFill/>
              <a:prstDash val="solid"/>
              <a:miter/>
            </a:ln>
          </p:spPr>
          <p:txBody>
            <a:bodyPr/>
            <a:lstStyle/>
            <a:p>
              <a:endParaRPr lang="en-US"/>
            </a:p>
          </p:txBody>
        </p:sp>
      </p:grpSp>
      <p:grpSp>
        <p:nvGrpSpPr>
          <p:cNvPr id="33" name="Group 33"/>
          <p:cNvGrpSpPr/>
          <p:nvPr/>
        </p:nvGrpSpPr>
        <p:grpSpPr>
          <a:xfrm>
            <a:off x="11318859" y="9370962"/>
            <a:ext cx="6468760" cy="125322"/>
            <a:chOff x="0" y="0"/>
            <a:chExt cx="8625013" cy="167096"/>
          </a:xfrm>
        </p:grpSpPr>
        <p:sp>
          <p:nvSpPr>
            <p:cNvPr id="34" name="Freeform 34"/>
            <p:cNvSpPr/>
            <p:nvPr/>
          </p:nvSpPr>
          <p:spPr>
            <a:xfrm>
              <a:off x="0" y="0"/>
              <a:ext cx="4441550" cy="167096"/>
            </a:xfrm>
            <a:custGeom>
              <a:avLst/>
              <a:gdLst/>
              <a:ahLst/>
              <a:cxnLst/>
              <a:rect l="l" t="t" r="r" b="b"/>
              <a:pathLst>
                <a:path w="4441550" h="167096">
                  <a:moveTo>
                    <a:pt x="0" y="0"/>
                  </a:moveTo>
                  <a:lnTo>
                    <a:pt x="4441550" y="0"/>
                  </a:lnTo>
                  <a:lnTo>
                    <a:pt x="4441550" y="167096"/>
                  </a:lnTo>
                  <a:lnTo>
                    <a:pt x="0" y="167096"/>
                  </a:lnTo>
                  <a:lnTo>
                    <a:pt x="0" y="0"/>
                  </a:lnTo>
                  <a:close/>
                </a:path>
              </a:pathLst>
            </a:custGeom>
            <a:blipFill>
              <a:blip>
                <a:extLst>
                  <a:ext uri="{96DAC541-7B7A-43D3-8B79-37D633B846F1}">
                    <asvg:svgBlip xmlns:asvg="http://schemas.microsoft.com/office/drawing/2016/SVG/main" r:embed="rId9"/>
                  </a:ext>
                </a:extLst>
              </a:blip>
              <a:stretch>
                <a:fillRect t="-4702" r="-3750" b="-9055"/>
              </a:stretch>
            </a:blipFill>
            <a:ln cap="sq">
              <a:noFill/>
              <a:prstDash val="solid"/>
              <a:miter/>
            </a:ln>
          </p:spPr>
          <p:txBody>
            <a:bodyPr/>
            <a:lstStyle/>
            <a:p>
              <a:endParaRPr lang="en-US"/>
            </a:p>
          </p:txBody>
        </p:sp>
        <p:sp>
          <p:nvSpPr>
            <p:cNvPr id="35" name="Freeform 35"/>
            <p:cNvSpPr/>
            <p:nvPr/>
          </p:nvSpPr>
          <p:spPr>
            <a:xfrm>
              <a:off x="4183463" y="0"/>
              <a:ext cx="4441550" cy="167096"/>
            </a:xfrm>
            <a:custGeom>
              <a:avLst/>
              <a:gdLst/>
              <a:ahLst/>
              <a:cxnLst/>
              <a:rect l="l" t="t" r="r" b="b"/>
              <a:pathLst>
                <a:path w="4441550" h="167096">
                  <a:moveTo>
                    <a:pt x="0" y="0"/>
                  </a:moveTo>
                  <a:lnTo>
                    <a:pt x="4441550" y="0"/>
                  </a:lnTo>
                  <a:lnTo>
                    <a:pt x="4441550" y="167096"/>
                  </a:lnTo>
                  <a:lnTo>
                    <a:pt x="0" y="167096"/>
                  </a:lnTo>
                  <a:lnTo>
                    <a:pt x="0" y="0"/>
                  </a:lnTo>
                  <a:close/>
                </a:path>
              </a:pathLst>
            </a:custGeom>
            <a:blipFill>
              <a:blip>
                <a:extLst>
                  <a:ext uri="{96DAC541-7B7A-43D3-8B79-37D633B846F1}">
                    <asvg:svgBlip xmlns:asvg="http://schemas.microsoft.com/office/drawing/2016/SVG/main" r:embed="rId9"/>
                  </a:ext>
                </a:extLst>
              </a:blip>
              <a:stretch>
                <a:fillRect t="-4702" r="-3750" b="-9055"/>
              </a:stretch>
            </a:blipFill>
            <a:ln cap="sq">
              <a:noFill/>
              <a:prstDash val="solid"/>
              <a:miter/>
            </a:ln>
          </p:spPr>
          <p:txBody>
            <a:bodyPr/>
            <a:lstStyle/>
            <a:p>
              <a:endParaRPr lang="en-US"/>
            </a:p>
          </p:txBody>
        </p:sp>
      </p:grpSp>
      <p:sp>
        <p:nvSpPr>
          <p:cNvPr id="36" name="Freeform 36"/>
          <p:cNvSpPr/>
          <p:nvPr/>
        </p:nvSpPr>
        <p:spPr>
          <a:xfrm>
            <a:off x="15435563" y="9576150"/>
            <a:ext cx="2856856" cy="868655"/>
          </a:xfrm>
          <a:custGeom>
            <a:avLst/>
            <a:gdLst/>
            <a:ahLst/>
            <a:cxnLst/>
            <a:rect l="l" t="t" r="r" b="b"/>
            <a:pathLst>
              <a:path w="2856856" h="868655">
                <a:moveTo>
                  <a:pt x="0" y="0"/>
                </a:moveTo>
                <a:lnTo>
                  <a:pt x="2856855" y="0"/>
                </a:lnTo>
                <a:lnTo>
                  <a:pt x="2856855" y="868655"/>
                </a:lnTo>
                <a:lnTo>
                  <a:pt x="0" y="868655"/>
                </a:lnTo>
                <a:lnTo>
                  <a:pt x="0" y="0"/>
                </a:lnTo>
                <a:close/>
              </a:path>
            </a:pathLst>
          </a:custGeom>
          <a:blipFill>
            <a:blip r:embed="rId10"/>
            <a:stretch>
              <a:fillRect/>
            </a:stretch>
          </a:blipFill>
        </p:spPr>
        <p:txBody>
          <a:bodyPr/>
          <a:lstStyle/>
          <a:p>
            <a:endParaRPr lang="en-US"/>
          </a:p>
        </p:txBody>
      </p:sp>
      <p:sp>
        <p:nvSpPr>
          <p:cNvPr id="37" name="Freeform 37"/>
          <p:cNvSpPr/>
          <p:nvPr/>
        </p:nvSpPr>
        <p:spPr>
          <a:xfrm>
            <a:off x="9962017" y="2521716"/>
            <a:ext cx="772163" cy="778979"/>
          </a:xfrm>
          <a:custGeom>
            <a:avLst/>
            <a:gdLst/>
            <a:ahLst/>
            <a:cxnLst/>
            <a:rect l="l" t="t" r="r" b="b"/>
            <a:pathLst>
              <a:path w="772163" h="778979">
                <a:moveTo>
                  <a:pt x="0" y="0"/>
                </a:moveTo>
                <a:lnTo>
                  <a:pt x="772163" y="0"/>
                </a:lnTo>
                <a:lnTo>
                  <a:pt x="772163" y="778979"/>
                </a:lnTo>
                <a:lnTo>
                  <a:pt x="0" y="778979"/>
                </a:lnTo>
                <a:lnTo>
                  <a:pt x="0" y="0"/>
                </a:lnTo>
                <a:close/>
              </a:path>
            </a:pathLst>
          </a:custGeom>
          <a:blipFill>
            <a:blip>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38" name="Freeform 38"/>
          <p:cNvSpPr/>
          <p:nvPr/>
        </p:nvSpPr>
        <p:spPr>
          <a:xfrm>
            <a:off x="9962017" y="4425880"/>
            <a:ext cx="885776" cy="885776"/>
          </a:xfrm>
          <a:custGeom>
            <a:avLst/>
            <a:gdLst/>
            <a:ahLst/>
            <a:cxnLst/>
            <a:rect l="l" t="t" r="r" b="b"/>
            <a:pathLst>
              <a:path w="885776" h="885776">
                <a:moveTo>
                  <a:pt x="0" y="0"/>
                </a:moveTo>
                <a:lnTo>
                  <a:pt x="885776" y="0"/>
                </a:lnTo>
                <a:lnTo>
                  <a:pt x="885776" y="885776"/>
                </a:lnTo>
                <a:lnTo>
                  <a:pt x="0" y="885776"/>
                </a:lnTo>
                <a:lnTo>
                  <a:pt x="0" y="0"/>
                </a:lnTo>
                <a:close/>
              </a:path>
            </a:pathLst>
          </a:custGeom>
          <a:blipFill>
            <a:blip>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39" name="Freeform 39"/>
          <p:cNvSpPr/>
          <p:nvPr/>
        </p:nvSpPr>
        <p:spPr>
          <a:xfrm>
            <a:off x="9962017" y="6294962"/>
            <a:ext cx="935918" cy="906670"/>
          </a:xfrm>
          <a:custGeom>
            <a:avLst/>
            <a:gdLst/>
            <a:ahLst/>
            <a:cxnLst/>
            <a:rect l="l" t="t" r="r" b="b"/>
            <a:pathLst>
              <a:path w="935918" h="906670">
                <a:moveTo>
                  <a:pt x="0" y="0"/>
                </a:moveTo>
                <a:lnTo>
                  <a:pt x="935918" y="0"/>
                </a:lnTo>
                <a:lnTo>
                  <a:pt x="935918" y="906670"/>
                </a:lnTo>
                <a:lnTo>
                  <a:pt x="0" y="906670"/>
                </a:lnTo>
                <a:lnTo>
                  <a:pt x="0" y="0"/>
                </a:lnTo>
                <a:close/>
              </a:path>
            </a:pathLst>
          </a:custGeom>
          <a:blipFill>
            <a:blip>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40" name="TextBox 40"/>
          <p:cNvSpPr txBox="1"/>
          <p:nvPr/>
        </p:nvSpPr>
        <p:spPr>
          <a:xfrm>
            <a:off x="11318859" y="4742009"/>
            <a:ext cx="5817785" cy="349249"/>
          </a:xfrm>
          <a:prstGeom prst="rect">
            <a:avLst/>
          </a:prstGeom>
        </p:spPr>
        <p:txBody>
          <a:bodyPr lIns="0" tIns="0" rIns="0" bIns="0" rtlCol="0" anchor="t">
            <a:spAutoFit/>
          </a:bodyPr>
          <a:lstStyle/>
          <a:p>
            <a:pPr marL="0" lvl="0" indent="0" algn="l">
              <a:lnSpc>
                <a:spcPts val="2800"/>
              </a:lnSpc>
              <a:spcBef>
                <a:spcPct val="0"/>
              </a:spcBef>
            </a:pPr>
            <a:r>
              <a:rPr lang="en-US" sz="2000" b="1" spc="64">
                <a:solidFill>
                  <a:srgbClr val="0F225B"/>
                </a:solidFill>
                <a:latin typeface="Source Sans Pro Bold"/>
                <a:ea typeface="Source Sans Pro Bold"/>
                <a:cs typeface="Source Sans Pro Bold"/>
                <a:sym typeface="Source Sans Pro Bold"/>
              </a:rPr>
              <a:t>Do they feel you are ready?</a:t>
            </a:r>
          </a:p>
        </p:txBody>
      </p:sp>
      <p:sp>
        <p:nvSpPr>
          <p:cNvPr id="41" name="TextBox 41"/>
          <p:cNvSpPr txBox="1"/>
          <p:nvPr/>
        </p:nvSpPr>
        <p:spPr>
          <a:xfrm>
            <a:off x="9715500" y="942975"/>
            <a:ext cx="7148490" cy="877570"/>
          </a:xfrm>
          <a:prstGeom prst="rect">
            <a:avLst/>
          </a:prstGeom>
        </p:spPr>
        <p:txBody>
          <a:bodyPr lIns="0" tIns="0" rIns="0" bIns="0" rtlCol="0" anchor="t">
            <a:spAutoFit/>
          </a:bodyPr>
          <a:lstStyle/>
          <a:p>
            <a:pPr algn="l">
              <a:lnSpc>
                <a:spcPts val="7279"/>
              </a:lnSpc>
              <a:spcBef>
                <a:spcPct val="0"/>
              </a:spcBef>
            </a:pPr>
            <a:r>
              <a:rPr lang="en-US" sz="5199" b="1">
                <a:solidFill>
                  <a:srgbClr val="0F225B"/>
                </a:solidFill>
                <a:latin typeface="Oswald Bold"/>
                <a:ea typeface="Oswald Bold"/>
                <a:cs typeface="Oswald Bold"/>
                <a:sym typeface="Oswald Bold"/>
              </a:rPr>
              <a:t>PERSONAL REFLECTION</a:t>
            </a:r>
          </a:p>
        </p:txBody>
      </p:sp>
      <p:sp>
        <p:nvSpPr>
          <p:cNvPr id="42" name="TextBox 42"/>
          <p:cNvSpPr txBox="1"/>
          <p:nvPr/>
        </p:nvSpPr>
        <p:spPr>
          <a:xfrm>
            <a:off x="11318859" y="2248143"/>
            <a:ext cx="2929154" cy="405765"/>
          </a:xfrm>
          <a:prstGeom prst="rect">
            <a:avLst/>
          </a:prstGeom>
        </p:spPr>
        <p:txBody>
          <a:bodyPr lIns="0" tIns="0" rIns="0" bIns="0" rtlCol="0" anchor="t">
            <a:spAutoFit/>
          </a:bodyPr>
          <a:lstStyle/>
          <a:p>
            <a:pPr algn="l">
              <a:lnSpc>
                <a:spcPts val="3359"/>
              </a:lnSpc>
            </a:pPr>
            <a:r>
              <a:rPr lang="en-US" sz="2400" b="1">
                <a:solidFill>
                  <a:srgbClr val="0F225B"/>
                </a:solidFill>
                <a:latin typeface="Oswald Bold"/>
                <a:ea typeface="Oswald Bold"/>
                <a:cs typeface="Oswald Bold"/>
                <a:sym typeface="Oswald Bold"/>
              </a:rPr>
              <a:t>TIME</a:t>
            </a:r>
          </a:p>
        </p:txBody>
      </p:sp>
      <p:sp>
        <p:nvSpPr>
          <p:cNvPr id="43" name="TextBox 43"/>
          <p:cNvSpPr txBox="1"/>
          <p:nvPr/>
        </p:nvSpPr>
        <p:spPr>
          <a:xfrm>
            <a:off x="11318859" y="2854569"/>
            <a:ext cx="4560026" cy="371474"/>
          </a:xfrm>
          <a:prstGeom prst="rect">
            <a:avLst/>
          </a:prstGeom>
        </p:spPr>
        <p:txBody>
          <a:bodyPr lIns="0" tIns="0" rIns="0" bIns="0" rtlCol="0" anchor="t">
            <a:spAutoFit/>
          </a:bodyPr>
          <a:lstStyle/>
          <a:p>
            <a:pPr marL="0" lvl="0" indent="0" algn="l">
              <a:lnSpc>
                <a:spcPts val="3000"/>
              </a:lnSpc>
            </a:pPr>
            <a:r>
              <a:rPr lang="en-US" sz="2000" b="1" spc="64">
                <a:solidFill>
                  <a:srgbClr val="0F225B"/>
                </a:solidFill>
                <a:latin typeface="Source Sans Pro Bold"/>
                <a:ea typeface="Source Sans Pro Bold"/>
                <a:cs typeface="Source Sans Pro Bold"/>
                <a:sym typeface="Source Sans Pro Bold"/>
              </a:rPr>
              <a:t>Process takes time </a:t>
            </a:r>
          </a:p>
        </p:txBody>
      </p:sp>
      <p:sp>
        <p:nvSpPr>
          <p:cNvPr id="44" name="TextBox 44"/>
          <p:cNvSpPr txBox="1"/>
          <p:nvPr/>
        </p:nvSpPr>
        <p:spPr>
          <a:xfrm>
            <a:off x="11318859" y="4116533"/>
            <a:ext cx="6160840" cy="405765"/>
          </a:xfrm>
          <a:prstGeom prst="rect">
            <a:avLst/>
          </a:prstGeom>
        </p:spPr>
        <p:txBody>
          <a:bodyPr lIns="0" tIns="0" rIns="0" bIns="0" rtlCol="0" anchor="t">
            <a:spAutoFit/>
          </a:bodyPr>
          <a:lstStyle/>
          <a:p>
            <a:pPr algn="l">
              <a:lnSpc>
                <a:spcPts val="3359"/>
              </a:lnSpc>
            </a:pPr>
            <a:r>
              <a:rPr lang="en-US" sz="2400" b="1">
                <a:solidFill>
                  <a:srgbClr val="0F225B"/>
                </a:solidFill>
                <a:latin typeface="Oswald Bold"/>
                <a:ea typeface="Oswald Bold"/>
                <a:cs typeface="Oswald Bold"/>
                <a:sym typeface="Oswald Bold"/>
              </a:rPr>
              <a:t>MEET WITH SECTION CHAIR OR DIVISION HEAD</a:t>
            </a:r>
          </a:p>
        </p:txBody>
      </p:sp>
      <p:sp>
        <p:nvSpPr>
          <p:cNvPr id="45" name="TextBox 45"/>
          <p:cNvSpPr txBox="1"/>
          <p:nvPr/>
        </p:nvSpPr>
        <p:spPr>
          <a:xfrm>
            <a:off x="11318859" y="5984923"/>
            <a:ext cx="4965801" cy="405765"/>
          </a:xfrm>
          <a:prstGeom prst="rect">
            <a:avLst/>
          </a:prstGeom>
        </p:spPr>
        <p:txBody>
          <a:bodyPr lIns="0" tIns="0" rIns="0" bIns="0" rtlCol="0" anchor="t">
            <a:spAutoFit/>
          </a:bodyPr>
          <a:lstStyle/>
          <a:p>
            <a:pPr algn="l">
              <a:lnSpc>
                <a:spcPts val="3359"/>
              </a:lnSpc>
            </a:pPr>
            <a:r>
              <a:rPr lang="en-US" sz="2400" b="1">
                <a:solidFill>
                  <a:srgbClr val="0F225B"/>
                </a:solidFill>
                <a:latin typeface="Oswald Bold"/>
                <a:ea typeface="Oswald Bold"/>
                <a:cs typeface="Oswald Bold"/>
                <a:sym typeface="Oswald Bold"/>
              </a:rPr>
              <a:t>COMPLETE FULL APPLICATION</a:t>
            </a:r>
          </a:p>
        </p:txBody>
      </p:sp>
      <p:sp>
        <p:nvSpPr>
          <p:cNvPr id="46" name="TextBox 46"/>
          <p:cNvSpPr txBox="1"/>
          <p:nvPr/>
        </p:nvSpPr>
        <p:spPr>
          <a:xfrm>
            <a:off x="11318859" y="6591348"/>
            <a:ext cx="5075716" cy="752474"/>
          </a:xfrm>
          <a:prstGeom prst="rect">
            <a:avLst/>
          </a:prstGeom>
        </p:spPr>
        <p:txBody>
          <a:bodyPr lIns="0" tIns="0" rIns="0" bIns="0" rtlCol="0" anchor="t">
            <a:spAutoFit/>
          </a:bodyPr>
          <a:lstStyle/>
          <a:p>
            <a:pPr marL="0" lvl="0" indent="0" algn="l">
              <a:lnSpc>
                <a:spcPts val="3000"/>
              </a:lnSpc>
              <a:spcBef>
                <a:spcPct val="0"/>
              </a:spcBef>
            </a:pPr>
            <a:r>
              <a:rPr lang="en-US" sz="2000" b="1" spc="64">
                <a:solidFill>
                  <a:srgbClr val="0F225B"/>
                </a:solidFill>
                <a:latin typeface="Source Sans Pro Bold"/>
                <a:ea typeface="Source Sans Pro Bold"/>
                <a:cs typeface="Source Sans Pro Bold"/>
                <a:sym typeface="Source Sans Pro Bold"/>
              </a:rPr>
              <a:t>Document all activities, follow process, use templates</a:t>
            </a:r>
          </a:p>
        </p:txBody>
      </p:sp>
      <p:sp>
        <p:nvSpPr>
          <p:cNvPr id="47" name="TextBox 47"/>
          <p:cNvSpPr txBox="1"/>
          <p:nvPr/>
        </p:nvSpPr>
        <p:spPr>
          <a:xfrm>
            <a:off x="11318859" y="7853312"/>
            <a:ext cx="5254175" cy="405765"/>
          </a:xfrm>
          <a:prstGeom prst="rect">
            <a:avLst/>
          </a:prstGeom>
        </p:spPr>
        <p:txBody>
          <a:bodyPr lIns="0" tIns="0" rIns="0" bIns="0" rtlCol="0" anchor="t">
            <a:spAutoFit/>
          </a:bodyPr>
          <a:lstStyle/>
          <a:p>
            <a:pPr algn="l">
              <a:lnSpc>
                <a:spcPts val="3359"/>
              </a:lnSpc>
            </a:pPr>
            <a:r>
              <a:rPr lang="en-US" sz="2400" b="1">
                <a:solidFill>
                  <a:srgbClr val="0F225B"/>
                </a:solidFill>
                <a:latin typeface="Oswald Bold"/>
                <a:ea typeface="Oswald Bold"/>
                <a:cs typeface="Oswald Bold"/>
                <a:sym typeface="Oswald Bold"/>
              </a:rPr>
              <a:t>SUBMIT WITH CONFIDENCE</a:t>
            </a:r>
          </a:p>
        </p:txBody>
      </p:sp>
      <p:sp>
        <p:nvSpPr>
          <p:cNvPr id="48" name="TextBox 48"/>
          <p:cNvSpPr txBox="1"/>
          <p:nvPr/>
        </p:nvSpPr>
        <p:spPr>
          <a:xfrm>
            <a:off x="11318859" y="8478788"/>
            <a:ext cx="4803179" cy="701674"/>
          </a:xfrm>
          <a:prstGeom prst="rect">
            <a:avLst/>
          </a:prstGeom>
        </p:spPr>
        <p:txBody>
          <a:bodyPr lIns="0" tIns="0" rIns="0" bIns="0" rtlCol="0" anchor="t">
            <a:spAutoFit/>
          </a:bodyPr>
          <a:lstStyle/>
          <a:p>
            <a:pPr marL="0" lvl="0" indent="0" algn="l">
              <a:lnSpc>
                <a:spcPts val="2800"/>
              </a:lnSpc>
              <a:spcBef>
                <a:spcPct val="0"/>
              </a:spcBef>
            </a:pPr>
            <a:r>
              <a:rPr lang="en-US" sz="2000" b="1" spc="64">
                <a:solidFill>
                  <a:srgbClr val="0F225B"/>
                </a:solidFill>
                <a:latin typeface="Source Sans Pro Bold"/>
                <a:ea typeface="Source Sans Pro Bold"/>
                <a:cs typeface="Source Sans Pro Bold"/>
                <a:sym typeface="Source Sans Pro Bold"/>
              </a:rPr>
              <a:t>Ensure you are submitting a strong and organized application</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
        <p:cNvGrpSpPr/>
        <p:nvPr/>
      </p:nvGrpSpPr>
      <p:grpSpPr>
        <a:xfrm>
          <a:off x="0" y="0"/>
          <a:ext cx="0" cy="0"/>
          <a:chOff x="0" y="0"/>
          <a:chExt cx="0" cy="0"/>
        </a:xfrm>
      </p:grpSpPr>
      <p:sp>
        <p:nvSpPr>
          <p:cNvPr id="2" name="TextBox 2"/>
          <p:cNvSpPr txBox="1"/>
          <p:nvPr/>
        </p:nvSpPr>
        <p:spPr>
          <a:xfrm>
            <a:off x="4263161" y="5067300"/>
            <a:ext cx="9761677" cy="646431"/>
          </a:xfrm>
          <a:prstGeom prst="rect">
            <a:avLst/>
          </a:prstGeom>
        </p:spPr>
        <p:txBody>
          <a:bodyPr lIns="0" tIns="0" rIns="0" bIns="0" rtlCol="0" anchor="t">
            <a:spAutoFit/>
          </a:bodyPr>
          <a:lstStyle/>
          <a:p>
            <a:pPr algn="ctr">
              <a:lnSpc>
                <a:spcPts val="5319"/>
              </a:lnSpc>
            </a:pPr>
            <a:r>
              <a:rPr lang="en-US" sz="3799" b="1" spc="121">
                <a:solidFill>
                  <a:srgbClr val="000000"/>
                </a:solidFill>
                <a:latin typeface="Source Sans Pro Bold"/>
                <a:ea typeface="Source Sans Pro Bold"/>
                <a:cs typeface="Source Sans Pro Bold"/>
                <a:sym typeface="Source Sans Pro Bold"/>
              </a:rPr>
              <a:t>Questions?</a:t>
            </a:r>
          </a:p>
        </p:txBody>
      </p:sp>
      <p:sp>
        <p:nvSpPr>
          <p:cNvPr id="3" name="TextBox 3"/>
          <p:cNvSpPr txBox="1"/>
          <p:nvPr/>
        </p:nvSpPr>
        <p:spPr>
          <a:xfrm>
            <a:off x="2071993" y="2705481"/>
            <a:ext cx="14038615" cy="1068706"/>
          </a:xfrm>
          <a:prstGeom prst="rect">
            <a:avLst/>
          </a:prstGeom>
        </p:spPr>
        <p:txBody>
          <a:bodyPr lIns="0" tIns="0" rIns="0" bIns="0" rtlCol="0" anchor="t">
            <a:spAutoFit/>
          </a:bodyPr>
          <a:lstStyle/>
          <a:p>
            <a:pPr algn="ctr">
              <a:lnSpc>
                <a:spcPts val="8160"/>
              </a:lnSpc>
            </a:pPr>
            <a:r>
              <a:rPr lang="en-US" sz="8000" b="1">
                <a:solidFill>
                  <a:srgbClr val="0F225B"/>
                </a:solidFill>
                <a:latin typeface="Oswald Bold"/>
                <a:ea typeface="Oswald Bold"/>
                <a:cs typeface="Oswald Bold"/>
                <a:sym typeface="Oswald Bold"/>
              </a:rPr>
              <a:t>THANK YOU AND GOOD LUCK</a:t>
            </a:r>
          </a:p>
        </p:txBody>
      </p:sp>
      <p:sp>
        <p:nvSpPr>
          <p:cNvPr id="4" name="Freeform 4"/>
          <p:cNvSpPr/>
          <p:nvPr/>
        </p:nvSpPr>
        <p:spPr>
          <a:xfrm flipH="1">
            <a:off x="-2012704" y="6899756"/>
            <a:ext cx="5284194" cy="3520594"/>
          </a:xfrm>
          <a:custGeom>
            <a:avLst/>
            <a:gdLst/>
            <a:ahLst/>
            <a:cxnLst/>
            <a:rect l="l" t="t" r="r" b="b"/>
            <a:pathLst>
              <a:path w="5284194" h="3520594">
                <a:moveTo>
                  <a:pt x="5284194" y="0"/>
                </a:moveTo>
                <a:lnTo>
                  <a:pt x="0" y="0"/>
                </a:lnTo>
                <a:lnTo>
                  <a:pt x="0" y="3520594"/>
                </a:lnTo>
                <a:lnTo>
                  <a:pt x="5284194" y="3520594"/>
                </a:lnTo>
                <a:lnTo>
                  <a:pt x="5284194"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flipV="1">
            <a:off x="15016510" y="-157128"/>
            <a:ext cx="5284194" cy="3520594"/>
          </a:xfrm>
          <a:custGeom>
            <a:avLst/>
            <a:gdLst/>
            <a:ahLst/>
            <a:cxnLst/>
            <a:rect l="l" t="t" r="r" b="b"/>
            <a:pathLst>
              <a:path w="5284194" h="3520594">
                <a:moveTo>
                  <a:pt x="0" y="3520595"/>
                </a:moveTo>
                <a:lnTo>
                  <a:pt x="5284194" y="3520595"/>
                </a:lnTo>
                <a:lnTo>
                  <a:pt x="5284194" y="0"/>
                </a:lnTo>
                <a:lnTo>
                  <a:pt x="0" y="0"/>
                </a:lnTo>
                <a:lnTo>
                  <a:pt x="0" y="3520595"/>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a:off x="0" y="-3848845"/>
            <a:ext cx="5609143" cy="5609143"/>
          </a:xfrm>
          <a:custGeom>
            <a:avLst/>
            <a:gdLst/>
            <a:ahLst/>
            <a:cxnLst/>
            <a:rect l="l" t="t" r="r" b="b"/>
            <a:pathLst>
              <a:path w="5609143" h="5609143">
                <a:moveTo>
                  <a:pt x="0" y="0"/>
                </a:moveTo>
                <a:lnTo>
                  <a:pt x="5609143" y="0"/>
                </a:lnTo>
                <a:lnTo>
                  <a:pt x="5609143" y="5609142"/>
                </a:lnTo>
                <a:lnTo>
                  <a:pt x="0" y="5609142"/>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Freeform 7"/>
          <p:cNvSpPr/>
          <p:nvPr/>
        </p:nvSpPr>
        <p:spPr>
          <a:xfrm flipH="1" flipV="1">
            <a:off x="12678857" y="8526703"/>
            <a:ext cx="5609143" cy="5609143"/>
          </a:xfrm>
          <a:custGeom>
            <a:avLst/>
            <a:gdLst/>
            <a:ahLst/>
            <a:cxnLst/>
            <a:rect l="l" t="t" r="r" b="b"/>
            <a:pathLst>
              <a:path w="5609143" h="5609143">
                <a:moveTo>
                  <a:pt x="5609143" y="5609142"/>
                </a:moveTo>
                <a:lnTo>
                  <a:pt x="0" y="5609142"/>
                </a:lnTo>
                <a:lnTo>
                  <a:pt x="0" y="0"/>
                </a:lnTo>
                <a:lnTo>
                  <a:pt x="5609143" y="0"/>
                </a:lnTo>
                <a:lnTo>
                  <a:pt x="5609143" y="5609142"/>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Freeform 8"/>
          <p:cNvSpPr/>
          <p:nvPr/>
        </p:nvSpPr>
        <p:spPr>
          <a:xfrm>
            <a:off x="14725802" y="9083278"/>
            <a:ext cx="3283679" cy="998434"/>
          </a:xfrm>
          <a:custGeom>
            <a:avLst/>
            <a:gdLst/>
            <a:ahLst/>
            <a:cxnLst/>
            <a:rect l="l" t="t" r="r" b="b"/>
            <a:pathLst>
              <a:path w="3283679" h="998434">
                <a:moveTo>
                  <a:pt x="0" y="0"/>
                </a:moveTo>
                <a:lnTo>
                  <a:pt x="3283680" y="0"/>
                </a:lnTo>
                <a:lnTo>
                  <a:pt x="3283680" y="998434"/>
                </a:lnTo>
                <a:lnTo>
                  <a:pt x="0" y="998434"/>
                </a:lnTo>
                <a:lnTo>
                  <a:pt x="0" y="0"/>
                </a:lnTo>
                <a:close/>
              </a:path>
            </a:pathLst>
          </a:custGeom>
          <a:blipFill>
            <a:blip r:embed="rId5"/>
            <a:stretch>
              <a:fillRect/>
            </a:stretch>
          </a:blipFill>
        </p:spPr>
        <p:txBody>
          <a:bodyPr/>
          <a:lstStyle/>
          <a:p>
            <a:endParaRPr lang="en-US"/>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
        <p:cNvGrpSpPr/>
        <p:nvPr/>
      </p:nvGrpSpPr>
      <p:grpSpPr>
        <a:xfrm>
          <a:off x="0" y="0"/>
          <a:ext cx="0" cy="0"/>
          <a:chOff x="0" y="0"/>
          <a:chExt cx="0" cy="0"/>
        </a:xfrm>
      </p:grpSpPr>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en-US"/>
          </a:p>
        </p:txBody>
      </p:sp>
      <p:sp>
        <p:nvSpPr>
          <p:cNvPr id="3" name="Freeform 3"/>
          <p:cNvSpPr/>
          <p:nvPr/>
        </p:nvSpPr>
        <p:spPr>
          <a:xfrm rot="-10800000">
            <a:off x="75685" y="435243"/>
            <a:ext cx="2675845" cy="2675845"/>
          </a:xfrm>
          <a:custGeom>
            <a:avLst/>
            <a:gdLst/>
            <a:ahLst/>
            <a:cxnLst/>
            <a:rect l="l" t="t" r="r" b="b"/>
            <a:pathLst>
              <a:path w="2675845" h="2675845">
                <a:moveTo>
                  <a:pt x="0" y="0"/>
                </a:moveTo>
                <a:lnTo>
                  <a:pt x="2675845" y="0"/>
                </a:lnTo>
                <a:lnTo>
                  <a:pt x="2675845" y="2675845"/>
                </a:lnTo>
                <a:lnTo>
                  <a:pt x="0" y="267584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751054" y="-854310"/>
            <a:ext cx="1839949" cy="2499081"/>
          </a:xfrm>
          <a:custGeom>
            <a:avLst/>
            <a:gdLst/>
            <a:ahLst/>
            <a:cxnLst/>
            <a:rect l="l" t="t" r="r" b="b"/>
            <a:pathLst>
              <a:path w="1839949" h="2499081">
                <a:moveTo>
                  <a:pt x="0" y="0"/>
                </a:moveTo>
                <a:lnTo>
                  <a:pt x="1839948" y="0"/>
                </a:lnTo>
                <a:lnTo>
                  <a:pt x="1839948" y="2499081"/>
                </a:lnTo>
                <a:lnTo>
                  <a:pt x="0" y="2499081"/>
                </a:lnTo>
                <a:lnTo>
                  <a:pt x="0" y="0"/>
                </a:lnTo>
                <a:close/>
              </a:path>
            </a:pathLst>
          </a:custGeom>
          <a:blipFill>
            <a:blip>
              <a:alphaModFix amt="19999"/>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a:off x="15612155" y="7611155"/>
            <a:ext cx="2675845" cy="2675845"/>
          </a:xfrm>
          <a:custGeom>
            <a:avLst/>
            <a:gdLst/>
            <a:ahLst/>
            <a:cxnLst/>
            <a:rect l="l" t="t" r="r" b="b"/>
            <a:pathLst>
              <a:path w="2675845" h="2675845">
                <a:moveTo>
                  <a:pt x="0" y="0"/>
                </a:moveTo>
                <a:lnTo>
                  <a:pt x="2675845" y="0"/>
                </a:lnTo>
                <a:lnTo>
                  <a:pt x="2675845" y="2675845"/>
                </a:lnTo>
                <a:lnTo>
                  <a:pt x="0" y="267584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p:cNvSpPr/>
          <p:nvPr/>
        </p:nvSpPr>
        <p:spPr>
          <a:xfrm>
            <a:off x="17358448" y="9696049"/>
            <a:ext cx="2516165" cy="2577378"/>
          </a:xfrm>
          <a:custGeom>
            <a:avLst/>
            <a:gdLst/>
            <a:ahLst/>
            <a:cxnLst/>
            <a:rect l="l" t="t" r="r" b="b"/>
            <a:pathLst>
              <a:path w="2516165" h="2577378">
                <a:moveTo>
                  <a:pt x="0" y="0"/>
                </a:moveTo>
                <a:lnTo>
                  <a:pt x="2516165" y="0"/>
                </a:lnTo>
                <a:lnTo>
                  <a:pt x="2516165" y="2577378"/>
                </a:lnTo>
                <a:lnTo>
                  <a:pt x="0" y="2577378"/>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7" name="Freeform 7"/>
          <p:cNvSpPr/>
          <p:nvPr/>
        </p:nvSpPr>
        <p:spPr>
          <a:xfrm>
            <a:off x="75685" y="10115345"/>
            <a:ext cx="566284" cy="343310"/>
          </a:xfrm>
          <a:custGeom>
            <a:avLst/>
            <a:gdLst/>
            <a:ahLst/>
            <a:cxnLst/>
            <a:rect l="l" t="t" r="r" b="b"/>
            <a:pathLst>
              <a:path w="566284" h="343310">
                <a:moveTo>
                  <a:pt x="0" y="0"/>
                </a:moveTo>
                <a:lnTo>
                  <a:pt x="566285" y="0"/>
                </a:lnTo>
                <a:lnTo>
                  <a:pt x="566285" y="343310"/>
                </a:lnTo>
                <a:lnTo>
                  <a:pt x="0" y="343310"/>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US"/>
          </a:p>
        </p:txBody>
      </p:sp>
      <p:sp>
        <p:nvSpPr>
          <p:cNvPr id="8" name="Freeform 8"/>
          <p:cNvSpPr/>
          <p:nvPr/>
        </p:nvSpPr>
        <p:spPr>
          <a:xfrm>
            <a:off x="17852757" y="-435243"/>
            <a:ext cx="870486" cy="870486"/>
          </a:xfrm>
          <a:custGeom>
            <a:avLst/>
            <a:gdLst/>
            <a:ahLst/>
            <a:cxnLst/>
            <a:rect l="l" t="t" r="r" b="b"/>
            <a:pathLst>
              <a:path w="870486" h="870486">
                <a:moveTo>
                  <a:pt x="0" y="0"/>
                </a:moveTo>
                <a:lnTo>
                  <a:pt x="870486" y="0"/>
                </a:lnTo>
                <a:lnTo>
                  <a:pt x="870486" y="870486"/>
                </a:lnTo>
                <a:lnTo>
                  <a:pt x="0" y="870486"/>
                </a:lnTo>
                <a:lnTo>
                  <a:pt x="0" y="0"/>
                </a:lnTo>
                <a:close/>
              </a:path>
            </a:pathLst>
          </a:custGeom>
          <a:blipFill>
            <a:blip>
              <a:extLst>
                <a:ext uri="{96DAC541-7B7A-43D3-8B79-37D633B846F1}">
                  <asvg:svgBlip xmlns:asvg="http://schemas.microsoft.com/office/drawing/2016/SVG/main" r:embed="rId8"/>
                </a:ext>
              </a:extLst>
            </a:blip>
            <a:stretch>
              <a:fillRect/>
            </a:stretch>
          </a:blipFill>
        </p:spPr>
        <p:txBody>
          <a:bodyPr/>
          <a:lstStyle/>
          <a:p>
            <a:endParaRPr lang="en-US"/>
          </a:p>
        </p:txBody>
      </p:sp>
      <p:sp>
        <p:nvSpPr>
          <p:cNvPr id="9" name="Freeform 9"/>
          <p:cNvSpPr/>
          <p:nvPr/>
        </p:nvSpPr>
        <p:spPr>
          <a:xfrm>
            <a:off x="17476217" y="307089"/>
            <a:ext cx="566284" cy="343310"/>
          </a:xfrm>
          <a:custGeom>
            <a:avLst/>
            <a:gdLst/>
            <a:ahLst/>
            <a:cxnLst/>
            <a:rect l="l" t="t" r="r" b="b"/>
            <a:pathLst>
              <a:path w="566284" h="343310">
                <a:moveTo>
                  <a:pt x="0" y="0"/>
                </a:moveTo>
                <a:lnTo>
                  <a:pt x="566285" y="0"/>
                </a:lnTo>
                <a:lnTo>
                  <a:pt x="566285" y="343310"/>
                </a:lnTo>
                <a:lnTo>
                  <a:pt x="0" y="343310"/>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10" name="Group 10"/>
          <p:cNvGrpSpPr/>
          <p:nvPr/>
        </p:nvGrpSpPr>
        <p:grpSpPr>
          <a:xfrm>
            <a:off x="11350259" y="576276"/>
            <a:ext cx="5879557" cy="2687738"/>
            <a:chOff x="0" y="0"/>
            <a:chExt cx="1548525" cy="707882"/>
          </a:xfrm>
        </p:grpSpPr>
        <p:sp>
          <p:nvSpPr>
            <p:cNvPr id="11" name="Freeform 11"/>
            <p:cNvSpPr/>
            <p:nvPr/>
          </p:nvSpPr>
          <p:spPr>
            <a:xfrm>
              <a:off x="0" y="0"/>
              <a:ext cx="1548525" cy="707882"/>
            </a:xfrm>
            <a:custGeom>
              <a:avLst/>
              <a:gdLst/>
              <a:ahLst/>
              <a:cxnLst/>
              <a:rect l="l" t="t" r="r" b="b"/>
              <a:pathLst>
                <a:path w="1548525" h="707882">
                  <a:moveTo>
                    <a:pt x="5267" y="0"/>
                  </a:moveTo>
                  <a:lnTo>
                    <a:pt x="1543258" y="0"/>
                  </a:lnTo>
                  <a:cubicBezTo>
                    <a:pt x="1544655" y="0"/>
                    <a:pt x="1545995" y="555"/>
                    <a:pt x="1546983" y="1543"/>
                  </a:cubicBezTo>
                  <a:cubicBezTo>
                    <a:pt x="1547970" y="2530"/>
                    <a:pt x="1548525" y="3870"/>
                    <a:pt x="1548525" y="5267"/>
                  </a:cubicBezTo>
                  <a:lnTo>
                    <a:pt x="1548525" y="702615"/>
                  </a:lnTo>
                  <a:cubicBezTo>
                    <a:pt x="1548525" y="704012"/>
                    <a:pt x="1547970" y="705351"/>
                    <a:pt x="1546983" y="706339"/>
                  </a:cubicBezTo>
                  <a:cubicBezTo>
                    <a:pt x="1545995" y="707327"/>
                    <a:pt x="1544655" y="707882"/>
                    <a:pt x="1543258" y="707882"/>
                  </a:cubicBezTo>
                  <a:lnTo>
                    <a:pt x="5267" y="707882"/>
                  </a:lnTo>
                  <a:cubicBezTo>
                    <a:pt x="3870" y="707882"/>
                    <a:pt x="2530" y="707327"/>
                    <a:pt x="1543" y="706339"/>
                  </a:cubicBezTo>
                  <a:cubicBezTo>
                    <a:pt x="555" y="705351"/>
                    <a:pt x="0" y="704012"/>
                    <a:pt x="0" y="702615"/>
                  </a:cubicBezTo>
                  <a:lnTo>
                    <a:pt x="0" y="5267"/>
                  </a:lnTo>
                  <a:cubicBezTo>
                    <a:pt x="0" y="3870"/>
                    <a:pt x="555" y="2530"/>
                    <a:pt x="1543" y="1543"/>
                  </a:cubicBezTo>
                  <a:cubicBezTo>
                    <a:pt x="2530" y="555"/>
                    <a:pt x="3870" y="0"/>
                    <a:pt x="5267" y="0"/>
                  </a:cubicBezTo>
                  <a:close/>
                </a:path>
              </a:pathLst>
            </a:custGeom>
            <a:solidFill>
              <a:srgbClr val="1EAE98"/>
            </a:solidFill>
            <a:ln cap="sq">
              <a:noFill/>
              <a:prstDash val="solid"/>
              <a:miter/>
            </a:ln>
          </p:spPr>
          <p:txBody>
            <a:bodyPr/>
            <a:lstStyle/>
            <a:p>
              <a:endParaRPr lang="en-US"/>
            </a:p>
          </p:txBody>
        </p:sp>
        <p:sp>
          <p:nvSpPr>
            <p:cNvPr id="12" name="TextBox 12"/>
            <p:cNvSpPr txBox="1"/>
            <p:nvPr/>
          </p:nvSpPr>
          <p:spPr>
            <a:xfrm>
              <a:off x="0" y="-38100"/>
              <a:ext cx="1548525" cy="745982"/>
            </a:xfrm>
            <a:prstGeom prst="rect">
              <a:avLst/>
            </a:prstGeom>
          </p:spPr>
          <p:txBody>
            <a:bodyPr lIns="50800" tIns="50800" rIns="50800" bIns="50800" rtlCol="0" anchor="ctr"/>
            <a:lstStyle/>
            <a:p>
              <a:pPr algn="ctr">
                <a:lnSpc>
                  <a:spcPts val="3079"/>
                </a:lnSpc>
              </a:pPr>
              <a:endParaRPr/>
            </a:p>
          </p:txBody>
        </p:sp>
      </p:grpSp>
      <p:sp>
        <p:nvSpPr>
          <p:cNvPr id="13" name="Freeform 13"/>
          <p:cNvSpPr/>
          <p:nvPr/>
        </p:nvSpPr>
        <p:spPr>
          <a:xfrm>
            <a:off x="9555713" y="485788"/>
            <a:ext cx="2165136" cy="1958998"/>
          </a:xfrm>
          <a:custGeom>
            <a:avLst/>
            <a:gdLst/>
            <a:ahLst/>
            <a:cxnLst/>
            <a:rect l="l" t="t" r="r" b="b"/>
            <a:pathLst>
              <a:path w="2165136" h="1958998">
                <a:moveTo>
                  <a:pt x="0" y="0"/>
                </a:moveTo>
                <a:lnTo>
                  <a:pt x="2165136" y="0"/>
                </a:lnTo>
                <a:lnTo>
                  <a:pt x="2165136" y="1958998"/>
                </a:lnTo>
                <a:lnTo>
                  <a:pt x="0" y="1958998"/>
                </a:lnTo>
                <a:lnTo>
                  <a:pt x="0" y="0"/>
                </a:lnTo>
                <a:close/>
              </a:path>
            </a:pathLst>
          </a:custGeom>
          <a:blipFill>
            <a:blip>
              <a:extLst>
                <a:ext uri="{96DAC541-7B7A-43D3-8B79-37D633B846F1}">
                  <asvg:svgBlip xmlns:asvg="http://schemas.microsoft.com/office/drawing/2016/SVG/main" r:embed="rId9"/>
                </a:ext>
              </a:extLst>
            </a:blip>
            <a:stretch>
              <a:fillRect r="-38931"/>
            </a:stretch>
          </a:blipFill>
        </p:spPr>
        <p:txBody>
          <a:bodyPr/>
          <a:lstStyle/>
          <a:p>
            <a:endParaRPr lang="en-US"/>
          </a:p>
        </p:txBody>
      </p:sp>
      <p:grpSp>
        <p:nvGrpSpPr>
          <p:cNvPr id="14" name="Group 14"/>
          <p:cNvGrpSpPr/>
          <p:nvPr/>
        </p:nvGrpSpPr>
        <p:grpSpPr>
          <a:xfrm>
            <a:off x="11350259" y="4236049"/>
            <a:ext cx="5879557" cy="2573686"/>
            <a:chOff x="0" y="0"/>
            <a:chExt cx="1548525" cy="677843"/>
          </a:xfrm>
        </p:grpSpPr>
        <p:sp>
          <p:nvSpPr>
            <p:cNvPr id="15" name="Freeform 15"/>
            <p:cNvSpPr/>
            <p:nvPr/>
          </p:nvSpPr>
          <p:spPr>
            <a:xfrm>
              <a:off x="0" y="0"/>
              <a:ext cx="1548525" cy="677843"/>
            </a:xfrm>
            <a:custGeom>
              <a:avLst/>
              <a:gdLst/>
              <a:ahLst/>
              <a:cxnLst/>
              <a:rect l="l" t="t" r="r" b="b"/>
              <a:pathLst>
                <a:path w="1548525" h="677843">
                  <a:moveTo>
                    <a:pt x="5267" y="0"/>
                  </a:moveTo>
                  <a:lnTo>
                    <a:pt x="1543258" y="0"/>
                  </a:lnTo>
                  <a:cubicBezTo>
                    <a:pt x="1544655" y="0"/>
                    <a:pt x="1545995" y="555"/>
                    <a:pt x="1546983" y="1543"/>
                  </a:cubicBezTo>
                  <a:cubicBezTo>
                    <a:pt x="1547970" y="2530"/>
                    <a:pt x="1548525" y="3870"/>
                    <a:pt x="1548525" y="5267"/>
                  </a:cubicBezTo>
                  <a:lnTo>
                    <a:pt x="1548525" y="672576"/>
                  </a:lnTo>
                  <a:cubicBezTo>
                    <a:pt x="1548525" y="673973"/>
                    <a:pt x="1547970" y="675313"/>
                    <a:pt x="1546983" y="676301"/>
                  </a:cubicBezTo>
                  <a:cubicBezTo>
                    <a:pt x="1545995" y="677288"/>
                    <a:pt x="1544655" y="677843"/>
                    <a:pt x="1543258" y="677843"/>
                  </a:cubicBezTo>
                  <a:lnTo>
                    <a:pt x="5267" y="677843"/>
                  </a:lnTo>
                  <a:cubicBezTo>
                    <a:pt x="3870" y="677843"/>
                    <a:pt x="2530" y="677288"/>
                    <a:pt x="1543" y="676301"/>
                  </a:cubicBezTo>
                  <a:cubicBezTo>
                    <a:pt x="555" y="675313"/>
                    <a:pt x="0" y="673973"/>
                    <a:pt x="0" y="672576"/>
                  </a:cubicBezTo>
                  <a:lnTo>
                    <a:pt x="0" y="5267"/>
                  </a:lnTo>
                  <a:cubicBezTo>
                    <a:pt x="0" y="3870"/>
                    <a:pt x="555" y="2530"/>
                    <a:pt x="1543" y="1543"/>
                  </a:cubicBezTo>
                  <a:cubicBezTo>
                    <a:pt x="2530" y="555"/>
                    <a:pt x="3870" y="0"/>
                    <a:pt x="5267" y="0"/>
                  </a:cubicBezTo>
                  <a:close/>
                </a:path>
              </a:pathLst>
            </a:custGeom>
            <a:solidFill>
              <a:srgbClr val="1EAE98"/>
            </a:solidFill>
            <a:ln cap="sq">
              <a:noFill/>
              <a:prstDash val="solid"/>
              <a:miter/>
            </a:ln>
          </p:spPr>
          <p:txBody>
            <a:bodyPr/>
            <a:lstStyle/>
            <a:p>
              <a:endParaRPr lang="en-US"/>
            </a:p>
          </p:txBody>
        </p:sp>
        <p:sp>
          <p:nvSpPr>
            <p:cNvPr id="16" name="TextBox 16"/>
            <p:cNvSpPr txBox="1"/>
            <p:nvPr/>
          </p:nvSpPr>
          <p:spPr>
            <a:xfrm>
              <a:off x="0" y="-38100"/>
              <a:ext cx="1548525" cy="715943"/>
            </a:xfrm>
            <a:prstGeom prst="rect">
              <a:avLst/>
            </a:prstGeom>
          </p:spPr>
          <p:txBody>
            <a:bodyPr lIns="50800" tIns="50800" rIns="50800" bIns="50800" rtlCol="0" anchor="ctr"/>
            <a:lstStyle/>
            <a:p>
              <a:pPr marL="0" lvl="0" indent="0" algn="ctr">
                <a:lnSpc>
                  <a:spcPts val="3079"/>
                </a:lnSpc>
                <a:spcBef>
                  <a:spcPct val="0"/>
                </a:spcBef>
              </a:pPr>
              <a:endParaRPr/>
            </a:p>
          </p:txBody>
        </p:sp>
      </p:grpSp>
      <p:sp>
        <p:nvSpPr>
          <p:cNvPr id="17" name="Freeform 17"/>
          <p:cNvSpPr/>
          <p:nvPr/>
        </p:nvSpPr>
        <p:spPr>
          <a:xfrm>
            <a:off x="9555713" y="4236049"/>
            <a:ext cx="2165136" cy="1958998"/>
          </a:xfrm>
          <a:custGeom>
            <a:avLst/>
            <a:gdLst/>
            <a:ahLst/>
            <a:cxnLst/>
            <a:rect l="l" t="t" r="r" b="b"/>
            <a:pathLst>
              <a:path w="2165136" h="1958998">
                <a:moveTo>
                  <a:pt x="0" y="0"/>
                </a:moveTo>
                <a:lnTo>
                  <a:pt x="2165136" y="0"/>
                </a:lnTo>
                <a:lnTo>
                  <a:pt x="2165136" y="1958998"/>
                </a:lnTo>
                <a:lnTo>
                  <a:pt x="0" y="1958998"/>
                </a:lnTo>
                <a:lnTo>
                  <a:pt x="0" y="0"/>
                </a:lnTo>
                <a:close/>
              </a:path>
            </a:pathLst>
          </a:custGeom>
          <a:blipFill>
            <a:blip>
              <a:extLst>
                <a:ext uri="{96DAC541-7B7A-43D3-8B79-37D633B846F1}">
                  <asvg:svgBlip xmlns:asvg="http://schemas.microsoft.com/office/drawing/2016/SVG/main" r:embed="rId9"/>
                </a:ext>
              </a:extLst>
            </a:blip>
            <a:stretch>
              <a:fillRect r="-38931"/>
            </a:stretch>
          </a:blipFill>
        </p:spPr>
        <p:txBody>
          <a:bodyPr/>
          <a:lstStyle/>
          <a:p>
            <a:endParaRPr lang="en-US"/>
          </a:p>
        </p:txBody>
      </p:sp>
      <p:grpSp>
        <p:nvGrpSpPr>
          <p:cNvPr id="18" name="Group 18"/>
          <p:cNvGrpSpPr/>
          <p:nvPr/>
        </p:nvGrpSpPr>
        <p:grpSpPr>
          <a:xfrm>
            <a:off x="11379743" y="7624832"/>
            <a:ext cx="5879557" cy="2364034"/>
            <a:chOff x="0" y="0"/>
            <a:chExt cx="1548525" cy="622626"/>
          </a:xfrm>
        </p:grpSpPr>
        <p:sp>
          <p:nvSpPr>
            <p:cNvPr id="19" name="Freeform 19"/>
            <p:cNvSpPr/>
            <p:nvPr/>
          </p:nvSpPr>
          <p:spPr>
            <a:xfrm>
              <a:off x="0" y="0"/>
              <a:ext cx="1548525" cy="622626"/>
            </a:xfrm>
            <a:custGeom>
              <a:avLst/>
              <a:gdLst/>
              <a:ahLst/>
              <a:cxnLst/>
              <a:rect l="l" t="t" r="r" b="b"/>
              <a:pathLst>
                <a:path w="1548525" h="622626">
                  <a:moveTo>
                    <a:pt x="5267" y="0"/>
                  </a:moveTo>
                  <a:lnTo>
                    <a:pt x="1543258" y="0"/>
                  </a:lnTo>
                  <a:cubicBezTo>
                    <a:pt x="1544655" y="0"/>
                    <a:pt x="1545995" y="555"/>
                    <a:pt x="1546983" y="1543"/>
                  </a:cubicBezTo>
                  <a:cubicBezTo>
                    <a:pt x="1547970" y="2530"/>
                    <a:pt x="1548525" y="3870"/>
                    <a:pt x="1548525" y="5267"/>
                  </a:cubicBezTo>
                  <a:lnTo>
                    <a:pt x="1548525" y="617359"/>
                  </a:lnTo>
                  <a:cubicBezTo>
                    <a:pt x="1548525" y="618756"/>
                    <a:pt x="1547970" y="620096"/>
                    <a:pt x="1546983" y="621084"/>
                  </a:cubicBezTo>
                  <a:cubicBezTo>
                    <a:pt x="1545995" y="622071"/>
                    <a:pt x="1544655" y="622626"/>
                    <a:pt x="1543258" y="622626"/>
                  </a:cubicBezTo>
                  <a:lnTo>
                    <a:pt x="5267" y="622626"/>
                  </a:lnTo>
                  <a:cubicBezTo>
                    <a:pt x="3870" y="622626"/>
                    <a:pt x="2530" y="622071"/>
                    <a:pt x="1543" y="621084"/>
                  </a:cubicBezTo>
                  <a:cubicBezTo>
                    <a:pt x="555" y="620096"/>
                    <a:pt x="0" y="618756"/>
                    <a:pt x="0" y="617359"/>
                  </a:cubicBezTo>
                  <a:lnTo>
                    <a:pt x="0" y="5267"/>
                  </a:lnTo>
                  <a:cubicBezTo>
                    <a:pt x="0" y="3870"/>
                    <a:pt x="555" y="2530"/>
                    <a:pt x="1543" y="1543"/>
                  </a:cubicBezTo>
                  <a:cubicBezTo>
                    <a:pt x="2530" y="555"/>
                    <a:pt x="3870" y="0"/>
                    <a:pt x="5267" y="0"/>
                  </a:cubicBezTo>
                  <a:close/>
                </a:path>
              </a:pathLst>
            </a:custGeom>
            <a:solidFill>
              <a:srgbClr val="1EAE98"/>
            </a:solidFill>
            <a:ln cap="sq">
              <a:noFill/>
              <a:prstDash val="solid"/>
              <a:miter/>
            </a:ln>
          </p:spPr>
          <p:txBody>
            <a:bodyPr/>
            <a:lstStyle/>
            <a:p>
              <a:endParaRPr lang="en-US"/>
            </a:p>
          </p:txBody>
        </p:sp>
        <p:sp>
          <p:nvSpPr>
            <p:cNvPr id="20" name="TextBox 20"/>
            <p:cNvSpPr txBox="1"/>
            <p:nvPr/>
          </p:nvSpPr>
          <p:spPr>
            <a:xfrm>
              <a:off x="0" y="-38100"/>
              <a:ext cx="1548525" cy="660726"/>
            </a:xfrm>
            <a:prstGeom prst="rect">
              <a:avLst/>
            </a:prstGeom>
          </p:spPr>
          <p:txBody>
            <a:bodyPr lIns="50800" tIns="50800" rIns="50800" bIns="50800" rtlCol="0" anchor="ctr"/>
            <a:lstStyle/>
            <a:p>
              <a:pPr marL="0" lvl="0" indent="0" algn="ctr">
                <a:lnSpc>
                  <a:spcPts val="3079"/>
                </a:lnSpc>
                <a:spcBef>
                  <a:spcPct val="0"/>
                </a:spcBef>
              </a:pPr>
              <a:endParaRPr/>
            </a:p>
          </p:txBody>
        </p:sp>
      </p:grpSp>
      <p:sp>
        <p:nvSpPr>
          <p:cNvPr id="21" name="Freeform 21"/>
          <p:cNvSpPr/>
          <p:nvPr/>
        </p:nvSpPr>
        <p:spPr>
          <a:xfrm>
            <a:off x="9555713" y="7534344"/>
            <a:ext cx="2165136" cy="1958998"/>
          </a:xfrm>
          <a:custGeom>
            <a:avLst/>
            <a:gdLst/>
            <a:ahLst/>
            <a:cxnLst/>
            <a:rect l="l" t="t" r="r" b="b"/>
            <a:pathLst>
              <a:path w="2165136" h="1958998">
                <a:moveTo>
                  <a:pt x="0" y="0"/>
                </a:moveTo>
                <a:lnTo>
                  <a:pt x="2165136" y="0"/>
                </a:lnTo>
                <a:lnTo>
                  <a:pt x="2165136" y="1958998"/>
                </a:lnTo>
                <a:lnTo>
                  <a:pt x="0" y="1958998"/>
                </a:lnTo>
                <a:lnTo>
                  <a:pt x="0" y="0"/>
                </a:lnTo>
                <a:close/>
              </a:path>
            </a:pathLst>
          </a:custGeom>
          <a:blipFill>
            <a:blip>
              <a:extLst>
                <a:ext uri="{96DAC541-7B7A-43D3-8B79-37D633B846F1}">
                  <asvg:svgBlip xmlns:asvg="http://schemas.microsoft.com/office/drawing/2016/SVG/main" r:embed="rId9"/>
                </a:ext>
              </a:extLst>
            </a:blip>
            <a:stretch>
              <a:fillRect r="-38931"/>
            </a:stretch>
          </a:blipFill>
        </p:spPr>
        <p:txBody>
          <a:bodyPr/>
          <a:lstStyle/>
          <a:p>
            <a:endParaRPr lang="en-US"/>
          </a:p>
        </p:txBody>
      </p:sp>
      <p:sp>
        <p:nvSpPr>
          <p:cNvPr id="22" name="Freeform 22"/>
          <p:cNvSpPr/>
          <p:nvPr/>
        </p:nvSpPr>
        <p:spPr>
          <a:xfrm>
            <a:off x="-391634" y="8983240"/>
            <a:ext cx="934638" cy="1417507"/>
          </a:xfrm>
          <a:custGeom>
            <a:avLst/>
            <a:gdLst/>
            <a:ahLst/>
            <a:cxnLst/>
            <a:rect l="l" t="t" r="r" b="b"/>
            <a:pathLst>
              <a:path w="934638" h="1417507">
                <a:moveTo>
                  <a:pt x="0" y="0"/>
                </a:moveTo>
                <a:lnTo>
                  <a:pt x="934638" y="0"/>
                </a:lnTo>
                <a:lnTo>
                  <a:pt x="934638" y="1417507"/>
                </a:lnTo>
                <a:lnTo>
                  <a:pt x="0" y="1417507"/>
                </a:lnTo>
                <a:lnTo>
                  <a:pt x="0" y="0"/>
                </a:lnTo>
                <a:close/>
              </a:path>
            </a:pathLst>
          </a:custGeom>
          <a:blipFill>
            <a:blip>
              <a:extLst>
                <a:ext uri="{96DAC541-7B7A-43D3-8B79-37D633B846F1}">
                  <asvg:svgBlip xmlns:asvg="http://schemas.microsoft.com/office/drawing/2016/SVG/main" r:embed="rId10"/>
                </a:ext>
              </a:extLst>
            </a:blip>
            <a:stretch>
              <a:fillRect/>
            </a:stretch>
          </a:blipFill>
          <a:ln cap="sq">
            <a:noFill/>
            <a:prstDash val="solid"/>
            <a:miter/>
          </a:ln>
        </p:spPr>
        <p:txBody>
          <a:bodyPr/>
          <a:lstStyle/>
          <a:p>
            <a:endParaRPr lang="en-US"/>
          </a:p>
        </p:txBody>
      </p:sp>
      <p:sp>
        <p:nvSpPr>
          <p:cNvPr id="23" name="Freeform 23"/>
          <p:cNvSpPr/>
          <p:nvPr/>
        </p:nvSpPr>
        <p:spPr>
          <a:xfrm>
            <a:off x="10163025" y="1066730"/>
            <a:ext cx="670906" cy="670906"/>
          </a:xfrm>
          <a:custGeom>
            <a:avLst/>
            <a:gdLst/>
            <a:ahLst/>
            <a:cxnLst/>
            <a:rect l="l" t="t" r="r" b="b"/>
            <a:pathLst>
              <a:path w="670906" h="670906">
                <a:moveTo>
                  <a:pt x="0" y="0"/>
                </a:moveTo>
                <a:lnTo>
                  <a:pt x="670906" y="0"/>
                </a:lnTo>
                <a:lnTo>
                  <a:pt x="670906" y="670906"/>
                </a:lnTo>
                <a:lnTo>
                  <a:pt x="0" y="670906"/>
                </a:lnTo>
                <a:lnTo>
                  <a:pt x="0" y="0"/>
                </a:lnTo>
                <a:close/>
              </a:path>
            </a:pathLst>
          </a:custGeom>
          <a:blipFill>
            <a:blip>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24" name="Freeform 24"/>
          <p:cNvSpPr/>
          <p:nvPr/>
        </p:nvSpPr>
        <p:spPr>
          <a:xfrm>
            <a:off x="10141242" y="4935021"/>
            <a:ext cx="692689" cy="591383"/>
          </a:xfrm>
          <a:custGeom>
            <a:avLst/>
            <a:gdLst/>
            <a:ahLst/>
            <a:cxnLst/>
            <a:rect l="l" t="t" r="r" b="b"/>
            <a:pathLst>
              <a:path w="692689" h="591383">
                <a:moveTo>
                  <a:pt x="0" y="0"/>
                </a:moveTo>
                <a:lnTo>
                  <a:pt x="692689" y="0"/>
                </a:lnTo>
                <a:lnTo>
                  <a:pt x="692689" y="591383"/>
                </a:lnTo>
                <a:lnTo>
                  <a:pt x="0" y="591383"/>
                </a:lnTo>
                <a:lnTo>
                  <a:pt x="0" y="0"/>
                </a:lnTo>
                <a:close/>
              </a:path>
            </a:pathLst>
          </a:custGeom>
          <a:blipFill>
            <a:blip>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25" name="Freeform 25"/>
          <p:cNvSpPr/>
          <p:nvPr/>
        </p:nvSpPr>
        <p:spPr>
          <a:xfrm>
            <a:off x="10191600" y="8192671"/>
            <a:ext cx="560903" cy="582000"/>
          </a:xfrm>
          <a:custGeom>
            <a:avLst/>
            <a:gdLst/>
            <a:ahLst/>
            <a:cxnLst/>
            <a:rect l="l" t="t" r="r" b="b"/>
            <a:pathLst>
              <a:path w="560903" h="582000">
                <a:moveTo>
                  <a:pt x="0" y="0"/>
                </a:moveTo>
                <a:lnTo>
                  <a:pt x="560902" y="0"/>
                </a:lnTo>
                <a:lnTo>
                  <a:pt x="560902" y="582000"/>
                </a:lnTo>
                <a:lnTo>
                  <a:pt x="0" y="582000"/>
                </a:lnTo>
                <a:lnTo>
                  <a:pt x="0" y="0"/>
                </a:lnTo>
                <a:close/>
              </a:path>
            </a:pathLst>
          </a:custGeom>
          <a:blipFill>
            <a:blip>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26" name="Freeform 26"/>
          <p:cNvSpPr/>
          <p:nvPr/>
        </p:nvSpPr>
        <p:spPr>
          <a:xfrm>
            <a:off x="865235" y="767320"/>
            <a:ext cx="5923559" cy="3946571"/>
          </a:xfrm>
          <a:custGeom>
            <a:avLst/>
            <a:gdLst/>
            <a:ahLst/>
            <a:cxnLst/>
            <a:rect l="l" t="t" r="r" b="b"/>
            <a:pathLst>
              <a:path w="5923559" h="3946571">
                <a:moveTo>
                  <a:pt x="0" y="0"/>
                </a:moveTo>
                <a:lnTo>
                  <a:pt x="5923558" y="0"/>
                </a:lnTo>
                <a:lnTo>
                  <a:pt x="5923558" y="3946571"/>
                </a:lnTo>
                <a:lnTo>
                  <a:pt x="0" y="3946571"/>
                </a:lnTo>
                <a:lnTo>
                  <a:pt x="0" y="0"/>
                </a:lnTo>
                <a:close/>
              </a:path>
            </a:pathLst>
          </a:custGeom>
          <a:blipFill>
            <a:blip r:embed="rId14"/>
            <a:stretch>
              <a:fillRect/>
            </a:stretch>
          </a:blipFill>
        </p:spPr>
        <p:txBody>
          <a:bodyPr/>
          <a:lstStyle/>
          <a:p>
            <a:endParaRPr lang="en-US"/>
          </a:p>
        </p:txBody>
      </p:sp>
      <p:sp>
        <p:nvSpPr>
          <p:cNvPr id="27" name="TextBox 27"/>
          <p:cNvSpPr txBox="1"/>
          <p:nvPr/>
        </p:nvSpPr>
        <p:spPr>
          <a:xfrm>
            <a:off x="11660107" y="4504352"/>
            <a:ext cx="5262368" cy="1989455"/>
          </a:xfrm>
          <a:prstGeom prst="rect">
            <a:avLst/>
          </a:prstGeom>
        </p:spPr>
        <p:txBody>
          <a:bodyPr lIns="0" tIns="0" rIns="0" bIns="0" rtlCol="0" anchor="t">
            <a:spAutoFit/>
          </a:bodyPr>
          <a:lstStyle/>
          <a:p>
            <a:pPr marL="0" lvl="1" indent="0" algn="l">
              <a:lnSpc>
                <a:spcPts val="3220"/>
              </a:lnSpc>
              <a:spcBef>
                <a:spcPct val="0"/>
              </a:spcBef>
            </a:pPr>
            <a:r>
              <a:rPr lang="en-US" sz="2300" b="1">
                <a:solidFill>
                  <a:srgbClr val="FFFFFF"/>
                </a:solidFill>
                <a:latin typeface="Source Sans Pro Bold"/>
                <a:ea typeface="Source Sans Pro Bold"/>
                <a:cs typeface="Source Sans Pro Bold"/>
                <a:sym typeface="Source Sans Pro Bold"/>
              </a:rPr>
              <a:t>Develop a portfolio that highlights clinical competency teaching, administration and scholarly contributions, structured to meet academic promotion standards</a:t>
            </a:r>
          </a:p>
        </p:txBody>
      </p:sp>
      <p:sp>
        <p:nvSpPr>
          <p:cNvPr id="28" name="TextBox 28"/>
          <p:cNvSpPr txBox="1"/>
          <p:nvPr/>
        </p:nvSpPr>
        <p:spPr>
          <a:xfrm>
            <a:off x="11464585" y="7768827"/>
            <a:ext cx="5569709" cy="2381201"/>
          </a:xfrm>
          <a:prstGeom prst="rect">
            <a:avLst/>
          </a:prstGeom>
        </p:spPr>
        <p:txBody>
          <a:bodyPr lIns="0" tIns="0" rIns="0" bIns="0" rtlCol="0" anchor="t">
            <a:spAutoFit/>
          </a:bodyPr>
          <a:lstStyle/>
          <a:p>
            <a:pPr algn="ctr">
              <a:lnSpc>
                <a:spcPts val="3222"/>
              </a:lnSpc>
            </a:pPr>
            <a:r>
              <a:rPr lang="en-US" sz="2301" b="1">
                <a:solidFill>
                  <a:srgbClr val="FFFFFF"/>
                </a:solidFill>
                <a:latin typeface="Source Sans Pro Bold"/>
                <a:ea typeface="Source Sans Pro Bold"/>
                <a:cs typeface="Source Sans Pro Bold"/>
                <a:sym typeface="Source Sans Pro Bold"/>
              </a:rPr>
              <a:t>Facilitate participants’ reflection on their personal readiness to seek promotion by evaluating their strengths and areas for improvement in relation to promotion criteria</a:t>
            </a:r>
          </a:p>
          <a:p>
            <a:pPr marL="0" lvl="1" indent="0" algn="ctr">
              <a:lnSpc>
                <a:spcPts val="3082"/>
              </a:lnSpc>
              <a:spcBef>
                <a:spcPct val="0"/>
              </a:spcBef>
            </a:pPr>
            <a:endParaRPr lang="en-US" sz="2301" b="1">
              <a:solidFill>
                <a:srgbClr val="FFFFFF"/>
              </a:solidFill>
              <a:latin typeface="Source Sans Pro Bold"/>
              <a:ea typeface="Source Sans Pro Bold"/>
              <a:cs typeface="Source Sans Pro Bold"/>
              <a:sym typeface="Source Sans Pro Bold"/>
            </a:endParaRPr>
          </a:p>
        </p:txBody>
      </p:sp>
      <p:sp>
        <p:nvSpPr>
          <p:cNvPr id="29" name="TextBox 29"/>
          <p:cNvSpPr txBox="1"/>
          <p:nvPr/>
        </p:nvSpPr>
        <p:spPr>
          <a:xfrm>
            <a:off x="641970" y="5315018"/>
            <a:ext cx="6754351" cy="2219326"/>
          </a:xfrm>
          <a:prstGeom prst="rect">
            <a:avLst/>
          </a:prstGeom>
        </p:spPr>
        <p:txBody>
          <a:bodyPr lIns="0" tIns="0" rIns="0" bIns="0" rtlCol="0" anchor="t">
            <a:spAutoFit/>
          </a:bodyPr>
          <a:lstStyle/>
          <a:p>
            <a:pPr marL="0" lvl="1" indent="0" algn="l">
              <a:lnSpc>
                <a:spcPts val="5999"/>
              </a:lnSpc>
              <a:spcBef>
                <a:spcPct val="0"/>
              </a:spcBef>
            </a:pPr>
            <a:r>
              <a:rPr lang="en-US" sz="3999" b="1">
                <a:solidFill>
                  <a:srgbClr val="0F225B"/>
                </a:solidFill>
                <a:latin typeface="Oswald Bold"/>
                <a:ea typeface="Oswald Bold"/>
                <a:cs typeface="Oswald Bold"/>
                <a:sym typeface="Oswald Bold"/>
              </a:rPr>
              <a:t>AN</a:t>
            </a:r>
            <a:r>
              <a:rPr lang="en-US" sz="3999" b="1" u="none" strike="noStrike">
                <a:solidFill>
                  <a:srgbClr val="0F225B"/>
                </a:solidFill>
                <a:latin typeface="Oswald Bold"/>
                <a:ea typeface="Oswald Bold"/>
                <a:cs typeface="Oswald Bold"/>
                <a:sym typeface="Oswald Bold"/>
              </a:rPr>
              <a:t> INTRODUCTION TO THE NOSM U JOINT AND STIPENDIARY FACULTY PROMOTIONS PROCESS</a:t>
            </a:r>
          </a:p>
        </p:txBody>
      </p:sp>
      <p:sp>
        <p:nvSpPr>
          <p:cNvPr id="30" name="TextBox 30"/>
          <p:cNvSpPr txBox="1"/>
          <p:nvPr/>
        </p:nvSpPr>
        <p:spPr>
          <a:xfrm>
            <a:off x="11660107" y="719695"/>
            <a:ext cx="5178664" cy="3189605"/>
          </a:xfrm>
          <a:prstGeom prst="rect">
            <a:avLst/>
          </a:prstGeom>
        </p:spPr>
        <p:txBody>
          <a:bodyPr lIns="0" tIns="0" rIns="0" bIns="0" rtlCol="0" anchor="t">
            <a:spAutoFit/>
          </a:bodyPr>
          <a:lstStyle/>
          <a:p>
            <a:pPr algn="ctr">
              <a:lnSpc>
                <a:spcPts val="3220"/>
              </a:lnSpc>
              <a:spcBef>
                <a:spcPct val="0"/>
              </a:spcBef>
            </a:pPr>
            <a:r>
              <a:rPr lang="en-US" sz="2300" b="1" spc="73">
                <a:solidFill>
                  <a:srgbClr val="FFFFFF"/>
                </a:solidFill>
                <a:latin typeface="Source Sans Pro Bold"/>
                <a:ea typeface="Source Sans Pro Bold"/>
                <a:cs typeface="Source Sans Pro Bold"/>
                <a:sym typeface="Source Sans Pro Bold"/>
              </a:rPr>
              <a:t>Identify the key requirements and criteria for promotion at NOSM University, including metrics for clinical competence, teaching contributions, administration and scholarly activities.</a:t>
            </a:r>
          </a:p>
          <a:p>
            <a:pPr algn="ctr">
              <a:lnSpc>
                <a:spcPts val="3220"/>
              </a:lnSpc>
              <a:spcBef>
                <a:spcPct val="0"/>
              </a:spcBef>
            </a:pPr>
            <a:r>
              <a:rPr lang="en-US" sz="2300" b="1" spc="73">
                <a:solidFill>
                  <a:srgbClr val="FFFFFF"/>
                </a:solidFill>
                <a:latin typeface="Source Sans Pro Bold"/>
                <a:ea typeface="Source Sans Pro Bold"/>
                <a:cs typeface="Source Sans Pro Bold"/>
                <a:sym typeface="Source Sans Pro Bold"/>
              </a:rPr>
              <a:t> </a:t>
            </a:r>
          </a:p>
          <a:p>
            <a:pPr algn="ctr">
              <a:lnSpc>
                <a:spcPts val="3220"/>
              </a:lnSpc>
              <a:spcBef>
                <a:spcPct val="0"/>
              </a:spcBef>
            </a:pPr>
            <a:r>
              <a:rPr lang="en-US" sz="2300" b="1" spc="73">
                <a:solidFill>
                  <a:srgbClr val="FFFFFF"/>
                </a:solidFill>
                <a:latin typeface="Source Sans Pro Bold"/>
                <a:ea typeface="Source Sans Pro Bold"/>
                <a:cs typeface="Source Sans Pro Bold"/>
                <a:sym typeface="Source Sans Pro Bold"/>
              </a:rPr>
              <a:t> </a:t>
            </a:r>
          </a:p>
        </p:txBody>
      </p:sp>
      <p:sp>
        <p:nvSpPr>
          <p:cNvPr id="31" name="Freeform 31"/>
          <p:cNvSpPr/>
          <p:nvPr/>
        </p:nvSpPr>
        <p:spPr>
          <a:xfrm>
            <a:off x="16138947" y="9574994"/>
            <a:ext cx="2341664" cy="712006"/>
          </a:xfrm>
          <a:custGeom>
            <a:avLst/>
            <a:gdLst/>
            <a:ahLst/>
            <a:cxnLst/>
            <a:rect l="l" t="t" r="r" b="b"/>
            <a:pathLst>
              <a:path w="2341664" h="712006">
                <a:moveTo>
                  <a:pt x="0" y="0"/>
                </a:moveTo>
                <a:lnTo>
                  <a:pt x="2341664" y="0"/>
                </a:lnTo>
                <a:lnTo>
                  <a:pt x="2341664" y="712006"/>
                </a:lnTo>
                <a:lnTo>
                  <a:pt x="0" y="712006"/>
                </a:lnTo>
                <a:lnTo>
                  <a:pt x="0" y="0"/>
                </a:lnTo>
                <a:close/>
              </a:path>
            </a:pathLst>
          </a:custGeom>
          <a:blipFill>
            <a:blip r:embed="rId15"/>
            <a:stretch>
              <a:fillRect/>
            </a:stretch>
          </a:blipFill>
        </p:spPr>
        <p:txBody>
          <a:bodyPr/>
          <a:lstStyle/>
          <a:p>
            <a:endParaRPr 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en-US"/>
          </a:p>
        </p:txBody>
      </p:sp>
      <p:sp>
        <p:nvSpPr>
          <p:cNvPr id="3" name="TextBox 3"/>
          <p:cNvSpPr txBox="1"/>
          <p:nvPr/>
        </p:nvSpPr>
        <p:spPr>
          <a:xfrm>
            <a:off x="2804571" y="5095875"/>
            <a:ext cx="9761677" cy="3023328"/>
          </a:xfrm>
          <a:prstGeom prst="rect">
            <a:avLst/>
          </a:prstGeom>
        </p:spPr>
        <p:txBody>
          <a:bodyPr lIns="0" tIns="0" rIns="0" bIns="0" rtlCol="0" anchor="t">
            <a:spAutoFit/>
          </a:bodyPr>
          <a:lstStyle/>
          <a:p>
            <a:pPr algn="just">
              <a:lnSpc>
                <a:spcPts val="3359"/>
              </a:lnSpc>
            </a:pPr>
            <a:r>
              <a:rPr lang="en-US" sz="2400" b="1" spc="76">
                <a:solidFill>
                  <a:srgbClr val="5C5D62"/>
                </a:solidFill>
                <a:latin typeface="Source Sans Pro Bold"/>
                <a:ea typeface="Source Sans Pro Bold"/>
                <a:cs typeface="Source Sans Pro Bold"/>
                <a:sym typeface="Source Sans Pro Bold"/>
              </a:rPr>
              <a:t>Presenter: Dr. K Richardson</a:t>
            </a:r>
          </a:p>
          <a:p>
            <a:pPr algn="just">
              <a:lnSpc>
                <a:spcPts val="3359"/>
              </a:lnSpc>
            </a:pPr>
            <a:endParaRPr lang="en-US" sz="2400" b="1" spc="76">
              <a:solidFill>
                <a:srgbClr val="5C5D62"/>
              </a:solidFill>
              <a:latin typeface="Source Sans Pro Bold"/>
              <a:ea typeface="Source Sans Pro Bold"/>
              <a:cs typeface="Source Sans Pro Bold"/>
              <a:sym typeface="Source Sans Pro Bold"/>
            </a:endParaRPr>
          </a:p>
          <a:p>
            <a:pPr algn="just">
              <a:lnSpc>
                <a:spcPts val="3359"/>
              </a:lnSpc>
            </a:pPr>
            <a:r>
              <a:rPr lang="en-US" sz="2400" b="1" spc="76">
                <a:solidFill>
                  <a:srgbClr val="5C5D62"/>
                </a:solidFill>
                <a:latin typeface="Source Sans Pro Bold"/>
                <a:ea typeface="Source Sans Pro Bold"/>
                <a:cs typeface="Source Sans Pro Bold"/>
                <a:sym typeface="Source Sans Pro Bold"/>
              </a:rPr>
              <a:t>Title of Presentation: Moving on up: An introduction the NOSM U promotions process</a:t>
            </a:r>
          </a:p>
          <a:p>
            <a:pPr algn="just">
              <a:lnSpc>
                <a:spcPts val="3359"/>
              </a:lnSpc>
            </a:pPr>
            <a:endParaRPr lang="en-US" sz="2400" b="1" spc="76">
              <a:solidFill>
                <a:srgbClr val="5C5D62"/>
              </a:solidFill>
              <a:latin typeface="Source Sans Pro Bold"/>
              <a:ea typeface="Source Sans Pro Bold"/>
              <a:cs typeface="Source Sans Pro Bold"/>
              <a:sym typeface="Source Sans Pro Bold"/>
            </a:endParaRPr>
          </a:p>
          <a:p>
            <a:pPr algn="just">
              <a:lnSpc>
                <a:spcPts val="3359"/>
              </a:lnSpc>
            </a:pPr>
            <a:r>
              <a:rPr lang="en-US" sz="2400" b="1" spc="76">
                <a:solidFill>
                  <a:srgbClr val="5C5D62"/>
                </a:solidFill>
                <a:latin typeface="Source Sans Pro Bold"/>
                <a:ea typeface="Source Sans Pro Bold"/>
                <a:cs typeface="Source Sans Pro Bold"/>
                <a:sym typeface="Source Sans Pro Bold"/>
              </a:rPr>
              <a:t>I have no financial or personal relationships to disclose </a:t>
            </a:r>
          </a:p>
          <a:p>
            <a:pPr algn="just">
              <a:lnSpc>
                <a:spcPts val="3359"/>
              </a:lnSpc>
            </a:pPr>
            <a:endParaRPr lang="en-US" sz="2400" b="1" spc="76">
              <a:solidFill>
                <a:srgbClr val="5C5D62"/>
              </a:solidFill>
              <a:latin typeface="Source Sans Pro Bold"/>
              <a:ea typeface="Source Sans Pro Bold"/>
              <a:cs typeface="Source Sans Pro Bold"/>
              <a:sym typeface="Source Sans Pro Bold"/>
            </a:endParaRPr>
          </a:p>
        </p:txBody>
      </p:sp>
      <p:sp>
        <p:nvSpPr>
          <p:cNvPr id="4" name="TextBox 4"/>
          <p:cNvSpPr txBox="1"/>
          <p:nvPr/>
        </p:nvSpPr>
        <p:spPr>
          <a:xfrm>
            <a:off x="2071993" y="2705481"/>
            <a:ext cx="14038615" cy="2097406"/>
          </a:xfrm>
          <a:prstGeom prst="rect">
            <a:avLst/>
          </a:prstGeom>
        </p:spPr>
        <p:txBody>
          <a:bodyPr lIns="0" tIns="0" rIns="0" bIns="0" rtlCol="0" anchor="t">
            <a:spAutoFit/>
          </a:bodyPr>
          <a:lstStyle/>
          <a:p>
            <a:pPr algn="ctr">
              <a:lnSpc>
                <a:spcPts val="8160"/>
              </a:lnSpc>
            </a:pPr>
            <a:r>
              <a:rPr lang="en-US" sz="8000" b="1">
                <a:solidFill>
                  <a:srgbClr val="0F225B"/>
                </a:solidFill>
                <a:latin typeface="Oswald Bold"/>
                <a:ea typeface="Oswald Bold"/>
                <a:cs typeface="Oswald Bold"/>
                <a:sym typeface="Oswald Bold"/>
              </a:rPr>
              <a:t>CONFLICT DISCLOSURE INFORMATION:</a:t>
            </a:r>
          </a:p>
        </p:txBody>
      </p:sp>
      <p:sp>
        <p:nvSpPr>
          <p:cNvPr id="5" name="Freeform 5"/>
          <p:cNvSpPr/>
          <p:nvPr/>
        </p:nvSpPr>
        <p:spPr>
          <a:xfrm flipH="1">
            <a:off x="-2012704" y="6899756"/>
            <a:ext cx="5284194" cy="3520594"/>
          </a:xfrm>
          <a:custGeom>
            <a:avLst/>
            <a:gdLst/>
            <a:ahLst/>
            <a:cxnLst/>
            <a:rect l="l" t="t" r="r" b="b"/>
            <a:pathLst>
              <a:path w="5284194" h="3520594">
                <a:moveTo>
                  <a:pt x="5284194" y="0"/>
                </a:moveTo>
                <a:lnTo>
                  <a:pt x="0" y="0"/>
                </a:lnTo>
                <a:lnTo>
                  <a:pt x="0" y="3520594"/>
                </a:lnTo>
                <a:lnTo>
                  <a:pt x="5284194" y="3520594"/>
                </a:lnTo>
                <a:lnTo>
                  <a:pt x="5284194"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p:cNvSpPr/>
          <p:nvPr/>
        </p:nvSpPr>
        <p:spPr>
          <a:xfrm flipV="1">
            <a:off x="15016510" y="-157128"/>
            <a:ext cx="5284194" cy="3520594"/>
          </a:xfrm>
          <a:custGeom>
            <a:avLst/>
            <a:gdLst/>
            <a:ahLst/>
            <a:cxnLst/>
            <a:rect l="l" t="t" r="r" b="b"/>
            <a:pathLst>
              <a:path w="5284194" h="3520594">
                <a:moveTo>
                  <a:pt x="0" y="3520595"/>
                </a:moveTo>
                <a:lnTo>
                  <a:pt x="5284194" y="3520595"/>
                </a:lnTo>
                <a:lnTo>
                  <a:pt x="5284194" y="0"/>
                </a:lnTo>
                <a:lnTo>
                  <a:pt x="0" y="0"/>
                </a:lnTo>
                <a:lnTo>
                  <a:pt x="0" y="3520595"/>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Freeform 7"/>
          <p:cNvSpPr/>
          <p:nvPr/>
        </p:nvSpPr>
        <p:spPr>
          <a:xfrm>
            <a:off x="0" y="-3848845"/>
            <a:ext cx="5609143" cy="5609143"/>
          </a:xfrm>
          <a:custGeom>
            <a:avLst/>
            <a:gdLst/>
            <a:ahLst/>
            <a:cxnLst/>
            <a:rect l="l" t="t" r="r" b="b"/>
            <a:pathLst>
              <a:path w="5609143" h="5609143">
                <a:moveTo>
                  <a:pt x="0" y="0"/>
                </a:moveTo>
                <a:lnTo>
                  <a:pt x="5609143" y="0"/>
                </a:lnTo>
                <a:lnTo>
                  <a:pt x="5609143" y="5609142"/>
                </a:lnTo>
                <a:lnTo>
                  <a:pt x="0" y="5609142"/>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Freeform 8"/>
          <p:cNvSpPr/>
          <p:nvPr/>
        </p:nvSpPr>
        <p:spPr>
          <a:xfrm flipH="1" flipV="1">
            <a:off x="12678857" y="8526703"/>
            <a:ext cx="5609143" cy="5609143"/>
          </a:xfrm>
          <a:custGeom>
            <a:avLst/>
            <a:gdLst/>
            <a:ahLst/>
            <a:cxnLst/>
            <a:rect l="l" t="t" r="r" b="b"/>
            <a:pathLst>
              <a:path w="5609143" h="5609143">
                <a:moveTo>
                  <a:pt x="5609143" y="5609142"/>
                </a:moveTo>
                <a:lnTo>
                  <a:pt x="0" y="5609142"/>
                </a:lnTo>
                <a:lnTo>
                  <a:pt x="0" y="0"/>
                </a:lnTo>
                <a:lnTo>
                  <a:pt x="5609143" y="0"/>
                </a:lnTo>
                <a:lnTo>
                  <a:pt x="5609143" y="5609142"/>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9" name="Freeform 9"/>
          <p:cNvSpPr/>
          <p:nvPr/>
        </p:nvSpPr>
        <p:spPr>
          <a:xfrm>
            <a:off x="14725802" y="9083278"/>
            <a:ext cx="3283679" cy="998434"/>
          </a:xfrm>
          <a:custGeom>
            <a:avLst/>
            <a:gdLst/>
            <a:ahLst/>
            <a:cxnLst/>
            <a:rect l="l" t="t" r="r" b="b"/>
            <a:pathLst>
              <a:path w="3283679" h="998434">
                <a:moveTo>
                  <a:pt x="0" y="0"/>
                </a:moveTo>
                <a:lnTo>
                  <a:pt x="3283680" y="0"/>
                </a:lnTo>
                <a:lnTo>
                  <a:pt x="3283680" y="998434"/>
                </a:lnTo>
                <a:lnTo>
                  <a:pt x="0" y="998434"/>
                </a:lnTo>
                <a:lnTo>
                  <a:pt x="0" y="0"/>
                </a:lnTo>
                <a:close/>
              </a:path>
            </a:pathLst>
          </a:custGeom>
          <a:blipFill>
            <a:blip r:embed="rId6"/>
            <a:stretch>
              <a:fillRect/>
            </a:stretch>
          </a:blipFill>
        </p:spPr>
        <p:txBody>
          <a:bodyPr/>
          <a:lstStyle/>
          <a:p>
            <a:endParaRPr 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en-US"/>
          </a:p>
        </p:txBody>
      </p:sp>
      <p:sp>
        <p:nvSpPr>
          <p:cNvPr id="3" name="TextBox 3"/>
          <p:cNvSpPr txBox="1"/>
          <p:nvPr/>
        </p:nvSpPr>
        <p:spPr>
          <a:xfrm>
            <a:off x="2804571" y="5095875"/>
            <a:ext cx="9761677" cy="3023328"/>
          </a:xfrm>
          <a:prstGeom prst="rect">
            <a:avLst/>
          </a:prstGeom>
        </p:spPr>
        <p:txBody>
          <a:bodyPr lIns="0" tIns="0" rIns="0" bIns="0" rtlCol="0" anchor="t">
            <a:spAutoFit/>
          </a:bodyPr>
          <a:lstStyle/>
          <a:p>
            <a:pPr algn="just">
              <a:lnSpc>
                <a:spcPts val="3359"/>
              </a:lnSpc>
            </a:pPr>
            <a:r>
              <a:rPr lang="en-US" sz="2400" b="1" spc="76">
                <a:solidFill>
                  <a:srgbClr val="5C5D62"/>
                </a:solidFill>
                <a:latin typeface="Source Sans Pro Bold"/>
                <a:ea typeface="Source Sans Pro Bold"/>
                <a:cs typeface="Source Sans Pro Bold"/>
                <a:sym typeface="Source Sans Pro Bold"/>
              </a:rPr>
              <a:t>Presenter: Ms. Anita Arella</a:t>
            </a:r>
          </a:p>
          <a:p>
            <a:pPr algn="just">
              <a:lnSpc>
                <a:spcPts val="3359"/>
              </a:lnSpc>
            </a:pPr>
            <a:endParaRPr lang="en-US" sz="2400" b="1" spc="76">
              <a:solidFill>
                <a:srgbClr val="5C5D62"/>
              </a:solidFill>
              <a:latin typeface="Source Sans Pro Bold"/>
              <a:ea typeface="Source Sans Pro Bold"/>
              <a:cs typeface="Source Sans Pro Bold"/>
              <a:sym typeface="Source Sans Pro Bold"/>
            </a:endParaRPr>
          </a:p>
          <a:p>
            <a:pPr algn="just">
              <a:lnSpc>
                <a:spcPts val="3359"/>
              </a:lnSpc>
            </a:pPr>
            <a:r>
              <a:rPr lang="en-US" sz="2400" b="1" spc="76">
                <a:solidFill>
                  <a:srgbClr val="5C5D62"/>
                </a:solidFill>
                <a:latin typeface="Source Sans Pro Bold"/>
                <a:ea typeface="Source Sans Pro Bold"/>
                <a:cs typeface="Source Sans Pro Bold"/>
                <a:sym typeface="Source Sans Pro Bold"/>
              </a:rPr>
              <a:t>Title of Presentation: Moving on up: An introduction the NOSM U promotions process</a:t>
            </a:r>
          </a:p>
          <a:p>
            <a:pPr algn="just">
              <a:lnSpc>
                <a:spcPts val="3359"/>
              </a:lnSpc>
            </a:pPr>
            <a:endParaRPr lang="en-US" sz="2400" b="1" spc="76">
              <a:solidFill>
                <a:srgbClr val="5C5D62"/>
              </a:solidFill>
              <a:latin typeface="Source Sans Pro Bold"/>
              <a:ea typeface="Source Sans Pro Bold"/>
              <a:cs typeface="Source Sans Pro Bold"/>
              <a:sym typeface="Source Sans Pro Bold"/>
            </a:endParaRPr>
          </a:p>
          <a:p>
            <a:pPr algn="just">
              <a:lnSpc>
                <a:spcPts val="3359"/>
              </a:lnSpc>
            </a:pPr>
            <a:r>
              <a:rPr lang="en-US" sz="2400" b="1" spc="76">
                <a:solidFill>
                  <a:srgbClr val="5C5D62"/>
                </a:solidFill>
                <a:latin typeface="Source Sans Pro Bold"/>
                <a:ea typeface="Source Sans Pro Bold"/>
                <a:cs typeface="Source Sans Pro Bold"/>
                <a:sym typeface="Source Sans Pro Bold"/>
              </a:rPr>
              <a:t>I have no financial or personal relationships to disclose </a:t>
            </a:r>
          </a:p>
          <a:p>
            <a:pPr algn="just">
              <a:lnSpc>
                <a:spcPts val="3359"/>
              </a:lnSpc>
            </a:pPr>
            <a:endParaRPr lang="en-US" sz="2400" b="1" spc="76">
              <a:solidFill>
                <a:srgbClr val="5C5D62"/>
              </a:solidFill>
              <a:latin typeface="Source Sans Pro Bold"/>
              <a:ea typeface="Source Sans Pro Bold"/>
              <a:cs typeface="Source Sans Pro Bold"/>
              <a:sym typeface="Source Sans Pro Bold"/>
            </a:endParaRPr>
          </a:p>
        </p:txBody>
      </p:sp>
      <p:sp>
        <p:nvSpPr>
          <p:cNvPr id="4" name="TextBox 4"/>
          <p:cNvSpPr txBox="1"/>
          <p:nvPr/>
        </p:nvSpPr>
        <p:spPr>
          <a:xfrm>
            <a:off x="2071993" y="2705481"/>
            <a:ext cx="14038615" cy="2097406"/>
          </a:xfrm>
          <a:prstGeom prst="rect">
            <a:avLst/>
          </a:prstGeom>
        </p:spPr>
        <p:txBody>
          <a:bodyPr lIns="0" tIns="0" rIns="0" bIns="0" rtlCol="0" anchor="t">
            <a:spAutoFit/>
          </a:bodyPr>
          <a:lstStyle/>
          <a:p>
            <a:pPr algn="ctr">
              <a:lnSpc>
                <a:spcPts val="8160"/>
              </a:lnSpc>
            </a:pPr>
            <a:r>
              <a:rPr lang="en-US" sz="8000" b="1">
                <a:solidFill>
                  <a:srgbClr val="0F225B"/>
                </a:solidFill>
                <a:latin typeface="Oswald Bold"/>
                <a:ea typeface="Oswald Bold"/>
                <a:cs typeface="Oswald Bold"/>
                <a:sym typeface="Oswald Bold"/>
              </a:rPr>
              <a:t>CONFLICT DISCLOSURE INFORMATION:</a:t>
            </a:r>
          </a:p>
        </p:txBody>
      </p:sp>
      <p:sp>
        <p:nvSpPr>
          <p:cNvPr id="5" name="Freeform 5"/>
          <p:cNvSpPr/>
          <p:nvPr/>
        </p:nvSpPr>
        <p:spPr>
          <a:xfrm flipH="1">
            <a:off x="-2012704" y="6899756"/>
            <a:ext cx="5284194" cy="3520594"/>
          </a:xfrm>
          <a:custGeom>
            <a:avLst/>
            <a:gdLst/>
            <a:ahLst/>
            <a:cxnLst/>
            <a:rect l="l" t="t" r="r" b="b"/>
            <a:pathLst>
              <a:path w="5284194" h="3520594">
                <a:moveTo>
                  <a:pt x="5284194" y="0"/>
                </a:moveTo>
                <a:lnTo>
                  <a:pt x="0" y="0"/>
                </a:lnTo>
                <a:lnTo>
                  <a:pt x="0" y="3520594"/>
                </a:lnTo>
                <a:lnTo>
                  <a:pt x="5284194" y="3520594"/>
                </a:lnTo>
                <a:lnTo>
                  <a:pt x="5284194"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p:cNvSpPr/>
          <p:nvPr/>
        </p:nvSpPr>
        <p:spPr>
          <a:xfrm flipV="1">
            <a:off x="15016510" y="-157128"/>
            <a:ext cx="5284194" cy="3520594"/>
          </a:xfrm>
          <a:custGeom>
            <a:avLst/>
            <a:gdLst/>
            <a:ahLst/>
            <a:cxnLst/>
            <a:rect l="l" t="t" r="r" b="b"/>
            <a:pathLst>
              <a:path w="5284194" h="3520594">
                <a:moveTo>
                  <a:pt x="0" y="3520595"/>
                </a:moveTo>
                <a:lnTo>
                  <a:pt x="5284194" y="3520595"/>
                </a:lnTo>
                <a:lnTo>
                  <a:pt x="5284194" y="0"/>
                </a:lnTo>
                <a:lnTo>
                  <a:pt x="0" y="0"/>
                </a:lnTo>
                <a:lnTo>
                  <a:pt x="0" y="3520595"/>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Freeform 7"/>
          <p:cNvSpPr/>
          <p:nvPr/>
        </p:nvSpPr>
        <p:spPr>
          <a:xfrm>
            <a:off x="0" y="-3848845"/>
            <a:ext cx="5609143" cy="5609143"/>
          </a:xfrm>
          <a:custGeom>
            <a:avLst/>
            <a:gdLst/>
            <a:ahLst/>
            <a:cxnLst/>
            <a:rect l="l" t="t" r="r" b="b"/>
            <a:pathLst>
              <a:path w="5609143" h="5609143">
                <a:moveTo>
                  <a:pt x="0" y="0"/>
                </a:moveTo>
                <a:lnTo>
                  <a:pt x="5609143" y="0"/>
                </a:lnTo>
                <a:lnTo>
                  <a:pt x="5609143" y="5609142"/>
                </a:lnTo>
                <a:lnTo>
                  <a:pt x="0" y="5609142"/>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Freeform 8"/>
          <p:cNvSpPr/>
          <p:nvPr/>
        </p:nvSpPr>
        <p:spPr>
          <a:xfrm flipH="1" flipV="1">
            <a:off x="12678857" y="8526703"/>
            <a:ext cx="5609143" cy="5609143"/>
          </a:xfrm>
          <a:custGeom>
            <a:avLst/>
            <a:gdLst/>
            <a:ahLst/>
            <a:cxnLst/>
            <a:rect l="l" t="t" r="r" b="b"/>
            <a:pathLst>
              <a:path w="5609143" h="5609143">
                <a:moveTo>
                  <a:pt x="5609143" y="5609142"/>
                </a:moveTo>
                <a:lnTo>
                  <a:pt x="0" y="5609142"/>
                </a:lnTo>
                <a:lnTo>
                  <a:pt x="0" y="0"/>
                </a:lnTo>
                <a:lnTo>
                  <a:pt x="5609143" y="0"/>
                </a:lnTo>
                <a:lnTo>
                  <a:pt x="5609143" y="5609142"/>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9" name="Freeform 9"/>
          <p:cNvSpPr/>
          <p:nvPr/>
        </p:nvSpPr>
        <p:spPr>
          <a:xfrm>
            <a:off x="14725802" y="9083278"/>
            <a:ext cx="3283679" cy="998434"/>
          </a:xfrm>
          <a:custGeom>
            <a:avLst/>
            <a:gdLst/>
            <a:ahLst/>
            <a:cxnLst/>
            <a:rect l="l" t="t" r="r" b="b"/>
            <a:pathLst>
              <a:path w="3283679" h="998434">
                <a:moveTo>
                  <a:pt x="0" y="0"/>
                </a:moveTo>
                <a:lnTo>
                  <a:pt x="3283680" y="0"/>
                </a:lnTo>
                <a:lnTo>
                  <a:pt x="3283680" y="998434"/>
                </a:lnTo>
                <a:lnTo>
                  <a:pt x="0" y="998434"/>
                </a:lnTo>
                <a:lnTo>
                  <a:pt x="0" y="0"/>
                </a:lnTo>
                <a:close/>
              </a:path>
            </a:pathLst>
          </a:custGeom>
          <a:blipFill>
            <a:blip r:embed="rId6"/>
            <a:stretch>
              <a:fillRect/>
            </a:stretch>
          </a:blipFill>
        </p:spPr>
        <p:txBody>
          <a:bodyPr/>
          <a:lstStyle/>
          <a:p>
            <a:endParaRPr 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en-US"/>
          </a:p>
        </p:txBody>
      </p:sp>
      <p:grpSp>
        <p:nvGrpSpPr>
          <p:cNvPr id="3" name="Group 3"/>
          <p:cNvGrpSpPr/>
          <p:nvPr/>
        </p:nvGrpSpPr>
        <p:grpSpPr>
          <a:xfrm>
            <a:off x="5631046" y="3545422"/>
            <a:ext cx="2197879" cy="2197879"/>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152400" cap="sq">
              <a:solidFill>
                <a:srgbClr val="1EAE98"/>
              </a:solidFill>
              <a:prstDash val="solid"/>
              <a:miter/>
            </a:ln>
          </p:spPr>
          <p:txBody>
            <a:bodyPr/>
            <a:lstStyle/>
            <a:p>
              <a:endParaRPr lang="en-US"/>
            </a:p>
          </p:txBody>
        </p:sp>
        <p:sp>
          <p:nvSpPr>
            <p:cNvPr id="5" name="TextBox 5"/>
            <p:cNvSpPr txBox="1"/>
            <p:nvPr/>
          </p:nvSpPr>
          <p:spPr>
            <a:xfrm>
              <a:off x="76200" y="38100"/>
              <a:ext cx="660400" cy="698500"/>
            </a:xfrm>
            <a:prstGeom prst="rect">
              <a:avLst/>
            </a:prstGeom>
          </p:spPr>
          <p:txBody>
            <a:bodyPr lIns="50800" tIns="50800" rIns="50800" bIns="50800" rtlCol="0" anchor="ctr"/>
            <a:lstStyle/>
            <a:p>
              <a:pPr algn="ctr">
                <a:lnSpc>
                  <a:spcPts val="3079"/>
                </a:lnSpc>
              </a:pPr>
              <a:endParaRPr/>
            </a:p>
          </p:txBody>
        </p:sp>
      </p:grpSp>
      <p:grpSp>
        <p:nvGrpSpPr>
          <p:cNvPr id="6" name="Group 6"/>
          <p:cNvGrpSpPr/>
          <p:nvPr/>
        </p:nvGrpSpPr>
        <p:grpSpPr>
          <a:xfrm rot="-5400000">
            <a:off x="3515730" y="2201507"/>
            <a:ext cx="1542801" cy="4885709"/>
            <a:chOff x="0" y="0"/>
            <a:chExt cx="660400" cy="2091340"/>
          </a:xfrm>
        </p:grpSpPr>
        <p:sp>
          <p:nvSpPr>
            <p:cNvPr id="7" name="Freeform 7"/>
            <p:cNvSpPr/>
            <p:nvPr/>
          </p:nvSpPr>
          <p:spPr>
            <a:xfrm>
              <a:off x="0" y="0"/>
              <a:ext cx="660400" cy="2091340"/>
            </a:xfrm>
            <a:custGeom>
              <a:avLst/>
              <a:gdLst/>
              <a:ahLst/>
              <a:cxnLst/>
              <a:rect l="l" t="t" r="r" b="b"/>
              <a:pathLst>
                <a:path w="660400" h="2091340">
                  <a:moveTo>
                    <a:pt x="220252" y="19070"/>
                  </a:moveTo>
                  <a:cubicBezTo>
                    <a:pt x="254000" y="7556"/>
                    <a:pt x="292600" y="0"/>
                    <a:pt x="330378" y="0"/>
                  </a:cubicBezTo>
                  <a:cubicBezTo>
                    <a:pt x="368157" y="0"/>
                    <a:pt x="404509" y="6476"/>
                    <a:pt x="438009" y="17990"/>
                  </a:cubicBezTo>
                  <a:cubicBezTo>
                    <a:pt x="438723" y="18350"/>
                    <a:pt x="439435" y="18350"/>
                    <a:pt x="440148" y="18710"/>
                  </a:cubicBezTo>
                  <a:cubicBezTo>
                    <a:pt x="565955" y="64765"/>
                    <a:pt x="658618" y="186379"/>
                    <a:pt x="660400" y="356902"/>
                  </a:cubicBezTo>
                  <a:lnTo>
                    <a:pt x="660400" y="2091340"/>
                  </a:lnTo>
                  <a:lnTo>
                    <a:pt x="0" y="2091340"/>
                  </a:lnTo>
                  <a:lnTo>
                    <a:pt x="0" y="358189"/>
                  </a:lnTo>
                  <a:cubicBezTo>
                    <a:pt x="1782" y="185660"/>
                    <a:pt x="93019" y="64045"/>
                    <a:pt x="220252" y="19070"/>
                  </a:cubicBezTo>
                  <a:close/>
                </a:path>
              </a:pathLst>
            </a:custGeom>
            <a:solidFill>
              <a:srgbClr val="1EAE98"/>
            </a:solidFill>
            <a:ln w="38100" cap="sq">
              <a:solidFill>
                <a:srgbClr val="1EAE98"/>
              </a:solidFill>
              <a:prstDash val="solid"/>
              <a:miter/>
            </a:ln>
          </p:spPr>
          <p:txBody>
            <a:bodyPr/>
            <a:lstStyle/>
            <a:p>
              <a:endParaRPr lang="en-US"/>
            </a:p>
          </p:txBody>
        </p:sp>
        <p:sp>
          <p:nvSpPr>
            <p:cNvPr id="8" name="TextBox 8"/>
            <p:cNvSpPr txBox="1"/>
            <p:nvPr/>
          </p:nvSpPr>
          <p:spPr>
            <a:xfrm>
              <a:off x="0" y="88900"/>
              <a:ext cx="660400" cy="2002440"/>
            </a:xfrm>
            <a:prstGeom prst="rect">
              <a:avLst/>
            </a:prstGeom>
          </p:spPr>
          <p:txBody>
            <a:bodyPr lIns="50800" tIns="50800" rIns="50800" bIns="50800" rtlCol="0" anchor="ctr"/>
            <a:lstStyle/>
            <a:p>
              <a:pPr algn="ctr">
                <a:lnSpc>
                  <a:spcPts val="3079"/>
                </a:lnSpc>
              </a:pPr>
              <a:endParaRPr/>
            </a:p>
          </p:txBody>
        </p:sp>
      </p:grpSp>
      <p:grpSp>
        <p:nvGrpSpPr>
          <p:cNvPr id="9" name="Group 9"/>
          <p:cNvGrpSpPr>
            <a:grpSpLocks noChangeAspect="1"/>
          </p:cNvGrpSpPr>
          <p:nvPr/>
        </p:nvGrpSpPr>
        <p:grpSpPr>
          <a:xfrm>
            <a:off x="5958584" y="3872961"/>
            <a:ext cx="1542801" cy="1542801"/>
            <a:chOff x="0" y="0"/>
            <a:chExt cx="495300" cy="495300"/>
          </a:xfrm>
        </p:grpSpPr>
        <p:sp>
          <p:nvSpPr>
            <p:cNvPr id="10" name="Freeform 10"/>
            <p:cNvSpPr/>
            <p:nvPr/>
          </p:nvSpPr>
          <p:spPr>
            <a:xfrm>
              <a:off x="0" y="0"/>
              <a:ext cx="495300" cy="495300"/>
            </a:xfrm>
            <a:custGeom>
              <a:avLst/>
              <a:gdLst/>
              <a:ahLst/>
              <a:cxnLst/>
              <a:rect l="l" t="t" r="r" b="b"/>
              <a:pathLst>
                <a:path w="495300" h="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1EAE98"/>
            </a:solidFill>
          </p:spPr>
          <p:txBody>
            <a:bodyPr/>
            <a:lstStyle/>
            <a:p>
              <a:endParaRPr lang="en-US"/>
            </a:p>
          </p:txBody>
        </p:sp>
        <p:sp>
          <p:nvSpPr>
            <p:cNvPr id="11" name="Freeform 11"/>
            <p:cNvSpPr/>
            <p:nvPr/>
          </p:nvSpPr>
          <p:spPr>
            <a:xfrm>
              <a:off x="38100" y="38100"/>
              <a:ext cx="419100" cy="419100"/>
            </a:xfrm>
            <a:custGeom>
              <a:avLst/>
              <a:gdLst/>
              <a:ahLst/>
              <a:cxnLst/>
              <a:rect l="l" t="t" r="r" b="b"/>
              <a:pathLst>
                <a:path w="419100" h="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FFFFFF"/>
            </a:solidFill>
          </p:spPr>
          <p:txBody>
            <a:bodyPr/>
            <a:lstStyle/>
            <a:p>
              <a:endParaRPr lang="en-US"/>
            </a:p>
          </p:txBody>
        </p:sp>
      </p:grpSp>
      <p:grpSp>
        <p:nvGrpSpPr>
          <p:cNvPr id="12" name="Group 12"/>
          <p:cNvGrpSpPr/>
          <p:nvPr/>
        </p:nvGrpSpPr>
        <p:grpSpPr>
          <a:xfrm>
            <a:off x="3085420" y="6267724"/>
            <a:ext cx="2197879" cy="2197879"/>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152400" cap="sq">
              <a:solidFill>
                <a:srgbClr val="A12568"/>
              </a:solidFill>
              <a:prstDash val="solid"/>
              <a:miter/>
            </a:ln>
          </p:spPr>
          <p:txBody>
            <a:bodyPr/>
            <a:lstStyle/>
            <a:p>
              <a:endParaRPr lang="en-US"/>
            </a:p>
          </p:txBody>
        </p:sp>
        <p:sp>
          <p:nvSpPr>
            <p:cNvPr id="14" name="TextBox 14"/>
            <p:cNvSpPr txBox="1"/>
            <p:nvPr/>
          </p:nvSpPr>
          <p:spPr>
            <a:xfrm>
              <a:off x="76200" y="38100"/>
              <a:ext cx="660400" cy="698500"/>
            </a:xfrm>
            <a:prstGeom prst="rect">
              <a:avLst/>
            </a:prstGeom>
          </p:spPr>
          <p:txBody>
            <a:bodyPr lIns="50800" tIns="50800" rIns="50800" bIns="50800" rtlCol="0" anchor="ctr"/>
            <a:lstStyle/>
            <a:p>
              <a:pPr algn="ctr">
                <a:lnSpc>
                  <a:spcPts val="3079"/>
                </a:lnSpc>
              </a:pPr>
              <a:endParaRPr/>
            </a:p>
          </p:txBody>
        </p:sp>
      </p:grpSp>
      <p:grpSp>
        <p:nvGrpSpPr>
          <p:cNvPr id="15" name="Group 15"/>
          <p:cNvGrpSpPr/>
          <p:nvPr/>
        </p:nvGrpSpPr>
        <p:grpSpPr>
          <a:xfrm rot="5400000">
            <a:off x="5855813" y="4923808"/>
            <a:ext cx="1542801" cy="4885709"/>
            <a:chOff x="0" y="0"/>
            <a:chExt cx="660400" cy="2091340"/>
          </a:xfrm>
        </p:grpSpPr>
        <p:sp>
          <p:nvSpPr>
            <p:cNvPr id="16" name="Freeform 16"/>
            <p:cNvSpPr/>
            <p:nvPr/>
          </p:nvSpPr>
          <p:spPr>
            <a:xfrm>
              <a:off x="0" y="0"/>
              <a:ext cx="660400" cy="2091340"/>
            </a:xfrm>
            <a:custGeom>
              <a:avLst/>
              <a:gdLst/>
              <a:ahLst/>
              <a:cxnLst/>
              <a:rect l="l" t="t" r="r" b="b"/>
              <a:pathLst>
                <a:path w="660400" h="2091340">
                  <a:moveTo>
                    <a:pt x="220252" y="19070"/>
                  </a:moveTo>
                  <a:cubicBezTo>
                    <a:pt x="254000" y="7556"/>
                    <a:pt x="292600" y="0"/>
                    <a:pt x="330378" y="0"/>
                  </a:cubicBezTo>
                  <a:cubicBezTo>
                    <a:pt x="368157" y="0"/>
                    <a:pt x="404509" y="6476"/>
                    <a:pt x="438009" y="17990"/>
                  </a:cubicBezTo>
                  <a:cubicBezTo>
                    <a:pt x="438723" y="18350"/>
                    <a:pt x="439435" y="18350"/>
                    <a:pt x="440148" y="18710"/>
                  </a:cubicBezTo>
                  <a:cubicBezTo>
                    <a:pt x="565955" y="64765"/>
                    <a:pt x="658618" y="186379"/>
                    <a:pt x="660400" y="356902"/>
                  </a:cubicBezTo>
                  <a:lnTo>
                    <a:pt x="660400" y="2091340"/>
                  </a:lnTo>
                  <a:lnTo>
                    <a:pt x="0" y="2091340"/>
                  </a:lnTo>
                  <a:lnTo>
                    <a:pt x="0" y="358189"/>
                  </a:lnTo>
                  <a:cubicBezTo>
                    <a:pt x="1782" y="185660"/>
                    <a:pt x="93019" y="64045"/>
                    <a:pt x="220252" y="19070"/>
                  </a:cubicBezTo>
                  <a:close/>
                </a:path>
              </a:pathLst>
            </a:custGeom>
            <a:solidFill>
              <a:srgbClr val="A12568"/>
            </a:solidFill>
            <a:ln cap="sq">
              <a:noFill/>
              <a:prstDash val="solid"/>
              <a:miter/>
            </a:ln>
          </p:spPr>
          <p:txBody>
            <a:bodyPr/>
            <a:lstStyle/>
            <a:p>
              <a:endParaRPr lang="en-US"/>
            </a:p>
          </p:txBody>
        </p:sp>
        <p:sp>
          <p:nvSpPr>
            <p:cNvPr id="17" name="TextBox 17"/>
            <p:cNvSpPr txBox="1"/>
            <p:nvPr/>
          </p:nvSpPr>
          <p:spPr>
            <a:xfrm>
              <a:off x="0" y="88900"/>
              <a:ext cx="660400" cy="2002440"/>
            </a:xfrm>
            <a:prstGeom prst="rect">
              <a:avLst/>
            </a:prstGeom>
          </p:spPr>
          <p:txBody>
            <a:bodyPr lIns="50800" tIns="50800" rIns="50800" bIns="50800" rtlCol="0" anchor="ctr"/>
            <a:lstStyle/>
            <a:p>
              <a:pPr algn="ctr">
                <a:lnSpc>
                  <a:spcPts val="3079"/>
                </a:lnSpc>
              </a:pPr>
              <a:endParaRPr/>
            </a:p>
          </p:txBody>
        </p:sp>
      </p:grpSp>
      <p:grpSp>
        <p:nvGrpSpPr>
          <p:cNvPr id="18" name="Group 18"/>
          <p:cNvGrpSpPr>
            <a:grpSpLocks noChangeAspect="1"/>
          </p:cNvGrpSpPr>
          <p:nvPr/>
        </p:nvGrpSpPr>
        <p:grpSpPr>
          <a:xfrm rot="-10800000">
            <a:off x="3412958" y="6595262"/>
            <a:ext cx="1542801" cy="1542801"/>
            <a:chOff x="0" y="0"/>
            <a:chExt cx="495300" cy="495300"/>
          </a:xfrm>
        </p:grpSpPr>
        <p:sp>
          <p:nvSpPr>
            <p:cNvPr id="19" name="Freeform 19"/>
            <p:cNvSpPr/>
            <p:nvPr/>
          </p:nvSpPr>
          <p:spPr>
            <a:xfrm>
              <a:off x="0" y="0"/>
              <a:ext cx="495300" cy="495300"/>
            </a:xfrm>
            <a:custGeom>
              <a:avLst/>
              <a:gdLst/>
              <a:ahLst/>
              <a:cxnLst/>
              <a:rect l="l" t="t" r="r" b="b"/>
              <a:pathLst>
                <a:path w="495300" h="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A12568"/>
            </a:solidFill>
          </p:spPr>
          <p:txBody>
            <a:bodyPr/>
            <a:lstStyle/>
            <a:p>
              <a:endParaRPr lang="en-US"/>
            </a:p>
          </p:txBody>
        </p:sp>
        <p:sp>
          <p:nvSpPr>
            <p:cNvPr id="20" name="Freeform 20"/>
            <p:cNvSpPr/>
            <p:nvPr/>
          </p:nvSpPr>
          <p:spPr>
            <a:xfrm>
              <a:off x="38100" y="38100"/>
              <a:ext cx="419100" cy="419100"/>
            </a:xfrm>
            <a:custGeom>
              <a:avLst/>
              <a:gdLst/>
              <a:ahLst/>
              <a:cxnLst/>
              <a:rect l="l" t="t" r="r" b="b"/>
              <a:pathLst>
                <a:path w="419100" h="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FFFFFF"/>
            </a:solidFill>
          </p:spPr>
          <p:txBody>
            <a:bodyPr/>
            <a:lstStyle/>
            <a:p>
              <a:endParaRPr lang="en-US"/>
            </a:p>
          </p:txBody>
        </p:sp>
      </p:grpSp>
      <p:grpSp>
        <p:nvGrpSpPr>
          <p:cNvPr id="21" name="Group 21"/>
          <p:cNvGrpSpPr/>
          <p:nvPr/>
        </p:nvGrpSpPr>
        <p:grpSpPr>
          <a:xfrm>
            <a:off x="13004702" y="3545422"/>
            <a:ext cx="2197879" cy="2197879"/>
            <a:chOff x="0" y="0"/>
            <a:chExt cx="812800" cy="812800"/>
          </a:xfrm>
        </p:grpSpPr>
        <p:sp>
          <p:nvSpPr>
            <p:cNvPr id="22" name="Freeform 2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152400" cap="sq">
              <a:solidFill>
                <a:srgbClr val="233E8B"/>
              </a:solidFill>
              <a:prstDash val="solid"/>
              <a:miter/>
            </a:ln>
          </p:spPr>
          <p:txBody>
            <a:bodyPr/>
            <a:lstStyle/>
            <a:p>
              <a:endParaRPr lang="en-US"/>
            </a:p>
          </p:txBody>
        </p:sp>
        <p:sp>
          <p:nvSpPr>
            <p:cNvPr id="23" name="TextBox 23"/>
            <p:cNvSpPr txBox="1"/>
            <p:nvPr/>
          </p:nvSpPr>
          <p:spPr>
            <a:xfrm>
              <a:off x="76200" y="38100"/>
              <a:ext cx="660400" cy="698500"/>
            </a:xfrm>
            <a:prstGeom prst="rect">
              <a:avLst/>
            </a:prstGeom>
          </p:spPr>
          <p:txBody>
            <a:bodyPr lIns="50800" tIns="50800" rIns="50800" bIns="50800" rtlCol="0" anchor="ctr"/>
            <a:lstStyle/>
            <a:p>
              <a:pPr algn="ctr">
                <a:lnSpc>
                  <a:spcPts val="3079"/>
                </a:lnSpc>
              </a:pPr>
              <a:endParaRPr/>
            </a:p>
          </p:txBody>
        </p:sp>
      </p:grpSp>
      <p:grpSp>
        <p:nvGrpSpPr>
          <p:cNvPr id="24" name="Group 24"/>
          <p:cNvGrpSpPr/>
          <p:nvPr/>
        </p:nvGrpSpPr>
        <p:grpSpPr>
          <a:xfrm rot="-5400000">
            <a:off x="10889386" y="2201507"/>
            <a:ext cx="1542801" cy="4885709"/>
            <a:chOff x="0" y="0"/>
            <a:chExt cx="660400" cy="2091340"/>
          </a:xfrm>
        </p:grpSpPr>
        <p:sp>
          <p:nvSpPr>
            <p:cNvPr id="25" name="Freeform 25"/>
            <p:cNvSpPr/>
            <p:nvPr/>
          </p:nvSpPr>
          <p:spPr>
            <a:xfrm>
              <a:off x="0" y="0"/>
              <a:ext cx="660400" cy="2091340"/>
            </a:xfrm>
            <a:custGeom>
              <a:avLst/>
              <a:gdLst/>
              <a:ahLst/>
              <a:cxnLst/>
              <a:rect l="l" t="t" r="r" b="b"/>
              <a:pathLst>
                <a:path w="660400" h="2091340">
                  <a:moveTo>
                    <a:pt x="220252" y="19070"/>
                  </a:moveTo>
                  <a:cubicBezTo>
                    <a:pt x="254000" y="7556"/>
                    <a:pt x="292600" y="0"/>
                    <a:pt x="330378" y="0"/>
                  </a:cubicBezTo>
                  <a:cubicBezTo>
                    <a:pt x="368157" y="0"/>
                    <a:pt x="404509" y="6476"/>
                    <a:pt x="438009" y="17990"/>
                  </a:cubicBezTo>
                  <a:cubicBezTo>
                    <a:pt x="438723" y="18350"/>
                    <a:pt x="439435" y="18350"/>
                    <a:pt x="440148" y="18710"/>
                  </a:cubicBezTo>
                  <a:cubicBezTo>
                    <a:pt x="565955" y="64765"/>
                    <a:pt x="658618" y="186379"/>
                    <a:pt x="660400" y="356902"/>
                  </a:cubicBezTo>
                  <a:lnTo>
                    <a:pt x="660400" y="2091340"/>
                  </a:lnTo>
                  <a:lnTo>
                    <a:pt x="0" y="2091340"/>
                  </a:lnTo>
                  <a:lnTo>
                    <a:pt x="0" y="358189"/>
                  </a:lnTo>
                  <a:cubicBezTo>
                    <a:pt x="1782" y="185660"/>
                    <a:pt x="93019" y="64045"/>
                    <a:pt x="220252" y="19070"/>
                  </a:cubicBezTo>
                  <a:close/>
                </a:path>
              </a:pathLst>
            </a:custGeom>
            <a:solidFill>
              <a:srgbClr val="233E8B"/>
            </a:solidFill>
            <a:ln cap="sq">
              <a:noFill/>
              <a:prstDash val="solid"/>
              <a:miter/>
            </a:ln>
          </p:spPr>
          <p:txBody>
            <a:bodyPr/>
            <a:lstStyle/>
            <a:p>
              <a:endParaRPr lang="en-US"/>
            </a:p>
          </p:txBody>
        </p:sp>
        <p:sp>
          <p:nvSpPr>
            <p:cNvPr id="26" name="TextBox 26"/>
            <p:cNvSpPr txBox="1"/>
            <p:nvPr/>
          </p:nvSpPr>
          <p:spPr>
            <a:xfrm>
              <a:off x="0" y="88900"/>
              <a:ext cx="660400" cy="2002440"/>
            </a:xfrm>
            <a:prstGeom prst="rect">
              <a:avLst/>
            </a:prstGeom>
          </p:spPr>
          <p:txBody>
            <a:bodyPr lIns="50800" tIns="50800" rIns="50800" bIns="50800" rtlCol="0" anchor="ctr"/>
            <a:lstStyle/>
            <a:p>
              <a:pPr algn="ctr">
                <a:lnSpc>
                  <a:spcPts val="3079"/>
                </a:lnSpc>
              </a:pPr>
              <a:endParaRPr/>
            </a:p>
          </p:txBody>
        </p:sp>
      </p:grpSp>
      <p:grpSp>
        <p:nvGrpSpPr>
          <p:cNvPr id="27" name="Group 27"/>
          <p:cNvGrpSpPr>
            <a:grpSpLocks noChangeAspect="1"/>
          </p:cNvGrpSpPr>
          <p:nvPr/>
        </p:nvGrpSpPr>
        <p:grpSpPr>
          <a:xfrm>
            <a:off x="13332240" y="3872961"/>
            <a:ext cx="1542801" cy="1542801"/>
            <a:chOff x="0" y="0"/>
            <a:chExt cx="495300" cy="495300"/>
          </a:xfrm>
        </p:grpSpPr>
        <p:sp>
          <p:nvSpPr>
            <p:cNvPr id="28" name="Freeform 28"/>
            <p:cNvSpPr/>
            <p:nvPr/>
          </p:nvSpPr>
          <p:spPr>
            <a:xfrm>
              <a:off x="0" y="0"/>
              <a:ext cx="495300" cy="495300"/>
            </a:xfrm>
            <a:custGeom>
              <a:avLst/>
              <a:gdLst/>
              <a:ahLst/>
              <a:cxnLst/>
              <a:rect l="l" t="t" r="r" b="b"/>
              <a:pathLst>
                <a:path w="495300" h="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233E8B"/>
            </a:solidFill>
          </p:spPr>
          <p:txBody>
            <a:bodyPr/>
            <a:lstStyle/>
            <a:p>
              <a:endParaRPr lang="en-US"/>
            </a:p>
          </p:txBody>
        </p:sp>
        <p:sp>
          <p:nvSpPr>
            <p:cNvPr id="29" name="Freeform 29"/>
            <p:cNvSpPr/>
            <p:nvPr/>
          </p:nvSpPr>
          <p:spPr>
            <a:xfrm>
              <a:off x="38100" y="38100"/>
              <a:ext cx="419100" cy="419100"/>
            </a:xfrm>
            <a:custGeom>
              <a:avLst/>
              <a:gdLst/>
              <a:ahLst/>
              <a:cxnLst/>
              <a:rect l="l" t="t" r="r" b="b"/>
              <a:pathLst>
                <a:path w="419100" h="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FFFFFF"/>
            </a:solidFill>
          </p:spPr>
          <p:txBody>
            <a:bodyPr/>
            <a:lstStyle/>
            <a:p>
              <a:endParaRPr lang="en-US"/>
            </a:p>
          </p:txBody>
        </p:sp>
      </p:grpSp>
      <p:sp>
        <p:nvSpPr>
          <p:cNvPr id="30" name="Freeform 30"/>
          <p:cNvSpPr/>
          <p:nvPr/>
        </p:nvSpPr>
        <p:spPr>
          <a:xfrm>
            <a:off x="11385480" y="7367764"/>
            <a:ext cx="5058245" cy="2021235"/>
          </a:xfrm>
          <a:custGeom>
            <a:avLst/>
            <a:gdLst/>
            <a:ahLst/>
            <a:cxnLst/>
            <a:rect l="l" t="t" r="r" b="b"/>
            <a:pathLst>
              <a:path w="5058245" h="2021235">
                <a:moveTo>
                  <a:pt x="0" y="0"/>
                </a:moveTo>
                <a:lnTo>
                  <a:pt x="5058244" y="0"/>
                </a:lnTo>
                <a:lnTo>
                  <a:pt x="5058244" y="2021235"/>
                </a:lnTo>
                <a:lnTo>
                  <a:pt x="0" y="2021235"/>
                </a:lnTo>
                <a:lnTo>
                  <a:pt x="0" y="0"/>
                </a:lnTo>
                <a:close/>
              </a:path>
            </a:pathLst>
          </a:custGeom>
          <a:blipFill>
            <a:blip>
              <a:alphaModFix amt="19999"/>
              <a:extLst>
                <a:ext uri="{96DAC541-7B7A-43D3-8B79-37D633B846F1}">
                  <asvg:svgBlip xmlns:asvg="http://schemas.microsoft.com/office/drawing/2016/SVG/main" r:embed="rId4"/>
                </a:ext>
              </a:extLst>
            </a:blip>
            <a:stretch>
              <a:fillRect l="-1057" t="-100108"/>
            </a:stretch>
          </a:blipFill>
        </p:spPr>
        <p:txBody>
          <a:bodyPr/>
          <a:lstStyle/>
          <a:p>
            <a:endParaRPr lang="en-US"/>
          </a:p>
        </p:txBody>
      </p:sp>
      <p:grpSp>
        <p:nvGrpSpPr>
          <p:cNvPr id="31" name="Group 31"/>
          <p:cNvGrpSpPr/>
          <p:nvPr/>
        </p:nvGrpSpPr>
        <p:grpSpPr>
          <a:xfrm>
            <a:off x="10459076" y="6267724"/>
            <a:ext cx="2197879" cy="2197879"/>
            <a:chOff x="0" y="0"/>
            <a:chExt cx="812800" cy="812800"/>
          </a:xfrm>
        </p:grpSpPr>
        <p:sp>
          <p:nvSpPr>
            <p:cNvPr id="32" name="Freeform 3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152400" cap="sq">
              <a:solidFill>
                <a:srgbClr val="AE1E1E"/>
              </a:solidFill>
              <a:prstDash val="solid"/>
              <a:miter/>
            </a:ln>
          </p:spPr>
          <p:txBody>
            <a:bodyPr/>
            <a:lstStyle/>
            <a:p>
              <a:endParaRPr lang="en-US"/>
            </a:p>
          </p:txBody>
        </p:sp>
        <p:sp>
          <p:nvSpPr>
            <p:cNvPr id="33" name="TextBox 33"/>
            <p:cNvSpPr txBox="1"/>
            <p:nvPr/>
          </p:nvSpPr>
          <p:spPr>
            <a:xfrm>
              <a:off x="76200" y="38100"/>
              <a:ext cx="660400" cy="698500"/>
            </a:xfrm>
            <a:prstGeom prst="rect">
              <a:avLst/>
            </a:prstGeom>
          </p:spPr>
          <p:txBody>
            <a:bodyPr lIns="50800" tIns="50800" rIns="50800" bIns="50800" rtlCol="0" anchor="ctr"/>
            <a:lstStyle/>
            <a:p>
              <a:pPr algn="ctr">
                <a:lnSpc>
                  <a:spcPts val="3079"/>
                </a:lnSpc>
              </a:pPr>
              <a:endParaRPr/>
            </a:p>
          </p:txBody>
        </p:sp>
      </p:grpSp>
      <p:grpSp>
        <p:nvGrpSpPr>
          <p:cNvPr id="34" name="Group 34"/>
          <p:cNvGrpSpPr/>
          <p:nvPr/>
        </p:nvGrpSpPr>
        <p:grpSpPr>
          <a:xfrm rot="5400000">
            <a:off x="13229469" y="4923808"/>
            <a:ext cx="1542801" cy="4885709"/>
            <a:chOff x="0" y="0"/>
            <a:chExt cx="660400" cy="2091340"/>
          </a:xfrm>
        </p:grpSpPr>
        <p:sp>
          <p:nvSpPr>
            <p:cNvPr id="35" name="Freeform 35"/>
            <p:cNvSpPr/>
            <p:nvPr/>
          </p:nvSpPr>
          <p:spPr>
            <a:xfrm>
              <a:off x="0" y="0"/>
              <a:ext cx="660400" cy="2091340"/>
            </a:xfrm>
            <a:custGeom>
              <a:avLst/>
              <a:gdLst/>
              <a:ahLst/>
              <a:cxnLst/>
              <a:rect l="l" t="t" r="r" b="b"/>
              <a:pathLst>
                <a:path w="660400" h="2091340">
                  <a:moveTo>
                    <a:pt x="220252" y="19070"/>
                  </a:moveTo>
                  <a:cubicBezTo>
                    <a:pt x="254000" y="7556"/>
                    <a:pt x="292600" y="0"/>
                    <a:pt x="330378" y="0"/>
                  </a:cubicBezTo>
                  <a:cubicBezTo>
                    <a:pt x="368157" y="0"/>
                    <a:pt x="404509" y="6476"/>
                    <a:pt x="438009" y="17990"/>
                  </a:cubicBezTo>
                  <a:cubicBezTo>
                    <a:pt x="438723" y="18350"/>
                    <a:pt x="439435" y="18350"/>
                    <a:pt x="440148" y="18710"/>
                  </a:cubicBezTo>
                  <a:cubicBezTo>
                    <a:pt x="565955" y="64765"/>
                    <a:pt x="658618" y="186379"/>
                    <a:pt x="660400" y="356902"/>
                  </a:cubicBezTo>
                  <a:lnTo>
                    <a:pt x="660400" y="2091340"/>
                  </a:lnTo>
                  <a:lnTo>
                    <a:pt x="0" y="2091340"/>
                  </a:lnTo>
                  <a:lnTo>
                    <a:pt x="0" y="358189"/>
                  </a:lnTo>
                  <a:cubicBezTo>
                    <a:pt x="1782" y="185660"/>
                    <a:pt x="93019" y="64045"/>
                    <a:pt x="220252" y="19070"/>
                  </a:cubicBezTo>
                  <a:close/>
                </a:path>
              </a:pathLst>
            </a:custGeom>
            <a:solidFill>
              <a:srgbClr val="AE1E1E"/>
            </a:solidFill>
            <a:ln cap="sq">
              <a:noFill/>
              <a:prstDash val="solid"/>
              <a:miter/>
            </a:ln>
          </p:spPr>
          <p:txBody>
            <a:bodyPr/>
            <a:lstStyle/>
            <a:p>
              <a:endParaRPr lang="en-US"/>
            </a:p>
          </p:txBody>
        </p:sp>
        <p:sp>
          <p:nvSpPr>
            <p:cNvPr id="36" name="TextBox 36"/>
            <p:cNvSpPr txBox="1"/>
            <p:nvPr/>
          </p:nvSpPr>
          <p:spPr>
            <a:xfrm>
              <a:off x="0" y="88900"/>
              <a:ext cx="660400" cy="2002440"/>
            </a:xfrm>
            <a:prstGeom prst="rect">
              <a:avLst/>
            </a:prstGeom>
          </p:spPr>
          <p:txBody>
            <a:bodyPr lIns="50800" tIns="50800" rIns="50800" bIns="50800" rtlCol="0" anchor="ctr"/>
            <a:lstStyle/>
            <a:p>
              <a:pPr algn="ctr">
                <a:lnSpc>
                  <a:spcPts val="3079"/>
                </a:lnSpc>
              </a:pPr>
              <a:endParaRPr/>
            </a:p>
          </p:txBody>
        </p:sp>
      </p:grpSp>
      <p:grpSp>
        <p:nvGrpSpPr>
          <p:cNvPr id="37" name="Group 37"/>
          <p:cNvGrpSpPr>
            <a:grpSpLocks noChangeAspect="1"/>
          </p:cNvGrpSpPr>
          <p:nvPr/>
        </p:nvGrpSpPr>
        <p:grpSpPr>
          <a:xfrm rot="-10800000">
            <a:off x="10786614" y="6595262"/>
            <a:ext cx="1542801" cy="1542801"/>
            <a:chOff x="0" y="0"/>
            <a:chExt cx="495300" cy="495300"/>
          </a:xfrm>
        </p:grpSpPr>
        <p:sp>
          <p:nvSpPr>
            <p:cNvPr id="38" name="Freeform 38"/>
            <p:cNvSpPr/>
            <p:nvPr/>
          </p:nvSpPr>
          <p:spPr>
            <a:xfrm>
              <a:off x="0" y="0"/>
              <a:ext cx="495300" cy="495300"/>
            </a:xfrm>
            <a:custGeom>
              <a:avLst/>
              <a:gdLst/>
              <a:ahLst/>
              <a:cxnLst/>
              <a:rect l="l" t="t" r="r" b="b"/>
              <a:pathLst>
                <a:path w="495300" h="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AE1E1E"/>
            </a:solidFill>
          </p:spPr>
          <p:txBody>
            <a:bodyPr/>
            <a:lstStyle/>
            <a:p>
              <a:endParaRPr lang="en-US"/>
            </a:p>
          </p:txBody>
        </p:sp>
        <p:sp>
          <p:nvSpPr>
            <p:cNvPr id="39" name="Freeform 39"/>
            <p:cNvSpPr/>
            <p:nvPr/>
          </p:nvSpPr>
          <p:spPr>
            <a:xfrm>
              <a:off x="38100" y="38100"/>
              <a:ext cx="419100" cy="419100"/>
            </a:xfrm>
            <a:custGeom>
              <a:avLst/>
              <a:gdLst/>
              <a:ahLst/>
              <a:cxnLst/>
              <a:rect l="l" t="t" r="r" b="b"/>
              <a:pathLst>
                <a:path w="419100" h="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FFFFFF"/>
            </a:solidFill>
          </p:spPr>
          <p:txBody>
            <a:bodyPr/>
            <a:lstStyle/>
            <a:p>
              <a:endParaRPr lang="en-US"/>
            </a:p>
          </p:txBody>
        </p:sp>
      </p:grpSp>
      <p:sp>
        <p:nvSpPr>
          <p:cNvPr id="40" name="Freeform 40"/>
          <p:cNvSpPr/>
          <p:nvPr/>
        </p:nvSpPr>
        <p:spPr>
          <a:xfrm>
            <a:off x="17104957" y="-566486"/>
            <a:ext cx="1761078" cy="1745669"/>
          </a:xfrm>
          <a:custGeom>
            <a:avLst/>
            <a:gdLst/>
            <a:ahLst/>
            <a:cxnLst/>
            <a:rect l="l" t="t" r="r" b="b"/>
            <a:pathLst>
              <a:path w="1761078" h="1745669">
                <a:moveTo>
                  <a:pt x="0" y="0"/>
                </a:moveTo>
                <a:lnTo>
                  <a:pt x="1761078" y="0"/>
                </a:lnTo>
                <a:lnTo>
                  <a:pt x="1761078" y="1745668"/>
                </a:lnTo>
                <a:lnTo>
                  <a:pt x="0" y="1745668"/>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1" name="Freeform 41"/>
          <p:cNvSpPr/>
          <p:nvPr/>
        </p:nvSpPr>
        <p:spPr>
          <a:xfrm>
            <a:off x="17718121" y="-3102862"/>
            <a:ext cx="1903474" cy="3931443"/>
          </a:xfrm>
          <a:custGeom>
            <a:avLst/>
            <a:gdLst/>
            <a:ahLst/>
            <a:cxnLst/>
            <a:rect l="l" t="t" r="r" b="b"/>
            <a:pathLst>
              <a:path w="1903474" h="3931443">
                <a:moveTo>
                  <a:pt x="0" y="0"/>
                </a:moveTo>
                <a:lnTo>
                  <a:pt x="1903474" y="0"/>
                </a:lnTo>
                <a:lnTo>
                  <a:pt x="1903474" y="3931443"/>
                </a:lnTo>
                <a:lnTo>
                  <a:pt x="0" y="3931443"/>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42" name="Freeform 42"/>
          <p:cNvSpPr/>
          <p:nvPr/>
        </p:nvSpPr>
        <p:spPr>
          <a:xfrm>
            <a:off x="524331" y="6000420"/>
            <a:ext cx="1701670" cy="534608"/>
          </a:xfrm>
          <a:custGeom>
            <a:avLst/>
            <a:gdLst/>
            <a:ahLst/>
            <a:cxnLst/>
            <a:rect l="l" t="t" r="r" b="b"/>
            <a:pathLst>
              <a:path w="1701670" h="534608">
                <a:moveTo>
                  <a:pt x="0" y="0"/>
                </a:moveTo>
                <a:lnTo>
                  <a:pt x="1701670" y="0"/>
                </a:lnTo>
                <a:lnTo>
                  <a:pt x="1701670" y="534608"/>
                </a:lnTo>
                <a:lnTo>
                  <a:pt x="0" y="534608"/>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US"/>
          </a:p>
        </p:txBody>
      </p:sp>
      <p:sp>
        <p:nvSpPr>
          <p:cNvPr id="43" name="Freeform 43"/>
          <p:cNvSpPr/>
          <p:nvPr/>
        </p:nvSpPr>
        <p:spPr>
          <a:xfrm>
            <a:off x="15688139" y="4962130"/>
            <a:ext cx="1701670" cy="534608"/>
          </a:xfrm>
          <a:custGeom>
            <a:avLst/>
            <a:gdLst/>
            <a:ahLst/>
            <a:cxnLst/>
            <a:rect l="l" t="t" r="r" b="b"/>
            <a:pathLst>
              <a:path w="1701670" h="534608">
                <a:moveTo>
                  <a:pt x="0" y="0"/>
                </a:moveTo>
                <a:lnTo>
                  <a:pt x="1701670" y="0"/>
                </a:lnTo>
                <a:lnTo>
                  <a:pt x="1701670" y="534608"/>
                </a:lnTo>
                <a:lnTo>
                  <a:pt x="0" y="534608"/>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US"/>
          </a:p>
        </p:txBody>
      </p:sp>
      <p:sp>
        <p:nvSpPr>
          <p:cNvPr id="44" name="Freeform 44"/>
          <p:cNvSpPr/>
          <p:nvPr/>
        </p:nvSpPr>
        <p:spPr>
          <a:xfrm rot="-805437">
            <a:off x="-405753" y="-106273"/>
            <a:ext cx="2651380" cy="825242"/>
          </a:xfrm>
          <a:custGeom>
            <a:avLst/>
            <a:gdLst/>
            <a:ahLst/>
            <a:cxnLst/>
            <a:rect l="l" t="t" r="r" b="b"/>
            <a:pathLst>
              <a:path w="2651380" h="825242">
                <a:moveTo>
                  <a:pt x="0" y="0"/>
                </a:moveTo>
                <a:lnTo>
                  <a:pt x="2651381" y="0"/>
                </a:lnTo>
                <a:lnTo>
                  <a:pt x="2651381" y="825242"/>
                </a:lnTo>
                <a:lnTo>
                  <a:pt x="0" y="825242"/>
                </a:lnTo>
                <a:lnTo>
                  <a:pt x="0" y="0"/>
                </a:lnTo>
                <a:close/>
              </a:path>
            </a:pathLst>
          </a:custGeom>
          <a:blipFill>
            <a:blip>
              <a:alphaModFix amt="17000"/>
              <a:extLst>
                <a:ext uri="{96DAC541-7B7A-43D3-8B79-37D633B846F1}">
                  <asvg:svgBlip xmlns:asvg="http://schemas.microsoft.com/office/drawing/2016/SVG/main" r:embed="rId8"/>
                </a:ext>
              </a:extLst>
            </a:blip>
            <a:stretch>
              <a:fillRect/>
            </a:stretch>
          </a:blipFill>
        </p:spPr>
        <p:txBody>
          <a:bodyPr/>
          <a:lstStyle/>
          <a:p>
            <a:endParaRPr lang="en-US"/>
          </a:p>
        </p:txBody>
      </p:sp>
      <p:sp>
        <p:nvSpPr>
          <p:cNvPr id="45" name="Freeform 45"/>
          <p:cNvSpPr/>
          <p:nvPr/>
        </p:nvSpPr>
        <p:spPr>
          <a:xfrm rot="2595805">
            <a:off x="17577654" y="9174887"/>
            <a:ext cx="1420692" cy="1942827"/>
          </a:xfrm>
          <a:custGeom>
            <a:avLst/>
            <a:gdLst/>
            <a:ahLst/>
            <a:cxnLst/>
            <a:rect l="l" t="t" r="r" b="b"/>
            <a:pathLst>
              <a:path w="1420692" h="1942827">
                <a:moveTo>
                  <a:pt x="0" y="0"/>
                </a:moveTo>
                <a:lnTo>
                  <a:pt x="1420692" y="0"/>
                </a:lnTo>
                <a:lnTo>
                  <a:pt x="1420692" y="1942827"/>
                </a:lnTo>
                <a:lnTo>
                  <a:pt x="0" y="1942827"/>
                </a:lnTo>
                <a:lnTo>
                  <a:pt x="0" y="0"/>
                </a:lnTo>
                <a:close/>
              </a:path>
            </a:pathLst>
          </a:custGeom>
          <a:blipFill>
            <a:blip>
              <a:extLst>
                <a:ext uri="{96DAC541-7B7A-43D3-8B79-37D633B846F1}">
                  <asvg:svgBlip xmlns:asvg="http://schemas.microsoft.com/office/drawing/2016/SVG/main" r:embed="rId9"/>
                </a:ext>
              </a:extLst>
            </a:blip>
            <a:stretch>
              <a:fillRect/>
            </a:stretch>
          </a:blipFill>
        </p:spPr>
        <p:txBody>
          <a:bodyPr/>
          <a:lstStyle/>
          <a:p>
            <a:endParaRPr lang="en-US"/>
          </a:p>
        </p:txBody>
      </p:sp>
      <p:sp>
        <p:nvSpPr>
          <p:cNvPr id="46" name="Freeform 46"/>
          <p:cNvSpPr/>
          <p:nvPr/>
        </p:nvSpPr>
        <p:spPr>
          <a:xfrm>
            <a:off x="-695399" y="9388999"/>
            <a:ext cx="1054226" cy="984384"/>
          </a:xfrm>
          <a:custGeom>
            <a:avLst/>
            <a:gdLst/>
            <a:ahLst/>
            <a:cxnLst/>
            <a:rect l="l" t="t" r="r" b="b"/>
            <a:pathLst>
              <a:path w="1054226" h="984384">
                <a:moveTo>
                  <a:pt x="0" y="0"/>
                </a:moveTo>
                <a:lnTo>
                  <a:pt x="1054226" y="0"/>
                </a:lnTo>
                <a:lnTo>
                  <a:pt x="1054226" y="984384"/>
                </a:lnTo>
                <a:lnTo>
                  <a:pt x="0" y="984384"/>
                </a:lnTo>
                <a:lnTo>
                  <a:pt x="0" y="0"/>
                </a:lnTo>
                <a:close/>
              </a:path>
            </a:pathLst>
          </a:custGeom>
          <a:blipFill>
            <a:blip>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47" name="Freeform 47"/>
          <p:cNvSpPr/>
          <p:nvPr/>
        </p:nvSpPr>
        <p:spPr>
          <a:xfrm>
            <a:off x="75685" y="9821702"/>
            <a:ext cx="566284" cy="343310"/>
          </a:xfrm>
          <a:custGeom>
            <a:avLst/>
            <a:gdLst/>
            <a:ahLst/>
            <a:cxnLst/>
            <a:rect l="l" t="t" r="r" b="b"/>
            <a:pathLst>
              <a:path w="566284" h="343310">
                <a:moveTo>
                  <a:pt x="0" y="0"/>
                </a:moveTo>
                <a:lnTo>
                  <a:pt x="566285" y="0"/>
                </a:lnTo>
                <a:lnTo>
                  <a:pt x="566285" y="343310"/>
                </a:lnTo>
                <a:lnTo>
                  <a:pt x="0" y="343310"/>
                </a:lnTo>
                <a:lnTo>
                  <a:pt x="0" y="0"/>
                </a:lnTo>
                <a:close/>
              </a:path>
            </a:pathLst>
          </a:custGeom>
          <a:blipFill>
            <a:blip>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48" name="Freeform 48"/>
          <p:cNvSpPr/>
          <p:nvPr/>
        </p:nvSpPr>
        <p:spPr>
          <a:xfrm>
            <a:off x="16821815" y="891753"/>
            <a:ext cx="566284" cy="343310"/>
          </a:xfrm>
          <a:custGeom>
            <a:avLst/>
            <a:gdLst/>
            <a:ahLst/>
            <a:cxnLst/>
            <a:rect l="l" t="t" r="r" b="b"/>
            <a:pathLst>
              <a:path w="566284" h="343310">
                <a:moveTo>
                  <a:pt x="0" y="0"/>
                </a:moveTo>
                <a:lnTo>
                  <a:pt x="566284" y="0"/>
                </a:lnTo>
                <a:lnTo>
                  <a:pt x="566284" y="343310"/>
                </a:lnTo>
                <a:lnTo>
                  <a:pt x="0" y="343310"/>
                </a:lnTo>
                <a:lnTo>
                  <a:pt x="0" y="0"/>
                </a:lnTo>
                <a:close/>
              </a:path>
            </a:pathLst>
          </a:custGeom>
          <a:blipFill>
            <a:blip>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49" name="Freeform 49"/>
          <p:cNvSpPr/>
          <p:nvPr/>
        </p:nvSpPr>
        <p:spPr>
          <a:xfrm>
            <a:off x="6413786" y="4226111"/>
            <a:ext cx="632398" cy="836501"/>
          </a:xfrm>
          <a:custGeom>
            <a:avLst/>
            <a:gdLst/>
            <a:ahLst/>
            <a:cxnLst/>
            <a:rect l="l" t="t" r="r" b="b"/>
            <a:pathLst>
              <a:path w="632398" h="836501">
                <a:moveTo>
                  <a:pt x="0" y="0"/>
                </a:moveTo>
                <a:lnTo>
                  <a:pt x="632398" y="0"/>
                </a:lnTo>
                <a:lnTo>
                  <a:pt x="632398" y="836501"/>
                </a:lnTo>
                <a:lnTo>
                  <a:pt x="0" y="836501"/>
                </a:lnTo>
                <a:lnTo>
                  <a:pt x="0" y="0"/>
                </a:lnTo>
                <a:close/>
              </a:path>
            </a:pathLst>
          </a:custGeom>
          <a:blipFill>
            <a:blip r:embed="rId12"/>
            <a:stretch>
              <a:fillRect l="-211300" r="-207941" b="-19358"/>
            </a:stretch>
          </a:blipFill>
        </p:spPr>
        <p:txBody>
          <a:bodyPr/>
          <a:lstStyle/>
          <a:p>
            <a:endParaRPr lang="en-US"/>
          </a:p>
        </p:txBody>
      </p:sp>
      <p:sp>
        <p:nvSpPr>
          <p:cNvPr id="50" name="TextBox 50"/>
          <p:cNvSpPr txBox="1"/>
          <p:nvPr/>
        </p:nvSpPr>
        <p:spPr>
          <a:xfrm>
            <a:off x="2389449" y="4066937"/>
            <a:ext cx="3357225" cy="372745"/>
          </a:xfrm>
          <a:prstGeom prst="rect">
            <a:avLst/>
          </a:prstGeom>
        </p:spPr>
        <p:txBody>
          <a:bodyPr lIns="0" tIns="0" rIns="0" bIns="0" rtlCol="0" anchor="t">
            <a:spAutoFit/>
          </a:bodyPr>
          <a:lstStyle/>
          <a:p>
            <a:pPr marL="0" lvl="1" indent="0" algn="r">
              <a:lnSpc>
                <a:spcPts val="3079"/>
              </a:lnSpc>
              <a:spcBef>
                <a:spcPct val="0"/>
              </a:spcBef>
            </a:pPr>
            <a:r>
              <a:rPr lang="en-US" sz="2199" b="1">
                <a:solidFill>
                  <a:srgbClr val="FFFFFF"/>
                </a:solidFill>
                <a:latin typeface="Source Sans Pro Bold"/>
                <a:ea typeface="Source Sans Pro Bold"/>
                <a:cs typeface="Source Sans Pro Bold"/>
                <a:sym typeface="Source Sans Pro Bold"/>
              </a:rPr>
              <a:t>Recognition for hard work</a:t>
            </a:r>
          </a:p>
        </p:txBody>
      </p:sp>
      <p:sp>
        <p:nvSpPr>
          <p:cNvPr id="51" name="TextBox 51"/>
          <p:cNvSpPr txBox="1"/>
          <p:nvPr/>
        </p:nvSpPr>
        <p:spPr>
          <a:xfrm>
            <a:off x="2254004" y="4554882"/>
            <a:ext cx="3492669" cy="567690"/>
          </a:xfrm>
          <a:prstGeom prst="rect">
            <a:avLst/>
          </a:prstGeom>
        </p:spPr>
        <p:txBody>
          <a:bodyPr lIns="0" tIns="0" rIns="0" bIns="0" rtlCol="0" anchor="t">
            <a:spAutoFit/>
          </a:bodyPr>
          <a:lstStyle/>
          <a:p>
            <a:pPr marL="0" lvl="0" indent="0" algn="r">
              <a:lnSpc>
                <a:spcPts val="2399"/>
              </a:lnSpc>
              <a:spcBef>
                <a:spcPct val="0"/>
              </a:spcBef>
            </a:pPr>
            <a:r>
              <a:rPr lang="en-US" sz="1599">
                <a:solidFill>
                  <a:srgbClr val="FFFFFF"/>
                </a:solidFill>
                <a:latin typeface="Source Sans Pro"/>
                <a:ea typeface="Source Sans Pro"/>
                <a:cs typeface="Source Sans Pro"/>
                <a:sym typeface="Source Sans Pro"/>
              </a:rPr>
              <a:t>Increases credibility for your advocacy and scholarly work</a:t>
            </a:r>
          </a:p>
        </p:txBody>
      </p:sp>
      <p:sp>
        <p:nvSpPr>
          <p:cNvPr id="52" name="TextBox 52"/>
          <p:cNvSpPr txBox="1"/>
          <p:nvPr/>
        </p:nvSpPr>
        <p:spPr>
          <a:xfrm>
            <a:off x="5167082" y="6744091"/>
            <a:ext cx="3357225" cy="372745"/>
          </a:xfrm>
          <a:prstGeom prst="rect">
            <a:avLst/>
          </a:prstGeom>
        </p:spPr>
        <p:txBody>
          <a:bodyPr lIns="0" tIns="0" rIns="0" bIns="0" rtlCol="0" anchor="t">
            <a:spAutoFit/>
          </a:bodyPr>
          <a:lstStyle/>
          <a:p>
            <a:pPr marL="0" lvl="1" indent="0" algn="l">
              <a:lnSpc>
                <a:spcPts val="3079"/>
              </a:lnSpc>
              <a:spcBef>
                <a:spcPct val="0"/>
              </a:spcBef>
            </a:pPr>
            <a:r>
              <a:rPr lang="en-US" sz="2199" b="1">
                <a:solidFill>
                  <a:srgbClr val="FFFFFF"/>
                </a:solidFill>
                <a:latin typeface="Source Sans Pro Bold"/>
                <a:ea typeface="Source Sans Pro Bold"/>
                <a:cs typeface="Source Sans Pro Bold"/>
                <a:sym typeface="Source Sans Pro Bold"/>
              </a:rPr>
              <a:t>Financial Incentives</a:t>
            </a:r>
          </a:p>
        </p:txBody>
      </p:sp>
      <p:sp>
        <p:nvSpPr>
          <p:cNvPr id="53" name="TextBox 53"/>
          <p:cNvSpPr txBox="1"/>
          <p:nvPr/>
        </p:nvSpPr>
        <p:spPr>
          <a:xfrm>
            <a:off x="5167082" y="7129546"/>
            <a:ext cx="3470095" cy="862965"/>
          </a:xfrm>
          <a:prstGeom prst="rect">
            <a:avLst/>
          </a:prstGeom>
        </p:spPr>
        <p:txBody>
          <a:bodyPr lIns="0" tIns="0" rIns="0" bIns="0" rtlCol="0" anchor="t">
            <a:spAutoFit/>
          </a:bodyPr>
          <a:lstStyle/>
          <a:p>
            <a:pPr marL="0" lvl="0" indent="0" algn="l">
              <a:lnSpc>
                <a:spcPts val="2399"/>
              </a:lnSpc>
              <a:spcBef>
                <a:spcPct val="0"/>
              </a:spcBef>
            </a:pPr>
            <a:r>
              <a:rPr lang="en-US" sz="1599">
                <a:solidFill>
                  <a:srgbClr val="FFFFFF"/>
                </a:solidFill>
                <a:latin typeface="Source Sans Pro"/>
                <a:ea typeface="Source Sans Pro"/>
                <a:cs typeface="Source Sans Pro"/>
                <a:sym typeface="Source Sans Pro"/>
              </a:rPr>
              <a:t>NOAMA’s Faculty Rank Enhancement Fund and increased remuneration of administrative roles</a:t>
            </a:r>
          </a:p>
        </p:txBody>
      </p:sp>
      <p:sp>
        <p:nvSpPr>
          <p:cNvPr id="54" name="TextBox 54"/>
          <p:cNvSpPr txBox="1"/>
          <p:nvPr/>
        </p:nvSpPr>
        <p:spPr>
          <a:xfrm>
            <a:off x="9763105" y="4066937"/>
            <a:ext cx="3357225" cy="763270"/>
          </a:xfrm>
          <a:prstGeom prst="rect">
            <a:avLst/>
          </a:prstGeom>
        </p:spPr>
        <p:txBody>
          <a:bodyPr lIns="0" tIns="0" rIns="0" bIns="0" rtlCol="0" anchor="t">
            <a:spAutoFit/>
          </a:bodyPr>
          <a:lstStyle/>
          <a:p>
            <a:pPr marL="0" lvl="1" indent="0" algn="r">
              <a:lnSpc>
                <a:spcPts val="3079"/>
              </a:lnSpc>
              <a:spcBef>
                <a:spcPct val="0"/>
              </a:spcBef>
            </a:pPr>
            <a:r>
              <a:rPr lang="en-US" sz="2199" b="1">
                <a:solidFill>
                  <a:srgbClr val="FFFFFF"/>
                </a:solidFill>
                <a:latin typeface="Source Sans Pro Bold"/>
                <a:ea typeface="Source Sans Pro Bold"/>
                <a:cs typeface="Source Sans Pro Bold"/>
                <a:sym typeface="Source Sans Pro Bold"/>
              </a:rPr>
              <a:t>Strengthens position for research proposals</a:t>
            </a:r>
          </a:p>
        </p:txBody>
      </p:sp>
      <p:sp>
        <p:nvSpPr>
          <p:cNvPr id="55" name="TextBox 55"/>
          <p:cNvSpPr txBox="1"/>
          <p:nvPr/>
        </p:nvSpPr>
        <p:spPr>
          <a:xfrm>
            <a:off x="12540738" y="6789238"/>
            <a:ext cx="3357225" cy="763270"/>
          </a:xfrm>
          <a:prstGeom prst="rect">
            <a:avLst/>
          </a:prstGeom>
        </p:spPr>
        <p:txBody>
          <a:bodyPr lIns="0" tIns="0" rIns="0" bIns="0" rtlCol="0" anchor="t">
            <a:spAutoFit/>
          </a:bodyPr>
          <a:lstStyle/>
          <a:p>
            <a:pPr marL="0" lvl="1" indent="0" algn="l">
              <a:lnSpc>
                <a:spcPts val="3079"/>
              </a:lnSpc>
              <a:spcBef>
                <a:spcPct val="0"/>
              </a:spcBef>
            </a:pPr>
            <a:r>
              <a:rPr lang="en-US" sz="2199" b="1">
                <a:solidFill>
                  <a:srgbClr val="FFFFFF"/>
                </a:solidFill>
                <a:latin typeface="Source Sans Pro Bold"/>
                <a:ea typeface="Source Sans Pro Bold"/>
                <a:cs typeface="Source Sans Pro Bold"/>
                <a:sym typeface="Source Sans Pro Bold"/>
              </a:rPr>
              <a:t>Natural progression in your academic career</a:t>
            </a:r>
          </a:p>
        </p:txBody>
      </p:sp>
      <p:sp>
        <p:nvSpPr>
          <p:cNvPr id="56" name="TextBox 56"/>
          <p:cNvSpPr txBox="1"/>
          <p:nvPr/>
        </p:nvSpPr>
        <p:spPr>
          <a:xfrm>
            <a:off x="2653407" y="819150"/>
            <a:ext cx="12981187" cy="714376"/>
          </a:xfrm>
          <a:prstGeom prst="rect">
            <a:avLst/>
          </a:prstGeom>
        </p:spPr>
        <p:txBody>
          <a:bodyPr lIns="0" tIns="0" rIns="0" bIns="0" rtlCol="0" anchor="t">
            <a:spAutoFit/>
          </a:bodyPr>
          <a:lstStyle/>
          <a:p>
            <a:pPr marL="0" lvl="1" indent="0" algn="ctr">
              <a:lnSpc>
                <a:spcPts val="5999"/>
              </a:lnSpc>
              <a:spcBef>
                <a:spcPct val="0"/>
              </a:spcBef>
            </a:pPr>
            <a:r>
              <a:rPr lang="en-US" sz="3999" b="1">
                <a:solidFill>
                  <a:srgbClr val="0F225B"/>
                </a:solidFill>
                <a:latin typeface="Oswald Bold"/>
                <a:ea typeface="Oswald Bold"/>
                <a:cs typeface="Oswald Bold"/>
                <a:sym typeface="Oswald Bold"/>
              </a:rPr>
              <a:t>WHY WOULD I WANT TO SEEK PROMOTION?</a:t>
            </a:r>
          </a:p>
        </p:txBody>
      </p:sp>
      <p:sp>
        <p:nvSpPr>
          <p:cNvPr id="57" name="Freeform 57"/>
          <p:cNvSpPr/>
          <p:nvPr/>
        </p:nvSpPr>
        <p:spPr>
          <a:xfrm>
            <a:off x="13787442" y="4226111"/>
            <a:ext cx="632398" cy="836501"/>
          </a:xfrm>
          <a:custGeom>
            <a:avLst/>
            <a:gdLst/>
            <a:ahLst/>
            <a:cxnLst/>
            <a:rect l="l" t="t" r="r" b="b"/>
            <a:pathLst>
              <a:path w="632398" h="836501">
                <a:moveTo>
                  <a:pt x="0" y="0"/>
                </a:moveTo>
                <a:lnTo>
                  <a:pt x="632398" y="0"/>
                </a:lnTo>
                <a:lnTo>
                  <a:pt x="632398" y="836501"/>
                </a:lnTo>
                <a:lnTo>
                  <a:pt x="0" y="836501"/>
                </a:lnTo>
                <a:lnTo>
                  <a:pt x="0" y="0"/>
                </a:lnTo>
                <a:close/>
              </a:path>
            </a:pathLst>
          </a:custGeom>
          <a:blipFill>
            <a:blip r:embed="rId12"/>
            <a:stretch>
              <a:fillRect l="-211300" r="-207941" b="-19358"/>
            </a:stretch>
          </a:blipFill>
        </p:spPr>
        <p:txBody>
          <a:bodyPr/>
          <a:lstStyle/>
          <a:p>
            <a:endParaRPr lang="en-US"/>
          </a:p>
        </p:txBody>
      </p:sp>
      <p:sp>
        <p:nvSpPr>
          <p:cNvPr id="58" name="Freeform 58"/>
          <p:cNvSpPr/>
          <p:nvPr/>
        </p:nvSpPr>
        <p:spPr>
          <a:xfrm>
            <a:off x="11241816" y="6902086"/>
            <a:ext cx="632398" cy="836501"/>
          </a:xfrm>
          <a:custGeom>
            <a:avLst/>
            <a:gdLst/>
            <a:ahLst/>
            <a:cxnLst/>
            <a:rect l="l" t="t" r="r" b="b"/>
            <a:pathLst>
              <a:path w="632398" h="836501">
                <a:moveTo>
                  <a:pt x="0" y="0"/>
                </a:moveTo>
                <a:lnTo>
                  <a:pt x="632398" y="0"/>
                </a:lnTo>
                <a:lnTo>
                  <a:pt x="632398" y="836501"/>
                </a:lnTo>
                <a:lnTo>
                  <a:pt x="0" y="836501"/>
                </a:lnTo>
                <a:lnTo>
                  <a:pt x="0" y="0"/>
                </a:lnTo>
                <a:close/>
              </a:path>
            </a:pathLst>
          </a:custGeom>
          <a:blipFill>
            <a:blip r:embed="rId12"/>
            <a:stretch>
              <a:fillRect l="-211300" r="-207941" b="-19358"/>
            </a:stretch>
          </a:blipFill>
        </p:spPr>
        <p:txBody>
          <a:bodyPr/>
          <a:lstStyle/>
          <a:p>
            <a:endParaRPr lang="en-US"/>
          </a:p>
        </p:txBody>
      </p:sp>
      <p:sp>
        <p:nvSpPr>
          <p:cNvPr id="59" name="Freeform 59"/>
          <p:cNvSpPr/>
          <p:nvPr/>
        </p:nvSpPr>
        <p:spPr>
          <a:xfrm>
            <a:off x="3848884" y="6949513"/>
            <a:ext cx="632398" cy="836501"/>
          </a:xfrm>
          <a:custGeom>
            <a:avLst/>
            <a:gdLst/>
            <a:ahLst/>
            <a:cxnLst/>
            <a:rect l="l" t="t" r="r" b="b"/>
            <a:pathLst>
              <a:path w="632398" h="836501">
                <a:moveTo>
                  <a:pt x="0" y="0"/>
                </a:moveTo>
                <a:lnTo>
                  <a:pt x="632398" y="0"/>
                </a:lnTo>
                <a:lnTo>
                  <a:pt x="632398" y="836502"/>
                </a:lnTo>
                <a:lnTo>
                  <a:pt x="0" y="836502"/>
                </a:lnTo>
                <a:lnTo>
                  <a:pt x="0" y="0"/>
                </a:lnTo>
                <a:close/>
              </a:path>
            </a:pathLst>
          </a:custGeom>
          <a:blipFill>
            <a:blip r:embed="rId12"/>
            <a:stretch>
              <a:fillRect l="-211300" r="-207941" b="-19358"/>
            </a:stretch>
          </a:blipFill>
        </p:spPr>
        <p:txBody>
          <a:bodyPr/>
          <a:lstStyle/>
          <a:p>
            <a:endParaRPr lang="en-US"/>
          </a:p>
        </p:txBody>
      </p:sp>
      <p:sp>
        <p:nvSpPr>
          <p:cNvPr id="60" name="Freeform 60"/>
          <p:cNvSpPr/>
          <p:nvPr/>
        </p:nvSpPr>
        <p:spPr>
          <a:xfrm>
            <a:off x="13975621" y="9319164"/>
            <a:ext cx="3283679" cy="998434"/>
          </a:xfrm>
          <a:custGeom>
            <a:avLst/>
            <a:gdLst/>
            <a:ahLst/>
            <a:cxnLst/>
            <a:rect l="l" t="t" r="r" b="b"/>
            <a:pathLst>
              <a:path w="3283679" h="998434">
                <a:moveTo>
                  <a:pt x="0" y="0"/>
                </a:moveTo>
                <a:lnTo>
                  <a:pt x="3283679" y="0"/>
                </a:lnTo>
                <a:lnTo>
                  <a:pt x="3283679" y="998434"/>
                </a:lnTo>
                <a:lnTo>
                  <a:pt x="0" y="998434"/>
                </a:lnTo>
                <a:lnTo>
                  <a:pt x="0" y="0"/>
                </a:lnTo>
                <a:close/>
              </a:path>
            </a:pathLst>
          </a:custGeom>
          <a:blipFill>
            <a:blip r:embed="rId12"/>
            <a:stretch>
              <a:fillRect/>
            </a:stretch>
          </a:blipFill>
        </p:spPr>
        <p:txBody>
          <a:bodyPr/>
          <a:lstStyle/>
          <a:p>
            <a:endParaRPr 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en-US"/>
          </a:p>
        </p:txBody>
      </p:sp>
      <p:grpSp>
        <p:nvGrpSpPr>
          <p:cNvPr id="3" name="Group 3"/>
          <p:cNvGrpSpPr/>
          <p:nvPr/>
        </p:nvGrpSpPr>
        <p:grpSpPr>
          <a:xfrm>
            <a:off x="1941754" y="4512399"/>
            <a:ext cx="2704883" cy="3843540"/>
            <a:chOff x="0" y="0"/>
            <a:chExt cx="812800" cy="1154959"/>
          </a:xfrm>
        </p:grpSpPr>
        <p:sp>
          <p:nvSpPr>
            <p:cNvPr id="4" name="Freeform 4"/>
            <p:cNvSpPr/>
            <p:nvPr/>
          </p:nvSpPr>
          <p:spPr>
            <a:xfrm>
              <a:off x="0" y="0"/>
              <a:ext cx="812800" cy="1154959"/>
            </a:xfrm>
            <a:custGeom>
              <a:avLst/>
              <a:gdLst/>
              <a:ahLst/>
              <a:cxnLst/>
              <a:rect l="l" t="t" r="r" b="b"/>
              <a:pathLst>
                <a:path w="812800" h="1154959">
                  <a:moveTo>
                    <a:pt x="85866" y="0"/>
                  </a:moveTo>
                  <a:lnTo>
                    <a:pt x="726934" y="0"/>
                  </a:lnTo>
                  <a:cubicBezTo>
                    <a:pt x="749707" y="0"/>
                    <a:pt x="771547" y="9047"/>
                    <a:pt x="787650" y="25150"/>
                  </a:cubicBezTo>
                  <a:cubicBezTo>
                    <a:pt x="803753" y="41253"/>
                    <a:pt x="812800" y="63093"/>
                    <a:pt x="812800" y="85866"/>
                  </a:cubicBezTo>
                  <a:lnTo>
                    <a:pt x="812800" y="1069093"/>
                  </a:lnTo>
                  <a:cubicBezTo>
                    <a:pt x="812800" y="1091866"/>
                    <a:pt x="803753" y="1113706"/>
                    <a:pt x="787650" y="1129809"/>
                  </a:cubicBezTo>
                  <a:cubicBezTo>
                    <a:pt x="771547" y="1145913"/>
                    <a:pt x="749707" y="1154959"/>
                    <a:pt x="726934" y="1154959"/>
                  </a:cubicBezTo>
                  <a:lnTo>
                    <a:pt x="85866" y="1154959"/>
                  </a:lnTo>
                  <a:cubicBezTo>
                    <a:pt x="63093" y="1154959"/>
                    <a:pt x="41253" y="1145913"/>
                    <a:pt x="25150" y="1129809"/>
                  </a:cubicBezTo>
                  <a:cubicBezTo>
                    <a:pt x="9047" y="1113706"/>
                    <a:pt x="0" y="1091866"/>
                    <a:pt x="0" y="1069093"/>
                  </a:cubicBezTo>
                  <a:lnTo>
                    <a:pt x="0" y="85866"/>
                  </a:lnTo>
                  <a:cubicBezTo>
                    <a:pt x="0" y="63093"/>
                    <a:pt x="9047" y="41253"/>
                    <a:pt x="25150" y="25150"/>
                  </a:cubicBezTo>
                  <a:cubicBezTo>
                    <a:pt x="41253" y="9047"/>
                    <a:pt x="63093" y="0"/>
                    <a:pt x="85866" y="0"/>
                  </a:cubicBezTo>
                  <a:close/>
                </a:path>
              </a:pathLst>
            </a:custGeom>
            <a:solidFill>
              <a:srgbClr val="F7F7F7"/>
            </a:solidFill>
            <a:ln w="38100" cap="rnd">
              <a:solidFill>
                <a:srgbClr val="233E8B"/>
              </a:solidFill>
              <a:prstDash val="solid"/>
              <a:round/>
            </a:ln>
          </p:spPr>
          <p:txBody>
            <a:bodyPr/>
            <a:lstStyle/>
            <a:p>
              <a:endParaRPr lang="en-US"/>
            </a:p>
          </p:txBody>
        </p:sp>
        <p:sp>
          <p:nvSpPr>
            <p:cNvPr id="5" name="TextBox 5"/>
            <p:cNvSpPr txBox="1"/>
            <p:nvPr/>
          </p:nvSpPr>
          <p:spPr>
            <a:xfrm>
              <a:off x="0" y="-38100"/>
              <a:ext cx="812800" cy="1193059"/>
            </a:xfrm>
            <a:prstGeom prst="rect">
              <a:avLst/>
            </a:prstGeom>
          </p:spPr>
          <p:txBody>
            <a:bodyPr lIns="50800" tIns="50800" rIns="50800" bIns="50800" rtlCol="0" anchor="ctr"/>
            <a:lstStyle/>
            <a:p>
              <a:pPr algn="ctr">
                <a:lnSpc>
                  <a:spcPts val="3079"/>
                </a:lnSpc>
              </a:pPr>
              <a:endParaRPr/>
            </a:p>
          </p:txBody>
        </p:sp>
      </p:grpSp>
      <p:grpSp>
        <p:nvGrpSpPr>
          <p:cNvPr id="6" name="Group 6"/>
          <p:cNvGrpSpPr/>
          <p:nvPr/>
        </p:nvGrpSpPr>
        <p:grpSpPr>
          <a:xfrm>
            <a:off x="1806429" y="4383416"/>
            <a:ext cx="2975533" cy="1542351"/>
            <a:chOff x="0" y="0"/>
            <a:chExt cx="698538" cy="362083"/>
          </a:xfrm>
        </p:grpSpPr>
        <p:sp>
          <p:nvSpPr>
            <p:cNvPr id="7" name="Freeform 7"/>
            <p:cNvSpPr/>
            <p:nvPr/>
          </p:nvSpPr>
          <p:spPr>
            <a:xfrm>
              <a:off x="0" y="0"/>
              <a:ext cx="698538" cy="358761"/>
            </a:xfrm>
            <a:custGeom>
              <a:avLst/>
              <a:gdLst/>
              <a:ahLst/>
              <a:cxnLst/>
              <a:rect l="l" t="t" r="r" b="b"/>
              <a:pathLst>
                <a:path w="698538" h="358761">
                  <a:moveTo>
                    <a:pt x="698538" y="30491"/>
                  </a:moveTo>
                  <a:lnTo>
                    <a:pt x="698538" y="217293"/>
                  </a:lnTo>
                  <a:cubicBezTo>
                    <a:pt x="698538" y="235481"/>
                    <a:pt x="686846" y="251609"/>
                    <a:pt x="669560" y="257266"/>
                  </a:cubicBezTo>
                  <a:lnTo>
                    <a:pt x="378247" y="352600"/>
                  </a:lnTo>
                  <a:cubicBezTo>
                    <a:pt x="359420" y="358761"/>
                    <a:pt x="339118" y="358761"/>
                    <a:pt x="320291" y="352600"/>
                  </a:cubicBezTo>
                  <a:lnTo>
                    <a:pt x="28978" y="257266"/>
                  </a:lnTo>
                  <a:cubicBezTo>
                    <a:pt x="11692" y="251609"/>
                    <a:pt x="0" y="235481"/>
                    <a:pt x="0" y="217293"/>
                  </a:cubicBezTo>
                  <a:lnTo>
                    <a:pt x="0" y="30491"/>
                  </a:lnTo>
                  <a:cubicBezTo>
                    <a:pt x="0" y="13651"/>
                    <a:pt x="13651" y="0"/>
                    <a:pt x="30491" y="0"/>
                  </a:cubicBezTo>
                  <a:lnTo>
                    <a:pt x="668047" y="0"/>
                  </a:lnTo>
                  <a:cubicBezTo>
                    <a:pt x="684887" y="0"/>
                    <a:pt x="698538" y="13651"/>
                    <a:pt x="698538" y="30491"/>
                  </a:cubicBezTo>
                  <a:close/>
                </a:path>
              </a:pathLst>
            </a:custGeom>
            <a:solidFill>
              <a:srgbClr val="233E8B"/>
            </a:solidFill>
          </p:spPr>
          <p:txBody>
            <a:bodyPr/>
            <a:lstStyle/>
            <a:p>
              <a:endParaRPr lang="en-US"/>
            </a:p>
          </p:txBody>
        </p:sp>
        <p:sp>
          <p:nvSpPr>
            <p:cNvPr id="8" name="TextBox 8"/>
            <p:cNvSpPr txBox="1"/>
            <p:nvPr/>
          </p:nvSpPr>
          <p:spPr>
            <a:xfrm>
              <a:off x="0" y="-38100"/>
              <a:ext cx="698538" cy="285883"/>
            </a:xfrm>
            <a:prstGeom prst="rect">
              <a:avLst/>
            </a:prstGeom>
          </p:spPr>
          <p:txBody>
            <a:bodyPr lIns="50800" tIns="50800" rIns="50800" bIns="50800" rtlCol="0" anchor="ctr"/>
            <a:lstStyle/>
            <a:p>
              <a:pPr algn="ctr">
                <a:lnSpc>
                  <a:spcPts val="3079"/>
                </a:lnSpc>
              </a:pPr>
              <a:endParaRPr/>
            </a:p>
          </p:txBody>
        </p:sp>
      </p:grpSp>
      <p:grpSp>
        <p:nvGrpSpPr>
          <p:cNvPr id="9" name="Group 9"/>
          <p:cNvGrpSpPr/>
          <p:nvPr/>
        </p:nvGrpSpPr>
        <p:grpSpPr>
          <a:xfrm>
            <a:off x="2454675" y="8027856"/>
            <a:ext cx="1679040" cy="656166"/>
            <a:chOff x="0" y="0"/>
            <a:chExt cx="491065" cy="191907"/>
          </a:xfrm>
        </p:grpSpPr>
        <p:sp>
          <p:nvSpPr>
            <p:cNvPr id="10" name="Freeform 10"/>
            <p:cNvSpPr/>
            <p:nvPr/>
          </p:nvSpPr>
          <p:spPr>
            <a:xfrm>
              <a:off x="0" y="0"/>
              <a:ext cx="491065" cy="191907"/>
            </a:xfrm>
            <a:custGeom>
              <a:avLst/>
              <a:gdLst/>
              <a:ahLst/>
              <a:cxnLst/>
              <a:rect l="l" t="t" r="r" b="b"/>
              <a:pathLst>
                <a:path w="491065" h="191907">
                  <a:moveTo>
                    <a:pt x="92218" y="0"/>
                  </a:moveTo>
                  <a:lnTo>
                    <a:pt x="398846" y="0"/>
                  </a:lnTo>
                  <a:cubicBezTo>
                    <a:pt x="423304" y="0"/>
                    <a:pt x="446760" y="9716"/>
                    <a:pt x="464055" y="27010"/>
                  </a:cubicBezTo>
                  <a:cubicBezTo>
                    <a:pt x="481349" y="44304"/>
                    <a:pt x="491065" y="67761"/>
                    <a:pt x="491065" y="92218"/>
                  </a:cubicBezTo>
                  <a:lnTo>
                    <a:pt x="491065" y="99689"/>
                  </a:lnTo>
                  <a:cubicBezTo>
                    <a:pt x="491065" y="124147"/>
                    <a:pt x="481349" y="147603"/>
                    <a:pt x="464055" y="164897"/>
                  </a:cubicBezTo>
                  <a:cubicBezTo>
                    <a:pt x="446760" y="182191"/>
                    <a:pt x="423304" y="191907"/>
                    <a:pt x="398846" y="191907"/>
                  </a:cubicBezTo>
                  <a:lnTo>
                    <a:pt x="92218" y="191907"/>
                  </a:lnTo>
                  <a:cubicBezTo>
                    <a:pt x="67761" y="191907"/>
                    <a:pt x="44304" y="182191"/>
                    <a:pt x="27010" y="164897"/>
                  </a:cubicBezTo>
                  <a:cubicBezTo>
                    <a:pt x="9716" y="147603"/>
                    <a:pt x="0" y="124147"/>
                    <a:pt x="0" y="99689"/>
                  </a:cubicBezTo>
                  <a:lnTo>
                    <a:pt x="0" y="92218"/>
                  </a:lnTo>
                  <a:cubicBezTo>
                    <a:pt x="0" y="67761"/>
                    <a:pt x="9716" y="44304"/>
                    <a:pt x="27010" y="27010"/>
                  </a:cubicBezTo>
                  <a:cubicBezTo>
                    <a:pt x="44304" y="9716"/>
                    <a:pt x="67761" y="0"/>
                    <a:pt x="92218" y="0"/>
                  </a:cubicBezTo>
                  <a:close/>
                </a:path>
              </a:pathLst>
            </a:custGeom>
            <a:solidFill>
              <a:srgbClr val="233E8B"/>
            </a:solidFill>
          </p:spPr>
          <p:txBody>
            <a:bodyPr/>
            <a:lstStyle/>
            <a:p>
              <a:endParaRPr lang="en-US"/>
            </a:p>
          </p:txBody>
        </p:sp>
        <p:sp>
          <p:nvSpPr>
            <p:cNvPr id="11" name="TextBox 11"/>
            <p:cNvSpPr txBox="1"/>
            <p:nvPr/>
          </p:nvSpPr>
          <p:spPr>
            <a:xfrm>
              <a:off x="0" y="-38100"/>
              <a:ext cx="491065" cy="230007"/>
            </a:xfrm>
            <a:prstGeom prst="rect">
              <a:avLst/>
            </a:prstGeom>
          </p:spPr>
          <p:txBody>
            <a:bodyPr lIns="50800" tIns="50800" rIns="50800" bIns="50800" rtlCol="0" anchor="ctr"/>
            <a:lstStyle/>
            <a:p>
              <a:pPr algn="ctr">
                <a:lnSpc>
                  <a:spcPts val="3079"/>
                </a:lnSpc>
              </a:pPr>
              <a:endParaRPr/>
            </a:p>
          </p:txBody>
        </p:sp>
      </p:grpSp>
      <p:grpSp>
        <p:nvGrpSpPr>
          <p:cNvPr id="12" name="Group 12"/>
          <p:cNvGrpSpPr>
            <a:grpSpLocks noChangeAspect="1"/>
          </p:cNvGrpSpPr>
          <p:nvPr/>
        </p:nvGrpSpPr>
        <p:grpSpPr>
          <a:xfrm>
            <a:off x="2712330" y="3460027"/>
            <a:ext cx="1163731" cy="1163731"/>
            <a:chOff x="0" y="0"/>
            <a:chExt cx="495300" cy="495300"/>
          </a:xfrm>
        </p:grpSpPr>
        <p:sp>
          <p:nvSpPr>
            <p:cNvPr id="13" name="Freeform 13"/>
            <p:cNvSpPr/>
            <p:nvPr/>
          </p:nvSpPr>
          <p:spPr>
            <a:xfrm>
              <a:off x="0" y="0"/>
              <a:ext cx="495300" cy="495300"/>
            </a:xfrm>
            <a:custGeom>
              <a:avLst/>
              <a:gdLst/>
              <a:ahLst/>
              <a:cxnLst/>
              <a:rect l="l" t="t" r="r" b="b"/>
              <a:pathLst>
                <a:path w="495300" h="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233E8B"/>
            </a:solidFill>
          </p:spPr>
          <p:txBody>
            <a:bodyPr/>
            <a:lstStyle/>
            <a:p>
              <a:endParaRPr lang="en-US"/>
            </a:p>
          </p:txBody>
        </p:sp>
        <p:sp>
          <p:nvSpPr>
            <p:cNvPr id="14" name="Freeform 14"/>
            <p:cNvSpPr/>
            <p:nvPr/>
          </p:nvSpPr>
          <p:spPr>
            <a:xfrm>
              <a:off x="38100" y="38100"/>
              <a:ext cx="419100" cy="419100"/>
            </a:xfrm>
            <a:custGeom>
              <a:avLst/>
              <a:gdLst/>
              <a:ahLst/>
              <a:cxnLst/>
              <a:rect l="l" t="t" r="r" b="b"/>
              <a:pathLst>
                <a:path w="419100" h="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F7F7F7"/>
            </a:solidFill>
          </p:spPr>
          <p:txBody>
            <a:bodyPr/>
            <a:lstStyle/>
            <a:p>
              <a:endParaRPr lang="en-US"/>
            </a:p>
          </p:txBody>
        </p:sp>
      </p:grpSp>
      <p:grpSp>
        <p:nvGrpSpPr>
          <p:cNvPr id="15" name="Group 15"/>
          <p:cNvGrpSpPr/>
          <p:nvPr/>
        </p:nvGrpSpPr>
        <p:grpSpPr>
          <a:xfrm>
            <a:off x="5831263" y="4512399"/>
            <a:ext cx="2704883" cy="3843540"/>
            <a:chOff x="0" y="0"/>
            <a:chExt cx="812800" cy="1154959"/>
          </a:xfrm>
        </p:grpSpPr>
        <p:sp>
          <p:nvSpPr>
            <p:cNvPr id="16" name="Freeform 16"/>
            <p:cNvSpPr/>
            <p:nvPr/>
          </p:nvSpPr>
          <p:spPr>
            <a:xfrm>
              <a:off x="0" y="0"/>
              <a:ext cx="812800" cy="1154959"/>
            </a:xfrm>
            <a:custGeom>
              <a:avLst/>
              <a:gdLst/>
              <a:ahLst/>
              <a:cxnLst/>
              <a:rect l="l" t="t" r="r" b="b"/>
              <a:pathLst>
                <a:path w="812800" h="1154959">
                  <a:moveTo>
                    <a:pt x="85866" y="0"/>
                  </a:moveTo>
                  <a:lnTo>
                    <a:pt x="726934" y="0"/>
                  </a:lnTo>
                  <a:cubicBezTo>
                    <a:pt x="749707" y="0"/>
                    <a:pt x="771547" y="9047"/>
                    <a:pt x="787650" y="25150"/>
                  </a:cubicBezTo>
                  <a:cubicBezTo>
                    <a:pt x="803753" y="41253"/>
                    <a:pt x="812800" y="63093"/>
                    <a:pt x="812800" y="85866"/>
                  </a:cubicBezTo>
                  <a:lnTo>
                    <a:pt x="812800" y="1069093"/>
                  </a:lnTo>
                  <a:cubicBezTo>
                    <a:pt x="812800" y="1091866"/>
                    <a:pt x="803753" y="1113706"/>
                    <a:pt x="787650" y="1129809"/>
                  </a:cubicBezTo>
                  <a:cubicBezTo>
                    <a:pt x="771547" y="1145913"/>
                    <a:pt x="749707" y="1154959"/>
                    <a:pt x="726934" y="1154959"/>
                  </a:cubicBezTo>
                  <a:lnTo>
                    <a:pt x="85866" y="1154959"/>
                  </a:lnTo>
                  <a:cubicBezTo>
                    <a:pt x="63093" y="1154959"/>
                    <a:pt x="41253" y="1145913"/>
                    <a:pt x="25150" y="1129809"/>
                  </a:cubicBezTo>
                  <a:cubicBezTo>
                    <a:pt x="9047" y="1113706"/>
                    <a:pt x="0" y="1091866"/>
                    <a:pt x="0" y="1069093"/>
                  </a:cubicBezTo>
                  <a:lnTo>
                    <a:pt x="0" y="85866"/>
                  </a:lnTo>
                  <a:cubicBezTo>
                    <a:pt x="0" y="63093"/>
                    <a:pt x="9047" y="41253"/>
                    <a:pt x="25150" y="25150"/>
                  </a:cubicBezTo>
                  <a:cubicBezTo>
                    <a:pt x="41253" y="9047"/>
                    <a:pt x="63093" y="0"/>
                    <a:pt x="85866" y="0"/>
                  </a:cubicBezTo>
                  <a:close/>
                </a:path>
              </a:pathLst>
            </a:custGeom>
            <a:solidFill>
              <a:srgbClr val="F7F7F7"/>
            </a:solidFill>
            <a:ln w="38100" cap="rnd">
              <a:solidFill>
                <a:srgbClr val="1EAE98"/>
              </a:solidFill>
              <a:prstDash val="solid"/>
              <a:round/>
            </a:ln>
          </p:spPr>
          <p:txBody>
            <a:bodyPr/>
            <a:lstStyle/>
            <a:p>
              <a:endParaRPr lang="en-US"/>
            </a:p>
          </p:txBody>
        </p:sp>
        <p:sp>
          <p:nvSpPr>
            <p:cNvPr id="17" name="TextBox 17"/>
            <p:cNvSpPr txBox="1"/>
            <p:nvPr/>
          </p:nvSpPr>
          <p:spPr>
            <a:xfrm>
              <a:off x="0" y="-38100"/>
              <a:ext cx="812800" cy="1193059"/>
            </a:xfrm>
            <a:prstGeom prst="rect">
              <a:avLst/>
            </a:prstGeom>
          </p:spPr>
          <p:txBody>
            <a:bodyPr lIns="50800" tIns="50800" rIns="50800" bIns="50800" rtlCol="0" anchor="ctr"/>
            <a:lstStyle/>
            <a:p>
              <a:pPr algn="ctr">
                <a:lnSpc>
                  <a:spcPts val="3079"/>
                </a:lnSpc>
              </a:pPr>
              <a:endParaRPr/>
            </a:p>
          </p:txBody>
        </p:sp>
      </p:grpSp>
      <p:grpSp>
        <p:nvGrpSpPr>
          <p:cNvPr id="18" name="Group 18"/>
          <p:cNvGrpSpPr/>
          <p:nvPr/>
        </p:nvGrpSpPr>
        <p:grpSpPr>
          <a:xfrm>
            <a:off x="5695938" y="4383416"/>
            <a:ext cx="2975533" cy="1542351"/>
            <a:chOff x="0" y="0"/>
            <a:chExt cx="698538" cy="362083"/>
          </a:xfrm>
        </p:grpSpPr>
        <p:sp>
          <p:nvSpPr>
            <p:cNvPr id="19" name="Freeform 19"/>
            <p:cNvSpPr/>
            <p:nvPr/>
          </p:nvSpPr>
          <p:spPr>
            <a:xfrm>
              <a:off x="0" y="0"/>
              <a:ext cx="698538" cy="358761"/>
            </a:xfrm>
            <a:custGeom>
              <a:avLst/>
              <a:gdLst/>
              <a:ahLst/>
              <a:cxnLst/>
              <a:rect l="l" t="t" r="r" b="b"/>
              <a:pathLst>
                <a:path w="698538" h="358761">
                  <a:moveTo>
                    <a:pt x="698538" y="30491"/>
                  </a:moveTo>
                  <a:lnTo>
                    <a:pt x="698538" y="217293"/>
                  </a:lnTo>
                  <a:cubicBezTo>
                    <a:pt x="698538" y="235481"/>
                    <a:pt x="686846" y="251609"/>
                    <a:pt x="669560" y="257266"/>
                  </a:cubicBezTo>
                  <a:lnTo>
                    <a:pt x="378247" y="352600"/>
                  </a:lnTo>
                  <a:cubicBezTo>
                    <a:pt x="359420" y="358761"/>
                    <a:pt x="339118" y="358761"/>
                    <a:pt x="320291" y="352600"/>
                  </a:cubicBezTo>
                  <a:lnTo>
                    <a:pt x="28978" y="257266"/>
                  </a:lnTo>
                  <a:cubicBezTo>
                    <a:pt x="11692" y="251609"/>
                    <a:pt x="0" y="235481"/>
                    <a:pt x="0" y="217293"/>
                  </a:cubicBezTo>
                  <a:lnTo>
                    <a:pt x="0" y="30491"/>
                  </a:lnTo>
                  <a:cubicBezTo>
                    <a:pt x="0" y="13651"/>
                    <a:pt x="13651" y="0"/>
                    <a:pt x="30491" y="0"/>
                  </a:cubicBezTo>
                  <a:lnTo>
                    <a:pt x="668047" y="0"/>
                  </a:lnTo>
                  <a:cubicBezTo>
                    <a:pt x="684887" y="0"/>
                    <a:pt x="698538" y="13651"/>
                    <a:pt x="698538" y="30491"/>
                  </a:cubicBezTo>
                  <a:close/>
                </a:path>
              </a:pathLst>
            </a:custGeom>
            <a:solidFill>
              <a:srgbClr val="AE1E1E"/>
            </a:solidFill>
          </p:spPr>
          <p:txBody>
            <a:bodyPr/>
            <a:lstStyle/>
            <a:p>
              <a:endParaRPr lang="en-US"/>
            </a:p>
          </p:txBody>
        </p:sp>
        <p:sp>
          <p:nvSpPr>
            <p:cNvPr id="20" name="TextBox 20"/>
            <p:cNvSpPr txBox="1"/>
            <p:nvPr/>
          </p:nvSpPr>
          <p:spPr>
            <a:xfrm>
              <a:off x="0" y="-38100"/>
              <a:ext cx="698538" cy="285883"/>
            </a:xfrm>
            <a:prstGeom prst="rect">
              <a:avLst/>
            </a:prstGeom>
          </p:spPr>
          <p:txBody>
            <a:bodyPr lIns="50800" tIns="50800" rIns="50800" bIns="50800" rtlCol="0" anchor="ctr"/>
            <a:lstStyle/>
            <a:p>
              <a:pPr algn="ctr">
                <a:lnSpc>
                  <a:spcPts val="3079"/>
                </a:lnSpc>
              </a:pPr>
              <a:endParaRPr/>
            </a:p>
          </p:txBody>
        </p:sp>
      </p:grpSp>
      <p:grpSp>
        <p:nvGrpSpPr>
          <p:cNvPr id="21" name="Group 21"/>
          <p:cNvGrpSpPr/>
          <p:nvPr/>
        </p:nvGrpSpPr>
        <p:grpSpPr>
          <a:xfrm>
            <a:off x="6344184" y="8027856"/>
            <a:ext cx="1679040" cy="656166"/>
            <a:chOff x="0" y="0"/>
            <a:chExt cx="491065" cy="191907"/>
          </a:xfrm>
        </p:grpSpPr>
        <p:sp>
          <p:nvSpPr>
            <p:cNvPr id="22" name="Freeform 22"/>
            <p:cNvSpPr/>
            <p:nvPr/>
          </p:nvSpPr>
          <p:spPr>
            <a:xfrm>
              <a:off x="0" y="0"/>
              <a:ext cx="491065" cy="191907"/>
            </a:xfrm>
            <a:custGeom>
              <a:avLst/>
              <a:gdLst/>
              <a:ahLst/>
              <a:cxnLst/>
              <a:rect l="l" t="t" r="r" b="b"/>
              <a:pathLst>
                <a:path w="491065" h="191907">
                  <a:moveTo>
                    <a:pt x="92218" y="0"/>
                  </a:moveTo>
                  <a:lnTo>
                    <a:pt x="398846" y="0"/>
                  </a:lnTo>
                  <a:cubicBezTo>
                    <a:pt x="423304" y="0"/>
                    <a:pt x="446760" y="9716"/>
                    <a:pt x="464055" y="27010"/>
                  </a:cubicBezTo>
                  <a:cubicBezTo>
                    <a:pt x="481349" y="44304"/>
                    <a:pt x="491065" y="67761"/>
                    <a:pt x="491065" y="92218"/>
                  </a:cubicBezTo>
                  <a:lnTo>
                    <a:pt x="491065" y="99689"/>
                  </a:lnTo>
                  <a:cubicBezTo>
                    <a:pt x="491065" y="124147"/>
                    <a:pt x="481349" y="147603"/>
                    <a:pt x="464055" y="164897"/>
                  </a:cubicBezTo>
                  <a:cubicBezTo>
                    <a:pt x="446760" y="182191"/>
                    <a:pt x="423304" y="191907"/>
                    <a:pt x="398846" y="191907"/>
                  </a:cubicBezTo>
                  <a:lnTo>
                    <a:pt x="92218" y="191907"/>
                  </a:lnTo>
                  <a:cubicBezTo>
                    <a:pt x="67761" y="191907"/>
                    <a:pt x="44304" y="182191"/>
                    <a:pt x="27010" y="164897"/>
                  </a:cubicBezTo>
                  <a:cubicBezTo>
                    <a:pt x="9716" y="147603"/>
                    <a:pt x="0" y="124147"/>
                    <a:pt x="0" y="99689"/>
                  </a:cubicBezTo>
                  <a:lnTo>
                    <a:pt x="0" y="92218"/>
                  </a:lnTo>
                  <a:cubicBezTo>
                    <a:pt x="0" y="67761"/>
                    <a:pt x="9716" y="44304"/>
                    <a:pt x="27010" y="27010"/>
                  </a:cubicBezTo>
                  <a:cubicBezTo>
                    <a:pt x="44304" y="9716"/>
                    <a:pt x="67761" y="0"/>
                    <a:pt x="92218" y="0"/>
                  </a:cubicBezTo>
                  <a:close/>
                </a:path>
              </a:pathLst>
            </a:custGeom>
            <a:solidFill>
              <a:srgbClr val="AE1E1E"/>
            </a:solidFill>
          </p:spPr>
          <p:txBody>
            <a:bodyPr/>
            <a:lstStyle/>
            <a:p>
              <a:endParaRPr lang="en-US"/>
            </a:p>
          </p:txBody>
        </p:sp>
        <p:sp>
          <p:nvSpPr>
            <p:cNvPr id="23" name="TextBox 23"/>
            <p:cNvSpPr txBox="1"/>
            <p:nvPr/>
          </p:nvSpPr>
          <p:spPr>
            <a:xfrm>
              <a:off x="0" y="-38100"/>
              <a:ext cx="491065" cy="230007"/>
            </a:xfrm>
            <a:prstGeom prst="rect">
              <a:avLst/>
            </a:prstGeom>
          </p:spPr>
          <p:txBody>
            <a:bodyPr lIns="50800" tIns="50800" rIns="50800" bIns="50800" rtlCol="0" anchor="ctr"/>
            <a:lstStyle/>
            <a:p>
              <a:pPr algn="ctr">
                <a:lnSpc>
                  <a:spcPts val="3079"/>
                </a:lnSpc>
              </a:pPr>
              <a:endParaRPr/>
            </a:p>
          </p:txBody>
        </p:sp>
      </p:grpSp>
      <p:grpSp>
        <p:nvGrpSpPr>
          <p:cNvPr id="24" name="Group 24"/>
          <p:cNvGrpSpPr>
            <a:grpSpLocks noChangeAspect="1"/>
          </p:cNvGrpSpPr>
          <p:nvPr/>
        </p:nvGrpSpPr>
        <p:grpSpPr>
          <a:xfrm>
            <a:off x="6601839" y="3460027"/>
            <a:ext cx="1163731" cy="1163731"/>
            <a:chOff x="0" y="0"/>
            <a:chExt cx="495300" cy="495300"/>
          </a:xfrm>
        </p:grpSpPr>
        <p:sp>
          <p:nvSpPr>
            <p:cNvPr id="25" name="Freeform 25"/>
            <p:cNvSpPr/>
            <p:nvPr/>
          </p:nvSpPr>
          <p:spPr>
            <a:xfrm>
              <a:off x="0" y="0"/>
              <a:ext cx="495300" cy="495300"/>
            </a:xfrm>
            <a:custGeom>
              <a:avLst/>
              <a:gdLst/>
              <a:ahLst/>
              <a:cxnLst/>
              <a:rect l="l" t="t" r="r" b="b"/>
              <a:pathLst>
                <a:path w="495300" h="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AE1E1E"/>
            </a:solidFill>
          </p:spPr>
          <p:txBody>
            <a:bodyPr/>
            <a:lstStyle/>
            <a:p>
              <a:endParaRPr lang="en-US"/>
            </a:p>
          </p:txBody>
        </p:sp>
        <p:sp>
          <p:nvSpPr>
            <p:cNvPr id="26" name="Freeform 26"/>
            <p:cNvSpPr/>
            <p:nvPr/>
          </p:nvSpPr>
          <p:spPr>
            <a:xfrm>
              <a:off x="38100" y="38100"/>
              <a:ext cx="419100" cy="419100"/>
            </a:xfrm>
            <a:custGeom>
              <a:avLst/>
              <a:gdLst/>
              <a:ahLst/>
              <a:cxnLst/>
              <a:rect l="l" t="t" r="r" b="b"/>
              <a:pathLst>
                <a:path w="419100" h="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F7F7F7"/>
            </a:solidFill>
          </p:spPr>
          <p:txBody>
            <a:bodyPr/>
            <a:lstStyle/>
            <a:p>
              <a:endParaRPr lang="en-US"/>
            </a:p>
          </p:txBody>
        </p:sp>
      </p:grpSp>
      <p:grpSp>
        <p:nvGrpSpPr>
          <p:cNvPr id="27" name="Group 27"/>
          <p:cNvGrpSpPr/>
          <p:nvPr/>
        </p:nvGrpSpPr>
        <p:grpSpPr>
          <a:xfrm>
            <a:off x="9720772" y="4512399"/>
            <a:ext cx="2704883" cy="3843540"/>
            <a:chOff x="0" y="0"/>
            <a:chExt cx="812800" cy="1154959"/>
          </a:xfrm>
        </p:grpSpPr>
        <p:sp>
          <p:nvSpPr>
            <p:cNvPr id="28" name="Freeform 28"/>
            <p:cNvSpPr/>
            <p:nvPr/>
          </p:nvSpPr>
          <p:spPr>
            <a:xfrm>
              <a:off x="0" y="0"/>
              <a:ext cx="812800" cy="1154959"/>
            </a:xfrm>
            <a:custGeom>
              <a:avLst/>
              <a:gdLst/>
              <a:ahLst/>
              <a:cxnLst/>
              <a:rect l="l" t="t" r="r" b="b"/>
              <a:pathLst>
                <a:path w="812800" h="1154959">
                  <a:moveTo>
                    <a:pt x="85866" y="0"/>
                  </a:moveTo>
                  <a:lnTo>
                    <a:pt x="726934" y="0"/>
                  </a:lnTo>
                  <a:cubicBezTo>
                    <a:pt x="749707" y="0"/>
                    <a:pt x="771547" y="9047"/>
                    <a:pt x="787650" y="25150"/>
                  </a:cubicBezTo>
                  <a:cubicBezTo>
                    <a:pt x="803753" y="41253"/>
                    <a:pt x="812800" y="63093"/>
                    <a:pt x="812800" y="85866"/>
                  </a:cubicBezTo>
                  <a:lnTo>
                    <a:pt x="812800" y="1069093"/>
                  </a:lnTo>
                  <a:cubicBezTo>
                    <a:pt x="812800" y="1091866"/>
                    <a:pt x="803753" y="1113706"/>
                    <a:pt x="787650" y="1129809"/>
                  </a:cubicBezTo>
                  <a:cubicBezTo>
                    <a:pt x="771547" y="1145913"/>
                    <a:pt x="749707" y="1154959"/>
                    <a:pt x="726934" y="1154959"/>
                  </a:cubicBezTo>
                  <a:lnTo>
                    <a:pt x="85866" y="1154959"/>
                  </a:lnTo>
                  <a:cubicBezTo>
                    <a:pt x="63093" y="1154959"/>
                    <a:pt x="41253" y="1145913"/>
                    <a:pt x="25150" y="1129809"/>
                  </a:cubicBezTo>
                  <a:cubicBezTo>
                    <a:pt x="9047" y="1113706"/>
                    <a:pt x="0" y="1091866"/>
                    <a:pt x="0" y="1069093"/>
                  </a:cubicBezTo>
                  <a:lnTo>
                    <a:pt x="0" y="85866"/>
                  </a:lnTo>
                  <a:cubicBezTo>
                    <a:pt x="0" y="63093"/>
                    <a:pt x="9047" y="41253"/>
                    <a:pt x="25150" y="25150"/>
                  </a:cubicBezTo>
                  <a:cubicBezTo>
                    <a:pt x="41253" y="9047"/>
                    <a:pt x="63093" y="0"/>
                    <a:pt x="85866" y="0"/>
                  </a:cubicBezTo>
                  <a:close/>
                </a:path>
              </a:pathLst>
            </a:custGeom>
            <a:solidFill>
              <a:srgbClr val="F7F7F7"/>
            </a:solidFill>
            <a:ln w="38100" cap="rnd">
              <a:solidFill>
                <a:srgbClr val="A12568"/>
              </a:solidFill>
              <a:prstDash val="solid"/>
              <a:round/>
            </a:ln>
          </p:spPr>
          <p:txBody>
            <a:bodyPr/>
            <a:lstStyle/>
            <a:p>
              <a:endParaRPr lang="en-US"/>
            </a:p>
          </p:txBody>
        </p:sp>
        <p:sp>
          <p:nvSpPr>
            <p:cNvPr id="29" name="TextBox 29"/>
            <p:cNvSpPr txBox="1"/>
            <p:nvPr/>
          </p:nvSpPr>
          <p:spPr>
            <a:xfrm>
              <a:off x="0" y="-38100"/>
              <a:ext cx="812800" cy="1193059"/>
            </a:xfrm>
            <a:prstGeom prst="rect">
              <a:avLst/>
            </a:prstGeom>
          </p:spPr>
          <p:txBody>
            <a:bodyPr lIns="50800" tIns="50800" rIns="50800" bIns="50800" rtlCol="0" anchor="ctr"/>
            <a:lstStyle/>
            <a:p>
              <a:pPr algn="ctr">
                <a:lnSpc>
                  <a:spcPts val="3079"/>
                </a:lnSpc>
              </a:pPr>
              <a:endParaRPr/>
            </a:p>
          </p:txBody>
        </p:sp>
      </p:grpSp>
      <p:grpSp>
        <p:nvGrpSpPr>
          <p:cNvPr id="30" name="Group 30"/>
          <p:cNvGrpSpPr/>
          <p:nvPr/>
        </p:nvGrpSpPr>
        <p:grpSpPr>
          <a:xfrm>
            <a:off x="9585447" y="4383416"/>
            <a:ext cx="2975533" cy="1542351"/>
            <a:chOff x="0" y="0"/>
            <a:chExt cx="698538" cy="362083"/>
          </a:xfrm>
        </p:grpSpPr>
        <p:sp>
          <p:nvSpPr>
            <p:cNvPr id="31" name="Freeform 31"/>
            <p:cNvSpPr/>
            <p:nvPr/>
          </p:nvSpPr>
          <p:spPr>
            <a:xfrm>
              <a:off x="0" y="0"/>
              <a:ext cx="698538" cy="358761"/>
            </a:xfrm>
            <a:custGeom>
              <a:avLst/>
              <a:gdLst/>
              <a:ahLst/>
              <a:cxnLst/>
              <a:rect l="l" t="t" r="r" b="b"/>
              <a:pathLst>
                <a:path w="698538" h="358761">
                  <a:moveTo>
                    <a:pt x="698538" y="30491"/>
                  </a:moveTo>
                  <a:lnTo>
                    <a:pt x="698538" y="217293"/>
                  </a:lnTo>
                  <a:cubicBezTo>
                    <a:pt x="698538" y="235481"/>
                    <a:pt x="686846" y="251609"/>
                    <a:pt x="669560" y="257266"/>
                  </a:cubicBezTo>
                  <a:lnTo>
                    <a:pt x="378247" y="352600"/>
                  </a:lnTo>
                  <a:cubicBezTo>
                    <a:pt x="359420" y="358761"/>
                    <a:pt x="339118" y="358761"/>
                    <a:pt x="320291" y="352600"/>
                  </a:cubicBezTo>
                  <a:lnTo>
                    <a:pt x="28978" y="257266"/>
                  </a:lnTo>
                  <a:cubicBezTo>
                    <a:pt x="11692" y="251609"/>
                    <a:pt x="0" y="235481"/>
                    <a:pt x="0" y="217293"/>
                  </a:cubicBezTo>
                  <a:lnTo>
                    <a:pt x="0" y="30491"/>
                  </a:lnTo>
                  <a:cubicBezTo>
                    <a:pt x="0" y="13651"/>
                    <a:pt x="13651" y="0"/>
                    <a:pt x="30491" y="0"/>
                  </a:cubicBezTo>
                  <a:lnTo>
                    <a:pt x="668047" y="0"/>
                  </a:lnTo>
                  <a:cubicBezTo>
                    <a:pt x="684887" y="0"/>
                    <a:pt x="698538" y="13651"/>
                    <a:pt x="698538" y="30491"/>
                  </a:cubicBezTo>
                  <a:close/>
                </a:path>
              </a:pathLst>
            </a:custGeom>
            <a:solidFill>
              <a:srgbClr val="233E8B"/>
            </a:solidFill>
          </p:spPr>
          <p:txBody>
            <a:bodyPr/>
            <a:lstStyle/>
            <a:p>
              <a:endParaRPr lang="en-US"/>
            </a:p>
          </p:txBody>
        </p:sp>
        <p:sp>
          <p:nvSpPr>
            <p:cNvPr id="32" name="TextBox 32"/>
            <p:cNvSpPr txBox="1"/>
            <p:nvPr/>
          </p:nvSpPr>
          <p:spPr>
            <a:xfrm>
              <a:off x="0" y="-38100"/>
              <a:ext cx="698538" cy="285883"/>
            </a:xfrm>
            <a:prstGeom prst="rect">
              <a:avLst/>
            </a:prstGeom>
          </p:spPr>
          <p:txBody>
            <a:bodyPr lIns="50800" tIns="50800" rIns="50800" bIns="50800" rtlCol="0" anchor="ctr"/>
            <a:lstStyle/>
            <a:p>
              <a:pPr algn="ctr">
                <a:lnSpc>
                  <a:spcPts val="3079"/>
                </a:lnSpc>
              </a:pPr>
              <a:endParaRPr/>
            </a:p>
          </p:txBody>
        </p:sp>
      </p:grpSp>
      <p:grpSp>
        <p:nvGrpSpPr>
          <p:cNvPr id="33" name="Group 33"/>
          <p:cNvGrpSpPr/>
          <p:nvPr/>
        </p:nvGrpSpPr>
        <p:grpSpPr>
          <a:xfrm>
            <a:off x="10233693" y="8027856"/>
            <a:ext cx="1679040" cy="656166"/>
            <a:chOff x="0" y="0"/>
            <a:chExt cx="491065" cy="191907"/>
          </a:xfrm>
        </p:grpSpPr>
        <p:sp>
          <p:nvSpPr>
            <p:cNvPr id="34" name="Freeform 34"/>
            <p:cNvSpPr/>
            <p:nvPr/>
          </p:nvSpPr>
          <p:spPr>
            <a:xfrm>
              <a:off x="0" y="0"/>
              <a:ext cx="491065" cy="191907"/>
            </a:xfrm>
            <a:custGeom>
              <a:avLst/>
              <a:gdLst/>
              <a:ahLst/>
              <a:cxnLst/>
              <a:rect l="l" t="t" r="r" b="b"/>
              <a:pathLst>
                <a:path w="491065" h="191907">
                  <a:moveTo>
                    <a:pt x="92218" y="0"/>
                  </a:moveTo>
                  <a:lnTo>
                    <a:pt x="398846" y="0"/>
                  </a:lnTo>
                  <a:cubicBezTo>
                    <a:pt x="423304" y="0"/>
                    <a:pt x="446760" y="9716"/>
                    <a:pt x="464055" y="27010"/>
                  </a:cubicBezTo>
                  <a:cubicBezTo>
                    <a:pt x="481349" y="44304"/>
                    <a:pt x="491065" y="67761"/>
                    <a:pt x="491065" y="92218"/>
                  </a:cubicBezTo>
                  <a:lnTo>
                    <a:pt x="491065" y="99689"/>
                  </a:lnTo>
                  <a:cubicBezTo>
                    <a:pt x="491065" y="124147"/>
                    <a:pt x="481349" y="147603"/>
                    <a:pt x="464055" y="164897"/>
                  </a:cubicBezTo>
                  <a:cubicBezTo>
                    <a:pt x="446760" y="182191"/>
                    <a:pt x="423304" y="191907"/>
                    <a:pt x="398846" y="191907"/>
                  </a:cubicBezTo>
                  <a:lnTo>
                    <a:pt x="92218" y="191907"/>
                  </a:lnTo>
                  <a:cubicBezTo>
                    <a:pt x="67761" y="191907"/>
                    <a:pt x="44304" y="182191"/>
                    <a:pt x="27010" y="164897"/>
                  </a:cubicBezTo>
                  <a:cubicBezTo>
                    <a:pt x="9716" y="147603"/>
                    <a:pt x="0" y="124147"/>
                    <a:pt x="0" y="99689"/>
                  </a:cubicBezTo>
                  <a:lnTo>
                    <a:pt x="0" y="92218"/>
                  </a:lnTo>
                  <a:cubicBezTo>
                    <a:pt x="0" y="67761"/>
                    <a:pt x="9716" y="44304"/>
                    <a:pt x="27010" y="27010"/>
                  </a:cubicBezTo>
                  <a:cubicBezTo>
                    <a:pt x="44304" y="9716"/>
                    <a:pt x="67761" y="0"/>
                    <a:pt x="92218" y="0"/>
                  </a:cubicBezTo>
                  <a:close/>
                </a:path>
              </a:pathLst>
            </a:custGeom>
            <a:solidFill>
              <a:srgbClr val="233E8B"/>
            </a:solidFill>
          </p:spPr>
          <p:txBody>
            <a:bodyPr/>
            <a:lstStyle/>
            <a:p>
              <a:endParaRPr lang="en-US"/>
            </a:p>
          </p:txBody>
        </p:sp>
        <p:sp>
          <p:nvSpPr>
            <p:cNvPr id="35" name="TextBox 35"/>
            <p:cNvSpPr txBox="1"/>
            <p:nvPr/>
          </p:nvSpPr>
          <p:spPr>
            <a:xfrm>
              <a:off x="0" y="-38100"/>
              <a:ext cx="491065" cy="230007"/>
            </a:xfrm>
            <a:prstGeom prst="rect">
              <a:avLst/>
            </a:prstGeom>
          </p:spPr>
          <p:txBody>
            <a:bodyPr lIns="50800" tIns="50800" rIns="50800" bIns="50800" rtlCol="0" anchor="ctr"/>
            <a:lstStyle/>
            <a:p>
              <a:pPr algn="ctr">
                <a:lnSpc>
                  <a:spcPts val="3079"/>
                </a:lnSpc>
              </a:pPr>
              <a:endParaRPr/>
            </a:p>
          </p:txBody>
        </p:sp>
      </p:grpSp>
      <p:grpSp>
        <p:nvGrpSpPr>
          <p:cNvPr id="36" name="Group 36"/>
          <p:cNvGrpSpPr>
            <a:grpSpLocks noChangeAspect="1"/>
          </p:cNvGrpSpPr>
          <p:nvPr/>
        </p:nvGrpSpPr>
        <p:grpSpPr>
          <a:xfrm>
            <a:off x="10491348" y="3460027"/>
            <a:ext cx="1163731" cy="1163731"/>
            <a:chOff x="0" y="0"/>
            <a:chExt cx="495300" cy="495300"/>
          </a:xfrm>
        </p:grpSpPr>
        <p:sp>
          <p:nvSpPr>
            <p:cNvPr id="37" name="Freeform 37"/>
            <p:cNvSpPr/>
            <p:nvPr/>
          </p:nvSpPr>
          <p:spPr>
            <a:xfrm>
              <a:off x="0" y="0"/>
              <a:ext cx="495300" cy="495300"/>
            </a:xfrm>
            <a:custGeom>
              <a:avLst/>
              <a:gdLst/>
              <a:ahLst/>
              <a:cxnLst/>
              <a:rect l="l" t="t" r="r" b="b"/>
              <a:pathLst>
                <a:path w="495300" h="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233E8B"/>
            </a:solidFill>
          </p:spPr>
          <p:txBody>
            <a:bodyPr/>
            <a:lstStyle/>
            <a:p>
              <a:endParaRPr lang="en-US"/>
            </a:p>
          </p:txBody>
        </p:sp>
        <p:sp>
          <p:nvSpPr>
            <p:cNvPr id="38" name="Freeform 38"/>
            <p:cNvSpPr/>
            <p:nvPr/>
          </p:nvSpPr>
          <p:spPr>
            <a:xfrm>
              <a:off x="38100" y="38100"/>
              <a:ext cx="419100" cy="419100"/>
            </a:xfrm>
            <a:custGeom>
              <a:avLst/>
              <a:gdLst/>
              <a:ahLst/>
              <a:cxnLst/>
              <a:rect l="l" t="t" r="r" b="b"/>
              <a:pathLst>
                <a:path w="419100" h="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F7F7F7"/>
            </a:solidFill>
          </p:spPr>
          <p:txBody>
            <a:bodyPr/>
            <a:lstStyle/>
            <a:p>
              <a:endParaRPr lang="en-US"/>
            </a:p>
          </p:txBody>
        </p:sp>
      </p:grpSp>
      <p:grpSp>
        <p:nvGrpSpPr>
          <p:cNvPr id="39" name="Group 39"/>
          <p:cNvGrpSpPr/>
          <p:nvPr/>
        </p:nvGrpSpPr>
        <p:grpSpPr>
          <a:xfrm>
            <a:off x="13610281" y="4512399"/>
            <a:ext cx="2704883" cy="3843540"/>
            <a:chOff x="0" y="0"/>
            <a:chExt cx="812800" cy="1154959"/>
          </a:xfrm>
        </p:grpSpPr>
        <p:sp>
          <p:nvSpPr>
            <p:cNvPr id="40" name="Freeform 40"/>
            <p:cNvSpPr/>
            <p:nvPr/>
          </p:nvSpPr>
          <p:spPr>
            <a:xfrm>
              <a:off x="0" y="0"/>
              <a:ext cx="812800" cy="1154959"/>
            </a:xfrm>
            <a:custGeom>
              <a:avLst/>
              <a:gdLst/>
              <a:ahLst/>
              <a:cxnLst/>
              <a:rect l="l" t="t" r="r" b="b"/>
              <a:pathLst>
                <a:path w="812800" h="1154959">
                  <a:moveTo>
                    <a:pt x="85866" y="0"/>
                  </a:moveTo>
                  <a:lnTo>
                    <a:pt x="726934" y="0"/>
                  </a:lnTo>
                  <a:cubicBezTo>
                    <a:pt x="749707" y="0"/>
                    <a:pt x="771547" y="9047"/>
                    <a:pt x="787650" y="25150"/>
                  </a:cubicBezTo>
                  <a:cubicBezTo>
                    <a:pt x="803753" y="41253"/>
                    <a:pt x="812800" y="63093"/>
                    <a:pt x="812800" y="85866"/>
                  </a:cubicBezTo>
                  <a:lnTo>
                    <a:pt x="812800" y="1069093"/>
                  </a:lnTo>
                  <a:cubicBezTo>
                    <a:pt x="812800" y="1091866"/>
                    <a:pt x="803753" y="1113706"/>
                    <a:pt x="787650" y="1129809"/>
                  </a:cubicBezTo>
                  <a:cubicBezTo>
                    <a:pt x="771547" y="1145913"/>
                    <a:pt x="749707" y="1154959"/>
                    <a:pt x="726934" y="1154959"/>
                  </a:cubicBezTo>
                  <a:lnTo>
                    <a:pt x="85866" y="1154959"/>
                  </a:lnTo>
                  <a:cubicBezTo>
                    <a:pt x="63093" y="1154959"/>
                    <a:pt x="41253" y="1145913"/>
                    <a:pt x="25150" y="1129809"/>
                  </a:cubicBezTo>
                  <a:cubicBezTo>
                    <a:pt x="9047" y="1113706"/>
                    <a:pt x="0" y="1091866"/>
                    <a:pt x="0" y="1069093"/>
                  </a:cubicBezTo>
                  <a:lnTo>
                    <a:pt x="0" y="85866"/>
                  </a:lnTo>
                  <a:cubicBezTo>
                    <a:pt x="0" y="63093"/>
                    <a:pt x="9047" y="41253"/>
                    <a:pt x="25150" y="25150"/>
                  </a:cubicBezTo>
                  <a:cubicBezTo>
                    <a:pt x="41253" y="9047"/>
                    <a:pt x="63093" y="0"/>
                    <a:pt x="85866" y="0"/>
                  </a:cubicBezTo>
                  <a:close/>
                </a:path>
              </a:pathLst>
            </a:custGeom>
            <a:solidFill>
              <a:srgbClr val="F7F7F7"/>
            </a:solidFill>
            <a:ln w="38100" cap="rnd">
              <a:solidFill>
                <a:srgbClr val="AE1E1E"/>
              </a:solidFill>
              <a:prstDash val="solid"/>
              <a:round/>
            </a:ln>
          </p:spPr>
          <p:txBody>
            <a:bodyPr/>
            <a:lstStyle/>
            <a:p>
              <a:endParaRPr lang="en-US"/>
            </a:p>
          </p:txBody>
        </p:sp>
        <p:sp>
          <p:nvSpPr>
            <p:cNvPr id="41" name="TextBox 41"/>
            <p:cNvSpPr txBox="1"/>
            <p:nvPr/>
          </p:nvSpPr>
          <p:spPr>
            <a:xfrm>
              <a:off x="0" y="-38100"/>
              <a:ext cx="812800" cy="1193059"/>
            </a:xfrm>
            <a:prstGeom prst="rect">
              <a:avLst/>
            </a:prstGeom>
          </p:spPr>
          <p:txBody>
            <a:bodyPr lIns="50800" tIns="50800" rIns="50800" bIns="50800" rtlCol="0" anchor="ctr"/>
            <a:lstStyle/>
            <a:p>
              <a:pPr algn="ctr">
                <a:lnSpc>
                  <a:spcPts val="3079"/>
                </a:lnSpc>
              </a:pPr>
              <a:endParaRPr/>
            </a:p>
          </p:txBody>
        </p:sp>
      </p:grpSp>
      <p:grpSp>
        <p:nvGrpSpPr>
          <p:cNvPr id="42" name="Group 42"/>
          <p:cNvGrpSpPr/>
          <p:nvPr/>
        </p:nvGrpSpPr>
        <p:grpSpPr>
          <a:xfrm>
            <a:off x="13474956" y="4383416"/>
            <a:ext cx="2975533" cy="1542351"/>
            <a:chOff x="0" y="0"/>
            <a:chExt cx="698538" cy="362083"/>
          </a:xfrm>
        </p:grpSpPr>
        <p:sp>
          <p:nvSpPr>
            <p:cNvPr id="43" name="Freeform 43"/>
            <p:cNvSpPr/>
            <p:nvPr/>
          </p:nvSpPr>
          <p:spPr>
            <a:xfrm>
              <a:off x="0" y="0"/>
              <a:ext cx="698538" cy="358761"/>
            </a:xfrm>
            <a:custGeom>
              <a:avLst/>
              <a:gdLst/>
              <a:ahLst/>
              <a:cxnLst/>
              <a:rect l="l" t="t" r="r" b="b"/>
              <a:pathLst>
                <a:path w="698538" h="358761">
                  <a:moveTo>
                    <a:pt x="698538" y="30491"/>
                  </a:moveTo>
                  <a:lnTo>
                    <a:pt x="698538" y="217293"/>
                  </a:lnTo>
                  <a:cubicBezTo>
                    <a:pt x="698538" y="235481"/>
                    <a:pt x="686846" y="251609"/>
                    <a:pt x="669560" y="257266"/>
                  </a:cubicBezTo>
                  <a:lnTo>
                    <a:pt x="378247" y="352600"/>
                  </a:lnTo>
                  <a:cubicBezTo>
                    <a:pt x="359420" y="358761"/>
                    <a:pt x="339118" y="358761"/>
                    <a:pt x="320291" y="352600"/>
                  </a:cubicBezTo>
                  <a:lnTo>
                    <a:pt x="28978" y="257266"/>
                  </a:lnTo>
                  <a:cubicBezTo>
                    <a:pt x="11692" y="251609"/>
                    <a:pt x="0" y="235481"/>
                    <a:pt x="0" y="217293"/>
                  </a:cubicBezTo>
                  <a:lnTo>
                    <a:pt x="0" y="30491"/>
                  </a:lnTo>
                  <a:cubicBezTo>
                    <a:pt x="0" y="13651"/>
                    <a:pt x="13651" y="0"/>
                    <a:pt x="30491" y="0"/>
                  </a:cubicBezTo>
                  <a:lnTo>
                    <a:pt x="668047" y="0"/>
                  </a:lnTo>
                  <a:cubicBezTo>
                    <a:pt x="684887" y="0"/>
                    <a:pt x="698538" y="13651"/>
                    <a:pt x="698538" y="30491"/>
                  </a:cubicBezTo>
                  <a:close/>
                </a:path>
              </a:pathLst>
            </a:custGeom>
            <a:solidFill>
              <a:srgbClr val="233E8B"/>
            </a:solidFill>
          </p:spPr>
          <p:txBody>
            <a:bodyPr/>
            <a:lstStyle/>
            <a:p>
              <a:endParaRPr lang="en-US"/>
            </a:p>
          </p:txBody>
        </p:sp>
        <p:sp>
          <p:nvSpPr>
            <p:cNvPr id="44" name="TextBox 44"/>
            <p:cNvSpPr txBox="1"/>
            <p:nvPr/>
          </p:nvSpPr>
          <p:spPr>
            <a:xfrm>
              <a:off x="0" y="-38100"/>
              <a:ext cx="698538" cy="285883"/>
            </a:xfrm>
            <a:prstGeom prst="rect">
              <a:avLst/>
            </a:prstGeom>
          </p:spPr>
          <p:txBody>
            <a:bodyPr lIns="50800" tIns="50800" rIns="50800" bIns="50800" rtlCol="0" anchor="ctr"/>
            <a:lstStyle/>
            <a:p>
              <a:pPr algn="ctr">
                <a:lnSpc>
                  <a:spcPts val="3079"/>
                </a:lnSpc>
              </a:pPr>
              <a:endParaRPr/>
            </a:p>
          </p:txBody>
        </p:sp>
      </p:grpSp>
      <p:grpSp>
        <p:nvGrpSpPr>
          <p:cNvPr id="45" name="Group 45"/>
          <p:cNvGrpSpPr/>
          <p:nvPr/>
        </p:nvGrpSpPr>
        <p:grpSpPr>
          <a:xfrm>
            <a:off x="14123203" y="8027856"/>
            <a:ext cx="1679040" cy="656166"/>
            <a:chOff x="0" y="0"/>
            <a:chExt cx="491065" cy="191907"/>
          </a:xfrm>
        </p:grpSpPr>
        <p:sp>
          <p:nvSpPr>
            <p:cNvPr id="46" name="Freeform 46"/>
            <p:cNvSpPr/>
            <p:nvPr/>
          </p:nvSpPr>
          <p:spPr>
            <a:xfrm>
              <a:off x="0" y="0"/>
              <a:ext cx="491065" cy="191907"/>
            </a:xfrm>
            <a:custGeom>
              <a:avLst/>
              <a:gdLst/>
              <a:ahLst/>
              <a:cxnLst/>
              <a:rect l="l" t="t" r="r" b="b"/>
              <a:pathLst>
                <a:path w="491065" h="191907">
                  <a:moveTo>
                    <a:pt x="92218" y="0"/>
                  </a:moveTo>
                  <a:lnTo>
                    <a:pt x="398846" y="0"/>
                  </a:lnTo>
                  <a:cubicBezTo>
                    <a:pt x="423304" y="0"/>
                    <a:pt x="446760" y="9716"/>
                    <a:pt x="464055" y="27010"/>
                  </a:cubicBezTo>
                  <a:cubicBezTo>
                    <a:pt x="481349" y="44304"/>
                    <a:pt x="491065" y="67761"/>
                    <a:pt x="491065" y="92218"/>
                  </a:cubicBezTo>
                  <a:lnTo>
                    <a:pt x="491065" y="99689"/>
                  </a:lnTo>
                  <a:cubicBezTo>
                    <a:pt x="491065" y="124147"/>
                    <a:pt x="481349" y="147603"/>
                    <a:pt x="464055" y="164897"/>
                  </a:cubicBezTo>
                  <a:cubicBezTo>
                    <a:pt x="446760" y="182191"/>
                    <a:pt x="423304" y="191907"/>
                    <a:pt x="398846" y="191907"/>
                  </a:cubicBezTo>
                  <a:lnTo>
                    <a:pt x="92218" y="191907"/>
                  </a:lnTo>
                  <a:cubicBezTo>
                    <a:pt x="67761" y="191907"/>
                    <a:pt x="44304" y="182191"/>
                    <a:pt x="27010" y="164897"/>
                  </a:cubicBezTo>
                  <a:cubicBezTo>
                    <a:pt x="9716" y="147603"/>
                    <a:pt x="0" y="124147"/>
                    <a:pt x="0" y="99689"/>
                  </a:cubicBezTo>
                  <a:lnTo>
                    <a:pt x="0" y="92218"/>
                  </a:lnTo>
                  <a:cubicBezTo>
                    <a:pt x="0" y="67761"/>
                    <a:pt x="9716" y="44304"/>
                    <a:pt x="27010" y="27010"/>
                  </a:cubicBezTo>
                  <a:cubicBezTo>
                    <a:pt x="44304" y="9716"/>
                    <a:pt x="67761" y="0"/>
                    <a:pt x="92218" y="0"/>
                  </a:cubicBezTo>
                  <a:close/>
                </a:path>
              </a:pathLst>
            </a:custGeom>
            <a:solidFill>
              <a:srgbClr val="233E8B"/>
            </a:solidFill>
          </p:spPr>
          <p:txBody>
            <a:bodyPr/>
            <a:lstStyle/>
            <a:p>
              <a:endParaRPr lang="en-US"/>
            </a:p>
          </p:txBody>
        </p:sp>
        <p:sp>
          <p:nvSpPr>
            <p:cNvPr id="47" name="TextBox 47"/>
            <p:cNvSpPr txBox="1"/>
            <p:nvPr/>
          </p:nvSpPr>
          <p:spPr>
            <a:xfrm>
              <a:off x="0" y="-38100"/>
              <a:ext cx="491065" cy="230007"/>
            </a:xfrm>
            <a:prstGeom prst="rect">
              <a:avLst/>
            </a:prstGeom>
          </p:spPr>
          <p:txBody>
            <a:bodyPr lIns="50800" tIns="50800" rIns="50800" bIns="50800" rtlCol="0" anchor="ctr"/>
            <a:lstStyle/>
            <a:p>
              <a:pPr algn="ctr">
                <a:lnSpc>
                  <a:spcPts val="3079"/>
                </a:lnSpc>
              </a:pPr>
              <a:endParaRPr/>
            </a:p>
          </p:txBody>
        </p:sp>
      </p:grpSp>
      <p:grpSp>
        <p:nvGrpSpPr>
          <p:cNvPr id="48" name="Group 48"/>
          <p:cNvGrpSpPr>
            <a:grpSpLocks noChangeAspect="1"/>
          </p:cNvGrpSpPr>
          <p:nvPr/>
        </p:nvGrpSpPr>
        <p:grpSpPr>
          <a:xfrm>
            <a:off x="14380857" y="3460027"/>
            <a:ext cx="1163731" cy="1163731"/>
            <a:chOff x="0" y="0"/>
            <a:chExt cx="495300" cy="495300"/>
          </a:xfrm>
        </p:grpSpPr>
        <p:sp>
          <p:nvSpPr>
            <p:cNvPr id="49" name="Freeform 49"/>
            <p:cNvSpPr/>
            <p:nvPr/>
          </p:nvSpPr>
          <p:spPr>
            <a:xfrm>
              <a:off x="0" y="0"/>
              <a:ext cx="495300" cy="495300"/>
            </a:xfrm>
            <a:custGeom>
              <a:avLst/>
              <a:gdLst/>
              <a:ahLst/>
              <a:cxnLst/>
              <a:rect l="l" t="t" r="r" b="b"/>
              <a:pathLst>
                <a:path w="495300" h="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233E8B"/>
            </a:solidFill>
          </p:spPr>
          <p:txBody>
            <a:bodyPr/>
            <a:lstStyle/>
            <a:p>
              <a:endParaRPr lang="en-US"/>
            </a:p>
          </p:txBody>
        </p:sp>
        <p:sp>
          <p:nvSpPr>
            <p:cNvPr id="50" name="Freeform 50"/>
            <p:cNvSpPr/>
            <p:nvPr/>
          </p:nvSpPr>
          <p:spPr>
            <a:xfrm>
              <a:off x="38100" y="38100"/>
              <a:ext cx="419100" cy="419100"/>
            </a:xfrm>
            <a:custGeom>
              <a:avLst/>
              <a:gdLst/>
              <a:ahLst/>
              <a:cxnLst/>
              <a:rect l="l" t="t" r="r" b="b"/>
              <a:pathLst>
                <a:path w="419100" h="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F7F7F7"/>
            </a:solidFill>
          </p:spPr>
          <p:txBody>
            <a:bodyPr/>
            <a:lstStyle/>
            <a:p>
              <a:endParaRPr lang="en-US"/>
            </a:p>
          </p:txBody>
        </p:sp>
      </p:grpSp>
      <p:sp>
        <p:nvSpPr>
          <p:cNvPr id="51" name="Freeform 51"/>
          <p:cNvSpPr/>
          <p:nvPr/>
        </p:nvSpPr>
        <p:spPr>
          <a:xfrm>
            <a:off x="17880571" y="-1248740"/>
            <a:ext cx="1674922" cy="1668642"/>
          </a:xfrm>
          <a:custGeom>
            <a:avLst/>
            <a:gdLst/>
            <a:ahLst/>
            <a:cxnLst/>
            <a:rect l="l" t="t" r="r" b="b"/>
            <a:pathLst>
              <a:path w="1674922" h="1668642">
                <a:moveTo>
                  <a:pt x="0" y="0"/>
                </a:moveTo>
                <a:lnTo>
                  <a:pt x="1674922" y="0"/>
                </a:lnTo>
                <a:lnTo>
                  <a:pt x="1674922" y="1668642"/>
                </a:lnTo>
                <a:lnTo>
                  <a:pt x="0" y="1668642"/>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2" name="Freeform 52"/>
          <p:cNvSpPr/>
          <p:nvPr/>
        </p:nvSpPr>
        <p:spPr>
          <a:xfrm>
            <a:off x="15959114" y="819148"/>
            <a:ext cx="1687696" cy="530218"/>
          </a:xfrm>
          <a:custGeom>
            <a:avLst/>
            <a:gdLst/>
            <a:ahLst/>
            <a:cxnLst/>
            <a:rect l="l" t="t" r="r" b="b"/>
            <a:pathLst>
              <a:path w="1687696" h="530218">
                <a:moveTo>
                  <a:pt x="0" y="0"/>
                </a:moveTo>
                <a:lnTo>
                  <a:pt x="1687696" y="0"/>
                </a:lnTo>
                <a:lnTo>
                  <a:pt x="1687696" y="530217"/>
                </a:lnTo>
                <a:lnTo>
                  <a:pt x="0" y="530217"/>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3" name="Freeform 53"/>
          <p:cNvSpPr/>
          <p:nvPr/>
        </p:nvSpPr>
        <p:spPr>
          <a:xfrm>
            <a:off x="-286837" y="-340169"/>
            <a:ext cx="1315537" cy="1159317"/>
          </a:xfrm>
          <a:custGeom>
            <a:avLst/>
            <a:gdLst/>
            <a:ahLst/>
            <a:cxnLst/>
            <a:rect l="l" t="t" r="r" b="b"/>
            <a:pathLst>
              <a:path w="1315537" h="1159317">
                <a:moveTo>
                  <a:pt x="0" y="0"/>
                </a:moveTo>
                <a:lnTo>
                  <a:pt x="1315537" y="0"/>
                </a:lnTo>
                <a:lnTo>
                  <a:pt x="1315537" y="1159317"/>
                </a:lnTo>
                <a:lnTo>
                  <a:pt x="0" y="1159317"/>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4" name="Freeform 54"/>
          <p:cNvSpPr/>
          <p:nvPr/>
        </p:nvSpPr>
        <p:spPr>
          <a:xfrm>
            <a:off x="595584" y="819148"/>
            <a:ext cx="1687696" cy="530218"/>
          </a:xfrm>
          <a:custGeom>
            <a:avLst/>
            <a:gdLst/>
            <a:ahLst/>
            <a:cxnLst/>
            <a:rect l="l" t="t" r="r" b="b"/>
            <a:pathLst>
              <a:path w="1687696" h="530218">
                <a:moveTo>
                  <a:pt x="0" y="0"/>
                </a:moveTo>
                <a:lnTo>
                  <a:pt x="1687696" y="0"/>
                </a:lnTo>
                <a:lnTo>
                  <a:pt x="1687696" y="530217"/>
                </a:lnTo>
                <a:lnTo>
                  <a:pt x="0" y="530217"/>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5" name="Freeform 55"/>
          <p:cNvSpPr/>
          <p:nvPr/>
        </p:nvSpPr>
        <p:spPr>
          <a:xfrm>
            <a:off x="17418089" y="9410604"/>
            <a:ext cx="1520548" cy="1752793"/>
          </a:xfrm>
          <a:custGeom>
            <a:avLst/>
            <a:gdLst/>
            <a:ahLst/>
            <a:cxnLst/>
            <a:rect l="l" t="t" r="r" b="b"/>
            <a:pathLst>
              <a:path w="1520548" h="1752793">
                <a:moveTo>
                  <a:pt x="0" y="0"/>
                </a:moveTo>
                <a:lnTo>
                  <a:pt x="1520547" y="0"/>
                </a:lnTo>
                <a:lnTo>
                  <a:pt x="1520547" y="1752792"/>
                </a:lnTo>
                <a:lnTo>
                  <a:pt x="0" y="1752792"/>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6" name="Freeform 56"/>
          <p:cNvSpPr/>
          <p:nvPr/>
        </p:nvSpPr>
        <p:spPr>
          <a:xfrm>
            <a:off x="-451783" y="9143789"/>
            <a:ext cx="1143211" cy="1143211"/>
          </a:xfrm>
          <a:custGeom>
            <a:avLst/>
            <a:gdLst/>
            <a:ahLst/>
            <a:cxnLst/>
            <a:rect l="l" t="t" r="r" b="b"/>
            <a:pathLst>
              <a:path w="1143211" h="1143211">
                <a:moveTo>
                  <a:pt x="0" y="0"/>
                </a:moveTo>
                <a:lnTo>
                  <a:pt x="1143211" y="0"/>
                </a:lnTo>
                <a:lnTo>
                  <a:pt x="1143211" y="1143211"/>
                </a:lnTo>
                <a:lnTo>
                  <a:pt x="0" y="1143211"/>
                </a:lnTo>
                <a:lnTo>
                  <a:pt x="0" y="0"/>
                </a:lnTo>
                <a:close/>
              </a:path>
            </a:pathLst>
          </a:custGeom>
          <a:blipFill>
            <a:blip>
              <a:alphaModFix amt="19999"/>
              <a:extLst>
                <a:ext uri="{96DAC541-7B7A-43D3-8B79-37D633B846F1}">
                  <asvg:svgBlip xmlns:asvg="http://schemas.microsoft.com/office/drawing/2016/SVG/main" r:embed="rId8"/>
                </a:ext>
              </a:extLst>
            </a:blip>
            <a:stretch>
              <a:fillRect/>
            </a:stretch>
          </a:blipFill>
        </p:spPr>
        <p:txBody>
          <a:bodyPr/>
          <a:lstStyle/>
          <a:p>
            <a:endParaRPr lang="en-US"/>
          </a:p>
        </p:txBody>
      </p:sp>
      <p:sp>
        <p:nvSpPr>
          <p:cNvPr id="57" name="Freeform 57"/>
          <p:cNvSpPr/>
          <p:nvPr/>
        </p:nvSpPr>
        <p:spPr>
          <a:xfrm>
            <a:off x="-286837" y="9926175"/>
            <a:ext cx="595584" cy="360825"/>
          </a:xfrm>
          <a:custGeom>
            <a:avLst/>
            <a:gdLst/>
            <a:ahLst/>
            <a:cxnLst/>
            <a:rect l="l" t="t" r="r" b="b"/>
            <a:pathLst>
              <a:path w="595584" h="360825">
                <a:moveTo>
                  <a:pt x="0" y="0"/>
                </a:moveTo>
                <a:lnTo>
                  <a:pt x="595584" y="0"/>
                </a:lnTo>
                <a:lnTo>
                  <a:pt x="595584" y="360825"/>
                </a:lnTo>
                <a:lnTo>
                  <a:pt x="0" y="360825"/>
                </a:lnTo>
                <a:lnTo>
                  <a:pt x="0" y="0"/>
                </a:lnTo>
                <a:close/>
              </a:path>
            </a:pathLst>
          </a:custGeom>
          <a:blipFill>
            <a:blip>
              <a:extLst>
                <a:ext uri="{96DAC541-7B7A-43D3-8B79-37D633B846F1}">
                  <asvg:svgBlip xmlns:asvg="http://schemas.microsoft.com/office/drawing/2016/SVG/main" r:embed="rId9"/>
                </a:ext>
              </a:extLst>
            </a:blip>
            <a:stretch>
              <a:fillRect/>
            </a:stretch>
          </a:blipFill>
        </p:spPr>
        <p:txBody>
          <a:bodyPr/>
          <a:lstStyle/>
          <a:p>
            <a:endParaRPr lang="en-US"/>
          </a:p>
        </p:txBody>
      </p:sp>
      <p:sp>
        <p:nvSpPr>
          <p:cNvPr id="58" name="Freeform 58"/>
          <p:cNvSpPr/>
          <p:nvPr/>
        </p:nvSpPr>
        <p:spPr>
          <a:xfrm>
            <a:off x="17582779" y="239489"/>
            <a:ext cx="595584" cy="360825"/>
          </a:xfrm>
          <a:custGeom>
            <a:avLst/>
            <a:gdLst/>
            <a:ahLst/>
            <a:cxnLst/>
            <a:rect l="l" t="t" r="r" b="b"/>
            <a:pathLst>
              <a:path w="595584" h="360825">
                <a:moveTo>
                  <a:pt x="0" y="0"/>
                </a:moveTo>
                <a:lnTo>
                  <a:pt x="595584" y="0"/>
                </a:lnTo>
                <a:lnTo>
                  <a:pt x="595584" y="360825"/>
                </a:lnTo>
                <a:lnTo>
                  <a:pt x="0" y="360825"/>
                </a:lnTo>
                <a:lnTo>
                  <a:pt x="0" y="0"/>
                </a:lnTo>
                <a:close/>
              </a:path>
            </a:pathLst>
          </a:custGeom>
          <a:blipFill>
            <a:blip>
              <a:extLst>
                <a:ext uri="{96DAC541-7B7A-43D3-8B79-37D633B846F1}">
                  <asvg:svgBlip xmlns:asvg="http://schemas.microsoft.com/office/drawing/2016/SVG/main" r:embed="rId9"/>
                </a:ext>
              </a:extLst>
            </a:blip>
            <a:stretch>
              <a:fillRect/>
            </a:stretch>
          </a:blipFill>
        </p:spPr>
        <p:txBody>
          <a:bodyPr/>
          <a:lstStyle/>
          <a:p>
            <a:endParaRPr lang="en-US"/>
          </a:p>
        </p:txBody>
      </p:sp>
      <p:sp>
        <p:nvSpPr>
          <p:cNvPr id="59" name="TextBox 59"/>
          <p:cNvSpPr txBox="1"/>
          <p:nvPr/>
        </p:nvSpPr>
        <p:spPr>
          <a:xfrm>
            <a:off x="2653407" y="819150"/>
            <a:ext cx="12981187" cy="714376"/>
          </a:xfrm>
          <a:prstGeom prst="rect">
            <a:avLst/>
          </a:prstGeom>
        </p:spPr>
        <p:txBody>
          <a:bodyPr lIns="0" tIns="0" rIns="0" bIns="0" rtlCol="0" anchor="t">
            <a:spAutoFit/>
          </a:bodyPr>
          <a:lstStyle/>
          <a:p>
            <a:pPr marL="0" lvl="1" indent="0" algn="ctr">
              <a:lnSpc>
                <a:spcPts val="5999"/>
              </a:lnSpc>
              <a:spcBef>
                <a:spcPct val="0"/>
              </a:spcBef>
            </a:pPr>
            <a:r>
              <a:rPr lang="en-US" sz="3999" b="1" u="sng">
                <a:solidFill>
                  <a:srgbClr val="0F225B"/>
                </a:solidFill>
                <a:latin typeface="Oswald Bold"/>
                <a:ea typeface="Oswald Bold"/>
                <a:cs typeface="Oswald Bold"/>
                <a:sym typeface="Oswald Bold"/>
                <a:hlinkClick r:id="rId10" tooltip="https://www.nosm.ca/wp-content/uploads/2023/04/Joint-and-Stipendiary-Faculty-Promotions-Committee-Membership-2024-2025.pdf"/>
              </a:rPr>
              <a:t>JSFPC COMMITTEE COMPOSITION</a:t>
            </a:r>
          </a:p>
        </p:txBody>
      </p:sp>
      <p:sp>
        <p:nvSpPr>
          <p:cNvPr id="60" name="TextBox 60"/>
          <p:cNvSpPr txBox="1"/>
          <p:nvPr/>
        </p:nvSpPr>
        <p:spPr>
          <a:xfrm>
            <a:off x="4516616" y="1744982"/>
            <a:ext cx="9254769" cy="382906"/>
          </a:xfrm>
          <a:prstGeom prst="rect">
            <a:avLst/>
          </a:prstGeom>
        </p:spPr>
        <p:txBody>
          <a:bodyPr lIns="0" tIns="0" rIns="0" bIns="0" rtlCol="0" anchor="t">
            <a:spAutoFit/>
          </a:bodyPr>
          <a:lstStyle/>
          <a:p>
            <a:pPr marL="0" lvl="0" indent="0" algn="ctr">
              <a:lnSpc>
                <a:spcPts val="3299"/>
              </a:lnSpc>
              <a:spcBef>
                <a:spcPct val="0"/>
              </a:spcBef>
            </a:pPr>
            <a:r>
              <a:rPr lang="en-US" sz="2199" b="1">
                <a:solidFill>
                  <a:srgbClr val="0F225B"/>
                </a:solidFill>
                <a:latin typeface="Source Sans Pro Bold"/>
                <a:ea typeface="Source Sans Pro Bold"/>
                <a:cs typeface="Source Sans Pro Bold"/>
                <a:sym typeface="Source Sans Pro Bold"/>
              </a:rPr>
              <a:t>As per section 6.3 of the </a:t>
            </a:r>
            <a:r>
              <a:rPr lang="en-US" sz="2199" b="1" u="sng">
                <a:solidFill>
                  <a:srgbClr val="0F225B"/>
                </a:solidFill>
                <a:latin typeface="Source Sans Pro Bold"/>
                <a:ea typeface="Source Sans Pro Bold"/>
                <a:cs typeface="Source Sans Pro Bold"/>
                <a:sym typeface="Source Sans Pro Bold"/>
                <a:hlinkClick r:id="rId11" tooltip="https://www.nosm.ca/wp-content/uploads/2023/04/2016-05-13_POLICY-PROCEDURE_Governing-Joint-and-Stipendiary-Faculty-Promotions.pdf"/>
              </a:rPr>
              <a:t>Promotions Policy</a:t>
            </a:r>
          </a:p>
        </p:txBody>
      </p:sp>
      <p:sp>
        <p:nvSpPr>
          <p:cNvPr id="61" name="TextBox 61"/>
          <p:cNvSpPr txBox="1"/>
          <p:nvPr/>
        </p:nvSpPr>
        <p:spPr>
          <a:xfrm>
            <a:off x="2148550" y="4777106"/>
            <a:ext cx="2291290" cy="763270"/>
          </a:xfrm>
          <a:prstGeom prst="rect">
            <a:avLst/>
          </a:prstGeom>
        </p:spPr>
        <p:txBody>
          <a:bodyPr lIns="0" tIns="0" rIns="0" bIns="0" rtlCol="0" anchor="t">
            <a:spAutoFit/>
          </a:bodyPr>
          <a:lstStyle/>
          <a:p>
            <a:pPr marL="0" lvl="1" indent="0" algn="ctr">
              <a:lnSpc>
                <a:spcPts val="3079"/>
              </a:lnSpc>
              <a:spcBef>
                <a:spcPct val="0"/>
              </a:spcBef>
            </a:pPr>
            <a:r>
              <a:rPr lang="en-US" sz="2199">
                <a:solidFill>
                  <a:srgbClr val="F7F7F7"/>
                </a:solidFill>
                <a:latin typeface="Source Sans Pro"/>
                <a:ea typeface="Source Sans Pro"/>
                <a:cs typeface="Source Sans Pro"/>
                <a:sym typeface="Source Sans Pro"/>
              </a:rPr>
              <a:t>Four members of PCTA</a:t>
            </a:r>
          </a:p>
        </p:txBody>
      </p:sp>
      <p:sp>
        <p:nvSpPr>
          <p:cNvPr id="62" name="TextBox 62"/>
          <p:cNvSpPr txBox="1"/>
          <p:nvPr/>
        </p:nvSpPr>
        <p:spPr>
          <a:xfrm>
            <a:off x="2148550" y="6049591"/>
            <a:ext cx="2291290" cy="899798"/>
          </a:xfrm>
          <a:prstGeom prst="rect">
            <a:avLst/>
          </a:prstGeom>
        </p:spPr>
        <p:txBody>
          <a:bodyPr lIns="0" tIns="0" rIns="0" bIns="0" rtlCol="0" anchor="t">
            <a:spAutoFit/>
          </a:bodyPr>
          <a:lstStyle/>
          <a:p>
            <a:pPr marL="0" lvl="0" indent="0" algn="ctr">
              <a:lnSpc>
                <a:spcPts val="2399"/>
              </a:lnSpc>
              <a:spcBef>
                <a:spcPct val="0"/>
              </a:spcBef>
            </a:pPr>
            <a:r>
              <a:rPr lang="en-US" sz="1599">
                <a:solidFill>
                  <a:srgbClr val="000000"/>
                </a:solidFill>
                <a:latin typeface="Source Sans Pro"/>
                <a:ea typeface="Source Sans Pro"/>
                <a:cs typeface="Source Sans Pro"/>
                <a:sym typeface="Source Sans Pro"/>
              </a:rPr>
              <a:t>Four physicians from Clinical Sciences Division appointed by PCTA</a:t>
            </a:r>
          </a:p>
        </p:txBody>
      </p:sp>
      <p:sp>
        <p:nvSpPr>
          <p:cNvPr id="63" name="TextBox 63"/>
          <p:cNvSpPr txBox="1"/>
          <p:nvPr/>
        </p:nvSpPr>
        <p:spPr>
          <a:xfrm>
            <a:off x="6038059" y="4742815"/>
            <a:ext cx="2291290" cy="763270"/>
          </a:xfrm>
          <a:prstGeom prst="rect">
            <a:avLst/>
          </a:prstGeom>
        </p:spPr>
        <p:txBody>
          <a:bodyPr lIns="0" tIns="0" rIns="0" bIns="0" rtlCol="0" anchor="t">
            <a:spAutoFit/>
          </a:bodyPr>
          <a:lstStyle/>
          <a:p>
            <a:pPr marL="0" lvl="1" indent="0" algn="ctr">
              <a:lnSpc>
                <a:spcPts val="3079"/>
              </a:lnSpc>
              <a:spcBef>
                <a:spcPct val="0"/>
              </a:spcBef>
            </a:pPr>
            <a:r>
              <a:rPr lang="en-US" sz="2199">
                <a:solidFill>
                  <a:srgbClr val="F7F7F7"/>
                </a:solidFill>
                <a:latin typeface="Source Sans Pro"/>
                <a:ea typeface="Source Sans Pro"/>
                <a:cs typeface="Source Sans Pro"/>
                <a:sym typeface="Source Sans Pro"/>
              </a:rPr>
              <a:t>Three non physician faculty</a:t>
            </a:r>
          </a:p>
        </p:txBody>
      </p:sp>
      <p:sp>
        <p:nvSpPr>
          <p:cNvPr id="64" name="TextBox 64"/>
          <p:cNvSpPr txBox="1"/>
          <p:nvPr/>
        </p:nvSpPr>
        <p:spPr>
          <a:xfrm>
            <a:off x="6038059" y="6049591"/>
            <a:ext cx="2291290" cy="1453515"/>
          </a:xfrm>
          <a:prstGeom prst="rect">
            <a:avLst/>
          </a:prstGeom>
        </p:spPr>
        <p:txBody>
          <a:bodyPr lIns="0" tIns="0" rIns="0" bIns="0" rtlCol="0" anchor="t">
            <a:spAutoFit/>
          </a:bodyPr>
          <a:lstStyle/>
          <a:p>
            <a:pPr marL="0" lvl="0" indent="0" algn="ctr">
              <a:lnSpc>
                <a:spcPts val="2399"/>
              </a:lnSpc>
              <a:spcBef>
                <a:spcPct val="0"/>
              </a:spcBef>
            </a:pPr>
            <a:r>
              <a:rPr lang="en-US" sz="1599">
                <a:solidFill>
                  <a:srgbClr val="000000"/>
                </a:solidFill>
                <a:latin typeface="Source Sans Pro"/>
                <a:ea typeface="Source Sans Pro"/>
                <a:cs typeface="Source Sans Pro"/>
                <a:sym typeface="Source Sans Pro"/>
              </a:rPr>
              <a:t>One non-physician facutly member from each of the Medical Division, Human Sciences Division and Clinical Division</a:t>
            </a:r>
          </a:p>
        </p:txBody>
      </p:sp>
      <p:sp>
        <p:nvSpPr>
          <p:cNvPr id="65" name="TextBox 65"/>
          <p:cNvSpPr txBox="1"/>
          <p:nvPr/>
        </p:nvSpPr>
        <p:spPr>
          <a:xfrm>
            <a:off x="9927568" y="4777106"/>
            <a:ext cx="2291290" cy="763270"/>
          </a:xfrm>
          <a:prstGeom prst="rect">
            <a:avLst/>
          </a:prstGeom>
        </p:spPr>
        <p:txBody>
          <a:bodyPr lIns="0" tIns="0" rIns="0" bIns="0" rtlCol="0" anchor="t">
            <a:spAutoFit/>
          </a:bodyPr>
          <a:lstStyle/>
          <a:p>
            <a:pPr marL="0" lvl="1" indent="0" algn="ctr">
              <a:lnSpc>
                <a:spcPts val="3079"/>
              </a:lnSpc>
              <a:spcBef>
                <a:spcPct val="0"/>
              </a:spcBef>
            </a:pPr>
            <a:r>
              <a:rPr lang="en-US" sz="2199">
                <a:solidFill>
                  <a:srgbClr val="F7F7F7"/>
                </a:solidFill>
                <a:latin typeface="Source Sans Pro"/>
                <a:ea typeface="Source Sans Pro"/>
                <a:cs typeface="Source Sans Pro"/>
                <a:sym typeface="Source Sans Pro"/>
              </a:rPr>
              <a:t>Two NOSM U representatives</a:t>
            </a:r>
          </a:p>
        </p:txBody>
      </p:sp>
      <p:sp>
        <p:nvSpPr>
          <p:cNvPr id="66" name="TextBox 66"/>
          <p:cNvSpPr txBox="1"/>
          <p:nvPr/>
        </p:nvSpPr>
        <p:spPr>
          <a:xfrm>
            <a:off x="9927568" y="6049591"/>
            <a:ext cx="2291290" cy="1207575"/>
          </a:xfrm>
          <a:prstGeom prst="rect">
            <a:avLst/>
          </a:prstGeom>
        </p:spPr>
        <p:txBody>
          <a:bodyPr lIns="0" tIns="0" rIns="0" bIns="0" rtlCol="0" anchor="t">
            <a:spAutoFit/>
          </a:bodyPr>
          <a:lstStyle/>
          <a:p>
            <a:pPr marL="0" lvl="0" indent="0" algn="ctr">
              <a:lnSpc>
                <a:spcPts val="2399"/>
              </a:lnSpc>
              <a:spcBef>
                <a:spcPct val="0"/>
              </a:spcBef>
            </a:pPr>
            <a:r>
              <a:rPr lang="en-US" sz="1599">
                <a:solidFill>
                  <a:srgbClr val="000000"/>
                </a:solidFill>
                <a:latin typeface="Source Sans Pro"/>
                <a:ea typeface="Source Sans Pro"/>
                <a:cs typeface="Source Sans Pro"/>
                <a:sym typeface="Source Sans Pro"/>
              </a:rPr>
              <a:t>Two senior academic administrators as chosen by the Dean or Vice Dean of  Academics</a:t>
            </a:r>
          </a:p>
        </p:txBody>
      </p:sp>
      <p:sp>
        <p:nvSpPr>
          <p:cNvPr id="67" name="TextBox 67"/>
          <p:cNvSpPr txBox="1"/>
          <p:nvPr/>
        </p:nvSpPr>
        <p:spPr>
          <a:xfrm>
            <a:off x="13817078" y="4879238"/>
            <a:ext cx="2291290" cy="763270"/>
          </a:xfrm>
          <a:prstGeom prst="rect">
            <a:avLst/>
          </a:prstGeom>
        </p:spPr>
        <p:txBody>
          <a:bodyPr lIns="0" tIns="0" rIns="0" bIns="0" rtlCol="0" anchor="t">
            <a:spAutoFit/>
          </a:bodyPr>
          <a:lstStyle/>
          <a:p>
            <a:pPr marL="0" lvl="1" indent="0" algn="ctr">
              <a:lnSpc>
                <a:spcPts val="3079"/>
              </a:lnSpc>
              <a:spcBef>
                <a:spcPct val="0"/>
              </a:spcBef>
            </a:pPr>
            <a:r>
              <a:rPr lang="en-US" sz="2199">
                <a:solidFill>
                  <a:srgbClr val="F7F7F7"/>
                </a:solidFill>
                <a:latin typeface="Source Sans Pro"/>
                <a:ea typeface="Source Sans Pro"/>
                <a:cs typeface="Source Sans Pro"/>
                <a:sym typeface="Source Sans Pro"/>
              </a:rPr>
              <a:t>Non-voting members</a:t>
            </a:r>
          </a:p>
        </p:txBody>
      </p:sp>
      <p:sp>
        <p:nvSpPr>
          <p:cNvPr id="68" name="TextBox 68"/>
          <p:cNvSpPr txBox="1"/>
          <p:nvPr/>
        </p:nvSpPr>
        <p:spPr>
          <a:xfrm>
            <a:off x="13817078" y="6049591"/>
            <a:ext cx="2291290" cy="1207575"/>
          </a:xfrm>
          <a:prstGeom prst="rect">
            <a:avLst/>
          </a:prstGeom>
        </p:spPr>
        <p:txBody>
          <a:bodyPr lIns="0" tIns="0" rIns="0" bIns="0" rtlCol="0" anchor="t">
            <a:spAutoFit/>
          </a:bodyPr>
          <a:lstStyle/>
          <a:p>
            <a:pPr algn="ctr">
              <a:lnSpc>
                <a:spcPts val="2399"/>
              </a:lnSpc>
            </a:pPr>
            <a:r>
              <a:rPr lang="en-US" sz="1599">
                <a:solidFill>
                  <a:srgbClr val="000000"/>
                </a:solidFill>
                <a:latin typeface="Source Sans Pro"/>
                <a:ea typeface="Source Sans Pro"/>
                <a:cs typeface="Source Sans Pro"/>
                <a:sym typeface="Source Sans Pro"/>
              </a:rPr>
              <a:t>Director Faculty Affairs</a:t>
            </a:r>
          </a:p>
          <a:p>
            <a:pPr algn="ctr">
              <a:lnSpc>
                <a:spcPts val="2399"/>
              </a:lnSpc>
            </a:pPr>
            <a:r>
              <a:rPr lang="en-US" sz="1599">
                <a:solidFill>
                  <a:srgbClr val="000000"/>
                </a:solidFill>
                <a:latin typeface="Source Sans Pro"/>
                <a:ea typeface="Source Sans Pro"/>
                <a:cs typeface="Source Sans Pro"/>
                <a:sym typeface="Source Sans Pro"/>
              </a:rPr>
              <a:t> Administration FA</a:t>
            </a:r>
          </a:p>
          <a:p>
            <a:pPr algn="ctr">
              <a:lnSpc>
                <a:spcPts val="2399"/>
              </a:lnSpc>
            </a:pPr>
            <a:r>
              <a:rPr lang="en-US" sz="1599">
                <a:solidFill>
                  <a:srgbClr val="000000"/>
                </a:solidFill>
                <a:latin typeface="Source Sans Pro"/>
                <a:ea typeface="Source Sans Pro"/>
                <a:cs typeface="Source Sans Pro"/>
                <a:sym typeface="Source Sans Pro"/>
              </a:rPr>
              <a:t> Associate Dean FA</a:t>
            </a:r>
          </a:p>
          <a:p>
            <a:pPr marL="0" lvl="0" indent="0" algn="ctr">
              <a:lnSpc>
                <a:spcPts val="2399"/>
              </a:lnSpc>
              <a:spcBef>
                <a:spcPct val="0"/>
              </a:spcBef>
            </a:pPr>
            <a:endParaRPr lang="en-US" sz="1599">
              <a:solidFill>
                <a:srgbClr val="000000"/>
              </a:solidFill>
              <a:latin typeface="Source Sans Pro"/>
              <a:ea typeface="Source Sans Pro"/>
              <a:cs typeface="Source Sans Pro"/>
              <a:sym typeface="Source Sans Pro"/>
            </a:endParaRPr>
          </a:p>
        </p:txBody>
      </p:sp>
      <p:sp>
        <p:nvSpPr>
          <p:cNvPr id="69" name="Freeform 69"/>
          <p:cNvSpPr/>
          <p:nvPr/>
        </p:nvSpPr>
        <p:spPr>
          <a:xfrm>
            <a:off x="3007545" y="3649770"/>
            <a:ext cx="592893" cy="784246"/>
          </a:xfrm>
          <a:custGeom>
            <a:avLst/>
            <a:gdLst/>
            <a:ahLst/>
            <a:cxnLst/>
            <a:rect l="l" t="t" r="r" b="b"/>
            <a:pathLst>
              <a:path w="592893" h="784246">
                <a:moveTo>
                  <a:pt x="0" y="0"/>
                </a:moveTo>
                <a:lnTo>
                  <a:pt x="592893" y="0"/>
                </a:lnTo>
                <a:lnTo>
                  <a:pt x="592893" y="784245"/>
                </a:lnTo>
                <a:lnTo>
                  <a:pt x="0" y="784245"/>
                </a:lnTo>
                <a:lnTo>
                  <a:pt x="0" y="0"/>
                </a:lnTo>
                <a:close/>
              </a:path>
            </a:pathLst>
          </a:custGeom>
          <a:blipFill>
            <a:blip r:embed="rId12"/>
            <a:stretch>
              <a:fillRect l="-211300" r="-207941" b="-19358"/>
            </a:stretch>
          </a:blipFill>
        </p:spPr>
        <p:txBody>
          <a:bodyPr/>
          <a:lstStyle/>
          <a:p>
            <a:endParaRPr lang="en-US"/>
          </a:p>
        </p:txBody>
      </p:sp>
      <p:sp>
        <p:nvSpPr>
          <p:cNvPr id="70" name="Freeform 70"/>
          <p:cNvSpPr/>
          <p:nvPr/>
        </p:nvSpPr>
        <p:spPr>
          <a:xfrm>
            <a:off x="14666276" y="3649770"/>
            <a:ext cx="592893" cy="784246"/>
          </a:xfrm>
          <a:custGeom>
            <a:avLst/>
            <a:gdLst/>
            <a:ahLst/>
            <a:cxnLst/>
            <a:rect l="l" t="t" r="r" b="b"/>
            <a:pathLst>
              <a:path w="592893" h="784246">
                <a:moveTo>
                  <a:pt x="0" y="0"/>
                </a:moveTo>
                <a:lnTo>
                  <a:pt x="592893" y="0"/>
                </a:lnTo>
                <a:lnTo>
                  <a:pt x="592893" y="784245"/>
                </a:lnTo>
                <a:lnTo>
                  <a:pt x="0" y="784245"/>
                </a:lnTo>
                <a:lnTo>
                  <a:pt x="0" y="0"/>
                </a:lnTo>
                <a:close/>
              </a:path>
            </a:pathLst>
          </a:custGeom>
          <a:blipFill>
            <a:blip r:embed="rId12"/>
            <a:stretch>
              <a:fillRect l="-211300" r="-207941" b="-19358"/>
            </a:stretch>
          </a:blipFill>
        </p:spPr>
        <p:txBody>
          <a:bodyPr/>
          <a:lstStyle/>
          <a:p>
            <a:endParaRPr lang="en-US"/>
          </a:p>
        </p:txBody>
      </p:sp>
      <p:sp>
        <p:nvSpPr>
          <p:cNvPr id="71" name="Freeform 71"/>
          <p:cNvSpPr/>
          <p:nvPr/>
        </p:nvSpPr>
        <p:spPr>
          <a:xfrm>
            <a:off x="10780033" y="3649770"/>
            <a:ext cx="592893" cy="784246"/>
          </a:xfrm>
          <a:custGeom>
            <a:avLst/>
            <a:gdLst/>
            <a:ahLst/>
            <a:cxnLst/>
            <a:rect l="l" t="t" r="r" b="b"/>
            <a:pathLst>
              <a:path w="592893" h="784246">
                <a:moveTo>
                  <a:pt x="0" y="0"/>
                </a:moveTo>
                <a:lnTo>
                  <a:pt x="592892" y="0"/>
                </a:lnTo>
                <a:lnTo>
                  <a:pt x="592892" y="784245"/>
                </a:lnTo>
                <a:lnTo>
                  <a:pt x="0" y="784245"/>
                </a:lnTo>
                <a:lnTo>
                  <a:pt x="0" y="0"/>
                </a:lnTo>
                <a:close/>
              </a:path>
            </a:pathLst>
          </a:custGeom>
          <a:blipFill>
            <a:blip r:embed="rId12"/>
            <a:stretch>
              <a:fillRect l="-211300" r="-207941" b="-19358"/>
            </a:stretch>
          </a:blipFill>
        </p:spPr>
        <p:txBody>
          <a:bodyPr/>
          <a:lstStyle/>
          <a:p>
            <a:endParaRPr lang="en-US"/>
          </a:p>
        </p:txBody>
      </p:sp>
      <p:sp>
        <p:nvSpPr>
          <p:cNvPr id="72" name="Freeform 72"/>
          <p:cNvSpPr/>
          <p:nvPr/>
        </p:nvSpPr>
        <p:spPr>
          <a:xfrm>
            <a:off x="6893789" y="3649770"/>
            <a:ext cx="592893" cy="784246"/>
          </a:xfrm>
          <a:custGeom>
            <a:avLst/>
            <a:gdLst/>
            <a:ahLst/>
            <a:cxnLst/>
            <a:rect l="l" t="t" r="r" b="b"/>
            <a:pathLst>
              <a:path w="592893" h="784246">
                <a:moveTo>
                  <a:pt x="0" y="0"/>
                </a:moveTo>
                <a:lnTo>
                  <a:pt x="592893" y="0"/>
                </a:lnTo>
                <a:lnTo>
                  <a:pt x="592893" y="784245"/>
                </a:lnTo>
                <a:lnTo>
                  <a:pt x="0" y="784245"/>
                </a:lnTo>
                <a:lnTo>
                  <a:pt x="0" y="0"/>
                </a:lnTo>
                <a:close/>
              </a:path>
            </a:pathLst>
          </a:custGeom>
          <a:blipFill>
            <a:blip r:embed="rId12"/>
            <a:stretch>
              <a:fillRect l="-211300" r="-207941" b="-19358"/>
            </a:stretch>
          </a:blipFill>
        </p:spPr>
        <p:txBody>
          <a:bodyPr/>
          <a:lstStyle/>
          <a:p>
            <a:endParaRPr lang="en-US"/>
          </a:p>
        </p:txBody>
      </p:sp>
      <p:sp>
        <p:nvSpPr>
          <p:cNvPr id="73" name="TextBox 73"/>
          <p:cNvSpPr txBox="1"/>
          <p:nvPr/>
        </p:nvSpPr>
        <p:spPr>
          <a:xfrm>
            <a:off x="4662178" y="9465072"/>
            <a:ext cx="8963645" cy="372745"/>
          </a:xfrm>
          <a:prstGeom prst="rect">
            <a:avLst/>
          </a:prstGeom>
        </p:spPr>
        <p:txBody>
          <a:bodyPr lIns="0" tIns="0" rIns="0" bIns="0" rtlCol="0" anchor="t">
            <a:spAutoFit/>
          </a:bodyPr>
          <a:lstStyle/>
          <a:p>
            <a:pPr algn="ctr">
              <a:lnSpc>
                <a:spcPts val="3079"/>
              </a:lnSpc>
              <a:spcBef>
                <a:spcPct val="0"/>
              </a:spcBef>
            </a:pPr>
            <a:r>
              <a:rPr lang="en-US" sz="2199">
                <a:solidFill>
                  <a:srgbClr val="000000"/>
                </a:solidFill>
                <a:latin typeface="Source Sans Pro"/>
                <a:ea typeface="Source Sans Pro"/>
                <a:cs typeface="Source Sans Pro"/>
                <a:sym typeface="Source Sans Pro"/>
              </a:rPr>
              <a:t>Conflict of Interest identified prior to reviewing applications </a:t>
            </a:r>
          </a:p>
        </p:txBody>
      </p:sp>
      <p:sp>
        <p:nvSpPr>
          <p:cNvPr id="74" name="Freeform 74"/>
          <p:cNvSpPr/>
          <p:nvPr/>
        </p:nvSpPr>
        <p:spPr>
          <a:xfrm>
            <a:off x="14299099" y="9171277"/>
            <a:ext cx="3283679" cy="998434"/>
          </a:xfrm>
          <a:custGeom>
            <a:avLst/>
            <a:gdLst/>
            <a:ahLst/>
            <a:cxnLst/>
            <a:rect l="l" t="t" r="r" b="b"/>
            <a:pathLst>
              <a:path w="3283679" h="998434">
                <a:moveTo>
                  <a:pt x="0" y="0"/>
                </a:moveTo>
                <a:lnTo>
                  <a:pt x="3283680" y="0"/>
                </a:lnTo>
                <a:lnTo>
                  <a:pt x="3283680" y="998435"/>
                </a:lnTo>
                <a:lnTo>
                  <a:pt x="0" y="998435"/>
                </a:lnTo>
                <a:lnTo>
                  <a:pt x="0" y="0"/>
                </a:lnTo>
                <a:close/>
              </a:path>
            </a:pathLst>
          </a:custGeom>
          <a:blipFill>
            <a:blip r:embed="rId12"/>
            <a:stretch>
              <a:fillRect/>
            </a:stretch>
          </a:blipFill>
        </p:spPr>
        <p:txBody>
          <a:bodyPr/>
          <a:lstStyle/>
          <a:p>
            <a:endParaRPr 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6394"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r>
              <a:rPr lang="en-US"/>
              <a:t>As</a:t>
            </a:r>
          </a:p>
        </p:txBody>
      </p:sp>
      <p:sp>
        <p:nvSpPr>
          <p:cNvPr id="3" name="Freeform 3"/>
          <p:cNvSpPr/>
          <p:nvPr/>
        </p:nvSpPr>
        <p:spPr>
          <a:xfrm>
            <a:off x="17352903" y="9331488"/>
            <a:ext cx="1870194" cy="1360566"/>
          </a:xfrm>
          <a:custGeom>
            <a:avLst/>
            <a:gdLst/>
            <a:ahLst/>
            <a:cxnLst/>
            <a:rect l="l" t="t" r="r" b="b"/>
            <a:pathLst>
              <a:path w="1870194" h="1360566">
                <a:moveTo>
                  <a:pt x="0" y="0"/>
                </a:moveTo>
                <a:lnTo>
                  <a:pt x="1870194" y="0"/>
                </a:lnTo>
                <a:lnTo>
                  <a:pt x="1870194" y="1360566"/>
                </a:lnTo>
                <a:lnTo>
                  <a:pt x="0" y="1360566"/>
                </a:lnTo>
                <a:lnTo>
                  <a:pt x="0" y="0"/>
                </a:lnTo>
                <a:close/>
              </a:path>
            </a:pathLst>
          </a:custGeom>
          <a:blipFill>
            <a:blip>
              <a:alphaModFix amt="30000"/>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n-US"/>
          </a:p>
        </p:txBody>
      </p:sp>
      <p:sp>
        <p:nvSpPr>
          <p:cNvPr id="4" name="Freeform 4"/>
          <p:cNvSpPr/>
          <p:nvPr/>
        </p:nvSpPr>
        <p:spPr>
          <a:xfrm>
            <a:off x="-1159802" y="466914"/>
            <a:ext cx="1903474" cy="1727402"/>
          </a:xfrm>
          <a:custGeom>
            <a:avLst/>
            <a:gdLst/>
            <a:ahLst/>
            <a:cxnLst/>
            <a:rect l="l" t="t" r="r" b="b"/>
            <a:pathLst>
              <a:path w="1903474" h="1727402">
                <a:moveTo>
                  <a:pt x="0" y="0"/>
                </a:moveTo>
                <a:lnTo>
                  <a:pt x="1903474" y="0"/>
                </a:lnTo>
                <a:lnTo>
                  <a:pt x="1903474" y="1727402"/>
                </a:lnTo>
                <a:lnTo>
                  <a:pt x="0" y="1727402"/>
                </a:lnTo>
                <a:lnTo>
                  <a:pt x="0" y="0"/>
                </a:lnTo>
                <a:close/>
              </a:path>
            </a:pathLst>
          </a:custGeom>
          <a:blipFill>
            <a:blip>
              <a:alphaModFix amt="19999"/>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a:off x="-1159802" y="-2902743"/>
            <a:ext cx="1903474" cy="3931443"/>
          </a:xfrm>
          <a:custGeom>
            <a:avLst/>
            <a:gdLst/>
            <a:ahLst/>
            <a:cxnLst/>
            <a:rect l="l" t="t" r="r" b="b"/>
            <a:pathLst>
              <a:path w="1903474" h="3931443">
                <a:moveTo>
                  <a:pt x="0" y="0"/>
                </a:moveTo>
                <a:lnTo>
                  <a:pt x="1903474" y="0"/>
                </a:lnTo>
                <a:lnTo>
                  <a:pt x="1903474" y="3931443"/>
                </a:lnTo>
                <a:lnTo>
                  <a:pt x="0" y="3931443"/>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Freeform 6"/>
          <p:cNvSpPr/>
          <p:nvPr/>
        </p:nvSpPr>
        <p:spPr>
          <a:xfrm>
            <a:off x="17684117" y="-749645"/>
            <a:ext cx="998903" cy="1499291"/>
          </a:xfrm>
          <a:custGeom>
            <a:avLst/>
            <a:gdLst/>
            <a:ahLst/>
            <a:cxnLst/>
            <a:rect l="l" t="t" r="r" b="b"/>
            <a:pathLst>
              <a:path w="998903" h="1499291">
                <a:moveTo>
                  <a:pt x="0" y="0"/>
                </a:moveTo>
                <a:lnTo>
                  <a:pt x="998903" y="0"/>
                </a:lnTo>
                <a:lnTo>
                  <a:pt x="998903" y="1499290"/>
                </a:lnTo>
                <a:lnTo>
                  <a:pt x="0" y="1499290"/>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Freeform 7"/>
          <p:cNvSpPr/>
          <p:nvPr/>
        </p:nvSpPr>
        <p:spPr>
          <a:xfrm>
            <a:off x="17921783" y="8046049"/>
            <a:ext cx="1903474" cy="3931443"/>
          </a:xfrm>
          <a:custGeom>
            <a:avLst/>
            <a:gdLst/>
            <a:ahLst/>
            <a:cxnLst/>
            <a:rect l="l" t="t" r="r" b="b"/>
            <a:pathLst>
              <a:path w="1903474" h="3931443">
                <a:moveTo>
                  <a:pt x="0" y="0"/>
                </a:moveTo>
                <a:lnTo>
                  <a:pt x="1903474" y="0"/>
                </a:lnTo>
                <a:lnTo>
                  <a:pt x="1903474" y="3931444"/>
                </a:lnTo>
                <a:lnTo>
                  <a:pt x="0" y="3931444"/>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8" name="Freeform 8"/>
          <p:cNvSpPr/>
          <p:nvPr/>
        </p:nvSpPr>
        <p:spPr>
          <a:xfrm>
            <a:off x="951737" y="9290020"/>
            <a:ext cx="1329059" cy="417546"/>
          </a:xfrm>
          <a:custGeom>
            <a:avLst/>
            <a:gdLst/>
            <a:ahLst/>
            <a:cxnLst/>
            <a:rect l="l" t="t" r="r" b="b"/>
            <a:pathLst>
              <a:path w="1329059" h="417546">
                <a:moveTo>
                  <a:pt x="0" y="0"/>
                </a:moveTo>
                <a:lnTo>
                  <a:pt x="1329059" y="0"/>
                </a:lnTo>
                <a:lnTo>
                  <a:pt x="1329059" y="417547"/>
                </a:lnTo>
                <a:lnTo>
                  <a:pt x="0" y="417547"/>
                </a:lnTo>
                <a:lnTo>
                  <a:pt x="0" y="0"/>
                </a:lnTo>
                <a:close/>
              </a:path>
            </a:pathLst>
          </a:custGeom>
          <a:blipFill>
            <a:blip>
              <a:extLst>
                <a:ext uri="{96DAC541-7B7A-43D3-8B79-37D633B846F1}">
                  <asvg:svgBlip xmlns:asvg="http://schemas.microsoft.com/office/drawing/2016/SVG/main" r:embed="rId8"/>
                </a:ext>
              </a:extLst>
            </a:blip>
            <a:stretch>
              <a:fillRect/>
            </a:stretch>
          </a:blipFill>
        </p:spPr>
        <p:txBody>
          <a:bodyPr/>
          <a:lstStyle/>
          <a:p>
            <a:endParaRPr lang="en-US"/>
          </a:p>
        </p:txBody>
      </p:sp>
      <p:sp>
        <p:nvSpPr>
          <p:cNvPr id="9" name="Freeform 9"/>
          <p:cNvSpPr/>
          <p:nvPr/>
        </p:nvSpPr>
        <p:spPr>
          <a:xfrm>
            <a:off x="16011699" y="9252025"/>
            <a:ext cx="1329059" cy="417546"/>
          </a:xfrm>
          <a:custGeom>
            <a:avLst/>
            <a:gdLst/>
            <a:ahLst/>
            <a:cxnLst/>
            <a:rect l="l" t="t" r="r" b="b"/>
            <a:pathLst>
              <a:path w="1329059" h="417546">
                <a:moveTo>
                  <a:pt x="0" y="0"/>
                </a:moveTo>
                <a:lnTo>
                  <a:pt x="1329059" y="0"/>
                </a:lnTo>
                <a:lnTo>
                  <a:pt x="1329059" y="417547"/>
                </a:lnTo>
                <a:lnTo>
                  <a:pt x="0" y="417547"/>
                </a:lnTo>
                <a:lnTo>
                  <a:pt x="0" y="0"/>
                </a:lnTo>
                <a:close/>
              </a:path>
            </a:pathLst>
          </a:custGeom>
          <a:blipFill>
            <a:blip>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0" name="Freeform 10"/>
          <p:cNvSpPr/>
          <p:nvPr/>
        </p:nvSpPr>
        <p:spPr>
          <a:xfrm>
            <a:off x="75685" y="9821702"/>
            <a:ext cx="566284" cy="343310"/>
          </a:xfrm>
          <a:custGeom>
            <a:avLst/>
            <a:gdLst/>
            <a:ahLst/>
            <a:cxnLst/>
            <a:rect l="l" t="t" r="r" b="b"/>
            <a:pathLst>
              <a:path w="566284" h="343310">
                <a:moveTo>
                  <a:pt x="0" y="0"/>
                </a:moveTo>
                <a:lnTo>
                  <a:pt x="566285" y="0"/>
                </a:lnTo>
                <a:lnTo>
                  <a:pt x="566285" y="343310"/>
                </a:lnTo>
                <a:lnTo>
                  <a:pt x="0" y="343310"/>
                </a:lnTo>
                <a:lnTo>
                  <a:pt x="0" y="0"/>
                </a:lnTo>
                <a:close/>
              </a:path>
            </a:pathLst>
          </a:custGeom>
          <a:blipFill>
            <a:blip>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1" name="Freeform 11"/>
          <p:cNvSpPr/>
          <p:nvPr/>
        </p:nvSpPr>
        <p:spPr>
          <a:xfrm>
            <a:off x="17476217" y="307089"/>
            <a:ext cx="566284" cy="343310"/>
          </a:xfrm>
          <a:custGeom>
            <a:avLst/>
            <a:gdLst/>
            <a:ahLst/>
            <a:cxnLst/>
            <a:rect l="l" t="t" r="r" b="b"/>
            <a:pathLst>
              <a:path w="566284" h="343310">
                <a:moveTo>
                  <a:pt x="0" y="0"/>
                </a:moveTo>
                <a:lnTo>
                  <a:pt x="566285" y="0"/>
                </a:lnTo>
                <a:lnTo>
                  <a:pt x="566285" y="343310"/>
                </a:lnTo>
                <a:lnTo>
                  <a:pt x="0" y="343310"/>
                </a:lnTo>
                <a:lnTo>
                  <a:pt x="0" y="0"/>
                </a:lnTo>
                <a:close/>
              </a:path>
            </a:pathLst>
          </a:custGeom>
          <a:blipFill>
            <a:blip>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2" name="Freeform 12"/>
          <p:cNvSpPr/>
          <p:nvPr/>
        </p:nvSpPr>
        <p:spPr>
          <a:xfrm>
            <a:off x="-305722" y="8594650"/>
            <a:ext cx="1093146" cy="833524"/>
          </a:xfrm>
          <a:custGeom>
            <a:avLst/>
            <a:gdLst/>
            <a:ahLst/>
            <a:cxnLst/>
            <a:rect l="l" t="t" r="r" b="b"/>
            <a:pathLst>
              <a:path w="1093146" h="833524">
                <a:moveTo>
                  <a:pt x="0" y="0"/>
                </a:moveTo>
                <a:lnTo>
                  <a:pt x="1093146" y="0"/>
                </a:lnTo>
                <a:lnTo>
                  <a:pt x="1093146" y="833524"/>
                </a:lnTo>
                <a:lnTo>
                  <a:pt x="0" y="833524"/>
                </a:lnTo>
                <a:lnTo>
                  <a:pt x="0" y="0"/>
                </a:lnTo>
                <a:close/>
              </a:path>
            </a:pathLst>
          </a:custGeom>
          <a:blipFill>
            <a:blip>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3" name="Freeform 13"/>
          <p:cNvSpPr/>
          <p:nvPr/>
        </p:nvSpPr>
        <p:spPr>
          <a:xfrm>
            <a:off x="6981729" y="3947159"/>
            <a:ext cx="4321472" cy="4321472"/>
          </a:xfrm>
          <a:custGeom>
            <a:avLst/>
            <a:gdLst/>
            <a:ahLst/>
            <a:cxnLst/>
            <a:rect l="l" t="t" r="r" b="b"/>
            <a:pathLst>
              <a:path w="4321472" h="4321472">
                <a:moveTo>
                  <a:pt x="0" y="0"/>
                </a:moveTo>
                <a:lnTo>
                  <a:pt x="4321472" y="0"/>
                </a:lnTo>
                <a:lnTo>
                  <a:pt x="4321472" y="4321473"/>
                </a:lnTo>
                <a:lnTo>
                  <a:pt x="0" y="4321473"/>
                </a:lnTo>
                <a:lnTo>
                  <a:pt x="0" y="0"/>
                </a:lnTo>
                <a:close/>
              </a:path>
            </a:pathLst>
          </a:custGeom>
          <a:blipFill>
            <a:blip>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4" name="Freeform 14"/>
          <p:cNvSpPr/>
          <p:nvPr/>
        </p:nvSpPr>
        <p:spPr>
          <a:xfrm>
            <a:off x="9916390" y="4729818"/>
            <a:ext cx="663613" cy="688573"/>
          </a:xfrm>
          <a:custGeom>
            <a:avLst/>
            <a:gdLst/>
            <a:ahLst/>
            <a:cxnLst/>
            <a:rect l="l" t="t" r="r" b="b"/>
            <a:pathLst>
              <a:path w="663613" h="688573">
                <a:moveTo>
                  <a:pt x="0" y="0"/>
                </a:moveTo>
                <a:lnTo>
                  <a:pt x="663613" y="0"/>
                </a:lnTo>
                <a:lnTo>
                  <a:pt x="663613" y="688573"/>
                </a:lnTo>
                <a:lnTo>
                  <a:pt x="0" y="688573"/>
                </a:lnTo>
                <a:lnTo>
                  <a:pt x="0" y="0"/>
                </a:lnTo>
                <a:close/>
              </a:path>
            </a:pathLst>
          </a:custGeom>
          <a:blipFill>
            <a:blip>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5" name="Freeform 15"/>
          <p:cNvSpPr/>
          <p:nvPr/>
        </p:nvSpPr>
        <p:spPr>
          <a:xfrm>
            <a:off x="7678527" y="6783724"/>
            <a:ext cx="765290" cy="653366"/>
          </a:xfrm>
          <a:custGeom>
            <a:avLst/>
            <a:gdLst/>
            <a:ahLst/>
            <a:cxnLst/>
            <a:rect l="l" t="t" r="r" b="b"/>
            <a:pathLst>
              <a:path w="765290" h="653366">
                <a:moveTo>
                  <a:pt x="0" y="0"/>
                </a:moveTo>
                <a:lnTo>
                  <a:pt x="765289" y="0"/>
                </a:lnTo>
                <a:lnTo>
                  <a:pt x="765289" y="653367"/>
                </a:lnTo>
                <a:lnTo>
                  <a:pt x="0" y="653367"/>
                </a:lnTo>
                <a:lnTo>
                  <a:pt x="0" y="0"/>
                </a:lnTo>
                <a:close/>
              </a:path>
            </a:pathLst>
          </a:custGeom>
          <a:blipFill>
            <a:blip>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6" name="Freeform 16"/>
          <p:cNvSpPr/>
          <p:nvPr/>
        </p:nvSpPr>
        <p:spPr>
          <a:xfrm>
            <a:off x="14057078" y="9208349"/>
            <a:ext cx="3283679" cy="998434"/>
          </a:xfrm>
          <a:custGeom>
            <a:avLst/>
            <a:gdLst/>
            <a:ahLst/>
            <a:cxnLst/>
            <a:rect l="l" t="t" r="r" b="b"/>
            <a:pathLst>
              <a:path w="3283679" h="998434">
                <a:moveTo>
                  <a:pt x="0" y="0"/>
                </a:moveTo>
                <a:lnTo>
                  <a:pt x="3283680" y="0"/>
                </a:lnTo>
                <a:lnTo>
                  <a:pt x="3283680" y="998435"/>
                </a:lnTo>
                <a:lnTo>
                  <a:pt x="0" y="998435"/>
                </a:lnTo>
                <a:lnTo>
                  <a:pt x="0" y="0"/>
                </a:lnTo>
                <a:close/>
              </a:path>
            </a:pathLst>
          </a:custGeom>
          <a:blipFill>
            <a:blip r:embed="rId14"/>
            <a:stretch>
              <a:fillRect/>
            </a:stretch>
          </a:blipFill>
        </p:spPr>
        <p:txBody>
          <a:bodyPr/>
          <a:lstStyle/>
          <a:p>
            <a:endParaRPr lang="en-US"/>
          </a:p>
        </p:txBody>
      </p:sp>
      <p:sp>
        <p:nvSpPr>
          <p:cNvPr id="17" name="Freeform 17"/>
          <p:cNvSpPr/>
          <p:nvPr/>
        </p:nvSpPr>
        <p:spPr>
          <a:xfrm>
            <a:off x="7542059" y="4561682"/>
            <a:ext cx="1038226" cy="1038226"/>
          </a:xfrm>
          <a:custGeom>
            <a:avLst/>
            <a:gdLst/>
            <a:ahLst/>
            <a:cxnLst/>
            <a:rect l="l" t="t" r="r" b="b"/>
            <a:pathLst>
              <a:path w="1038226" h="1038226">
                <a:moveTo>
                  <a:pt x="0" y="0"/>
                </a:moveTo>
                <a:lnTo>
                  <a:pt x="1038225" y="0"/>
                </a:lnTo>
                <a:lnTo>
                  <a:pt x="1038225" y="1038225"/>
                </a:lnTo>
                <a:lnTo>
                  <a:pt x="0" y="1038225"/>
                </a:lnTo>
                <a:lnTo>
                  <a:pt x="0" y="0"/>
                </a:lnTo>
                <a:close/>
              </a:path>
            </a:pathLst>
          </a:custGeom>
          <a:blipFill>
            <a:blip>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18" name="Freeform 18"/>
          <p:cNvSpPr/>
          <p:nvPr/>
        </p:nvSpPr>
        <p:spPr>
          <a:xfrm>
            <a:off x="9739965" y="6692118"/>
            <a:ext cx="1016463" cy="941499"/>
          </a:xfrm>
          <a:custGeom>
            <a:avLst/>
            <a:gdLst/>
            <a:ahLst/>
            <a:cxnLst/>
            <a:rect l="l" t="t" r="r" b="b"/>
            <a:pathLst>
              <a:path w="1016463" h="941499">
                <a:moveTo>
                  <a:pt x="0" y="0"/>
                </a:moveTo>
                <a:lnTo>
                  <a:pt x="1016463" y="0"/>
                </a:lnTo>
                <a:lnTo>
                  <a:pt x="1016463" y="941499"/>
                </a:lnTo>
                <a:lnTo>
                  <a:pt x="0" y="941499"/>
                </a:lnTo>
                <a:lnTo>
                  <a:pt x="0" y="0"/>
                </a:lnTo>
                <a:close/>
              </a:path>
            </a:pathLst>
          </a:custGeom>
          <a:blipFill>
            <a:blip>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19" name="TextBox 19"/>
          <p:cNvSpPr txBox="1"/>
          <p:nvPr/>
        </p:nvSpPr>
        <p:spPr>
          <a:xfrm>
            <a:off x="787424" y="3990986"/>
            <a:ext cx="6509303" cy="468654"/>
          </a:xfrm>
          <a:prstGeom prst="rect">
            <a:avLst/>
          </a:prstGeom>
        </p:spPr>
        <p:txBody>
          <a:bodyPr wrap="square" lIns="0" tIns="0" rIns="0" bIns="0" rtlCol="0" anchor="t">
            <a:spAutoFit/>
          </a:bodyPr>
          <a:lstStyle/>
          <a:p>
            <a:pPr marL="0" lvl="1" indent="0">
              <a:lnSpc>
                <a:spcPts val="3919"/>
              </a:lnSpc>
              <a:spcBef>
                <a:spcPct val="0"/>
              </a:spcBef>
            </a:pPr>
            <a:r>
              <a:rPr lang="en-US" sz="2799" b="1">
                <a:solidFill>
                  <a:srgbClr val="0F225B"/>
                </a:solidFill>
                <a:latin typeface="Source Sans Pro Bold"/>
                <a:ea typeface="Source Sans Pro Bold"/>
                <a:cs typeface="Source Sans Pro Bold"/>
                <a:sym typeface="Source Sans Pro Bold"/>
              </a:rPr>
              <a:t>Clinical Competency (for CSD applicants)  </a:t>
            </a:r>
          </a:p>
        </p:txBody>
      </p:sp>
      <p:sp>
        <p:nvSpPr>
          <p:cNvPr id="20" name="TextBox 20"/>
          <p:cNvSpPr txBox="1"/>
          <p:nvPr/>
        </p:nvSpPr>
        <p:spPr>
          <a:xfrm>
            <a:off x="3139263" y="6726574"/>
            <a:ext cx="3497304" cy="481330"/>
          </a:xfrm>
          <a:prstGeom prst="rect">
            <a:avLst/>
          </a:prstGeom>
        </p:spPr>
        <p:txBody>
          <a:bodyPr lIns="0" tIns="0" rIns="0" bIns="0" rtlCol="0" anchor="t">
            <a:spAutoFit/>
          </a:bodyPr>
          <a:lstStyle/>
          <a:p>
            <a:pPr marL="0" lvl="1" indent="0" algn="r">
              <a:lnSpc>
                <a:spcPts val="3919"/>
              </a:lnSpc>
              <a:spcBef>
                <a:spcPct val="0"/>
              </a:spcBef>
            </a:pPr>
            <a:r>
              <a:rPr lang="en-US" sz="2799" b="1">
                <a:solidFill>
                  <a:srgbClr val="0F225B"/>
                </a:solidFill>
                <a:latin typeface="Source Sans Pro Bold"/>
                <a:ea typeface="Source Sans Pro Bold"/>
                <a:cs typeface="Source Sans Pro Bold"/>
                <a:sym typeface="Source Sans Pro Bold"/>
              </a:rPr>
              <a:t>Scholarly Activity </a:t>
            </a:r>
          </a:p>
        </p:txBody>
      </p:sp>
      <p:sp>
        <p:nvSpPr>
          <p:cNvPr id="21" name="TextBox 21"/>
          <p:cNvSpPr txBox="1"/>
          <p:nvPr/>
        </p:nvSpPr>
        <p:spPr>
          <a:xfrm>
            <a:off x="3804967" y="7183084"/>
            <a:ext cx="2565824" cy="862965"/>
          </a:xfrm>
          <a:prstGeom prst="rect">
            <a:avLst/>
          </a:prstGeom>
        </p:spPr>
        <p:txBody>
          <a:bodyPr lIns="0" tIns="0" rIns="0" bIns="0" rtlCol="0" anchor="t">
            <a:spAutoFit/>
          </a:bodyPr>
          <a:lstStyle/>
          <a:p>
            <a:pPr algn="r">
              <a:lnSpc>
                <a:spcPts val="2399"/>
              </a:lnSpc>
            </a:pPr>
            <a:r>
              <a:rPr lang="en-US" sz="1599">
                <a:solidFill>
                  <a:srgbClr val="000000"/>
                </a:solidFill>
                <a:latin typeface="Source Sans Pro"/>
                <a:ea typeface="Source Sans Pro"/>
                <a:cs typeface="Source Sans Pro"/>
                <a:sym typeface="Source Sans Pro"/>
              </a:rPr>
              <a:t>Boyers Definition of Scholarship</a:t>
            </a:r>
          </a:p>
          <a:p>
            <a:pPr marL="0" lvl="0" indent="0" algn="r">
              <a:lnSpc>
                <a:spcPts val="2399"/>
              </a:lnSpc>
              <a:spcBef>
                <a:spcPct val="0"/>
              </a:spcBef>
            </a:pPr>
            <a:endParaRPr lang="en-US" sz="1599">
              <a:solidFill>
                <a:srgbClr val="000000"/>
              </a:solidFill>
              <a:latin typeface="Source Sans Pro"/>
              <a:ea typeface="Source Sans Pro"/>
              <a:cs typeface="Source Sans Pro"/>
              <a:sym typeface="Source Sans Pro"/>
            </a:endParaRPr>
          </a:p>
        </p:txBody>
      </p:sp>
      <p:sp>
        <p:nvSpPr>
          <p:cNvPr id="22" name="TextBox 22"/>
          <p:cNvSpPr txBox="1"/>
          <p:nvPr/>
        </p:nvSpPr>
        <p:spPr>
          <a:xfrm>
            <a:off x="11646101" y="3990986"/>
            <a:ext cx="3410115" cy="481330"/>
          </a:xfrm>
          <a:prstGeom prst="rect">
            <a:avLst/>
          </a:prstGeom>
        </p:spPr>
        <p:txBody>
          <a:bodyPr lIns="0" tIns="0" rIns="0" bIns="0" rtlCol="0" anchor="t">
            <a:spAutoFit/>
          </a:bodyPr>
          <a:lstStyle/>
          <a:p>
            <a:pPr marL="0" lvl="1" indent="0" algn="l">
              <a:lnSpc>
                <a:spcPts val="3919"/>
              </a:lnSpc>
              <a:spcBef>
                <a:spcPct val="0"/>
              </a:spcBef>
            </a:pPr>
            <a:r>
              <a:rPr lang="en-US" sz="2799" b="1">
                <a:solidFill>
                  <a:srgbClr val="0F225B"/>
                </a:solidFill>
                <a:latin typeface="Source Sans Pro Bold"/>
                <a:ea typeface="Source Sans Pro Bold"/>
                <a:cs typeface="Source Sans Pro Bold"/>
                <a:sym typeface="Source Sans Pro Bold"/>
              </a:rPr>
              <a:t>Teaching Activity</a:t>
            </a:r>
          </a:p>
        </p:txBody>
      </p:sp>
      <p:sp>
        <p:nvSpPr>
          <p:cNvPr id="23" name="TextBox 23"/>
          <p:cNvSpPr txBox="1"/>
          <p:nvPr/>
        </p:nvSpPr>
        <p:spPr>
          <a:xfrm>
            <a:off x="11646101" y="6726574"/>
            <a:ext cx="2565824" cy="481330"/>
          </a:xfrm>
          <a:prstGeom prst="rect">
            <a:avLst/>
          </a:prstGeom>
        </p:spPr>
        <p:txBody>
          <a:bodyPr lIns="0" tIns="0" rIns="0" bIns="0" rtlCol="0" anchor="t">
            <a:spAutoFit/>
          </a:bodyPr>
          <a:lstStyle/>
          <a:p>
            <a:pPr marL="0" lvl="1" indent="0" algn="l">
              <a:lnSpc>
                <a:spcPts val="3919"/>
              </a:lnSpc>
              <a:spcBef>
                <a:spcPct val="0"/>
              </a:spcBef>
            </a:pPr>
            <a:r>
              <a:rPr lang="en-US" sz="2799" b="1">
                <a:solidFill>
                  <a:srgbClr val="0F225B"/>
                </a:solidFill>
                <a:latin typeface="Source Sans Pro Bold"/>
                <a:ea typeface="Source Sans Pro Bold"/>
                <a:cs typeface="Source Sans Pro Bold"/>
                <a:sym typeface="Source Sans Pro Bold"/>
              </a:rPr>
              <a:t>Administration</a:t>
            </a:r>
          </a:p>
        </p:txBody>
      </p:sp>
      <p:sp>
        <p:nvSpPr>
          <p:cNvPr id="24" name="TextBox 24"/>
          <p:cNvSpPr txBox="1"/>
          <p:nvPr/>
        </p:nvSpPr>
        <p:spPr>
          <a:xfrm>
            <a:off x="2464854" y="819150"/>
            <a:ext cx="13358292" cy="714376"/>
          </a:xfrm>
          <a:prstGeom prst="rect">
            <a:avLst/>
          </a:prstGeom>
        </p:spPr>
        <p:txBody>
          <a:bodyPr lIns="0" tIns="0" rIns="0" bIns="0" rtlCol="0" anchor="t">
            <a:spAutoFit/>
          </a:bodyPr>
          <a:lstStyle/>
          <a:p>
            <a:pPr marL="0" lvl="1" indent="0" algn="ctr">
              <a:lnSpc>
                <a:spcPts val="5999"/>
              </a:lnSpc>
              <a:spcBef>
                <a:spcPct val="0"/>
              </a:spcBef>
            </a:pPr>
            <a:r>
              <a:rPr lang="en-US" sz="3999" b="1">
                <a:solidFill>
                  <a:srgbClr val="0F225B"/>
                </a:solidFill>
                <a:latin typeface="Oswald Bold"/>
                <a:ea typeface="Oswald Bold"/>
                <a:cs typeface="Oswald Bold"/>
                <a:sym typeface="Oswald Bold"/>
              </a:rPr>
              <a:t>WHAT ARE THE REQUIREMENTS AND CRITERIA FOR PROMOTION?</a:t>
            </a:r>
          </a:p>
        </p:txBody>
      </p:sp>
      <p:sp>
        <p:nvSpPr>
          <p:cNvPr id="25" name="TextBox 25"/>
          <p:cNvSpPr txBox="1"/>
          <p:nvPr/>
        </p:nvSpPr>
        <p:spPr>
          <a:xfrm>
            <a:off x="4516616" y="1735457"/>
            <a:ext cx="9254769" cy="453391"/>
          </a:xfrm>
          <a:prstGeom prst="rect">
            <a:avLst/>
          </a:prstGeom>
        </p:spPr>
        <p:txBody>
          <a:bodyPr lIns="0" tIns="0" rIns="0" bIns="0" rtlCol="0" anchor="t">
            <a:spAutoFit/>
          </a:bodyPr>
          <a:lstStyle/>
          <a:p>
            <a:pPr marL="0" lvl="0" indent="0" algn="ctr">
              <a:lnSpc>
                <a:spcPts val="3899"/>
              </a:lnSpc>
              <a:spcBef>
                <a:spcPct val="0"/>
              </a:spcBef>
            </a:pPr>
            <a:r>
              <a:rPr lang="en-US" sz="2599" b="1">
                <a:solidFill>
                  <a:srgbClr val="0F225B"/>
                </a:solidFill>
                <a:latin typeface="Source Sans Pro Bold"/>
                <a:ea typeface="Source Sans Pro Bold"/>
                <a:cs typeface="Source Sans Pro Bold"/>
                <a:sym typeface="Source Sans Pro Bold"/>
              </a:rPr>
              <a:t>At leased five (5) years at current rank</a:t>
            </a:r>
          </a:p>
        </p:txBody>
      </p:sp>
      <p:sp>
        <p:nvSpPr>
          <p:cNvPr id="26" name="TextBox 26"/>
          <p:cNvSpPr txBox="1"/>
          <p:nvPr/>
        </p:nvSpPr>
        <p:spPr>
          <a:xfrm>
            <a:off x="11491255" y="7346969"/>
            <a:ext cx="2565824" cy="862965"/>
          </a:xfrm>
          <a:prstGeom prst="rect">
            <a:avLst/>
          </a:prstGeom>
        </p:spPr>
        <p:txBody>
          <a:bodyPr lIns="0" tIns="0" rIns="0" bIns="0" rtlCol="0" anchor="t">
            <a:spAutoFit/>
          </a:bodyPr>
          <a:lstStyle/>
          <a:p>
            <a:pPr marL="0" lvl="0" indent="0" algn="l">
              <a:lnSpc>
                <a:spcPts val="2399"/>
              </a:lnSpc>
              <a:spcBef>
                <a:spcPct val="0"/>
              </a:spcBef>
            </a:pPr>
            <a:r>
              <a:rPr lang="en-US" sz="1599">
                <a:solidFill>
                  <a:srgbClr val="000000"/>
                </a:solidFill>
                <a:latin typeface="Source Sans Pro"/>
                <a:ea typeface="Source Sans Pro"/>
                <a:cs typeface="Source Sans Pro"/>
                <a:sym typeface="Source Sans Pro"/>
              </a:rPr>
              <a:t>Administrative activities at NOSM U or to outside professional bodies</a:t>
            </a:r>
          </a:p>
        </p:txBody>
      </p:sp>
      <p:sp>
        <p:nvSpPr>
          <p:cNvPr id="27" name="TextBox 27"/>
          <p:cNvSpPr txBox="1"/>
          <p:nvPr/>
        </p:nvSpPr>
        <p:spPr>
          <a:xfrm>
            <a:off x="11491255" y="4523582"/>
            <a:ext cx="2565824" cy="862965"/>
          </a:xfrm>
          <a:prstGeom prst="rect">
            <a:avLst/>
          </a:prstGeom>
        </p:spPr>
        <p:txBody>
          <a:bodyPr lIns="0" tIns="0" rIns="0" bIns="0" rtlCol="0" anchor="t">
            <a:spAutoFit/>
          </a:bodyPr>
          <a:lstStyle/>
          <a:p>
            <a:pPr marL="0" lvl="0" indent="0" algn="l">
              <a:lnSpc>
                <a:spcPts val="2399"/>
              </a:lnSpc>
              <a:spcBef>
                <a:spcPct val="0"/>
              </a:spcBef>
            </a:pPr>
            <a:r>
              <a:rPr lang="en-US" sz="1599">
                <a:solidFill>
                  <a:srgbClr val="000000"/>
                </a:solidFill>
                <a:latin typeface="Source Sans Pro"/>
                <a:ea typeface="Source Sans Pro"/>
                <a:cs typeface="Source Sans Pro"/>
                <a:sym typeface="Source Sans Pro"/>
              </a:rPr>
              <a:t>Including  academic and/or clinical including bedside teaching</a:t>
            </a:r>
          </a:p>
        </p:txBody>
      </p:sp>
      <p:sp>
        <p:nvSpPr>
          <p:cNvPr id="28" name="TextBox 28"/>
          <p:cNvSpPr txBox="1"/>
          <p:nvPr/>
        </p:nvSpPr>
        <p:spPr>
          <a:xfrm>
            <a:off x="4070743" y="4591728"/>
            <a:ext cx="2565824" cy="284245"/>
          </a:xfrm>
          <a:prstGeom prst="rect">
            <a:avLst/>
          </a:prstGeom>
        </p:spPr>
        <p:txBody>
          <a:bodyPr lIns="0" tIns="0" rIns="0" bIns="0" rtlCol="0" anchor="t">
            <a:spAutoFit/>
          </a:bodyPr>
          <a:lstStyle/>
          <a:p>
            <a:pPr marL="0" lvl="0" indent="0" algn="r">
              <a:lnSpc>
                <a:spcPts val="2399"/>
              </a:lnSpc>
              <a:spcBef>
                <a:spcPct val="0"/>
              </a:spcBef>
            </a:pPr>
            <a:r>
              <a:rPr lang="en-US" sz="1599">
                <a:solidFill>
                  <a:srgbClr val="000000"/>
                </a:solidFill>
                <a:latin typeface="Source Sans Pro"/>
                <a:ea typeface="Source Sans Pro"/>
                <a:cs typeface="Source Sans Pro"/>
                <a:sym typeface="Source Sans Pro"/>
              </a:rPr>
              <a:t>Supported by referees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en-US"/>
          </a:p>
        </p:txBody>
      </p:sp>
      <p:sp>
        <p:nvSpPr>
          <p:cNvPr id="3" name="Freeform 3"/>
          <p:cNvSpPr/>
          <p:nvPr/>
        </p:nvSpPr>
        <p:spPr>
          <a:xfrm flipH="1">
            <a:off x="-2012704" y="6899756"/>
            <a:ext cx="5284194" cy="3520594"/>
          </a:xfrm>
          <a:custGeom>
            <a:avLst/>
            <a:gdLst/>
            <a:ahLst/>
            <a:cxnLst/>
            <a:rect l="l" t="t" r="r" b="b"/>
            <a:pathLst>
              <a:path w="5284194" h="3520594">
                <a:moveTo>
                  <a:pt x="5284194" y="0"/>
                </a:moveTo>
                <a:lnTo>
                  <a:pt x="0" y="0"/>
                </a:lnTo>
                <a:lnTo>
                  <a:pt x="0" y="3520594"/>
                </a:lnTo>
                <a:lnTo>
                  <a:pt x="5284194" y="3520594"/>
                </a:lnTo>
                <a:lnTo>
                  <a:pt x="5284194"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flipV="1">
            <a:off x="15016510" y="-133350"/>
            <a:ext cx="5284194" cy="3520594"/>
          </a:xfrm>
          <a:custGeom>
            <a:avLst/>
            <a:gdLst/>
            <a:ahLst/>
            <a:cxnLst/>
            <a:rect l="l" t="t" r="r" b="b"/>
            <a:pathLst>
              <a:path w="5284194" h="3520594">
                <a:moveTo>
                  <a:pt x="0" y="3520594"/>
                </a:moveTo>
                <a:lnTo>
                  <a:pt x="5284194" y="3520594"/>
                </a:lnTo>
                <a:lnTo>
                  <a:pt x="5284194" y="0"/>
                </a:lnTo>
                <a:lnTo>
                  <a:pt x="0" y="0"/>
                </a:lnTo>
                <a:lnTo>
                  <a:pt x="0" y="3520594"/>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a:off x="9697713" y="2402565"/>
            <a:ext cx="7960894" cy="5970671"/>
          </a:xfrm>
          <a:custGeom>
            <a:avLst/>
            <a:gdLst/>
            <a:ahLst/>
            <a:cxnLst/>
            <a:rect l="l" t="t" r="r" b="b"/>
            <a:pathLst>
              <a:path w="7960894" h="5970671">
                <a:moveTo>
                  <a:pt x="0" y="0"/>
                </a:moveTo>
                <a:lnTo>
                  <a:pt x="7960894" y="0"/>
                </a:lnTo>
                <a:lnTo>
                  <a:pt x="7960894" y="5970671"/>
                </a:lnTo>
                <a:lnTo>
                  <a:pt x="0" y="5970671"/>
                </a:lnTo>
                <a:lnTo>
                  <a:pt x="0" y="0"/>
                </a:lnTo>
                <a:close/>
              </a:path>
            </a:pathLst>
          </a:custGeom>
          <a:blipFill>
            <a:blip r:embed="rId5"/>
            <a:stretch>
              <a:fillRect/>
            </a:stretch>
          </a:blipFill>
        </p:spPr>
        <p:txBody>
          <a:bodyPr/>
          <a:lstStyle/>
          <a:p>
            <a:endParaRPr lang="en-US"/>
          </a:p>
        </p:txBody>
      </p:sp>
      <p:sp>
        <p:nvSpPr>
          <p:cNvPr id="6" name="TextBox 6"/>
          <p:cNvSpPr txBox="1"/>
          <p:nvPr/>
        </p:nvSpPr>
        <p:spPr>
          <a:xfrm>
            <a:off x="413740" y="3779386"/>
            <a:ext cx="8898565" cy="2082165"/>
          </a:xfrm>
          <a:prstGeom prst="rect">
            <a:avLst/>
          </a:prstGeom>
        </p:spPr>
        <p:txBody>
          <a:bodyPr lIns="0" tIns="0" rIns="0" bIns="0" rtlCol="0" anchor="t">
            <a:spAutoFit/>
          </a:bodyPr>
          <a:lstStyle/>
          <a:p>
            <a:pPr algn="l">
              <a:lnSpc>
                <a:spcPts val="3359"/>
              </a:lnSpc>
            </a:pPr>
            <a:r>
              <a:rPr lang="en-US" sz="2400">
                <a:solidFill>
                  <a:srgbClr val="000000"/>
                </a:solidFill>
                <a:latin typeface="Source Sans Pro"/>
                <a:ea typeface="Source Sans Pro"/>
                <a:cs typeface="Source Sans Pro"/>
                <a:sym typeface="Source Sans Pro"/>
              </a:rPr>
              <a:t>What are my strengths?</a:t>
            </a:r>
          </a:p>
          <a:p>
            <a:pPr algn="l">
              <a:lnSpc>
                <a:spcPts val="3359"/>
              </a:lnSpc>
            </a:pPr>
            <a:endParaRPr lang="en-US" sz="2400">
              <a:solidFill>
                <a:srgbClr val="000000"/>
              </a:solidFill>
              <a:latin typeface="Source Sans Pro"/>
              <a:ea typeface="Source Sans Pro"/>
              <a:cs typeface="Source Sans Pro"/>
              <a:sym typeface="Source Sans Pro"/>
            </a:endParaRPr>
          </a:p>
          <a:p>
            <a:pPr algn="l">
              <a:lnSpc>
                <a:spcPts val="3359"/>
              </a:lnSpc>
            </a:pPr>
            <a:r>
              <a:rPr lang="en-US" sz="2400">
                <a:solidFill>
                  <a:srgbClr val="000000"/>
                </a:solidFill>
                <a:latin typeface="Source Sans Pro"/>
                <a:ea typeface="Source Sans Pro"/>
                <a:cs typeface="Source Sans Pro"/>
                <a:sym typeface="Source Sans Pro"/>
              </a:rPr>
              <a:t>Do I have a single strong suit or decent hand in all the areas?</a:t>
            </a:r>
          </a:p>
          <a:p>
            <a:pPr algn="l">
              <a:lnSpc>
                <a:spcPts val="3359"/>
              </a:lnSpc>
            </a:pPr>
            <a:endParaRPr lang="en-US" sz="2400">
              <a:solidFill>
                <a:srgbClr val="000000"/>
              </a:solidFill>
              <a:latin typeface="Source Sans Pro"/>
              <a:ea typeface="Source Sans Pro"/>
              <a:cs typeface="Source Sans Pro"/>
              <a:sym typeface="Source Sans Pro"/>
            </a:endParaRPr>
          </a:p>
          <a:p>
            <a:pPr algn="l">
              <a:lnSpc>
                <a:spcPts val="3359"/>
              </a:lnSpc>
            </a:pPr>
            <a:endParaRPr lang="en-US" sz="2400">
              <a:solidFill>
                <a:srgbClr val="000000"/>
              </a:solidFill>
              <a:latin typeface="Source Sans Pro"/>
              <a:ea typeface="Source Sans Pro"/>
              <a:cs typeface="Source Sans Pro"/>
              <a:sym typeface="Source Sans Pro"/>
            </a:endParaRPr>
          </a:p>
        </p:txBody>
      </p:sp>
      <p:sp>
        <p:nvSpPr>
          <p:cNvPr id="7" name="TextBox 7"/>
          <p:cNvSpPr txBox="1"/>
          <p:nvPr/>
        </p:nvSpPr>
        <p:spPr>
          <a:xfrm>
            <a:off x="1746832" y="1941272"/>
            <a:ext cx="9646706" cy="1399795"/>
          </a:xfrm>
          <a:prstGeom prst="rect">
            <a:avLst/>
          </a:prstGeom>
        </p:spPr>
        <p:txBody>
          <a:bodyPr lIns="0" tIns="0" rIns="0" bIns="0" rtlCol="0" anchor="t">
            <a:spAutoFit/>
          </a:bodyPr>
          <a:lstStyle/>
          <a:p>
            <a:pPr algn="l">
              <a:lnSpc>
                <a:spcPts val="10608"/>
              </a:lnSpc>
            </a:pPr>
            <a:r>
              <a:rPr lang="en-US" sz="10400" b="1">
                <a:solidFill>
                  <a:srgbClr val="0F225B"/>
                </a:solidFill>
                <a:latin typeface="Oswald Bold"/>
                <a:ea typeface="Oswald Bold"/>
                <a:cs typeface="Oswald Bold"/>
                <a:sym typeface="Oswald Bold"/>
              </a:rPr>
              <a:t>AM I READY?</a:t>
            </a:r>
          </a:p>
        </p:txBody>
      </p:sp>
      <p:sp>
        <p:nvSpPr>
          <p:cNvPr id="8" name="Freeform 8"/>
          <p:cNvSpPr/>
          <p:nvPr/>
        </p:nvSpPr>
        <p:spPr>
          <a:xfrm>
            <a:off x="14656970" y="9030604"/>
            <a:ext cx="3283679" cy="998434"/>
          </a:xfrm>
          <a:custGeom>
            <a:avLst/>
            <a:gdLst/>
            <a:ahLst/>
            <a:cxnLst/>
            <a:rect l="l" t="t" r="r" b="b"/>
            <a:pathLst>
              <a:path w="3283679" h="998434">
                <a:moveTo>
                  <a:pt x="0" y="0"/>
                </a:moveTo>
                <a:lnTo>
                  <a:pt x="3283679" y="0"/>
                </a:lnTo>
                <a:lnTo>
                  <a:pt x="3283679" y="998434"/>
                </a:lnTo>
                <a:lnTo>
                  <a:pt x="0" y="998434"/>
                </a:lnTo>
                <a:lnTo>
                  <a:pt x="0" y="0"/>
                </a:lnTo>
                <a:close/>
              </a:path>
            </a:pathLst>
          </a:custGeom>
          <a:blipFill>
            <a:blip r:embed="rId6"/>
            <a:stretch>
              <a:fillRect/>
            </a:stretch>
          </a:blipFill>
        </p:spPr>
        <p:txBody>
          <a:bodyPr/>
          <a:lstStyle/>
          <a:p>
            <a:endParaRPr lang="en-US"/>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6AD7813B2D7814E8E07277761089C16" ma:contentTypeVersion="14" ma:contentTypeDescription="Create a new document." ma:contentTypeScope="" ma:versionID="5b2c894035aebc8f9c2b4dd5814587e9">
  <xsd:schema xmlns:xsd="http://www.w3.org/2001/XMLSchema" xmlns:xs="http://www.w3.org/2001/XMLSchema" xmlns:p="http://schemas.microsoft.com/office/2006/metadata/properties" xmlns:ns3="1f331ed9-7b4e-49e3-a2e6-747fccc833ea" xmlns:ns4="57c1a87c-09cd-4b17-9ef7-becf68cd6b27" targetNamespace="http://schemas.microsoft.com/office/2006/metadata/properties" ma:root="true" ma:fieldsID="335a1a3a1d79df1eddaefc2529ae054b" ns3:_="" ns4:_="">
    <xsd:import namespace="1f331ed9-7b4e-49e3-a2e6-747fccc833ea"/>
    <xsd:import namespace="57c1a87c-09cd-4b17-9ef7-becf68cd6b27"/>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GenerationTime" minOccurs="0"/>
                <xsd:element ref="ns3:MediaServiceEventHashCode" minOccurs="0"/>
                <xsd:element ref="ns3:MediaServiceOCR" minOccurs="0"/>
                <xsd:element ref="ns3:MediaServiceDateTaken" minOccurs="0"/>
                <xsd:element ref="ns3:_activity" minOccurs="0"/>
                <xsd:element ref="ns3:MediaServiceObjectDetectorVersions" minOccurs="0"/>
                <xsd:element ref="ns3:MediaServiceSearchProperties" minOccurs="0"/>
                <xsd:element ref="ns3:MediaServiceSystemTags"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f331ed9-7b4e-49e3-a2e6-747fccc833e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_activity" ma:index="15" nillable="true" ma:displayName="_activity" ma:hidden="true" ma:internalName="_activity">
      <xsd:simpleType>
        <xsd:restriction base="dms:Note"/>
      </xsd:simpleType>
    </xsd:element>
    <xsd:element name="MediaServiceObjectDetectorVersions" ma:index="16" nillable="true" ma:displayName="MediaServiceObjectDetectorVersions" ma:hidden="true" ma:indexed="true" ma:internalName="MediaServiceObjectDetectorVersions" ma:readOnly="true">
      <xsd:simpleType>
        <xsd:restriction base="dms:Text"/>
      </xsd:simpleType>
    </xsd:element>
    <xsd:element name="MediaServiceSearchProperties" ma:index="17" nillable="true" ma:displayName="MediaServiceSearchProperties" ma:hidden="true" ma:internalName="MediaServiceSearchProperties" ma:readOnly="true">
      <xsd:simpleType>
        <xsd:restriction base="dms:Note"/>
      </xsd:simpleType>
    </xsd:element>
    <xsd:element name="MediaServiceSystemTags" ma:index="18"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7c1a87c-09cd-4b17-9ef7-becf68cd6b27"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SharingHintHash" ma:index="21"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activity xmlns="1f331ed9-7b4e-49e3-a2e6-747fccc833ea" xsi:nil="true"/>
  </documentManagement>
</p:properties>
</file>

<file path=customXml/itemProps1.xml><?xml version="1.0" encoding="utf-8"?>
<ds:datastoreItem xmlns:ds="http://schemas.openxmlformats.org/officeDocument/2006/customXml" ds:itemID="{E85265A5-1335-40AC-BBA8-4305AF26D6F0}">
  <ds:schemaRefs>
    <ds:schemaRef ds:uri="http://schemas.microsoft.com/sharepoint/v3/contenttype/forms"/>
  </ds:schemaRefs>
</ds:datastoreItem>
</file>

<file path=customXml/itemProps2.xml><?xml version="1.0" encoding="utf-8"?>
<ds:datastoreItem xmlns:ds="http://schemas.openxmlformats.org/officeDocument/2006/customXml" ds:itemID="{4B4836D5-023B-45D9-86C4-A4C8F4237B8C}">
  <ds:schemaRefs>
    <ds:schemaRef ds:uri="1f331ed9-7b4e-49e3-a2e6-747fccc833ea"/>
    <ds:schemaRef ds:uri="57c1a87c-09cd-4b17-9ef7-becf68cd6b2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A4A27601-155A-4D73-BB5A-5258A52DD5C4}">
  <ds:schemaRefs>
    <ds:schemaRef ds:uri="1f331ed9-7b4e-49e3-a2e6-747fccc833ea"/>
    <ds:schemaRef ds:uri="57c1a87c-09cd-4b17-9ef7-becf68cd6b27"/>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0</TotalTime>
  <Words>3087</Words>
  <Application>Microsoft Office PowerPoint</Application>
  <PresentationFormat>Custom</PresentationFormat>
  <Paragraphs>496</Paragraphs>
  <Slides>29</Slides>
  <Notes>28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29</vt:i4>
      </vt:variant>
    </vt:vector>
  </HeadingPairs>
  <TitlesOfParts>
    <vt:vector size="37" baseType="lpstr">
      <vt:lpstr>Source Sans Pro Bold</vt:lpstr>
      <vt:lpstr>Calibri</vt:lpstr>
      <vt:lpstr>Arial</vt:lpstr>
      <vt:lpstr>Source Sans Pro</vt:lpstr>
      <vt:lpstr>Oswald Bold</vt:lpstr>
      <vt:lpstr>Oswald</vt:lpstr>
      <vt:lpstr>Source Sans Pro Bold Italics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NOSM U Promotions</dc:title>
  <dc:creator>Anita Arella</dc:creator>
  <cp:lastModifiedBy>Anita Arella</cp:lastModifiedBy>
  <cp:revision>2</cp:revision>
  <dcterms:created xsi:type="dcterms:W3CDTF">2006-08-16T00:00:00Z</dcterms:created>
  <dcterms:modified xsi:type="dcterms:W3CDTF">2026-04-27T17:44:15Z</dcterms:modified>
  <dc:identifier>DAGjTn9KlaI</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0x01010046AD7813B2D7814E8E07277761089C16</vt:lpwstr>
  </property>
</Properties>
</file>