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59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7CF843-AE3D-8EAD-5E70-7F2FA1C3EE83}" v="50" dt="2025-10-29T15:43:4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Colquhoun" userId="S::jucolquhoun@nosm.ca::6a39f371-832d-4757-a9c6-f6b0aca65f7f" providerId="AD" clId="Web-{0A7CF843-AE3D-8EAD-5E70-7F2FA1C3EE83}"/>
    <pc:docChg chg="modSld">
      <pc:chgData name="Julie Colquhoun" userId="S::jucolquhoun@nosm.ca::6a39f371-832d-4757-a9c6-f6b0aca65f7f" providerId="AD" clId="Web-{0A7CF843-AE3D-8EAD-5E70-7F2FA1C3EE83}" dt="2025-10-29T15:43:41.368" v="25" actId="20577"/>
      <pc:docMkLst>
        <pc:docMk/>
      </pc:docMkLst>
      <pc:sldChg chg="modSp">
        <pc:chgData name="Julie Colquhoun" userId="S::jucolquhoun@nosm.ca::6a39f371-832d-4757-a9c6-f6b0aca65f7f" providerId="AD" clId="Web-{0A7CF843-AE3D-8EAD-5E70-7F2FA1C3EE83}" dt="2025-10-29T15:43:41.368" v="25" actId="20577"/>
        <pc:sldMkLst>
          <pc:docMk/>
          <pc:sldMk cId="3475190712" sldId="266"/>
        </pc:sldMkLst>
        <pc:spChg chg="mod">
          <ac:chgData name="Julie Colquhoun" userId="S::jucolquhoun@nosm.ca::6a39f371-832d-4757-a9c6-f6b0aca65f7f" providerId="AD" clId="Web-{0A7CF843-AE3D-8EAD-5E70-7F2FA1C3EE83}" dt="2025-10-29T15:43:41.368" v="25" actId="20577"/>
          <ac:spMkLst>
            <pc:docMk/>
            <pc:sldMk cId="3475190712" sldId="266"/>
            <ac:spMk id="5" creationId="{F81AD651-4012-0079-46CB-E447878FFE9A}"/>
          </ac:spMkLst>
        </pc:spChg>
      </pc:sldChg>
    </pc:docChg>
  </pc:docChgLst>
  <pc:docChgLst>
    <pc:chgData name="Julie Colquhoun" userId="S::jucolquhoun@nosm.ca::6a39f371-832d-4757-a9c6-f6b0aca65f7f" providerId="AD" clId="Web-{C464305C-90D2-4660-56EA-9DE37611A92D}"/>
    <pc:docChg chg="modSld">
      <pc:chgData name="Julie Colquhoun" userId="S::jucolquhoun@nosm.ca::6a39f371-832d-4757-a9c6-f6b0aca65f7f" providerId="AD" clId="Web-{C464305C-90D2-4660-56EA-9DE37611A92D}" dt="2025-10-16T11:07:48.540" v="23" actId="20577"/>
      <pc:docMkLst>
        <pc:docMk/>
      </pc:docMkLst>
      <pc:sldChg chg="modSp">
        <pc:chgData name="Julie Colquhoun" userId="S::jucolquhoun@nosm.ca::6a39f371-832d-4757-a9c6-f6b0aca65f7f" providerId="AD" clId="Web-{C464305C-90D2-4660-56EA-9DE37611A92D}" dt="2025-10-16T11:07:48.540" v="23" actId="20577"/>
        <pc:sldMkLst>
          <pc:docMk/>
          <pc:sldMk cId="3475190712" sldId="266"/>
        </pc:sldMkLst>
        <pc:spChg chg="mod">
          <ac:chgData name="Julie Colquhoun" userId="S::jucolquhoun@nosm.ca::6a39f371-832d-4757-a9c6-f6b0aca65f7f" providerId="AD" clId="Web-{C464305C-90D2-4660-56EA-9DE37611A92D}" dt="2025-10-16T11:07:48.540" v="23" actId="20577"/>
          <ac:spMkLst>
            <pc:docMk/>
            <pc:sldMk cId="3475190712" sldId="266"/>
            <ac:spMk id="5" creationId="{F81AD651-4012-0079-46CB-E447878FFE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841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264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369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035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27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49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50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981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561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266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3673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C243A-CA9F-4A2A-90E7-6179BF99C298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80FD5-0BD9-4325-90CB-0ACE96DA98A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33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sm.ca/wp-content/uploads/2023/11/CEPD_Tools-for-Interactivity-In-Person.pdf" TargetMode="External"/><Relationship Id="rId2" Type="http://schemas.openxmlformats.org/officeDocument/2006/relationships/hyperlink" Target="https://www.nosm.ca/wp-content/uploads/2023/11/CEPD_Tools-for-Interactivity-Virtual-Platform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osm.ca/wp-content/uploads/2019/02/Mainpro-Incorporation-of-Evidence.pdf" TargetMode="External"/><Relationship Id="rId4" Type="http://schemas.openxmlformats.org/officeDocument/2006/relationships/hyperlink" Target="https://www.nosm.ca/wp-content/uploads/2019/02/Mainpro-Addressing-Barriers-to-Change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7D5601-F71B-C643-7042-8B70D61BB6A9}"/>
              </a:ext>
            </a:extLst>
          </p:cNvPr>
          <p:cNvSpPr txBox="1"/>
          <p:nvPr/>
        </p:nvSpPr>
        <p:spPr>
          <a:xfrm>
            <a:off x="879894" y="266596"/>
            <a:ext cx="105932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Speaker Disclosure of Affiliations, Financial and In-Kind Support</a:t>
            </a:r>
          </a:p>
          <a:p>
            <a: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Speaker Name(s):</a:t>
            </a:r>
            <a:b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Session Title:</a:t>
            </a:r>
          </a:p>
          <a:p>
            <a:r>
              <a:rPr lang="en-US" sz="1400" b="1" dirty="0">
                <a:solidFill>
                  <a:srgbClr val="000000"/>
                </a:solidFill>
                <a:latin typeface="Calibri Light" panose="020F0302020204030204" pitchFamily="34" charset="0"/>
              </a:rPr>
              <a:t>Date:</a:t>
            </a:r>
            <a:endParaRPr lang="en-CA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AD651-4012-0079-46CB-E447878FFE9A}"/>
              </a:ext>
            </a:extLst>
          </p:cNvPr>
          <p:cNvSpPr txBox="1"/>
          <p:nvPr/>
        </p:nvSpPr>
        <p:spPr>
          <a:xfrm>
            <a:off x="963283" y="1241078"/>
            <a:ext cx="10265434" cy="56477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 fontAlgn="base"/>
            <a:r>
              <a:rPr lang="en-CA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Affiliations: 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(Please choose one of the following statements that best describes your disclosure</a:t>
            </a:r>
            <a:r>
              <a:rPr lang="en-CA" sz="1200" dirty="0">
                <a:solidFill>
                  <a:srgbClr val="595959"/>
                </a:solidFill>
                <a:latin typeface="Calibri" panose="020F0502020204030204" pitchFamily="34" charset="0"/>
              </a:rPr>
              <a:t> </a:t>
            </a:r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and </a:t>
            </a:r>
            <a:r>
              <a:rPr lang="en-CA" sz="1200" b="1" i="0" u="sng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delete</a:t>
            </a:r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 the remaining content that does not apply.)</a:t>
            </a:r>
            <a:r>
              <a:rPr lang="en-CA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en-CA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85800" lvl="1" indent="-228600" fontAlgn="base">
              <a:buFont typeface="+mj-lt"/>
              <a:buAutoNum type="arabicPeriod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have no relationships with for-profit or not-for-profit organizations. 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85800" lvl="1" indent="-228600" fontAlgn="base">
              <a:buFont typeface="+mj-lt"/>
              <a:buAutoNum type="arabicPeriod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 have relationships with the following for-profit or not-for-profit organizations.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  <a:endParaRPr lang="en-CA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If you chose #2, please list relationships with for-profit or not-for-profit organizations:</a:t>
            </a:r>
            <a:r>
              <a:rPr lang="en-US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Grants/Research Support: </a:t>
            </a:r>
            <a:r>
              <a:rPr lang="en-CA" sz="12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PharmaCorp</a:t>
            </a: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ABC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Speakers Bureau/Honoraria: XYZ Biopharmaceuticals Ltd.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Consulting Fees: </a:t>
            </a:r>
            <a:r>
              <a:rPr lang="en-CA" sz="12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MedX</a:t>
            </a: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Group Inc.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628650" lvl="1" indent="-171450" fontAlgn="base"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Other: Employee of XXY Hospital Group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CA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CA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en-CA" sz="1400" b="1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Financial </a:t>
            </a:r>
            <a:r>
              <a:rPr lang="en-CA" sz="14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or In-Kind Support</a:t>
            </a:r>
            <a:r>
              <a:rPr lang="en-CA" sz="1400" b="1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: 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pPr algn="l" rtl="0" fontAlgn="base"/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(Please choose the statement(s) that best describes your disclosure and </a:t>
            </a:r>
            <a:r>
              <a:rPr lang="en-CA" sz="1200" b="1" i="0" u="sng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delete</a:t>
            </a:r>
            <a:r>
              <a:rPr lang="en-CA" sz="1200" b="0" i="0" u="none" strike="noStrike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 the remaining content that does not apply.)</a:t>
            </a:r>
            <a:r>
              <a:rPr lang="en-US" sz="1200" b="0" i="0" dirty="0"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algn="l" rtl="0" fontAlgn="base"/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28650" lvl="1" indent="-1714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[Speaker Name] has received [payment/funding, etc.] from [ENTER FOR-PROFIT OR NOT-FOR-PROFIT ORGANIZATION] who is supporting this program </a:t>
            </a:r>
            <a:r>
              <a:rPr lang="en-CA" sz="1200" b="0" i="0" u="sng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AND/OR</a:t>
            </a:r>
            <a:r>
              <a:rPr lang="en-CA" sz="1200" b="0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 [ENTER ORGANIZATION] whose product(s) are being </a:t>
            </a:r>
            <a:r>
              <a:rPr lang="en-CA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used or discussed</a:t>
            </a:r>
            <a:r>
              <a:rPr lang="en-CA" sz="1200" b="0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in this </a:t>
            </a:r>
            <a:r>
              <a:rPr lang="en-CA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session</a:t>
            </a:r>
            <a:r>
              <a:rPr lang="en-CA" sz="1200" b="0" i="0" u="none" strike="noStrike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].</a:t>
            </a:r>
            <a:r>
              <a:rPr lang="en-US" sz="1200" b="0" i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628650" lvl="1" indent="-171450" fontAlgn="base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[SUPPORTING ORGANIZATION NAME] [developed/licenses/distributes/benefits from the sale of, etc.] a product that will be discussed in this </a:t>
            </a:r>
            <a:r>
              <a:rPr lang="en-CA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session</a:t>
            </a:r>
            <a:r>
              <a:rPr lang="en-CA" sz="1200" b="0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: [INSERT GENERIC AND BRAND NAME].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Calibri"/>
              <a:ea typeface="Calibri"/>
              <a:cs typeface="Calibri"/>
            </a:endParaRPr>
          </a:p>
          <a:p>
            <a:pPr marL="628650" lvl="1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1400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Use of AI in Content Development:</a:t>
            </a:r>
            <a:endParaRPr lang="en-US" sz="1400" b="1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12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**NEW</a:t>
            </a:r>
            <a:r>
              <a:rPr lang="en-CA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– List AI used in the development of the session content </a:t>
            </a:r>
            <a:r>
              <a:rPr lang="en-CA" sz="1200" i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(i.e. AI used for the creation of learning objectives, educational content, case scenarios, and </a:t>
            </a:r>
            <a:r>
              <a:rPr lang="en-CA" sz="1200" i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evidence referenced – not AI used to correct grammar and formatting)</a:t>
            </a:r>
            <a:r>
              <a:rPr lang="en-CA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and confirm that the content has been reviewed by a human to ensure balance and unbiased content.</a:t>
            </a:r>
            <a:endParaRPr lang="en-US" sz="1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 rtl="0" fontAlgn="base"/>
            <a:r>
              <a:rPr lang="en-CA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CA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AC95DC-0176-E923-AC0B-E178DF9C7852}"/>
              </a:ext>
            </a:extLst>
          </p:cNvPr>
          <p:cNvSpPr txBox="1"/>
          <p:nvPr/>
        </p:nvSpPr>
        <p:spPr>
          <a:xfrm>
            <a:off x="0" y="0"/>
            <a:ext cx="1759789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Required Information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47519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07366"/>
            <a:ext cx="10515600" cy="543464"/>
          </a:xfrm>
        </p:spPr>
        <p:txBody>
          <a:bodyPr>
            <a:normAutofit fontScale="90000"/>
          </a:bodyPr>
          <a:lstStyle/>
          <a:p>
            <a:pPr algn="ctr"/>
            <a:r>
              <a:rPr lang="en-CA" sz="3200" b="1" dirty="0"/>
              <a:t>Learning Objectives</a:t>
            </a:r>
            <a:br>
              <a:rPr lang="en-CA" dirty="0"/>
            </a:b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498749"/>
            <a:ext cx="1025964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/>
              <a:t>P</a:t>
            </a:r>
            <a:r>
              <a:rPr lang="en-CA" sz="1200" dirty="0"/>
              <a:t>lease refer to your Speaker Package for details.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AB267C-8CB1-B648-A0E3-FDB8588D7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80186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96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550"/>
          </a:xfrm>
        </p:spPr>
        <p:txBody>
          <a:bodyPr>
            <a:normAutofit/>
          </a:bodyPr>
          <a:lstStyle/>
          <a:p>
            <a:pPr algn="ctr"/>
            <a:r>
              <a:rPr lang="en-CA" sz="3200" b="1" dirty="0"/>
              <a:t>Body of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200" b="1" dirty="0"/>
              <a:t>Suggestions for Interactivity:</a:t>
            </a:r>
          </a:p>
          <a:p>
            <a:r>
              <a:rPr lang="en-CA" sz="1200" dirty="0">
                <a:hlinkClick r:id="rId2"/>
              </a:rPr>
              <a:t>Interactivity (Virtual Platforms)</a:t>
            </a:r>
            <a:endParaRPr lang="en-CA" sz="1200" dirty="0"/>
          </a:p>
          <a:p>
            <a:r>
              <a:rPr lang="en-CA" sz="1200" dirty="0">
                <a:hlinkClick r:id="rId3"/>
              </a:rPr>
              <a:t>Interactivity (In-Person)</a:t>
            </a:r>
            <a:endParaRPr lang="en-CA" sz="1200" dirty="0"/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1200" b="1" dirty="0"/>
              <a:t>Addressing Barriers to Change:</a:t>
            </a:r>
          </a:p>
          <a:p>
            <a:r>
              <a:rPr lang="en-CA" sz="1200" dirty="0" err="1">
                <a:hlinkClick r:id="rId4"/>
              </a:rPr>
              <a:t>Mainpro</a:t>
            </a:r>
            <a:r>
              <a:rPr lang="en-CA" sz="1200" dirty="0">
                <a:hlinkClick r:id="rId4"/>
              </a:rPr>
              <a:t>+ FOCUS ON: Addressing Barriers to Change</a:t>
            </a:r>
            <a:endParaRPr lang="en-CA" sz="1200" dirty="0"/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1200" b="1" dirty="0"/>
              <a:t>Incorporation of Evidence:</a:t>
            </a:r>
          </a:p>
          <a:p>
            <a:r>
              <a:rPr lang="en-CA" sz="1200" dirty="0" err="1">
                <a:hlinkClick r:id="rId5"/>
              </a:rPr>
              <a:t>Mainpro</a:t>
            </a:r>
            <a:r>
              <a:rPr lang="en-CA" sz="1200" dirty="0">
                <a:hlinkClick r:id="rId5"/>
              </a:rPr>
              <a:t>+ FOCUS ON: Incorporation of Evidence</a:t>
            </a:r>
            <a:endParaRPr lang="en-CA" sz="12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342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943099" y="90011"/>
            <a:ext cx="10515600" cy="815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/>
              <a:t>Session Evaluation and Reflection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38200" y="1076957"/>
            <a:ext cx="10515600" cy="4573794"/>
          </a:xfrm>
        </p:spPr>
        <p:txBody>
          <a:bodyPr>
            <a:normAutofit/>
          </a:bodyPr>
          <a:lstStyle/>
          <a:p>
            <a:r>
              <a:rPr lang="en-US" sz="1200" dirty="0"/>
              <a:t>Response rates for evaluations are much higher when the requests come from a peer and/or presenter. Please incorporate this request into your closing comments to encourage participation.</a:t>
            </a:r>
          </a:p>
          <a:p>
            <a:r>
              <a:rPr lang="en-US" sz="1200" dirty="0"/>
              <a:t>As a speaker, you will receive the evaluation feedback from your session which will assist you in improving your session delivery in future programming.</a:t>
            </a:r>
          </a:p>
          <a:p>
            <a:r>
              <a:rPr lang="en-US" sz="1200" dirty="0"/>
              <a:t>Your evaluations also assist the planning committee in planning </a:t>
            </a:r>
            <a:r>
              <a:rPr lang="en-US" sz="1200"/>
              <a:t>future programs, </a:t>
            </a:r>
            <a:r>
              <a:rPr lang="en-US" sz="1200" dirty="0"/>
              <a:t>ensuring a quality improvement approach, </a:t>
            </a:r>
            <a:r>
              <a:rPr lang="en-US" sz="1200"/>
              <a:t>and demonstrating </a:t>
            </a:r>
            <a:r>
              <a:rPr lang="en-US" sz="1200" dirty="0"/>
              <a:t>compliance with national accreditation requirements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79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DocumentCategory xmlns="95c98ae5-d9ab-4690-bc64-c3f7c539e905">Conflict of Interest</DocumentCategory>
    <Internal_x002f_External xmlns="95c98ae5-d9ab-4690-bc64-c3f7c539e905">
      <Value>Internal</Value>
      <Value>External</Value>
    </Internal_x002f_External>
    <DocumentType xmlns="95c98ae5-d9ab-4690-bc64-c3f7c539e905">Template</DocumentType>
    <lcf76f155ced4ddcb4097134ff3c332f xmlns="95c98ae5-d9ab-4690-bc64-c3f7c539e905">
      <Terms xmlns="http://schemas.microsoft.com/office/infopath/2007/PartnerControls"/>
    </lcf76f155ced4ddcb4097134ff3c332f>
    <TaxCatchAll xmlns="f20e46e8-b7e2-45b3-9fc4-f2617809b3b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2054C633B32E4D9149BFB5DA7F82C2" ma:contentTypeVersion="14" ma:contentTypeDescription="Create a new document." ma:contentTypeScope="" ma:versionID="e85ab2a20bd873241974bb6f888c65e8">
  <xsd:schema xmlns:xsd="http://www.w3.org/2001/XMLSchema" xmlns:xs="http://www.w3.org/2001/XMLSchema" xmlns:p="http://schemas.microsoft.com/office/2006/metadata/properties" xmlns:ns2="95c98ae5-d9ab-4690-bc64-c3f7c539e905" xmlns:ns3="f20e46e8-b7e2-45b3-9fc4-f2617809b3bd" targetNamespace="http://schemas.microsoft.com/office/2006/metadata/properties" ma:root="true" ma:fieldsID="cc90339ac090919c52d088d04e0927ba" ns2:_="" ns3:_="">
    <xsd:import namespace="95c98ae5-d9ab-4690-bc64-c3f7c539e905"/>
    <xsd:import namespace="f20e46e8-b7e2-45b3-9fc4-f2617809b3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DocumentCategory"/>
                <xsd:element ref="ns2:DocumentType"/>
                <xsd:element ref="ns2:Internal_x002f_External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98ae5-d9ab-4690-bc64-c3f7c539e9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ocumentCategory" ma:index="12" ma:displayName="Document Category" ma:description="What prat of the development process does this relate to - ie. Application, Sponsorship, Evaluations etc" ma:format="Dropdown" ma:internalName="DocumentCategory">
      <xsd:simpleType>
        <xsd:restriction base="dms:Choice">
          <xsd:enumeration value="Application"/>
          <xsd:enumeration value="Budget"/>
          <xsd:enumeration value="Certificate of Attendance"/>
          <xsd:enumeration value="Conflict of Interest"/>
          <xsd:enumeration value="Content"/>
          <xsd:enumeration value="EDIA-in CPD development"/>
          <xsd:enumeration value="Ethics"/>
          <xsd:enumeration value="Evaluation and Assessment"/>
          <xsd:enumeration value="Learning Objectives"/>
          <xsd:enumeration value="Marketing"/>
          <xsd:enumeration value="Needs Assessment"/>
          <xsd:enumeration value="Patient Perspective"/>
          <xsd:enumeration value="Project management"/>
          <xsd:enumeration value="Registration and Attendance"/>
          <xsd:enumeration value="Speaker Communicaiton"/>
          <xsd:enumeration value="Closing of an Application File"/>
          <xsd:enumeration value="Office Administration"/>
          <xsd:enumeration value="Procedure Document"/>
          <xsd:enumeration value="PD/Training Documents"/>
          <xsd:enumeration value="SPC Administration"/>
          <xsd:enumeration value="Review"/>
          <xsd:enumeration value="CACME Accreditation"/>
        </xsd:restriction>
      </xsd:simpleType>
    </xsd:element>
    <xsd:element name="DocumentType" ma:index="13" ma:displayName="Document Type" ma:description="What typ of Resource Document is this - i.e. Tips sheet, template, external resource" ma:format="Dropdown" ma:internalName="DocumentType">
      <xsd:simpleType>
        <xsd:restriction base="dms:Choice">
          <xsd:enumeration value="Archived - no longer in use"/>
          <xsd:enumeration value="Checklist"/>
          <xsd:enumeration value="Template"/>
          <xsd:enumeration value="Form"/>
          <xsd:enumeration value="Tips Sheet"/>
          <xsd:enumeration value="Resource Document"/>
          <xsd:enumeration value="CEPD Policy"/>
        </xsd:restriction>
      </xsd:simpleType>
    </xsd:element>
    <xsd:element name="Internal_x002f_External" ma:index="14" nillable="true" ma:displayName="Internal/External" ma:description="Identifies whether the document is for use by CEPD team or by other groups developing programs independently" ma:format="Dropdown" ma:internalName="Internal_x002f_External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ternal"/>
                    <xsd:enumeration value="External"/>
                  </xsd:restriction>
                </xsd:simpleType>
              </xsd:element>
            </xsd:sequence>
          </xsd:extension>
        </xsd:complexContent>
      </xsd:complex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dbe81d4-1a90-4404-adb0-77a1073d0a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0e46e8-b7e2-45b3-9fc4-f2617809b3b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351e749-6015-4dcb-b9ef-f6cea56f664f}" ma:internalName="TaxCatchAll" ma:showField="CatchAllData" ma:web="f20e46e8-b7e2-45b3-9fc4-f2617809b3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A58534-7AC7-4830-96E1-3BB8C17009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C9771A-25EE-4815-830A-053CEC92D9A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0f0e45c-c332-4237-8edc-2b94bdb09d1d"/>
    <ds:schemaRef ds:uri="http://purl.org/dc/terms/"/>
    <ds:schemaRef ds:uri="http://schemas.openxmlformats.org/package/2006/metadata/core-properties"/>
    <ds:schemaRef ds:uri="c8c6777c-a985-4543-b6be-04714913a8fd"/>
    <ds:schemaRef ds:uri="60683145-9950-4edb-bdae-654501d07617"/>
    <ds:schemaRef ds:uri="http://www.w3.org/XML/1998/namespace"/>
    <ds:schemaRef ds:uri="http://purl.org/dc/dcmitype/"/>
    <ds:schemaRef ds:uri="95c98ae5-d9ab-4690-bc64-c3f7c539e905"/>
    <ds:schemaRef ds:uri="f20e46e8-b7e2-45b3-9fc4-f2617809b3bd"/>
  </ds:schemaRefs>
</ds:datastoreItem>
</file>

<file path=customXml/itemProps3.xml><?xml version="1.0" encoding="utf-8"?>
<ds:datastoreItem xmlns:ds="http://schemas.openxmlformats.org/officeDocument/2006/customXml" ds:itemID="{C0A5127C-46A5-4690-83C3-2295A1C83F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c98ae5-d9ab-4690-bc64-c3f7c539e905"/>
    <ds:schemaRef ds:uri="f20e46e8-b7e2-45b3-9fc4-f2617809b3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378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Learning Objectives </vt:lpstr>
      <vt:lpstr>Body of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Alisha</dc:creator>
  <cp:lastModifiedBy>Lisa Kokanie</cp:lastModifiedBy>
  <cp:revision>45</cp:revision>
  <dcterms:created xsi:type="dcterms:W3CDTF">2016-08-09T15:49:58Z</dcterms:created>
  <dcterms:modified xsi:type="dcterms:W3CDTF">2025-10-29T15:43:47Z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0x010100382054C633B32E4D9149BFB5DA7F82C2</vt:lpwstr>
  </property>
  <property fmtid="{D5CDD505-2E9C-101B-9397-08002B2CF9AE}" pid="3" name="_dlc_DocIdItemGuid">
    <vt:lpwstr>c562f068-0530-49ef-9d57-a84980c52c71</vt:lpwstr>
  </property>
  <property fmtid="{D5CDD505-2E9C-101B-9397-08002B2CF9AE}" pid="4" name="Order">
    <vt:r8>149600</vt:r8>
  </property>
  <property fmtid="{D5CDD505-2E9C-101B-9397-08002B2CF9AE}" pid="5" name="xd_ProgID">
    <vt:lpwstr/>
  </property>
  <property fmtid="{D5CDD505-2E9C-101B-9397-08002B2CF9AE}" pid="6" name="TemplateUrl">
    <vt:lpwstr/>
  </property>
  <property fmtid="{D5CDD505-2E9C-101B-9397-08002B2CF9AE}" pid="7" name="xd_Signature">
    <vt:bool>false</vt:bool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  <property fmtid="{D5CDD505-2E9C-101B-9397-08002B2CF9AE}" pid="13" name="MediaServiceImageTags">
    <vt:lpwstr/>
  </property>
</Properties>
</file>