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59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626501-A5C6-5660-EBAF-7D1106BCB173}" v="44" dt="2023-11-27T17:17:43.857"/>
    <p1510:client id="{C85AF335-30A2-42D1-A3A4-81A9CBDED812}" v="6" dt="2023-11-23T17:43:10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2024-04-19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841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2024-04-19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264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2024-04-19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369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2024-04-19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035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2024-04-19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227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2024-04-19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349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2024-04-19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650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2024-04-19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981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2024-04-19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561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2024-04-19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266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2024-04-19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367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C243A-CA9F-4A2A-90E7-6179BF99C298}" type="datetimeFigureOut">
              <a:rPr lang="en-CA" smtClean="0"/>
              <a:t>2024-04-19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133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sm.ca/wp-content/uploads/2023/11/CEPD_Tools-for-Interactivity-In-Person.pdf" TargetMode="External"/><Relationship Id="rId2" Type="http://schemas.openxmlformats.org/officeDocument/2006/relationships/hyperlink" Target="https://www.nosm.ca/wp-content/uploads/2023/11/CEPD_Tools-for-Interactivity-Virtual-Platforms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osm.ca/wp-content/uploads/2019/02/Mainpro-Incorporation-of-Evidence.pdf" TargetMode="External"/><Relationship Id="rId4" Type="http://schemas.openxmlformats.org/officeDocument/2006/relationships/hyperlink" Target="https://www.nosm.ca/wp-content/uploads/2019/02/Mainpro-Addressing-Barriers-to-Change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7D5601-F71B-C643-7042-8B70D61BB6A9}"/>
              </a:ext>
            </a:extLst>
          </p:cNvPr>
          <p:cNvSpPr txBox="1"/>
          <p:nvPr/>
        </p:nvSpPr>
        <p:spPr>
          <a:xfrm>
            <a:off x="799381" y="474995"/>
            <a:ext cx="105932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Speaker Disclosure of Affiliations, Financial and In-Kind Support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en-CA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AD651-4012-0079-46CB-E447878FFE9A}"/>
              </a:ext>
            </a:extLst>
          </p:cNvPr>
          <p:cNvSpPr txBox="1"/>
          <p:nvPr/>
        </p:nvSpPr>
        <p:spPr>
          <a:xfrm>
            <a:off x="963283" y="1241078"/>
            <a:ext cx="10265434" cy="561692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 fontAlgn="base"/>
            <a:r>
              <a:rPr lang="en-CA" sz="1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Affiliations: 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CA" sz="1200" b="0" i="0" u="none" strike="noStrike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(Please choose one of the following statements that best describes your disclosure</a:t>
            </a:r>
            <a:r>
              <a:rPr lang="en-CA" sz="1200" dirty="0">
                <a:solidFill>
                  <a:srgbClr val="595959"/>
                </a:solidFill>
                <a:latin typeface="Calibri" panose="020F0502020204030204" pitchFamily="34" charset="0"/>
              </a:rPr>
              <a:t> </a:t>
            </a:r>
            <a:r>
              <a:rPr lang="en-CA" sz="1200" b="0" i="0" u="none" strike="noStrike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and </a:t>
            </a:r>
            <a:r>
              <a:rPr lang="en-CA" sz="1200" b="1" i="0" u="sng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delete</a:t>
            </a:r>
            <a:r>
              <a:rPr lang="en-CA" sz="1200" b="0" i="0" u="none" strike="noStrike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 the remaining content that does not apply.)</a:t>
            </a:r>
            <a:r>
              <a:rPr lang="en-CA" sz="1200" b="0" i="0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algn="l" rtl="0" fontAlgn="base"/>
            <a:endParaRPr lang="en-CA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85800" lvl="1" indent="-228600" fontAlgn="base">
              <a:buFont typeface="+mj-lt"/>
              <a:buAutoNum type="arabicPeriod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 have no relationships with for-profit or not-for-profit organizations.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85800" lvl="1" indent="-228600" fontAlgn="base">
              <a:buFont typeface="+mj-lt"/>
              <a:buAutoNum type="arabicPeriod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 have relationships with the following for-profit or not-for-profit organizations.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CA" sz="1200" b="0" i="0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​</a:t>
            </a:r>
            <a:endParaRPr lang="en-CA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CA" sz="1200" b="0" i="0" u="none" strike="noStrike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If you chose #2, please list relationships with for-profit or not-for-profit organizations:</a:t>
            </a:r>
            <a:r>
              <a:rPr lang="en-US" sz="1200" b="0" i="0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algn="l" rtl="0" fontAlgn="base"/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Grants/Research Support: </a:t>
            </a:r>
            <a:r>
              <a:rPr lang="en-CA" sz="12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PharmaCorp</a:t>
            </a: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ABC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Speakers Bureau/Honoraria: XYZ Biopharmaceuticals Ltd.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Consulting Fees: </a:t>
            </a:r>
            <a:r>
              <a:rPr lang="en-CA" sz="12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MedX</a:t>
            </a: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Group Inc.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Other: Employee of XXY Hospital Group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CA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CA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CA" sz="1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Financial Support: 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CA" sz="1200" b="0" i="0" u="none" strike="noStrike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(Please choose the statement(s) that best describes your disclosure and </a:t>
            </a:r>
            <a:r>
              <a:rPr lang="en-CA" sz="1200" b="1" i="0" u="sng" strike="noStrike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delete</a:t>
            </a:r>
            <a:r>
              <a:rPr lang="en-CA" sz="1200" b="0" i="0" u="none" strike="noStrike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 the remaining content that does not apply.)</a:t>
            </a:r>
            <a:r>
              <a:rPr lang="en-US" sz="1200" b="0" i="0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algn="l" rtl="0" fontAlgn="base"/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628650" lvl="1" indent="-17145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This session has not received financial or in-kind support.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628650" lvl="1" indent="-17145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This session has received </a:t>
            </a:r>
            <a:r>
              <a:rPr lang="en-CA" sz="1200" b="0" i="0" u="sng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financial support</a:t>
            </a: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 from [ENTER FOR-PROFIT OR NOT-FOR-PROFIT ORGANIZATION] in the form of [describe support here (e.g. an educational grant)].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628650" lvl="1" indent="-17145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This session has received </a:t>
            </a:r>
            <a:r>
              <a:rPr lang="en-CA" sz="1200" b="0" i="0" u="sng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in-kind support</a:t>
            </a: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 from [</a:t>
            </a:r>
            <a:r>
              <a:rPr lang="en-CA" sz="1200" b="0" i="1" u="none" strike="noStrike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ENTER FOR-PROFIT OR NOT-FOR-PROFIT ORGANIZATION</a:t>
            </a: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] in the form of [describe support here (e.g. logistical support)].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628650" lvl="1" indent="-17145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[Speaker Name] has received [payment/funding, etc.] from [ENTER FOR-PROFIT OR NOT-FOR-PROFIT ORGANIZATION] who is supporting this program </a:t>
            </a:r>
            <a:r>
              <a:rPr lang="en-CA" sz="12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AND/OR</a:t>
            </a: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[ENTER ORGANIZATION] whose product(s) are being discussed in this program].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28650" lvl="1" indent="-17145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[SUPPORTING ORGANIZATION NAME] [developed/licenses/distributes/benefits from the sale of, etc.] a product that will be discussed in this program: [INSERT GENERIC AND BRAND NAME].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CA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CA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AC95DC-0176-E923-AC0B-E178DF9C7852}"/>
              </a:ext>
            </a:extLst>
          </p:cNvPr>
          <p:cNvSpPr txBox="1"/>
          <p:nvPr/>
        </p:nvSpPr>
        <p:spPr>
          <a:xfrm>
            <a:off x="0" y="0"/>
            <a:ext cx="1759789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Required Information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347519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07366"/>
            <a:ext cx="10515600" cy="543464"/>
          </a:xfrm>
        </p:spPr>
        <p:txBody>
          <a:bodyPr>
            <a:normAutofit fontScale="90000"/>
          </a:bodyPr>
          <a:lstStyle/>
          <a:p>
            <a:pPr algn="ctr"/>
            <a:r>
              <a:rPr lang="en-CA" sz="3200" b="1" dirty="0"/>
              <a:t>Learning Objectives</a:t>
            </a:r>
            <a:br>
              <a:rPr lang="en-CA" dirty="0"/>
            </a:br>
            <a:endParaRPr lang="en-C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498749"/>
            <a:ext cx="1025964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/>
              <a:t>P</a:t>
            </a:r>
            <a:r>
              <a:rPr lang="en-CA" sz="1200" dirty="0"/>
              <a:t>lease refer to your Speaker Package for details.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AB267C-8CB1-B648-A0E3-FDB8588D79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80186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962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550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/>
              <a:t>Body of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1200" b="1" dirty="0"/>
              <a:t>Suggestions for Interactivity:</a:t>
            </a:r>
          </a:p>
          <a:p>
            <a:r>
              <a:rPr lang="en-CA" sz="1200" dirty="0">
                <a:hlinkClick r:id="rId2"/>
              </a:rPr>
              <a:t>Interactivity (Virtual Platforms)</a:t>
            </a:r>
            <a:endParaRPr lang="en-CA" sz="1200" dirty="0"/>
          </a:p>
          <a:p>
            <a:r>
              <a:rPr lang="en-CA" sz="1200" dirty="0">
                <a:hlinkClick r:id="rId3"/>
              </a:rPr>
              <a:t>Interactivity (In-Person)</a:t>
            </a:r>
            <a:endParaRPr lang="en-CA" sz="1200" dirty="0"/>
          </a:p>
          <a:p>
            <a:pPr marL="0" indent="0">
              <a:buNone/>
            </a:pPr>
            <a:endParaRPr lang="en-CA" sz="1200" dirty="0"/>
          </a:p>
          <a:p>
            <a:pPr marL="0" indent="0">
              <a:buNone/>
            </a:pPr>
            <a:r>
              <a:rPr lang="en-CA" sz="1200" b="1" dirty="0"/>
              <a:t>Addressing Barriers to Change:</a:t>
            </a:r>
          </a:p>
          <a:p>
            <a:r>
              <a:rPr lang="en-CA" sz="1200" dirty="0" err="1">
                <a:hlinkClick r:id="rId4"/>
              </a:rPr>
              <a:t>Mainpro</a:t>
            </a:r>
            <a:r>
              <a:rPr lang="en-CA" sz="1200" dirty="0">
                <a:hlinkClick r:id="rId4"/>
              </a:rPr>
              <a:t>+ FOCUS ON: Addressing Barriers to Change</a:t>
            </a:r>
            <a:endParaRPr lang="en-CA" sz="1200" dirty="0"/>
          </a:p>
          <a:p>
            <a:pPr marL="0" indent="0">
              <a:buNone/>
            </a:pPr>
            <a:endParaRPr lang="en-CA" sz="1200" dirty="0"/>
          </a:p>
          <a:p>
            <a:pPr marL="0" indent="0">
              <a:buNone/>
            </a:pPr>
            <a:r>
              <a:rPr lang="en-CA" sz="1200" b="1" dirty="0"/>
              <a:t>Incorporation of Evidence:</a:t>
            </a:r>
          </a:p>
          <a:p>
            <a:r>
              <a:rPr lang="en-CA" sz="1200" dirty="0" err="1">
                <a:hlinkClick r:id="rId5"/>
              </a:rPr>
              <a:t>Mainpro</a:t>
            </a:r>
            <a:r>
              <a:rPr lang="en-CA" sz="1200" dirty="0">
                <a:hlinkClick r:id="rId5"/>
              </a:rPr>
              <a:t>+ FOCUS ON: Incorporation of Evidence</a:t>
            </a:r>
            <a:endParaRPr lang="en-CA" sz="12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73428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43099" y="90011"/>
            <a:ext cx="10515600" cy="815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Session Evaluation and Reflection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076957"/>
            <a:ext cx="10515600" cy="4573794"/>
          </a:xfrm>
        </p:spPr>
        <p:txBody>
          <a:bodyPr>
            <a:normAutofit/>
          </a:bodyPr>
          <a:lstStyle/>
          <a:p>
            <a:r>
              <a:rPr lang="en-US" sz="1200" dirty="0"/>
              <a:t>Response rates for evaluations are much higher when the requests come from a peer and/or presenter. Please incorporate this request into your closing comments to encourage participation.</a:t>
            </a:r>
          </a:p>
          <a:p>
            <a:r>
              <a:rPr lang="en-US" sz="1200" dirty="0"/>
              <a:t>As a speaker, you will receive the evaluation feedback from your session which will assist you in improving your session delivery in future programming.</a:t>
            </a:r>
          </a:p>
          <a:p>
            <a:r>
              <a:rPr lang="en-US" sz="1200" dirty="0"/>
              <a:t>Your evaluations also assist the planning committee in planning </a:t>
            </a:r>
            <a:r>
              <a:rPr lang="en-US" sz="1200"/>
              <a:t>future programs, </a:t>
            </a:r>
            <a:r>
              <a:rPr lang="en-US" sz="1200" dirty="0"/>
              <a:t>ensuring a quality improvement approach, </a:t>
            </a:r>
            <a:r>
              <a:rPr lang="en-US" sz="1200"/>
              <a:t>and demonstrating </a:t>
            </a:r>
            <a:r>
              <a:rPr lang="en-US" sz="1200" dirty="0"/>
              <a:t>compliance with national accreditation requirements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179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87BD1274C08746A368FCE43D870140" ma:contentTypeVersion="3" ma:contentTypeDescription="Create a new document." ma:contentTypeScope="" ma:versionID="7c75611f191501d1118a51f3e18f0fd1">
  <xsd:schema xmlns:xsd="http://www.w3.org/2001/XMLSchema" xmlns:xs="http://www.w3.org/2001/XMLSchema" xmlns:p="http://schemas.microsoft.com/office/2006/metadata/properties" xmlns:ns2="7d07b716-b5a2-45f7-a764-85c6e434831d" targetNamespace="http://schemas.microsoft.com/office/2006/metadata/properties" ma:root="true" ma:fieldsID="76b778fcaee703ff53e9998648e31efa" ns2:_="">
    <xsd:import namespace="7d07b716-b5a2-45f7-a764-85c6e43483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07b716-b5a2-45f7-a764-85c6e43483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A58534-7AC7-4830-96E1-3BB8C17009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C9771A-25EE-4815-830A-053CEC92D9A0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0f0e45c-c332-4237-8edc-2b94bdb09d1d"/>
    <ds:schemaRef ds:uri="http://purl.org/dc/terms/"/>
    <ds:schemaRef ds:uri="http://schemas.openxmlformats.org/package/2006/metadata/core-properties"/>
    <ds:schemaRef ds:uri="c8c6777c-a985-4543-b6be-04714913a8fd"/>
    <ds:schemaRef ds:uri="60683145-9950-4edb-bdae-654501d0761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6550A63-0F70-4060-943C-C5AFD45A8A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07b716-b5a2-45f7-a764-85c6e43483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448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Learning Objectives </vt:lpstr>
      <vt:lpstr>Body of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Alisha</dc:creator>
  <cp:lastModifiedBy>Amanda Mihalus</cp:lastModifiedBy>
  <cp:revision>16</cp:revision>
  <dcterms:created xsi:type="dcterms:W3CDTF">2016-08-09T15:49:58Z</dcterms:created>
  <dcterms:modified xsi:type="dcterms:W3CDTF">2024-04-19T16:55:21Z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0x010100BE87BD1274C08746A368FCE43D870140</vt:lpwstr>
  </property>
  <property fmtid="{D5CDD505-2E9C-101B-9397-08002B2CF9AE}" pid="3" name="_dlc_DocIdItemGuid">
    <vt:lpwstr>c562f068-0530-49ef-9d57-a84980c52c71</vt:lpwstr>
  </property>
  <property fmtid="{D5CDD505-2E9C-101B-9397-08002B2CF9AE}" pid="4" name="Order">
    <vt:r8>149600</vt:r8>
  </property>
  <property fmtid="{D5CDD505-2E9C-101B-9397-08002B2CF9AE}" pid="5" name="xd_ProgID">
    <vt:lpwstr/>
  </property>
  <property fmtid="{D5CDD505-2E9C-101B-9397-08002B2CF9AE}" pid="6" name="TemplateUrl">
    <vt:lpwstr/>
  </property>
</Properties>
</file>