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556" autoAdjust="0"/>
    <p:restoredTop sz="85855" autoAdjust="0"/>
  </p:normalViewPr>
  <p:slideViewPr>
    <p:cSldViewPr snapToGrid="0" snapToObjects="1">
      <p:cViewPr varScale="1">
        <p:scale>
          <a:sx n="63" d="100"/>
          <a:sy n="63" d="100"/>
        </p:scale>
        <p:origin x="436"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AEB885-2AE7-044F-94D1-158FC5047E5B}" type="doc">
      <dgm:prSet loTypeId="urn:microsoft.com/office/officeart/2005/8/layout/pyramid1" loCatId="" qsTypeId="urn:microsoft.com/office/officeart/2005/8/quickstyle/3d1" qsCatId="3D" csTypeId="urn:microsoft.com/office/officeart/2005/8/colors/accent2_5" csCatId="accent2" phldr="1"/>
      <dgm:spPr/>
    </dgm:pt>
    <dgm:pt modelId="{18E797EA-9235-E342-8F63-D7444368945D}">
      <dgm:prSet phldrT="[Text]"/>
      <dgm:spPr/>
      <dgm:t>
        <a:bodyPr/>
        <a:lstStyle/>
        <a:p>
          <a:r>
            <a:rPr lang="en-US" dirty="0"/>
            <a:t>Master Teacher</a:t>
          </a:r>
        </a:p>
      </dgm:t>
    </dgm:pt>
    <dgm:pt modelId="{011835AC-6F66-654A-9446-8EF93404663F}" type="parTrans" cxnId="{1B2C128C-5601-0344-8027-B1149B8D13ED}">
      <dgm:prSet/>
      <dgm:spPr/>
      <dgm:t>
        <a:bodyPr/>
        <a:lstStyle/>
        <a:p>
          <a:endParaRPr lang="en-US"/>
        </a:p>
      </dgm:t>
    </dgm:pt>
    <dgm:pt modelId="{FEB26B62-FA73-DE46-9991-DDC41F65D90A}" type="sibTrans" cxnId="{1B2C128C-5601-0344-8027-B1149B8D13ED}">
      <dgm:prSet/>
      <dgm:spPr/>
      <dgm:t>
        <a:bodyPr/>
        <a:lstStyle/>
        <a:p>
          <a:endParaRPr lang="en-US"/>
        </a:p>
      </dgm:t>
    </dgm:pt>
    <dgm:pt modelId="{71352111-E633-8F47-8565-AA479721359D}">
      <dgm:prSet phldrT="[Text]"/>
      <dgm:spPr/>
      <dgm:t>
        <a:bodyPr/>
        <a:lstStyle/>
        <a:p>
          <a:r>
            <a:rPr lang="en-US" dirty="0"/>
            <a:t>Teacher</a:t>
          </a:r>
        </a:p>
      </dgm:t>
    </dgm:pt>
    <dgm:pt modelId="{8EFE3BC8-6E62-9341-8E87-52AE80BF91BA}" type="parTrans" cxnId="{AF53BAA7-19FF-9A4C-8E95-4A07FAB199E4}">
      <dgm:prSet/>
      <dgm:spPr/>
      <dgm:t>
        <a:bodyPr/>
        <a:lstStyle/>
        <a:p>
          <a:endParaRPr lang="en-US"/>
        </a:p>
      </dgm:t>
    </dgm:pt>
    <dgm:pt modelId="{419AACC9-8D0F-4D4D-A7C1-E372F34FE1B2}" type="sibTrans" cxnId="{AF53BAA7-19FF-9A4C-8E95-4A07FAB199E4}">
      <dgm:prSet/>
      <dgm:spPr/>
      <dgm:t>
        <a:bodyPr/>
        <a:lstStyle/>
        <a:p>
          <a:endParaRPr lang="en-US"/>
        </a:p>
      </dgm:t>
    </dgm:pt>
    <dgm:pt modelId="{12CB3F73-398D-0A4D-881C-DBBBE440F51E}">
      <dgm:prSet/>
      <dgm:spPr/>
      <dgm:t>
        <a:bodyPr/>
        <a:lstStyle/>
        <a:p>
          <a:r>
            <a:rPr lang="en-US" dirty="0"/>
            <a:t>Master Educator</a:t>
          </a:r>
        </a:p>
      </dgm:t>
    </dgm:pt>
    <dgm:pt modelId="{DC68AACC-192E-574F-B7C8-ECFDC184A20E}" type="parTrans" cxnId="{FAC773A1-CF48-494B-86D7-6FF014CDD7A8}">
      <dgm:prSet/>
      <dgm:spPr/>
      <dgm:t>
        <a:bodyPr/>
        <a:lstStyle/>
        <a:p>
          <a:endParaRPr lang="en-US"/>
        </a:p>
      </dgm:t>
    </dgm:pt>
    <dgm:pt modelId="{1B201EE5-C859-8344-8658-015D24D8B7F6}" type="sibTrans" cxnId="{FAC773A1-CF48-494B-86D7-6FF014CDD7A8}">
      <dgm:prSet/>
      <dgm:spPr/>
      <dgm:t>
        <a:bodyPr/>
        <a:lstStyle/>
        <a:p>
          <a:endParaRPr lang="en-US"/>
        </a:p>
      </dgm:t>
    </dgm:pt>
    <dgm:pt modelId="{857025D3-F279-CD42-9CAC-65E98E14936D}">
      <dgm:prSet/>
      <dgm:spPr/>
      <dgm:t>
        <a:bodyPr/>
        <a:lstStyle/>
        <a:p>
          <a:r>
            <a:rPr lang="en-US"/>
            <a:t>Educator</a:t>
          </a:r>
          <a:endParaRPr lang="en-US" dirty="0"/>
        </a:p>
      </dgm:t>
    </dgm:pt>
    <dgm:pt modelId="{FC73F2FF-4BA6-B047-A8EF-5F546C95A3C5}" type="parTrans" cxnId="{22B266FF-067C-7A4D-B5B4-50EE59C86D86}">
      <dgm:prSet/>
      <dgm:spPr/>
      <dgm:t>
        <a:bodyPr/>
        <a:lstStyle/>
        <a:p>
          <a:endParaRPr lang="en-US"/>
        </a:p>
      </dgm:t>
    </dgm:pt>
    <dgm:pt modelId="{A799A762-08FC-D04A-A8D8-14ED90760B2C}" type="sibTrans" cxnId="{22B266FF-067C-7A4D-B5B4-50EE59C86D86}">
      <dgm:prSet/>
      <dgm:spPr/>
      <dgm:t>
        <a:bodyPr/>
        <a:lstStyle/>
        <a:p>
          <a:endParaRPr lang="en-US"/>
        </a:p>
      </dgm:t>
    </dgm:pt>
    <dgm:pt modelId="{C93C8581-77C2-4D43-BCD8-55631B8FDD91}" type="pres">
      <dgm:prSet presAssocID="{75AEB885-2AE7-044F-94D1-158FC5047E5B}" presName="Name0" presStyleCnt="0">
        <dgm:presLayoutVars>
          <dgm:dir/>
          <dgm:animLvl val="lvl"/>
          <dgm:resizeHandles val="exact"/>
        </dgm:presLayoutVars>
      </dgm:prSet>
      <dgm:spPr/>
    </dgm:pt>
    <dgm:pt modelId="{80019758-1DF2-7944-B8A5-CF225846BA4E}" type="pres">
      <dgm:prSet presAssocID="{12CB3F73-398D-0A4D-881C-DBBBE440F51E}" presName="Name8" presStyleCnt="0"/>
      <dgm:spPr/>
    </dgm:pt>
    <dgm:pt modelId="{C3B4AF22-2EEB-2044-8AB2-51FB992541B7}" type="pres">
      <dgm:prSet presAssocID="{12CB3F73-398D-0A4D-881C-DBBBE440F51E}" presName="level" presStyleLbl="node1" presStyleIdx="0" presStyleCnt="4" custScaleX="91725">
        <dgm:presLayoutVars>
          <dgm:chMax val="1"/>
          <dgm:bulletEnabled val="1"/>
        </dgm:presLayoutVars>
      </dgm:prSet>
      <dgm:spPr/>
    </dgm:pt>
    <dgm:pt modelId="{51725FE5-FEEA-5048-BA6A-BA1CF97449EB}" type="pres">
      <dgm:prSet presAssocID="{12CB3F73-398D-0A4D-881C-DBBBE440F51E}" presName="levelTx" presStyleLbl="revTx" presStyleIdx="0" presStyleCnt="0">
        <dgm:presLayoutVars>
          <dgm:chMax val="1"/>
          <dgm:bulletEnabled val="1"/>
        </dgm:presLayoutVars>
      </dgm:prSet>
      <dgm:spPr/>
    </dgm:pt>
    <dgm:pt modelId="{B593F3D0-A791-9445-B609-D96797DD5AA7}" type="pres">
      <dgm:prSet presAssocID="{857025D3-F279-CD42-9CAC-65E98E14936D}" presName="Name8" presStyleCnt="0"/>
      <dgm:spPr/>
    </dgm:pt>
    <dgm:pt modelId="{85817CB0-18EF-5241-84B2-FB52F23BCBE7}" type="pres">
      <dgm:prSet presAssocID="{857025D3-F279-CD42-9CAC-65E98E14936D}" presName="level" presStyleLbl="node1" presStyleIdx="1" presStyleCnt="4">
        <dgm:presLayoutVars>
          <dgm:chMax val="1"/>
          <dgm:bulletEnabled val="1"/>
        </dgm:presLayoutVars>
      </dgm:prSet>
      <dgm:spPr/>
    </dgm:pt>
    <dgm:pt modelId="{9E209890-B7E5-2143-BBE6-29E0DCF08EA2}" type="pres">
      <dgm:prSet presAssocID="{857025D3-F279-CD42-9CAC-65E98E14936D}" presName="levelTx" presStyleLbl="revTx" presStyleIdx="0" presStyleCnt="0">
        <dgm:presLayoutVars>
          <dgm:chMax val="1"/>
          <dgm:bulletEnabled val="1"/>
        </dgm:presLayoutVars>
      </dgm:prSet>
      <dgm:spPr/>
    </dgm:pt>
    <dgm:pt modelId="{1CE067EB-7972-E94F-8FD4-2844AACBF002}" type="pres">
      <dgm:prSet presAssocID="{18E797EA-9235-E342-8F63-D7444368945D}" presName="Name8" presStyleCnt="0"/>
      <dgm:spPr/>
    </dgm:pt>
    <dgm:pt modelId="{433F5DE7-521F-AF42-B12C-0D8FCE0C7572}" type="pres">
      <dgm:prSet presAssocID="{18E797EA-9235-E342-8F63-D7444368945D}" presName="level" presStyleLbl="node1" presStyleIdx="2" presStyleCnt="4">
        <dgm:presLayoutVars>
          <dgm:chMax val="1"/>
          <dgm:bulletEnabled val="1"/>
        </dgm:presLayoutVars>
      </dgm:prSet>
      <dgm:spPr/>
    </dgm:pt>
    <dgm:pt modelId="{C6D42539-61D6-B94B-8826-BC566AE4260A}" type="pres">
      <dgm:prSet presAssocID="{18E797EA-9235-E342-8F63-D7444368945D}" presName="levelTx" presStyleLbl="revTx" presStyleIdx="0" presStyleCnt="0">
        <dgm:presLayoutVars>
          <dgm:chMax val="1"/>
          <dgm:bulletEnabled val="1"/>
        </dgm:presLayoutVars>
      </dgm:prSet>
      <dgm:spPr/>
    </dgm:pt>
    <dgm:pt modelId="{5DADE2F9-BEB9-6344-B0B9-F7DB2B48BFD9}" type="pres">
      <dgm:prSet presAssocID="{71352111-E633-8F47-8565-AA479721359D}" presName="Name8" presStyleCnt="0"/>
      <dgm:spPr/>
    </dgm:pt>
    <dgm:pt modelId="{9FBF3051-F8B1-944D-A530-F083346EC575}" type="pres">
      <dgm:prSet presAssocID="{71352111-E633-8F47-8565-AA479721359D}" presName="level" presStyleLbl="node1" presStyleIdx="3" presStyleCnt="4">
        <dgm:presLayoutVars>
          <dgm:chMax val="1"/>
          <dgm:bulletEnabled val="1"/>
        </dgm:presLayoutVars>
      </dgm:prSet>
      <dgm:spPr/>
    </dgm:pt>
    <dgm:pt modelId="{16E8EC72-D73C-E44E-A193-F0854B73A72D}" type="pres">
      <dgm:prSet presAssocID="{71352111-E633-8F47-8565-AA479721359D}" presName="levelTx" presStyleLbl="revTx" presStyleIdx="0" presStyleCnt="0">
        <dgm:presLayoutVars>
          <dgm:chMax val="1"/>
          <dgm:bulletEnabled val="1"/>
        </dgm:presLayoutVars>
      </dgm:prSet>
      <dgm:spPr/>
    </dgm:pt>
  </dgm:ptLst>
  <dgm:cxnLst>
    <dgm:cxn modelId="{DBBA8C6B-5C9C-C347-A72B-898BE2829A81}" type="presOf" srcId="{857025D3-F279-CD42-9CAC-65E98E14936D}" destId="{85817CB0-18EF-5241-84B2-FB52F23BCBE7}" srcOrd="0" destOrd="0" presId="urn:microsoft.com/office/officeart/2005/8/layout/pyramid1"/>
    <dgm:cxn modelId="{D3268D4E-78F2-0F4B-8BAA-E44C4CFAF77D}" type="presOf" srcId="{18E797EA-9235-E342-8F63-D7444368945D}" destId="{433F5DE7-521F-AF42-B12C-0D8FCE0C7572}" srcOrd="0" destOrd="0" presId="urn:microsoft.com/office/officeart/2005/8/layout/pyramid1"/>
    <dgm:cxn modelId="{4FD3FB70-2A11-3A40-A00C-1873FD58D926}" type="presOf" srcId="{857025D3-F279-CD42-9CAC-65E98E14936D}" destId="{9E209890-B7E5-2143-BBE6-29E0DCF08EA2}" srcOrd="1" destOrd="0" presId="urn:microsoft.com/office/officeart/2005/8/layout/pyramid1"/>
    <dgm:cxn modelId="{1B2C128C-5601-0344-8027-B1149B8D13ED}" srcId="{75AEB885-2AE7-044F-94D1-158FC5047E5B}" destId="{18E797EA-9235-E342-8F63-D7444368945D}" srcOrd="2" destOrd="0" parTransId="{011835AC-6F66-654A-9446-8EF93404663F}" sibTransId="{FEB26B62-FA73-DE46-9991-DDC41F65D90A}"/>
    <dgm:cxn modelId="{FAC773A1-CF48-494B-86D7-6FF014CDD7A8}" srcId="{75AEB885-2AE7-044F-94D1-158FC5047E5B}" destId="{12CB3F73-398D-0A4D-881C-DBBBE440F51E}" srcOrd="0" destOrd="0" parTransId="{DC68AACC-192E-574F-B7C8-ECFDC184A20E}" sibTransId="{1B201EE5-C859-8344-8658-015D24D8B7F6}"/>
    <dgm:cxn modelId="{AF53BAA7-19FF-9A4C-8E95-4A07FAB199E4}" srcId="{75AEB885-2AE7-044F-94D1-158FC5047E5B}" destId="{71352111-E633-8F47-8565-AA479721359D}" srcOrd="3" destOrd="0" parTransId="{8EFE3BC8-6E62-9341-8E87-52AE80BF91BA}" sibTransId="{419AACC9-8D0F-4D4D-A7C1-E372F34FE1B2}"/>
    <dgm:cxn modelId="{9795C7B3-7908-3F4E-8E3D-1C80FDEB367A}" type="presOf" srcId="{12CB3F73-398D-0A4D-881C-DBBBE440F51E}" destId="{51725FE5-FEEA-5048-BA6A-BA1CF97449EB}" srcOrd="1" destOrd="0" presId="urn:microsoft.com/office/officeart/2005/8/layout/pyramid1"/>
    <dgm:cxn modelId="{30BD26D3-5971-A54F-8CD7-BB02C3DC004F}" type="presOf" srcId="{71352111-E633-8F47-8565-AA479721359D}" destId="{9FBF3051-F8B1-944D-A530-F083346EC575}" srcOrd="0" destOrd="0" presId="urn:microsoft.com/office/officeart/2005/8/layout/pyramid1"/>
    <dgm:cxn modelId="{30C6AFD3-E1EF-5B4A-A39B-3BEEC9924BA4}" type="presOf" srcId="{18E797EA-9235-E342-8F63-D7444368945D}" destId="{C6D42539-61D6-B94B-8826-BC566AE4260A}" srcOrd="1" destOrd="0" presId="urn:microsoft.com/office/officeart/2005/8/layout/pyramid1"/>
    <dgm:cxn modelId="{8D334AE0-BA45-9C49-A241-36EEC66B45A0}" type="presOf" srcId="{12CB3F73-398D-0A4D-881C-DBBBE440F51E}" destId="{C3B4AF22-2EEB-2044-8AB2-51FB992541B7}" srcOrd="0" destOrd="0" presId="urn:microsoft.com/office/officeart/2005/8/layout/pyramid1"/>
    <dgm:cxn modelId="{367AA1E6-278F-CD4A-8E1E-7225CB14A68E}" type="presOf" srcId="{71352111-E633-8F47-8565-AA479721359D}" destId="{16E8EC72-D73C-E44E-A193-F0854B73A72D}" srcOrd="1" destOrd="0" presId="urn:microsoft.com/office/officeart/2005/8/layout/pyramid1"/>
    <dgm:cxn modelId="{57AE5DF4-2277-0B49-9AF8-F28F1F5566BA}" type="presOf" srcId="{75AEB885-2AE7-044F-94D1-158FC5047E5B}" destId="{C93C8581-77C2-4D43-BCD8-55631B8FDD91}" srcOrd="0" destOrd="0" presId="urn:microsoft.com/office/officeart/2005/8/layout/pyramid1"/>
    <dgm:cxn modelId="{22B266FF-067C-7A4D-B5B4-50EE59C86D86}" srcId="{75AEB885-2AE7-044F-94D1-158FC5047E5B}" destId="{857025D3-F279-CD42-9CAC-65E98E14936D}" srcOrd="1" destOrd="0" parTransId="{FC73F2FF-4BA6-B047-A8EF-5F546C95A3C5}" sibTransId="{A799A762-08FC-D04A-A8D8-14ED90760B2C}"/>
    <dgm:cxn modelId="{7C900DDA-2ADA-204A-82B2-75FD0F4FF733}" type="presParOf" srcId="{C93C8581-77C2-4D43-BCD8-55631B8FDD91}" destId="{80019758-1DF2-7944-B8A5-CF225846BA4E}" srcOrd="0" destOrd="0" presId="urn:microsoft.com/office/officeart/2005/8/layout/pyramid1"/>
    <dgm:cxn modelId="{61C1E519-8347-9542-B825-FD70EFBF7529}" type="presParOf" srcId="{80019758-1DF2-7944-B8A5-CF225846BA4E}" destId="{C3B4AF22-2EEB-2044-8AB2-51FB992541B7}" srcOrd="0" destOrd="0" presId="urn:microsoft.com/office/officeart/2005/8/layout/pyramid1"/>
    <dgm:cxn modelId="{951895C2-AF07-424D-9334-86D5C53071D5}" type="presParOf" srcId="{80019758-1DF2-7944-B8A5-CF225846BA4E}" destId="{51725FE5-FEEA-5048-BA6A-BA1CF97449EB}" srcOrd="1" destOrd="0" presId="urn:microsoft.com/office/officeart/2005/8/layout/pyramid1"/>
    <dgm:cxn modelId="{ED645903-5C79-F24F-A48B-DD1CE94E3453}" type="presParOf" srcId="{C93C8581-77C2-4D43-BCD8-55631B8FDD91}" destId="{B593F3D0-A791-9445-B609-D96797DD5AA7}" srcOrd="1" destOrd="0" presId="urn:microsoft.com/office/officeart/2005/8/layout/pyramid1"/>
    <dgm:cxn modelId="{0FDD5F2D-8D60-8C4B-9DAC-40D2621210A5}" type="presParOf" srcId="{B593F3D0-A791-9445-B609-D96797DD5AA7}" destId="{85817CB0-18EF-5241-84B2-FB52F23BCBE7}" srcOrd="0" destOrd="0" presId="urn:microsoft.com/office/officeart/2005/8/layout/pyramid1"/>
    <dgm:cxn modelId="{4F0BFFB9-9626-7645-8FC9-771EC31A290B}" type="presParOf" srcId="{B593F3D0-A791-9445-B609-D96797DD5AA7}" destId="{9E209890-B7E5-2143-BBE6-29E0DCF08EA2}" srcOrd="1" destOrd="0" presId="urn:microsoft.com/office/officeart/2005/8/layout/pyramid1"/>
    <dgm:cxn modelId="{27748632-FB01-7341-B435-5A143F41B0AA}" type="presParOf" srcId="{C93C8581-77C2-4D43-BCD8-55631B8FDD91}" destId="{1CE067EB-7972-E94F-8FD4-2844AACBF002}" srcOrd="2" destOrd="0" presId="urn:microsoft.com/office/officeart/2005/8/layout/pyramid1"/>
    <dgm:cxn modelId="{EEB6349E-66A3-1A41-AB36-AEAAA9F6393A}" type="presParOf" srcId="{1CE067EB-7972-E94F-8FD4-2844AACBF002}" destId="{433F5DE7-521F-AF42-B12C-0D8FCE0C7572}" srcOrd="0" destOrd="0" presId="urn:microsoft.com/office/officeart/2005/8/layout/pyramid1"/>
    <dgm:cxn modelId="{6CFA3CED-51A7-7945-A0C3-30385F5891D5}" type="presParOf" srcId="{1CE067EB-7972-E94F-8FD4-2844AACBF002}" destId="{C6D42539-61D6-B94B-8826-BC566AE4260A}" srcOrd="1" destOrd="0" presId="urn:microsoft.com/office/officeart/2005/8/layout/pyramid1"/>
    <dgm:cxn modelId="{A9AA78ED-3F20-BF4B-99CF-AD133C764649}" type="presParOf" srcId="{C93C8581-77C2-4D43-BCD8-55631B8FDD91}" destId="{5DADE2F9-BEB9-6344-B0B9-F7DB2B48BFD9}" srcOrd="3" destOrd="0" presId="urn:microsoft.com/office/officeart/2005/8/layout/pyramid1"/>
    <dgm:cxn modelId="{1DBD7172-C1DB-894F-A6A2-4CF568CF9C8C}" type="presParOf" srcId="{5DADE2F9-BEB9-6344-B0B9-F7DB2B48BFD9}" destId="{9FBF3051-F8B1-944D-A530-F083346EC575}" srcOrd="0" destOrd="0" presId="urn:microsoft.com/office/officeart/2005/8/layout/pyramid1"/>
    <dgm:cxn modelId="{DE4B16F9-500C-B747-8B98-C0DBF94FCF93}" type="presParOf" srcId="{5DADE2F9-BEB9-6344-B0B9-F7DB2B48BFD9}" destId="{16E8EC72-D73C-E44E-A193-F0854B73A72D}"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B4AF22-2EEB-2044-8AB2-51FB992541B7}">
      <dsp:nvSpPr>
        <dsp:cNvPr id="0" name=""/>
        <dsp:cNvSpPr/>
      </dsp:nvSpPr>
      <dsp:spPr>
        <a:xfrm>
          <a:off x="2349055" y="0"/>
          <a:ext cx="1397889" cy="1016000"/>
        </a:xfrm>
        <a:prstGeom prst="trapezoid">
          <a:avLst>
            <a:gd name="adj" fmla="val 75000"/>
          </a:avLst>
        </a:prstGeom>
        <a:gradFill rotWithShape="0">
          <a:gsLst>
            <a:gs pos="0">
              <a:schemeClr val="accent2">
                <a:alpha val="90000"/>
                <a:hueOff val="0"/>
                <a:satOff val="0"/>
                <a:lumOff val="0"/>
                <a:alphaOff val="0"/>
                <a:satMod val="103000"/>
                <a:lumMod val="102000"/>
                <a:tint val="94000"/>
              </a:schemeClr>
            </a:gs>
            <a:gs pos="50000">
              <a:schemeClr val="accent2">
                <a:alpha val="90000"/>
                <a:hueOff val="0"/>
                <a:satOff val="0"/>
                <a:lumOff val="0"/>
                <a:alphaOff val="0"/>
                <a:satMod val="110000"/>
                <a:lumMod val="100000"/>
                <a:shade val="100000"/>
              </a:schemeClr>
            </a:gs>
            <a:gs pos="100000">
              <a:schemeClr val="accent2">
                <a:alpha val="9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Master Educator</a:t>
          </a:r>
        </a:p>
      </dsp:txBody>
      <dsp:txXfrm>
        <a:off x="2349055" y="0"/>
        <a:ext cx="1397889" cy="1016000"/>
      </dsp:txXfrm>
    </dsp:sp>
    <dsp:sp modelId="{85817CB0-18EF-5241-84B2-FB52F23BCBE7}">
      <dsp:nvSpPr>
        <dsp:cNvPr id="0" name=""/>
        <dsp:cNvSpPr/>
      </dsp:nvSpPr>
      <dsp:spPr>
        <a:xfrm>
          <a:off x="1524000" y="1015999"/>
          <a:ext cx="3048000" cy="1016000"/>
        </a:xfrm>
        <a:prstGeom prst="trapezoid">
          <a:avLst>
            <a:gd name="adj" fmla="val 75000"/>
          </a:avLst>
        </a:prstGeom>
        <a:gradFill rotWithShape="0">
          <a:gsLst>
            <a:gs pos="0">
              <a:schemeClr val="accent2">
                <a:alpha val="90000"/>
                <a:hueOff val="0"/>
                <a:satOff val="0"/>
                <a:lumOff val="0"/>
                <a:alphaOff val="-13333"/>
                <a:satMod val="103000"/>
                <a:lumMod val="102000"/>
                <a:tint val="94000"/>
              </a:schemeClr>
            </a:gs>
            <a:gs pos="50000">
              <a:schemeClr val="accent2">
                <a:alpha val="90000"/>
                <a:hueOff val="0"/>
                <a:satOff val="0"/>
                <a:lumOff val="0"/>
                <a:alphaOff val="-13333"/>
                <a:satMod val="110000"/>
                <a:lumMod val="100000"/>
                <a:shade val="100000"/>
              </a:schemeClr>
            </a:gs>
            <a:gs pos="100000">
              <a:schemeClr val="accent2">
                <a:alpha val="90000"/>
                <a:hueOff val="0"/>
                <a:satOff val="0"/>
                <a:lumOff val="0"/>
                <a:alphaOff val="-13333"/>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a:t>Educator</a:t>
          </a:r>
          <a:endParaRPr lang="en-US" sz="2600" kern="1200" dirty="0"/>
        </a:p>
      </dsp:txBody>
      <dsp:txXfrm>
        <a:off x="2057400" y="1015999"/>
        <a:ext cx="1981200" cy="1016000"/>
      </dsp:txXfrm>
    </dsp:sp>
    <dsp:sp modelId="{433F5DE7-521F-AF42-B12C-0D8FCE0C7572}">
      <dsp:nvSpPr>
        <dsp:cNvPr id="0" name=""/>
        <dsp:cNvSpPr/>
      </dsp:nvSpPr>
      <dsp:spPr>
        <a:xfrm>
          <a:off x="762000" y="2031999"/>
          <a:ext cx="4572000" cy="1016000"/>
        </a:xfrm>
        <a:prstGeom prst="trapezoid">
          <a:avLst>
            <a:gd name="adj" fmla="val 75000"/>
          </a:avLst>
        </a:prstGeom>
        <a:gradFill rotWithShape="0">
          <a:gsLst>
            <a:gs pos="0">
              <a:schemeClr val="accent2">
                <a:alpha val="90000"/>
                <a:hueOff val="0"/>
                <a:satOff val="0"/>
                <a:lumOff val="0"/>
                <a:alphaOff val="-26667"/>
                <a:satMod val="103000"/>
                <a:lumMod val="102000"/>
                <a:tint val="94000"/>
              </a:schemeClr>
            </a:gs>
            <a:gs pos="50000">
              <a:schemeClr val="accent2">
                <a:alpha val="90000"/>
                <a:hueOff val="0"/>
                <a:satOff val="0"/>
                <a:lumOff val="0"/>
                <a:alphaOff val="-26667"/>
                <a:satMod val="110000"/>
                <a:lumMod val="100000"/>
                <a:shade val="100000"/>
              </a:schemeClr>
            </a:gs>
            <a:gs pos="100000">
              <a:schemeClr val="accent2">
                <a:alpha val="90000"/>
                <a:hueOff val="0"/>
                <a:satOff val="0"/>
                <a:lumOff val="0"/>
                <a:alphaOff val="-26667"/>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Master Teacher</a:t>
          </a:r>
        </a:p>
      </dsp:txBody>
      <dsp:txXfrm>
        <a:off x="1562100" y="2031999"/>
        <a:ext cx="2971800" cy="1016000"/>
      </dsp:txXfrm>
    </dsp:sp>
    <dsp:sp modelId="{9FBF3051-F8B1-944D-A530-F083346EC575}">
      <dsp:nvSpPr>
        <dsp:cNvPr id="0" name=""/>
        <dsp:cNvSpPr/>
      </dsp:nvSpPr>
      <dsp:spPr>
        <a:xfrm>
          <a:off x="0" y="3047999"/>
          <a:ext cx="6096000" cy="1016000"/>
        </a:xfrm>
        <a:prstGeom prst="trapezoid">
          <a:avLst>
            <a:gd name="adj" fmla="val 75000"/>
          </a:avLst>
        </a:prstGeom>
        <a:gradFill rotWithShape="0">
          <a:gsLst>
            <a:gs pos="0">
              <a:schemeClr val="accent2">
                <a:alpha val="90000"/>
                <a:hueOff val="0"/>
                <a:satOff val="0"/>
                <a:lumOff val="0"/>
                <a:alphaOff val="-40000"/>
                <a:satMod val="103000"/>
                <a:lumMod val="102000"/>
                <a:tint val="94000"/>
              </a:schemeClr>
            </a:gs>
            <a:gs pos="50000">
              <a:schemeClr val="accent2">
                <a:alpha val="90000"/>
                <a:hueOff val="0"/>
                <a:satOff val="0"/>
                <a:lumOff val="0"/>
                <a:alphaOff val="-40000"/>
                <a:satMod val="110000"/>
                <a:lumMod val="100000"/>
                <a:shade val="100000"/>
              </a:schemeClr>
            </a:gs>
            <a:gs pos="100000">
              <a:schemeClr val="accent2">
                <a:alpha val="90000"/>
                <a:hueOff val="0"/>
                <a:satOff val="0"/>
                <a:lumOff val="0"/>
                <a:alphaOff val="-4000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Teacher</a:t>
          </a:r>
        </a:p>
      </dsp:txBody>
      <dsp:txXfrm>
        <a:off x="1066799" y="3047999"/>
        <a:ext cx="3962400" cy="1016000"/>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CA"/>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F918E506-39C4-41C9-814B-408C4CA9158D}" type="datetimeFigureOut">
              <a:rPr lang="en-CA" smtClean="0"/>
              <a:t>2024-05-22</a:t>
            </a:fld>
            <a:endParaRPr lang="en-CA"/>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CA"/>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CA"/>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92B84B80-0F0B-4466-B9A0-28A43B6B0A09}" type="slidenum">
              <a:rPr lang="en-CA" smtClean="0"/>
              <a:t>‹#›</a:t>
            </a:fld>
            <a:endParaRPr lang="en-CA"/>
          </a:p>
        </p:txBody>
      </p:sp>
    </p:spTree>
    <p:extLst>
      <p:ext uri="{BB962C8B-B14F-4D97-AF65-F5344CB8AC3E}">
        <p14:creationId xmlns:p14="http://schemas.microsoft.com/office/powerpoint/2010/main" val="928252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ea typeface="ＭＳ Ｐゴシック" pitchFamily="34" charset="-128"/>
              </a:rPr>
              <a:t>Anil</a:t>
            </a:r>
          </a:p>
          <a:p>
            <a:endParaRPr lang="en-CA" dirty="0"/>
          </a:p>
        </p:txBody>
      </p:sp>
      <p:sp>
        <p:nvSpPr>
          <p:cNvPr id="4" name="Slide Number Placeholder 3"/>
          <p:cNvSpPr>
            <a:spLocks noGrp="1"/>
          </p:cNvSpPr>
          <p:nvPr>
            <p:ph type="sldNum" sz="quarter" idx="5"/>
          </p:nvPr>
        </p:nvSpPr>
        <p:spPr/>
        <p:txBody>
          <a:bodyPr/>
          <a:lstStyle/>
          <a:p>
            <a:fld id="{92B84B80-0F0B-4466-B9A0-28A43B6B0A09}" type="slidenum">
              <a:rPr lang="en-CA" smtClean="0"/>
              <a:t>1</a:t>
            </a:fld>
            <a:endParaRPr lang="en-CA"/>
          </a:p>
        </p:txBody>
      </p:sp>
    </p:spTree>
    <p:extLst>
      <p:ext uri="{BB962C8B-B14F-4D97-AF65-F5344CB8AC3E}">
        <p14:creationId xmlns:p14="http://schemas.microsoft.com/office/powerpoint/2010/main" val="3475110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eaLnBrk="0" fontAlgn="base" hangingPunct="0">
              <a:spcBef>
                <a:spcPct val="30000"/>
              </a:spcBef>
              <a:spcAft>
                <a:spcPct val="0"/>
              </a:spcAft>
              <a:defRPr/>
            </a:pPr>
            <a:r>
              <a:rPr lang="en-US" dirty="0"/>
              <a:t>Examples of service to consider</a:t>
            </a:r>
          </a:p>
          <a:p>
            <a:pPr defTabSz="933237" eaLnBrk="0" fontAlgn="base" hangingPunct="0">
              <a:spcBef>
                <a:spcPct val="30000"/>
              </a:spcBef>
              <a:spcAft>
                <a:spcPct val="0"/>
              </a:spcAft>
              <a:defRPr/>
            </a:pPr>
            <a:r>
              <a:rPr lang="en-US" dirty="0" err="1"/>
              <a:t>Sherertz</a:t>
            </a:r>
            <a:r>
              <a:rPr lang="en-US" dirty="0"/>
              <a:t>, E. F. (2000). Criteria of the “Educators' Pyramid” Fulfilled by Medical School Faculty Promoted on a Teaching Pathway. Academic Medicine, 75(9), 954–956. </a:t>
            </a:r>
          </a:p>
          <a:p>
            <a:r>
              <a:rPr lang="en-US" dirty="0"/>
              <a:t>Anil</a:t>
            </a:r>
          </a:p>
          <a:p>
            <a:endParaRPr lang="en-CA" dirty="0"/>
          </a:p>
        </p:txBody>
      </p:sp>
      <p:sp>
        <p:nvSpPr>
          <p:cNvPr id="4" name="Slide Number Placeholder 3"/>
          <p:cNvSpPr>
            <a:spLocks noGrp="1"/>
          </p:cNvSpPr>
          <p:nvPr>
            <p:ph type="sldNum" sz="quarter" idx="5"/>
          </p:nvPr>
        </p:nvSpPr>
        <p:spPr/>
        <p:txBody>
          <a:bodyPr/>
          <a:lstStyle/>
          <a:p>
            <a:fld id="{92B84B80-0F0B-4466-B9A0-28A43B6B0A09}" type="slidenum">
              <a:rPr lang="en-CA" smtClean="0"/>
              <a:t>10</a:t>
            </a:fld>
            <a:endParaRPr lang="en-CA"/>
          </a:p>
        </p:txBody>
      </p:sp>
    </p:spTree>
    <p:extLst>
      <p:ext uri="{BB962C8B-B14F-4D97-AF65-F5344CB8AC3E}">
        <p14:creationId xmlns:p14="http://schemas.microsoft.com/office/powerpoint/2010/main" val="2160433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have a single strong suit? or do you have decent strength in multiple areas?</a:t>
            </a:r>
          </a:p>
          <a:p>
            <a:r>
              <a:rPr lang="en-US" dirty="0"/>
              <a:t>Anita</a:t>
            </a:r>
          </a:p>
          <a:p>
            <a:endParaRPr lang="en-CA" dirty="0"/>
          </a:p>
        </p:txBody>
      </p:sp>
      <p:sp>
        <p:nvSpPr>
          <p:cNvPr id="4" name="Slide Number Placeholder 3"/>
          <p:cNvSpPr>
            <a:spLocks noGrp="1"/>
          </p:cNvSpPr>
          <p:nvPr>
            <p:ph type="sldNum" sz="quarter" idx="5"/>
          </p:nvPr>
        </p:nvSpPr>
        <p:spPr/>
        <p:txBody>
          <a:bodyPr/>
          <a:lstStyle/>
          <a:p>
            <a:fld id="{92B84B80-0F0B-4466-B9A0-28A43B6B0A09}" type="slidenum">
              <a:rPr lang="en-CA" smtClean="0"/>
              <a:t>11</a:t>
            </a:fld>
            <a:endParaRPr lang="en-CA"/>
          </a:p>
        </p:txBody>
      </p:sp>
    </p:spTree>
    <p:extLst>
      <p:ext uri="{BB962C8B-B14F-4D97-AF65-F5344CB8AC3E}">
        <p14:creationId xmlns:p14="http://schemas.microsoft.com/office/powerpoint/2010/main" val="4199956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pitchFamily="34" charset="-128"/>
              </a:rPr>
              <a:t>Anil</a:t>
            </a:r>
          </a:p>
          <a:p>
            <a:endParaRPr lang="en-US" dirty="0">
              <a:ea typeface="ＭＳ Ｐゴシック" pitchFamily="34" charset="-128"/>
            </a:endParaRPr>
          </a:p>
          <a:p>
            <a:r>
              <a:rPr lang="en-US" dirty="0" err="1"/>
              <a:t>Sherertz</a:t>
            </a:r>
            <a:r>
              <a:rPr lang="en-US" dirty="0"/>
              <a:t>, E. F. (2000). Criteria of the “Educators' Pyramid” Fulfilled by Medical School Faculty Promoted on a Teaching Pathway. Academic Medicine, 75(9), 954–956. </a:t>
            </a:r>
          </a:p>
          <a:p>
            <a:endParaRPr lang="en-US" dirty="0">
              <a:ea typeface="ＭＳ Ｐゴシック" pitchFamily="34" charset="-128"/>
            </a:endParaRPr>
          </a:p>
          <a:p>
            <a:r>
              <a:rPr lang="en-US" dirty="0">
                <a:ea typeface="ＭＳ Ｐゴシック" pitchFamily="34" charset="-128"/>
              </a:rPr>
              <a:t>Not sure if this should be </a:t>
            </a:r>
            <a:r>
              <a:rPr lang="en-US" dirty="0" err="1">
                <a:ea typeface="ＭＳ Ｐゴシック" pitchFamily="34" charset="-128"/>
              </a:rPr>
              <a:t>bts</a:t>
            </a:r>
            <a:r>
              <a:rPr lang="en-US" dirty="0">
                <a:ea typeface="ＭＳ Ｐゴシック" pitchFamily="34" charset="-128"/>
              </a:rPr>
              <a:t> or pr</a:t>
            </a:r>
          </a:p>
          <a:p>
            <a:endParaRPr lang="en-CA" dirty="0"/>
          </a:p>
        </p:txBody>
      </p:sp>
      <p:sp>
        <p:nvSpPr>
          <p:cNvPr id="4" name="Slide Number Placeholder 3"/>
          <p:cNvSpPr>
            <a:spLocks noGrp="1"/>
          </p:cNvSpPr>
          <p:nvPr>
            <p:ph type="sldNum" sz="quarter" idx="5"/>
          </p:nvPr>
        </p:nvSpPr>
        <p:spPr/>
        <p:txBody>
          <a:bodyPr/>
          <a:lstStyle/>
          <a:p>
            <a:fld id="{92B84B80-0F0B-4466-B9A0-28A43B6B0A09}" type="slidenum">
              <a:rPr lang="en-CA" smtClean="0"/>
              <a:t>12</a:t>
            </a:fld>
            <a:endParaRPr lang="en-CA"/>
          </a:p>
        </p:txBody>
      </p:sp>
    </p:spTree>
    <p:extLst>
      <p:ext uri="{BB962C8B-B14F-4D97-AF65-F5344CB8AC3E}">
        <p14:creationId xmlns:p14="http://schemas.microsoft.com/office/powerpoint/2010/main" val="2457668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Strength that is across the domains, national and/or international presence, recent scholarly activity of significance. </a:t>
            </a:r>
          </a:p>
          <a:p>
            <a:r>
              <a:rPr lang="en-US" dirty="0"/>
              <a:t>Anil</a:t>
            </a:r>
          </a:p>
          <a:p>
            <a:endParaRPr lang="en-CA" dirty="0"/>
          </a:p>
        </p:txBody>
      </p:sp>
      <p:sp>
        <p:nvSpPr>
          <p:cNvPr id="4" name="Slide Number Placeholder 3"/>
          <p:cNvSpPr>
            <a:spLocks noGrp="1"/>
          </p:cNvSpPr>
          <p:nvPr>
            <p:ph type="sldNum" sz="quarter" idx="5"/>
          </p:nvPr>
        </p:nvSpPr>
        <p:spPr/>
        <p:txBody>
          <a:bodyPr/>
          <a:lstStyle/>
          <a:p>
            <a:fld id="{92B84B80-0F0B-4466-B9A0-28A43B6B0A09}" type="slidenum">
              <a:rPr lang="en-CA" smtClean="0"/>
              <a:t>13</a:t>
            </a:fld>
            <a:endParaRPr lang="en-CA"/>
          </a:p>
        </p:txBody>
      </p:sp>
    </p:spTree>
    <p:extLst>
      <p:ext uri="{BB962C8B-B14F-4D97-AF65-F5344CB8AC3E}">
        <p14:creationId xmlns:p14="http://schemas.microsoft.com/office/powerpoint/2010/main" val="1814365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process itself requires a lot of work, and organization. </a:t>
            </a:r>
          </a:p>
          <a:p>
            <a:r>
              <a:rPr lang="en-US" dirty="0"/>
              <a:t>Anita</a:t>
            </a:r>
          </a:p>
          <a:p>
            <a:endParaRPr lang="en-CA" dirty="0"/>
          </a:p>
        </p:txBody>
      </p:sp>
      <p:sp>
        <p:nvSpPr>
          <p:cNvPr id="4" name="Slide Number Placeholder 3"/>
          <p:cNvSpPr>
            <a:spLocks noGrp="1"/>
          </p:cNvSpPr>
          <p:nvPr>
            <p:ph type="sldNum" sz="quarter" idx="5"/>
          </p:nvPr>
        </p:nvSpPr>
        <p:spPr/>
        <p:txBody>
          <a:bodyPr/>
          <a:lstStyle/>
          <a:p>
            <a:fld id="{92B84B80-0F0B-4466-B9A0-28A43B6B0A09}" type="slidenum">
              <a:rPr lang="en-CA" smtClean="0"/>
              <a:t>14</a:t>
            </a:fld>
            <a:endParaRPr lang="en-CA"/>
          </a:p>
        </p:txBody>
      </p:sp>
    </p:spTree>
    <p:extLst>
      <p:ext uri="{BB962C8B-B14F-4D97-AF65-F5344CB8AC3E}">
        <p14:creationId xmlns:p14="http://schemas.microsoft.com/office/powerpoint/2010/main" val="1754876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ea typeface="ＭＳ Ｐゴシック" pitchFamily="34" charset="-128"/>
              </a:rPr>
              <a:t>Anil</a:t>
            </a:r>
          </a:p>
          <a:p>
            <a:endParaRPr lang="en-CA" dirty="0"/>
          </a:p>
        </p:txBody>
      </p:sp>
      <p:sp>
        <p:nvSpPr>
          <p:cNvPr id="4" name="Slide Number Placeholder 3"/>
          <p:cNvSpPr>
            <a:spLocks noGrp="1"/>
          </p:cNvSpPr>
          <p:nvPr>
            <p:ph type="sldNum" sz="quarter" idx="5"/>
          </p:nvPr>
        </p:nvSpPr>
        <p:spPr/>
        <p:txBody>
          <a:bodyPr/>
          <a:lstStyle/>
          <a:p>
            <a:fld id="{92B84B80-0F0B-4466-B9A0-28A43B6B0A09}" type="slidenum">
              <a:rPr lang="en-CA" smtClean="0"/>
              <a:t>15</a:t>
            </a:fld>
            <a:endParaRPr lang="en-CA"/>
          </a:p>
        </p:txBody>
      </p:sp>
    </p:spTree>
    <p:extLst>
      <p:ext uri="{BB962C8B-B14F-4D97-AF65-F5344CB8AC3E}">
        <p14:creationId xmlns:p14="http://schemas.microsoft.com/office/powerpoint/2010/main" val="3677602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Anita</a:t>
            </a:r>
            <a:endParaRPr lang="en-CA" dirty="0"/>
          </a:p>
        </p:txBody>
      </p:sp>
      <p:sp>
        <p:nvSpPr>
          <p:cNvPr id="4" name="Slide Number Placeholder 3"/>
          <p:cNvSpPr>
            <a:spLocks noGrp="1"/>
          </p:cNvSpPr>
          <p:nvPr>
            <p:ph type="sldNum" sz="quarter" idx="5"/>
          </p:nvPr>
        </p:nvSpPr>
        <p:spPr/>
        <p:txBody>
          <a:bodyPr/>
          <a:lstStyle/>
          <a:p>
            <a:fld id="{92B84B80-0F0B-4466-B9A0-28A43B6B0A09}" type="slidenum">
              <a:rPr lang="en-CA" smtClean="0"/>
              <a:t>16</a:t>
            </a:fld>
            <a:endParaRPr lang="en-CA"/>
          </a:p>
        </p:txBody>
      </p:sp>
    </p:spTree>
    <p:extLst>
      <p:ext uri="{BB962C8B-B14F-4D97-AF65-F5344CB8AC3E}">
        <p14:creationId xmlns:p14="http://schemas.microsoft.com/office/powerpoint/2010/main" val="3462673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pitchFamily="34" charset="-128"/>
              </a:rPr>
              <a:t>Anil – we are going to go through each of these steps in detail in upcoming slides</a:t>
            </a:r>
            <a:r>
              <a:rPr lang="mr-IN" dirty="0">
                <a:ea typeface="ＭＳ Ｐゴシック" pitchFamily="34" charset="-128"/>
              </a:rPr>
              <a:t>…</a:t>
            </a:r>
            <a:r>
              <a:rPr lang="en-CA" dirty="0">
                <a:ea typeface="ＭＳ Ｐゴシック" pitchFamily="34" charset="-128"/>
              </a:rPr>
              <a:t>These are the tools you will use to demonstrate your work in the 4 domains</a:t>
            </a:r>
            <a:r>
              <a:rPr lang="mr-IN" dirty="0">
                <a:ea typeface="ＭＳ Ｐゴシック" pitchFamily="34" charset="-128"/>
              </a:rPr>
              <a:t>…</a:t>
            </a:r>
            <a:endParaRPr lang="en-US" dirty="0">
              <a:ea typeface="ＭＳ Ｐゴシック" pitchFamily="34" charset="-128"/>
            </a:endParaRPr>
          </a:p>
          <a:p>
            <a:endParaRPr lang="en-US" dirty="0">
              <a:ea typeface="ＭＳ Ｐゴシック" pitchFamily="34" charset="-128"/>
            </a:endParaRPr>
          </a:p>
          <a:p>
            <a:pPr defTabSz="933154">
              <a:defRPr/>
            </a:pPr>
            <a:r>
              <a:rPr lang="en-US" b="1" dirty="0"/>
              <a:t>*4.1.1.3  </a:t>
            </a:r>
            <a:r>
              <a:rPr lang="en-US" dirty="0"/>
              <a:t>a copy of the research and creative works the applicant wishes to have considered in the examination of the application, it being understood that the applicant may attach a clear and detailed description of these works when the works are such that the physical submission is not practical. </a:t>
            </a:r>
            <a:endParaRPr lang="en-US" dirty="0">
              <a:effectLst/>
            </a:endParaRPr>
          </a:p>
        </p:txBody>
      </p:sp>
      <p:sp>
        <p:nvSpPr>
          <p:cNvPr id="4" name="Slide Number Placeholder 3"/>
          <p:cNvSpPr>
            <a:spLocks noGrp="1"/>
          </p:cNvSpPr>
          <p:nvPr>
            <p:ph type="sldNum" sz="quarter" idx="5"/>
          </p:nvPr>
        </p:nvSpPr>
        <p:spPr/>
        <p:txBody>
          <a:bodyPr/>
          <a:lstStyle/>
          <a:p>
            <a:fld id="{92B84B80-0F0B-4466-B9A0-28A43B6B0A09}" type="slidenum">
              <a:rPr lang="en-CA" smtClean="0"/>
              <a:t>17</a:t>
            </a:fld>
            <a:endParaRPr lang="en-CA"/>
          </a:p>
        </p:txBody>
      </p:sp>
    </p:spTree>
    <p:extLst>
      <p:ext uri="{BB962C8B-B14F-4D97-AF65-F5344CB8AC3E}">
        <p14:creationId xmlns:p14="http://schemas.microsoft.com/office/powerpoint/2010/main" val="39440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Anil</a:t>
            </a:r>
          </a:p>
          <a:p>
            <a:r>
              <a:rPr lang="en-CA" dirty="0"/>
              <a:t>Address the opportunity to tell a story of your passions and accomplishments. 1-2 pages</a:t>
            </a:r>
          </a:p>
          <a:p>
            <a:pPr marL="466618" indent="-466618"/>
            <a:r>
              <a:rPr lang="en-US" dirty="0"/>
              <a:t>Time to show off and highlight your strengths</a:t>
            </a:r>
          </a:p>
          <a:p>
            <a:pPr marL="524946" indent="-466618"/>
            <a:r>
              <a:rPr lang="en-US" dirty="0"/>
              <a:t>If there are deficient areas, highlight these in your cover letter and provide a valid explanation</a:t>
            </a:r>
          </a:p>
          <a:p>
            <a:pPr marL="524946" indent="-466618"/>
            <a:r>
              <a:rPr lang="en-US" dirty="0"/>
              <a:t>See cover letter template</a:t>
            </a:r>
          </a:p>
        </p:txBody>
      </p:sp>
      <p:sp>
        <p:nvSpPr>
          <p:cNvPr id="4" name="Slide Number Placeholder 3"/>
          <p:cNvSpPr>
            <a:spLocks noGrp="1"/>
          </p:cNvSpPr>
          <p:nvPr>
            <p:ph type="sldNum" sz="quarter" idx="5"/>
          </p:nvPr>
        </p:nvSpPr>
        <p:spPr/>
        <p:txBody>
          <a:bodyPr/>
          <a:lstStyle/>
          <a:p>
            <a:fld id="{92B84B80-0F0B-4466-B9A0-28A43B6B0A09}" type="slidenum">
              <a:rPr lang="en-CA" smtClean="0"/>
              <a:t>18</a:t>
            </a:fld>
            <a:endParaRPr lang="en-CA"/>
          </a:p>
        </p:txBody>
      </p:sp>
    </p:spTree>
    <p:extLst>
      <p:ext uri="{BB962C8B-B14F-4D97-AF65-F5344CB8AC3E}">
        <p14:creationId xmlns:p14="http://schemas.microsoft.com/office/powerpoint/2010/main" val="7535302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Anil</a:t>
            </a:r>
          </a:p>
          <a:p>
            <a:r>
              <a:rPr lang="en-CA" dirty="0"/>
              <a:t>The template is an iterative tool.  It will act as a prompt for activities which you may not have thought to include. </a:t>
            </a:r>
          </a:p>
          <a:p>
            <a:r>
              <a:rPr lang="en-US" b="1" i="1" dirty="0"/>
              <a:t>Please keep in mind that this is a comprehensive template to be used as a guideline only.  Please do not feel obligated to complete every section of this template.  Please complete the sections that apply to you.</a:t>
            </a:r>
            <a:r>
              <a:rPr lang="en-CA" dirty="0">
                <a:effectLst/>
              </a:rPr>
              <a:t> </a:t>
            </a:r>
            <a:endParaRPr lang="en-CA" dirty="0"/>
          </a:p>
          <a:p>
            <a:endParaRPr lang="en-CA" dirty="0"/>
          </a:p>
        </p:txBody>
      </p:sp>
      <p:sp>
        <p:nvSpPr>
          <p:cNvPr id="4" name="Slide Number Placeholder 3"/>
          <p:cNvSpPr>
            <a:spLocks noGrp="1"/>
          </p:cNvSpPr>
          <p:nvPr>
            <p:ph type="sldNum" sz="quarter" idx="5"/>
          </p:nvPr>
        </p:nvSpPr>
        <p:spPr/>
        <p:txBody>
          <a:bodyPr/>
          <a:lstStyle/>
          <a:p>
            <a:fld id="{92B84B80-0F0B-4466-B9A0-28A43B6B0A09}" type="slidenum">
              <a:rPr lang="en-CA" smtClean="0"/>
              <a:t>19</a:t>
            </a:fld>
            <a:endParaRPr lang="en-CA"/>
          </a:p>
        </p:txBody>
      </p:sp>
    </p:spTree>
    <p:extLst>
      <p:ext uri="{BB962C8B-B14F-4D97-AF65-F5344CB8AC3E}">
        <p14:creationId xmlns:p14="http://schemas.microsoft.com/office/powerpoint/2010/main" val="3567748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ea typeface="ＭＳ Ｐゴシック" pitchFamily="34" charset="-128"/>
              </a:rPr>
              <a:t>Anil</a:t>
            </a:r>
          </a:p>
          <a:p>
            <a:endParaRPr lang="en-CA" dirty="0"/>
          </a:p>
        </p:txBody>
      </p:sp>
      <p:sp>
        <p:nvSpPr>
          <p:cNvPr id="4" name="Slide Number Placeholder 3"/>
          <p:cNvSpPr>
            <a:spLocks noGrp="1"/>
          </p:cNvSpPr>
          <p:nvPr>
            <p:ph type="sldNum" sz="quarter" idx="5"/>
          </p:nvPr>
        </p:nvSpPr>
        <p:spPr/>
        <p:txBody>
          <a:bodyPr/>
          <a:lstStyle/>
          <a:p>
            <a:fld id="{92B84B80-0F0B-4466-B9A0-28A43B6B0A09}" type="slidenum">
              <a:rPr lang="en-CA" smtClean="0"/>
              <a:t>2</a:t>
            </a:fld>
            <a:endParaRPr lang="en-CA"/>
          </a:p>
        </p:txBody>
      </p:sp>
    </p:spTree>
    <p:extLst>
      <p:ext uri="{BB962C8B-B14F-4D97-AF65-F5344CB8AC3E}">
        <p14:creationId xmlns:p14="http://schemas.microsoft.com/office/powerpoint/2010/main" val="1792780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Glorious autumn day on Manitoulin Island. Can you see the barred owl in the tree?  </a:t>
            </a:r>
          </a:p>
          <a:p>
            <a:r>
              <a:rPr lang="en-US" dirty="0"/>
              <a:t>Nope, neither can I.</a:t>
            </a:r>
          </a:p>
          <a:p>
            <a:r>
              <a:rPr lang="en-US" dirty="0"/>
              <a:t>If you have been working for many years as a faculty member, the promotions committee will also not be able to find the owls or the gems in your CV if you do not do some judicious pruning of your CV.</a:t>
            </a:r>
          </a:p>
          <a:p>
            <a:endParaRPr lang="en-US" dirty="0"/>
          </a:p>
          <a:p>
            <a:r>
              <a:rPr lang="en-US" dirty="0"/>
              <a:t>Anil</a:t>
            </a:r>
          </a:p>
          <a:p>
            <a:endParaRPr lang="en-CA" dirty="0"/>
          </a:p>
        </p:txBody>
      </p:sp>
      <p:sp>
        <p:nvSpPr>
          <p:cNvPr id="4" name="Slide Number Placeholder 3"/>
          <p:cNvSpPr>
            <a:spLocks noGrp="1"/>
          </p:cNvSpPr>
          <p:nvPr>
            <p:ph type="sldNum" sz="quarter" idx="5"/>
          </p:nvPr>
        </p:nvSpPr>
        <p:spPr/>
        <p:txBody>
          <a:bodyPr/>
          <a:lstStyle/>
          <a:p>
            <a:fld id="{92B84B80-0F0B-4466-B9A0-28A43B6B0A09}" type="slidenum">
              <a:rPr lang="en-CA" smtClean="0"/>
              <a:t>20</a:t>
            </a:fld>
            <a:endParaRPr lang="en-CA"/>
          </a:p>
        </p:txBody>
      </p:sp>
    </p:spTree>
    <p:extLst>
      <p:ext uri="{BB962C8B-B14F-4D97-AF65-F5344CB8AC3E}">
        <p14:creationId xmlns:p14="http://schemas.microsoft.com/office/powerpoint/2010/main" val="485694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pitchFamily="34" charset="-128"/>
              </a:rPr>
              <a:t>Anita</a:t>
            </a:r>
          </a:p>
          <a:p>
            <a:pPr defTabSz="933154">
              <a:defRPr/>
            </a:pPr>
            <a:r>
              <a:rPr lang="en-US" dirty="0">
                <a:ea typeface="ＭＳ Ｐゴシック" pitchFamily="34" charset="-128"/>
              </a:rPr>
              <a:t>“</a:t>
            </a:r>
            <a:r>
              <a:rPr lang="en-US" dirty="0"/>
              <a:t>Please keep track of your academic contributions!”</a:t>
            </a:r>
          </a:p>
          <a:p>
            <a:pPr defTabSz="933154">
              <a:defRPr/>
            </a:pPr>
            <a:endParaRPr lang="en-US" dirty="0"/>
          </a:p>
          <a:p>
            <a:pPr defTabSz="933154">
              <a:defRPr/>
            </a:pPr>
            <a:endParaRPr lang="en-US" dirty="0"/>
          </a:p>
          <a:p>
            <a:r>
              <a:rPr lang="mr-IN" dirty="0">
                <a:ea typeface="ＭＳ Ｐゴシック" pitchFamily="34" charset="-128"/>
              </a:rPr>
              <a:t>…</a:t>
            </a:r>
            <a:r>
              <a:rPr lang="en-US" dirty="0">
                <a:latin typeface="Franklin Gothic Medium" panose="020B0603020102020204" pitchFamily="34" charset="0"/>
                <a:cs typeface="Arial"/>
              </a:rPr>
              <a:t>Yes, your clinic staff may be able to help!...</a:t>
            </a:r>
          </a:p>
          <a:p>
            <a:r>
              <a:rPr lang="en-US" dirty="0">
                <a:latin typeface="Franklin Gothic Medium" panose="020B0603020102020204" pitchFamily="34" charset="0"/>
                <a:cs typeface="Arial"/>
              </a:rPr>
              <a:t>(UME Jennifer Maxfield or Carrie Cybulski, PGE Rachel Schaaf) – </a:t>
            </a:r>
            <a:endParaRPr lang="en-US" dirty="0">
              <a:ea typeface="ＭＳ Ｐゴシック" pitchFamily="34" charset="-128"/>
            </a:endParaRPr>
          </a:p>
        </p:txBody>
      </p:sp>
      <p:sp>
        <p:nvSpPr>
          <p:cNvPr id="4" name="Slide Number Placeholder 3"/>
          <p:cNvSpPr>
            <a:spLocks noGrp="1"/>
          </p:cNvSpPr>
          <p:nvPr>
            <p:ph type="sldNum" sz="quarter" idx="5"/>
          </p:nvPr>
        </p:nvSpPr>
        <p:spPr/>
        <p:txBody>
          <a:bodyPr/>
          <a:lstStyle/>
          <a:p>
            <a:fld id="{92B84B80-0F0B-4466-B9A0-28A43B6B0A09}" type="slidenum">
              <a:rPr lang="en-CA" smtClean="0"/>
              <a:t>21</a:t>
            </a:fld>
            <a:endParaRPr lang="en-CA"/>
          </a:p>
        </p:txBody>
      </p:sp>
    </p:spTree>
    <p:extLst>
      <p:ext uri="{BB962C8B-B14F-4D97-AF65-F5344CB8AC3E}">
        <p14:creationId xmlns:p14="http://schemas.microsoft.com/office/powerpoint/2010/main" val="17786333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Anita</a:t>
            </a:r>
            <a:endParaRPr lang="en-CA" dirty="0"/>
          </a:p>
        </p:txBody>
      </p:sp>
      <p:sp>
        <p:nvSpPr>
          <p:cNvPr id="4" name="Slide Number Placeholder 3"/>
          <p:cNvSpPr>
            <a:spLocks noGrp="1"/>
          </p:cNvSpPr>
          <p:nvPr>
            <p:ph type="sldNum" sz="quarter" idx="5"/>
          </p:nvPr>
        </p:nvSpPr>
        <p:spPr/>
        <p:txBody>
          <a:bodyPr/>
          <a:lstStyle/>
          <a:p>
            <a:fld id="{92B84B80-0F0B-4466-B9A0-28A43B6B0A09}" type="slidenum">
              <a:rPr lang="en-CA" smtClean="0"/>
              <a:t>22</a:t>
            </a:fld>
            <a:endParaRPr lang="en-CA"/>
          </a:p>
        </p:txBody>
      </p:sp>
    </p:spTree>
    <p:extLst>
      <p:ext uri="{BB962C8B-B14F-4D97-AF65-F5344CB8AC3E}">
        <p14:creationId xmlns:p14="http://schemas.microsoft.com/office/powerpoint/2010/main" val="35920439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Anita</a:t>
            </a:r>
            <a:endParaRPr lang="en-CA" dirty="0"/>
          </a:p>
        </p:txBody>
      </p:sp>
      <p:sp>
        <p:nvSpPr>
          <p:cNvPr id="4" name="Slide Number Placeholder 3"/>
          <p:cNvSpPr>
            <a:spLocks noGrp="1"/>
          </p:cNvSpPr>
          <p:nvPr>
            <p:ph type="sldNum" sz="quarter" idx="5"/>
          </p:nvPr>
        </p:nvSpPr>
        <p:spPr/>
        <p:txBody>
          <a:bodyPr/>
          <a:lstStyle/>
          <a:p>
            <a:fld id="{92B84B80-0F0B-4466-B9A0-28A43B6B0A09}" type="slidenum">
              <a:rPr lang="en-CA" smtClean="0"/>
              <a:t>23</a:t>
            </a:fld>
            <a:endParaRPr lang="en-CA"/>
          </a:p>
        </p:txBody>
      </p:sp>
    </p:spTree>
    <p:extLst>
      <p:ext uri="{BB962C8B-B14F-4D97-AF65-F5344CB8AC3E}">
        <p14:creationId xmlns:p14="http://schemas.microsoft.com/office/powerpoint/2010/main" val="6748113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Anita</a:t>
            </a:r>
            <a:endParaRPr lang="en-CA" dirty="0"/>
          </a:p>
        </p:txBody>
      </p:sp>
      <p:sp>
        <p:nvSpPr>
          <p:cNvPr id="4" name="Slide Number Placeholder 3"/>
          <p:cNvSpPr>
            <a:spLocks noGrp="1"/>
          </p:cNvSpPr>
          <p:nvPr>
            <p:ph type="sldNum" sz="quarter" idx="5"/>
          </p:nvPr>
        </p:nvSpPr>
        <p:spPr/>
        <p:txBody>
          <a:bodyPr/>
          <a:lstStyle/>
          <a:p>
            <a:fld id="{92B84B80-0F0B-4466-B9A0-28A43B6B0A09}" type="slidenum">
              <a:rPr lang="en-CA" smtClean="0"/>
              <a:t>24</a:t>
            </a:fld>
            <a:endParaRPr lang="en-CA"/>
          </a:p>
        </p:txBody>
      </p:sp>
    </p:spTree>
    <p:extLst>
      <p:ext uri="{BB962C8B-B14F-4D97-AF65-F5344CB8AC3E}">
        <p14:creationId xmlns:p14="http://schemas.microsoft.com/office/powerpoint/2010/main" val="31062469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Anita</a:t>
            </a:r>
          </a:p>
          <a:p>
            <a:r>
              <a:rPr lang="en-CA" dirty="0"/>
              <a:t>Consider them carefully, might not </a:t>
            </a:r>
            <a:r>
              <a:rPr lang="en-CA" b="1" dirty="0"/>
              <a:t>each </a:t>
            </a:r>
            <a:r>
              <a:rPr lang="en-CA" dirty="0"/>
              <a:t>be able to speak to all your strengths but as a composite they should be able to do so.</a:t>
            </a:r>
          </a:p>
          <a:p>
            <a:endParaRPr lang="en-CA" dirty="0"/>
          </a:p>
        </p:txBody>
      </p:sp>
      <p:sp>
        <p:nvSpPr>
          <p:cNvPr id="4" name="Slide Number Placeholder 3"/>
          <p:cNvSpPr>
            <a:spLocks noGrp="1"/>
          </p:cNvSpPr>
          <p:nvPr>
            <p:ph type="sldNum" sz="quarter" idx="5"/>
          </p:nvPr>
        </p:nvSpPr>
        <p:spPr/>
        <p:txBody>
          <a:bodyPr/>
          <a:lstStyle/>
          <a:p>
            <a:fld id="{92B84B80-0F0B-4466-B9A0-28A43B6B0A09}" type="slidenum">
              <a:rPr lang="en-CA" smtClean="0"/>
              <a:t>25</a:t>
            </a:fld>
            <a:endParaRPr lang="en-CA"/>
          </a:p>
        </p:txBody>
      </p:sp>
    </p:spTree>
    <p:extLst>
      <p:ext uri="{BB962C8B-B14F-4D97-AF65-F5344CB8AC3E}">
        <p14:creationId xmlns:p14="http://schemas.microsoft.com/office/powerpoint/2010/main" val="5507370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Anil</a:t>
            </a:r>
          </a:p>
          <a:p>
            <a:endParaRPr lang="en-CA" dirty="0"/>
          </a:p>
        </p:txBody>
      </p:sp>
      <p:sp>
        <p:nvSpPr>
          <p:cNvPr id="4" name="Slide Number Placeholder 3"/>
          <p:cNvSpPr>
            <a:spLocks noGrp="1"/>
          </p:cNvSpPr>
          <p:nvPr>
            <p:ph type="sldNum" sz="quarter" idx="5"/>
          </p:nvPr>
        </p:nvSpPr>
        <p:spPr/>
        <p:txBody>
          <a:bodyPr/>
          <a:lstStyle/>
          <a:p>
            <a:fld id="{92B84B80-0F0B-4466-B9A0-28A43B6B0A09}" type="slidenum">
              <a:rPr lang="en-CA" smtClean="0"/>
              <a:t>26</a:t>
            </a:fld>
            <a:endParaRPr lang="en-CA"/>
          </a:p>
        </p:txBody>
      </p:sp>
    </p:spTree>
    <p:extLst>
      <p:ext uri="{BB962C8B-B14F-4D97-AF65-F5344CB8AC3E}">
        <p14:creationId xmlns:p14="http://schemas.microsoft.com/office/powerpoint/2010/main" val="411228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Anil</a:t>
            </a:r>
            <a:endParaRPr lang="en-CA" dirty="0"/>
          </a:p>
        </p:txBody>
      </p:sp>
      <p:sp>
        <p:nvSpPr>
          <p:cNvPr id="4" name="Slide Number Placeholder 3"/>
          <p:cNvSpPr>
            <a:spLocks noGrp="1"/>
          </p:cNvSpPr>
          <p:nvPr>
            <p:ph type="sldNum" sz="quarter" idx="5"/>
          </p:nvPr>
        </p:nvSpPr>
        <p:spPr/>
        <p:txBody>
          <a:bodyPr/>
          <a:lstStyle/>
          <a:p>
            <a:fld id="{92B84B80-0F0B-4466-B9A0-28A43B6B0A09}" type="slidenum">
              <a:rPr lang="en-CA" smtClean="0"/>
              <a:t>27</a:t>
            </a:fld>
            <a:endParaRPr lang="en-CA"/>
          </a:p>
        </p:txBody>
      </p:sp>
    </p:spTree>
    <p:extLst>
      <p:ext uri="{BB962C8B-B14F-4D97-AF65-F5344CB8AC3E}">
        <p14:creationId xmlns:p14="http://schemas.microsoft.com/office/powerpoint/2010/main" val="42530824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Anita</a:t>
            </a:r>
            <a:endParaRPr lang="en-CA" dirty="0"/>
          </a:p>
        </p:txBody>
      </p:sp>
      <p:sp>
        <p:nvSpPr>
          <p:cNvPr id="4" name="Slide Number Placeholder 3"/>
          <p:cNvSpPr>
            <a:spLocks noGrp="1"/>
          </p:cNvSpPr>
          <p:nvPr>
            <p:ph type="sldNum" sz="quarter" idx="5"/>
          </p:nvPr>
        </p:nvSpPr>
        <p:spPr/>
        <p:txBody>
          <a:bodyPr/>
          <a:lstStyle/>
          <a:p>
            <a:fld id="{92B84B80-0F0B-4466-B9A0-28A43B6B0A09}" type="slidenum">
              <a:rPr lang="en-CA" smtClean="0"/>
              <a:t>28</a:t>
            </a:fld>
            <a:endParaRPr lang="en-CA"/>
          </a:p>
        </p:txBody>
      </p:sp>
    </p:spTree>
    <p:extLst>
      <p:ext uri="{BB962C8B-B14F-4D97-AF65-F5344CB8AC3E}">
        <p14:creationId xmlns:p14="http://schemas.microsoft.com/office/powerpoint/2010/main" val="25662451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Anita</a:t>
            </a:r>
            <a:endParaRPr lang="en-CA" dirty="0"/>
          </a:p>
        </p:txBody>
      </p:sp>
      <p:sp>
        <p:nvSpPr>
          <p:cNvPr id="4" name="Slide Number Placeholder 3"/>
          <p:cNvSpPr>
            <a:spLocks noGrp="1"/>
          </p:cNvSpPr>
          <p:nvPr>
            <p:ph type="sldNum" sz="quarter" idx="5"/>
          </p:nvPr>
        </p:nvSpPr>
        <p:spPr/>
        <p:txBody>
          <a:bodyPr/>
          <a:lstStyle/>
          <a:p>
            <a:fld id="{92B84B80-0F0B-4466-B9A0-28A43B6B0A09}" type="slidenum">
              <a:rPr lang="en-CA" smtClean="0"/>
              <a:t>29</a:t>
            </a:fld>
            <a:endParaRPr lang="en-CA"/>
          </a:p>
        </p:txBody>
      </p:sp>
    </p:spTree>
    <p:extLst>
      <p:ext uri="{BB962C8B-B14F-4D97-AF65-F5344CB8AC3E}">
        <p14:creationId xmlns:p14="http://schemas.microsoft.com/office/powerpoint/2010/main" val="293843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Anita</a:t>
            </a:r>
          </a:p>
        </p:txBody>
      </p:sp>
      <p:sp>
        <p:nvSpPr>
          <p:cNvPr id="4" name="Slide Number Placeholder 3"/>
          <p:cNvSpPr>
            <a:spLocks noGrp="1"/>
          </p:cNvSpPr>
          <p:nvPr>
            <p:ph type="sldNum" sz="quarter" idx="5"/>
          </p:nvPr>
        </p:nvSpPr>
        <p:spPr/>
        <p:txBody>
          <a:bodyPr/>
          <a:lstStyle/>
          <a:p>
            <a:fld id="{92B84B80-0F0B-4466-B9A0-28A43B6B0A09}" type="slidenum">
              <a:rPr lang="en-CA" smtClean="0"/>
              <a:t>3</a:t>
            </a:fld>
            <a:endParaRPr lang="en-CA"/>
          </a:p>
        </p:txBody>
      </p:sp>
    </p:spTree>
    <p:extLst>
      <p:ext uri="{BB962C8B-B14F-4D97-AF65-F5344CB8AC3E}">
        <p14:creationId xmlns:p14="http://schemas.microsoft.com/office/powerpoint/2010/main" val="8007619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Anil</a:t>
            </a:r>
          </a:p>
          <a:p>
            <a:r>
              <a:rPr lang="en-US" dirty="0"/>
              <a:t>Fortunately the teams that developed and later improved</a:t>
            </a:r>
            <a:r>
              <a:rPr lang="en-US" baseline="0" dirty="0"/>
              <a:t> upon the NOSM promotions process have worked to address many of those concerns. </a:t>
            </a:r>
          </a:p>
          <a:p>
            <a:endParaRPr lang="en-US" baseline="0" dirty="0"/>
          </a:p>
          <a:p>
            <a:r>
              <a:rPr lang="en-US" baseline="0" dirty="0"/>
              <a:t>Dry – maybe omit</a:t>
            </a:r>
            <a:endParaRPr lang="en-US" dirty="0"/>
          </a:p>
          <a:p>
            <a:endParaRPr lang="en-CA" dirty="0"/>
          </a:p>
        </p:txBody>
      </p:sp>
      <p:sp>
        <p:nvSpPr>
          <p:cNvPr id="4" name="Slide Number Placeholder 3"/>
          <p:cNvSpPr>
            <a:spLocks noGrp="1"/>
          </p:cNvSpPr>
          <p:nvPr>
            <p:ph type="sldNum" sz="quarter" idx="5"/>
          </p:nvPr>
        </p:nvSpPr>
        <p:spPr/>
        <p:txBody>
          <a:bodyPr/>
          <a:lstStyle/>
          <a:p>
            <a:fld id="{92B84B80-0F0B-4466-B9A0-28A43B6B0A09}" type="slidenum">
              <a:rPr lang="en-CA" smtClean="0"/>
              <a:t>30</a:t>
            </a:fld>
            <a:endParaRPr lang="en-CA"/>
          </a:p>
        </p:txBody>
      </p:sp>
    </p:spTree>
    <p:extLst>
      <p:ext uri="{BB962C8B-B14F-4D97-AF65-F5344CB8AC3E}">
        <p14:creationId xmlns:p14="http://schemas.microsoft.com/office/powerpoint/2010/main" val="31431272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Anil</a:t>
            </a:r>
            <a:endParaRPr lang="en-CA" dirty="0"/>
          </a:p>
        </p:txBody>
      </p:sp>
      <p:sp>
        <p:nvSpPr>
          <p:cNvPr id="4" name="Slide Number Placeholder 3"/>
          <p:cNvSpPr>
            <a:spLocks noGrp="1"/>
          </p:cNvSpPr>
          <p:nvPr>
            <p:ph type="sldNum" sz="quarter" idx="5"/>
          </p:nvPr>
        </p:nvSpPr>
        <p:spPr/>
        <p:txBody>
          <a:bodyPr/>
          <a:lstStyle/>
          <a:p>
            <a:fld id="{92B84B80-0F0B-4466-B9A0-28A43B6B0A09}" type="slidenum">
              <a:rPr lang="en-CA" smtClean="0"/>
              <a:t>31</a:t>
            </a:fld>
            <a:endParaRPr lang="en-CA"/>
          </a:p>
        </p:txBody>
      </p:sp>
    </p:spTree>
    <p:extLst>
      <p:ext uri="{BB962C8B-B14F-4D97-AF65-F5344CB8AC3E}">
        <p14:creationId xmlns:p14="http://schemas.microsoft.com/office/powerpoint/2010/main" val="8831115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Anil</a:t>
            </a:r>
            <a:endParaRPr lang="en-CA" dirty="0"/>
          </a:p>
        </p:txBody>
      </p:sp>
      <p:sp>
        <p:nvSpPr>
          <p:cNvPr id="4" name="Slide Number Placeholder 3"/>
          <p:cNvSpPr>
            <a:spLocks noGrp="1"/>
          </p:cNvSpPr>
          <p:nvPr>
            <p:ph type="sldNum" sz="quarter" idx="5"/>
          </p:nvPr>
        </p:nvSpPr>
        <p:spPr/>
        <p:txBody>
          <a:bodyPr/>
          <a:lstStyle/>
          <a:p>
            <a:fld id="{92B84B80-0F0B-4466-B9A0-28A43B6B0A09}" type="slidenum">
              <a:rPr lang="en-CA" smtClean="0"/>
              <a:t>32</a:t>
            </a:fld>
            <a:endParaRPr lang="en-CA"/>
          </a:p>
        </p:txBody>
      </p:sp>
    </p:spTree>
    <p:extLst>
      <p:ext uri="{BB962C8B-B14F-4D97-AF65-F5344CB8AC3E}">
        <p14:creationId xmlns:p14="http://schemas.microsoft.com/office/powerpoint/2010/main" val="39533588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Anita</a:t>
            </a:r>
          </a:p>
          <a:p>
            <a:r>
              <a:rPr lang="en-US" dirty="0"/>
              <a:t>Success rate </a:t>
            </a:r>
            <a:r>
              <a:rPr lang="en-US"/>
              <a:t>of 79%</a:t>
            </a:r>
            <a:endParaRPr lang="en-US" dirty="0"/>
          </a:p>
        </p:txBody>
      </p:sp>
      <p:sp>
        <p:nvSpPr>
          <p:cNvPr id="4" name="Slide Number Placeholder 3"/>
          <p:cNvSpPr>
            <a:spLocks noGrp="1"/>
          </p:cNvSpPr>
          <p:nvPr>
            <p:ph type="sldNum" sz="quarter" idx="5"/>
          </p:nvPr>
        </p:nvSpPr>
        <p:spPr/>
        <p:txBody>
          <a:bodyPr/>
          <a:lstStyle/>
          <a:p>
            <a:fld id="{92B84B80-0F0B-4466-B9A0-28A43B6B0A09}" type="slidenum">
              <a:rPr lang="en-CA" smtClean="0"/>
              <a:t>33</a:t>
            </a:fld>
            <a:endParaRPr lang="en-CA"/>
          </a:p>
        </p:txBody>
      </p:sp>
    </p:spTree>
    <p:extLst>
      <p:ext uri="{BB962C8B-B14F-4D97-AF65-F5344CB8AC3E}">
        <p14:creationId xmlns:p14="http://schemas.microsoft.com/office/powerpoint/2010/main" val="5950506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Anita</a:t>
            </a:r>
          </a:p>
          <a:p>
            <a:r>
              <a:rPr lang="en-US" sz="1600" dirty="0"/>
              <a:t>Fewer females apply but they are just as successful as males</a:t>
            </a:r>
            <a:endParaRPr lang="en-CA" sz="1600" dirty="0"/>
          </a:p>
        </p:txBody>
      </p:sp>
      <p:sp>
        <p:nvSpPr>
          <p:cNvPr id="4" name="Slide Number Placeholder 3"/>
          <p:cNvSpPr>
            <a:spLocks noGrp="1"/>
          </p:cNvSpPr>
          <p:nvPr>
            <p:ph type="sldNum" sz="quarter" idx="5"/>
          </p:nvPr>
        </p:nvSpPr>
        <p:spPr/>
        <p:txBody>
          <a:bodyPr/>
          <a:lstStyle/>
          <a:p>
            <a:fld id="{92B84B80-0F0B-4466-B9A0-28A43B6B0A09}" type="slidenum">
              <a:rPr lang="en-CA" smtClean="0"/>
              <a:t>34</a:t>
            </a:fld>
            <a:endParaRPr lang="en-CA"/>
          </a:p>
        </p:txBody>
      </p:sp>
    </p:spTree>
    <p:extLst>
      <p:ext uri="{BB962C8B-B14F-4D97-AF65-F5344CB8AC3E}">
        <p14:creationId xmlns:p14="http://schemas.microsoft.com/office/powerpoint/2010/main" val="18345054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pitchFamily="34" charset="-128"/>
              </a:rPr>
              <a:t>Anita</a:t>
            </a:r>
          </a:p>
          <a:p>
            <a:endParaRPr lang="en-US" dirty="0">
              <a:ea typeface="ＭＳ Ｐゴシック" pitchFamily="34" charset="-128"/>
            </a:endParaRPr>
          </a:p>
          <a:p>
            <a:pPr defTabSz="933154">
              <a:defRPr/>
            </a:pPr>
            <a:r>
              <a:rPr lang="en-CA" dirty="0"/>
              <a:t>(We have never faced a situation where the Dean has overturned a recommendation made by the committee. You are correct though… if this were to happen the process can take up to 40 days after the May 30 deadline.  If a promo ended up being awarded it would take effect mid/late July rather than July 1. If it affected a person’s remuneration NOSM would simply issue back pay. )</a:t>
            </a:r>
          </a:p>
        </p:txBody>
      </p:sp>
      <p:sp>
        <p:nvSpPr>
          <p:cNvPr id="4" name="Slide Number Placeholder 3"/>
          <p:cNvSpPr>
            <a:spLocks noGrp="1"/>
          </p:cNvSpPr>
          <p:nvPr>
            <p:ph type="sldNum" sz="quarter" idx="5"/>
          </p:nvPr>
        </p:nvSpPr>
        <p:spPr/>
        <p:txBody>
          <a:bodyPr/>
          <a:lstStyle/>
          <a:p>
            <a:fld id="{92B84B80-0F0B-4466-B9A0-28A43B6B0A09}" type="slidenum">
              <a:rPr lang="en-CA" smtClean="0"/>
              <a:t>35</a:t>
            </a:fld>
            <a:endParaRPr lang="en-CA"/>
          </a:p>
        </p:txBody>
      </p:sp>
    </p:spTree>
    <p:extLst>
      <p:ext uri="{BB962C8B-B14F-4D97-AF65-F5344CB8AC3E}">
        <p14:creationId xmlns:p14="http://schemas.microsoft.com/office/powerpoint/2010/main" val="11046657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Anita</a:t>
            </a:r>
            <a:endParaRPr lang="en-CA" dirty="0"/>
          </a:p>
        </p:txBody>
      </p:sp>
      <p:sp>
        <p:nvSpPr>
          <p:cNvPr id="4" name="Slide Number Placeholder 3"/>
          <p:cNvSpPr>
            <a:spLocks noGrp="1"/>
          </p:cNvSpPr>
          <p:nvPr>
            <p:ph type="sldNum" sz="quarter" idx="5"/>
          </p:nvPr>
        </p:nvSpPr>
        <p:spPr/>
        <p:txBody>
          <a:bodyPr/>
          <a:lstStyle/>
          <a:p>
            <a:fld id="{92B84B80-0F0B-4466-B9A0-28A43B6B0A09}" type="slidenum">
              <a:rPr lang="en-CA" smtClean="0"/>
              <a:t>36</a:t>
            </a:fld>
            <a:endParaRPr lang="en-CA"/>
          </a:p>
        </p:txBody>
      </p:sp>
    </p:spTree>
    <p:extLst>
      <p:ext uri="{BB962C8B-B14F-4D97-AF65-F5344CB8AC3E}">
        <p14:creationId xmlns:p14="http://schemas.microsoft.com/office/powerpoint/2010/main" val="27083195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Anil </a:t>
            </a:r>
            <a:endParaRPr lang="en-CA" dirty="0"/>
          </a:p>
        </p:txBody>
      </p:sp>
      <p:sp>
        <p:nvSpPr>
          <p:cNvPr id="4" name="Slide Number Placeholder 3"/>
          <p:cNvSpPr>
            <a:spLocks noGrp="1"/>
          </p:cNvSpPr>
          <p:nvPr>
            <p:ph type="sldNum" sz="quarter" idx="5"/>
          </p:nvPr>
        </p:nvSpPr>
        <p:spPr/>
        <p:txBody>
          <a:bodyPr/>
          <a:lstStyle/>
          <a:p>
            <a:fld id="{92B84B80-0F0B-4466-B9A0-28A43B6B0A09}" type="slidenum">
              <a:rPr lang="en-CA" smtClean="0"/>
              <a:t>37</a:t>
            </a:fld>
            <a:endParaRPr lang="en-CA"/>
          </a:p>
        </p:txBody>
      </p:sp>
    </p:spTree>
    <p:extLst>
      <p:ext uri="{BB962C8B-B14F-4D97-AF65-F5344CB8AC3E}">
        <p14:creationId xmlns:p14="http://schemas.microsoft.com/office/powerpoint/2010/main" val="27486732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pitchFamily="34" charset="-128"/>
              </a:rPr>
              <a:t>Anita </a:t>
            </a:r>
            <a:r>
              <a:rPr lang="mr-IN" dirty="0">
                <a:ea typeface="ＭＳ Ｐゴシック" pitchFamily="34" charset="-128"/>
              </a:rPr>
              <a:t>–</a:t>
            </a:r>
            <a:r>
              <a:rPr lang="en-US" dirty="0">
                <a:ea typeface="ＭＳ Ｐゴシック" pitchFamily="34" charset="-128"/>
              </a:rPr>
              <a:t> </a:t>
            </a:r>
          </a:p>
          <a:p>
            <a:r>
              <a:rPr lang="en-US" dirty="0">
                <a:ea typeface="ＭＳ Ｐゴシック" pitchFamily="34" charset="-128"/>
              </a:rPr>
              <a:t>A</a:t>
            </a:r>
            <a:r>
              <a:rPr lang="en-CA" dirty="0">
                <a:ea typeface="ＭＳ Ｐゴシック" pitchFamily="34" charset="-128"/>
              </a:rPr>
              <a:t>n</a:t>
            </a:r>
            <a:r>
              <a:rPr lang="en-CA" baseline="0" dirty="0">
                <a:ea typeface="ＭＳ Ｐゴシック" pitchFamily="34" charset="-128"/>
              </a:rPr>
              <a:t> opportunity for the audience to suggest others</a:t>
            </a:r>
            <a:endParaRPr lang="en-US" dirty="0">
              <a:ea typeface="ＭＳ Ｐゴシック" pitchFamily="34" charset="-128"/>
            </a:endParaRPr>
          </a:p>
          <a:p>
            <a:endParaRPr lang="en-CA" dirty="0"/>
          </a:p>
        </p:txBody>
      </p:sp>
      <p:sp>
        <p:nvSpPr>
          <p:cNvPr id="4" name="Slide Number Placeholder 3"/>
          <p:cNvSpPr>
            <a:spLocks noGrp="1"/>
          </p:cNvSpPr>
          <p:nvPr>
            <p:ph type="sldNum" sz="quarter" idx="5"/>
          </p:nvPr>
        </p:nvSpPr>
        <p:spPr/>
        <p:txBody>
          <a:bodyPr/>
          <a:lstStyle/>
          <a:p>
            <a:fld id="{92B84B80-0F0B-4466-B9A0-28A43B6B0A09}" type="slidenum">
              <a:rPr lang="en-CA" smtClean="0"/>
              <a:t>38</a:t>
            </a:fld>
            <a:endParaRPr lang="en-CA"/>
          </a:p>
        </p:txBody>
      </p:sp>
    </p:spTree>
    <p:extLst>
      <p:ext uri="{BB962C8B-B14F-4D97-AF65-F5344CB8AC3E}">
        <p14:creationId xmlns:p14="http://schemas.microsoft.com/office/powerpoint/2010/main" val="23464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Anil</a:t>
            </a:r>
            <a:endParaRPr lang="en-CA" dirty="0"/>
          </a:p>
        </p:txBody>
      </p:sp>
      <p:sp>
        <p:nvSpPr>
          <p:cNvPr id="4" name="Slide Number Placeholder 3"/>
          <p:cNvSpPr>
            <a:spLocks noGrp="1"/>
          </p:cNvSpPr>
          <p:nvPr>
            <p:ph type="sldNum" sz="quarter" idx="5"/>
          </p:nvPr>
        </p:nvSpPr>
        <p:spPr/>
        <p:txBody>
          <a:bodyPr/>
          <a:lstStyle/>
          <a:p>
            <a:fld id="{92B84B80-0F0B-4466-B9A0-28A43B6B0A09}" type="slidenum">
              <a:rPr lang="en-CA" smtClean="0"/>
              <a:t>39</a:t>
            </a:fld>
            <a:endParaRPr lang="en-CA"/>
          </a:p>
        </p:txBody>
      </p:sp>
    </p:spTree>
    <p:extLst>
      <p:ext uri="{BB962C8B-B14F-4D97-AF65-F5344CB8AC3E}">
        <p14:creationId xmlns:p14="http://schemas.microsoft.com/office/powerpoint/2010/main" val="959250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Anita</a:t>
            </a:r>
          </a:p>
        </p:txBody>
      </p:sp>
      <p:sp>
        <p:nvSpPr>
          <p:cNvPr id="4" name="Slide Number Placeholder 3"/>
          <p:cNvSpPr>
            <a:spLocks noGrp="1"/>
          </p:cNvSpPr>
          <p:nvPr>
            <p:ph type="sldNum" sz="quarter" idx="5"/>
          </p:nvPr>
        </p:nvSpPr>
        <p:spPr/>
        <p:txBody>
          <a:bodyPr/>
          <a:lstStyle/>
          <a:p>
            <a:fld id="{92B84B80-0F0B-4466-B9A0-28A43B6B0A09}" type="slidenum">
              <a:rPr lang="en-CA" smtClean="0"/>
              <a:t>4</a:t>
            </a:fld>
            <a:endParaRPr lang="en-CA"/>
          </a:p>
        </p:txBody>
      </p:sp>
    </p:spTree>
    <p:extLst>
      <p:ext uri="{BB962C8B-B14F-4D97-AF65-F5344CB8AC3E}">
        <p14:creationId xmlns:p14="http://schemas.microsoft.com/office/powerpoint/2010/main" val="34998716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pitchFamily="34" charset="-128"/>
              </a:rPr>
              <a:t>Anil</a:t>
            </a:r>
          </a:p>
          <a:p>
            <a:r>
              <a:rPr lang="en-US" dirty="0">
                <a:ea typeface="ＭＳ Ｐゴシック" pitchFamily="34" charset="-128"/>
              </a:rPr>
              <a:t>Chairing committees for example are weighted</a:t>
            </a:r>
            <a:r>
              <a:rPr lang="en-US" baseline="0" dirty="0">
                <a:ea typeface="ＭＳ Ｐゴシック" pitchFamily="34" charset="-128"/>
              </a:rPr>
              <a:t> more heavily than committee membership. </a:t>
            </a:r>
            <a:endParaRPr lang="en-US" dirty="0">
              <a:ea typeface="ＭＳ Ｐゴシック" pitchFamily="34" charset="-128"/>
            </a:endParaRPr>
          </a:p>
          <a:p>
            <a:endParaRPr lang="en-CA" dirty="0"/>
          </a:p>
        </p:txBody>
      </p:sp>
      <p:sp>
        <p:nvSpPr>
          <p:cNvPr id="4" name="Slide Number Placeholder 3"/>
          <p:cNvSpPr>
            <a:spLocks noGrp="1"/>
          </p:cNvSpPr>
          <p:nvPr>
            <p:ph type="sldNum" sz="quarter" idx="5"/>
          </p:nvPr>
        </p:nvSpPr>
        <p:spPr/>
        <p:txBody>
          <a:bodyPr/>
          <a:lstStyle/>
          <a:p>
            <a:fld id="{92B84B80-0F0B-4466-B9A0-28A43B6B0A09}" type="slidenum">
              <a:rPr lang="en-CA" smtClean="0"/>
              <a:t>40</a:t>
            </a:fld>
            <a:endParaRPr lang="en-CA"/>
          </a:p>
        </p:txBody>
      </p:sp>
    </p:spTree>
    <p:extLst>
      <p:ext uri="{BB962C8B-B14F-4D97-AF65-F5344CB8AC3E}">
        <p14:creationId xmlns:p14="http://schemas.microsoft.com/office/powerpoint/2010/main" val="24837312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of the necessary priority of contributions to NOSM administration for promotion.  Necessary because for NOSM to thrive it relies on your contributions for more than just teaching.</a:t>
            </a:r>
          </a:p>
          <a:p>
            <a:endParaRPr lang="en-US" dirty="0"/>
          </a:p>
          <a:p>
            <a:r>
              <a:rPr lang="en-US" dirty="0"/>
              <a:t>Anil</a:t>
            </a:r>
          </a:p>
          <a:p>
            <a:endParaRPr lang="en-CA" dirty="0"/>
          </a:p>
        </p:txBody>
      </p:sp>
      <p:sp>
        <p:nvSpPr>
          <p:cNvPr id="4" name="Slide Number Placeholder 3"/>
          <p:cNvSpPr>
            <a:spLocks noGrp="1"/>
          </p:cNvSpPr>
          <p:nvPr>
            <p:ph type="sldNum" sz="quarter" idx="5"/>
          </p:nvPr>
        </p:nvSpPr>
        <p:spPr/>
        <p:txBody>
          <a:bodyPr/>
          <a:lstStyle/>
          <a:p>
            <a:fld id="{92B84B80-0F0B-4466-B9A0-28A43B6B0A09}" type="slidenum">
              <a:rPr lang="en-CA" smtClean="0"/>
              <a:t>41</a:t>
            </a:fld>
            <a:endParaRPr lang="en-CA"/>
          </a:p>
        </p:txBody>
      </p:sp>
    </p:spTree>
    <p:extLst>
      <p:ext uri="{BB962C8B-B14F-4D97-AF65-F5344CB8AC3E}">
        <p14:creationId xmlns:p14="http://schemas.microsoft.com/office/powerpoint/2010/main" val="6151360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pitchFamily="34" charset="-128"/>
              </a:rPr>
              <a:t>Anil</a:t>
            </a:r>
          </a:p>
          <a:p>
            <a:endParaRPr lang="en-US" dirty="0">
              <a:ea typeface="ＭＳ Ｐゴシック" pitchFamily="34" charset="-128"/>
            </a:endParaRPr>
          </a:p>
          <a:p>
            <a:r>
              <a:rPr lang="en-US" dirty="0">
                <a:ea typeface="ＭＳ Ｐゴシック" pitchFamily="34" charset="-128"/>
              </a:rPr>
              <a:t>Remember it isn’t just grants awarded for research activity  - The committee is interested in </a:t>
            </a:r>
            <a:r>
              <a:rPr lang="en-US" baseline="0" dirty="0">
                <a:ea typeface="ＭＳ Ｐゴシック" pitchFamily="34" charset="-128"/>
              </a:rPr>
              <a:t>completion of projects and knowledge translation as well.  </a:t>
            </a:r>
            <a:endParaRPr lang="en-US" dirty="0">
              <a:ea typeface="ＭＳ Ｐゴシック" pitchFamily="34" charset="-128"/>
            </a:endParaRPr>
          </a:p>
        </p:txBody>
      </p:sp>
      <p:sp>
        <p:nvSpPr>
          <p:cNvPr id="4" name="Slide Number Placeholder 3"/>
          <p:cNvSpPr>
            <a:spLocks noGrp="1"/>
          </p:cNvSpPr>
          <p:nvPr>
            <p:ph type="sldNum" sz="quarter" idx="5"/>
          </p:nvPr>
        </p:nvSpPr>
        <p:spPr/>
        <p:txBody>
          <a:bodyPr/>
          <a:lstStyle/>
          <a:p>
            <a:fld id="{92B84B80-0F0B-4466-B9A0-28A43B6B0A09}" type="slidenum">
              <a:rPr lang="en-CA" smtClean="0"/>
              <a:t>42</a:t>
            </a:fld>
            <a:endParaRPr lang="en-CA"/>
          </a:p>
        </p:txBody>
      </p:sp>
    </p:spTree>
    <p:extLst>
      <p:ext uri="{BB962C8B-B14F-4D97-AF65-F5344CB8AC3E}">
        <p14:creationId xmlns:p14="http://schemas.microsoft.com/office/powerpoint/2010/main" val="32955187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Twitter,</a:t>
            </a:r>
            <a:r>
              <a:rPr lang="en-US" baseline="0" dirty="0"/>
              <a:t> board game development</a:t>
            </a:r>
            <a:r>
              <a:rPr lang="mr-IN" baseline="0" dirty="0"/>
              <a:t>…</a:t>
            </a:r>
            <a:r>
              <a:rPr lang="en-US" baseline="0" dirty="0"/>
              <a:t>such as </a:t>
            </a:r>
            <a:r>
              <a:rPr lang="en-US" baseline="0" dirty="0" err="1"/>
              <a:t>GridlockED</a:t>
            </a:r>
            <a:r>
              <a:rPr lang="en-US" baseline="0" dirty="0"/>
              <a:t> from Theresa Chan and colleagues at McMaster. </a:t>
            </a:r>
            <a:endParaRPr lang="en-CA" baseline="0" dirty="0"/>
          </a:p>
          <a:p>
            <a:pPr defTabSz="933154">
              <a:defRPr/>
            </a:pPr>
            <a:r>
              <a:rPr lang="en-US" dirty="0">
                <a:ea typeface="ＭＳ Ｐゴシック" pitchFamily="34" charset="-128"/>
              </a:rPr>
              <a:t>Interdisciplinary research (biomed &amp; health science)</a:t>
            </a:r>
          </a:p>
          <a:p>
            <a:endParaRPr lang="en-US" dirty="0"/>
          </a:p>
          <a:p>
            <a:r>
              <a:rPr lang="en-US" dirty="0"/>
              <a:t>Anil</a:t>
            </a:r>
          </a:p>
          <a:p>
            <a:endParaRPr lang="en-CA" dirty="0"/>
          </a:p>
        </p:txBody>
      </p:sp>
      <p:sp>
        <p:nvSpPr>
          <p:cNvPr id="4" name="Slide Number Placeholder 3"/>
          <p:cNvSpPr>
            <a:spLocks noGrp="1"/>
          </p:cNvSpPr>
          <p:nvPr>
            <p:ph type="sldNum" sz="quarter" idx="5"/>
          </p:nvPr>
        </p:nvSpPr>
        <p:spPr/>
        <p:txBody>
          <a:bodyPr/>
          <a:lstStyle/>
          <a:p>
            <a:fld id="{92B84B80-0F0B-4466-B9A0-28A43B6B0A09}" type="slidenum">
              <a:rPr lang="en-CA" smtClean="0"/>
              <a:t>43</a:t>
            </a:fld>
            <a:endParaRPr lang="en-CA"/>
          </a:p>
        </p:txBody>
      </p:sp>
    </p:spTree>
    <p:extLst>
      <p:ext uri="{BB962C8B-B14F-4D97-AF65-F5344CB8AC3E}">
        <p14:creationId xmlns:p14="http://schemas.microsoft.com/office/powerpoint/2010/main" val="16434079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Focused and concise?  or too broad, too extensive?</a:t>
            </a:r>
          </a:p>
          <a:p>
            <a:endParaRPr lang="en-US" dirty="0"/>
          </a:p>
          <a:p>
            <a:r>
              <a:rPr lang="en-US" dirty="0"/>
              <a:t>Anil</a:t>
            </a:r>
          </a:p>
          <a:p>
            <a:endParaRPr lang="en-CA" dirty="0"/>
          </a:p>
        </p:txBody>
      </p:sp>
      <p:sp>
        <p:nvSpPr>
          <p:cNvPr id="4" name="Slide Number Placeholder 3"/>
          <p:cNvSpPr>
            <a:spLocks noGrp="1"/>
          </p:cNvSpPr>
          <p:nvPr>
            <p:ph type="sldNum" sz="quarter" idx="5"/>
          </p:nvPr>
        </p:nvSpPr>
        <p:spPr/>
        <p:txBody>
          <a:bodyPr/>
          <a:lstStyle/>
          <a:p>
            <a:fld id="{92B84B80-0F0B-4466-B9A0-28A43B6B0A09}" type="slidenum">
              <a:rPr lang="en-CA" smtClean="0"/>
              <a:t>44</a:t>
            </a:fld>
            <a:endParaRPr lang="en-CA"/>
          </a:p>
        </p:txBody>
      </p:sp>
    </p:spTree>
    <p:extLst>
      <p:ext uri="{BB962C8B-B14F-4D97-AF65-F5344CB8AC3E}">
        <p14:creationId xmlns:p14="http://schemas.microsoft.com/office/powerpoint/2010/main" val="12623035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Anita </a:t>
            </a:r>
            <a:r>
              <a:rPr lang="mr-IN" dirty="0"/>
              <a:t>–</a:t>
            </a:r>
            <a:r>
              <a:rPr lang="en-CA" dirty="0"/>
              <a:t> “A How to Apply For Promotion Guide has been created to support clinical applicants through the process. It is a step by step guide on how to apply for promotion... “</a:t>
            </a:r>
          </a:p>
          <a:p>
            <a:endParaRPr lang="en-CA" dirty="0"/>
          </a:p>
          <a:p>
            <a:r>
              <a:rPr lang="en-CA" dirty="0"/>
              <a:t>This is an opportunity to highlight the increased role that applicants will take in cat-herding their referees.</a:t>
            </a:r>
          </a:p>
          <a:p>
            <a:endParaRPr lang="en-CA" dirty="0"/>
          </a:p>
        </p:txBody>
      </p:sp>
      <p:sp>
        <p:nvSpPr>
          <p:cNvPr id="4" name="Slide Number Placeholder 3"/>
          <p:cNvSpPr>
            <a:spLocks noGrp="1"/>
          </p:cNvSpPr>
          <p:nvPr>
            <p:ph type="sldNum" sz="quarter" idx="5"/>
          </p:nvPr>
        </p:nvSpPr>
        <p:spPr/>
        <p:txBody>
          <a:bodyPr/>
          <a:lstStyle/>
          <a:p>
            <a:fld id="{92B84B80-0F0B-4466-B9A0-28A43B6B0A09}" type="slidenum">
              <a:rPr lang="en-CA" smtClean="0"/>
              <a:t>45</a:t>
            </a:fld>
            <a:endParaRPr lang="en-CA"/>
          </a:p>
        </p:txBody>
      </p:sp>
    </p:spTree>
    <p:extLst>
      <p:ext uri="{BB962C8B-B14F-4D97-AF65-F5344CB8AC3E}">
        <p14:creationId xmlns:p14="http://schemas.microsoft.com/office/powerpoint/2010/main" val="41031366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Anil</a:t>
            </a:r>
          </a:p>
          <a:p>
            <a:r>
              <a:rPr lang="en-US" dirty="0"/>
              <a:t>J GEN INTERN MED 2003</a:t>
            </a:r>
          </a:p>
          <a:p>
            <a:r>
              <a:rPr lang="en-US" dirty="0"/>
              <a:t>In article Promotion Criteria for Clinician-educators </a:t>
            </a:r>
            <a:r>
              <a:rPr lang="mr-IN" dirty="0"/>
              <a:t>–</a:t>
            </a:r>
            <a:r>
              <a:rPr lang="en-US" dirty="0"/>
              <a:t> the authors provided tips from Department of Medicine</a:t>
            </a:r>
            <a:r>
              <a:rPr lang="en-US" baseline="0" dirty="0"/>
              <a:t> Chairs </a:t>
            </a:r>
            <a:r>
              <a:rPr lang="mr-IN" baseline="0" dirty="0"/>
              <a:t>…</a:t>
            </a:r>
            <a:r>
              <a:rPr lang="en-CA" baseline="0" dirty="0"/>
              <a:t>when asked to ``offer   one   specific recommendation   to   facilitate   the   timely   promotion   of   a newly   hired   Assistant   Professor   in   a   clinician-educator track,'’  8 themes emerged. </a:t>
            </a:r>
            <a:endParaRPr lang="en-US" dirty="0"/>
          </a:p>
        </p:txBody>
      </p:sp>
      <p:sp>
        <p:nvSpPr>
          <p:cNvPr id="4" name="Slide Number Placeholder 3"/>
          <p:cNvSpPr>
            <a:spLocks noGrp="1"/>
          </p:cNvSpPr>
          <p:nvPr>
            <p:ph type="sldNum" sz="quarter" idx="5"/>
          </p:nvPr>
        </p:nvSpPr>
        <p:spPr/>
        <p:txBody>
          <a:bodyPr/>
          <a:lstStyle/>
          <a:p>
            <a:fld id="{92B84B80-0F0B-4466-B9A0-28A43B6B0A09}" type="slidenum">
              <a:rPr lang="en-CA" smtClean="0"/>
              <a:t>46</a:t>
            </a:fld>
            <a:endParaRPr lang="en-CA"/>
          </a:p>
        </p:txBody>
      </p:sp>
    </p:spTree>
    <p:extLst>
      <p:ext uri="{BB962C8B-B14F-4D97-AF65-F5344CB8AC3E}">
        <p14:creationId xmlns:p14="http://schemas.microsoft.com/office/powerpoint/2010/main" val="20876792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Anil</a:t>
            </a:r>
          </a:p>
          <a:p>
            <a:r>
              <a:rPr lang="en-CA" baseline="0" dirty="0"/>
              <a:t>Please be aware that even though the application isn’t approved, your work is still valued!</a:t>
            </a:r>
            <a:endParaRPr lang="en-CA" dirty="0"/>
          </a:p>
          <a:p>
            <a:endParaRPr lang="en-CA" dirty="0"/>
          </a:p>
        </p:txBody>
      </p:sp>
      <p:sp>
        <p:nvSpPr>
          <p:cNvPr id="4" name="Slide Number Placeholder 3"/>
          <p:cNvSpPr>
            <a:spLocks noGrp="1"/>
          </p:cNvSpPr>
          <p:nvPr>
            <p:ph type="sldNum" sz="quarter" idx="5"/>
          </p:nvPr>
        </p:nvSpPr>
        <p:spPr/>
        <p:txBody>
          <a:bodyPr/>
          <a:lstStyle/>
          <a:p>
            <a:fld id="{92B84B80-0F0B-4466-B9A0-28A43B6B0A09}" type="slidenum">
              <a:rPr lang="en-CA" smtClean="0"/>
              <a:t>47</a:t>
            </a:fld>
            <a:endParaRPr lang="en-CA"/>
          </a:p>
        </p:txBody>
      </p:sp>
    </p:spTree>
    <p:extLst>
      <p:ext uri="{BB962C8B-B14F-4D97-AF65-F5344CB8AC3E}">
        <p14:creationId xmlns:p14="http://schemas.microsoft.com/office/powerpoint/2010/main" val="3634227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Get rid of some? </a:t>
            </a:r>
          </a:p>
          <a:p>
            <a:endParaRPr lang="en-CA" dirty="0"/>
          </a:p>
        </p:txBody>
      </p:sp>
      <p:sp>
        <p:nvSpPr>
          <p:cNvPr id="4" name="Slide Number Placeholder 3"/>
          <p:cNvSpPr>
            <a:spLocks noGrp="1"/>
          </p:cNvSpPr>
          <p:nvPr>
            <p:ph type="sldNum" sz="quarter" idx="5"/>
          </p:nvPr>
        </p:nvSpPr>
        <p:spPr/>
        <p:txBody>
          <a:bodyPr/>
          <a:lstStyle/>
          <a:p>
            <a:fld id="{92B84B80-0F0B-4466-B9A0-28A43B6B0A09}" type="slidenum">
              <a:rPr lang="en-CA" smtClean="0"/>
              <a:t>48</a:t>
            </a:fld>
            <a:endParaRPr lang="en-CA"/>
          </a:p>
        </p:txBody>
      </p:sp>
    </p:spTree>
    <p:extLst>
      <p:ext uri="{BB962C8B-B14F-4D97-AF65-F5344CB8AC3E}">
        <p14:creationId xmlns:p14="http://schemas.microsoft.com/office/powerpoint/2010/main" val="25826182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Anita</a:t>
            </a:r>
          </a:p>
          <a:p>
            <a:pPr defTabSz="933237" eaLnBrk="0" fontAlgn="base" hangingPunct="0">
              <a:spcBef>
                <a:spcPct val="30000"/>
              </a:spcBef>
              <a:spcAft>
                <a:spcPct val="0"/>
              </a:spcAft>
              <a:defRPr/>
            </a:pPr>
            <a:r>
              <a:rPr lang="en-US" baseline="0" dirty="0">
                <a:ea typeface="ＭＳ Ｐゴシック" pitchFamily="34" charset="-128"/>
              </a:rPr>
              <a:t>Are there barriers that haven’t been addressed?  Do participants feel more likely to change how they record what they are doing? Identify projects or activities that could make their applications stronger? </a:t>
            </a:r>
            <a:endParaRPr lang="en-US" dirty="0">
              <a:ea typeface="ＭＳ Ｐゴシック" pitchFamily="34" charset="-128"/>
            </a:endParaRPr>
          </a:p>
          <a:p>
            <a:endParaRPr lang="en-CA" dirty="0"/>
          </a:p>
          <a:p>
            <a:endParaRPr lang="en-CA" dirty="0"/>
          </a:p>
        </p:txBody>
      </p:sp>
      <p:sp>
        <p:nvSpPr>
          <p:cNvPr id="4" name="Slide Number Placeholder 3"/>
          <p:cNvSpPr>
            <a:spLocks noGrp="1"/>
          </p:cNvSpPr>
          <p:nvPr>
            <p:ph type="sldNum" sz="quarter" idx="5"/>
          </p:nvPr>
        </p:nvSpPr>
        <p:spPr/>
        <p:txBody>
          <a:bodyPr/>
          <a:lstStyle/>
          <a:p>
            <a:fld id="{92B84B80-0F0B-4466-B9A0-28A43B6B0A09}" type="slidenum">
              <a:rPr lang="en-CA" smtClean="0"/>
              <a:t>49</a:t>
            </a:fld>
            <a:endParaRPr lang="en-CA"/>
          </a:p>
        </p:txBody>
      </p:sp>
    </p:spTree>
    <p:extLst>
      <p:ext uri="{BB962C8B-B14F-4D97-AF65-F5344CB8AC3E}">
        <p14:creationId xmlns:p14="http://schemas.microsoft.com/office/powerpoint/2010/main" val="3162833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you where you need to apply?  Or do you still have some work to do? </a:t>
            </a:r>
          </a:p>
          <a:p>
            <a:r>
              <a:rPr lang="en-US" dirty="0"/>
              <a:t>Anil</a:t>
            </a:r>
          </a:p>
        </p:txBody>
      </p:sp>
      <p:sp>
        <p:nvSpPr>
          <p:cNvPr id="4" name="Slide Number Placeholder 3"/>
          <p:cNvSpPr>
            <a:spLocks noGrp="1"/>
          </p:cNvSpPr>
          <p:nvPr>
            <p:ph type="sldNum" sz="quarter" idx="5"/>
          </p:nvPr>
        </p:nvSpPr>
        <p:spPr/>
        <p:txBody>
          <a:bodyPr/>
          <a:lstStyle/>
          <a:p>
            <a:fld id="{92B84B80-0F0B-4466-B9A0-28A43B6B0A09}" type="slidenum">
              <a:rPr lang="en-CA" smtClean="0"/>
              <a:t>5</a:t>
            </a:fld>
            <a:endParaRPr lang="en-CA"/>
          </a:p>
        </p:txBody>
      </p:sp>
    </p:spTree>
    <p:extLst>
      <p:ext uri="{BB962C8B-B14F-4D97-AF65-F5344CB8AC3E}">
        <p14:creationId xmlns:p14="http://schemas.microsoft.com/office/powerpoint/2010/main" val="291522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Anita</a:t>
            </a:r>
          </a:p>
        </p:txBody>
      </p:sp>
      <p:sp>
        <p:nvSpPr>
          <p:cNvPr id="4" name="Slide Number Placeholder 3"/>
          <p:cNvSpPr>
            <a:spLocks noGrp="1"/>
          </p:cNvSpPr>
          <p:nvPr>
            <p:ph type="sldNum" sz="quarter" idx="5"/>
          </p:nvPr>
        </p:nvSpPr>
        <p:spPr/>
        <p:txBody>
          <a:bodyPr/>
          <a:lstStyle/>
          <a:p>
            <a:fld id="{92B84B80-0F0B-4466-B9A0-28A43B6B0A09}" type="slidenum">
              <a:rPr lang="en-CA" smtClean="0"/>
              <a:t>6</a:t>
            </a:fld>
            <a:endParaRPr lang="en-CA"/>
          </a:p>
        </p:txBody>
      </p:sp>
    </p:spTree>
    <p:extLst>
      <p:ext uri="{BB962C8B-B14F-4D97-AF65-F5344CB8AC3E}">
        <p14:creationId xmlns:p14="http://schemas.microsoft.com/office/powerpoint/2010/main" val="1108933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Anita</a:t>
            </a:r>
          </a:p>
        </p:txBody>
      </p:sp>
      <p:sp>
        <p:nvSpPr>
          <p:cNvPr id="4" name="Slide Number Placeholder 3"/>
          <p:cNvSpPr>
            <a:spLocks noGrp="1"/>
          </p:cNvSpPr>
          <p:nvPr>
            <p:ph type="sldNum" sz="quarter" idx="5"/>
          </p:nvPr>
        </p:nvSpPr>
        <p:spPr/>
        <p:txBody>
          <a:bodyPr/>
          <a:lstStyle/>
          <a:p>
            <a:fld id="{92B84B80-0F0B-4466-B9A0-28A43B6B0A09}" type="slidenum">
              <a:rPr lang="en-CA" smtClean="0"/>
              <a:t>7</a:t>
            </a:fld>
            <a:endParaRPr lang="en-CA"/>
          </a:p>
        </p:txBody>
      </p:sp>
    </p:spTree>
    <p:extLst>
      <p:ext uri="{BB962C8B-B14F-4D97-AF65-F5344CB8AC3E}">
        <p14:creationId xmlns:p14="http://schemas.microsoft.com/office/powerpoint/2010/main" val="839870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on some additional information for Clinician Educators.  Fewer areas of misunderstanding for Clinician Scientists/Researchers, likely b/c they are updating a</a:t>
            </a:r>
          </a:p>
          <a:p>
            <a:r>
              <a:rPr lang="en-US" dirty="0"/>
              <a:t>and providing their CVs regularly as part of grantsmanship. </a:t>
            </a:r>
          </a:p>
          <a:p>
            <a:r>
              <a:rPr lang="en-US" dirty="0"/>
              <a:t>Anil</a:t>
            </a:r>
          </a:p>
          <a:p>
            <a:endParaRPr lang="en-CA" dirty="0"/>
          </a:p>
        </p:txBody>
      </p:sp>
      <p:sp>
        <p:nvSpPr>
          <p:cNvPr id="4" name="Slide Number Placeholder 3"/>
          <p:cNvSpPr>
            <a:spLocks noGrp="1"/>
          </p:cNvSpPr>
          <p:nvPr>
            <p:ph type="sldNum" sz="quarter" idx="5"/>
          </p:nvPr>
        </p:nvSpPr>
        <p:spPr/>
        <p:txBody>
          <a:bodyPr/>
          <a:lstStyle/>
          <a:p>
            <a:fld id="{92B84B80-0F0B-4466-B9A0-28A43B6B0A09}" type="slidenum">
              <a:rPr lang="en-CA" smtClean="0"/>
              <a:t>8</a:t>
            </a:fld>
            <a:endParaRPr lang="en-CA"/>
          </a:p>
        </p:txBody>
      </p:sp>
    </p:spTree>
    <p:extLst>
      <p:ext uri="{BB962C8B-B14F-4D97-AF65-F5344CB8AC3E}">
        <p14:creationId xmlns:p14="http://schemas.microsoft.com/office/powerpoint/2010/main" val="1486657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eaLnBrk="0" fontAlgn="base" hangingPunct="0">
              <a:spcBef>
                <a:spcPct val="30000"/>
              </a:spcBef>
              <a:spcAft>
                <a:spcPct val="0"/>
              </a:spcAft>
              <a:defRPr/>
            </a:pPr>
            <a:r>
              <a:rPr lang="en-US" dirty="0"/>
              <a:t>Encourage reading the Sachdeva article, which spoke to a process developed by task force members of Surgical Education Charged to Develop a Model for Documenting, Recognizing and Rewarding Teaching. </a:t>
            </a:r>
          </a:p>
          <a:p>
            <a:pPr defTabSz="933237" eaLnBrk="0" fontAlgn="base" hangingPunct="0">
              <a:spcBef>
                <a:spcPct val="30000"/>
              </a:spcBef>
              <a:spcAft>
                <a:spcPct val="0"/>
              </a:spcAft>
              <a:defRPr/>
            </a:pPr>
            <a:endParaRPr lang="en-US" dirty="0"/>
          </a:p>
          <a:p>
            <a:pPr defTabSz="933237" eaLnBrk="0" fontAlgn="base" hangingPunct="0">
              <a:spcBef>
                <a:spcPct val="30000"/>
              </a:spcBef>
              <a:spcAft>
                <a:spcPct val="0"/>
              </a:spcAft>
              <a:defRPr/>
            </a:pPr>
            <a:r>
              <a:rPr lang="en-US" dirty="0"/>
              <a:t>Subsequently used and elaborated upon for non-surgical faculty in the </a:t>
            </a:r>
            <a:r>
              <a:rPr lang="en-US" dirty="0" err="1"/>
              <a:t>Sheretz</a:t>
            </a:r>
            <a:r>
              <a:rPr lang="en-US" dirty="0"/>
              <a:t> article. </a:t>
            </a:r>
          </a:p>
          <a:p>
            <a:pPr defTabSz="933237" eaLnBrk="0" fontAlgn="base" hangingPunct="0">
              <a:spcBef>
                <a:spcPct val="30000"/>
              </a:spcBef>
              <a:spcAft>
                <a:spcPct val="0"/>
              </a:spcAft>
              <a:defRPr/>
            </a:pPr>
            <a:endParaRPr lang="en-US" dirty="0"/>
          </a:p>
          <a:p>
            <a:pPr defTabSz="933237" eaLnBrk="0" fontAlgn="base" hangingPunct="0">
              <a:spcBef>
                <a:spcPct val="30000"/>
              </a:spcBef>
              <a:spcAft>
                <a:spcPct val="0"/>
              </a:spcAft>
              <a:defRPr/>
            </a:pPr>
            <a:r>
              <a:rPr lang="en-US" dirty="0"/>
              <a:t>Sachdeva, A. K. , Cohen, R. , Dayton, M. T. , Hebert, J. C. , Jamieson, C. , </a:t>
            </a:r>
            <a:r>
              <a:rPr lang="en-US" dirty="0" err="1"/>
              <a:t>Neumayer</a:t>
            </a:r>
            <a:r>
              <a:rPr lang="en-US" dirty="0"/>
              <a:t>, L. A. , Sharp, K. W. &amp; Spence, R. K. (1999). A new model for recognizing and rewarding the educational accomplishments of surgery faculty. Academic Medicine, 74(12), 1278–87.</a:t>
            </a:r>
          </a:p>
          <a:p>
            <a:pPr defTabSz="933237" eaLnBrk="0" fontAlgn="base" hangingPunct="0">
              <a:spcBef>
                <a:spcPct val="30000"/>
              </a:spcBef>
              <a:spcAft>
                <a:spcPct val="0"/>
              </a:spcAft>
              <a:defRPr/>
            </a:pPr>
            <a:endParaRPr lang="en-US" dirty="0"/>
          </a:p>
          <a:p>
            <a:pPr defTabSz="933237" eaLnBrk="0" fontAlgn="base" hangingPunct="0">
              <a:spcBef>
                <a:spcPct val="30000"/>
              </a:spcBef>
              <a:spcAft>
                <a:spcPct val="0"/>
              </a:spcAft>
              <a:defRPr/>
            </a:pPr>
            <a:r>
              <a:rPr lang="en-US" dirty="0"/>
              <a:t>Anil</a:t>
            </a:r>
          </a:p>
          <a:p>
            <a:endParaRPr lang="en-CA" dirty="0"/>
          </a:p>
        </p:txBody>
      </p:sp>
      <p:sp>
        <p:nvSpPr>
          <p:cNvPr id="4" name="Slide Number Placeholder 3"/>
          <p:cNvSpPr>
            <a:spLocks noGrp="1"/>
          </p:cNvSpPr>
          <p:nvPr>
            <p:ph type="sldNum" sz="quarter" idx="5"/>
          </p:nvPr>
        </p:nvSpPr>
        <p:spPr/>
        <p:txBody>
          <a:bodyPr/>
          <a:lstStyle/>
          <a:p>
            <a:fld id="{92B84B80-0F0B-4466-B9A0-28A43B6B0A09}" type="slidenum">
              <a:rPr lang="en-CA" smtClean="0"/>
              <a:t>9</a:t>
            </a:fld>
            <a:endParaRPr lang="en-CA"/>
          </a:p>
        </p:txBody>
      </p:sp>
    </p:spTree>
    <p:extLst>
      <p:ext uri="{BB962C8B-B14F-4D97-AF65-F5344CB8AC3E}">
        <p14:creationId xmlns:p14="http://schemas.microsoft.com/office/powerpoint/2010/main" val="21812926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D855E-3C40-D844-8D42-1561F24EB3DC}"/>
              </a:ext>
            </a:extLst>
          </p:cNvPr>
          <p:cNvSpPr>
            <a:spLocks noGrp="1"/>
          </p:cNvSpPr>
          <p:nvPr>
            <p:ph type="ctrTitle"/>
          </p:nvPr>
        </p:nvSpPr>
        <p:spPr>
          <a:xfrm>
            <a:off x="297455" y="2523116"/>
            <a:ext cx="11633811" cy="1471335"/>
          </a:xfrm>
        </p:spPr>
        <p:txBody>
          <a:bodyPr anchor="b"/>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BF3FA527-EFC0-2A4E-BA8F-FE33C08331F4}"/>
              </a:ext>
            </a:extLst>
          </p:cNvPr>
          <p:cNvSpPr>
            <a:spLocks noGrp="1"/>
          </p:cNvSpPr>
          <p:nvPr>
            <p:ph type="subTitle" idx="1"/>
          </p:nvPr>
        </p:nvSpPr>
        <p:spPr>
          <a:xfrm>
            <a:off x="297455" y="4087258"/>
            <a:ext cx="11633811" cy="117054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06115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0DD07-A267-A048-B9FC-CFD15C6ABB35}"/>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27BAFD7-6D43-EF4A-AF9C-EE6C55078B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4397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FAB097E-3877-0B4B-AA65-77E46D3FD1B9}"/>
              </a:ext>
            </a:extLst>
          </p:cNvPr>
          <p:cNvSpPr txBox="1"/>
          <p:nvPr userDrawn="1"/>
        </p:nvSpPr>
        <p:spPr>
          <a:xfrm>
            <a:off x="253389" y="550843"/>
            <a:ext cx="11655846" cy="769441"/>
          </a:xfrm>
          <a:prstGeom prst="rect">
            <a:avLst/>
          </a:prstGeom>
          <a:noFill/>
        </p:spPr>
        <p:txBody>
          <a:bodyPr wrap="square" rtlCol="0">
            <a:spAutoFit/>
          </a:bodyPr>
          <a:lstStyle/>
          <a:p>
            <a:r>
              <a:rPr lang="en-US" sz="4400" b="1" dirty="0">
                <a:solidFill>
                  <a:schemeClr val="bg1"/>
                </a:solidFill>
              </a:rPr>
              <a:t>Click to edit Master title slide</a:t>
            </a:r>
          </a:p>
        </p:txBody>
      </p:sp>
      <p:sp>
        <p:nvSpPr>
          <p:cNvPr id="10" name="Content Placeholder 2">
            <a:extLst>
              <a:ext uri="{FF2B5EF4-FFF2-40B4-BE49-F238E27FC236}">
                <a16:creationId xmlns:a16="http://schemas.microsoft.com/office/drawing/2014/main" id="{18180BDE-0BD4-634C-AD34-027C191DD946}"/>
              </a:ext>
            </a:extLst>
          </p:cNvPr>
          <p:cNvSpPr>
            <a:spLocks noGrp="1"/>
          </p:cNvSpPr>
          <p:nvPr>
            <p:ph idx="1"/>
          </p:nvPr>
        </p:nvSpPr>
        <p:spPr>
          <a:xfrm>
            <a:off x="264405" y="1825625"/>
            <a:ext cx="11677879" cy="407941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64564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331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8A078-DC49-F54A-ADB5-E5DEABD2BE51}"/>
              </a:ext>
            </a:extLst>
          </p:cNvPr>
          <p:cNvSpPr>
            <a:spLocks noGrp="1"/>
          </p:cNvSpPr>
          <p:nvPr>
            <p:ph type="ctrTitle"/>
          </p:nvPr>
        </p:nvSpPr>
        <p:spPr>
          <a:xfrm>
            <a:off x="297455" y="2523116"/>
            <a:ext cx="11633811" cy="1471335"/>
          </a:xfrm>
        </p:spPr>
        <p:txBody>
          <a:bodyPr anchor="b"/>
          <a:lstStyle>
            <a:lvl1pPr algn="ctr">
              <a:defRPr sz="6000" b="1">
                <a:solidFill>
                  <a:schemeClr val="accent2"/>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D2EB3CE-89CF-1D42-A14B-6531D9879C50}"/>
              </a:ext>
            </a:extLst>
          </p:cNvPr>
          <p:cNvSpPr>
            <a:spLocks noGrp="1"/>
          </p:cNvSpPr>
          <p:nvPr>
            <p:ph type="subTitle" idx="1"/>
          </p:nvPr>
        </p:nvSpPr>
        <p:spPr>
          <a:xfrm>
            <a:off x="297455" y="4087258"/>
            <a:ext cx="11633811" cy="1170542"/>
          </a:xfrm>
        </p:spPr>
        <p:txBody>
          <a:bodyPr/>
          <a:lstStyle>
            <a:lvl1pPr marL="0" indent="0" algn="ct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7557539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F42EB2-3818-2B47-A6E8-F145E9C58220}"/>
              </a:ext>
            </a:extLst>
          </p:cNvPr>
          <p:cNvSpPr>
            <a:spLocks noGrp="1"/>
          </p:cNvSpPr>
          <p:nvPr>
            <p:ph type="title"/>
          </p:nvPr>
        </p:nvSpPr>
        <p:spPr>
          <a:xfrm>
            <a:off x="264405" y="365125"/>
            <a:ext cx="11677877"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F79E480-C316-1545-9DEF-5C454B54871F}"/>
              </a:ext>
            </a:extLst>
          </p:cNvPr>
          <p:cNvSpPr>
            <a:spLocks noGrp="1"/>
          </p:cNvSpPr>
          <p:nvPr>
            <p:ph type="body" idx="1"/>
          </p:nvPr>
        </p:nvSpPr>
        <p:spPr>
          <a:xfrm>
            <a:off x="264405" y="1825625"/>
            <a:ext cx="11677879" cy="40794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73455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6" r:id="rId5"/>
  </p:sldLayoutIdLst>
  <p:txStyles>
    <p:titleStyle>
      <a:lvl1pPr algn="l" defTabSz="914400" rtl="0" eaLnBrk="1" latinLnBrk="0" hangingPunct="1">
        <a:lnSpc>
          <a:spcPct val="90000"/>
        </a:lnSpc>
        <a:spcBef>
          <a:spcPct val="0"/>
        </a:spcBef>
        <a:buNone/>
        <a:defRPr sz="4400" b="1"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24.xml.rels><?xml version="1.0" encoding="UTF-8" standalone="yes"?>
<Relationships xmlns="http://schemas.openxmlformats.org/package/2006/relationships"><Relationship Id="rId3" Type="http://schemas.openxmlformats.org/officeDocument/2006/relationships/hyperlink" Target="mailto:dreed@nosm.ca"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20.tiff"/><Relationship Id="rId3" Type="http://schemas.openxmlformats.org/officeDocument/2006/relationships/image" Target="../media/image15.tiff"/><Relationship Id="rId7" Type="http://schemas.openxmlformats.org/officeDocument/2006/relationships/image" Target="../media/image19.tiff"/><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8.tiff"/><Relationship Id="rId5" Type="http://schemas.openxmlformats.org/officeDocument/2006/relationships/image" Target="../media/image17.tiff"/><Relationship Id="rId10" Type="http://schemas.openxmlformats.org/officeDocument/2006/relationships/image" Target="../media/image22.jpg"/><Relationship Id="rId4" Type="http://schemas.openxmlformats.org/officeDocument/2006/relationships/image" Target="../media/image16.tiff"/><Relationship Id="rId9" Type="http://schemas.openxmlformats.org/officeDocument/2006/relationships/image" Target="../media/image21.jp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44.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7.tiff"/></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mailto:Ajoseph@nosm.ca"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mailto:aarella@nosm.ca"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066EF-5C84-C141-9400-7B95FFE0B21E}"/>
              </a:ext>
            </a:extLst>
          </p:cNvPr>
          <p:cNvSpPr>
            <a:spLocks noGrp="1"/>
          </p:cNvSpPr>
          <p:nvPr>
            <p:ph type="ctrTitle"/>
          </p:nvPr>
        </p:nvSpPr>
        <p:spPr>
          <a:xfrm>
            <a:off x="297455" y="3060442"/>
            <a:ext cx="11633811" cy="1194318"/>
          </a:xfrm>
        </p:spPr>
        <p:txBody>
          <a:bodyPr>
            <a:normAutofit/>
          </a:bodyPr>
          <a:lstStyle/>
          <a:p>
            <a:r>
              <a:rPr lang="en-US" sz="3600" dirty="0">
                <a:ea typeface="ＭＳ Ｐゴシック"/>
              </a:rPr>
              <a:t>Movin</a:t>
            </a:r>
            <a:r>
              <a:rPr lang="ja-JP" altLang="en-US" sz="3600">
                <a:ea typeface="ＭＳ Ｐゴシック"/>
              </a:rPr>
              <a:t>’</a:t>
            </a:r>
            <a:r>
              <a:rPr lang="en-US" altLang="ja-JP" sz="3600" dirty="0">
                <a:ea typeface="ＭＳ Ｐゴシック"/>
              </a:rPr>
              <a:t>on up: An Introduction to the NOSM U Joint and Stipendiary Faculty Promotions Process</a:t>
            </a:r>
            <a:endParaRPr lang="en-US" sz="3600" dirty="0">
              <a:ea typeface="ＭＳ Ｐゴシック"/>
            </a:endParaRPr>
          </a:p>
        </p:txBody>
      </p:sp>
      <p:sp>
        <p:nvSpPr>
          <p:cNvPr id="3" name="Subtitle 2">
            <a:extLst>
              <a:ext uri="{FF2B5EF4-FFF2-40B4-BE49-F238E27FC236}">
                <a16:creationId xmlns:a16="http://schemas.microsoft.com/office/drawing/2014/main" id="{7AD12EA5-9D28-474D-961C-82662A594C5D}"/>
              </a:ext>
            </a:extLst>
          </p:cNvPr>
          <p:cNvSpPr>
            <a:spLocks noGrp="1"/>
          </p:cNvSpPr>
          <p:nvPr>
            <p:ph type="subTitle" idx="1"/>
          </p:nvPr>
        </p:nvSpPr>
        <p:spPr>
          <a:xfrm>
            <a:off x="6288310" y="5710335"/>
            <a:ext cx="5903690" cy="995939"/>
          </a:xfrm>
        </p:spPr>
        <p:txBody>
          <a:bodyPr>
            <a:normAutofit/>
          </a:bodyPr>
          <a:lstStyle/>
          <a:p>
            <a:pPr algn="ctr"/>
            <a:r>
              <a:rPr lang="en-US" sz="2200" dirty="0">
                <a:latin typeface="Franklin Gothic Medium" panose="020B0603020102020204" pitchFamily="34" charset="0"/>
              </a:rPr>
              <a:t>Ms. Anita </a:t>
            </a:r>
            <a:r>
              <a:rPr lang="en-US" sz="2200" dirty="0" err="1">
                <a:latin typeface="Franklin Gothic Medium" panose="020B0603020102020204" pitchFamily="34" charset="0"/>
              </a:rPr>
              <a:t>Arella</a:t>
            </a:r>
            <a:r>
              <a:rPr lang="en-US" sz="2200" dirty="0">
                <a:latin typeface="Franklin Gothic Medium" panose="020B0603020102020204" pitchFamily="34" charset="0"/>
              </a:rPr>
              <a:t>, MA</a:t>
            </a:r>
          </a:p>
          <a:p>
            <a:pPr algn="ctr"/>
            <a:r>
              <a:rPr lang="en-US" sz="2200" dirty="0">
                <a:latin typeface="Franklin Gothic Medium" panose="020B0603020102020204" pitchFamily="34" charset="0"/>
              </a:rPr>
              <a:t>Director, Faculty Affairs</a:t>
            </a:r>
          </a:p>
        </p:txBody>
      </p:sp>
      <p:sp>
        <p:nvSpPr>
          <p:cNvPr id="4" name="Subtitle 2">
            <a:extLst>
              <a:ext uri="{FF2B5EF4-FFF2-40B4-BE49-F238E27FC236}">
                <a16:creationId xmlns:a16="http://schemas.microsoft.com/office/drawing/2014/main" id="{3C5DE58C-D6DE-4311-9C45-0E107AFEF47F}"/>
              </a:ext>
            </a:extLst>
          </p:cNvPr>
          <p:cNvSpPr txBox="1">
            <a:spLocks/>
          </p:cNvSpPr>
          <p:nvPr/>
        </p:nvSpPr>
        <p:spPr>
          <a:xfrm>
            <a:off x="769905" y="5710334"/>
            <a:ext cx="5344455" cy="995939"/>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Franklin Gothic Medium"/>
              </a:rPr>
              <a:t>Dr. Anil Joseph, </a:t>
            </a:r>
            <a:r>
              <a:rPr lang="en-CA" dirty="0">
                <a:latin typeface="Franklin Gothic Medium"/>
              </a:rPr>
              <a:t>MD, FRCPC</a:t>
            </a:r>
            <a:endParaRPr lang="en-US" dirty="0">
              <a:latin typeface="Franklin Gothic Medium"/>
            </a:endParaRPr>
          </a:p>
          <a:p>
            <a:r>
              <a:rPr lang="en-US" dirty="0">
                <a:latin typeface="Franklin Gothic Medium" panose="020B0603020102020204" pitchFamily="34" charset="0"/>
              </a:rPr>
              <a:t>Associate Professor NOSM U</a:t>
            </a:r>
          </a:p>
          <a:p>
            <a:endParaRPr lang="en-US" dirty="0">
              <a:latin typeface="Franklin Gothic Medium" panose="020B0603020102020204" pitchFamily="34" charset="0"/>
            </a:endParaRPr>
          </a:p>
          <a:p>
            <a:endParaRPr lang="en-US" dirty="0"/>
          </a:p>
        </p:txBody>
      </p:sp>
      <p:sp>
        <p:nvSpPr>
          <p:cNvPr id="5" name="Subtitle 2">
            <a:extLst>
              <a:ext uri="{FF2B5EF4-FFF2-40B4-BE49-F238E27FC236}">
                <a16:creationId xmlns:a16="http://schemas.microsoft.com/office/drawing/2014/main" id="{8C1038F6-DD03-4CEB-AA7C-CBF278660C87}"/>
              </a:ext>
            </a:extLst>
          </p:cNvPr>
          <p:cNvSpPr txBox="1">
            <a:spLocks/>
          </p:cNvSpPr>
          <p:nvPr/>
        </p:nvSpPr>
        <p:spPr>
          <a:xfrm>
            <a:off x="3423772" y="4683969"/>
            <a:ext cx="5344455" cy="43542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Franklin Gothic Medium"/>
              </a:rPr>
              <a:t>Northern Constellations: May 3, 2024</a:t>
            </a:r>
          </a:p>
        </p:txBody>
      </p:sp>
    </p:spTree>
    <p:extLst>
      <p:ext uri="{BB962C8B-B14F-4D97-AF65-F5344CB8AC3E}">
        <p14:creationId xmlns:p14="http://schemas.microsoft.com/office/powerpoint/2010/main" val="2262482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4892D-0D15-4530-B3F4-A627A25520AD}"/>
              </a:ext>
            </a:extLst>
          </p:cNvPr>
          <p:cNvSpPr>
            <a:spLocks noGrp="1"/>
          </p:cNvSpPr>
          <p:nvPr>
            <p:ph type="title"/>
          </p:nvPr>
        </p:nvSpPr>
        <p:spPr/>
        <p:txBody>
          <a:bodyPr/>
          <a:lstStyle/>
          <a:p>
            <a:r>
              <a:rPr lang="en-US" dirty="0"/>
              <a:t>Personal Reflection</a:t>
            </a:r>
            <a:br>
              <a:rPr lang="en-US" dirty="0"/>
            </a:br>
            <a:r>
              <a:rPr lang="en-US" dirty="0"/>
              <a:t>Associate Professor, Clinical pathway</a:t>
            </a:r>
            <a:endParaRPr lang="en-CA" dirty="0"/>
          </a:p>
        </p:txBody>
      </p:sp>
      <p:sp>
        <p:nvSpPr>
          <p:cNvPr id="3" name="Content Placeholder 2">
            <a:extLst>
              <a:ext uri="{FF2B5EF4-FFF2-40B4-BE49-F238E27FC236}">
                <a16:creationId xmlns:a16="http://schemas.microsoft.com/office/drawing/2014/main" id="{6AFCE7EB-6D48-44B5-A908-36A9A990AA8C}"/>
              </a:ext>
            </a:extLst>
          </p:cNvPr>
          <p:cNvSpPr>
            <a:spLocks noGrp="1"/>
          </p:cNvSpPr>
          <p:nvPr>
            <p:ph idx="1"/>
          </p:nvPr>
        </p:nvSpPr>
        <p:spPr/>
        <p:txBody>
          <a:bodyPr>
            <a:normAutofit lnSpcReduction="10000"/>
          </a:bodyPr>
          <a:lstStyle/>
          <a:p>
            <a:pPr marL="0" indent="0">
              <a:buNone/>
            </a:pPr>
            <a:r>
              <a:rPr lang="en-US" sz="2800" dirty="0"/>
              <a:t>Minimum criteria identified as:</a:t>
            </a:r>
            <a:endParaRPr lang="en-CA" sz="2800" dirty="0"/>
          </a:p>
          <a:p>
            <a:r>
              <a:rPr lang="en-CA" sz="2800" dirty="0"/>
              <a:t>“documentation of teaching excellence by those taught by the candidate; </a:t>
            </a:r>
          </a:p>
          <a:p>
            <a:r>
              <a:rPr lang="en-CA" sz="2800" dirty="0"/>
              <a:t>…documentation of clinical competence, including peer evaluations; </a:t>
            </a:r>
          </a:p>
          <a:p>
            <a:r>
              <a:rPr lang="en-CA" sz="2800" dirty="0"/>
              <a:t>publications, being the first or senior author of several; </a:t>
            </a:r>
          </a:p>
          <a:p>
            <a:r>
              <a:rPr lang="en-CA" sz="2800" dirty="0"/>
              <a:t>if involved in research, documentation that research is of high quality; </a:t>
            </a:r>
          </a:p>
          <a:p>
            <a:r>
              <a:rPr lang="en-CA" sz="2800" dirty="0"/>
              <a:t>service on departmental and/or institutional committees; and </a:t>
            </a:r>
          </a:p>
          <a:p>
            <a:r>
              <a:rPr lang="en-CA" sz="2800" dirty="0"/>
              <a:t>service to outside organizations and/or the community. </a:t>
            </a:r>
          </a:p>
          <a:p>
            <a:r>
              <a:rPr lang="en-US" sz="2800" dirty="0"/>
              <a:t>(</a:t>
            </a:r>
            <a:r>
              <a:rPr lang="en-US" sz="2800" dirty="0" err="1"/>
              <a:t>Sheretz</a:t>
            </a:r>
            <a:r>
              <a:rPr lang="en-US" sz="2800" dirty="0"/>
              <a:t>, 2000, </a:t>
            </a:r>
            <a:r>
              <a:rPr lang="en-US" sz="2800" dirty="0" err="1"/>
              <a:t>pg</a:t>
            </a:r>
            <a:r>
              <a:rPr lang="en-US" sz="2800" dirty="0"/>
              <a:t> 955)</a:t>
            </a:r>
          </a:p>
        </p:txBody>
      </p:sp>
    </p:spTree>
    <p:extLst>
      <p:ext uri="{BB962C8B-B14F-4D97-AF65-F5344CB8AC3E}">
        <p14:creationId xmlns:p14="http://schemas.microsoft.com/office/powerpoint/2010/main" val="2403765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4F1B5-10CE-41E6-8748-532C4F3788B9}"/>
              </a:ext>
            </a:extLst>
          </p:cNvPr>
          <p:cNvSpPr>
            <a:spLocks noGrp="1"/>
          </p:cNvSpPr>
          <p:nvPr>
            <p:ph type="title"/>
          </p:nvPr>
        </p:nvSpPr>
        <p:spPr/>
        <p:txBody>
          <a:bodyPr/>
          <a:lstStyle/>
          <a:p>
            <a:r>
              <a:rPr lang="en-US" dirty="0"/>
              <a:t>Personal Reflection, Associate Professor</a:t>
            </a:r>
            <a:endParaRPr lang="en-CA" dirty="0"/>
          </a:p>
        </p:txBody>
      </p:sp>
      <p:pic>
        <p:nvPicPr>
          <p:cNvPr id="4" name="Content Placeholder 3">
            <a:extLst>
              <a:ext uri="{FF2B5EF4-FFF2-40B4-BE49-F238E27FC236}">
                <a16:creationId xmlns:a16="http://schemas.microsoft.com/office/drawing/2014/main" id="{021EAA88-EAE1-491B-8F6F-D8B24B45EFE0}"/>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915658" y="1937594"/>
            <a:ext cx="5443498" cy="4079875"/>
          </a:xfrm>
          <a:prstGeom prst="rect">
            <a:avLst/>
          </a:prstGeom>
        </p:spPr>
      </p:pic>
    </p:spTree>
    <p:extLst>
      <p:ext uri="{BB962C8B-B14F-4D97-AF65-F5344CB8AC3E}">
        <p14:creationId xmlns:p14="http://schemas.microsoft.com/office/powerpoint/2010/main" val="3469744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FEBC6-D20B-48CA-A4DC-DDDF9A121A4B}"/>
              </a:ext>
            </a:extLst>
          </p:cNvPr>
          <p:cNvSpPr>
            <a:spLocks noGrp="1"/>
          </p:cNvSpPr>
          <p:nvPr>
            <p:ph type="title"/>
          </p:nvPr>
        </p:nvSpPr>
        <p:spPr/>
        <p:txBody>
          <a:bodyPr/>
          <a:lstStyle/>
          <a:p>
            <a:r>
              <a:rPr lang="en-US" dirty="0">
                <a:ea typeface="ＭＳ Ｐゴシック" pitchFamily="34" charset="-128"/>
              </a:rPr>
              <a:t>Personal Reflections</a:t>
            </a:r>
            <a:br>
              <a:rPr lang="en-US" dirty="0">
                <a:ea typeface="ＭＳ Ｐゴシック" pitchFamily="34" charset="-128"/>
              </a:rPr>
            </a:br>
            <a:r>
              <a:rPr lang="en-US" dirty="0">
                <a:ea typeface="ＭＳ Ｐゴシック" pitchFamily="34" charset="-128"/>
              </a:rPr>
              <a:t>Professor </a:t>
            </a:r>
            <a:endParaRPr lang="en-CA" dirty="0"/>
          </a:p>
        </p:txBody>
      </p:sp>
      <p:sp>
        <p:nvSpPr>
          <p:cNvPr id="3" name="Content Placeholder 2">
            <a:extLst>
              <a:ext uri="{FF2B5EF4-FFF2-40B4-BE49-F238E27FC236}">
                <a16:creationId xmlns:a16="http://schemas.microsoft.com/office/drawing/2014/main" id="{0701AFEB-0350-47EF-9AFE-6BAC3A46EBD3}"/>
              </a:ext>
            </a:extLst>
          </p:cNvPr>
          <p:cNvSpPr>
            <a:spLocks noGrp="1"/>
          </p:cNvSpPr>
          <p:nvPr>
            <p:ph idx="1"/>
          </p:nvPr>
        </p:nvSpPr>
        <p:spPr/>
        <p:txBody>
          <a:bodyPr>
            <a:normAutofit fontScale="70000" lnSpcReduction="20000"/>
          </a:bodyPr>
          <a:lstStyle/>
          <a:p>
            <a:pPr marL="0" indent="0">
              <a:buNone/>
            </a:pPr>
            <a:endParaRPr lang="en-US" dirty="0">
              <a:latin typeface="Franklin Gothic Medium" panose="020B0603020102020204" pitchFamily="34" charset="0"/>
            </a:endParaRPr>
          </a:p>
          <a:p>
            <a:pPr marL="0" indent="0">
              <a:buNone/>
            </a:pPr>
            <a:r>
              <a:rPr lang="en-US" sz="2800" dirty="0">
                <a:latin typeface="Franklin Gothic Medium" panose="020B0603020102020204" pitchFamily="34" charset="0"/>
              </a:rPr>
              <a:t>“Achievement of leadership positions in national organizations and committees and medical school education (e.g., Associate Dean, medical education chair, curriculum committee)</a:t>
            </a:r>
          </a:p>
          <a:p>
            <a:pPr marL="0" indent="0">
              <a:buNone/>
            </a:pPr>
            <a:endParaRPr lang="en-US" sz="2800" dirty="0">
              <a:latin typeface="Franklin Gothic Medium" panose="020B0603020102020204" pitchFamily="34" charset="0"/>
            </a:endParaRPr>
          </a:p>
          <a:p>
            <a:pPr marL="0" indent="0">
              <a:buNone/>
            </a:pPr>
            <a:r>
              <a:rPr lang="en-US" sz="2800" dirty="0">
                <a:latin typeface="Franklin Gothic Medium" panose="020B0603020102020204" pitchFamily="34" charset="0"/>
              </a:rPr>
              <a:t>Recognition as a national leader in specialty education</a:t>
            </a:r>
          </a:p>
          <a:p>
            <a:pPr marL="0" indent="0">
              <a:buNone/>
            </a:pPr>
            <a:br>
              <a:rPr lang="en-US" sz="2800" dirty="0">
                <a:latin typeface="Franklin Gothic Medium" panose="020B0603020102020204" pitchFamily="34" charset="0"/>
              </a:rPr>
            </a:br>
            <a:r>
              <a:rPr lang="en-US" sz="2800" dirty="0">
                <a:latin typeface="Franklin Gothic Medium" panose="020B0603020102020204" pitchFamily="34" charset="0"/>
              </a:rPr>
              <a:t>Mentorship of other faculty members locally and nationally</a:t>
            </a:r>
          </a:p>
          <a:p>
            <a:pPr marL="0" indent="0">
              <a:buNone/>
            </a:pPr>
            <a:br>
              <a:rPr lang="en-US" sz="2800" dirty="0">
                <a:latin typeface="Franklin Gothic Medium" panose="020B0603020102020204" pitchFamily="34" charset="0"/>
              </a:rPr>
            </a:br>
            <a:r>
              <a:rPr lang="en-US" sz="2800" dirty="0">
                <a:latin typeface="Franklin Gothic Medium" panose="020B0603020102020204" pitchFamily="34" charset="0"/>
              </a:rPr>
              <a:t>Sustained record of significant scholarly activities </a:t>
            </a:r>
          </a:p>
          <a:p>
            <a:pPr marL="0" indent="0">
              <a:buNone/>
            </a:pPr>
            <a:endParaRPr lang="en-US" sz="2800" dirty="0">
              <a:latin typeface="Franklin Gothic Medium" panose="020B0603020102020204" pitchFamily="34" charset="0"/>
            </a:endParaRPr>
          </a:p>
          <a:p>
            <a:pPr marL="0" indent="0">
              <a:buNone/>
            </a:pPr>
            <a:r>
              <a:rPr lang="en-US" sz="2800" dirty="0">
                <a:latin typeface="Franklin Gothic Medium" panose="020B0603020102020204" pitchFamily="34" charset="0"/>
              </a:rPr>
              <a:t>Visiting professorships in medical education at other medical schools”</a:t>
            </a:r>
          </a:p>
          <a:p>
            <a:pPr marL="0" indent="0">
              <a:buNone/>
            </a:pPr>
            <a:br>
              <a:rPr lang="en-US" dirty="0">
                <a:latin typeface="Franklin Gothic Medium" panose="020B0603020102020204" pitchFamily="34" charset="0"/>
              </a:rPr>
            </a:br>
            <a:r>
              <a:rPr lang="en-US" dirty="0">
                <a:latin typeface="Franklin Gothic Medium" panose="020B0603020102020204" pitchFamily="34" charset="0"/>
              </a:rPr>
              <a:t> (</a:t>
            </a:r>
            <a:r>
              <a:rPr lang="en-US" dirty="0" err="1">
                <a:latin typeface="Franklin Gothic Medium" panose="020B0603020102020204" pitchFamily="34" charset="0"/>
              </a:rPr>
              <a:t>Sheretz</a:t>
            </a:r>
            <a:r>
              <a:rPr lang="en-US" dirty="0">
                <a:latin typeface="Franklin Gothic Medium" panose="020B0603020102020204" pitchFamily="34" charset="0"/>
              </a:rPr>
              <a:t>, 2000)</a:t>
            </a:r>
          </a:p>
          <a:p>
            <a:endParaRPr lang="en-CA" dirty="0"/>
          </a:p>
        </p:txBody>
      </p:sp>
    </p:spTree>
    <p:extLst>
      <p:ext uri="{BB962C8B-B14F-4D97-AF65-F5344CB8AC3E}">
        <p14:creationId xmlns:p14="http://schemas.microsoft.com/office/powerpoint/2010/main" val="125929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A3502-FAD2-4C0B-8A05-D2ED594A878F}"/>
              </a:ext>
            </a:extLst>
          </p:cNvPr>
          <p:cNvSpPr>
            <a:spLocks noGrp="1"/>
          </p:cNvSpPr>
          <p:nvPr>
            <p:ph type="title"/>
          </p:nvPr>
        </p:nvSpPr>
        <p:spPr/>
        <p:txBody>
          <a:bodyPr/>
          <a:lstStyle/>
          <a:p>
            <a:r>
              <a:rPr lang="en-US" dirty="0">
                <a:ea typeface="ＭＳ Ｐゴシック" pitchFamily="34" charset="-128"/>
              </a:rPr>
              <a:t>Personal Reflection</a:t>
            </a:r>
            <a:br>
              <a:rPr lang="en-US" dirty="0">
                <a:ea typeface="ＭＳ Ｐゴシック" pitchFamily="34" charset="-128"/>
              </a:rPr>
            </a:br>
            <a:r>
              <a:rPr lang="en-US" dirty="0">
                <a:ea typeface="ＭＳ Ｐゴシック" pitchFamily="34" charset="-128"/>
              </a:rPr>
              <a:t> Professor </a:t>
            </a:r>
            <a:endParaRPr lang="en-CA" dirty="0"/>
          </a:p>
        </p:txBody>
      </p:sp>
      <p:sp>
        <p:nvSpPr>
          <p:cNvPr id="3" name="Content Placeholder 2">
            <a:extLst>
              <a:ext uri="{FF2B5EF4-FFF2-40B4-BE49-F238E27FC236}">
                <a16:creationId xmlns:a16="http://schemas.microsoft.com/office/drawing/2014/main" id="{D9E4A570-F4B0-4EE4-8E2E-8445DF631364}"/>
              </a:ext>
            </a:extLst>
          </p:cNvPr>
          <p:cNvSpPr>
            <a:spLocks noGrp="1"/>
          </p:cNvSpPr>
          <p:nvPr>
            <p:ph idx="1"/>
          </p:nvPr>
        </p:nvSpPr>
        <p:spPr>
          <a:xfrm>
            <a:off x="646961" y="2304661"/>
            <a:ext cx="5725848" cy="3600380"/>
          </a:xfrm>
        </p:spPr>
        <p:txBody>
          <a:bodyPr vert="horz" lIns="91440" tIns="45720" rIns="91440" bIns="45720" rtlCol="0" anchor="t">
            <a:normAutofit/>
          </a:bodyPr>
          <a:lstStyle/>
          <a:p>
            <a:r>
              <a:rPr lang="en-US" dirty="0"/>
              <a:t>Long term commitment to NOSM U</a:t>
            </a:r>
          </a:p>
          <a:p>
            <a:r>
              <a:rPr lang="en-US" dirty="0"/>
              <a:t>National, likely international presence</a:t>
            </a:r>
          </a:p>
          <a:p>
            <a:r>
              <a:rPr lang="en-US" dirty="0"/>
              <a:t>Strengths in all suits</a:t>
            </a:r>
          </a:p>
          <a:p>
            <a:endParaRPr lang="en-CA" dirty="0"/>
          </a:p>
        </p:txBody>
      </p:sp>
      <p:pic>
        <p:nvPicPr>
          <p:cNvPr id="4" name="Content Placeholder 4">
            <a:extLst>
              <a:ext uri="{FF2B5EF4-FFF2-40B4-BE49-F238E27FC236}">
                <a16:creationId xmlns:a16="http://schemas.microsoft.com/office/drawing/2014/main" id="{BAB9B977-74DA-45F8-88B9-B5BA6745C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73010" y="2114875"/>
            <a:ext cx="3440980" cy="2990232"/>
          </a:xfrm>
          <a:prstGeom prst="rect">
            <a:avLst/>
          </a:prstGeom>
        </p:spPr>
      </p:pic>
    </p:spTree>
    <p:extLst>
      <p:ext uri="{BB962C8B-B14F-4D97-AF65-F5344CB8AC3E}">
        <p14:creationId xmlns:p14="http://schemas.microsoft.com/office/powerpoint/2010/main" val="385672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83556-C5E0-4B7D-A292-E38C2BE769FA}"/>
              </a:ext>
            </a:extLst>
          </p:cNvPr>
          <p:cNvSpPr>
            <a:spLocks noGrp="1"/>
          </p:cNvSpPr>
          <p:nvPr>
            <p:ph type="title"/>
          </p:nvPr>
        </p:nvSpPr>
        <p:spPr/>
        <p:txBody>
          <a:bodyPr/>
          <a:lstStyle/>
          <a:p>
            <a:r>
              <a:rPr lang="en-US">
                <a:ea typeface="ＭＳ Ｐゴシック" pitchFamily="34" charset="-128"/>
              </a:rPr>
              <a:t>Your Promotion Process</a:t>
            </a:r>
            <a:endParaRPr lang="en-CA" dirty="0"/>
          </a:p>
        </p:txBody>
      </p:sp>
      <p:pic>
        <p:nvPicPr>
          <p:cNvPr id="4" name="Content Placeholder 3">
            <a:extLst>
              <a:ext uri="{FF2B5EF4-FFF2-40B4-BE49-F238E27FC236}">
                <a16:creationId xmlns:a16="http://schemas.microsoft.com/office/drawing/2014/main" id="{61B08C1E-380A-4D71-9364-9AAA743FF54F}"/>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036957" y="1825625"/>
            <a:ext cx="5443498" cy="4079875"/>
          </a:xfrm>
          <a:prstGeom prst="rect">
            <a:avLst/>
          </a:prstGeom>
        </p:spPr>
      </p:pic>
    </p:spTree>
    <p:extLst>
      <p:ext uri="{BB962C8B-B14F-4D97-AF65-F5344CB8AC3E}">
        <p14:creationId xmlns:p14="http://schemas.microsoft.com/office/powerpoint/2010/main" val="2493439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44117-B2D8-4E39-93E4-E4C9353237EB}"/>
              </a:ext>
            </a:extLst>
          </p:cNvPr>
          <p:cNvSpPr>
            <a:spLocks noGrp="1"/>
          </p:cNvSpPr>
          <p:nvPr>
            <p:ph type="title"/>
          </p:nvPr>
        </p:nvSpPr>
        <p:spPr/>
        <p:txBody>
          <a:bodyPr/>
          <a:lstStyle/>
          <a:p>
            <a:r>
              <a:rPr lang="en-US" dirty="0">
                <a:ea typeface="ＭＳ Ｐゴシック" pitchFamily="34" charset="-128"/>
              </a:rPr>
              <a:t>Your Promotion Process</a:t>
            </a:r>
            <a:br>
              <a:rPr lang="en-US" dirty="0">
                <a:ea typeface="ＭＳ Ｐゴシック" pitchFamily="34" charset="-128"/>
              </a:rPr>
            </a:br>
            <a:r>
              <a:rPr lang="en-US" dirty="0">
                <a:ea typeface="ＭＳ Ｐゴシック" pitchFamily="34" charset="-128"/>
              </a:rPr>
              <a:t>Initial Academic Rank</a:t>
            </a:r>
            <a:endParaRPr lang="en-CA" dirty="0"/>
          </a:p>
        </p:txBody>
      </p:sp>
      <p:sp>
        <p:nvSpPr>
          <p:cNvPr id="3" name="Content Placeholder 2">
            <a:extLst>
              <a:ext uri="{FF2B5EF4-FFF2-40B4-BE49-F238E27FC236}">
                <a16:creationId xmlns:a16="http://schemas.microsoft.com/office/drawing/2014/main" id="{18C2C9EB-173F-4F97-B4E2-77D414667348}"/>
              </a:ext>
            </a:extLst>
          </p:cNvPr>
          <p:cNvSpPr>
            <a:spLocks noGrp="1"/>
          </p:cNvSpPr>
          <p:nvPr>
            <p:ph idx="1"/>
          </p:nvPr>
        </p:nvSpPr>
        <p:spPr>
          <a:xfrm>
            <a:off x="264405" y="2015411"/>
            <a:ext cx="11677879" cy="3889629"/>
          </a:xfrm>
        </p:spPr>
        <p:txBody>
          <a:bodyPr vert="horz" lIns="91440" tIns="45720" rIns="91440" bIns="45720" rtlCol="0" anchor="t">
            <a:normAutofit/>
          </a:bodyPr>
          <a:lstStyle/>
          <a:p>
            <a:pPr marL="514350" indent="-514350"/>
            <a:r>
              <a:rPr lang="en-US" sz="2800" dirty="0"/>
              <a:t>Division Head in consult with Section Chair makes recommendation to</a:t>
            </a:r>
            <a:r>
              <a:rPr lang="en-US" dirty="0"/>
              <a:t> Senate</a:t>
            </a:r>
            <a:endParaRPr lang="en-US" sz="2800" dirty="0"/>
          </a:p>
          <a:p>
            <a:endParaRPr lang="en-US" sz="2800" dirty="0"/>
          </a:p>
          <a:p>
            <a:pPr marL="514350" indent="-514350">
              <a:buFont typeface="Arial" pitchFamily="34" charset="0"/>
              <a:buChar char="•"/>
            </a:pPr>
            <a:r>
              <a:rPr lang="en-US" sz="2800" dirty="0"/>
              <a:t>Considers qualifications, experience and achievements</a:t>
            </a:r>
          </a:p>
          <a:p>
            <a:endParaRPr lang="en-US" sz="2800" dirty="0"/>
          </a:p>
          <a:p>
            <a:pPr marL="514350" indent="-514350"/>
            <a:r>
              <a:rPr lang="en-US" sz="2800" dirty="0"/>
              <a:t>If appointment exists at another University, NOSM </a:t>
            </a:r>
            <a:r>
              <a:rPr lang="en-US" dirty="0"/>
              <a:t>U assigns</a:t>
            </a:r>
            <a:r>
              <a:rPr lang="en-US" sz="2800" dirty="0"/>
              <a:t> same rank</a:t>
            </a:r>
            <a:endParaRPr lang="en-US" sz="2800" dirty="0">
              <a:cs typeface="Arial"/>
            </a:endParaRPr>
          </a:p>
          <a:p>
            <a:endParaRPr lang="en-CA" dirty="0"/>
          </a:p>
        </p:txBody>
      </p:sp>
    </p:spTree>
    <p:extLst>
      <p:ext uri="{BB962C8B-B14F-4D97-AF65-F5344CB8AC3E}">
        <p14:creationId xmlns:p14="http://schemas.microsoft.com/office/powerpoint/2010/main" val="1166363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D971B-E646-4F92-AA88-988B34CABBED}"/>
              </a:ext>
            </a:extLst>
          </p:cNvPr>
          <p:cNvSpPr>
            <a:spLocks noGrp="1"/>
          </p:cNvSpPr>
          <p:nvPr>
            <p:ph type="title"/>
          </p:nvPr>
        </p:nvSpPr>
        <p:spPr/>
        <p:txBody>
          <a:bodyPr/>
          <a:lstStyle/>
          <a:p>
            <a:r>
              <a:rPr lang="en-US" dirty="0">
                <a:ea typeface="ＭＳ Ｐゴシック" pitchFamily="34" charset="-128"/>
              </a:rPr>
              <a:t>Your Promotion Process Timeline</a:t>
            </a:r>
            <a:endParaRPr lang="en-CA" dirty="0"/>
          </a:p>
        </p:txBody>
      </p:sp>
      <p:sp>
        <p:nvSpPr>
          <p:cNvPr id="3" name="Content Placeholder 2">
            <a:extLst>
              <a:ext uri="{FF2B5EF4-FFF2-40B4-BE49-F238E27FC236}">
                <a16:creationId xmlns:a16="http://schemas.microsoft.com/office/drawing/2014/main" id="{04B20645-CA15-4DF1-B84C-5EB89C428345}"/>
              </a:ext>
            </a:extLst>
          </p:cNvPr>
          <p:cNvSpPr>
            <a:spLocks noGrp="1"/>
          </p:cNvSpPr>
          <p:nvPr>
            <p:ph idx="1"/>
          </p:nvPr>
        </p:nvSpPr>
        <p:spPr/>
        <p:txBody>
          <a:bodyPr>
            <a:normAutofit/>
          </a:bodyPr>
          <a:lstStyle/>
          <a:p>
            <a:pPr marL="514350" indent="-514350">
              <a:buFont typeface="Arial" pitchFamily="34" charset="0"/>
              <a:buChar char="•"/>
            </a:pPr>
            <a:r>
              <a:rPr lang="en-US" sz="2800" dirty="0">
                <a:latin typeface="Franklin Gothic Medium" panose="020B0603020102020204" pitchFamily="34" charset="0"/>
              </a:rPr>
              <a:t>Notice to eligible faculty regarding promotions – March/April</a:t>
            </a:r>
          </a:p>
          <a:p>
            <a:pPr marL="514350" indent="-514350">
              <a:buFont typeface="Arial" pitchFamily="34" charset="0"/>
              <a:buChar char="•"/>
            </a:pPr>
            <a:r>
              <a:rPr lang="en-US" sz="2800" dirty="0">
                <a:latin typeface="Franklin Gothic Medium" panose="020B0603020102020204" pitchFamily="34" charset="0"/>
              </a:rPr>
              <a:t>A meeting with Section Chair or Division Head (if no Section Chair) to review your application before applying is required – request due by June 1</a:t>
            </a:r>
            <a:r>
              <a:rPr lang="en-US" sz="2800" baseline="30000" dirty="0">
                <a:latin typeface="Franklin Gothic Medium" panose="020B0603020102020204" pitchFamily="34" charset="0"/>
              </a:rPr>
              <a:t>st</a:t>
            </a:r>
            <a:r>
              <a:rPr lang="en-US" sz="2800" dirty="0">
                <a:latin typeface="Franklin Gothic Medium" panose="020B0603020102020204" pitchFamily="34" charset="0"/>
              </a:rPr>
              <a:t> </a:t>
            </a:r>
          </a:p>
          <a:p>
            <a:pPr marL="514350" indent="-514350">
              <a:buFont typeface="Arial" pitchFamily="34" charset="0"/>
              <a:buChar char="•"/>
            </a:pPr>
            <a:r>
              <a:rPr lang="en-US" sz="2800" dirty="0">
                <a:latin typeface="Franklin Gothic Medium" panose="020B0603020102020204" pitchFamily="34" charset="0"/>
                <a:cs typeface="Arial"/>
              </a:rPr>
              <a:t>Contact your references/reviewers</a:t>
            </a:r>
            <a:endParaRPr lang="en-US" sz="2800" dirty="0">
              <a:latin typeface="Franklin Gothic Medium" panose="020B0603020102020204" pitchFamily="34" charset="0"/>
            </a:endParaRPr>
          </a:p>
          <a:p>
            <a:pPr marL="514350" indent="-514350">
              <a:buFont typeface="Arial" pitchFamily="34" charset="0"/>
              <a:buChar char="•"/>
            </a:pPr>
            <a:r>
              <a:rPr lang="en-US" sz="2800" dirty="0">
                <a:latin typeface="Franklin Gothic Medium" panose="020B0603020102020204" pitchFamily="34" charset="0"/>
              </a:rPr>
              <a:t>Application deadline – September 30</a:t>
            </a:r>
            <a:r>
              <a:rPr lang="en-US" sz="2800" baseline="30000" dirty="0">
                <a:latin typeface="Franklin Gothic Medium" panose="020B0603020102020204" pitchFamily="34" charset="0"/>
              </a:rPr>
              <a:t>th</a:t>
            </a:r>
          </a:p>
          <a:p>
            <a:pPr marL="514350" indent="-514350">
              <a:buFont typeface="Arial" pitchFamily="34" charset="0"/>
              <a:buChar char="•"/>
            </a:pPr>
            <a:r>
              <a:rPr lang="en-US" sz="2800" dirty="0">
                <a:latin typeface="Franklin Gothic Medium" panose="020B0603020102020204" pitchFamily="34" charset="0"/>
              </a:rPr>
              <a:t>Applicants will receive a conflict-of-interest letter (re: Promotion Committee members)</a:t>
            </a:r>
          </a:p>
        </p:txBody>
      </p:sp>
    </p:spTree>
    <p:extLst>
      <p:ext uri="{BB962C8B-B14F-4D97-AF65-F5344CB8AC3E}">
        <p14:creationId xmlns:p14="http://schemas.microsoft.com/office/powerpoint/2010/main" val="4125609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6951C-D8AF-495B-9169-04F17377F387}"/>
              </a:ext>
            </a:extLst>
          </p:cNvPr>
          <p:cNvSpPr>
            <a:spLocks noGrp="1"/>
          </p:cNvSpPr>
          <p:nvPr>
            <p:ph type="title"/>
          </p:nvPr>
        </p:nvSpPr>
        <p:spPr/>
        <p:txBody>
          <a:bodyPr/>
          <a:lstStyle/>
          <a:p>
            <a:r>
              <a:rPr lang="en-US" dirty="0">
                <a:ea typeface="ＭＳ Ｐゴシック" pitchFamily="34" charset="-128"/>
              </a:rPr>
              <a:t>Your Promotion Process </a:t>
            </a:r>
            <a:br>
              <a:rPr lang="en-US" dirty="0">
                <a:ea typeface="ＭＳ Ｐゴシック" pitchFamily="34" charset="-128"/>
              </a:rPr>
            </a:br>
            <a:r>
              <a:rPr lang="en-US" dirty="0">
                <a:ea typeface="ＭＳ Ｐゴシック" pitchFamily="34" charset="-128"/>
              </a:rPr>
              <a:t>Working through the application</a:t>
            </a:r>
            <a:endParaRPr lang="en-CA" dirty="0"/>
          </a:p>
        </p:txBody>
      </p:sp>
      <p:sp>
        <p:nvSpPr>
          <p:cNvPr id="3" name="Content Placeholder 2">
            <a:extLst>
              <a:ext uri="{FF2B5EF4-FFF2-40B4-BE49-F238E27FC236}">
                <a16:creationId xmlns:a16="http://schemas.microsoft.com/office/drawing/2014/main" id="{7D44650A-B75D-4795-83E5-FA6498DF2AD3}"/>
              </a:ext>
            </a:extLst>
          </p:cNvPr>
          <p:cNvSpPr>
            <a:spLocks noGrp="1"/>
          </p:cNvSpPr>
          <p:nvPr>
            <p:ph idx="1"/>
          </p:nvPr>
        </p:nvSpPr>
        <p:spPr>
          <a:xfrm>
            <a:off x="704335" y="1825625"/>
            <a:ext cx="11237949" cy="4079416"/>
          </a:xfrm>
        </p:spPr>
        <p:txBody>
          <a:bodyPr vert="horz" lIns="91440" tIns="45720" rIns="91440" bIns="45720" rtlCol="0" anchor="t">
            <a:normAutofit/>
          </a:bodyPr>
          <a:lstStyle/>
          <a:p>
            <a:pPr>
              <a:lnSpc>
                <a:spcPct val="80000"/>
              </a:lnSpc>
            </a:pPr>
            <a:r>
              <a:rPr lang="en-US" sz="2000" dirty="0">
                <a:ea typeface="ＭＳ Ｐゴシック"/>
              </a:rPr>
              <a:t>Application for promotion </a:t>
            </a:r>
            <a:endParaRPr lang="en-US" dirty="0">
              <a:ea typeface="ＭＳ Ｐゴシック"/>
            </a:endParaRPr>
          </a:p>
          <a:p>
            <a:pPr>
              <a:lnSpc>
                <a:spcPct val="80000"/>
              </a:lnSpc>
            </a:pPr>
            <a:r>
              <a:rPr lang="en-US" sz="2000" dirty="0">
                <a:ea typeface="ＭＳ Ｐゴシック"/>
              </a:rPr>
              <a:t>Cover letter and updated curriculum vitae </a:t>
            </a:r>
            <a:endParaRPr lang="en-US" dirty="0">
              <a:cs typeface="Arial"/>
            </a:endParaRPr>
          </a:p>
          <a:p>
            <a:pPr>
              <a:lnSpc>
                <a:spcPct val="80000"/>
              </a:lnSpc>
            </a:pPr>
            <a:r>
              <a:rPr lang="en-US" sz="2000" dirty="0">
                <a:ea typeface="ＭＳ Ｐゴシック" pitchFamily="34" charset="-128"/>
              </a:rPr>
              <a:t>Contribution dossier</a:t>
            </a:r>
          </a:p>
          <a:p>
            <a:pPr>
              <a:lnSpc>
                <a:spcPct val="80000"/>
              </a:lnSpc>
            </a:pPr>
            <a:r>
              <a:rPr lang="en-US" sz="2000" dirty="0">
                <a:ea typeface="ＭＳ Ｐゴシック" pitchFamily="34" charset="-128"/>
              </a:rPr>
              <a:t>Learner evaluations </a:t>
            </a:r>
            <a:r>
              <a:rPr lang="mr-IN" sz="2000" dirty="0">
                <a:ea typeface="ＭＳ Ｐゴシック" pitchFamily="34" charset="-128"/>
              </a:rPr>
              <a:t>–</a:t>
            </a:r>
            <a:r>
              <a:rPr lang="en-US" sz="2000" dirty="0">
                <a:ea typeface="ＭＳ Ｐゴシック" pitchFamily="34" charset="-128"/>
              </a:rPr>
              <a:t> recent</a:t>
            </a:r>
            <a:endParaRPr lang="en-US" sz="2400" dirty="0">
              <a:ea typeface="ＭＳ Ｐゴシック" pitchFamily="34" charset="-128"/>
            </a:endParaRPr>
          </a:p>
          <a:p>
            <a:pPr>
              <a:lnSpc>
                <a:spcPct val="80000"/>
              </a:lnSpc>
            </a:pPr>
            <a:r>
              <a:rPr lang="en-US" sz="2000" dirty="0">
                <a:ea typeface="ＭＳ Ｐゴシック" pitchFamily="34" charset="-128"/>
              </a:rPr>
              <a:t>Copy of research/ creative works* </a:t>
            </a:r>
          </a:p>
          <a:p>
            <a:pPr>
              <a:lnSpc>
                <a:spcPct val="80000"/>
              </a:lnSpc>
            </a:pPr>
            <a:r>
              <a:rPr lang="en-US" sz="2000" dirty="0">
                <a:ea typeface="ＭＳ Ｐゴシック" pitchFamily="34" charset="-128"/>
              </a:rPr>
              <a:t>Referees/reviewers – </a:t>
            </a:r>
          </a:p>
          <a:p>
            <a:pPr lvl="1">
              <a:lnSpc>
                <a:spcPct val="80000"/>
              </a:lnSpc>
            </a:pPr>
            <a:r>
              <a:rPr lang="en-US" sz="1600" dirty="0">
                <a:ea typeface="ＭＳ Ｐゴシック" pitchFamily="34" charset="-128"/>
              </a:rPr>
              <a:t>3 for Assistant &amp; Associate </a:t>
            </a:r>
          </a:p>
          <a:p>
            <a:pPr lvl="1">
              <a:lnSpc>
                <a:spcPct val="80000"/>
              </a:lnSpc>
            </a:pPr>
            <a:r>
              <a:rPr lang="en-US" sz="1600" dirty="0">
                <a:ea typeface="ＭＳ Ｐゴシック" pitchFamily="34" charset="-128"/>
              </a:rPr>
              <a:t>4 External for Professor</a:t>
            </a:r>
          </a:p>
          <a:p>
            <a:pPr lvl="1">
              <a:lnSpc>
                <a:spcPct val="80000"/>
              </a:lnSpc>
            </a:pPr>
            <a:endParaRPr lang="en-US" sz="1600" dirty="0">
              <a:ea typeface="ＭＳ Ｐゴシック" pitchFamily="34" charset="-128"/>
            </a:endParaRPr>
          </a:p>
          <a:p>
            <a:pPr lvl="1">
              <a:lnSpc>
                <a:spcPct val="80000"/>
              </a:lnSpc>
            </a:pPr>
            <a:endParaRPr lang="en-US" sz="1600" dirty="0">
              <a:ea typeface="ＭＳ Ｐゴシック" pitchFamily="34" charset="-128"/>
            </a:endParaRPr>
          </a:p>
          <a:p>
            <a:pPr marL="0" indent="0">
              <a:lnSpc>
                <a:spcPct val="80000"/>
              </a:lnSpc>
              <a:buNone/>
            </a:pPr>
            <a:r>
              <a:rPr lang="en-US" sz="2000" dirty="0">
                <a:solidFill>
                  <a:schemeClr val="accent2">
                    <a:lumMod val="90000"/>
                    <a:lumOff val="10000"/>
                  </a:schemeClr>
                </a:solidFill>
                <a:ea typeface="ＭＳ Ｐゴシック" pitchFamily="34" charset="-128"/>
              </a:rPr>
              <a:t>Mixed methodology research</a:t>
            </a:r>
            <a:r>
              <a:rPr lang="mr-IN" sz="2000" dirty="0">
                <a:solidFill>
                  <a:schemeClr val="accent2">
                    <a:lumMod val="90000"/>
                    <a:lumOff val="10000"/>
                  </a:schemeClr>
                </a:solidFill>
                <a:ea typeface="ＭＳ Ｐゴシック" pitchFamily="34" charset="-128"/>
              </a:rPr>
              <a:t>…</a:t>
            </a:r>
            <a:r>
              <a:rPr lang="en-CA" sz="2000" dirty="0">
                <a:solidFill>
                  <a:schemeClr val="accent2">
                    <a:lumMod val="90000"/>
                    <a:lumOff val="10000"/>
                  </a:schemeClr>
                </a:solidFill>
                <a:ea typeface="ＭＳ Ｐゴシック" pitchFamily="34" charset="-128"/>
              </a:rPr>
              <a:t>About you</a:t>
            </a:r>
          </a:p>
          <a:p>
            <a:pPr marL="0" indent="0">
              <a:lnSpc>
                <a:spcPct val="80000"/>
              </a:lnSpc>
              <a:buNone/>
            </a:pPr>
            <a:r>
              <a:rPr lang="en-CA" sz="2000" dirty="0">
                <a:solidFill>
                  <a:schemeClr val="accent2">
                    <a:lumMod val="90000"/>
                    <a:lumOff val="10000"/>
                  </a:schemeClr>
                </a:solidFill>
                <a:ea typeface="ＭＳ Ｐゴシック" pitchFamily="34" charset="-128"/>
              </a:rPr>
              <a:t>A fine balance:  Be concise and thorough. </a:t>
            </a:r>
            <a:endParaRPr lang="en-US" sz="2000" dirty="0">
              <a:solidFill>
                <a:schemeClr val="accent2">
                  <a:lumMod val="90000"/>
                  <a:lumOff val="10000"/>
                </a:schemeClr>
              </a:solidFill>
              <a:ea typeface="ＭＳ Ｐゴシック" pitchFamily="34" charset="-128"/>
            </a:endParaRPr>
          </a:p>
        </p:txBody>
      </p:sp>
    </p:spTree>
    <p:extLst>
      <p:ext uri="{BB962C8B-B14F-4D97-AF65-F5344CB8AC3E}">
        <p14:creationId xmlns:p14="http://schemas.microsoft.com/office/powerpoint/2010/main" val="3269074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C59BA-5332-496C-AFC9-2BA3D504967C}"/>
              </a:ext>
            </a:extLst>
          </p:cNvPr>
          <p:cNvSpPr>
            <a:spLocks noGrp="1"/>
          </p:cNvSpPr>
          <p:nvPr>
            <p:ph type="title"/>
          </p:nvPr>
        </p:nvSpPr>
        <p:spPr/>
        <p:txBody>
          <a:bodyPr/>
          <a:lstStyle/>
          <a:p>
            <a:r>
              <a:rPr lang="en-US" dirty="0">
                <a:ea typeface="ＭＳ Ｐゴシック" pitchFamily="34" charset="-128"/>
              </a:rPr>
              <a:t>Your Promotion Process </a:t>
            </a:r>
            <a:br>
              <a:rPr lang="en-US" dirty="0">
                <a:ea typeface="ＭＳ Ｐゴシック" pitchFamily="34" charset="-128"/>
              </a:rPr>
            </a:br>
            <a:r>
              <a:rPr lang="en-US" dirty="0"/>
              <a:t>Cover letter</a:t>
            </a:r>
            <a:endParaRPr lang="en-CA" dirty="0"/>
          </a:p>
        </p:txBody>
      </p:sp>
      <p:pic>
        <p:nvPicPr>
          <p:cNvPr id="4" name="Content Placeholder 3">
            <a:extLst>
              <a:ext uri="{FF2B5EF4-FFF2-40B4-BE49-F238E27FC236}">
                <a16:creationId xmlns:a16="http://schemas.microsoft.com/office/drawing/2014/main" id="{285ED208-6F25-44F7-ABC2-775E6774B0A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374251" y="1973906"/>
            <a:ext cx="5443498" cy="4079875"/>
          </a:xfrm>
          <a:prstGeom prst="rect">
            <a:avLst/>
          </a:prstGeom>
        </p:spPr>
      </p:pic>
    </p:spTree>
    <p:extLst>
      <p:ext uri="{BB962C8B-B14F-4D97-AF65-F5344CB8AC3E}">
        <p14:creationId xmlns:p14="http://schemas.microsoft.com/office/powerpoint/2010/main" val="13218611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F4D54-41B2-45CD-8689-50C85A5593F9}"/>
              </a:ext>
            </a:extLst>
          </p:cNvPr>
          <p:cNvSpPr>
            <a:spLocks noGrp="1"/>
          </p:cNvSpPr>
          <p:nvPr>
            <p:ph type="title"/>
          </p:nvPr>
        </p:nvSpPr>
        <p:spPr/>
        <p:txBody>
          <a:bodyPr/>
          <a:lstStyle/>
          <a:p>
            <a:r>
              <a:rPr lang="en-US" dirty="0">
                <a:ea typeface="ＭＳ Ｐゴシック" pitchFamily="34" charset="-128"/>
              </a:rPr>
              <a:t>Your Promotion Process </a:t>
            </a:r>
            <a:br>
              <a:rPr lang="en-US" dirty="0">
                <a:ea typeface="ＭＳ Ｐゴシック" pitchFamily="34" charset="-128"/>
              </a:rPr>
            </a:br>
            <a:r>
              <a:rPr lang="en-US" dirty="0"/>
              <a:t>Updated CV</a:t>
            </a:r>
            <a:endParaRPr lang="en-CA" dirty="0"/>
          </a:p>
        </p:txBody>
      </p:sp>
      <p:sp>
        <p:nvSpPr>
          <p:cNvPr id="3" name="Content Placeholder 2">
            <a:extLst>
              <a:ext uri="{FF2B5EF4-FFF2-40B4-BE49-F238E27FC236}">
                <a16:creationId xmlns:a16="http://schemas.microsoft.com/office/drawing/2014/main" id="{936A3D3B-AFEC-4927-BD23-50D253E2F6A4}"/>
              </a:ext>
            </a:extLst>
          </p:cNvPr>
          <p:cNvSpPr>
            <a:spLocks noGrp="1"/>
          </p:cNvSpPr>
          <p:nvPr>
            <p:ph idx="1"/>
          </p:nvPr>
        </p:nvSpPr>
        <p:spPr/>
        <p:txBody>
          <a:bodyPr vert="horz" lIns="91440" tIns="45720" rIns="91440" bIns="45720" rtlCol="0" anchor="t">
            <a:normAutofit/>
          </a:bodyPr>
          <a:lstStyle/>
          <a:p>
            <a:r>
              <a:rPr lang="en-US" sz="2000" dirty="0"/>
              <a:t>NOSM U Curriculum Vitae Template</a:t>
            </a:r>
            <a:endParaRPr lang="en-US" sz="2000" i="1" dirty="0"/>
          </a:p>
          <a:p>
            <a:pPr lvl="1"/>
            <a:r>
              <a:rPr lang="en-US" sz="2000" dirty="0"/>
              <a:t>Iterative tool</a:t>
            </a:r>
          </a:p>
          <a:p>
            <a:pPr lvl="1"/>
            <a:r>
              <a:rPr lang="en-US" sz="2000" dirty="0"/>
              <a:t>suggested formats for publications &amp; presentations</a:t>
            </a:r>
          </a:p>
          <a:p>
            <a:pPr marL="914400" lvl="2" indent="0">
              <a:buNone/>
            </a:pPr>
            <a:r>
              <a:rPr lang="en-US" sz="1600" b="1" dirty="0"/>
              <a:t>Journal Articles </a:t>
            </a:r>
            <a:endParaRPr lang="en-CA" sz="1600" b="1" dirty="0"/>
          </a:p>
          <a:p>
            <a:pPr marL="914400" lvl="2" indent="0">
              <a:buNone/>
            </a:pPr>
            <a:r>
              <a:rPr lang="en-US" sz="1600" dirty="0"/>
              <a:t>[Presented in reverse chronological order]</a:t>
            </a:r>
            <a:endParaRPr lang="en-CA" sz="1600" dirty="0"/>
          </a:p>
          <a:p>
            <a:pPr marL="914400" lvl="2" indent="0">
              <a:buNone/>
            </a:pPr>
            <a:br>
              <a:rPr lang="en-US" sz="1600" dirty="0"/>
            </a:br>
            <a:r>
              <a:rPr lang="en-US" sz="1600" dirty="0"/>
              <a:t>1. [Author(s) – </a:t>
            </a:r>
            <a:r>
              <a:rPr lang="en-US" sz="1600" b="1" i="1" dirty="0"/>
              <a:t>CV holder’s name bolded</a:t>
            </a:r>
            <a:r>
              <a:rPr lang="en-US" sz="1600" dirty="0"/>
              <a:t>]. [Title of article]. [Journal name]. [Rest of citation]. [Status – </a:t>
            </a:r>
            <a:r>
              <a:rPr lang="en-US" sz="1600" i="1" dirty="0"/>
              <a:t>only if in press</a:t>
            </a:r>
            <a:r>
              <a:rPr lang="en-US" sz="1600" dirty="0"/>
              <a:t>]. Impact Factor [Impact Factor], (Trainee Publication, [Trainee Details] – </a:t>
            </a:r>
            <a:r>
              <a:rPr lang="en-US" sz="1600" i="1" dirty="0"/>
              <a:t>only if it is a trainee publication</a:t>
            </a:r>
            <a:r>
              <a:rPr lang="en-US" sz="1600" dirty="0"/>
              <a:t>).</a:t>
            </a:r>
            <a:r>
              <a:rPr lang="en-US" sz="1600" b="1" dirty="0"/>
              <a:t> [Role]</a:t>
            </a:r>
            <a:r>
              <a:rPr lang="en-US" sz="1600" dirty="0"/>
              <a:t>.</a:t>
            </a:r>
            <a:r>
              <a:rPr lang="en-CA" sz="1600" dirty="0"/>
              <a:t> </a:t>
            </a:r>
            <a:br>
              <a:rPr lang="en-US" sz="2000" dirty="0"/>
            </a:br>
            <a:endParaRPr lang="en-US" sz="2000" dirty="0"/>
          </a:p>
          <a:p>
            <a:pPr marL="400050" indent="-285750"/>
            <a:r>
              <a:rPr lang="en-CA" sz="2000" b="1" dirty="0"/>
              <a:t>“Your promotion application should highlight your achievements in the past five years, since appointment or last promotion.”</a:t>
            </a:r>
            <a:endParaRPr lang="en-US" sz="1200" dirty="0"/>
          </a:p>
        </p:txBody>
      </p:sp>
    </p:spTree>
    <p:extLst>
      <p:ext uri="{BB962C8B-B14F-4D97-AF65-F5344CB8AC3E}">
        <p14:creationId xmlns:p14="http://schemas.microsoft.com/office/powerpoint/2010/main" val="2953387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715EB-E075-4428-999E-6D6521DD8633}"/>
              </a:ext>
            </a:extLst>
          </p:cNvPr>
          <p:cNvSpPr>
            <a:spLocks noGrp="1"/>
          </p:cNvSpPr>
          <p:nvPr>
            <p:ph type="title"/>
          </p:nvPr>
        </p:nvSpPr>
        <p:spPr/>
        <p:txBody>
          <a:bodyPr/>
          <a:lstStyle/>
          <a:p>
            <a:r>
              <a:rPr lang="en-US" sz="4400" u="sng" dirty="0">
                <a:latin typeface="Franklin Gothic Medium" panose="020B0603020102020204" pitchFamily="34" charset="0"/>
              </a:rPr>
              <a:t>Conflict Disclosure Information:</a:t>
            </a:r>
            <a:endParaRPr lang="en-CA" dirty="0"/>
          </a:p>
        </p:txBody>
      </p:sp>
      <p:sp>
        <p:nvSpPr>
          <p:cNvPr id="3" name="Content Placeholder 2">
            <a:extLst>
              <a:ext uri="{FF2B5EF4-FFF2-40B4-BE49-F238E27FC236}">
                <a16:creationId xmlns:a16="http://schemas.microsoft.com/office/drawing/2014/main" id="{632D99D5-B20A-4316-A24A-0D0A0833EA28}"/>
              </a:ext>
            </a:extLst>
          </p:cNvPr>
          <p:cNvSpPr>
            <a:spLocks noGrp="1"/>
          </p:cNvSpPr>
          <p:nvPr>
            <p:ph idx="1"/>
          </p:nvPr>
        </p:nvSpPr>
        <p:spPr>
          <a:xfrm>
            <a:off x="550506" y="1940768"/>
            <a:ext cx="11270480" cy="3423098"/>
          </a:xfrm>
        </p:spPr>
        <p:txBody>
          <a:bodyPr vert="horz" lIns="91440" tIns="45720" rIns="91440" bIns="45720" rtlCol="0" anchor="t">
            <a:normAutofit/>
          </a:bodyPr>
          <a:lstStyle/>
          <a:p>
            <a:pPr marL="0" indent="0">
              <a:buNone/>
            </a:pPr>
            <a:r>
              <a:rPr lang="en-US" sz="2800" dirty="0">
                <a:latin typeface="Franklin Gothic Medium"/>
                <a:cs typeface="Arial"/>
              </a:rPr>
              <a:t>Presenter: Dr </a:t>
            </a:r>
            <a:r>
              <a:rPr lang="en-US" dirty="0">
                <a:latin typeface="Franklin Gothic Medium"/>
                <a:cs typeface="Arial"/>
              </a:rPr>
              <a:t>A Joseph</a:t>
            </a:r>
            <a:endParaRPr lang="en-US" dirty="0">
              <a:latin typeface="Franklin Gothic Medium" panose="020B0603020102020204" pitchFamily="34" charset="0"/>
              <a:cs typeface="Arial"/>
            </a:endParaRPr>
          </a:p>
          <a:p>
            <a:endParaRPr lang="en-US" sz="2800" u="sng" dirty="0">
              <a:latin typeface="Franklin Gothic Medium" panose="020B0603020102020204" pitchFamily="34" charset="0"/>
              <a:cs typeface="Arial"/>
            </a:endParaRPr>
          </a:p>
          <a:p>
            <a:pPr marL="0" indent="0">
              <a:buNone/>
            </a:pPr>
            <a:r>
              <a:rPr lang="en-US" sz="2800" dirty="0">
                <a:latin typeface="Franklin Gothic Medium"/>
                <a:cs typeface="Arial"/>
              </a:rPr>
              <a:t>Title of </a:t>
            </a:r>
            <a:r>
              <a:rPr lang="en-US" dirty="0">
                <a:latin typeface="Franklin Gothic Medium"/>
                <a:cs typeface="Arial"/>
              </a:rPr>
              <a:t>Presentation</a:t>
            </a:r>
            <a:r>
              <a:rPr lang="en-US" sz="2800" dirty="0">
                <a:latin typeface="Franklin Gothic Medium"/>
                <a:cs typeface="Arial"/>
              </a:rPr>
              <a:t>: Movin</a:t>
            </a:r>
            <a:r>
              <a:rPr lang="en-CA" dirty="0">
                <a:latin typeface="Franklin Gothic Medium"/>
                <a:cs typeface="Arial"/>
              </a:rPr>
              <a:t>’</a:t>
            </a:r>
            <a:r>
              <a:rPr lang="en-US" altLang="ja-JP" sz="2800" dirty="0">
                <a:latin typeface="Franklin Gothic Medium"/>
                <a:ea typeface="ＭＳ Ｐゴシック"/>
                <a:cs typeface="Arial"/>
              </a:rPr>
              <a:t> on up: An introduction the NOSM</a:t>
            </a:r>
            <a:r>
              <a:rPr lang="en-US" altLang="ja-JP" dirty="0">
                <a:latin typeface="Franklin Gothic Medium"/>
                <a:ea typeface="ＭＳ Ｐゴシック"/>
                <a:cs typeface="Arial"/>
              </a:rPr>
              <a:t> U </a:t>
            </a:r>
            <a:r>
              <a:rPr lang="en-US" altLang="ja-JP" sz="2800" dirty="0">
                <a:latin typeface="Franklin Gothic Medium"/>
                <a:ea typeface="ＭＳ Ｐゴシック"/>
                <a:cs typeface="Arial"/>
              </a:rPr>
              <a:t>promotions process</a:t>
            </a:r>
            <a:endParaRPr lang="en-US" altLang="ja-JP" sz="2800" u="sng" dirty="0">
              <a:latin typeface="Franklin Gothic Medium"/>
              <a:ea typeface="ＭＳ Ｐゴシック"/>
              <a:cs typeface="Arial"/>
            </a:endParaRPr>
          </a:p>
          <a:p>
            <a:endParaRPr lang="en-US" sz="2800" u="sng" dirty="0">
              <a:latin typeface="Franklin Gothic Medium" panose="020B0603020102020204" pitchFamily="34" charset="0"/>
              <a:cs typeface="Arial"/>
            </a:endParaRPr>
          </a:p>
          <a:p>
            <a:pPr marL="0" indent="0">
              <a:buNone/>
            </a:pPr>
            <a:r>
              <a:rPr lang="en-US" sz="2800" dirty="0">
                <a:latin typeface="Franklin Gothic Medium" panose="020B0603020102020204" pitchFamily="34" charset="0"/>
                <a:cs typeface="Arial"/>
              </a:rPr>
              <a:t>I have no financial or personal relationships to disclose </a:t>
            </a:r>
          </a:p>
          <a:p>
            <a:endParaRPr lang="en-CA" dirty="0"/>
          </a:p>
        </p:txBody>
      </p:sp>
    </p:spTree>
    <p:extLst>
      <p:ext uri="{BB962C8B-B14F-4D97-AF65-F5344CB8AC3E}">
        <p14:creationId xmlns:p14="http://schemas.microsoft.com/office/powerpoint/2010/main" val="19520379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20CA2-9F62-4C48-B6B1-03350633ECCC}"/>
              </a:ext>
            </a:extLst>
          </p:cNvPr>
          <p:cNvSpPr>
            <a:spLocks noGrp="1"/>
          </p:cNvSpPr>
          <p:nvPr>
            <p:ph type="title"/>
          </p:nvPr>
        </p:nvSpPr>
        <p:spPr/>
        <p:txBody>
          <a:bodyPr/>
          <a:lstStyle/>
          <a:p>
            <a:r>
              <a:rPr lang="en-US" dirty="0">
                <a:ea typeface="ＭＳ Ｐゴシック" pitchFamily="34" charset="-128"/>
              </a:rPr>
              <a:t>Your Promotion Process</a:t>
            </a:r>
            <a:endParaRPr lang="en-CA" dirty="0"/>
          </a:p>
        </p:txBody>
      </p:sp>
      <p:pic>
        <p:nvPicPr>
          <p:cNvPr id="4" name="Content Placeholder 3">
            <a:extLst>
              <a:ext uri="{FF2B5EF4-FFF2-40B4-BE49-F238E27FC236}">
                <a16:creationId xmlns:a16="http://schemas.microsoft.com/office/drawing/2014/main" id="{4B9D76E9-7BD8-4020-A32E-A1A70CF4153B}"/>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382189" y="1936836"/>
            <a:ext cx="5443498" cy="4079875"/>
          </a:xfrm>
          <a:prstGeom prst="rect">
            <a:avLst/>
          </a:prstGeom>
        </p:spPr>
      </p:pic>
    </p:spTree>
    <p:extLst>
      <p:ext uri="{BB962C8B-B14F-4D97-AF65-F5344CB8AC3E}">
        <p14:creationId xmlns:p14="http://schemas.microsoft.com/office/powerpoint/2010/main" val="31127962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547F5-9F56-4044-A96F-A9FF7F16FDC5}"/>
              </a:ext>
            </a:extLst>
          </p:cNvPr>
          <p:cNvSpPr>
            <a:spLocks noGrp="1"/>
          </p:cNvSpPr>
          <p:nvPr>
            <p:ph type="title"/>
          </p:nvPr>
        </p:nvSpPr>
        <p:spPr/>
        <p:txBody>
          <a:bodyPr/>
          <a:lstStyle/>
          <a:p>
            <a:r>
              <a:rPr lang="en-US" dirty="0">
                <a:ea typeface="ＭＳ Ｐゴシック" pitchFamily="34" charset="-128"/>
              </a:rPr>
              <a:t>Your Promotion Process</a:t>
            </a:r>
            <a:br>
              <a:rPr lang="en-US" dirty="0">
                <a:ea typeface="ＭＳ Ｐゴシック" pitchFamily="34" charset="-128"/>
              </a:rPr>
            </a:br>
            <a:r>
              <a:rPr lang="en-US" dirty="0">
                <a:ea typeface="ＭＳ Ｐゴシック" pitchFamily="34" charset="-128"/>
              </a:rPr>
              <a:t>Contributions Dossier</a:t>
            </a:r>
            <a:endParaRPr lang="en-CA" dirty="0"/>
          </a:p>
        </p:txBody>
      </p:sp>
      <p:sp>
        <p:nvSpPr>
          <p:cNvPr id="3" name="Content Placeholder 2">
            <a:extLst>
              <a:ext uri="{FF2B5EF4-FFF2-40B4-BE49-F238E27FC236}">
                <a16:creationId xmlns:a16="http://schemas.microsoft.com/office/drawing/2014/main" id="{FEA69566-3A0E-4B7B-9CB9-E6561DFE2D5E}"/>
              </a:ext>
            </a:extLst>
          </p:cNvPr>
          <p:cNvSpPr>
            <a:spLocks noGrp="1"/>
          </p:cNvSpPr>
          <p:nvPr>
            <p:ph idx="1"/>
          </p:nvPr>
        </p:nvSpPr>
        <p:spPr>
          <a:xfrm>
            <a:off x="264405" y="2162431"/>
            <a:ext cx="11677879" cy="3742609"/>
          </a:xfrm>
        </p:spPr>
        <p:txBody>
          <a:bodyPr vert="horz" lIns="91440" tIns="45720" rIns="91440" bIns="45720" rtlCol="0" anchor="t">
            <a:normAutofit/>
          </a:bodyPr>
          <a:lstStyle/>
          <a:p>
            <a:pPr marL="342900" indent="-342900">
              <a:buFont typeface="Arial" pitchFamily="34" charset="0"/>
              <a:buChar char="•"/>
            </a:pPr>
            <a:r>
              <a:rPr lang="en-US" sz="2200" dirty="0">
                <a:latin typeface="Franklin Gothic Medium" panose="020B0603020102020204" pitchFamily="34" charset="0"/>
                <a:cs typeface="Arial"/>
              </a:rPr>
              <a:t>Academic teaching sessions</a:t>
            </a:r>
          </a:p>
          <a:p>
            <a:pPr marL="800100" lvl="1" indent="-342900">
              <a:buFont typeface="Arial"/>
              <a:buChar char="•"/>
            </a:pPr>
            <a:r>
              <a:rPr lang="en-US" sz="2200" dirty="0">
                <a:latin typeface="Franklin Gothic Medium" panose="020B0603020102020204" pitchFamily="34" charset="0"/>
                <a:cs typeface="Arial"/>
              </a:rPr>
              <a:t>WGC, DTS, VARS/CARS, SCS, LAB, TOS</a:t>
            </a:r>
          </a:p>
          <a:p>
            <a:pPr marL="342900" indent="-342900">
              <a:buFont typeface="Arial" pitchFamily="34" charset="0"/>
              <a:buChar char="•"/>
            </a:pPr>
            <a:r>
              <a:rPr lang="en-US" sz="2200" dirty="0">
                <a:latin typeface="Franklin Gothic Medium" panose="020B0603020102020204" pitchFamily="34" charset="0"/>
                <a:cs typeface="Arial"/>
              </a:rPr>
              <a:t>Clinical teaching days</a:t>
            </a:r>
          </a:p>
          <a:p>
            <a:pPr marL="800100" lvl="1" indent="-342900">
              <a:buFont typeface="Arial" pitchFamily="34" charset="0"/>
              <a:buChar char="•"/>
            </a:pPr>
            <a:r>
              <a:rPr lang="en-US" sz="2200" dirty="0">
                <a:latin typeface="Franklin Gothic Medium" panose="020B0603020102020204" pitchFamily="34" charset="0"/>
                <a:cs typeface="Arial"/>
              </a:rPr>
              <a:t>Actual # of days? Do your best;  provide an explanation if you do not know specifics</a:t>
            </a:r>
          </a:p>
          <a:p>
            <a:pPr marL="800100" lvl="1" indent="-342900"/>
            <a:r>
              <a:rPr lang="en-US" sz="2200" dirty="0">
                <a:latin typeface="Franklin Gothic Medium"/>
                <a:cs typeface="Arial"/>
              </a:rPr>
              <a:t>NOSM U contact</a:t>
            </a:r>
            <a:endParaRPr lang="en-US" sz="2200" dirty="0">
              <a:latin typeface="Franklin Gothic Medium" panose="020B0603020102020204" pitchFamily="34" charset="0"/>
              <a:cs typeface="Arial"/>
            </a:endParaRPr>
          </a:p>
          <a:p>
            <a:pPr marL="342900" indent="-342900">
              <a:buFont typeface="Arial" pitchFamily="34" charset="0"/>
              <a:buChar char="•"/>
            </a:pPr>
            <a:r>
              <a:rPr lang="en-US" sz="2200" dirty="0">
                <a:latin typeface="Franklin Gothic Medium" panose="020B0603020102020204" pitchFamily="34" charset="0"/>
                <a:cs typeface="Arial"/>
              </a:rPr>
              <a:t>Curriculum development</a:t>
            </a:r>
          </a:p>
          <a:p>
            <a:pPr marL="342900" indent="-342900">
              <a:buFont typeface="Arial" pitchFamily="34" charset="0"/>
              <a:buChar char="•"/>
            </a:pPr>
            <a:r>
              <a:rPr lang="en-US" sz="2200" dirty="0">
                <a:latin typeface="Franklin Gothic Medium" panose="020B0603020102020204" pitchFamily="34" charset="0"/>
                <a:cs typeface="Arial"/>
              </a:rPr>
              <a:t>Administrative, Research &amp; Scholarly work- summary/highlights</a:t>
            </a:r>
          </a:p>
        </p:txBody>
      </p:sp>
    </p:spTree>
    <p:extLst>
      <p:ext uri="{BB962C8B-B14F-4D97-AF65-F5344CB8AC3E}">
        <p14:creationId xmlns:p14="http://schemas.microsoft.com/office/powerpoint/2010/main" val="23909867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F41C8-B059-4978-83CA-E005F0DA4077}"/>
              </a:ext>
            </a:extLst>
          </p:cNvPr>
          <p:cNvSpPr>
            <a:spLocks noGrp="1"/>
          </p:cNvSpPr>
          <p:nvPr>
            <p:ph type="title"/>
          </p:nvPr>
        </p:nvSpPr>
        <p:spPr>
          <a:xfrm>
            <a:off x="264405" y="365125"/>
            <a:ext cx="11677877" cy="2205080"/>
          </a:xfrm>
        </p:spPr>
        <p:txBody>
          <a:bodyPr>
            <a:normAutofit/>
          </a:bodyPr>
          <a:lstStyle/>
          <a:p>
            <a:r>
              <a:rPr lang="en-US" dirty="0">
                <a:ea typeface="ＭＳ Ｐゴシック" pitchFamily="34" charset="-128"/>
              </a:rPr>
              <a:t>Your Promotion Process</a:t>
            </a:r>
            <a:br>
              <a:rPr lang="en-US" dirty="0">
                <a:ea typeface="ＭＳ Ｐゴシック" pitchFamily="34" charset="-128"/>
              </a:rPr>
            </a:br>
            <a:r>
              <a:rPr lang="en-US" dirty="0">
                <a:ea typeface="ＭＳ Ｐゴシック" pitchFamily="34" charset="-128"/>
              </a:rPr>
              <a:t>Teaching Activity</a:t>
            </a:r>
            <a:br>
              <a:rPr lang="en-US" dirty="0">
                <a:ea typeface="ＭＳ Ｐゴシック" pitchFamily="34" charset="-128"/>
              </a:rPr>
            </a:br>
            <a:r>
              <a:rPr lang="en-US" dirty="0">
                <a:ea typeface="ＭＳ Ｐゴシック" pitchFamily="34" charset="-128"/>
              </a:rPr>
              <a:t>Learner Evaluations</a:t>
            </a:r>
            <a:endParaRPr lang="en-CA" dirty="0"/>
          </a:p>
        </p:txBody>
      </p:sp>
      <p:sp>
        <p:nvSpPr>
          <p:cNvPr id="3" name="Content Placeholder 2">
            <a:extLst>
              <a:ext uri="{FF2B5EF4-FFF2-40B4-BE49-F238E27FC236}">
                <a16:creationId xmlns:a16="http://schemas.microsoft.com/office/drawing/2014/main" id="{AB4ECAB3-A731-4C15-908B-2ECE3D5527FA}"/>
              </a:ext>
            </a:extLst>
          </p:cNvPr>
          <p:cNvSpPr>
            <a:spLocks noGrp="1"/>
          </p:cNvSpPr>
          <p:nvPr>
            <p:ph idx="1"/>
          </p:nvPr>
        </p:nvSpPr>
        <p:spPr>
          <a:xfrm>
            <a:off x="264405" y="3188043"/>
            <a:ext cx="11677879" cy="2716998"/>
          </a:xfrm>
        </p:spPr>
        <p:txBody>
          <a:bodyPr vert="horz" lIns="91440" tIns="45720" rIns="91440" bIns="45720" rtlCol="0" anchor="t">
            <a:normAutofit/>
          </a:bodyPr>
          <a:lstStyle/>
          <a:p>
            <a:r>
              <a:rPr lang="en-US" sz="2800" dirty="0">
                <a:latin typeface="Franklin Gothic Medium"/>
              </a:rPr>
              <a:t>Current NOSM </a:t>
            </a:r>
            <a:r>
              <a:rPr lang="en-US" dirty="0">
                <a:latin typeface="Franklin Gothic Medium"/>
              </a:rPr>
              <a:t>U process </a:t>
            </a:r>
            <a:r>
              <a:rPr lang="en-US" sz="2800" dirty="0">
                <a:latin typeface="Franklin Gothic Medium"/>
              </a:rPr>
              <a:t>regarding learner evaluations</a:t>
            </a:r>
            <a:r>
              <a:rPr lang="en-US" dirty="0">
                <a:latin typeface="Franklin Gothic Medium"/>
              </a:rPr>
              <a:t> </a:t>
            </a:r>
            <a:endParaRPr lang="en-US" sz="2800" dirty="0">
              <a:latin typeface="Franklin Gothic Medium" panose="020B0603020102020204" pitchFamily="34" charset="0"/>
            </a:endParaRPr>
          </a:p>
          <a:p>
            <a:endParaRPr lang="en-CA" dirty="0"/>
          </a:p>
        </p:txBody>
      </p:sp>
    </p:spTree>
    <p:extLst>
      <p:ext uri="{BB962C8B-B14F-4D97-AF65-F5344CB8AC3E}">
        <p14:creationId xmlns:p14="http://schemas.microsoft.com/office/powerpoint/2010/main" val="2684997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65D51-E0C2-434C-AC30-68C20CBD19B7}"/>
              </a:ext>
            </a:extLst>
          </p:cNvPr>
          <p:cNvSpPr>
            <a:spLocks noGrp="1"/>
          </p:cNvSpPr>
          <p:nvPr>
            <p:ph type="title"/>
          </p:nvPr>
        </p:nvSpPr>
        <p:spPr>
          <a:xfrm>
            <a:off x="264405" y="365126"/>
            <a:ext cx="11677877" cy="1040370"/>
          </a:xfrm>
        </p:spPr>
        <p:txBody>
          <a:bodyPr/>
          <a:lstStyle/>
          <a:p>
            <a:r>
              <a:rPr lang="en-CA" sz="4400" dirty="0"/>
              <a:t>NOSM </a:t>
            </a:r>
            <a:r>
              <a:rPr lang="en-CA" dirty="0"/>
              <a:t>U </a:t>
            </a:r>
            <a:r>
              <a:rPr lang="en-CA" sz="4000" dirty="0"/>
              <a:t>Evaluation</a:t>
            </a:r>
            <a:r>
              <a:rPr lang="en-CA" sz="4400" dirty="0"/>
              <a:t> Process</a:t>
            </a:r>
            <a:endParaRPr lang="en-CA" dirty="0"/>
          </a:p>
        </p:txBody>
      </p:sp>
      <p:graphicFrame>
        <p:nvGraphicFramePr>
          <p:cNvPr id="4" name="Content Placeholder 3">
            <a:extLst>
              <a:ext uri="{FF2B5EF4-FFF2-40B4-BE49-F238E27FC236}">
                <a16:creationId xmlns:a16="http://schemas.microsoft.com/office/drawing/2014/main" id="{749AD290-076F-45C0-BAE0-C8EC7DE79D93}"/>
              </a:ext>
            </a:extLst>
          </p:cNvPr>
          <p:cNvGraphicFramePr>
            <a:graphicFrameLocks noGrp="1" noChangeAspect="1"/>
          </p:cNvGraphicFramePr>
          <p:nvPr>
            <p:ph idx="1"/>
            <p:extLst>
              <p:ext uri="{D42A27DB-BD31-4B8C-83A1-F6EECF244321}">
                <p14:modId xmlns:p14="http://schemas.microsoft.com/office/powerpoint/2010/main" val="4170535765"/>
              </p:ext>
            </p:extLst>
          </p:nvPr>
        </p:nvGraphicFramePr>
        <p:xfrm>
          <a:off x="3435179" y="1405495"/>
          <a:ext cx="4342880" cy="5291855"/>
        </p:xfrm>
        <a:graphic>
          <a:graphicData uri="http://schemas.openxmlformats.org/presentationml/2006/ole">
            <mc:AlternateContent xmlns:mc="http://schemas.openxmlformats.org/markup-compatibility/2006">
              <mc:Choice xmlns:v="urn:schemas-microsoft-com:vml" Requires="v">
                <p:oleObj name="Document" r:id="rId3" imgW="7322407" imgH="8922564" progId="Word.Document.8">
                  <p:embed/>
                </p:oleObj>
              </mc:Choice>
              <mc:Fallback>
                <p:oleObj name="Document" r:id="rId3" imgW="7322407" imgH="8922564" progId="Word.Document.8">
                  <p:embed/>
                  <p:pic>
                    <p:nvPicPr>
                      <p:cNvPr id="4" name="Content Placeholder 3">
                        <a:extLst>
                          <a:ext uri="{FF2B5EF4-FFF2-40B4-BE49-F238E27FC236}">
                            <a16:creationId xmlns:a16="http://schemas.microsoft.com/office/drawing/2014/main" id="{749AD290-076F-45C0-BAE0-C8EC7DE79D93}"/>
                          </a:ext>
                        </a:extLst>
                      </p:cNvPr>
                      <p:cNvPicPr/>
                      <p:nvPr/>
                    </p:nvPicPr>
                    <p:blipFill>
                      <a:blip r:embed="rId4"/>
                      <a:stretch>
                        <a:fillRect/>
                      </a:stretch>
                    </p:blipFill>
                    <p:spPr>
                      <a:xfrm>
                        <a:off x="3435179" y="1405495"/>
                        <a:ext cx="4342880" cy="5291855"/>
                      </a:xfrm>
                      <a:prstGeom prst="rect">
                        <a:avLst/>
                      </a:prstGeom>
                    </p:spPr>
                  </p:pic>
                </p:oleObj>
              </mc:Fallback>
            </mc:AlternateContent>
          </a:graphicData>
        </a:graphic>
      </p:graphicFrame>
    </p:spTree>
    <p:extLst>
      <p:ext uri="{BB962C8B-B14F-4D97-AF65-F5344CB8AC3E}">
        <p14:creationId xmlns:p14="http://schemas.microsoft.com/office/powerpoint/2010/main" val="21895813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EF679-6AAA-4B0E-95C5-E1CD462D33C7}"/>
              </a:ext>
            </a:extLst>
          </p:cNvPr>
          <p:cNvSpPr>
            <a:spLocks noGrp="1"/>
          </p:cNvSpPr>
          <p:nvPr>
            <p:ph type="title"/>
          </p:nvPr>
        </p:nvSpPr>
        <p:spPr/>
        <p:txBody>
          <a:bodyPr/>
          <a:lstStyle/>
          <a:p>
            <a:r>
              <a:rPr lang="en-US" sz="4400" dirty="0">
                <a:ea typeface="ＭＳ Ｐゴシック"/>
              </a:rPr>
              <a:t>Your Promotion Process </a:t>
            </a:r>
            <a:br>
              <a:rPr lang="en-US" sz="4400" dirty="0">
                <a:ea typeface="ＭＳ Ｐゴシック" pitchFamily="34" charset="-128"/>
              </a:rPr>
            </a:br>
            <a:r>
              <a:rPr lang="en-CA" sz="4400" dirty="0"/>
              <a:t>NOSM </a:t>
            </a:r>
            <a:r>
              <a:rPr lang="en-CA" dirty="0"/>
              <a:t>U Faculty</a:t>
            </a:r>
            <a:r>
              <a:rPr lang="en-CA" sz="4400" dirty="0"/>
              <a:t> Evaluation Process</a:t>
            </a:r>
            <a:endParaRPr lang="en-CA" dirty="0"/>
          </a:p>
        </p:txBody>
      </p:sp>
      <p:sp>
        <p:nvSpPr>
          <p:cNvPr id="4" name="Content Placeholder 3">
            <a:extLst>
              <a:ext uri="{FF2B5EF4-FFF2-40B4-BE49-F238E27FC236}">
                <a16:creationId xmlns:a16="http://schemas.microsoft.com/office/drawing/2014/main" id="{9CB57D77-A31B-4587-AFD9-4BE7FC587994}"/>
              </a:ext>
            </a:extLst>
          </p:cNvPr>
          <p:cNvSpPr>
            <a:spLocks noGrp="1"/>
          </p:cNvSpPr>
          <p:nvPr>
            <p:ph idx="1"/>
          </p:nvPr>
        </p:nvSpPr>
        <p:spPr>
          <a:xfrm>
            <a:off x="265113" y="1961549"/>
            <a:ext cx="11677650" cy="4079065"/>
          </a:xfrm>
          <a:prstGeom prst="rect">
            <a:avLst/>
          </a:prstGeom>
        </p:spPr>
        <p:txBody>
          <a:bodyPr wrap="square">
            <a:spAutoFit/>
          </a:bodyPr>
          <a:lstStyle/>
          <a:p>
            <a:pPr marL="114300" indent="0">
              <a:spcAft>
                <a:spcPts val="0"/>
              </a:spcAft>
              <a:buNone/>
            </a:pPr>
            <a:r>
              <a:rPr lang="en-US" sz="1200" baseline="30000" dirty="0">
                <a:latin typeface="Times New Roman" panose="02020603050405020304" pitchFamily="18" charset="0"/>
                <a:ea typeface="Times New Roman" panose="02020603050405020304" pitchFamily="18" charset="0"/>
              </a:rPr>
              <a:t>1</a:t>
            </a:r>
            <a:r>
              <a:rPr lang="en-US" sz="1200" dirty="0">
                <a:latin typeface="Times New Roman" panose="02020603050405020304" pitchFamily="18" charset="0"/>
                <a:ea typeface="Times New Roman" panose="02020603050405020304" pitchFamily="18" charset="0"/>
              </a:rPr>
              <a:t>CBL: Case Based Learning</a:t>
            </a:r>
            <a:endParaRPr lang="en-CA" sz="1200" dirty="0">
              <a:latin typeface="Times New Roman" panose="02020603050405020304" pitchFamily="18" charset="0"/>
              <a:ea typeface="Times New Roman" panose="02020603050405020304" pitchFamily="18" charset="0"/>
            </a:endParaRPr>
          </a:p>
          <a:p>
            <a:pPr marL="114300" indent="0">
              <a:spcAft>
                <a:spcPts val="0"/>
              </a:spcAft>
              <a:buNone/>
            </a:pPr>
            <a:r>
              <a:rPr lang="en-US" sz="1200" baseline="30000" dirty="0">
                <a:latin typeface="Times New Roman" panose="02020603050405020304" pitchFamily="18" charset="0"/>
                <a:ea typeface="Times New Roman" panose="02020603050405020304" pitchFamily="18" charset="0"/>
              </a:rPr>
              <a:t>2</a:t>
            </a:r>
            <a:r>
              <a:rPr lang="en-US" sz="1200" dirty="0">
                <a:latin typeface="Times New Roman" panose="02020603050405020304" pitchFamily="18" charset="0"/>
                <a:ea typeface="Times New Roman" panose="02020603050405020304" pitchFamily="18" charset="0"/>
              </a:rPr>
              <a:t>TOS: Topic-Oriented Session</a:t>
            </a:r>
            <a:endParaRPr lang="en-CA" sz="1200" dirty="0">
              <a:latin typeface="Times New Roman" panose="02020603050405020304" pitchFamily="18" charset="0"/>
              <a:ea typeface="Times New Roman" panose="02020603050405020304" pitchFamily="18" charset="0"/>
            </a:endParaRPr>
          </a:p>
          <a:p>
            <a:pPr marL="114300" indent="0">
              <a:spcAft>
                <a:spcPts val="0"/>
              </a:spcAft>
              <a:buNone/>
            </a:pPr>
            <a:r>
              <a:rPr lang="en-US" sz="1200" baseline="30000" dirty="0">
                <a:latin typeface="Times New Roman" panose="02020603050405020304" pitchFamily="18" charset="0"/>
                <a:ea typeface="Times New Roman" panose="02020603050405020304" pitchFamily="18" charset="0"/>
              </a:rPr>
              <a:t>3</a:t>
            </a:r>
            <a:r>
              <a:rPr lang="en-US" sz="1200" dirty="0">
                <a:latin typeface="Times New Roman" panose="02020603050405020304" pitchFamily="18" charset="0"/>
                <a:ea typeface="Times New Roman" panose="02020603050405020304" pitchFamily="18" charset="0"/>
              </a:rPr>
              <a:t>SCS: Structured Clinical Session</a:t>
            </a:r>
            <a:endParaRPr lang="en-CA" sz="1200" dirty="0">
              <a:latin typeface="Times New Roman" panose="02020603050405020304" pitchFamily="18" charset="0"/>
              <a:ea typeface="Times New Roman" panose="02020603050405020304" pitchFamily="18" charset="0"/>
            </a:endParaRPr>
          </a:p>
          <a:p>
            <a:pPr marL="114300" indent="0">
              <a:spcAft>
                <a:spcPts val="0"/>
              </a:spcAft>
              <a:buNone/>
            </a:pPr>
            <a:r>
              <a:rPr lang="en-US" sz="1200" baseline="30000" dirty="0">
                <a:latin typeface="Times New Roman" panose="02020603050405020304" pitchFamily="18" charset="0"/>
                <a:ea typeface="Times New Roman" panose="02020603050405020304" pitchFamily="18" charset="0"/>
              </a:rPr>
              <a:t>4</a:t>
            </a:r>
            <a:r>
              <a:rPr lang="en-US" sz="1200" dirty="0">
                <a:latin typeface="Times New Roman" panose="02020603050405020304" pitchFamily="18" charset="0"/>
                <a:ea typeface="Times New Roman" panose="02020603050405020304" pitchFamily="18" charset="0"/>
              </a:rPr>
              <a:t>VAR: Virtual Academic Round…. Now revised as CARs</a:t>
            </a:r>
            <a:endParaRPr lang="en-CA" sz="1200" dirty="0">
              <a:latin typeface="Times New Roman" panose="02020603050405020304" pitchFamily="18" charset="0"/>
              <a:ea typeface="Times New Roman" panose="02020603050405020304" pitchFamily="18" charset="0"/>
            </a:endParaRPr>
          </a:p>
          <a:p>
            <a:pPr marL="114300" indent="0">
              <a:spcAft>
                <a:spcPts val="0"/>
              </a:spcAft>
              <a:buNone/>
              <a:tabLst>
                <a:tab pos="3762375" algn="l"/>
              </a:tabLst>
            </a:pPr>
            <a:r>
              <a:rPr lang="en-US" sz="1200" dirty="0">
                <a:latin typeface="Times New Roman" panose="02020603050405020304" pitchFamily="18" charset="0"/>
                <a:ea typeface="Times New Roman" panose="02020603050405020304" pitchFamily="18" charset="0"/>
              </a:rPr>
              <a:t> 	</a:t>
            </a:r>
            <a:endParaRPr lang="en-CA" sz="1200" dirty="0">
              <a:latin typeface="Times New Roman" panose="02020603050405020304" pitchFamily="18" charset="0"/>
              <a:ea typeface="Times New Roman" panose="02020603050405020304" pitchFamily="18" charset="0"/>
            </a:endParaRPr>
          </a:p>
          <a:p>
            <a:pPr marL="114300" indent="0">
              <a:spcAft>
                <a:spcPts val="0"/>
              </a:spcAft>
              <a:buNone/>
            </a:pPr>
            <a:r>
              <a:rPr lang="en-US" sz="1200" baseline="30000" dirty="0" err="1">
                <a:latin typeface="Times New Roman" panose="02020603050405020304" pitchFamily="18" charset="0"/>
                <a:ea typeface="Times New Roman" panose="02020603050405020304" pitchFamily="18" charset="0"/>
              </a:rPr>
              <a:t>a</a:t>
            </a:r>
            <a:r>
              <a:rPr lang="en-US" sz="1200" dirty="0" err="1">
                <a:latin typeface="Times New Roman" panose="02020603050405020304" pitchFamily="18" charset="0"/>
                <a:ea typeface="Times New Roman" panose="02020603050405020304" pitchFamily="18" charset="0"/>
              </a:rPr>
              <a:t>Teaching</a:t>
            </a:r>
            <a:r>
              <a:rPr lang="en-US" sz="1200" dirty="0">
                <a:latin typeface="Times New Roman" panose="02020603050405020304" pitchFamily="18" charset="0"/>
                <a:ea typeface="Times New Roman" panose="02020603050405020304" pitchFamily="18" charset="0"/>
              </a:rPr>
              <a:t> evaluations are not made available to learners or the public (distribution is exclusively to the faculty member and Division Head/Section Chair)</a:t>
            </a:r>
            <a:endParaRPr lang="en-CA" sz="1200" dirty="0">
              <a:latin typeface="Times New Roman" panose="02020603050405020304" pitchFamily="18" charset="0"/>
              <a:ea typeface="Times New Roman" panose="02020603050405020304" pitchFamily="18" charset="0"/>
            </a:endParaRPr>
          </a:p>
          <a:p>
            <a:pPr marL="114300" indent="0">
              <a:spcAft>
                <a:spcPts val="0"/>
              </a:spcAft>
              <a:buNone/>
            </a:pPr>
            <a:r>
              <a:rPr lang="en-US" sz="1200" baseline="30000" dirty="0" err="1">
                <a:latin typeface="Times New Roman" panose="02020603050405020304" pitchFamily="18" charset="0"/>
                <a:ea typeface="Times New Roman" panose="02020603050405020304" pitchFamily="18" charset="0"/>
              </a:rPr>
              <a:t>b</a:t>
            </a:r>
            <a:r>
              <a:rPr lang="en-US" sz="1200" dirty="0" err="1">
                <a:latin typeface="Times New Roman" panose="02020603050405020304" pitchFamily="18" charset="0"/>
                <a:ea typeface="Times New Roman" panose="02020603050405020304" pitchFamily="18" charset="0"/>
              </a:rPr>
              <a:t>Peer</a:t>
            </a:r>
            <a:r>
              <a:rPr lang="en-US" sz="1200" dirty="0">
                <a:latin typeface="Times New Roman" panose="02020603050405020304" pitchFamily="18" charset="0"/>
                <a:ea typeface="Times New Roman" panose="02020603050405020304" pitchFamily="18" charset="0"/>
              </a:rPr>
              <a:t> evaluations of teaching shall be confidential material, to be examined only by the Member, the Member’s Division Head/Section Chair, and if the Member wishes it, the Associate Dean FA. </a:t>
            </a:r>
            <a:endParaRPr lang="en-CA" sz="1200" dirty="0">
              <a:latin typeface="Times New Roman" panose="02020603050405020304" pitchFamily="18" charset="0"/>
              <a:ea typeface="Times New Roman" panose="02020603050405020304" pitchFamily="18" charset="0"/>
            </a:endParaRPr>
          </a:p>
          <a:p>
            <a:pPr marL="114300" indent="0">
              <a:spcAft>
                <a:spcPts val="0"/>
              </a:spcAft>
              <a:buNone/>
            </a:pPr>
            <a:r>
              <a:rPr lang="en-US" sz="1200" baseline="30000" dirty="0" err="1">
                <a:latin typeface="Times New Roman" panose="02020603050405020304" pitchFamily="18" charset="0"/>
                <a:ea typeface="Times New Roman" panose="02020603050405020304" pitchFamily="18" charset="0"/>
              </a:rPr>
              <a:t>c</a:t>
            </a:r>
            <a:r>
              <a:rPr lang="en-US" sz="1200" dirty="0" err="1">
                <a:latin typeface="Times New Roman" panose="02020603050405020304" pitchFamily="18" charset="0"/>
                <a:ea typeface="Times New Roman" panose="02020603050405020304" pitchFamily="18" charset="0"/>
              </a:rPr>
              <a:t>Phase</a:t>
            </a:r>
            <a:r>
              <a:rPr lang="en-US" sz="1200" dirty="0">
                <a:latin typeface="Times New Roman" panose="02020603050405020304" pitchFamily="18" charset="0"/>
                <a:ea typeface="Times New Roman" panose="02020603050405020304" pitchFamily="18" charset="0"/>
              </a:rPr>
              <a:t> 3 students evaluate physician teacher and faculty member for academic rounds on a 4-week rotation schedule.  Phase 2, 3 and residents evaluate physician teacher on a monthly basis, but may evaluate more than one faculty member during this time period.  </a:t>
            </a:r>
            <a:endParaRPr lang="en-CA" sz="1200" dirty="0">
              <a:latin typeface="Times New Roman" panose="02020603050405020304" pitchFamily="18" charset="0"/>
              <a:ea typeface="Times New Roman" panose="02020603050405020304" pitchFamily="18" charset="0"/>
            </a:endParaRPr>
          </a:p>
          <a:p>
            <a:pPr marL="114300" indent="0">
              <a:spcAft>
                <a:spcPts val="0"/>
              </a:spcAft>
              <a:buNone/>
            </a:pPr>
            <a:r>
              <a:rPr lang="en-US" sz="1200" dirty="0">
                <a:latin typeface="Times New Roman" panose="02020603050405020304" pitchFamily="18" charset="0"/>
                <a:ea typeface="Times New Roman" panose="02020603050405020304" pitchFamily="18" charset="0"/>
              </a:rPr>
              <a:t>Division Heads/Section Chairs are free to comment on peer and learner evaluations of teaching in general terms in their letters of reference. </a:t>
            </a:r>
          </a:p>
          <a:p>
            <a:pPr marL="114300" indent="0">
              <a:spcAft>
                <a:spcPts val="0"/>
              </a:spcAft>
              <a:buNone/>
            </a:pPr>
            <a:endParaRPr lang="en-US" sz="1200" dirty="0">
              <a:latin typeface="Times New Roman" panose="02020603050405020304" pitchFamily="18" charset="0"/>
              <a:ea typeface="Times New Roman" panose="02020603050405020304" pitchFamily="18" charset="0"/>
            </a:endParaRPr>
          </a:p>
          <a:p>
            <a:pPr marL="0" indent="0">
              <a:buNone/>
            </a:pPr>
            <a:r>
              <a:rPr lang="en-US" sz="1400" dirty="0">
                <a:latin typeface="Franklin Gothic Medium" panose="020B0603020102020204" pitchFamily="34" charset="0"/>
              </a:rPr>
              <a:t>Recent learner evaluations</a:t>
            </a:r>
          </a:p>
          <a:p>
            <a:pPr marL="457200" lvl="1" indent="0">
              <a:buNone/>
            </a:pPr>
            <a:r>
              <a:rPr lang="en-US" sz="1400" dirty="0">
                <a:latin typeface="Franklin Gothic Medium" panose="020B0603020102020204" pitchFamily="34" charset="0"/>
              </a:rPr>
              <a:t>Where do I get these?</a:t>
            </a:r>
          </a:p>
          <a:p>
            <a:pPr lvl="1"/>
            <a:r>
              <a:rPr lang="en-US" sz="1400" dirty="0">
                <a:latin typeface="Franklin Gothic Medium" panose="020B0603020102020204" pitchFamily="34" charset="0"/>
                <a:hlinkClick r:id="rId3"/>
              </a:rPr>
              <a:t>dreed@nosm.ca</a:t>
            </a:r>
            <a:r>
              <a:rPr lang="en-US" sz="1400" dirty="0">
                <a:latin typeface="Franklin Gothic Medium" panose="020B0603020102020204" pitchFamily="34" charset="0"/>
              </a:rPr>
              <a:t> is your friend</a:t>
            </a:r>
          </a:p>
        </p:txBody>
      </p:sp>
    </p:spTree>
    <p:extLst>
      <p:ext uri="{BB962C8B-B14F-4D97-AF65-F5344CB8AC3E}">
        <p14:creationId xmlns:p14="http://schemas.microsoft.com/office/powerpoint/2010/main" val="1787927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9D13F-E2F6-4A28-BDB0-5AADC877AE6A}"/>
              </a:ext>
            </a:extLst>
          </p:cNvPr>
          <p:cNvSpPr>
            <a:spLocks noGrp="1"/>
          </p:cNvSpPr>
          <p:nvPr>
            <p:ph type="title"/>
          </p:nvPr>
        </p:nvSpPr>
        <p:spPr/>
        <p:txBody>
          <a:bodyPr/>
          <a:lstStyle/>
          <a:p>
            <a:r>
              <a:rPr lang="en-US" sz="4400" dirty="0">
                <a:ea typeface="ＭＳ Ｐゴシック" pitchFamily="34" charset="-128"/>
              </a:rPr>
              <a:t>Your Promotion Process </a:t>
            </a:r>
            <a:br>
              <a:rPr lang="en-US" sz="4400" dirty="0">
                <a:ea typeface="ＭＳ Ｐゴシック" pitchFamily="34" charset="-128"/>
              </a:rPr>
            </a:br>
            <a:r>
              <a:rPr lang="en-US" sz="4400" dirty="0"/>
              <a:t>Referees – Assistant &amp; Associate</a:t>
            </a:r>
            <a:endParaRPr lang="en-CA" dirty="0"/>
          </a:p>
        </p:txBody>
      </p:sp>
      <p:sp>
        <p:nvSpPr>
          <p:cNvPr id="3" name="Content Placeholder 2">
            <a:extLst>
              <a:ext uri="{FF2B5EF4-FFF2-40B4-BE49-F238E27FC236}">
                <a16:creationId xmlns:a16="http://schemas.microsoft.com/office/drawing/2014/main" id="{541BA940-E8AF-4159-8060-664D5FD1E175}"/>
              </a:ext>
            </a:extLst>
          </p:cNvPr>
          <p:cNvSpPr>
            <a:spLocks noGrp="1"/>
          </p:cNvSpPr>
          <p:nvPr>
            <p:ph idx="1"/>
          </p:nvPr>
        </p:nvSpPr>
        <p:spPr>
          <a:xfrm>
            <a:off x="264405" y="2038865"/>
            <a:ext cx="11677879" cy="3866176"/>
          </a:xfrm>
        </p:spPr>
        <p:txBody>
          <a:bodyPr/>
          <a:lstStyle/>
          <a:p>
            <a:r>
              <a:rPr lang="en-US" sz="2800" dirty="0">
                <a:latin typeface="Franklin Gothic Medium" panose="020B0603020102020204" pitchFamily="34" charset="0"/>
                <a:cs typeface="Arial" panose="020B0604020202020204" pitchFamily="34" charset="0"/>
              </a:rPr>
              <a:t>Provide 3 names of referees/reviewers</a:t>
            </a:r>
          </a:p>
          <a:p>
            <a:r>
              <a:rPr lang="en-US" sz="2800" dirty="0">
                <a:latin typeface="Franklin Gothic Medium" panose="020B0603020102020204" pitchFamily="34" charset="0"/>
                <a:cs typeface="Arial" panose="020B0604020202020204" pitchFamily="34" charset="0"/>
              </a:rPr>
              <a:t>The Associate Dean of Faculty Affairs, a Section Chair, the Division Head of Clinical Sciences and members of the Promotions Committee cannot be referees/reviewers. </a:t>
            </a:r>
          </a:p>
          <a:p>
            <a:r>
              <a:rPr lang="en-US" sz="2800" dirty="0">
                <a:latin typeface="Franklin Gothic Medium" panose="020B0603020102020204" pitchFamily="34" charset="0"/>
                <a:cs typeface="Arial" panose="020B0604020202020204" pitchFamily="34" charset="0"/>
              </a:rPr>
              <a:t>FA Staff will contact them to write reference/review letter</a:t>
            </a:r>
          </a:p>
          <a:p>
            <a:r>
              <a:rPr lang="en-US" sz="2800" dirty="0">
                <a:latin typeface="Franklin Gothic Medium" panose="020B0603020102020204" pitchFamily="34" charset="0"/>
                <a:cs typeface="Arial" panose="020B0604020202020204" pitchFamily="34" charset="0"/>
              </a:rPr>
              <a:t>Template provided to make this easy</a:t>
            </a:r>
          </a:p>
        </p:txBody>
      </p:sp>
    </p:spTree>
    <p:extLst>
      <p:ext uri="{BB962C8B-B14F-4D97-AF65-F5344CB8AC3E}">
        <p14:creationId xmlns:p14="http://schemas.microsoft.com/office/powerpoint/2010/main" val="8530133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2D8AB-974B-4671-A6DA-67512680823C}"/>
              </a:ext>
            </a:extLst>
          </p:cNvPr>
          <p:cNvSpPr>
            <a:spLocks noGrp="1"/>
          </p:cNvSpPr>
          <p:nvPr>
            <p:ph type="title"/>
          </p:nvPr>
        </p:nvSpPr>
        <p:spPr/>
        <p:txBody>
          <a:bodyPr/>
          <a:lstStyle/>
          <a:p>
            <a:r>
              <a:rPr lang="en-US" dirty="0">
                <a:ea typeface="ＭＳ Ｐゴシック" pitchFamily="34" charset="-128"/>
              </a:rPr>
              <a:t>Your Promotion Process </a:t>
            </a:r>
            <a:br>
              <a:rPr lang="en-US" dirty="0">
                <a:ea typeface="ＭＳ Ｐゴシック" pitchFamily="34" charset="-128"/>
              </a:rPr>
            </a:br>
            <a:r>
              <a:rPr lang="en-US" dirty="0">
                <a:ea typeface="ＭＳ Ｐゴシック" pitchFamily="34" charset="-128"/>
              </a:rPr>
              <a:t>Referees </a:t>
            </a:r>
            <a:r>
              <a:rPr lang="mr-IN" dirty="0">
                <a:ea typeface="ＭＳ Ｐゴシック" pitchFamily="34" charset="-128"/>
              </a:rPr>
              <a:t>–</a:t>
            </a:r>
            <a:r>
              <a:rPr lang="en-US" dirty="0">
                <a:ea typeface="ＭＳ Ｐゴシック" pitchFamily="34" charset="-128"/>
              </a:rPr>
              <a:t> Professor</a:t>
            </a:r>
            <a:endParaRPr lang="en-CA" dirty="0"/>
          </a:p>
        </p:txBody>
      </p:sp>
      <p:sp>
        <p:nvSpPr>
          <p:cNvPr id="3" name="Content Placeholder 2">
            <a:extLst>
              <a:ext uri="{FF2B5EF4-FFF2-40B4-BE49-F238E27FC236}">
                <a16:creationId xmlns:a16="http://schemas.microsoft.com/office/drawing/2014/main" id="{41203B67-6B77-48AB-A75B-3DA7C2F86753}"/>
              </a:ext>
            </a:extLst>
          </p:cNvPr>
          <p:cNvSpPr>
            <a:spLocks noGrp="1"/>
          </p:cNvSpPr>
          <p:nvPr>
            <p:ph idx="1"/>
          </p:nvPr>
        </p:nvSpPr>
        <p:spPr>
          <a:xfrm>
            <a:off x="264405" y="1964723"/>
            <a:ext cx="11677879" cy="3940317"/>
          </a:xfrm>
        </p:spPr>
        <p:txBody>
          <a:bodyPr vert="horz" lIns="91440" tIns="45720" rIns="91440" bIns="45720" rtlCol="0" anchor="t">
            <a:normAutofit/>
          </a:bodyPr>
          <a:lstStyle/>
          <a:p>
            <a:pPr marL="457200" indent="-457200"/>
            <a:r>
              <a:rPr lang="en-US" sz="1800" dirty="0"/>
              <a:t>Applicant suggests 4 </a:t>
            </a:r>
            <a:r>
              <a:rPr lang="en-US" sz="1800" b="1" dirty="0"/>
              <a:t>external</a:t>
            </a:r>
            <a:r>
              <a:rPr lang="en-US" sz="1800" dirty="0"/>
              <a:t> </a:t>
            </a:r>
            <a:r>
              <a:rPr lang="en-US" sz="1800" dirty="0" err="1"/>
              <a:t>reviwers</a:t>
            </a:r>
            <a:r>
              <a:rPr lang="en-US" sz="1800" dirty="0"/>
              <a:t>. 2 more will be chosen by the Division Head. </a:t>
            </a:r>
          </a:p>
          <a:p>
            <a:pPr marL="457200" indent="-457200"/>
            <a:r>
              <a:rPr lang="en-US" sz="1800" dirty="0"/>
              <a:t>2 additional </a:t>
            </a:r>
            <a:r>
              <a:rPr lang="en-US" sz="1800" b="1" dirty="0"/>
              <a:t>external</a:t>
            </a:r>
            <a:r>
              <a:rPr lang="en-US" sz="1800" dirty="0"/>
              <a:t> </a:t>
            </a:r>
            <a:r>
              <a:rPr lang="en-US" sz="1800" dirty="0" err="1"/>
              <a:t>reviwers</a:t>
            </a:r>
            <a:r>
              <a:rPr lang="en-US" sz="1800" dirty="0"/>
              <a:t> are selected by the Division Head (must have expertise to enable a critical evaluation of the candidate </a:t>
            </a:r>
            <a:r>
              <a:rPr lang="en-US" sz="1800" b="1" dirty="0"/>
              <a:t>and</a:t>
            </a:r>
            <a:r>
              <a:rPr lang="en-US" sz="1800" dirty="0"/>
              <a:t> be.)</a:t>
            </a:r>
          </a:p>
          <a:p>
            <a:pPr marL="457200" indent="-457200"/>
            <a:r>
              <a:rPr lang="en-US" sz="1800" dirty="0"/>
              <a:t>Referees:</a:t>
            </a:r>
          </a:p>
          <a:p>
            <a:pPr marL="857250" lvl="1" indent="-457200"/>
            <a:r>
              <a:rPr lang="en-US" sz="1400" dirty="0"/>
              <a:t>Must be qualified to assess the research &amp; creative works of the applicant</a:t>
            </a:r>
          </a:p>
          <a:p>
            <a:pPr marL="857250" lvl="1" indent="-457200"/>
            <a:r>
              <a:rPr lang="en-US" sz="1400" dirty="0"/>
              <a:t>Must be at arms length with respect to the candidate</a:t>
            </a:r>
          </a:p>
          <a:p>
            <a:pPr marL="857250" lvl="1" indent="-457200"/>
            <a:r>
              <a:rPr lang="en-US" sz="1400" b="1" dirty="0"/>
              <a:t>NOT</a:t>
            </a:r>
            <a:r>
              <a:rPr lang="en-US" sz="1400" dirty="0"/>
              <a:t> be a NOSM U faculty member, a Promotion Committee member, the applicant’</a:t>
            </a:r>
            <a:r>
              <a:rPr lang="en-US" altLang="ja-JP" sz="1400" dirty="0">
                <a:ea typeface="ＭＳ Ｐゴシック"/>
              </a:rPr>
              <a:t>s Masters, Ph.D., or postdoctoral supervisor, or a research collaborator. </a:t>
            </a:r>
            <a:endParaRPr lang="en-US" altLang="ja-JP" sz="1400" dirty="0">
              <a:ea typeface="ＭＳ Ｐゴシック"/>
              <a:cs typeface="Arial"/>
            </a:endParaRPr>
          </a:p>
          <a:p>
            <a:pPr marL="857250" lvl="1" indent="-457200"/>
            <a:r>
              <a:rPr lang="en-US" altLang="ja-JP" sz="1400" dirty="0">
                <a:ea typeface="ＭＳ Ｐゴシック"/>
              </a:rPr>
              <a:t>May be faculty members from Lakehead &amp; Laurentian</a:t>
            </a:r>
            <a:endParaRPr lang="en-US" altLang="ja-JP" sz="1400" dirty="0">
              <a:ea typeface="ＭＳ Ｐゴシック"/>
              <a:cs typeface="Arial"/>
            </a:endParaRPr>
          </a:p>
          <a:p>
            <a:pPr marL="857250" lvl="1" indent="-457200"/>
            <a:r>
              <a:rPr lang="en-US" altLang="ja-JP" sz="1400" dirty="0">
                <a:ea typeface="ＭＳ Ｐゴシック"/>
              </a:rPr>
              <a:t>May be employment supervisors who meet the criteria above</a:t>
            </a:r>
            <a:endParaRPr lang="en-US" altLang="ja-JP" sz="1400" dirty="0">
              <a:ea typeface="ＭＳ Ｐゴシック"/>
              <a:cs typeface="Arial"/>
            </a:endParaRPr>
          </a:p>
        </p:txBody>
      </p:sp>
    </p:spTree>
    <p:extLst>
      <p:ext uri="{BB962C8B-B14F-4D97-AF65-F5344CB8AC3E}">
        <p14:creationId xmlns:p14="http://schemas.microsoft.com/office/powerpoint/2010/main" val="10850561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6890A-50B4-4925-BA0D-D180A792FE7F}"/>
              </a:ext>
            </a:extLst>
          </p:cNvPr>
          <p:cNvSpPr>
            <a:spLocks noGrp="1"/>
          </p:cNvSpPr>
          <p:nvPr>
            <p:ph type="title"/>
          </p:nvPr>
        </p:nvSpPr>
        <p:spPr/>
        <p:txBody>
          <a:bodyPr/>
          <a:lstStyle/>
          <a:p>
            <a:r>
              <a:rPr lang="en-US" dirty="0"/>
              <a:t>Behind the Scenes</a:t>
            </a:r>
            <a:endParaRPr lang="en-CA" dirty="0"/>
          </a:p>
        </p:txBody>
      </p:sp>
      <p:pic>
        <p:nvPicPr>
          <p:cNvPr id="4" name="Content Placeholder 4" descr="A bush with purple flowers&#10;&#10;Description automatically generated with medium confidence">
            <a:extLst>
              <a:ext uri="{FF2B5EF4-FFF2-40B4-BE49-F238E27FC236}">
                <a16:creationId xmlns:a16="http://schemas.microsoft.com/office/drawing/2014/main" id="{5BBF6376-D078-4076-B97E-F910D018EB6B}"/>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436685" y="1912122"/>
            <a:ext cx="3062655" cy="4079875"/>
          </a:xfrm>
        </p:spPr>
      </p:pic>
    </p:spTree>
    <p:extLst>
      <p:ext uri="{BB962C8B-B14F-4D97-AF65-F5344CB8AC3E}">
        <p14:creationId xmlns:p14="http://schemas.microsoft.com/office/powerpoint/2010/main" val="9142265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DFF2F-4172-4EA6-A895-6E656533F3DF}"/>
              </a:ext>
            </a:extLst>
          </p:cNvPr>
          <p:cNvSpPr>
            <a:spLocks noGrp="1"/>
          </p:cNvSpPr>
          <p:nvPr>
            <p:ph type="title"/>
          </p:nvPr>
        </p:nvSpPr>
        <p:spPr>
          <a:xfrm>
            <a:off x="358346" y="365125"/>
            <a:ext cx="11583936" cy="1325563"/>
          </a:xfrm>
        </p:spPr>
        <p:txBody>
          <a:bodyPr>
            <a:normAutofit fontScale="90000"/>
          </a:bodyPr>
          <a:lstStyle/>
          <a:p>
            <a:br>
              <a:rPr lang="en-US" dirty="0">
                <a:ea typeface="ＭＳ Ｐゴシック" pitchFamily="34" charset="-128"/>
              </a:rPr>
            </a:br>
            <a:r>
              <a:rPr lang="en-US" dirty="0">
                <a:ea typeface="ＭＳ Ｐゴシック" pitchFamily="34" charset="-128"/>
              </a:rPr>
              <a:t>Behind the Scenes</a:t>
            </a:r>
            <a:br>
              <a:rPr lang="en-US" dirty="0">
                <a:ea typeface="ＭＳ Ｐゴシック" pitchFamily="34" charset="-128"/>
              </a:rPr>
            </a:br>
            <a:r>
              <a:rPr lang="en-US" dirty="0">
                <a:ea typeface="ＭＳ Ｐゴシック" pitchFamily="34" charset="-128"/>
              </a:rPr>
              <a:t>JSFPC Membership</a:t>
            </a:r>
            <a:br>
              <a:rPr lang="en-US" dirty="0">
                <a:ea typeface="ＭＳ Ｐゴシック" pitchFamily="34" charset="-128"/>
              </a:rPr>
            </a:br>
            <a:endParaRPr lang="en-CA" dirty="0"/>
          </a:p>
        </p:txBody>
      </p:sp>
      <p:sp>
        <p:nvSpPr>
          <p:cNvPr id="3" name="Content Placeholder 2">
            <a:extLst>
              <a:ext uri="{FF2B5EF4-FFF2-40B4-BE49-F238E27FC236}">
                <a16:creationId xmlns:a16="http://schemas.microsoft.com/office/drawing/2014/main" id="{9513A56E-B594-4678-938C-EBEBE17F8091}"/>
              </a:ext>
            </a:extLst>
          </p:cNvPr>
          <p:cNvSpPr>
            <a:spLocks noGrp="1"/>
          </p:cNvSpPr>
          <p:nvPr>
            <p:ph idx="1"/>
          </p:nvPr>
        </p:nvSpPr>
        <p:spPr>
          <a:xfrm>
            <a:off x="358346" y="1940011"/>
            <a:ext cx="11583938" cy="3965030"/>
          </a:xfrm>
        </p:spPr>
        <p:txBody>
          <a:bodyPr vert="horz" lIns="91440" tIns="45720" rIns="91440" bIns="45720" rtlCol="0" anchor="t">
            <a:normAutofit fontScale="92500" lnSpcReduction="20000"/>
          </a:bodyPr>
          <a:lstStyle/>
          <a:p>
            <a:pPr marL="0" indent="0">
              <a:buNone/>
            </a:pPr>
            <a:r>
              <a:rPr lang="en-US" sz="2000" dirty="0">
                <a:latin typeface="Franklin Gothic Medium" panose="020B0603020102020204" pitchFamily="34" charset="0"/>
              </a:rPr>
              <a:t>Section 6.3 Promotions Policy</a:t>
            </a:r>
          </a:p>
          <a:p>
            <a:pPr marL="342900" indent="-342900">
              <a:buFont typeface="Arial" pitchFamily="34" charset="0"/>
              <a:buChar char="•"/>
            </a:pPr>
            <a:endParaRPr lang="en-US" sz="1600" dirty="0">
              <a:latin typeface="Franklin Gothic Medium" panose="020B0603020102020204" pitchFamily="34" charset="0"/>
            </a:endParaRPr>
          </a:p>
          <a:p>
            <a:pPr marL="342900" indent="-342900">
              <a:buFont typeface="Arial" pitchFamily="34" charset="0"/>
              <a:buChar char="•"/>
            </a:pPr>
            <a:r>
              <a:rPr lang="en-US" sz="1600" dirty="0">
                <a:latin typeface="Franklin Gothic Medium" panose="020B0603020102020204" pitchFamily="34" charset="0"/>
              </a:rPr>
              <a:t>4 members of the Physician Clinical Teachers Association</a:t>
            </a:r>
          </a:p>
          <a:p>
            <a:pPr marL="800100" lvl="1" indent="-342900"/>
            <a:r>
              <a:rPr lang="en-US" sz="1600" dirty="0">
                <a:latin typeface="Franklin Gothic Medium"/>
              </a:rPr>
              <a:t>Dr. Anil Joseph - Chair</a:t>
            </a:r>
          </a:p>
          <a:p>
            <a:pPr marL="800100" lvl="1" indent="-342900"/>
            <a:r>
              <a:rPr lang="en-US" sz="1600" dirty="0">
                <a:latin typeface="Franklin Gothic Medium"/>
              </a:rPr>
              <a:t>Dr. Tim Redmond – Vice-Chair</a:t>
            </a:r>
          </a:p>
          <a:p>
            <a:pPr marL="800100" lvl="1" indent="-342900"/>
            <a:r>
              <a:rPr lang="en-US" sz="1600" dirty="0">
                <a:latin typeface="Franklin Gothic Medium"/>
              </a:rPr>
              <a:t>Dr. Katherine Richardson</a:t>
            </a:r>
            <a:endParaRPr lang="en-US" sz="1600" dirty="0">
              <a:latin typeface="Franklin Gothic Medium" panose="020B0603020102020204" pitchFamily="34" charset="0"/>
            </a:endParaRPr>
          </a:p>
          <a:p>
            <a:pPr marL="800100" lvl="1" indent="-342900"/>
            <a:r>
              <a:rPr lang="en-US" sz="1600" dirty="0">
                <a:latin typeface="Franklin Gothic Medium"/>
              </a:rPr>
              <a:t>Dr. Paul Miron</a:t>
            </a:r>
            <a:br>
              <a:rPr lang="en-US" sz="1600" dirty="0">
                <a:latin typeface="Franklin Gothic Medium"/>
              </a:rPr>
            </a:br>
            <a:r>
              <a:rPr lang="en-US" sz="1600" dirty="0">
                <a:latin typeface="Franklin Gothic Medium"/>
              </a:rPr>
              <a:t>   </a:t>
            </a:r>
            <a:endParaRPr lang="en-US" sz="1600" dirty="0">
              <a:latin typeface="Franklin Gothic Medium" panose="020B0603020102020204" pitchFamily="34" charset="0"/>
            </a:endParaRPr>
          </a:p>
          <a:p>
            <a:pPr marL="342900" indent="-342900">
              <a:buFont typeface="Arial" pitchFamily="34" charset="0"/>
              <a:buChar char="•"/>
            </a:pPr>
            <a:r>
              <a:rPr lang="en-US" sz="1600" dirty="0">
                <a:latin typeface="Franklin Gothic Medium" panose="020B0603020102020204" pitchFamily="34" charset="0"/>
              </a:rPr>
              <a:t>2 members of the NOSM U</a:t>
            </a:r>
          </a:p>
          <a:p>
            <a:pPr marL="800100" lvl="1" indent="-342900">
              <a:buFont typeface="Arial" pitchFamily="34" charset="0"/>
              <a:buChar char="•"/>
            </a:pPr>
            <a:r>
              <a:rPr lang="en-US" sz="1600" dirty="0">
                <a:latin typeface="Franklin Gothic Medium" panose="020B0603020102020204" pitchFamily="34" charset="0"/>
              </a:rPr>
              <a:t>Dr. Tom Crichton</a:t>
            </a:r>
          </a:p>
          <a:p>
            <a:pPr marL="800100" lvl="1" indent="-342900">
              <a:buFont typeface="Arial" pitchFamily="34" charset="0"/>
              <a:buChar char="•"/>
            </a:pPr>
            <a:r>
              <a:rPr lang="en-CA" sz="1600" dirty="0">
                <a:latin typeface="Franklin Gothic Medium" panose="020B0603020102020204" pitchFamily="34" charset="0"/>
              </a:rPr>
              <a:t>Dr. Allan Simard</a:t>
            </a:r>
            <a:endParaRPr lang="en-US" sz="1600" dirty="0">
              <a:latin typeface="Franklin Gothic Medium" panose="020B0603020102020204" pitchFamily="34" charset="0"/>
            </a:endParaRPr>
          </a:p>
          <a:p>
            <a:pPr marL="342900" indent="-342900">
              <a:buFont typeface="Arial" pitchFamily="34" charset="0"/>
              <a:buChar char="•"/>
            </a:pPr>
            <a:endParaRPr lang="en-US" sz="1600" dirty="0">
              <a:latin typeface="Franklin Gothic Medium" panose="020B0603020102020204" pitchFamily="34" charset="0"/>
            </a:endParaRPr>
          </a:p>
          <a:p>
            <a:pPr marL="342900" indent="-342900">
              <a:buFont typeface="Arial" pitchFamily="34" charset="0"/>
              <a:buChar char="•"/>
            </a:pPr>
            <a:r>
              <a:rPr lang="en-US" sz="1600" dirty="0">
                <a:latin typeface="Franklin Gothic Medium" panose="020B0603020102020204" pitchFamily="34" charset="0"/>
              </a:rPr>
              <a:t>3 members of NOSM U Faculty and Staff Association member</a:t>
            </a:r>
          </a:p>
          <a:p>
            <a:pPr marL="800100" lvl="1" indent="-342900">
              <a:buFont typeface="Arial" pitchFamily="34" charset="0"/>
              <a:buChar char="•"/>
            </a:pPr>
            <a:r>
              <a:rPr lang="en-US" sz="1600" dirty="0">
                <a:latin typeface="Franklin Gothic Medium"/>
              </a:rPr>
              <a:t>Dr. Rajendran </a:t>
            </a:r>
            <a:r>
              <a:rPr lang="en-US" sz="1600" dirty="0" err="1">
                <a:latin typeface="Franklin Gothic Medium"/>
              </a:rPr>
              <a:t>Venkadesan</a:t>
            </a:r>
            <a:endParaRPr lang="en-US" sz="1600" dirty="0">
              <a:latin typeface="Franklin Gothic Medium"/>
            </a:endParaRPr>
          </a:p>
          <a:p>
            <a:pPr marL="800100" lvl="1" indent="-342900">
              <a:buFont typeface="Arial" pitchFamily="34" charset="0"/>
              <a:buChar char="•"/>
            </a:pPr>
            <a:r>
              <a:rPr lang="en-US" sz="1600" dirty="0">
                <a:latin typeface="Franklin Gothic Medium" panose="020B0603020102020204" pitchFamily="34" charset="0"/>
              </a:rPr>
              <a:t>Mr. Rob Barnett</a:t>
            </a:r>
          </a:p>
          <a:p>
            <a:pPr marL="800100" lvl="1" indent="-342900">
              <a:buFont typeface="Arial" pitchFamily="34" charset="0"/>
              <a:buChar char="•"/>
            </a:pPr>
            <a:r>
              <a:rPr lang="en-US" sz="1600" dirty="0">
                <a:latin typeface="Franklin Gothic Medium" panose="020B0603020102020204" pitchFamily="34" charset="0"/>
              </a:rPr>
              <a:t>Dr. Mazen Saleh</a:t>
            </a:r>
          </a:p>
          <a:p>
            <a:endParaRPr lang="en-CA" dirty="0"/>
          </a:p>
        </p:txBody>
      </p:sp>
    </p:spTree>
    <p:extLst>
      <p:ext uri="{BB962C8B-B14F-4D97-AF65-F5344CB8AC3E}">
        <p14:creationId xmlns:p14="http://schemas.microsoft.com/office/powerpoint/2010/main" val="10785652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F3D3E-3E2E-4AED-9264-58B47F08E682}"/>
              </a:ext>
            </a:extLst>
          </p:cNvPr>
          <p:cNvSpPr>
            <a:spLocks noGrp="1"/>
          </p:cNvSpPr>
          <p:nvPr>
            <p:ph type="title"/>
          </p:nvPr>
        </p:nvSpPr>
        <p:spPr/>
        <p:txBody>
          <a:bodyPr/>
          <a:lstStyle/>
          <a:p>
            <a:r>
              <a:rPr lang="en-US" dirty="0">
                <a:ea typeface="ＭＳ Ｐゴシック" pitchFamily="34" charset="-128"/>
              </a:rPr>
              <a:t>Behind the Scenes </a:t>
            </a:r>
            <a:br>
              <a:rPr lang="en-US" dirty="0">
                <a:ea typeface="ＭＳ Ｐゴシック" pitchFamily="34" charset="-128"/>
              </a:rPr>
            </a:br>
            <a:r>
              <a:rPr lang="en-US" dirty="0">
                <a:ea typeface="ＭＳ Ｐゴシック" pitchFamily="34" charset="-128"/>
              </a:rPr>
              <a:t>JSFPC Responsibilities </a:t>
            </a:r>
            <a:endParaRPr lang="en-CA" dirty="0"/>
          </a:p>
        </p:txBody>
      </p:sp>
      <p:sp>
        <p:nvSpPr>
          <p:cNvPr id="3" name="Content Placeholder 2">
            <a:extLst>
              <a:ext uri="{FF2B5EF4-FFF2-40B4-BE49-F238E27FC236}">
                <a16:creationId xmlns:a16="http://schemas.microsoft.com/office/drawing/2014/main" id="{DDE11E22-1E26-4828-86CF-306F57B6C10E}"/>
              </a:ext>
            </a:extLst>
          </p:cNvPr>
          <p:cNvSpPr>
            <a:spLocks noGrp="1"/>
          </p:cNvSpPr>
          <p:nvPr>
            <p:ph idx="1"/>
          </p:nvPr>
        </p:nvSpPr>
        <p:spPr>
          <a:xfrm>
            <a:off x="370703" y="1825625"/>
            <a:ext cx="11571581" cy="4079416"/>
          </a:xfrm>
        </p:spPr>
        <p:txBody>
          <a:bodyPr vert="horz" lIns="91440" tIns="45720" rIns="91440" bIns="45720" rtlCol="0" anchor="t">
            <a:normAutofit lnSpcReduction="10000"/>
          </a:bodyPr>
          <a:lstStyle/>
          <a:p>
            <a:pPr marL="0" indent="0">
              <a:buNone/>
            </a:pPr>
            <a:r>
              <a:rPr lang="en-US" sz="2800" dirty="0">
                <a:latin typeface="Franklin Gothic Medium" panose="020B0603020102020204" pitchFamily="34" charset="0"/>
              </a:rPr>
              <a:t>Committee members: </a:t>
            </a:r>
          </a:p>
          <a:p>
            <a:pPr marL="342900" indent="-342900">
              <a:buFont typeface="Arial" panose="020B0604020202020204" pitchFamily="34" charset="0"/>
              <a:buChar char="•"/>
            </a:pPr>
            <a:r>
              <a:rPr lang="en-US" sz="2800" dirty="0">
                <a:latin typeface="Franklin Gothic Medium"/>
              </a:rPr>
              <a:t>conflicts are identified prior to applications being distributed.</a:t>
            </a:r>
          </a:p>
          <a:p>
            <a:pPr marL="342900" indent="-342900"/>
            <a:r>
              <a:rPr lang="en-US" sz="2800" dirty="0">
                <a:latin typeface="Franklin Gothic Medium"/>
              </a:rPr>
              <a:t>receive documentation</a:t>
            </a:r>
            <a:r>
              <a:rPr lang="en-US" dirty="0">
                <a:latin typeface="Franklin Gothic Medium"/>
              </a:rPr>
              <a:t> </a:t>
            </a:r>
            <a:endParaRPr lang="en-US" sz="2800" dirty="0">
              <a:latin typeface="Franklin Gothic Medium" panose="020B0603020102020204" pitchFamily="34" charset="0"/>
            </a:endParaRPr>
          </a:p>
          <a:p>
            <a:pPr marL="342900" indent="-342900">
              <a:buFont typeface="Arial" panose="020B0604020202020204" pitchFamily="34" charset="0"/>
              <a:buChar char="•"/>
            </a:pPr>
            <a:r>
              <a:rPr lang="en-US" sz="2800" dirty="0">
                <a:latin typeface="Franklin Gothic Medium"/>
              </a:rPr>
              <a:t>review (3-5) applications prior to each scheduled meeting</a:t>
            </a:r>
          </a:p>
          <a:p>
            <a:pPr marL="342900" indent="-342900">
              <a:buFont typeface="Arial" panose="020B0604020202020204" pitchFamily="34" charset="0"/>
              <a:buChar char="•"/>
            </a:pPr>
            <a:r>
              <a:rPr lang="en-US" sz="2800" dirty="0">
                <a:latin typeface="Franklin Gothic Medium"/>
              </a:rPr>
              <a:t>discuss applications &amp; make recommendations for/against promotion</a:t>
            </a:r>
          </a:p>
          <a:p>
            <a:pPr marL="514350" indent="-514350">
              <a:buFont typeface="Arial" pitchFamily="34" charset="0"/>
              <a:buChar char="•"/>
            </a:pPr>
            <a:endParaRPr lang="en-US" sz="2800" dirty="0">
              <a:latin typeface="Franklin Gothic Medium" panose="020B0603020102020204" pitchFamily="34" charset="0"/>
            </a:endParaRPr>
          </a:p>
          <a:p>
            <a:pPr marL="0" indent="0">
              <a:buNone/>
            </a:pPr>
            <a:r>
              <a:rPr lang="en-US" sz="2800" dirty="0">
                <a:latin typeface="Franklin Gothic Medium"/>
              </a:rPr>
              <a:t>Minimum of 5 members must review each application for promotion; at least 1 rep of each committee subgroup(PCTA, NOSM</a:t>
            </a:r>
            <a:r>
              <a:rPr lang="en-US" dirty="0">
                <a:latin typeface="Franklin Gothic Medium"/>
              </a:rPr>
              <a:t> U</a:t>
            </a:r>
            <a:r>
              <a:rPr lang="en-US" sz="2800" dirty="0">
                <a:latin typeface="Franklin Gothic Medium"/>
              </a:rPr>
              <a:t>, NOSM </a:t>
            </a:r>
            <a:r>
              <a:rPr lang="en-US" dirty="0">
                <a:latin typeface="Franklin Gothic Medium"/>
              </a:rPr>
              <a:t>U </a:t>
            </a:r>
            <a:r>
              <a:rPr lang="en-US" sz="2800" dirty="0">
                <a:latin typeface="Franklin Gothic Medium"/>
              </a:rPr>
              <a:t>Faculty &amp; Staff Association)</a:t>
            </a:r>
          </a:p>
          <a:p>
            <a:endParaRPr lang="en-CA" dirty="0"/>
          </a:p>
        </p:txBody>
      </p:sp>
    </p:spTree>
    <p:extLst>
      <p:ext uri="{BB962C8B-B14F-4D97-AF65-F5344CB8AC3E}">
        <p14:creationId xmlns:p14="http://schemas.microsoft.com/office/powerpoint/2010/main" val="3048378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FD639-991E-47EC-B7EC-E8DCFA162F41}"/>
              </a:ext>
            </a:extLst>
          </p:cNvPr>
          <p:cNvSpPr>
            <a:spLocks noGrp="1"/>
          </p:cNvSpPr>
          <p:nvPr>
            <p:ph type="title"/>
          </p:nvPr>
        </p:nvSpPr>
        <p:spPr/>
        <p:txBody>
          <a:bodyPr/>
          <a:lstStyle/>
          <a:p>
            <a:r>
              <a:rPr lang="en-US" sz="4400" u="sng" dirty="0">
                <a:latin typeface="Franklin Gothic Medium" panose="020B0603020102020204" pitchFamily="34" charset="0"/>
              </a:rPr>
              <a:t>Conflict Disclosure Information:</a:t>
            </a:r>
            <a:endParaRPr lang="en-CA" dirty="0"/>
          </a:p>
        </p:txBody>
      </p:sp>
      <p:sp>
        <p:nvSpPr>
          <p:cNvPr id="3" name="Content Placeholder 2">
            <a:extLst>
              <a:ext uri="{FF2B5EF4-FFF2-40B4-BE49-F238E27FC236}">
                <a16:creationId xmlns:a16="http://schemas.microsoft.com/office/drawing/2014/main" id="{4C0CA05E-53CC-4A6B-81E6-E7AB8657D3C0}"/>
              </a:ext>
            </a:extLst>
          </p:cNvPr>
          <p:cNvSpPr>
            <a:spLocks noGrp="1"/>
          </p:cNvSpPr>
          <p:nvPr>
            <p:ph idx="1"/>
          </p:nvPr>
        </p:nvSpPr>
        <p:spPr>
          <a:xfrm>
            <a:off x="606490" y="1825625"/>
            <a:ext cx="11335794" cy="4079416"/>
          </a:xfrm>
        </p:spPr>
        <p:txBody>
          <a:bodyPr/>
          <a:lstStyle/>
          <a:p>
            <a:pPr marL="0" indent="0">
              <a:buNone/>
            </a:pPr>
            <a:r>
              <a:rPr lang="en-US" sz="2800" dirty="0">
                <a:latin typeface="Franklin Gothic Medium" panose="020B0603020102020204" pitchFamily="34" charset="0"/>
                <a:cs typeface="Arial"/>
              </a:rPr>
              <a:t>Presenter: 	A </a:t>
            </a:r>
            <a:r>
              <a:rPr lang="en-US" sz="2800" dirty="0" err="1">
                <a:latin typeface="Franklin Gothic Medium" panose="020B0603020102020204" pitchFamily="34" charset="0"/>
                <a:cs typeface="Arial"/>
              </a:rPr>
              <a:t>Arella</a:t>
            </a:r>
            <a:r>
              <a:rPr lang="en-US" sz="2800" dirty="0">
                <a:latin typeface="Franklin Gothic Medium" panose="020B0603020102020204" pitchFamily="34" charset="0"/>
                <a:cs typeface="Arial"/>
              </a:rPr>
              <a:t>	</a:t>
            </a:r>
          </a:p>
          <a:p>
            <a:pPr marL="0" indent="0">
              <a:buNone/>
            </a:pPr>
            <a:endParaRPr lang="en-US" sz="2800" u="sng" dirty="0">
              <a:latin typeface="Franklin Gothic Medium" panose="020B0603020102020204" pitchFamily="34" charset="0"/>
              <a:cs typeface="Arial"/>
            </a:endParaRPr>
          </a:p>
          <a:p>
            <a:pPr marL="0" indent="0">
              <a:buNone/>
            </a:pPr>
            <a:r>
              <a:rPr lang="en-US" sz="2800" dirty="0">
                <a:latin typeface="Franklin Gothic Medium" panose="020B0603020102020204" pitchFamily="34" charset="0"/>
                <a:cs typeface="Arial"/>
              </a:rPr>
              <a:t>Title of Presentation:	 </a:t>
            </a:r>
            <a:r>
              <a:rPr lang="en-US" sz="2800" dirty="0" err="1">
                <a:latin typeface="Franklin Gothic Medium" panose="020B0603020102020204" pitchFamily="34" charset="0"/>
                <a:cs typeface="Arial"/>
              </a:rPr>
              <a:t>Movin</a:t>
            </a:r>
            <a:r>
              <a:rPr lang="en-US" sz="2800" dirty="0">
                <a:latin typeface="Franklin Gothic Medium" panose="020B0603020102020204" pitchFamily="34" charset="0"/>
                <a:cs typeface="Arial"/>
              </a:rPr>
              <a:t>’ On Up	</a:t>
            </a:r>
          </a:p>
          <a:p>
            <a:endParaRPr lang="en-US" sz="2800" u="sng" dirty="0">
              <a:latin typeface="Franklin Gothic Medium" panose="020B0603020102020204" pitchFamily="34" charset="0"/>
              <a:cs typeface="Arial"/>
            </a:endParaRPr>
          </a:p>
          <a:p>
            <a:pPr marL="0" indent="0">
              <a:buNone/>
            </a:pPr>
            <a:r>
              <a:rPr lang="en-US" sz="2800" dirty="0">
                <a:latin typeface="Franklin Gothic Medium" panose="020B0603020102020204" pitchFamily="34" charset="0"/>
                <a:cs typeface="Arial"/>
              </a:rPr>
              <a:t>Has no financial or personal relationships to </a:t>
            </a:r>
            <a:r>
              <a:rPr lang="en-US" dirty="0">
                <a:latin typeface="Franklin Gothic Medium" panose="020B0603020102020204" pitchFamily="34" charset="0"/>
                <a:cs typeface="Arial"/>
              </a:rPr>
              <a:t>disclose</a:t>
            </a:r>
          </a:p>
          <a:p>
            <a:endParaRPr lang="en-CA" dirty="0"/>
          </a:p>
        </p:txBody>
      </p:sp>
    </p:spTree>
    <p:extLst>
      <p:ext uri="{BB962C8B-B14F-4D97-AF65-F5344CB8AC3E}">
        <p14:creationId xmlns:p14="http://schemas.microsoft.com/office/powerpoint/2010/main" val="22102004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6B0D0-3A41-49F1-993C-656FD1491A70}"/>
              </a:ext>
            </a:extLst>
          </p:cNvPr>
          <p:cNvSpPr>
            <a:spLocks noGrp="1"/>
          </p:cNvSpPr>
          <p:nvPr>
            <p:ph type="title"/>
          </p:nvPr>
        </p:nvSpPr>
        <p:spPr/>
        <p:txBody>
          <a:bodyPr/>
          <a:lstStyle/>
          <a:p>
            <a:r>
              <a:rPr lang="en-US" dirty="0">
                <a:ea typeface="ＭＳ Ｐゴシック"/>
              </a:rPr>
              <a:t>Behind the Scenes: NOSM U JSFPC </a:t>
            </a:r>
            <a:br>
              <a:rPr lang="en-US" dirty="0">
                <a:ea typeface="ＭＳ Ｐゴシック" pitchFamily="34" charset="-128"/>
              </a:rPr>
            </a:br>
            <a:r>
              <a:rPr lang="en-US" dirty="0">
                <a:ea typeface="ＭＳ Ｐゴシック"/>
              </a:rPr>
              <a:t>Policies &amp; Procedures History</a:t>
            </a:r>
            <a:endParaRPr lang="en-CA" dirty="0">
              <a:ea typeface="ＭＳ Ｐゴシック"/>
            </a:endParaRPr>
          </a:p>
        </p:txBody>
      </p:sp>
      <p:sp>
        <p:nvSpPr>
          <p:cNvPr id="3" name="Content Placeholder 2">
            <a:extLst>
              <a:ext uri="{FF2B5EF4-FFF2-40B4-BE49-F238E27FC236}">
                <a16:creationId xmlns:a16="http://schemas.microsoft.com/office/drawing/2014/main" id="{D740C294-A397-45D4-B5BB-62223BC43F43}"/>
              </a:ext>
            </a:extLst>
          </p:cNvPr>
          <p:cNvSpPr>
            <a:spLocks noGrp="1"/>
          </p:cNvSpPr>
          <p:nvPr>
            <p:ph idx="1"/>
          </p:nvPr>
        </p:nvSpPr>
        <p:spPr>
          <a:xfrm>
            <a:off x="264405" y="1949192"/>
            <a:ext cx="11677879" cy="4079416"/>
          </a:xfrm>
        </p:spPr>
        <p:txBody>
          <a:bodyPr vert="horz" lIns="91440" tIns="45720" rIns="91440" bIns="45720" rtlCol="0" anchor="t">
            <a:normAutofit/>
          </a:bodyPr>
          <a:lstStyle/>
          <a:p>
            <a:r>
              <a:rPr lang="en-CA" sz="2800" dirty="0">
                <a:latin typeface="Franklin Gothic Medium" panose="020B0603020102020204" pitchFamily="34" charset="0"/>
                <a:cs typeface="Arial"/>
              </a:rPr>
              <a:t>Promotion language from 2005 Faculty Handbook  guided development </a:t>
            </a:r>
          </a:p>
          <a:p>
            <a:r>
              <a:rPr lang="en-CA" sz="2800" dirty="0">
                <a:latin typeface="Franklin Gothic Medium"/>
                <a:cs typeface="Arial"/>
              </a:rPr>
              <a:t>Reviewed &amp; amended by Faculty Affairs, PCTA and the NOSM </a:t>
            </a:r>
            <a:r>
              <a:rPr lang="en-CA" dirty="0">
                <a:latin typeface="Franklin Gothic Medium"/>
                <a:cs typeface="Arial"/>
              </a:rPr>
              <a:t>U Faculty</a:t>
            </a:r>
            <a:r>
              <a:rPr lang="en-CA" sz="2800" dirty="0">
                <a:latin typeface="Franklin Gothic Medium"/>
                <a:cs typeface="Arial"/>
              </a:rPr>
              <a:t> and Staff Association</a:t>
            </a:r>
          </a:p>
          <a:p>
            <a:r>
              <a:rPr lang="en-CA" sz="2800" dirty="0">
                <a:latin typeface="Franklin Gothic Medium" panose="020B0603020102020204" pitchFamily="34" charset="0"/>
                <a:cs typeface="Arial"/>
              </a:rPr>
              <a:t>Approved by Academic Council and the NOSM Board of Directors, June 2011</a:t>
            </a:r>
          </a:p>
          <a:p>
            <a:r>
              <a:rPr lang="en-CA" sz="2800" dirty="0">
                <a:latin typeface="Franklin Gothic Medium" panose="020B0603020102020204" pitchFamily="34" charset="0"/>
                <a:cs typeface="Arial"/>
              </a:rPr>
              <a:t>Updated with input from </a:t>
            </a:r>
            <a:r>
              <a:rPr lang="en-CA" sz="2800" dirty="0">
                <a:solidFill>
                  <a:schemeClr val="tx1"/>
                </a:solidFill>
                <a:latin typeface="Franklin Gothic Medium" panose="020B0603020102020204" pitchFamily="34" charset="0"/>
                <a:ea typeface="ＭＳ Ｐゴシック" pitchFamily="34" charset="-128"/>
                <a:cs typeface="Arial"/>
              </a:rPr>
              <a:t>Promotions Committee, Faculty Association, PCTA, Division Heads &amp; Section Chairs;  Approved by Academic Council May 2016. </a:t>
            </a:r>
            <a:r>
              <a:rPr lang="en-CA" sz="2800" dirty="0">
                <a:latin typeface="Franklin Gothic Medium" panose="020B0603020102020204" pitchFamily="34" charset="0"/>
                <a:cs typeface="Arial"/>
              </a:rPr>
              <a:t>The updated Promotions Policy includes a definition of community engaged scholarly activity. </a:t>
            </a:r>
            <a:endParaRPr lang="en-CA" dirty="0"/>
          </a:p>
          <a:p>
            <a:endParaRPr lang="en-US" dirty="0"/>
          </a:p>
          <a:p>
            <a:endParaRPr lang="en-CA" dirty="0"/>
          </a:p>
        </p:txBody>
      </p:sp>
    </p:spTree>
    <p:extLst>
      <p:ext uri="{BB962C8B-B14F-4D97-AF65-F5344CB8AC3E}">
        <p14:creationId xmlns:p14="http://schemas.microsoft.com/office/powerpoint/2010/main" val="8681507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0756D-755E-4E21-A6F6-19D62C488A58}"/>
              </a:ext>
            </a:extLst>
          </p:cNvPr>
          <p:cNvSpPr>
            <a:spLocks noGrp="1"/>
          </p:cNvSpPr>
          <p:nvPr>
            <p:ph type="title"/>
          </p:nvPr>
        </p:nvSpPr>
        <p:spPr/>
        <p:txBody>
          <a:bodyPr/>
          <a:lstStyle/>
          <a:p>
            <a:r>
              <a:rPr lang="en-US" dirty="0">
                <a:ea typeface="ＭＳ Ｐゴシック" pitchFamily="34" charset="-128"/>
              </a:rPr>
              <a:t>Behind the Scenes</a:t>
            </a:r>
            <a:br>
              <a:rPr lang="en-US" dirty="0">
                <a:ea typeface="ＭＳ Ｐゴシック" pitchFamily="34" charset="-128"/>
              </a:rPr>
            </a:br>
            <a:r>
              <a:rPr lang="en-US" dirty="0">
                <a:ea typeface="ＭＳ Ｐゴシック" pitchFamily="34" charset="-128"/>
              </a:rPr>
              <a:t>Traditional Approach to Promotion</a:t>
            </a:r>
            <a:endParaRPr lang="en-CA" dirty="0"/>
          </a:p>
        </p:txBody>
      </p:sp>
      <p:sp>
        <p:nvSpPr>
          <p:cNvPr id="3" name="Content Placeholder 2">
            <a:extLst>
              <a:ext uri="{FF2B5EF4-FFF2-40B4-BE49-F238E27FC236}">
                <a16:creationId xmlns:a16="http://schemas.microsoft.com/office/drawing/2014/main" id="{4F022DC3-BD7F-4879-8E9C-A71DF2AEE0C7}"/>
              </a:ext>
            </a:extLst>
          </p:cNvPr>
          <p:cNvSpPr>
            <a:spLocks noGrp="1"/>
          </p:cNvSpPr>
          <p:nvPr>
            <p:ph idx="1"/>
          </p:nvPr>
        </p:nvSpPr>
        <p:spPr>
          <a:xfrm>
            <a:off x="264405" y="2075935"/>
            <a:ext cx="11677879" cy="3829106"/>
          </a:xfrm>
        </p:spPr>
        <p:txBody>
          <a:bodyPr/>
          <a:lstStyle/>
          <a:p>
            <a:r>
              <a:rPr lang="en-US" sz="2400" dirty="0"/>
              <a:t>Some schools remain intently research focused.</a:t>
            </a:r>
          </a:p>
          <a:p>
            <a:pPr marL="400050" lvl="1" indent="0">
              <a:buNone/>
            </a:pPr>
            <a:r>
              <a:rPr lang="en-CA" sz="2000" b="1" dirty="0"/>
              <a:t>“The emphasis for academic promotion remains steadfastly bound to quantitative and qualitative measures of numbers of manuscripts published in peer-reviewed medical journals, often summarized by a single number like the Hirsch index” (</a:t>
            </a:r>
            <a:r>
              <a:rPr lang="en-CA" sz="2000" dirty="0"/>
              <a:t>Booth &amp; </a:t>
            </a:r>
            <a:r>
              <a:rPr lang="en-CA" sz="2000" dirty="0" err="1"/>
              <a:t>Gehrie</a:t>
            </a:r>
            <a:r>
              <a:rPr lang="en-CA" sz="2000" dirty="0"/>
              <a:t>, 2016). </a:t>
            </a:r>
            <a:endParaRPr lang="en-CA" sz="2000" b="1" dirty="0"/>
          </a:p>
          <a:p>
            <a:endParaRPr lang="en-US" dirty="0"/>
          </a:p>
          <a:p>
            <a:endParaRPr lang="en-CA" dirty="0"/>
          </a:p>
        </p:txBody>
      </p:sp>
    </p:spTree>
    <p:extLst>
      <p:ext uri="{BB962C8B-B14F-4D97-AF65-F5344CB8AC3E}">
        <p14:creationId xmlns:p14="http://schemas.microsoft.com/office/powerpoint/2010/main" val="28696830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AD7E6-D646-4BC9-A373-B3F6268DCDB7}"/>
              </a:ext>
            </a:extLst>
          </p:cNvPr>
          <p:cNvSpPr>
            <a:spLocks noGrp="1"/>
          </p:cNvSpPr>
          <p:nvPr>
            <p:ph type="title"/>
          </p:nvPr>
        </p:nvSpPr>
        <p:spPr/>
        <p:txBody>
          <a:bodyPr>
            <a:normAutofit/>
          </a:bodyPr>
          <a:lstStyle/>
          <a:p>
            <a:r>
              <a:rPr lang="en-US" dirty="0">
                <a:ea typeface="ＭＳ Ｐゴシック"/>
              </a:rPr>
              <a:t>Behind the Scenes</a:t>
            </a:r>
            <a:br>
              <a:rPr lang="en-US" dirty="0">
                <a:ea typeface="ＭＳ Ｐゴシック" pitchFamily="34" charset="-128"/>
              </a:rPr>
            </a:br>
            <a:r>
              <a:rPr lang="en-US" dirty="0"/>
              <a:t>NOSM U's JSFPC approach</a:t>
            </a:r>
            <a:endParaRPr lang="en-CA" dirty="0"/>
          </a:p>
        </p:txBody>
      </p:sp>
      <p:sp>
        <p:nvSpPr>
          <p:cNvPr id="3" name="Content Placeholder 2">
            <a:extLst>
              <a:ext uri="{FF2B5EF4-FFF2-40B4-BE49-F238E27FC236}">
                <a16:creationId xmlns:a16="http://schemas.microsoft.com/office/drawing/2014/main" id="{7100A851-516E-4679-BEBE-07C4231F2264}"/>
              </a:ext>
            </a:extLst>
          </p:cNvPr>
          <p:cNvSpPr>
            <a:spLocks noGrp="1"/>
          </p:cNvSpPr>
          <p:nvPr>
            <p:ph idx="1"/>
          </p:nvPr>
        </p:nvSpPr>
        <p:spPr>
          <a:xfrm>
            <a:off x="395416" y="2014151"/>
            <a:ext cx="11546868" cy="3890890"/>
          </a:xfrm>
        </p:spPr>
        <p:txBody>
          <a:bodyPr/>
          <a:lstStyle/>
          <a:p>
            <a:r>
              <a:rPr lang="en-US" dirty="0"/>
              <a:t>Appreciates your roles as: </a:t>
            </a:r>
          </a:p>
          <a:p>
            <a:pPr lvl="1"/>
            <a:r>
              <a:rPr lang="en-US" b="1" dirty="0"/>
              <a:t>Clinician Educators</a:t>
            </a:r>
          </a:p>
          <a:p>
            <a:pPr lvl="1"/>
            <a:r>
              <a:rPr lang="en-US" dirty="0"/>
              <a:t>Clinician Researchers</a:t>
            </a:r>
          </a:p>
          <a:p>
            <a:pPr lvl="1"/>
            <a:r>
              <a:rPr lang="en-US" dirty="0"/>
              <a:t>Clinician Leaders</a:t>
            </a:r>
          </a:p>
          <a:p>
            <a:pPr lvl="1"/>
            <a:r>
              <a:rPr lang="en-US" dirty="0"/>
              <a:t>Particular emphasis on work that supports NOSM’s mandates (</a:t>
            </a:r>
            <a:r>
              <a:rPr lang="en-US" dirty="0" err="1"/>
              <a:t>eg.</a:t>
            </a:r>
            <a:r>
              <a:rPr lang="en-US" dirty="0"/>
              <a:t> administration work)</a:t>
            </a:r>
          </a:p>
          <a:p>
            <a:endParaRPr lang="en-CA" dirty="0"/>
          </a:p>
        </p:txBody>
      </p:sp>
    </p:spTree>
    <p:extLst>
      <p:ext uri="{BB962C8B-B14F-4D97-AF65-F5344CB8AC3E}">
        <p14:creationId xmlns:p14="http://schemas.microsoft.com/office/powerpoint/2010/main" val="261543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5FE18-8E57-4CC0-BCBC-FABC92722EBB}"/>
              </a:ext>
            </a:extLst>
          </p:cNvPr>
          <p:cNvSpPr>
            <a:spLocks noGrp="1"/>
          </p:cNvSpPr>
          <p:nvPr>
            <p:ph type="title"/>
          </p:nvPr>
        </p:nvSpPr>
        <p:spPr>
          <a:xfrm>
            <a:off x="264405" y="365125"/>
            <a:ext cx="11429755" cy="915035"/>
          </a:xfrm>
        </p:spPr>
        <p:txBody>
          <a:bodyPr>
            <a:normAutofit fontScale="90000"/>
          </a:bodyPr>
          <a:lstStyle/>
          <a:p>
            <a:r>
              <a:rPr lang="en-US" sz="3600" dirty="0"/>
              <a:t>Behind the Scenes</a:t>
            </a:r>
            <a:br>
              <a:rPr lang="en-US" dirty="0"/>
            </a:br>
            <a:endParaRPr lang="en-CA" dirty="0"/>
          </a:p>
        </p:txBody>
      </p:sp>
      <p:graphicFrame>
        <p:nvGraphicFramePr>
          <p:cNvPr id="6" name="Content Placeholder 5">
            <a:extLst>
              <a:ext uri="{FF2B5EF4-FFF2-40B4-BE49-F238E27FC236}">
                <a16:creationId xmlns:a16="http://schemas.microsoft.com/office/drawing/2014/main" id="{7F7B23AA-4A49-4770-BEF0-4D1DB145D8A4}"/>
              </a:ext>
            </a:extLst>
          </p:cNvPr>
          <p:cNvGraphicFramePr>
            <a:graphicFrameLocks noGrp="1"/>
          </p:cNvGraphicFramePr>
          <p:nvPr>
            <p:ph idx="1"/>
            <p:extLst>
              <p:ext uri="{D42A27DB-BD31-4B8C-83A1-F6EECF244321}">
                <p14:modId xmlns:p14="http://schemas.microsoft.com/office/powerpoint/2010/main" val="4278740661"/>
              </p:ext>
            </p:extLst>
          </p:nvPr>
        </p:nvGraphicFramePr>
        <p:xfrm>
          <a:off x="4206240" y="243840"/>
          <a:ext cx="6634481" cy="6537436"/>
        </p:xfrm>
        <a:graphic>
          <a:graphicData uri="http://schemas.openxmlformats.org/drawingml/2006/table">
            <a:tbl>
              <a:tblPr firstRow="1" bandRow="1">
                <a:tableStyleId>{21E4AEA4-8DFA-4A89-87EB-49C32662AFE0}</a:tableStyleId>
              </a:tblPr>
              <a:tblGrid>
                <a:gridCol w="2523871">
                  <a:extLst>
                    <a:ext uri="{9D8B030D-6E8A-4147-A177-3AD203B41FA5}">
                      <a16:colId xmlns:a16="http://schemas.microsoft.com/office/drawing/2014/main" val="20000"/>
                    </a:ext>
                  </a:extLst>
                </a:gridCol>
                <a:gridCol w="1438707">
                  <a:extLst>
                    <a:ext uri="{9D8B030D-6E8A-4147-A177-3AD203B41FA5}">
                      <a16:colId xmlns:a16="http://schemas.microsoft.com/office/drawing/2014/main" val="20001"/>
                    </a:ext>
                  </a:extLst>
                </a:gridCol>
                <a:gridCol w="1349005">
                  <a:extLst>
                    <a:ext uri="{9D8B030D-6E8A-4147-A177-3AD203B41FA5}">
                      <a16:colId xmlns:a16="http://schemas.microsoft.com/office/drawing/2014/main" val="20002"/>
                    </a:ext>
                  </a:extLst>
                </a:gridCol>
                <a:gridCol w="1322898">
                  <a:extLst>
                    <a:ext uri="{9D8B030D-6E8A-4147-A177-3AD203B41FA5}">
                      <a16:colId xmlns:a16="http://schemas.microsoft.com/office/drawing/2014/main" val="20003"/>
                    </a:ext>
                  </a:extLst>
                </a:gridCol>
              </a:tblGrid>
              <a:tr h="486083">
                <a:tc>
                  <a:txBody>
                    <a:bodyPr/>
                    <a:lstStyle/>
                    <a:p>
                      <a:r>
                        <a:rPr lang="en-US" dirty="0"/>
                        <a:t>Chair</a:t>
                      </a:r>
                    </a:p>
                  </a:txBody>
                  <a:tcPr/>
                </a:tc>
                <a:tc>
                  <a:txBody>
                    <a:bodyPr/>
                    <a:lstStyle/>
                    <a:p>
                      <a:r>
                        <a:rPr lang="en-US" dirty="0"/>
                        <a:t>Year</a:t>
                      </a:r>
                    </a:p>
                  </a:txBody>
                  <a:tcPr/>
                </a:tc>
                <a:tc>
                  <a:txBody>
                    <a:bodyPr/>
                    <a:lstStyle/>
                    <a:p>
                      <a:r>
                        <a:rPr lang="en-US" dirty="0"/>
                        <a:t>Reviewed</a:t>
                      </a:r>
                    </a:p>
                  </a:txBody>
                  <a:tcPr/>
                </a:tc>
                <a:tc>
                  <a:txBody>
                    <a:bodyPr/>
                    <a:lstStyle/>
                    <a:p>
                      <a:r>
                        <a:rPr lang="en-US" dirty="0"/>
                        <a:t>Promoted</a:t>
                      </a:r>
                    </a:p>
                  </a:txBody>
                  <a:tcPr/>
                </a:tc>
                <a:extLst>
                  <a:ext uri="{0D108BD9-81ED-4DB2-BD59-A6C34878D82A}">
                    <a16:rowId xmlns:a16="http://schemas.microsoft.com/office/drawing/2014/main" val="10000"/>
                  </a:ext>
                </a:extLst>
              </a:tr>
              <a:tr h="424015">
                <a:tc>
                  <a:txBody>
                    <a:bodyPr/>
                    <a:lstStyle/>
                    <a:p>
                      <a:r>
                        <a:rPr lang="en-US" dirty="0"/>
                        <a:t>Dr. J. Haggarty</a:t>
                      </a:r>
                    </a:p>
                  </a:txBody>
                  <a:tcPr/>
                </a:tc>
                <a:tc>
                  <a:txBody>
                    <a:bodyPr/>
                    <a:lstStyle/>
                    <a:p>
                      <a:r>
                        <a:rPr lang="en-US" dirty="0"/>
                        <a:t>2011/12</a:t>
                      </a:r>
                    </a:p>
                  </a:txBody>
                  <a:tcPr/>
                </a:tc>
                <a:tc>
                  <a:txBody>
                    <a:bodyPr/>
                    <a:lstStyle/>
                    <a:p>
                      <a:r>
                        <a:rPr lang="en-US" dirty="0"/>
                        <a:t>21</a:t>
                      </a:r>
                    </a:p>
                  </a:txBody>
                  <a:tcPr/>
                </a:tc>
                <a:tc>
                  <a:txBody>
                    <a:bodyPr/>
                    <a:lstStyle/>
                    <a:p>
                      <a:r>
                        <a:rPr lang="en-US" dirty="0"/>
                        <a:t>16</a:t>
                      </a:r>
                    </a:p>
                  </a:txBody>
                  <a:tcPr/>
                </a:tc>
                <a:extLst>
                  <a:ext uri="{0D108BD9-81ED-4DB2-BD59-A6C34878D82A}">
                    <a16:rowId xmlns:a16="http://schemas.microsoft.com/office/drawing/2014/main" val="10001"/>
                  </a:ext>
                </a:extLst>
              </a:tr>
              <a:tr h="424015">
                <a:tc>
                  <a:txBody>
                    <a:bodyPr/>
                    <a:lstStyle/>
                    <a:p>
                      <a:r>
                        <a:rPr lang="en-US" dirty="0"/>
                        <a:t>Dr. Barb</a:t>
                      </a:r>
                      <a:r>
                        <a:rPr lang="en-US" baseline="0" dirty="0"/>
                        <a:t> Zelek</a:t>
                      </a:r>
                      <a:endParaRPr lang="en-US" dirty="0"/>
                    </a:p>
                  </a:txBody>
                  <a:tcPr/>
                </a:tc>
                <a:tc>
                  <a:txBody>
                    <a:bodyPr/>
                    <a:lstStyle/>
                    <a:p>
                      <a:r>
                        <a:rPr lang="en-US" dirty="0"/>
                        <a:t>2012/13</a:t>
                      </a:r>
                    </a:p>
                  </a:txBody>
                  <a:tcPr/>
                </a:tc>
                <a:tc>
                  <a:txBody>
                    <a:bodyPr/>
                    <a:lstStyle/>
                    <a:p>
                      <a:r>
                        <a:rPr lang="en-US" dirty="0"/>
                        <a:t>18</a:t>
                      </a:r>
                    </a:p>
                  </a:txBody>
                  <a:tcPr/>
                </a:tc>
                <a:tc>
                  <a:txBody>
                    <a:bodyPr/>
                    <a:lstStyle/>
                    <a:p>
                      <a:r>
                        <a:rPr lang="en-US" dirty="0"/>
                        <a:t>12</a:t>
                      </a:r>
                    </a:p>
                  </a:txBody>
                  <a:tcPr/>
                </a:tc>
                <a:extLst>
                  <a:ext uri="{0D108BD9-81ED-4DB2-BD59-A6C34878D82A}">
                    <a16:rowId xmlns:a16="http://schemas.microsoft.com/office/drawing/2014/main" val="10002"/>
                  </a:ext>
                </a:extLst>
              </a:tr>
              <a:tr h="424015">
                <a:tc>
                  <a:txBody>
                    <a:bodyPr/>
                    <a:lstStyle/>
                    <a:p>
                      <a:r>
                        <a:rPr lang="en-US" dirty="0"/>
                        <a:t>Dr. Barb Zelek</a:t>
                      </a:r>
                    </a:p>
                  </a:txBody>
                  <a:tcPr/>
                </a:tc>
                <a:tc>
                  <a:txBody>
                    <a:bodyPr/>
                    <a:lstStyle/>
                    <a:p>
                      <a:r>
                        <a:rPr lang="en-US" dirty="0"/>
                        <a:t>2013/14</a:t>
                      </a:r>
                    </a:p>
                  </a:txBody>
                  <a:tcPr/>
                </a:tc>
                <a:tc>
                  <a:txBody>
                    <a:bodyPr/>
                    <a:lstStyle/>
                    <a:p>
                      <a:r>
                        <a:rPr lang="en-US" dirty="0"/>
                        <a:t>22</a:t>
                      </a:r>
                    </a:p>
                  </a:txBody>
                  <a:tcPr/>
                </a:tc>
                <a:tc>
                  <a:txBody>
                    <a:bodyPr/>
                    <a:lstStyle/>
                    <a:p>
                      <a:r>
                        <a:rPr lang="en-US" dirty="0"/>
                        <a:t>20</a:t>
                      </a:r>
                    </a:p>
                  </a:txBody>
                  <a:tcPr/>
                </a:tc>
                <a:extLst>
                  <a:ext uri="{0D108BD9-81ED-4DB2-BD59-A6C34878D82A}">
                    <a16:rowId xmlns:a16="http://schemas.microsoft.com/office/drawing/2014/main" val="10003"/>
                  </a:ext>
                </a:extLst>
              </a:tr>
              <a:tr h="424015">
                <a:tc>
                  <a:txBody>
                    <a:bodyPr/>
                    <a:lstStyle/>
                    <a:p>
                      <a:r>
                        <a:rPr lang="en-US" dirty="0"/>
                        <a:t>Dr. David</a:t>
                      </a:r>
                      <a:r>
                        <a:rPr lang="en-US" baseline="0" dirty="0"/>
                        <a:t> MacLean</a:t>
                      </a:r>
                      <a:endParaRPr lang="en-US" dirty="0"/>
                    </a:p>
                  </a:txBody>
                  <a:tcPr/>
                </a:tc>
                <a:tc>
                  <a:txBody>
                    <a:bodyPr/>
                    <a:lstStyle/>
                    <a:p>
                      <a:r>
                        <a:rPr lang="en-US" dirty="0"/>
                        <a:t>2014/15</a:t>
                      </a:r>
                    </a:p>
                  </a:txBody>
                  <a:tcPr/>
                </a:tc>
                <a:tc>
                  <a:txBody>
                    <a:bodyPr/>
                    <a:lstStyle/>
                    <a:p>
                      <a:r>
                        <a:rPr lang="en-US" dirty="0"/>
                        <a:t>19</a:t>
                      </a:r>
                    </a:p>
                  </a:txBody>
                  <a:tcPr/>
                </a:tc>
                <a:tc>
                  <a:txBody>
                    <a:bodyPr/>
                    <a:lstStyle/>
                    <a:p>
                      <a:r>
                        <a:rPr lang="en-US" dirty="0"/>
                        <a:t>15</a:t>
                      </a:r>
                    </a:p>
                  </a:txBody>
                  <a:tcPr/>
                </a:tc>
                <a:extLst>
                  <a:ext uri="{0D108BD9-81ED-4DB2-BD59-A6C34878D82A}">
                    <a16:rowId xmlns:a16="http://schemas.microsoft.com/office/drawing/2014/main" val="10004"/>
                  </a:ext>
                </a:extLst>
              </a:tr>
              <a:tr h="424015">
                <a:tc>
                  <a:txBody>
                    <a:bodyPr/>
                    <a:lstStyle/>
                    <a:p>
                      <a:r>
                        <a:rPr lang="en-US" dirty="0"/>
                        <a:t>Dr. David MacLean</a:t>
                      </a:r>
                    </a:p>
                  </a:txBody>
                  <a:tcPr/>
                </a:tc>
                <a:tc>
                  <a:txBody>
                    <a:bodyPr/>
                    <a:lstStyle/>
                    <a:p>
                      <a:r>
                        <a:rPr lang="en-US" dirty="0"/>
                        <a:t>2015/16</a:t>
                      </a:r>
                    </a:p>
                  </a:txBody>
                  <a:tcPr/>
                </a:tc>
                <a:tc>
                  <a:txBody>
                    <a:bodyPr/>
                    <a:lstStyle/>
                    <a:p>
                      <a:r>
                        <a:rPr lang="en-US" dirty="0"/>
                        <a:t>32</a:t>
                      </a:r>
                    </a:p>
                  </a:txBody>
                  <a:tcPr/>
                </a:tc>
                <a:tc>
                  <a:txBody>
                    <a:bodyPr/>
                    <a:lstStyle/>
                    <a:p>
                      <a:r>
                        <a:rPr lang="en-US" dirty="0"/>
                        <a:t>18</a:t>
                      </a:r>
                    </a:p>
                  </a:txBody>
                  <a:tcPr/>
                </a:tc>
                <a:extLst>
                  <a:ext uri="{0D108BD9-81ED-4DB2-BD59-A6C34878D82A}">
                    <a16:rowId xmlns:a16="http://schemas.microsoft.com/office/drawing/2014/main" val="10005"/>
                  </a:ext>
                </a:extLst>
              </a:tr>
              <a:tr h="424015">
                <a:tc>
                  <a:txBody>
                    <a:bodyPr/>
                    <a:lstStyle/>
                    <a:p>
                      <a:r>
                        <a:rPr lang="en-US" dirty="0"/>
                        <a:t>Dr. Owen Prowse</a:t>
                      </a:r>
                    </a:p>
                  </a:txBody>
                  <a:tcPr/>
                </a:tc>
                <a:tc>
                  <a:txBody>
                    <a:bodyPr/>
                    <a:lstStyle/>
                    <a:p>
                      <a:r>
                        <a:rPr lang="en-US" dirty="0"/>
                        <a:t>2016/17</a:t>
                      </a:r>
                    </a:p>
                  </a:txBody>
                  <a:tcPr/>
                </a:tc>
                <a:tc>
                  <a:txBody>
                    <a:bodyPr/>
                    <a:lstStyle/>
                    <a:p>
                      <a:r>
                        <a:rPr lang="en-US" dirty="0"/>
                        <a:t>23</a:t>
                      </a:r>
                    </a:p>
                  </a:txBody>
                  <a:tcPr/>
                </a:tc>
                <a:tc>
                  <a:txBody>
                    <a:bodyPr/>
                    <a:lstStyle/>
                    <a:p>
                      <a:r>
                        <a:rPr lang="en-US" dirty="0"/>
                        <a:t>14</a:t>
                      </a:r>
                    </a:p>
                  </a:txBody>
                  <a:tcPr/>
                </a:tc>
                <a:extLst>
                  <a:ext uri="{0D108BD9-81ED-4DB2-BD59-A6C34878D82A}">
                    <a16:rowId xmlns:a16="http://schemas.microsoft.com/office/drawing/2014/main" val="10006"/>
                  </a:ext>
                </a:extLst>
              </a:tr>
              <a:tr h="424015">
                <a:tc>
                  <a:txBody>
                    <a:bodyPr/>
                    <a:lstStyle/>
                    <a:p>
                      <a:r>
                        <a:rPr lang="en-US" dirty="0"/>
                        <a:t>Dr. Owen Prowse</a:t>
                      </a:r>
                    </a:p>
                  </a:txBody>
                  <a:tcPr/>
                </a:tc>
                <a:tc>
                  <a:txBody>
                    <a:bodyPr/>
                    <a:lstStyle/>
                    <a:p>
                      <a:r>
                        <a:rPr lang="en-US" dirty="0"/>
                        <a:t>2017/18</a:t>
                      </a:r>
                    </a:p>
                  </a:txBody>
                  <a:tcPr/>
                </a:tc>
                <a:tc>
                  <a:txBody>
                    <a:bodyPr/>
                    <a:lstStyle/>
                    <a:p>
                      <a:r>
                        <a:rPr lang="en-US" dirty="0"/>
                        <a:t>15</a:t>
                      </a:r>
                    </a:p>
                  </a:txBody>
                  <a:tcPr/>
                </a:tc>
                <a:tc>
                  <a:txBody>
                    <a:bodyPr/>
                    <a:lstStyle/>
                    <a:p>
                      <a:r>
                        <a:rPr lang="en-US" dirty="0"/>
                        <a:t>12</a:t>
                      </a:r>
                    </a:p>
                  </a:txBody>
                  <a:tcPr/>
                </a:tc>
                <a:extLst>
                  <a:ext uri="{0D108BD9-81ED-4DB2-BD59-A6C34878D82A}">
                    <a16:rowId xmlns:a16="http://schemas.microsoft.com/office/drawing/2014/main" val="10007"/>
                  </a:ext>
                </a:extLst>
              </a:tr>
              <a:tr h="437092">
                <a:tc>
                  <a:txBody>
                    <a:bodyPr/>
                    <a:lstStyle/>
                    <a:p>
                      <a:r>
                        <a:rPr lang="en-US" dirty="0"/>
                        <a:t>Dr. Maurianne Reade</a:t>
                      </a:r>
                    </a:p>
                  </a:txBody>
                  <a:tcPr/>
                </a:tc>
                <a:tc>
                  <a:txBody>
                    <a:bodyPr/>
                    <a:lstStyle/>
                    <a:p>
                      <a:r>
                        <a:rPr lang="en-US" dirty="0"/>
                        <a:t>2018/19</a:t>
                      </a:r>
                    </a:p>
                  </a:txBody>
                  <a:tcPr/>
                </a:tc>
                <a:tc>
                  <a:txBody>
                    <a:bodyPr/>
                    <a:lstStyle/>
                    <a:p>
                      <a:r>
                        <a:rPr lang="en-US" dirty="0"/>
                        <a:t>10</a:t>
                      </a:r>
                    </a:p>
                  </a:txBody>
                  <a:tcPr/>
                </a:tc>
                <a:tc>
                  <a:txBody>
                    <a:bodyPr/>
                    <a:lstStyle/>
                    <a:p>
                      <a:r>
                        <a:rPr lang="en-US" dirty="0"/>
                        <a:t>9</a:t>
                      </a:r>
                    </a:p>
                  </a:txBody>
                  <a:tcPr/>
                </a:tc>
                <a:extLst>
                  <a:ext uri="{0D108BD9-81ED-4DB2-BD59-A6C34878D82A}">
                    <a16:rowId xmlns:a16="http://schemas.microsoft.com/office/drawing/2014/main" val="10008"/>
                  </a:ext>
                </a:extLst>
              </a:tr>
              <a:tr h="477520">
                <a:tc>
                  <a:txBody>
                    <a:bodyPr/>
                    <a:lstStyle/>
                    <a:p>
                      <a:r>
                        <a:rPr lang="en-US" dirty="0"/>
                        <a:t>Dr. Maurianne Reade</a:t>
                      </a:r>
                    </a:p>
                  </a:txBody>
                  <a:tcPr/>
                </a:tc>
                <a:tc>
                  <a:txBody>
                    <a:bodyPr/>
                    <a:lstStyle/>
                    <a:p>
                      <a:r>
                        <a:rPr lang="en-US" dirty="0"/>
                        <a:t>2019/20</a:t>
                      </a:r>
                    </a:p>
                  </a:txBody>
                  <a:tcPr/>
                </a:tc>
                <a:tc>
                  <a:txBody>
                    <a:bodyPr/>
                    <a:lstStyle/>
                    <a:p>
                      <a:r>
                        <a:rPr lang="en-US" dirty="0"/>
                        <a:t>13</a:t>
                      </a:r>
                    </a:p>
                  </a:txBody>
                  <a:tcPr/>
                </a:tc>
                <a:tc>
                  <a:txBody>
                    <a:bodyPr/>
                    <a:lstStyle/>
                    <a:p>
                      <a:r>
                        <a:rPr lang="en-US" dirty="0"/>
                        <a:t>13</a:t>
                      </a:r>
                    </a:p>
                  </a:txBody>
                  <a:tcPr/>
                </a:tc>
                <a:extLst>
                  <a:ext uri="{0D108BD9-81ED-4DB2-BD59-A6C34878D82A}">
                    <a16:rowId xmlns:a16="http://schemas.microsoft.com/office/drawing/2014/main" val="2845395869"/>
                  </a:ext>
                </a:extLst>
              </a:tr>
              <a:tr h="435753">
                <a:tc>
                  <a:txBody>
                    <a:bodyPr/>
                    <a:lstStyle/>
                    <a:p>
                      <a:r>
                        <a:rPr lang="en-US" dirty="0"/>
                        <a:t>Dr.</a:t>
                      </a:r>
                      <a:r>
                        <a:rPr lang="en-US" baseline="0" dirty="0"/>
                        <a:t> Maurianne Reade</a:t>
                      </a:r>
                      <a:endParaRPr lang="en-US" dirty="0"/>
                    </a:p>
                  </a:txBody>
                  <a:tcPr/>
                </a:tc>
                <a:tc>
                  <a:txBody>
                    <a:bodyPr/>
                    <a:lstStyle/>
                    <a:p>
                      <a:r>
                        <a:rPr lang="en-US" dirty="0"/>
                        <a:t>2020/21</a:t>
                      </a:r>
                    </a:p>
                  </a:txBody>
                  <a:tcPr/>
                </a:tc>
                <a:tc>
                  <a:txBody>
                    <a:bodyPr/>
                    <a:lstStyle/>
                    <a:p>
                      <a:r>
                        <a:rPr lang="en-US" dirty="0"/>
                        <a:t>20</a:t>
                      </a:r>
                    </a:p>
                  </a:txBody>
                  <a:tcPr/>
                </a:tc>
                <a:tc>
                  <a:txBody>
                    <a:bodyPr/>
                    <a:lstStyle/>
                    <a:p>
                      <a:r>
                        <a:rPr lang="en-US" dirty="0"/>
                        <a:t>15</a:t>
                      </a:r>
                    </a:p>
                  </a:txBody>
                  <a:tcPr/>
                </a:tc>
                <a:extLst>
                  <a:ext uri="{0D108BD9-81ED-4DB2-BD59-A6C34878D82A}">
                    <a16:rowId xmlns:a16="http://schemas.microsoft.com/office/drawing/2014/main" val="3676796851"/>
                  </a:ext>
                </a:extLst>
              </a:tr>
              <a:tr h="438007">
                <a:tc>
                  <a:txBody>
                    <a:bodyPr/>
                    <a:lstStyle/>
                    <a:p>
                      <a:r>
                        <a:rPr lang="en-US" dirty="0"/>
                        <a:t>Dr. Maurianne Reade</a:t>
                      </a:r>
                    </a:p>
                  </a:txBody>
                  <a:tcPr/>
                </a:tc>
                <a:tc>
                  <a:txBody>
                    <a:bodyPr/>
                    <a:lstStyle/>
                    <a:p>
                      <a:r>
                        <a:rPr lang="en-US" dirty="0"/>
                        <a:t>2021-22</a:t>
                      </a:r>
                    </a:p>
                  </a:txBody>
                  <a:tcPr/>
                </a:tc>
                <a:tc>
                  <a:txBody>
                    <a:bodyPr/>
                    <a:lstStyle/>
                    <a:p>
                      <a:r>
                        <a:rPr lang="en-US" dirty="0"/>
                        <a:t>19</a:t>
                      </a:r>
                    </a:p>
                  </a:txBody>
                  <a:tcPr/>
                </a:tc>
                <a:tc>
                  <a:txBody>
                    <a:bodyPr/>
                    <a:lstStyle/>
                    <a:p>
                      <a:r>
                        <a:rPr lang="en-US" dirty="0"/>
                        <a:t>18</a:t>
                      </a:r>
                    </a:p>
                  </a:txBody>
                  <a:tcPr/>
                </a:tc>
                <a:extLst>
                  <a:ext uri="{0D108BD9-81ED-4DB2-BD59-A6C34878D82A}">
                    <a16:rowId xmlns:a16="http://schemas.microsoft.com/office/drawing/2014/main" val="911028376"/>
                  </a:ext>
                </a:extLst>
              </a:tr>
              <a:tr h="446846">
                <a:tc>
                  <a:txBody>
                    <a:bodyPr/>
                    <a:lstStyle/>
                    <a:p>
                      <a:pPr lvl="0">
                        <a:buNone/>
                      </a:pPr>
                      <a:r>
                        <a:rPr lang="en-US" dirty="0"/>
                        <a:t>Dr. Anil Joseph</a:t>
                      </a:r>
                    </a:p>
                  </a:txBody>
                  <a:tcPr/>
                </a:tc>
                <a:tc>
                  <a:txBody>
                    <a:bodyPr/>
                    <a:lstStyle/>
                    <a:p>
                      <a:pPr lvl="0">
                        <a:buNone/>
                      </a:pPr>
                      <a:r>
                        <a:rPr lang="en-US" dirty="0"/>
                        <a:t>2022-23</a:t>
                      </a:r>
                    </a:p>
                  </a:txBody>
                  <a:tcPr/>
                </a:tc>
                <a:tc>
                  <a:txBody>
                    <a:bodyPr/>
                    <a:lstStyle/>
                    <a:p>
                      <a:pPr lvl="0">
                        <a:buNone/>
                      </a:pPr>
                      <a:r>
                        <a:rPr lang="en-US" dirty="0"/>
                        <a:t>35</a:t>
                      </a:r>
                    </a:p>
                  </a:txBody>
                  <a:tcPr/>
                </a:tc>
                <a:tc>
                  <a:txBody>
                    <a:bodyPr/>
                    <a:lstStyle/>
                    <a:p>
                      <a:pPr lvl="0">
                        <a:buNone/>
                      </a:pPr>
                      <a:r>
                        <a:rPr lang="en-US" dirty="0"/>
                        <a:t>32</a:t>
                      </a:r>
                    </a:p>
                  </a:txBody>
                  <a:tcPr/>
                </a:tc>
                <a:extLst>
                  <a:ext uri="{0D108BD9-81ED-4DB2-BD59-A6C34878D82A}">
                    <a16:rowId xmlns:a16="http://schemas.microsoft.com/office/drawing/2014/main" val="1327910990"/>
                  </a:ext>
                </a:extLst>
              </a:tr>
              <a:tr h="424015">
                <a:tc>
                  <a:txBody>
                    <a:bodyPr/>
                    <a:lstStyle/>
                    <a:p>
                      <a:r>
                        <a:rPr lang="en-US" dirty="0"/>
                        <a:t>Dr. Anil Joseph</a:t>
                      </a:r>
                    </a:p>
                  </a:txBody>
                  <a:tcPr/>
                </a:tc>
                <a:tc>
                  <a:txBody>
                    <a:bodyPr/>
                    <a:lstStyle/>
                    <a:p>
                      <a:r>
                        <a:rPr lang="en-US" dirty="0"/>
                        <a:t>2023-24</a:t>
                      </a:r>
                    </a:p>
                  </a:txBody>
                  <a:tcPr/>
                </a:tc>
                <a:tc>
                  <a:txBody>
                    <a:bodyPr/>
                    <a:lstStyle/>
                    <a:p>
                      <a:r>
                        <a:rPr lang="en-US" dirty="0"/>
                        <a:t>28</a:t>
                      </a:r>
                    </a:p>
                  </a:txBody>
                  <a:tcPr/>
                </a:tc>
                <a:tc>
                  <a:txBody>
                    <a:bodyPr/>
                    <a:lstStyle/>
                    <a:p>
                      <a:endParaRPr lang="en-US" dirty="0"/>
                    </a:p>
                  </a:txBody>
                  <a:tcPr/>
                </a:tc>
                <a:extLst>
                  <a:ext uri="{0D108BD9-81ED-4DB2-BD59-A6C34878D82A}">
                    <a16:rowId xmlns:a16="http://schemas.microsoft.com/office/drawing/2014/main" val="3092573741"/>
                  </a:ext>
                </a:extLst>
              </a:tr>
              <a:tr h="424015">
                <a:tc>
                  <a:txBody>
                    <a:bodyPr/>
                    <a:lstStyle/>
                    <a:p>
                      <a:endParaRPr lang="en-US" dirty="0"/>
                    </a:p>
                  </a:txBody>
                  <a:tcPr/>
                </a:tc>
                <a:tc>
                  <a:txBody>
                    <a:bodyPr/>
                    <a:lstStyle/>
                    <a:p>
                      <a:r>
                        <a:rPr lang="en-US" dirty="0"/>
                        <a:t>Total to date</a:t>
                      </a:r>
                    </a:p>
                  </a:txBody>
                  <a:tcPr/>
                </a:tc>
                <a:tc>
                  <a:txBody>
                    <a:bodyPr/>
                    <a:lstStyle/>
                    <a:p>
                      <a:r>
                        <a:rPr lang="en-US" dirty="0"/>
                        <a:t>275</a:t>
                      </a:r>
                    </a:p>
                  </a:txBody>
                  <a:tcPr/>
                </a:tc>
                <a:tc>
                  <a:txBody>
                    <a:bodyPr/>
                    <a:lstStyle/>
                    <a:p>
                      <a:r>
                        <a:rPr lang="en-US" dirty="0"/>
                        <a:t>194</a:t>
                      </a:r>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8874385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C6757-4EA3-40FD-BE46-A80ED897C087}"/>
              </a:ext>
            </a:extLst>
          </p:cNvPr>
          <p:cNvSpPr>
            <a:spLocks noGrp="1"/>
          </p:cNvSpPr>
          <p:nvPr>
            <p:ph type="title"/>
          </p:nvPr>
        </p:nvSpPr>
        <p:spPr/>
        <p:txBody>
          <a:bodyPr/>
          <a:lstStyle/>
          <a:p>
            <a:r>
              <a:rPr lang="en-US" dirty="0"/>
              <a:t>Behind the Scenes</a:t>
            </a:r>
            <a:br>
              <a:rPr lang="en-US" dirty="0"/>
            </a:br>
            <a:r>
              <a:rPr lang="en-US" dirty="0">
                <a:ea typeface="ＭＳ Ｐゴシック" pitchFamily="34" charset="-128"/>
              </a:rPr>
              <a:t>JSFPC Data</a:t>
            </a:r>
            <a:endParaRPr lang="en-CA" dirty="0"/>
          </a:p>
        </p:txBody>
      </p:sp>
      <p:sp>
        <p:nvSpPr>
          <p:cNvPr id="3" name="Content Placeholder 2">
            <a:extLst>
              <a:ext uri="{FF2B5EF4-FFF2-40B4-BE49-F238E27FC236}">
                <a16:creationId xmlns:a16="http://schemas.microsoft.com/office/drawing/2014/main" id="{D6CFAE49-FFF8-45D7-8DC1-5F24D7B94825}"/>
              </a:ext>
            </a:extLst>
          </p:cNvPr>
          <p:cNvSpPr>
            <a:spLocks noGrp="1"/>
          </p:cNvSpPr>
          <p:nvPr>
            <p:ph idx="1"/>
          </p:nvPr>
        </p:nvSpPr>
        <p:spPr>
          <a:xfrm>
            <a:off x="457200" y="2001795"/>
            <a:ext cx="11485084" cy="3903246"/>
          </a:xfrm>
        </p:spPr>
        <p:txBody>
          <a:bodyPr vert="horz" lIns="91440" tIns="45720" rIns="91440" bIns="45720" rtlCol="0" anchor="t">
            <a:normAutofit/>
          </a:bodyPr>
          <a:lstStyle/>
          <a:p>
            <a:r>
              <a:rPr lang="en-CA" sz="2400" dirty="0"/>
              <a:t>236 promo applicants since 2014 </a:t>
            </a:r>
          </a:p>
          <a:p>
            <a:pPr lvl="1"/>
            <a:r>
              <a:rPr lang="en-CA" sz="2000" dirty="0"/>
              <a:t>98F (38%) and 138M (62%) applicants</a:t>
            </a:r>
            <a:endParaRPr lang="en-CA" sz="2000" dirty="0">
              <a:cs typeface="Arial"/>
            </a:endParaRPr>
          </a:p>
          <a:p>
            <a:pPr lvl="1"/>
            <a:r>
              <a:rPr lang="en-CA" sz="2000" dirty="0"/>
              <a:t>79F and 111M were successful (190/236).</a:t>
            </a:r>
            <a:endParaRPr lang="en-CA" sz="2000" dirty="0">
              <a:cs typeface="Arial"/>
            </a:endParaRPr>
          </a:p>
          <a:p>
            <a:pPr lvl="1"/>
            <a:r>
              <a:rPr lang="en-CA" sz="2000" dirty="0"/>
              <a:t>The success rate is 81% (F) and 80%(M).</a:t>
            </a:r>
            <a:endParaRPr lang="en-CA" sz="2000" dirty="0">
              <a:cs typeface="Arial"/>
            </a:endParaRPr>
          </a:p>
          <a:p>
            <a:pPr marL="0" indent="0">
              <a:buNone/>
            </a:pPr>
            <a:endParaRPr lang="en-CA" sz="2400" dirty="0"/>
          </a:p>
          <a:p>
            <a:r>
              <a:rPr lang="en-CA" sz="2400" dirty="0"/>
              <a:t>1807 CSD faculty as of </a:t>
            </a:r>
            <a:r>
              <a:rPr lang="en-CA" sz="2400"/>
              <a:t>December 2023.</a:t>
            </a:r>
            <a:endParaRPr lang="en-CA" sz="2400" dirty="0">
              <a:cs typeface="Arial"/>
            </a:endParaRPr>
          </a:p>
          <a:p>
            <a:pPr lvl="1"/>
            <a:r>
              <a:rPr lang="en-CA" sz="2000" dirty="0"/>
              <a:t>941 males (52%), 860 (48%) females and 6 did not specify a gender</a:t>
            </a:r>
            <a:endParaRPr lang="en-US" dirty="0">
              <a:cs typeface="Arial" panose="020B0604020202020204"/>
            </a:endParaRPr>
          </a:p>
        </p:txBody>
      </p:sp>
    </p:spTree>
    <p:extLst>
      <p:ext uri="{BB962C8B-B14F-4D97-AF65-F5344CB8AC3E}">
        <p14:creationId xmlns:p14="http://schemas.microsoft.com/office/powerpoint/2010/main" val="11928580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C331D-3037-4987-AFB6-AF8E7A58ABC8}"/>
              </a:ext>
            </a:extLst>
          </p:cNvPr>
          <p:cNvSpPr>
            <a:spLocks noGrp="1"/>
          </p:cNvSpPr>
          <p:nvPr>
            <p:ph type="title"/>
          </p:nvPr>
        </p:nvSpPr>
        <p:spPr/>
        <p:txBody>
          <a:bodyPr/>
          <a:lstStyle/>
          <a:p>
            <a:r>
              <a:rPr lang="en-US" sz="4400" dirty="0">
                <a:ea typeface="ＭＳ Ｐゴシック" pitchFamily="34" charset="-128"/>
              </a:rPr>
              <a:t>Behind the Scenes </a:t>
            </a:r>
            <a:br>
              <a:rPr lang="en-US" sz="4400" dirty="0">
                <a:ea typeface="ＭＳ Ｐゴシック" pitchFamily="34" charset="-128"/>
              </a:rPr>
            </a:br>
            <a:r>
              <a:rPr lang="en-US" sz="4400" dirty="0">
                <a:ea typeface="ＭＳ Ｐゴシック" pitchFamily="34" charset="-128"/>
              </a:rPr>
              <a:t>Timeline </a:t>
            </a:r>
            <a:endParaRPr lang="en-CA" dirty="0"/>
          </a:p>
        </p:txBody>
      </p:sp>
      <p:sp>
        <p:nvSpPr>
          <p:cNvPr id="3" name="Content Placeholder 2">
            <a:extLst>
              <a:ext uri="{FF2B5EF4-FFF2-40B4-BE49-F238E27FC236}">
                <a16:creationId xmlns:a16="http://schemas.microsoft.com/office/drawing/2014/main" id="{25CEB118-CCC3-4104-8E89-6CD618DDE9D6}"/>
              </a:ext>
            </a:extLst>
          </p:cNvPr>
          <p:cNvSpPr>
            <a:spLocks noGrp="1"/>
          </p:cNvSpPr>
          <p:nvPr>
            <p:ph idx="1"/>
          </p:nvPr>
        </p:nvSpPr>
        <p:spPr>
          <a:xfrm>
            <a:off x="257060" y="1973906"/>
            <a:ext cx="11677879" cy="3907910"/>
          </a:xfrm>
        </p:spPr>
        <p:txBody>
          <a:bodyPr vert="horz" lIns="91440" tIns="45720" rIns="91440" bIns="45720" rtlCol="0" anchor="t">
            <a:normAutofit fontScale="85000" lnSpcReduction="10000"/>
          </a:bodyPr>
          <a:lstStyle/>
          <a:p>
            <a:pPr marL="457200" indent="-457200"/>
            <a:r>
              <a:rPr lang="en-US" sz="2800" dirty="0">
                <a:latin typeface="Franklin Gothic Medium"/>
                <a:cs typeface="Arial"/>
              </a:rPr>
              <a:t>NOSM </a:t>
            </a:r>
            <a:r>
              <a:rPr lang="en-US" dirty="0">
                <a:latin typeface="Franklin Gothic Medium"/>
                <a:cs typeface="Arial"/>
              </a:rPr>
              <a:t>U Faculty </a:t>
            </a:r>
            <a:r>
              <a:rPr lang="en-US" sz="2800" dirty="0">
                <a:latin typeface="Franklin Gothic Medium"/>
                <a:cs typeface="Arial"/>
              </a:rPr>
              <a:t>Affairs staff assembles application, collects references, CPSO confirmation.</a:t>
            </a:r>
            <a:r>
              <a:rPr lang="en-US" dirty="0">
                <a:latin typeface="Franklin Gothic Medium"/>
                <a:cs typeface="Arial"/>
              </a:rPr>
              <a:t> </a:t>
            </a:r>
            <a:endParaRPr lang="en-US" sz="2800" dirty="0">
              <a:latin typeface="Franklin Gothic Medium" panose="020B0603020102020204" pitchFamily="34" charset="0"/>
              <a:cs typeface="Arial"/>
            </a:endParaRPr>
          </a:p>
          <a:p>
            <a:pPr marL="457200" indent="-457200"/>
            <a:r>
              <a:rPr lang="en-US" sz="2800" dirty="0">
                <a:latin typeface="Franklin Gothic Medium"/>
              </a:rPr>
              <a:t>JSFPC meets to review membership, policy &amp; processes including conflict of interest – by </a:t>
            </a:r>
            <a:r>
              <a:rPr lang="en-US" dirty="0">
                <a:latin typeface="Franklin Gothic Medium"/>
              </a:rPr>
              <a:t>Dece</a:t>
            </a:r>
            <a:r>
              <a:rPr lang="en-US" sz="2800" dirty="0">
                <a:latin typeface="Franklin Gothic Medium"/>
              </a:rPr>
              <a:t>mber</a:t>
            </a:r>
            <a:r>
              <a:rPr lang="en-US" dirty="0">
                <a:latin typeface="Franklin Gothic Medium"/>
              </a:rPr>
              <a:t> 31</a:t>
            </a:r>
            <a:endParaRPr lang="en-US" sz="2800" dirty="0">
              <a:latin typeface="Franklin Gothic Medium" panose="020B0603020102020204" pitchFamily="34" charset="0"/>
            </a:endParaRPr>
          </a:p>
          <a:p>
            <a:pPr marL="457200" indent="-457200">
              <a:buFont typeface="Arial" pitchFamily="34" charset="0"/>
              <a:buChar char="•"/>
            </a:pPr>
            <a:r>
              <a:rPr lang="en-US" sz="2800" dirty="0">
                <a:latin typeface="Franklin Gothic Medium"/>
                <a:cs typeface="Arial"/>
              </a:rPr>
              <a:t>JSFPC members take a mandatory professional development session on equity</a:t>
            </a:r>
          </a:p>
          <a:p>
            <a:pPr marL="514350" indent="-514350">
              <a:buFont typeface="Arial" pitchFamily="34" charset="0"/>
              <a:buChar char="•"/>
            </a:pPr>
            <a:r>
              <a:rPr lang="en-US" sz="2800" dirty="0">
                <a:latin typeface="Franklin Gothic Medium"/>
              </a:rPr>
              <a:t>JSFPC members review promotion applications &amp; meet – January to March/April</a:t>
            </a:r>
          </a:p>
          <a:p>
            <a:pPr marL="514350" indent="-514350">
              <a:buFont typeface="Arial" pitchFamily="34" charset="0"/>
              <a:buChar char="•"/>
            </a:pPr>
            <a:r>
              <a:rPr lang="en-US" sz="2800" dirty="0">
                <a:latin typeface="Franklin Gothic Medium"/>
              </a:rPr>
              <a:t>Chair makes recommendations to the President</a:t>
            </a:r>
          </a:p>
          <a:p>
            <a:pPr marL="514350" indent="-514350"/>
            <a:r>
              <a:rPr lang="en-US" sz="2800" dirty="0">
                <a:latin typeface="Franklin Gothic Medium"/>
              </a:rPr>
              <a:t>The President </a:t>
            </a:r>
            <a:r>
              <a:rPr lang="en-CA" sz="2800" dirty="0">
                <a:latin typeface="Franklin Gothic Medium"/>
              </a:rPr>
              <a:t>notifies </a:t>
            </a:r>
            <a:r>
              <a:rPr lang="en-US" altLang="ja-JP" sz="2800" dirty="0">
                <a:latin typeface="Franklin Gothic Medium"/>
                <a:ea typeface="ＭＳ Ｐゴシック"/>
              </a:rPr>
              <a:t>applicants</a:t>
            </a:r>
          </a:p>
          <a:p>
            <a:pPr marL="514350" indent="-514350"/>
            <a:r>
              <a:rPr lang="en-US" sz="2800" dirty="0">
                <a:latin typeface="Franklin Gothic Medium"/>
              </a:rPr>
              <a:t>Announcement at Northern Constellations</a:t>
            </a:r>
            <a:r>
              <a:rPr lang="en-US" dirty="0">
                <a:latin typeface="Franklin Gothic Medium"/>
              </a:rPr>
              <a:t> </a:t>
            </a:r>
            <a:endParaRPr lang="en-US" sz="2800" b="1" dirty="0">
              <a:latin typeface="Franklin Gothic Medium" panose="020B0603020102020204" pitchFamily="34" charset="0"/>
            </a:endParaRPr>
          </a:p>
        </p:txBody>
      </p:sp>
    </p:spTree>
    <p:extLst>
      <p:ext uri="{BB962C8B-B14F-4D97-AF65-F5344CB8AC3E}">
        <p14:creationId xmlns:p14="http://schemas.microsoft.com/office/powerpoint/2010/main" val="9961484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BA581-59D7-4916-9F71-DBDAF1DDB998}"/>
              </a:ext>
            </a:extLst>
          </p:cNvPr>
          <p:cNvSpPr>
            <a:spLocks noGrp="1"/>
          </p:cNvSpPr>
          <p:nvPr>
            <p:ph type="title"/>
          </p:nvPr>
        </p:nvSpPr>
        <p:spPr/>
        <p:txBody>
          <a:bodyPr/>
          <a:lstStyle/>
          <a:p>
            <a:r>
              <a:rPr lang="en-US" dirty="0"/>
              <a:t>Behind the Scenes </a:t>
            </a:r>
            <a:br>
              <a:rPr lang="en-US" dirty="0"/>
            </a:br>
            <a:r>
              <a:rPr lang="en-US" dirty="0">
                <a:ea typeface="+mj-ea"/>
                <a:cs typeface="+mj-cs"/>
              </a:rPr>
              <a:t>Domains reviewed for promotion</a:t>
            </a:r>
            <a:endParaRPr lang="en-CA" dirty="0"/>
          </a:p>
        </p:txBody>
      </p:sp>
      <p:sp>
        <p:nvSpPr>
          <p:cNvPr id="3" name="Content Placeholder 2">
            <a:extLst>
              <a:ext uri="{FF2B5EF4-FFF2-40B4-BE49-F238E27FC236}">
                <a16:creationId xmlns:a16="http://schemas.microsoft.com/office/drawing/2014/main" id="{1F0ADB0A-ED72-4F67-9E37-A84C3C555DA7}"/>
              </a:ext>
            </a:extLst>
          </p:cNvPr>
          <p:cNvSpPr>
            <a:spLocks noGrp="1"/>
          </p:cNvSpPr>
          <p:nvPr>
            <p:ph idx="1"/>
          </p:nvPr>
        </p:nvSpPr>
        <p:spPr>
          <a:xfrm>
            <a:off x="264405" y="2026507"/>
            <a:ext cx="11677879" cy="3878533"/>
          </a:xfrm>
        </p:spPr>
        <p:txBody>
          <a:bodyPr>
            <a:normAutofit fontScale="92500" lnSpcReduction="20000"/>
          </a:bodyPr>
          <a:lstStyle/>
          <a:p>
            <a:pPr marL="514350" indent="-514350">
              <a:buFont typeface="Arial" pitchFamily="34" charset="0"/>
              <a:buChar char="•"/>
            </a:pPr>
            <a:r>
              <a:rPr lang="en-US" sz="2800" dirty="0">
                <a:latin typeface="Franklin Gothic Medium" panose="020B0603020102020204" pitchFamily="34" charset="0"/>
              </a:rPr>
              <a:t>Teaching Activity</a:t>
            </a:r>
          </a:p>
          <a:p>
            <a:pPr marL="514350" indent="-514350"/>
            <a:endParaRPr lang="en-US" sz="2800" dirty="0">
              <a:latin typeface="Franklin Gothic Medium" panose="020B0603020102020204" pitchFamily="34" charset="0"/>
            </a:endParaRPr>
          </a:p>
          <a:p>
            <a:pPr marL="514350" indent="-514350">
              <a:buFont typeface="Arial" pitchFamily="34" charset="0"/>
              <a:buChar char="•"/>
            </a:pPr>
            <a:r>
              <a:rPr lang="en-US" sz="2800" dirty="0">
                <a:latin typeface="Franklin Gothic Medium" panose="020B0603020102020204" pitchFamily="34" charset="0"/>
              </a:rPr>
              <a:t>Clinical Competence</a:t>
            </a:r>
          </a:p>
          <a:p>
            <a:pPr marL="514350" indent="-514350"/>
            <a:endParaRPr lang="en-US" sz="2800" dirty="0">
              <a:latin typeface="Franklin Gothic Medium" panose="020B0603020102020204" pitchFamily="34" charset="0"/>
            </a:endParaRPr>
          </a:p>
          <a:p>
            <a:pPr marL="514350" indent="-514350">
              <a:buFont typeface="Arial" pitchFamily="34" charset="0"/>
              <a:buChar char="•"/>
            </a:pPr>
            <a:r>
              <a:rPr lang="en-US" sz="2800" dirty="0">
                <a:latin typeface="Franklin Gothic Medium" panose="020B0603020102020204" pitchFamily="34" charset="0"/>
              </a:rPr>
              <a:t>Administration</a:t>
            </a:r>
          </a:p>
          <a:p>
            <a:pPr marL="514350" indent="-514350"/>
            <a:endParaRPr lang="en-US" sz="2800" dirty="0">
              <a:latin typeface="Franklin Gothic Medium" panose="020B0603020102020204" pitchFamily="34" charset="0"/>
            </a:endParaRPr>
          </a:p>
          <a:p>
            <a:pPr marL="514350" indent="-514350">
              <a:buFont typeface="Arial" pitchFamily="34" charset="0"/>
              <a:buChar char="•"/>
            </a:pPr>
            <a:r>
              <a:rPr lang="en-US" sz="2800" dirty="0">
                <a:latin typeface="Franklin Gothic Medium" panose="020B0603020102020204" pitchFamily="34" charset="0"/>
              </a:rPr>
              <a:t>Scholarly Activity (Boyer’s definition of community engaged scholarly activity)</a:t>
            </a:r>
          </a:p>
          <a:p>
            <a:pPr marL="514350" indent="-514350">
              <a:buFont typeface="Arial" pitchFamily="34" charset="0"/>
              <a:buChar char="•"/>
            </a:pPr>
            <a:endParaRPr lang="en-US" sz="3200" dirty="0">
              <a:latin typeface="Franklin Gothic Medium" panose="020B0603020102020204" pitchFamily="34" charset="0"/>
            </a:endParaRPr>
          </a:p>
          <a:p>
            <a:pPr marL="0" indent="0">
              <a:buNone/>
            </a:pPr>
            <a:r>
              <a:rPr lang="en-US" sz="2400" dirty="0">
                <a:latin typeface="Franklin Gothic Medium" panose="020B0603020102020204" pitchFamily="34" charset="0"/>
              </a:rPr>
              <a:t>The criteria for competent performance in all spheres are applied with increasing stringency as experience and rank increases. </a:t>
            </a:r>
          </a:p>
        </p:txBody>
      </p:sp>
    </p:spTree>
    <p:extLst>
      <p:ext uri="{BB962C8B-B14F-4D97-AF65-F5344CB8AC3E}">
        <p14:creationId xmlns:p14="http://schemas.microsoft.com/office/powerpoint/2010/main" val="15102514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2397C-CA41-43D9-8CF7-75BA15475B19}"/>
              </a:ext>
            </a:extLst>
          </p:cNvPr>
          <p:cNvSpPr>
            <a:spLocks noGrp="1"/>
          </p:cNvSpPr>
          <p:nvPr>
            <p:ph type="title"/>
          </p:nvPr>
        </p:nvSpPr>
        <p:spPr/>
        <p:txBody>
          <a:bodyPr/>
          <a:lstStyle/>
          <a:p>
            <a:r>
              <a:rPr lang="en-US" dirty="0">
                <a:ea typeface="ＭＳ Ｐゴシック" pitchFamily="34" charset="-128"/>
              </a:rPr>
              <a:t>Behind the Scenes </a:t>
            </a:r>
            <a:br>
              <a:rPr lang="en-US" dirty="0">
                <a:ea typeface="ＭＳ Ｐゴシック" pitchFamily="34" charset="-128"/>
              </a:rPr>
            </a:br>
            <a:r>
              <a:rPr lang="en-US" dirty="0">
                <a:ea typeface="ＭＳ Ｐゴシック" pitchFamily="34" charset="-128"/>
              </a:rPr>
              <a:t>Base Criteria – all promotions</a:t>
            </a:r>
            <a:endParaRPr lang="en-CA" dirty="0"/>
          </a:p>
        </p:txBody>
      </p:sp>
      <p:sp>
        <p:nvSpPr>
          <p:cNvPr id="3" name="Content Placeholder 2">
            <a:extLst>
              <a:ext uri="{FF2B5EF4-FFF2-40B4-BE49-F238E27FC236}">
                <a16:creationId xmlns:a16="http://schemas.microsoft.com/office/drawing/2014/main" id="{93C5ADAE-EAE5-48A5-9D97-B9E88C24107C}"/>
              </a:ext>
            </a:extLst>
          </p:cNvPr>
          <p:cNvSpPr>
            <a:spLocks noGrp="1"/>
          </p:cNvSpPr>
          <p:nvPr>
            <p:ph idx="1"/>
          </p:nvPr>
        </p:nvSpPr>
        <p:spPr>
          <a:xfrm>
            <a:off x="264405" y="2051221"/>
            <a:ext cx="11677879" cy="3853819"/>
          </a:xfrm>
        </p:spPr>
        <p:txBody>
          <a:bodyPr vert="horz" lIns="91440" tIns="45720" rIns="91440" bIns="45720" rtlCol="0" anchor="t">
            <a:normAutofit/>
          </a:bodyPr>
          <a:lstStyle/>
          <a:p>
            <a:pPr marL="342900" indent="-342900">
              <a:buFont typeface="Arial" pitchFamily="34" charset="0"/>
              <a:buChar char="•"/>
            </a:pPr>
            <a:r>
              <a:rPr lang="en-US" sz="2000" dirty="0">
                <a:latin typeface="Franklin Gothic Medium" panose="020B0603020102020204" pitchFamily="34" charset="0"/>
              </a:rPr>
              <a:t>Has an MD degree, a master</a:t>
            </a:r>
            <a:r>
              <a:rPr lang="ja-JP" altLang="en-US" sz="2000" dirty="0">
                <a:latin typeface="Franklin Gothic Medium" panose="020B0603020102020204" pitchFamily="34" charset="0"/>
              </a:rPr>
              <a:t>’</a:t>
            </a:r>
            <a:r>
              <a:rPr lang="en-US" altLang="ja-JP" sz="2000" dirty="0">
                <a:latin typeface="Franklin Gothic Medium" panose="020B0603020102020204" pitchFamily="34" charset="0"/>
              </a:rPr>
              <a:t>s degree, a professional health degree</a:t>
            </a:r>
            <a:endParaRPr lang="en-US" sz="2000" dirty="0">
              <a:latin typeface="Franklin Gothic Medium" panose="020B0603020102020204" pitchFamily="34" charset="0"/>
            </a:endParaRPr>
          </a:p>
          <a:p>
            <a:pPr marL="800100" lvl="1" indent="-342900">
              <a:buFont typeface="Arial" pitchFamily="34" charset="0"/>
              <a:buChar char="•"/>
            </a:pPr>
            <a:r>
              <a:rPr lang="en-US" sz="2000" dirty="0">
                <a:latin typeface="Franklin Gothic Medium" panose="020B0603020102020204" pitchFamily="34" charset="0"/>
              </a:rPr>
              <a:t>If the candidate does not have the degree but has professional experience sufficient to allow a contribution to the school, explain why the candidate</a:t>
            </a:r>
            <a:r>
              <a:rPr lang="ja-JP" altLang="en-US" sz="2000" dirty="0">
                <a:latin typeface="Franklin Gothic Medium" panose="020B0603020102020204" pitchFamily="34" charset="0"/>
              </a:rPr>
              <a:t>’</a:t>
            </a:r>
            <a:r>
              <a:rPr lang="en-US" altLang="ja-JP" sz="2000" dirty="0">
                <a:latin typeface="Franklin Gothic Medium" panose="020B0603020102020204" pitchFamily="34" charset="0"/>
              </a:rPr>
              <a:t>s background merits promotion.</a:t>
            </a:r>
          </a:p>
          <a:p>
            <a:endParaRPr lang="en-US" sz="2000" dirty="0">
              <a:latin typeface="Franklin Gothic Medium" panose="020B0603020102020204" pitchFamily="34" charset="0"/>
            </a:endParaRPr>
          </a:p>
          <a:p>
            <a:pPr marL="342900" indent="-342900"/>
            <a:r>
              <a:rPr lang="en-US" sz="2000" dirty="0">
                <a:highlight>
                  <a:srgbClr val="FFFF00"/>
                </a:highlight>
                <a:latin typeface="Franklin Gothic Medium"/>
              </a:rPr>
              <a:t>&gt;/=50% of candidate’s contributions must be to NOSM U</a:t>
            </a:r>
          </a:p>
          <a:p>
            <a:pPr marL="342900" indent="-342900"/>
            <a:r>
              <a:rPr lang="en-US" sz="2000" dirty="0">
                <a:latin typeface="Franklin Gothic Medium"/>
              </a:rPr>
              <a:t>The candidate has provided academic contribution over AT LEAST a 5-year period (exceptional performance may reduce the requirement to 4 years) at their current rank. </a:t>
            </a:r>
            <a:endParaRPr lang="en-US" sz="2000">
              <a:latin typeface="Franklin Gothic Medium" panose="020B0603020102020204" pitchFamily="34" charset="0"/>
            </a:endParaRPr>
          </a:p>
          <a:p>
            <a:pPr marL="342900" indent="-342900"/>
            <a:r>
              <a:rPr lang="en-US" sz="2000" dirty="0">
                <a:latin typeface="Franklin Gothic Medium"/>
              </a:rPr>
              <a:t>Faculty on academic registration must be promoted, pass a practice assessment or pass their exam within 7 years in order to retain their license to practice</a:t>
            </a:r>
            <a:endParaRPr lang="en-US" sz="2000" dirty="0">
              <a:latin typeface="Franklin Gothic Medium" panose="020B0603020102020204" pitchFamily="34" charset="0"/>
            </a:endParaRPr>
          </a:p>
          <a:p>
            <a:endParaRPr lang="en-CA" dirty="0"/>
          </a:p>
        </p:txBody>
      </p:sp>
    </p:spTree>
    <p:extLst>
      <p:ext uri="{BB962C8B-B14F-4D97-AF65-F5344CB8AC3E}">
        <p14:creationId xmlns:p14="http://schemas.microsoft.com/office/powerpoint/2010/main" val="23340224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E0E3B-5C72-4E64-9175-261C2EF1BE7A}"/>
              </a:ext>
            </a:extLst>
          </p:cNvPr>
          <p:cNvSpPr>
            <a:spLocks noGrp="1"/>
          </p:cNvSpPr>
          <p:nvPr>
            <p:ph type="title"/>
          </p:nvPr>
        </p:nvSpPr>
        <p:spPr/>
        <p:txBody>
          <a:bodyPr/>
          <a:lstStyle/>
          <a:p>
            <a:r>
              <a:rPr lang="en-US" dirty="0"/>
              <a:t>Behind the Scenes </a:t>
            </a:r>
            <a:br>
              <a:rPr lang="en-US" dirty="0"/>
            </a:br>
            <a:r>
              <a:rPr lang="en-US" dirty="0"/>
              <a:t>Assessing </a:t>
            </a:r>
            <a:r>
              <a:rPr lang="en-US" dirty="0">
                <a:ea typeface="ＭＳ Ｐゴシック" pitchFamily="34" charset="-128"/>
              </a:rPr>
              <a:t>Teaching Activity</a:t>
            </a:r>
            <a:endParaRPr lang="en-CA" dirty="0"/>
          </a:p>
        </p:txBody>
      </p:sp>
      <p:sp>
        <p:nvSpPr>
          <p:cNvPr id="3" name="Content Placeholder 2">
            <a:extLst>
              <a:ext uri="{FF2B5EF4-FFF2-40B4-BE49-F238E27FC236}">
                <a16:creationId xmlns:a16="http://schemas.microsoft.com/office/drawing/2014/main" id="{7CC72749-DC91-4F70-94EE-29F009646E37}"/>
              </a:ext>
            </a:extLst>
          </p:cNvPr>
          <p:cNvSpPr>
            <a:spLocks noGrp="1"/>
          </p:cNvSpPr>
          <p:nvPr>
            <p:ph idx="1"/>
          </p:nvPr>
        </p:nvSpPr>
        <p:spPr>
          <a:xfrm>
            <a:off x="580768" y="2001795"/>
            <a:ext cx="11361516" cy="3903246"/>
          </a:xfrm>
        </p:spPr>
        <p:txBody>
          <a:bodyPr>
            <a:normAutofit fontScale="85000" lnSpcReduction="20000"/>
          </a:bodyPr>
          <a:lstStyle/>
          <a:p>
            <a:pPr marL="0" indent="0">
              <a:buNone/>
            </a:pPr>
            <a:r>
              <a:rPr lang="en-US" sz="2400" dirty="0">
                <a:latin typeface="Franklin Gothic Medium" panose="020B0603020102020204" pitchFamily="34" charset="0"/>
              </a:rPr>
              <a:t>Academic and/or clinical teaching: 	</a:t>
            </a:r>
          </a:p>
          <a:p>
            <a:pPr marL="914400" lvl="1" indent="-457200">
              <a:buFont typeface="Arial"/>
              <a:buChar char="•"/>
            </a:pPr>
            <a:r>
              <a:rPr lang="en-US" sz="2400" dirty="0">
                <a:latin typeface="Franklin Gothic Medium" panose="020B0603020102020204" pitchFamily="34" charset="0"/>
              </a:rPr>
              <a:t>Contributions Dossier</a:t>
            </a:r>
          </a:p>
          <a:p>
            <a:pPr marL="971550" lvl="1" indent="-514350">
              <a:buFont typeface="Arial" pitchFamily="34" charset="0"/>
              <a:buChar char="•"/>
            </a:pPr>
            <a:r>
              <a:rPr lang="en-US" sz="2400" dirty="0">
                <a:latin typeface="Franklin Gothic Medium" panose="020B0603020102020204" pitchFamily="34" charset="0"/>
              </a:rPr>
              <a:t>Learner evaluations</a:t>
            </a:r>
          </a:p>
          <a:p>
            <a:pPr marL="971550" lvl="1" indent="-514350">
              <a:buFont typeface="Arial" pitchFamily="34" charset="0"/>
              <a:buChar char="•"/>
            </a:pPr>
            <a:r>
              <a:rPr lang="en-US" sz="2400" dirty="0">
                <a:latin typeface="Franklin Gothic Medium" panose="020B0603020102020204" pitchFamily="34" charset="0"/>
              </a:rPr>
              <a:t>Referee letters</a:t>
            </a:r>
          </a:p>
          <a:p>
            <a:pPr marL="971550" lvl="1" indent="-514350">
              <a:buFont typeface="Arial" pitchFamily="34" charset="0"/>
              <a:buChar char="•"/>
            </a:pPr>
            <a:r>
              <a:rPr lang="en-US" sz="2400" dirty="0">
                <a:latin typeface="Franklin Gothic Medium" panose="020B0603020102020204" pitchFamily="34" charset="0"/>
              </a:rPr>
              <a:t>Participation in faculty development. </a:t>
            </a:r>
          </a:p>
          <a:p>
            <a:pPr marL="514350" indent="-514350">
              <a:buFont typeface="Arial" pitchFamily="34" charset="0"/>
              <a:buChar char="•"/>
            </a:pPr>
            <a:endParaRPr lang="en-US" sz="2400" dirty="0">
              <a:latin typeface="Franklin Gothic Medium" panose="020B0603020102020204" pitchFamily="34" charset="0"/>
            </a:endParaRPr>
          </a:p>
          <a:p>
            <a:pPr marL="0" indent="0">
              <a:buNone/>
            </a:pPr>
            <a:r>
              <a:rPr lang="en-US" sz="2400" dirty="0">
                <a:latin typeface="Franklin Gothic Medium" panose="020B0603020102020204" pitchFamily="34" charset="0"/>
              </a:rPr>
              <a:t>Innovative teaching methods include:</a:t>
            </a:r>
          </a:p>
          <a:p>
            <a:pPr marL="914400" lvl="1" indent="-457200">
              <a:buFont typeface="Arial"/>
              <a:buChar char="•"/>
            </a:pPr>
            <a:r>
              <a:rPr lang="en-US" sz="2400" dirty="0">
                <a:latin typeface="Franklin Gothic Medium" panose="020B0603020102020204" pitchFamily="34" charset="0"/>
              </a:rPr>
              <a:t>Flipped classroom</a:t>
            </a:r>
          </a:p>
          <a:p>
            <a:pPr marL="914400" lvl="1" indent="-457200">
              <a:buFont typeface="Arial"/>
              <a:buChar char="•"/>
            </a:pPr>
            <a:r>
              <a:rPr lang="en-US" sz="2400" dirty="0">
                <a:latin typeface="Franklin Gothic Medium" panose="020B0603020102020204" pitchFamily="34" charset="0"/>
              </a:rPr>
              <a:t>Podcasts for learners</a:t>
            </a:r>
          </a:p>
          <a:p>
            <a:pPr marL="914400" lvl="1" indent="-457200">
              <a:buFont typeface="Arial"/>
              <a:buChar char="•"/>
            </a:pPr>
            <a:r>
              <a:rPr lang="en-US" sz="2400" dirty="0">
                <a:latin typeface="Franklin Gothic Medium" panose="020B0603020102020204" pitchFamily="34" charset="0"/>
              </a:rPr>
              <a:t>Simulation</a:t>
            </a:r>
          </a:p>
          <a:p>
            <a:pPr marL="914400" lvl="1" indent="-457200">
              <a:buFont typeface="Arial"/>
              <a:buChar char="•"/>
            </a:pPr>
            <a:r>
              <a:rPr lang="en-US" sz="2400" dirty="0">
                <a:latin typeface="Franklin Gothic Medium" panose="020B0603020102020204" pitchFamily="34" charset="0"/>
              </a:rPr>
              <a:t>Others?</a:t>
            </a:r>
          </a:p>
          <a:p>
            <a:pPr marL="914400" lvl="1" indent="-457200">
              <a:buFont typeface="Arial"/>
              <a:buChar char="•"/>
            </a:pPr>
            <a:endParaRPr lang="en-US" sz="2400" dirty="0">
              <a:latin typeface="Franklin Gothic Medium" panose="020B0603020102020204" pitchFamily="34" charset="0"/>
            </a:endParaRPr>
          </a:p>
          <a:p>
            <a:pPr marL="0" indent="0">
              <a:buNone/>
            </a:pPr>
            <a:r>
              <a:rPr lang="en-US" sz="2400" dirty="0">
                <a:latin typeface="Franklin Gothic Medium" panose="020B0603020102020204" pitchFamily="34" charset="0"/>
              </a:rPr>
              <a:t>Summary in dossier; details in CV</a:t>
            </a:r>
          </a:p>
        </p:txBody>
      </p:sp>
    </p:spTree>
    <p:extLst>
      <p:ext uri="{BB962C8B-B14F-4D97-AF65-F5344CB8AC3E}">
        <p14:creationId xmlns:p14="http://schemas.microsoft.com/office/powerpoint/2010/main" val="4391073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8C6A2-6ED4-4268-8EF8-E0D6558ECFBC}"/>
              </a:ext>
            </a:extLst>
          </p:cNvPr>
          <p:cNvSpPr>
            <a:spLocks noGrp="1"/>
          </p:cNvSpPr>
          <p:nvPr>
            <p:ph type="title"/>
          </p:nvPr>
        </p:nvSpPr>
        <p:spPr/>
        <p:txBody>
          <a:bodyPr/>
          <a:lstStyle/>
          <a:p>
            <a:r>
              <a:rPr lang="en-US" dirty="0"/>
              <a:t>Behind the Scenes </a:t>
            </a:r>
            <a:br>
              <a:rPr lang="en-US" dirty="0"/>
            </a:br>
            <a:r>
              <a:rPr lang="en-US" dirty="0"/>
              <a:t>Assessing </a:t>
            </a:r>
            <a:r>
              <a:rPr lang="en-US" dirty="0">
                <a:ea typeface="ＭＳ Ｐゴシック" pitchFamily="34" charset="-128"/>
              </a:rPr>
              <a:t>Clinical Competence</a:t>
            </a:r>
            <a:endParaRPr lang="en-CA" dirty="0"/>
          </a:p>
        </p:txBody>
      </p:sp>
      <p:sp>
        <p:nvSpPr>
          <p:cNvPr id="3" name="Content Placeholder 2">
            <a:extLst>
              <a:ext uri="{FF2B5EF4-FFF2-40B4-BE49-F238E27FC236}">
                <a16:creationId xmlns:a16="http://schemas.microsoft.com/office/drawing/2014/main" id="{1B461C5C-6696-4727-9176-EED92FA2D012}"/>
              </a:ext>
            </a:extLst>
          </p:cNvPr>
          <p:cNvSpPr>
            <a:spLocks noGrp="1"/>
          </p:cNvSpPr>
          <p:nvPr>
            <p:ph idx="1"/>
          </p:nvPr>
        </p:nvSpPr>
        <p:spPr>
          <a:xfrm>
            <a:off x="264405" y="2137719"/>
            <a:ext cx="11677879" cy="3767322"/>
          </a:xfrm>
        </p:spPr>
        <p:txBody>
          <a:bodyPr/>
          <a:lstStyle/>
          <a:p>
            <a:pPr marL="514350" indent="-514350">
              <a:buFont typeface="Arial" pitchFamily="34" charset="0"/>
              <a:buChar char="•"/>
            </a:pPr>
            <a:r>
              <a:rPr lang="en-US" sz="2400" dirty="0">
                <a:latin typeface="Franklin Gothic Medium" panose="020B0603020102020204" pitchFamily="34" charset="0"/>
              </a:rPr>
              <a:t>Letters of reference</a:t>
            </a:r>
          </a:p>
          <a:p>
            <a:pPr marL="457200" indent="-457200">
              <a:buFont typeface="Arial"/>
              <a:buChar char="•"/>
            </a:pPr>
            <a:r>
              <a:rPr lang="en-US" sz="2400" dirty="0">
                <a:latin typeface="Franklin Gothic Medium" panose="020B0603020102020204" pitchFamily="34" charset="0"/>
              </a:rPr>
              <a:t>Participation in continuing education</a:t>
            </a:r>
          </a:p>
          <a:p>
            <a:pPr marL="457200" indent="-457200">
              <a:buFont typeface="Arial"/>
              <a:buChar char="•"/>
            </a:pPr>
            <a:r>
              <a:rPr lang="en-US" sz="2400" dirty="0">
                <a:latin typeface="Franklin Gothic Medium" panose="020B0603020102020204" pitchFamily="34" charset="0"/>
              </a:rPr>
              <a:t>Development of special interests and expertise</a:t>
            </a:r>
          </a:p>
          <a:p>
            <a:pPr marL="514350" indent="-514350">
              <a:buFont typeface="Arial" pitchFamily="34" charset="0"/>
              <a:buChar char="•"/>
            </a:pPr>
            <a:r>
              <a:rPr lang="en-US" sz="2400" dirty="0">
                <a:latin typeface="Franklin Gothic Medium" panose="020B0603020102020204" pitchFamily="34" charset="0"/>
              </a:rPr>
              <a:t>Development of innovative techniques, approaches &amp; procedures </a:t>
            </a:r>
          </a:p>
          <a:p>
            <a:pPr marL="971550" lvl="1" indent="-514350">
              <a:buFont typeface="Arial" pitchFamily="34" charset="0"/>
              <a:buChar char="•"/>
            </a:pPr>
            <a:r>
              <a:rPr lang="en-US" sz="2400" dirty="0">
                <a:latin typeface="Franklin Gothic Medium" panose="020B0603020102020204" pitchFamily="34" charset="0"/>
              </a:rPr>
              <a:t>significant value particularly due to impact on the practice of other clinicians</a:t>
            </a:r>
          </a:p>
          <a:p>
            <a:pPr marL="457200" indent="-457200">
              <a:buFont typeface="Arial"/>
              <a:buChar char="•"/>
            </a:pPr>
            <a:r>
              <a:rPr lang="en-US" sz="2400" dirty="0">
                <a:latin typeface="Franklin Gothic Medium" panose="020B0603020102020204" pitchFamily="34" charset="0"/>
              </a:rPr>
              <a:t>Meeting requirements of professional bodies:  CFPC &amp; RCPSC</a:t>
            </a:r>
          </a:p>
        </p:txBody>
      </p:sp>
    </p:spTree>
    <p:extLst>
      <p:ext uri="{BB962C8B-B14F-4D97-AF65-F5344CB8AC3E}">
        <p14:creationId xmlns:p14="http://schemas.microsoft.com/office/powerpoint/2010/main" val="403693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0FB99-2F8D-4155-A988-D1ED0EEA2E54}"/>
              </a:ext>
            </a:extLst>
          </p:cNvPr>
          <p:cNvSpPr>
            <a:spLocks noGrp="1"/>
          </p:cNvSpPr>
          <p:nvPr>
            <p:ph type="title"/>
          </p:nvPr>
        </p:nvSpPr>
        <p:spPr/>
        <p:txBody>
          <a:bodyPr/>
          <a:lstStyle/>
          <a:p>
            <a:r>
              <a:rPr lang="en-CA" dirty="0"/>
              <a:t>Objectives</a:t>
            </a:r>
          </a:p>
        </p:txBody>
      </p:sp>
      <p:sp>
        <p:nvSpPr>
          <p:cNvPr id="3" name="Content Placeholder 2">
            <a:extLst>
              <a:ext uri="{FF2B5EF4-FFF2-40B4-BE49-F238E27FC236}">
                <a16:creationId xmlns:a16="http://schemas.microsoft.com/office/drawing/2014/main" id="{15C9085C-F0F2-41EC-9560-EC2DAC0E204B}"/>
              </a:ext>
            </a:extLst>
          </p:cNvPr>
          <p:cNvSpPr>
            <a:spLocks noGrp="1"/>
          </p:cNvSpPr>
          <p:nvPr>
            <p:ph idx="1"/>
          </p:nvPr>
        </p:nvSpPr>
        <p:spPr>
          <a:xfrm>
            <a:off x="681135" y="1825625"/>
            <a:ext cx="11261149" cy="4079416"/>
          </a:xfrm>
        </p:spPr>
        <p:txBody>
          <a:bodyPr vert="horz" lIns="91440" tIns="45720" rIns="91440" bIns="45720" rtlCol="0" anchor="t">
            <a:normAutofit lnSpcReduction="10000"/>
          </a:bodyPr>
          <a:lstStyle/>
          <a:p>
            <a:pPr marL="342900" indent="-342900">
              <a:buFont typeface="Arial" panose="020B0604020202020204" pitchFamily="34" charset="0"/>
              <a:buChar char="•"/>
            </a:pPr>
            <a:r>
              <a:rPr lang="en-US" dirty="0">
                <a:latin typeface="Franklin Gothic Medium" panose="020B0603020102020204" pitchFamily="34" charset="0"/>
              </a:rPr>
              <a:t>Help participants reflect upon their personal readiness to seek promotion</a:t>
            </a:r>
          </a:p>
          <a:p>
            <a:pPr marL="514350" indent="-514350">
              <a:buFont typeface="Arial" panose="020B0604020202020204" pitchFamily="34" charset="0"/>
              <a:buChar char="•"/>
            </a:pPr>
            <a:endParaRPr lang="en-US" dirty="0">
              <a:latin typeface="Franklin Gothic Medium" panose="020B0603020102020204" pitchFamily="34" charset="0"/>
            </a:endParaRPr>
          </a:p>
          <a:p>
            <a:pPr marL="342900" indent="-342900">
              <a:buFont typeface="Arial" panose="020B0604020202020204" pitchFamily="34" charset="0"/>
              <a:buChar char="•"/>
            </a:pPr>
            <a:r>
              <a:rPr lang="en-US">
                <a:latin typeface="Franklin Gothic Medium" panose="020B0603020102020204" pitchFamily="34" charset="0"/>
              </a:rPr>
              <a:t>Outline </a:t>
            </a:r>
            <a:r>
              <a:rPr lang="en-US" dirty="0">
                <a:latin typeface="Franklin Gothic Medium" panose="020B0603020102020204" pitchFamily="34" charset="0"/>
              </a:rPr>
              <a:t>how to assemble a promotion package</a:t>
            </a:r>
          </a:p>
          <a:p>
            <a:pPr marL="342900" indent="-342900">
              <a:buFont typeface="Arial" panose="020B0604020202020204" pitchFamily="34" charset="0"/>
              <a:buChar char="•"/>
            </a:pPr>
            <a:endParaRPr lang="en-US" dirty="0">
              <a:latin typeface="Franklin Gothic Medium" panose="020B0603020102020204" pitchFamily="34" charset="0"/>
            </a:endParaRPr>
          </a:p>
          <a:p>
            <a:pPr marL="342900" indent="-342900"/>
            <a:r>
              <a:rPr lang="en-US" dirty="0">
                <a:latin typeface="Franklin Gothic Medium"/>
              </a:rPr>
              <a:t>Explain the “behind the scenes” process at the </a:t>
            </a:r>
            <a:r>
              <a:rPr lang="en-CA" dirty="0">
                <a:latin typeface="Franklin Gothic Medium"/>
              </a:rPr>
              <a:t>NOSM U Joint and Stipendiary Faculty Promotions Committee (JSFPC).</a:t>
            </a:r>
            <a:endParaRPr lang="en-US" dirty="0">
              <a:latin typeface="Franklin Gothic Medium"/>
            </a:endParaRPr>
          </a:p>
          <a:p>
            <a:endParaRPr lang="en-US" dirty="0">
              <a:latin typeface="Franklin Gothic Medium" panose="020B0603020102020204" pitchFamily="34" charset="0"/>
            </a:endParaRPr>
          </a:p>
          <a:p>
            <a:pPr marL="342900" indent="-342900">
              <a:buFont typeface="Arial" panose="020B0604020202020204" pitchFamily="34" charset="0"/>
              <a:buChar char="•"/>
            </a:pPr>
            <a:r>
              <a:rPr lang="en-US" dirty="0">
                <a:latin typeface="Franklin Gothic Medium" panose="020B0603020102020204" pitchFamily="34" charset="0"/>
              </a:rPr>
              <a:t>Discuss elements of successful promotion applications</a:t>
            </a:r>
          </a:p>
          <a:p>
            <a:endParaRPr lang="en-CA" dirty="0"/>
          </a:p>
        </p:txBody>
      </p:sp>
    </p:spTree>
    <p:extLst>
      <p:ext uri="{BB962C8B-B14F-4D97-AF65-F5344CB8AC3E}">
        <p14:creationId xmlns:p14="http://schemas.microsoft.com/office/powerpoint/2010/main" val="10415714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E908B-68EC-45E7-B38B-97CF0594C339}"/>
              </a:ext>
            </a:extLst>
          </p:cNvPr>
          <p:cNvSpPr>
            <a:spLocks noGrp="1"/>
          </p:cNvSpPr>
          <p:nvPr>
            <p:ph type="title"/>
          </p:nvPr>
        </p:nvSpPr>
        <p:spPr/>
        <p:txBody>
          <a:bodyPr/>
          <a:lstStyle/>
          <a:p>
            <a:r>
              <a:rPr lang="en-US" dirty="0"/>
              <a:t>Behind the Scenes </a:t>
            </a:r>
            <a:br>
              <a:rPr lang="en-US" dirty="0"/>
            </a:br>
            <a:r>
              <a:rPr lang="en-US" dirty="0"/>
              <a:t>Assessing </a:t>
            </a:r>
            <a:r>
              <a:rPr lang="en-US" dirty="0">
                <a:ea typeface="ＭＳ Ｐゴシック" pitchFamily="34" charset="-128"/>
              </a:rPr>
              <a:t>Administration</a:t>
            </a:r>
            <a:endParaRPr lang="en-CA" dirty="0"/>
          </a:p>
        </p:txBody>
      </p:sp>
      <p:sp>
        <p:nvSpPr>
          <p:cNvPr id="3" name="Content Placeholder 2">
            <a:extLst>
              <a:ext uri="{FF2B5EF4-FFF2-40B4-BE49-F238E27FC236}">
                <a16:creationId xmlns:a16="http://schemas.microsoft.com/office/drawing/2014/main" id="{02713E1F-7759-4305-9075-3EE0C4E163DD}"/>
              </a:ext>
            </a:extLst>
          </p:cNvPr>
          <p:cNvSpPr>
            <a:spLocks noGrp="1"/>
          </p:cNvSpPr>
          <p:nvPr>
            <p:ph idx="1"/>
          </p:nvPr>
        </p:nvSpPr>
        <p:spPr>
          <a:xfrm>
            <a:off x="264405" y="2063577"/>
            <a:ext cx="11677879" cy="3841463"/>
          </a:xfrm>
        </p:spPr>
        <p:txBody>
          <a:bodyPr vert="horz" lIns="91440" tIns="45720" rIns="91440" bIns="45720" rtlCol="0" anchor="t">
            <a:normAutofit/>
          </a:bodyPr>
          <a:lstStyle/>
          <a:p>
            <a:pPr marL="514350" indent="-514350"/>
            <a:r>
              <a:rPr lang="en-US" sz="2400" dirty="0">
                <a:latin typeface="Franklin Gothic Medium"/>
              </a:rPr>
              <a:t>Contribution to administrative activities at NOSM U</a:t>
            </a:r>
            <a:endParaRPr lang="en-US" sz="2400" dirty="0">
              <a:latin typeface="Franklin Gothic Medium" panose="020B0603020102020204" pitchFamily="34" charset="0"/>
            </a:endParaRPr>
          </a:p>
          <a:p>
            <a:endParaRPr lang="en-US" sz="2400" dirty="0">
              <a:latin typeface="Franklin Gothic Medium" panose="020B0603020102020204" pitchFamily="34" charset="0"/>
            </a:endParaRPr>
          </a:p>
          <a:p>
            <a:pPr marL="514350" indent="-514350">
              <a:buFont typeface="Arial" pitchFamily="34" charset="0"/>
              <a:buChar char="•"/>
            </a:pPr>
            <a:r>
              <a:rPr lang="en-US" sz="2400" dirty="0">
                <a:latin typeface="Franklin Gothic Medium" panose="020B0603020102020204" pitchFamily="34" charset="0"/>
              </a:rPr>
              <a:t>Contribution to administrative activities to outside professional bodies</a:t>
            </a:r>
          </a:p>
          <a:p>
            <a:pPr marL="514350" indent="-514350">
              <a:buFont typeface="Arial" pitchFamily="34" charset="0"/>
              <a:buChar char="•"/>
            </a:pPr>
            <a:endParaRPr lang="en-US" sz="2400" dirty="0">
              <a:latin typeface="Franklin Gothic Medium" panose="020B0603020102020204" pitchFamily="34" charset="0"/>
            </a:endParaRPr>
          </a:p>
          <a:p>
            <a:pPr marL="514350" indent="-514350">
              <a:buFont typeface="Arial" pitchFamily="34" charset="0"/>
              <a:buChar char="•"/>
            </a:pPr>
            <a:r>
              <a:rPr lang="en-US" sz="2400" dirty="0">
                <a:latin typeface="Franklin Gothic Medium" panose="020B0603020102020204" pitchFamily="34" charset="0"/>
              </a:rPr>
              <a:t>Organization of courses, service on hospital, NOSM and professional organization committees </a:t>
            </a:r>
          </a:p>
          <a:p>
            <a:pPr marL="514350" indent="-514350">
              <a:buFont typeface="Arial" pitchFamily="34" charset="0"/>
              <a:buChar char="•"/>
            </a:pPr>
            <a:endParaRPr lang="en-US" sz="2400" dirty="0">
              <a:latin typeface="Franklin Gothic Medium" panose="020B0603020102020204" pitchFamily="34" charset="0"/>
            </a:endParaRPr>
          </a:p>
          <a:p>
            <a:pPr marL="514350" lvl="1" indent="-514350">
              <a:buFont typeface="Arial" pitchFamily="34" charset="0"/>
              <a:buChar char="•"/>
            </a:pPr>
            <a:r>
              <a:rPr lang="en-US" sz="2400" dirty="0">
                <a:latin typeface="Franklin Gothic Medium" panose="020B0603020102020204" pitchFamily="34" charset="0"/>
              </a:rPr>
              <a:t>Summary in dossier; details in CV</a:t>
            </a:r>
          </a:p>
        </p:txBody>
      </p:sp>
    </p:spTree>
    <p:extLst>
      <p:ext uri="{BB962C8B-B14F-4D97-AF65-F5344CB8AC3E}">
        <p14:creationId xmlns:p14="http://schemas.microsoft.com/office/powerpoint/2010/main" val="9493983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25C7F-5098-45C2-A393-C894975E18E0}"/>
              </a:ext>
            </a:extLst>
          </p:cNvPr>
          <p:cNvSpPr>
            <a:spLocks noGrp="1"/>
          </p:cNvSpPr>
          <p:nvPr>
            <p:ph type="title"/>
          </p:nvPr>
        </p:nvSpPr>
        <p:spPr/>
        <p:txBody>
          <a:bodyPr/>
          <a:lstStyle/>
          <a:p>
            <a:r>
              <a:rPr lang="en-US" dirty="0"/>
              <a:t>Behind the Scenes </a:t>
            </a:r>
            <a:br>
              <a:rPr lang="en-US" dirty="0"/>
            </a:br>
            <a:r>
              <a:rPr lang="en-US" dirty="0"/>
              <a:t>Assessing </a:t>
            </a:r>
            <a:r>
              <a:rPr lang="en-US" dirty="0">
                <a:ea typeface="ＭＳ Ｐゴシック" pitchFamily="34" charset="-128"/>
              </a:rPr>
              <a:t>Administration</a:t>
            </a:r>
            <a:endParaRPr lang="en-CA" dirty="0"/>
          </a:p>
        </p:txBody>
      </p:sp>
      <p:pic>
        <p:nvPicPr>
          <p:cNvPr id="5" name="Content Placeholder 5">
            <a:extLst>
              <a:ext uri="{FF2B5EF4-FFF2-40B4-BE49-F238E27FC236}">
                <a16:creationId xmlns:a16="http://schemas.microsoft.com/office/drawing/2014/main" id="{45BBADAF-BF40-4859-9A68-4129C90BD6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75488" y="5185084"/>
            <a:ext cx="1660637" cy="1278613"/>
          </a:xfrm>
          <a:prstGeom prst="rect">
            <a:avLst/>
          </a:prstGeom>
        </p:spPr>
      </p:pic>
      <p:pic>
        <p:nvPicPr>
          <p:cNvPr id="6" name="Picture 5">
            <a:extLst>
              <a:ext uri="{FF2B5EF4-FFF2-40B4-BE49-F238E27FC236}">
                <a16:creationId xmlns:a16="http://schemas.microsoft.com/office/drawing/2014/main" id="{0FC71BE0-F329-48CD-BD52-47BACF6763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01524" y="3628008"/>
            <a:ext cx="1235075" cy="1174191"/>
          </a:xfrm>
          <a:prstGeom prst="rect">
            <a:avLst/>
          </a:prstGeom>
        </p:spPr>
      </p:pic>
      <p:pic>
        <p:nvPicPr>
          <p:cNvPr id="8" name="Picture 7">
            <a:extLst>
              <a:ext uri="{FF2B5EF4-FFF2-40B4-BE49-F238E27FC236}">
                <a16:creationId xmlns:a16="http://schemas.microsoft.com/office/drawing/2014/main" id="{88B75A07-E40A-4032-8B04-0EFEF1FBE3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67023" y="3767352"/>
            <a:ext cx="1803400" cy="980970"/>
          </a:xfrm>
          <a:prstGeom prst="rect">
            <a:avLst/>
          </a:prstGeom>
        </p:spPr>
      </p:pic>
      <p:pic>
        <p:nvPicPr>
          <p:cNvPr id="9" name="Picture 8">
            <a:extLst>
              <a:ext uri="{FF2B5EF4-FFF2-40B4-BE49-F238E27FC236}">
                <a16:creationId xmlns:a16="http://schemas.microsoft.com/office/drawing/2014/main" id="{22636A88-EE07-4734-86C8-D3B7703C5124}"/>
              </a:ext>
            </a:extLst>
          </p:cNvPr>
          <p:cNvPicPr>
            <a:picLocks noChangeAspect="1"/>
          </p:cNvPicPr>
          <p:nvPr/>
        </p:nvPicPr>
        <p:blipFill>
          <a:blip r:embed="rId6"/>
          <a:stretch>
            <a:fillRect/>
          </a:stretch>
        </p:blipFill>
        <p:spPr>
          <a:xfrm>
            <a:off x="6776301" y="5451176"/>
            <a:ext cx="1803400" cy="889000"/>
          </a:xfrm>
          <a:prstGeom prst="rect">
            <a:avLst/>
          </a:prstGeom>
        </p:spPr>
      </p:pic>
      <p:pic>
        <p:nvPicPr>
          <p:cNvPr id="10" name="Picture 9">
            <a:extLst>
              <a:ext uri="{FF2B5EF4-FFF2-40B4-BE49-F238E27FC236}">
                <a16:creationId xmlns:a16="http://schemas.microsoft.com/office/drawing/2014/main" id="{F72AEBE7-0D81-4058-A8C4-9C162D4C554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37896" y="3628008"/>
            <a:ext cx="1492224" cy="1241057"/>
          </a:xfrm>
          <a:prstGeom prst="rect">
            <a:avLst/>
          </a:prstGeom>
        </p:spPr>
      </p:pic>
      <p:pic>
        <p:nvPicPr>
          <p:cNvPr id="11" name="Picture 10">
            <a:extLst>
              <a:ext uri="{FF2B5EF4-FFF2-40B4-BE49-F238E27FC236}">
                <a16:creationId xmlns:a16="http://schemas.microsoft.com/office/drawing/2014/main" id="{B92A0B21-6224-406B-8CF4-38A4C88C694A}"/>
              </a:ext>
            </a:extLst>
          </p:cNvPr>
          <p:cNvPicPr>
            <a:picLocks noChangeAspect="1"/>
          </p:cNvPicPr>
          <p:nvPr/>
        </p:nvPicPr>
        <p:blipFill>
          <a:blip r:embed="rId8"/>
          <a:stretch>
            <a:fillRect/>
          </a:stretch>
        </p:blipFill>
        <p:spPr>
          <a:xfrm>
            <a:off x="4318734" y="5267026"/>
            <a:ext cx="1892300" cy="125730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F97928E0-F0DE-433F-B291-3C84E4577CEA}"/>
              </a:ext>
            </a:extLst>
          </p:cNvPr>
          <p:cNvPicPr>
            <a:picLocks noChangeAspect="1"/>
          </p:cNvPicPr>
          <p:nvPr/>
        </p:nvPicPr>
        <p:blipFill rotWithShape="1">
          <a:blip r:embed="rId9"/>
          <a:srcRect r="11008" b="87841"/>
          <a:stretch/>
        </p:blipFill>
        <p:spPr>
          <a:xfrm>
            <a:off x="1317735" y="1846539"/>
            <a:ext cx="8970746" cy="1582461"/>
          </a:xfrm>
          <a:prstGeom prst="rect">
            <a:avLst/>
          </a:prstGeom>
        </p:spPr>
      </p:pic>
      <p:pic>
        <p:nvPicPr>
          <p:cNvPr id="15" name="Picture 14" descr="Graphical user interface&#10;&#10;Description automatically generated with low confidence">
            <a:extLst>
              <a:ext uri="{FF2B5EF4-FFF2-40B4-BE49-F238E27FC236}">
                <a16:creationId xmlns:a16="http://schemas.microsoft.com/office/drawing/2014/main" id="{2EF0A321-7DCF-4AD2-990D-0CE027070A61}"/>
              </a:ext>
            </a:extLst>
          </p:cNvPr>
          <p:cNvPicPr>
            <a:picLocks noChangeAspect="1"/>
          </p:cNvPicPr>
          <p:nvPr/>
        </p:nvPicPr>
        <p:blipFill rotWithShape="1">
          <a:blip r:embed="rId10"/>
          <a:srcRect r="59273" b="85218"/>
          <a:stretch/>
        </p:blipFill>
        <p:spPr>
          <a:xfrm>
            <a:off x="6741296" y="3687289"/>
            <a:ext cx="2754168" cy="1290721"/>
          </a:xfrm>
          <a:prstGeom prst="rect">
            <a:avLst/>
          </a:prstGeom>
        </p:spPr>
      </p:pic>
    </p:spTree>
    <p:extLst>
      <p:ext uri="{BB962C8B-B14F-4D97-AF65-F5344CB8AC3E}">
        <p14:creationId xmlns:p14="http://schemas.microsoft.com/office/powerpoint/2010/main" val="36591658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727E2-974B-43B2-A14E-8A1DB51533D4}"/>
              </a:ext>
            </a:extLst>
          </p:cNvPr>
          <p:cNvSpPr>
            <a:spLocks noGrp="1"/>
          </p:cNvSpPr>
          <p:nvPr>
            <p:ph type="title"/>
          </p:nvPr>
        </p:nvSpPr>
        <p:spPr/>
        <p:txBody>
          <a:bodyPr/>
          <a:lstStyle/>
          <a:p>
            <a:r>
              <a:rPr lang="en-US" dirty="0"/>
              <a:t>Behind the Scenes </a:t>
            </a:r>
            <a:br>
              <a:rPr lang="en-US" dirty="0"/>
            </a:br>
            <a:r>
              <a:rPr lang="en-US" dirty="0"/>
              <a:t>Assessing </a:t>
            </a:r>
            <a:r>
              <a:rPr lang="en-US" dirty="0">
                <a:ea typeface="ＭＳ Ｐゴシック" pitchFamily="34" charset="-128"/>
              </a:rPr>
              <a:t>Scholarly Activity</a:t>
            </a:r>
            <a:endParaRPr lang="en-CA" dirty="0"/>
          </a:p>
        </p:txBody>
      </p:sp>
      <p:sp>
        <p:nvSpPr>
          <p:cNvPr id="3" name="Content Placeholder 2">
            <a:extLst>
              <a:ext uri="{FF2B5EF4-FFF2-40B4-BE49-F238E27FC236}">
                <a16:creationId xmlns:a16="http://schemas.microsoft.com/office/drawing/2014/main" id="{A6A0C34C-CD9B-4249-B91A-D72E8EE2546A}"/>
              </a:ext>
            </a:extLst>
          </p:cNvPr>
          <p:cNvSpPr>
            <a:spLocks noGrp="1"/>
          </p:cNvSpPr>
          <p:nvPr>
            <p:ph idx="1"/>
          </p:nvPr>
        </p:nvSpPr>
        <p:spPr>
          <a:xfrm>
            <a:off x="264405" y="1977081"/>
            <a:ext cx="11677879" cy="3927960"/>
          </a:xfrm>
        </p:spPr>
        <p:txBody>
          <a:bodyPr/>
          <a:lstStyle/>
          <a:p>
            <a:pPr marL="514350" indent="-514350">
              <a:buFont typeface="Arial" pitchFamily="34" charset="0"/>
              <a:buChar char="•"/>
            </a:pPr>
            <a:r>
              <a:rPr lang="en-US" sz="2000" dirty="0">
                <a:latin typeface="Franklin Gothic Medium" panose="020B0603020102020204" pitchFamily="34" charset="0"/>
                <a:cs typeface="Arial" panose="020B0604020202020204" pitchFamily="34" charset="0"/>
              </a:rPr>
              <a:t>Research, publications, scholarly presentations, grantsmanship, editorial responsibilities, curriculum development and review, etc. </a:t>
            </a:r>
          </a:p>
          <a:p>
            <a:pPr marL="514350" indent="-514350">
              <a:buFont typeface="Arial" pitchFamily="34" charset="0"/>
              <a:buChar char="•"/>
            </a:pPr>
            <a:endParaRPr lang="en-US" sz="2000" dirty="0">
              <a:latin typeface="Franklin Gothic Medium" panose="020B0603020102020204" pitchFamily="34" charset="0"/>
              <a:cs typeface="Arial" panose="020B0604020202020204" pitchFamily="34" charset="0"/>
            </a:endParaRPr>
          </a:p>
          <a:p>
            <a:pPr marL="514350" indent="-514350">
              <a:buFont typeface="Arial" pitchFamily="34" charset="0"/>
              <a:buChar char="•"/>
            </a:pPr>
            <a:r>
              <a:rPr lang="en-US" sz="2000" dirty="0">
                <a:latin typeface="Franklin Gothic Medium" panose="020B0603020102020204" pitchFamily="34" charset="0"/>
                <a:cs typeface="Arial" panose="020B0604020202020204" pitchFamily="34" charset="0"/>
              </a:rPr>
              <a:t>Quality assurance activities</a:t>
            </a:r>
          </a:p>
          <a:p>
            <a:pPr marL="514350" indent="-514350">
              <a:buFont typeface="Arial" pitchFamily="34" charset="0"/>
              <a:buChar char="•"/>
            </a:pPr>
            <a:endParaRPr lang="en-US" sz="2000" dirty="0">
              <a:latin typeface="Franklin Gothic Medium" panose="020B0603020102020204" pitchFamily="34" charset="0"/>
              <a:cs typeface="Arial" panose="020B0604020202020204" pitchFamily="34" charset="0"/>
            </a:endParaRPr>
          </a:p>
          <a:p>
            <a:pPr marL="514350" indent="-514350">
              <a:buFont typeface="Arial" pitchFamily="34" charset="0"/>
              <a:buChar char="•"/>
            </a:pPr>
            <a:r>
              <a:rPr lang="en-US" sz="2000" dirty="0">
                <a:latin typeface="Franklin Gothic Medium" panose="020B0603020102020204" pitchFamily="34" charset="0"/>
                <a:cs typeface="Arial" panose="020B0604020202020204" pitchFamily="34" charset="0"/>
              </a:rPr>
              <a:t>“Basic or bench research activity is not a requirement for Clinical Faculty members” </a:t>
            </a:r>
          </a:p>
          <a:p>
            <a:pPr lvl="1"/>
            <a:r>
              <a:rPr lang="mr-IN" sz="2000" dirty="0">
                <a:latin typeface="Franklin Gothic Medium" panose="020B0603020102020204" pitchFamily="34" charset="0"/>
              </a:rPr>
              <a:t>…</a:t>
            </a:r>
            <a:r>
              <a:rPr lang="en-US" sz="2000" dirty="0">
                <a:latin typeface="Franklin Gothic Medium" panose="020B0603020102020204" pitchFamily="34" charset="0"/>
                <a:cs typeface="Arial" panose="020B0604020202020204" pitchFamily="34" charset="0"/>
              </a:rPr>
              <a:t> </a:t>
            </a:r>
            <a:r>
              <a:rPr lang="en-US" dirty="0">
                <a:latin typeface="Franklin Gothic Medium" panose="020B0603020102020204" pitchFamily="34" charset="0"/>
                <a:cs typeface="Arial" panose="020B0604020202020204" pitchFamily="34" charset="0"/>
              </a:rPr>
              <a:t>but strong research may be used to offset lesser activity in another area</a:t>
            </a:r>
          </a:p>
          <a:p>
            <a:pPr lvl="1"/>
            <a:endParaRPr lang="en-US" dirty="0">
              <a:latin typeface="Franklin Gothic Medium" panose="020B0603020102020204" pitchFamily="34" charset="0"/>
              <a:cs typeface="Arial" panose="020B0604020202020204" pitchFamily="34" charset="0"/>
            </a:endParaRPr>
          </a:p>
          <a:p>
            <a:pPr marL="514350" indent="-514350">
              <a:buFont typeface="Arial" pitchFamily="34" charset="0"/>
              <a:buChar char="•"/>
            </a:pPr>
            <a:r>
              <a:rPr lang="en-US" sz="2000" dirty="0">
                <a:latin typeface="Franklin Gothic Medium" panose="020B0603020102020204" pitchFamily="34" charset="0"/>
                <a:cs typeface="Arial" panose="020B0604020202020204" pitchFamily="34" charset="0"/>
              </a:rPr>
              <a:t>Summary in Contributions Dossier, details in CV</a:t>
            </a:r>
          </a:p>
          <a:p>
            <a:pPr marL="0" indent="0">
              <a:buNone/>
            </a:pPr>
            <a:endParaRPr lang="en-US" sz="2800" dirty="0">
              <a:latin typeface="Franklin Gothic Medium" panose="020B0603020102020204" pitchFamily="34" charset="0"/>
            </a:endParaRPr>
          </a:p>
        </p:txBody>
      </p:sp>
    </p:spTree>
    <p:extLst>
      <p:ext uri="{BB962C8B-B14F-4D97-AF65-F5344CB8AC3E}">
        <p14:creationId xmlns:p14="http://schemas.microsoft.com/office/powerpoint/2010/main" val="13095999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7F645-AAF9-4A36-9241-5B6D85693208}"/>
              </a:ext>
            </a:extLst>
          </p:cNvPr>
          <p:cNvSpPr>
            <a:spLocks noGrp="1"/>
          </p:cNvSpPr>
          <p:nvPr>
            <p:ph type="title"/>
          </p:nvPr>
        </p:nvSpPr>
        <p:spPr/>
        <p:txBody>
          <a:bodyPr/>
          <a:lstStyle/>
          <a:p>
            <a:r>
              <a:rPr lang="en-US" dirty="0"/>
              <a:t>Behind the Scenes </a:t>
            </a:r>
            <a:br>
              <a:rPr lang="en-US" dirty="0"/>
            </a:br>
            <a:r>
              <a:rPr lang="en-US" dirty="0"/>
              <a:t>Considering Creative works.. </a:t>
            </a:r>
            <a:endParaRPr lang="en-CA" dirty="0"/>
          </a:p>
        </p:txBody>
      </p:sp>
      <p:pic>
        <p:nvPicPr>
          <p:cNvPr id="4" name="Content Placeholder 5" descr="Screen Shot 2018-04-06 at 18.33.57.png">
            <a:extLst>
              <a:ext uri="{FF2B5EF4-FFF2-40B4-BE49-F238E27FC236}">
                <a16:creationId xmlns:a16="http://schemas.microsoft.com/office/drawing/2014/main" id="{EDA9E183-B132-4CB2-A22D-B1231AFCA8C0}"/>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t="-38240" r="-510" b="-226404"/>
          <a:stretch/>
        </p:blipFill>
        <p:spPr>
          <a:xfrm>
            <a:off x="1495167" y="1822622"/>
            <a:ext cx="4038600" cy="4525963"/>
          </a:xfrm>
        </p:spPr>
      </p:pic>
      <p:pic>
        <p:nvPicPr>
          <p:cNvPr id="5" name="Content Placeholder 4" descr="Screen Shot 2018-04-06 at 18.57.54.png">
            <a:extLst>
              <a:ext uri="{FF2B5EF4-FFF2-40B4-BE49-F238E27FC236}">
                <a16:creationId xmlns:a16="http://schemas.microsoft.com/office/drawing/2014/main" id="{1C864F45-00C9-4785-902F-F167214EDA8F}"/>
              </a:ext>
            </a:extLst>
          </p:cNvPr>
          <p:cNvPicPr>
            <a:picLocks noChangeAspect="1"/>
          </p:cNvPicPr>
          <p:nvPr/>
        </p:nvPicPr>
        <p:blipFill>
          <a:blip r:embed="rId4" cstate="screen">
            <a:extLst>
              <a:ext uri="{28A0092B-C50C-407E-A947-70E740481C1C}">
                <a14:useLocalDpi xmlns:a14="http://schemas.microsoft.com/office/drawing/2010/main"/>
              </a:ext>
            </a:extLst>
          </a:blip>
          <a:srcRect l="-24082" r="-24082"/>
          <a:stretch>
            <a:fillRect/>
          </a:stretch>
        </p:blipFill>
        <p:spPr>
          <a:xfrm>
            <a:off x="5686167" y="1822622"/>
            <a:ext cx="4038600" cy="4525963"/>
          </a:xfrm>
          <a:prstGeom prst="rect">
            <a:avLst/>
          </a:prstGeom>
        </p:spPr>
      </p:pic>
      <p:pic>
        <p:nvPicPr>
          <p:cNvPr id="6" name="Picture 5" descr="Screen Shot 2018-04-06 at 18.33.49.png">
            <a:extLst>
              <a:ext uri="{FF2B5EF4-FFF2-40B4-BE49-F238E27FC236}">
                <a16:creationId xmlns:a16="http://schemas.microsoft.com/office/drawing/2014/main" id="{4DDB0F18-480E-48D9-A1AD-EBCD82A230A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37967" y="3651422"/>
            <a:ext cx="4716016" cy="2133600"/>
          </a:xfrm>
          <a:prstGeom prst="rect">
            <a:avLst/>
          </a:prstGeom>
        </p:spPr>
      </p:pic>
    </p:spTree>
    <p:extLst>
      <p:ext uri="{BB962C8B-B14F-4D97-AF65-F5344CB8AC3E}">
        <p14:creationId xmlns:p14="http://schemas.microsoft.com/office/powerpoint/2010/main" val="21122448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D2C58-12A3-476B-9BB1-AEE85FA98B3C}"/>
              </a:ext>
            </a:extLst>
          </p:cNvPr>
          <p:cNvSpPr>
            <a:spLocks noGrp="1"/>
          </p:cNvSpPr>
          <p:nvPr>
            <p:ph type="title"/>
          </p:nvPr>
        </p:nvSpPr>
        <p:spPr/>
        <p:txBody>
          <a:bodyPr/>
          <a:lstStyle/>
          <a:p>
            <a:r>
              <a:rPr lang="en-CA" dirty="0"/>
              <a:t>Tips for Success</a:t>
            </a:r>
          </a:p>
        </p:txBody>
      </p:sp>
      <p:pic>
        <p:nvPicPr>
          <p:cNvPr id="4" name="Content Placeholder 11">
            <a:extLst>
              <a:ext uri="{FF2B5EF4-FFF2-40B4-BE49-F238E27FC236}">
                <a16:creationId xmlns:a16="http://schemas.microsoft.com/office/drawing/2014/main" id="{9C102946-9B12-479B-A427-30B6005ADD0B}"/>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588318" y="1594322"/>
            <a:ext cx="3394472" cy="4521901"/>
          </a:xfrm>
          <a:prstGeom prst="rect">
            <a:avLst/>
          </a:prstGeom>
        </p:spPr>
      </p:pic>
      <p:pic>
        <p:nvPicPr>
          <p:cNvPr id="5" name="Content Placeholder 4">
            <a:extLst>
              <a:ext uri="{FF2B5EF4-FFF2-40B4-BE49-F238E27FC236}">
                <a16:creationId xmlns:a16="http://schemas.microsoft.com/office/drawing/2014/main" id="{5C29B5C5-C2A1-4805-9B50-2854C345EBE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35696" y="1590260"/>
            <a:ext cx="3394472" cy="4525963"/>
          </a:xfrm>
          <a:prstGeom prst="rect">
            <a:avLst/>
          </a:prstGeom>
        </p:spPr>
      </p:pic>
    </p:spTree>
    <p:extLst>
      <p:ext uri="{BB962C8B-B14F-4D97-AF65-F5344CB8AC3E}">
        <p14:creationId xmlns:p14="http://schemas.microsoft.com/office/powerpoint/2010/main" val="20966410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AD80C-DC92-40F9-BB25-FCD7223B61BF}"/>
              </a:ext>
            </a:extLst>
          </p:cNvPr>
          <p:cNvSpPr>
            <a:spLocks noGrp="1"/>
          </p:cNvSpPr>
          <p:nvPr>
            <p:ph type="title"/>
          </p:nvPr>
        </p:nvSpPr>
        <p:spPr/>
        <p:txBody>
          <a:bodyPr/>
          <a:lstStyle/>
          <a:p>
            <a:r>
              <a:rPr lang="en-CA" dirty="0"/>
              <a:t>Tips for Success</a:t>
            </a:r>
            <a:br>
              <a:rPr lang="en-CA" dirty="0"/>
            </a:br>
            <a:r>
              <a:rPr lang="en-CA" dirty="0"/>
              <a:t>Resources </a:t>
            </a:r>
          </a:p>
        </p:txBody>
      </p:sp>
      <p:sp>
        <p:nvSpPr>
          <p:cNvPr id="3" name="Content Placeholder 2">
            <a:extLst>
              <a:ext uri="{FF2B5EF4-FFF2-40B4-BE49-F238E27FC236}">
                <a16:creationId xmlns:a16="http://schemas.microsoft.com/office/drawing/2014/main" id="{326A6B5B-9FCD-4533-A07D-CF5F1B4205B0}"/>
              </a:ext>
            </a:extLst>
          </p:cNvPr>
          <p:cNvSpPr>
            <a:spLocks noGrp="1"/>
          </p:cNvSpPr>
          <p:nvPr>
            <p:ph idx="1"/>
          </p:nvPr>
        </p:nvSpPr>
        <p:spPr>
          <a:xfrm>
            <a:off x="630193" y="1986263"/>
            <a:ext cx="11312089" cy="4079416"/>
          </a:xfrm>
        </p:spPr>
        <p:txBody>
          <a:bodyPr vert="horz" lIns="91440" tIns="45720" rIns="91440" bIns="45720" rtlCol="0" anchor="t">
            <a:normAutofit fontScale="92500" lnSpcReduction="10000"/>
          </a:bodyPr>
          <a:lstStyle/>
          <a:p>
            <a:pPr marL="0" indent="0">
              <a:buNone/>
            </a:pPr>
            <a:r>
              <a:rPr lang="en-CA" sz="2000" u="sng" dirty="0"/>
              <a:t>A How to Apply For Promotion Guide </a:t>
            </a:r>
          </a:p>
          <a:p>
            <a:r>
              <a:rPr lang="en-CA" sz="2000" dirty="0"/>
              <a:t>The Contributions Dossier: </a:t>
            </a:r>
          </a:p>
          <a:p>
            <a:pPr lvl="1"/>
            <a:r>
              <a:rPr lang="en-CA" sz="2000" dirty="0"/>
              <a:t>Jogs your memory</a:t>
            </a:r>
          </a:p>
          <a:p>
            <a:pPr lvl="1"/>
            <a:r>
              <a:rPr lang="en-CA" sz="2000" dirty="0"/>
              <a:t>Essential part of the application</a:t>
            </a:r>
          </a:p>
          <a:p>
            <a:pPr marL="457200" lvl="1" indent="0">
              <a:buNone/>
            </a:pPr>
            <a:endParaRPr lang="en-CA" sz="2000" dirty="0"/>
          </a:p>
          <a:p>
            <a:r>
              <a:rPr lang="en-CA" sz="2000" dirty="0"/>
              <a:t>Section Chair</a:t>
            </a:r>
          </a:p>
          <a:p>
            <a:endParaRPr lang="en-CA" sz="2000" dirty="0"/>
          </a:p>
          <a:p>
            <a:r>
              <a:rPr lang="en-CA" sz="2000" dirty="0"/>
              <a:t>Time: to update &amp; gather your documents</a:t>
            </a:r>
          </a:p>
          <a:p>
            <a:endParaRPr lang="en-CA" sz="2000" dirty="0"/>
          </a:p>
          <a:p>
            <a:r>
              <a:rPr lang="en-CA" sz="2000" dirty="0"/>
              <a:t>Be sure to cite your NOSM U affiliation and rank in all your scholarly activity</a:t>
            </a:r>
            <a:endParaRPr lang="en-CA" sz="2000" dirty="0">
              <a:cs typeface="Arial"/>
            </a:endParaRPr>
          </a:p>
          <a:p>
            <a:endParaRPr lang="en-CA" sz="2000" dirty="0"/>
          </a:p>
          <a:p>
            <a:r>
              <a:rPr lang="en-CA" sz="2000" dirty="0"/>
              <a:t>You: as a resource to your referees. </a:t>
            </a:r>
          </a:p>
        </p:txBody>
      </p:sp>
    </p:spTree>
    <p:extLst>
      <p:ext uri="{BB962C8B-B14F-4D97-AF65-F5344CB8AC3E}">
        <p14:creationId xmlns:p14="http://schemas.microsoft.com/office/powerpoint/2010/main" val="8223277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B38D5-3734-4715-80AE-2D53424EE874}"/>
              </a:ext>
            </a:extLst>
          </p:cNvPr>
          <p:cNvSpPr>
            <a:spLocks noGrp="1"/>
          </p:cNvSpPr>
          <p:nvPr>
            <p:ph type="title"/>
          </p:nvPr>
        </p:nvSpPr>
        <p:spPr/>
        <p:txBody>
          <a:bodyPr/>
          <a:lstStyle/>
          <a:p>
            <a:r>
              <a:rPr lang="en-US" sz="4400" dirty="0"/>
              <a:t>Tips for Success </a:t>
            </a:r>
            <a:br>
              <a:rPr lang="en-CA" sz="4400" dirty="0"/>
            </a:br>
            <a:r>
              <a:rPr lang="en-US" sz="4400" dirty="0"/>
              <a:t>Recommendations for Timely Promotion</a:t>
            </a:r>
            <a:endParaRPr lang="en-CA" dirty="0"/>
          </a:p>
        </p:txBody>
      </p:sp>
      <p:sp>
        <p:nvSpPr>
          <p:cNvPr id="3" name="Content Placeholder 2">
            <a:extLst>
              <a:ext uri="{FF2B5EF4-FFF2-40B4-BE49-F238E27FC236}">
                <a16:creationId xmlns:a16="http://schemas.microsoft.com/office/drawing/2014/main" id="{D92A7627-A980-428A-91B9-98CB44F96D14}"/>
              </a:ext>
            </a:extLst>
          </p:cNvPr>
          <p:cNvSpPr>
            <a:spLocks noGrp="1"/>
          </p:cNvSpPr>
          <p:nvPr>
            <p:ph idx="1"/>
          </p:nvPr>
        </p:nvSpPr>
        <p:spPr>
          <a:xfrm>
            <a:off x="457200" y="1998620"/>
            <a:ext cx="11485084" cy="4079416"/>
          </a:xfrm>
        </p:spPr>
        <p:txBody>
          <a:bodyPr>
            <a:normAutofit fontScale="85000" lnSpcReduction="20000"/>
          </a:bodyPr>
          <a:lstStyle/>
          <a:p>
            <a:r>
              <a:rPr lang="en-US" sz="2800" dirty="0">
                <a:latin typeface="Franklin Gothic Medium" panose="020B0603020102020204" pitchFamily="34" charset="0"/>
                <a:cs typeface="Arial" panose="020B0604020202020204" pitchFamily="34" charset="0"/>
              </a:rPr>
              <a:t>“Document &amp; track all activities including objective measures of teaching or clinical success</a:t>
            </a:r>
          </a:p>
          <a:p>
            <a:r>
              <a:rPr lang="en-US" sz="2800" dirty="0">
                <a:latin typeface="Franklin Gothic Medium" panose="020B0603020102020204" pitchFamily="34" charset="0"/>
                <a:cs typeface="Arial" panose="020B0604020202020204" pitchFamily="34" charset="0"/>
              </a:rPr>
              <a:t>Achieve a reputation for excellence</a:t>
            </a:r>
          </a:p>
          <a:p>
            <a:r>
              <a:rPr lang="en-US" sz="2800" dirty="0">
                <a:latin typeface="Franklin Gothic Medium" panose="020B0603020102020204" pitchFamily="34" charset="0"/>
                <a:cs typeface="Arial" panose="020B0604020202020204" pitchFamily="34" charset="0"/>
              </a:rPr>
              <a:t>Publish all scholarly activity</a:t>
            </a:r>
          </a:p>
          <a:p>
            <a:r>
              <a:rPr lang="en-US" sz="2800" dirty="0">
                <a:latin typeface="Franklin Gothic Medium" panose="020B0603020102020204" pitchFamily="34" charset="0"/>
                <a:cs typeface="Arial" panose="020B0604020202020204" pitchFamily="34" charset="0"/>
              </a:rPr>
              <a:t>Get help from a mentor to set &amp; meet your goals &amp; objectives</a:t>
            </a:r>
          </a:p>
          <a:p>
            <a:r>
              <a:rPr lang="en-US" sz="2800" dirty="0">
                <a:latin typeface="Franklin Gothic Medium" panose="020B0603020102020204" pitchFamily="34" charset="0"/>
                <a:cs typeface="Arial" panose="020B0604020202020204" pitchFamily="34" charset="0"/>
              </a:rPr>
              <a:t>Develop an area of expertise of focus for your work</a:t>
            </a:r>
          </a:p>
          <a:p>
            <a:r>
              <a:rPr lang="en-US" sz="2800" dirty="0">
                <a:latin typeface="Franklin Gothic Medium" panose="020B0603020102020204" pitchFamily="34" charset="0"/>
                <a:cs typeface="Arial" panose="020B0604020202020204" pitchFamily="34" charset="0"/>
              </a:rPr>
              <a:t>Be involved in research</a:t>
            </a:r>
          </a:p>
          <a:p>
            <a:r>
              <a:rPr lang="en-US" sz="2800" dirty="0">
                <a:latin typeface="Franklin Gothic Medium" panose="020B0603020102020204" pitchFamily="34" charset="0"/>
                <a:cs typeface="Arial" panose="020B0604020202020204" pitchFamily="34" charset="0"/>
              </a:rPr>
              <a:t>Be actively involved in getting yourself promoted</a:t>
            </a:r>
          </a:p>
          <a:p>
            <a:r>
              <a:rPr lang="en-US" sz="2800" dirty="0">
                <a:latin typeface="Franklin Gothic Medium" panose="020B0603020102020204" pitchFamily="34" charset="0"/>
                <a:cs typeface="Arial" panose="020B0604020202020204" pitchFamily="34" charset="0"/>
              </a:rPr>
              <a:t>Develop curricula or other educational projects”</a:t>
            </a:r>
          </a:p>
          <a:p>
            <a:endParaRPr lang="en-US" sz="2400" dirty="0">
              <a:latin typeface="Franklin Gothic Medium" panose="020B0603020102020204" pitchFamily="34" charset="0"/>
              <a:cs typeface="Arial" panose="020B0604020202020204" pitchFamily="34" charset="0"/>
            </a:endParaRPr>
          </a:p>
          <a:p>
            <a:r>
              <a:rPr lang="en-US" sz="2400" dirty="0">
                <a:latin typeface="Franklin Gothic Medium" panose="020B0603020102020204" pitchFamily="34" charset="0"/>
                <a:cs typeface="Arial" panose="020B0604020202020204" pitchFamily="34" charset="0"/>
              </a:rPr>
              <a:t>(</a:t>
            </a:r>
            <a:r>
              <a:rPr lang="en-US" sz="2400" dirty="0" err="1">
                <a:latin typeface="Franklin Gothic Medium" panose="020B0603020102020204" pitchFamily="34" charset="0"/>
                <a:cs typeface="Arial" panose="020B0604020202020204" pitchFamily="34" charset="0"/>
              </a:rPr>
              <a:t>Atasoylu</a:t>
            </a:r>
            <a:r>
              <a:rPr lang="en-US" sz="2400" dirty="0">
                <a:latin typeface="Franklin Gothic Medium" panose="020B0603020102020204" pitchFamily="34" charset="0"/>
                <a:cs typeface="Arial" panose="020B0604020202020204" pitchFamily="34" charset="0"/>
              </a:rPr>
              <a:t> et al, 2003, </a:t>
            </a:r>
            <a:r>
              <a:rPr lang="en-US" sz="2400" dirty="0" err="1">
                <a:latin typeface="Franklin Gothic Medium" panose="020B0603020102020204" pitchFamily="34" charset="0"/>
                <a:cs typeface="Arial" panose="020B0604020202020204" pitchFamily="34" charset="0"/>
              </a:rPr>
              <a:t>pg</a:t>
            </a:r>
            <a:r>
              <a:rPr lang="en-US" sz="2400" dirty="0">
                <a:latin typeface="Franklin Gothic Medium" panose="020B0603020102020204" pitchFamily="34" charset="0"/>
                <a:cs typeface="Arial" panose="020B0604020202020204" pitchFamily="34" charset="0"/>
              </a:rPr>
              <a:t> 714)</a:t>
            </a:r>
          </a:p>
        </p:txBody>
      </p:sp>
    </p:spTree>
    <p:extLst>
      <p:ext uri="{BB962C8B-B14F-4D97-AF65-F5344CB8AC3E}">
        <p14:creationId xmlns:p14="http://schemas.microsoft.com/office/powerpoint/2010/main" val="3419262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2063B-FFA9-4DEA-8993-E25FA1B02545}"/>
              </a:ext>
            </a:extLst>
          </p:cNvPr>
          <p:cNvSpPr>
            <a:spLocks noGrp="1"/>
          </p:cNvSpPr>
          <p:nvPr>
            <p:ph type="title"/>
          </p:nvPr>
        </p:nvSpPr>
        <p:spPr/>
        <p:txBody>
          <a:bodyPr/>
          <a:lstStyle/>
          <a:p>
            <a:r>
              <a:rPr lang="en-CA" dirty="0"/>
              <a:t>Tips For Success </a:t>
            </a:r>
            <a:br>
              <a:rPr lang="en-CA" dirty="0"/>
            </a:br>
            <a:r>
              <a:rPr lang="en-CA" dirty="0"/>
              <a:t>Paperwork</a:t>
            </a:r>
          </a:p>
        </p:txBody>
      </p:sp>
      <p:sp>
        <p:nvSpPr>
          <p:cNvPr id="3" name="Content Placeholder 2">
            <a:extLst>
              <a:ext uri="{FF2B5EF4-FFF2-40B4-BE49-F238E27FC236}">
                <a16:creationId xmlns:a16="http://schemas.microsoft.com/office/drawing/2014/main" id="{58CB9655-6FC2-4DD4-B6FE-59D183387F84}"/>
              </a:ext>
            </a:extLst>
          </p:cNvPr>
          <p:cNvSpPr>
            <a:spLocks noGrp="1"/>
          </p:cNvSpPr>
          <p:nvPr>
            <p:ph idx="1"/>
          </p:nvPr>
        </p:nvSpPr>
        <p:spPr>
          <a:xfrm>
            <a:off x="444843" y="1998619"/>
            <a:ext cx="11497441" cy="4079416"/>
          </a:xfrm>
        </p:spPr>
        <p:txBody>
          <a:bodyPr>
            <a:normAutofit lnSpcReduction="10000"/>
          </a:bodyPr>
          <a:lstStyle/>
          <a:p>
            <a:pPr marL="228600" indent="-228600"/>
            <a:r>
              <a:rPr lang="en-US" sz="2800" dirty="0">
                <a:latin typeface="Franklin Gothic Medium" panose="020B0603020102020204" pitchFamily="34" charset="0"/>
                <a:cs typeface="Arial" panose="020B0604020202020204" pitchFamily="34" charset="0"/>
              </a:rPr>
              <a:t>Follow guidelines… incomplete applications will be returned for future resubmission.</a:t>
            </a:r>
          </a:p>
          <a:p>
            <a:pPr marL="228600" indent="-228600"/>
            <a:r>
              <a:rPr lang="en-US" sz="2800" dirty="0">
                <a:latin typeface="Franklin Gothic Medium" panose="020B0603020102020204" pitchFamily="34" charset="0"/>
                <a:cs typeface="Arial" panose="020B0604020202020204" pitchFamily="34" charset="0"/>
              </a:rPr>
              <a:t>Strong cover letter.</a:t>
            </a:r>
          </a:p>
          <a:p>
            <a:pPr marL="228600" indent="-228600"/>
            <a:r>
              <a:rPr lang="en-US" sz="2800" dirty="0">
                <a:latin typeface="Franklin Gothic Medium" panose="020B0603020102020204" pitchFamily="34" charset="0"/>
                <a:cs typeface="Arial" panose="020B0604020202020204" pitchFamily="34" charset="0"/>
              </a:rPr>
              <a:t>Use the templates: CV, contributions dossier.</a:t>
            </a:r>
          </a:p>
          <a:p>
            <a:pPr marL="285750" indent="-228600"/>
            <a:r>
              <a:rPr lang="en-US" sz="3200" dirty="0">
                <a:latin typeface="Franklin Gothic Medium" panose="020B0603020102020204" pitchFamily="34" charset="0"/>
                <a:cs typeface="Arial" panose="020B0604020202020204" pitchFamily="34" charset="0"/>
              </a:rPr>
              <a:t>Use appropriate spelling and grammar. If you need help, get help with editing BEFORE submitting your application. </a:t>
            </a:r>
          </a:p>
          <a:p>
            <a:pPr marL="228600" indent="-228600"/>
            <a:r>
              <a:rPr lang="en-US" sz="2800" dirty="0">
                <a:latin typeface="Franklin Gothic Medium" panose="020B0603020102020204" pitchFamily="34" charset="0"/>
                <a:cs typeface="Arial" panose="020B0604020202020204" pitchFamily="34" charset="0"/>
              </a:rPr>
              <a:t>Use the How to Apply For Promotions Guide</a:t>
            </a:r>
          </a:p>
          <a:p>
            <a:pPr marL="228600" indent="-228600"/>
            <a:r>
              <a:rPr lang="en-US" sz="2800" dirty="0">
                <a:latin typeface="Franklin Gothic Medium" panose="020B0603020102020204" pitchFamily="34" charset="0"/>
                <a:cs typeface="Arial" panose="020B0604020202020204" pitchFamily="34" charset="0"/>
              </a:rPr>
              <a:t>Avoid handwritten submissions</a:t>
            </a:r>
          </a:p>
          <a:p>
            <a:pPr marL="228600" indent="-228600"/>
            <a:r>
              <a:rPr lang="en-US" sz="2800" dirty="0">
                <a:latin typeface="Franklin Gothic Medium" panose="020B0603020102020204" pitchFamily="34" charset="0"/>
                <a:cs typeface="Arial" panose="020B0604020202020204" pitchFamily="34" charset="0"/>
              </a:rPr>
              <a:t>Submit on time. No exceptions.</a:t>
            </a:r>
          </a:p>
          <a:p>
            <a:endParaRPr lang="en-CA" dirty="0"/>
          </a:p>
          <a:p>
            <a:endParaRPr lang="en-CA" dirty="0"/>
          </a:p>
        </p:txBody>
      </p:sp>
    </p:spTree>
    <p:extLst>
      <p:ext uri="{BB962C8B-B14F-4D97-AF65-F5344CB8AC3E}">
        <p14:creationId xmlns:p14="http://schemas.microsoft.com/office/powerpoint/2010/main" val="37816581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5348B-DDCA-4C96-B584-CAB10BD25C2A}"/>
              </a:ext>
            </a:extLst>
          </p:cNvPr>
          <p:cNvSpPr>
            <a:spLocks noGrp="1"/>
          </p:cNvSpPr>
          <p:nvPr>
            <p:ph type="title"/>
          </p:nvPr>
        </p:nvSpPr>
        <p:spPr/>
        <p:txBody>
          <a:bodyPr/>
          <a:lstStyle/>
          <a:p>
            <a:r>
              <a:rPr lang="en-US" dirty="0"/>
              <a:t>Links/Resources</a:t>
            </a:r>
            <a:endParaRPr lang="en-CA" dirty="0"/>
          </a:p>
        </p:txBody>
      </p:sp>
      <p:sp>
        <p:nvSpPr>
          <p:cNvPr id="3" name="Content Placeholder 2">
            <a:extLst>
              <a:ext uri="{FF2B5EF4-FFF2-40B4-BE49-F238E27FC236}">
                <a16:creationId xmlns:a16="http://schemas.microsoft.com/office/drawing/2014/main" id="{076CD971-B37F-4481-9D32-4FACBB271B12}"/>
              </a:ext>
            </a:extLst>
          </p:cNvPr>
          <p:cNvSpPr>
            <a:spLocks noGrp="1"/>
          </p:cNvSpPr>
          <p:nvPr>
            <p:ph idx="1"/>
          </p:nvPr>
        </p:nvSpPr>
        <p:spPr/>
        <p:txBody>
          <a:bodyPr>
            <a:normAutofit fontScale="62500" lnSpcReduction="20000"/>
          </a:bodyPr>
          <a:lstStyle/>
          <a:p>
            <a:endParaRPr lang="en-CA" sz="2800" dirty="0"/>
          </a:p>
          <a:p>
            <a:r>
              <a:rPr lang="en-CA" sz="2800" dirty="0" err="1"/>
              <a:t>Atasoylu</a:t>
            </a:r>
            <a:r>
              <a:rPr lang="en-CA" sz="2800" dirty="0"/>
              <a:t> AA, Wright SM, of general … B-B. Promotion criteria for clinician‐</a:t>
            </a:r>
            <a:r>
              <a:rPr lang="en-CA" sz="2800" dirty="0" err="1"/>
              <a:t>educators.</a:t>
            </a:r>
            <a:r>
              <a:rPr lang="en-CA" sz="2800" i="1" dirty="0" err="1"/>
              <a:t>Journal</a:t>
            </a:r>
            <a:r>
              <a:rPr lang="en-CA" sz="2800" i="1" dirty="0"/>
              <a:t> of general …</a:t>
            </a:r>
            <a:r>
              <a:rPr lang="en-CA" sz="2800" dirty="0"/>
              <a:t>. 2003. doi:10.1046/j.1525-1497.2003.10425.x.</a:t>
            </a:r>
            <a:r>
              <a:rPr lang="en-US" sz="2800" dirty="0"/>
              <a:t>  </a:t>
            </a:r>
            <a:endParaRPr lang="en-CA" sz="2800" dirty="0"/>
          </a:p>
          <a:p>
            <a:r>
              <a:rPr lang="en-CA" sz="2800" dirty="0"/>
              <a:t>Booth, G. S., &amp; </a:t>
            </a:r>
            <a:r>
              <a:rPr lang="en-CA" sz="2800" dirty="0" err="1"/>
              <a:t>Gehrie</a:t>
            </a:r>
            <a:r>
              <a:rPr lang="en-CA" sz="2800" dirty="0"/>
              <a:t>, E. A. (2016). Clinician-Educator Track Career Advancement in Academic Medicine: Time to Update the Scoresheet. </a:t>
            </a:r>
            <a:r>
              <a:rPr lang="en-CA" sz="2800" i="1" dirty="0"/>
              <a:t>Academic medicine : journal of the Association of American Medical Colleges</a:t>
            </a:r>
            <a:r>
              <a:rPr lang="en-CA" sz="2800" dirty="0"/>
              <a:t>, </a:t>
            </a:r>
            <a:r>
              <a:rPr lang="en-CA" sz="2800" i="1" dirty="0"/>
              <a:t>91</a:t>
            </a:r>
            <a:r>
              <a:rPr lang="en-CA" sz="2800" dirty="0"/>
              <a:t>(10), 1329–30.</a:t>
            </a:r>
          </a:p>
          <a:p>
            <a:r>
              <a:rPr lang="en-CA" sz="2800" dirty="0"/>
              <a:t>Fleming VM, Schindler N, Martin GJ, </a:t>
            </a:r>
            <a:r>
              <a:rPr lang="en-CA" sz="2800" dirty="0" err="1"/>
              <a:t>DaRosa</a:t>
            </a:r>
            <a:r>
              <a:rPr lang="en-CA" sz="2800" dirty="0"/>
              <a:t> DA. Separate and Equitable Promotion Tracks for Clinician-Educators. </a:t>
            </a:r>
            <a:r>
              <a:rPr lang="en-CA" sz="2800" i="1" dirty="0"/>
              <a:t>JAMA.</a:t>
            </a:r>
            <a:r>
              <a:rPr lang="en-CA" sz="2800" dirty="0"/>
              <a:t> 2005;294(9):1101–1104. doi:10.1001/jama.294.9.1101</a:t>
            </a:r>
          </a:p>
          <a:p>
            <a:r>
              <a:rPr lang="en-CA" sz="2800" dirty="0"/>
              <a:t>Hauer, K. E., &amp; Papadakis, M. A. (2010). Assessment of the Contributions of Clinician Educators. </a:t>
            </a:r>
            <a:r>
              <a:rPr lang="en-CA" sz="2800" i="1" dirty="0"/>
              <a:t>Journal of General Internal Medicine</a:t>
            </a:r>
            <a:r>
              <a:rPr lang="en-CA" sz="2800" dirty="0"/>
              <a:t>, </a:t>
            </a:r>
            <a:r>
              <a:rPr lang="en-CA" sz="2800" i="1" dirty="0"/>
              <a:t>25</a:t>
            </a:r>
            <a:r>
              <a:rPr lang="en-CA" sz="2800" dirty="0"/>
              <a:t>(1), 5–6. </a:t>
            </a:r>
          </a:p>
          <a:p>
            <a:r>
              <a:rPr lang="en-CA" sz="2800" dirty="0" err="1"/>
              <a:t>Sherertz</a:t>
            </a:r>
            <a:r>
              <a:rPr lang="en-CA" sz="2800" dirty="0"/>
              <a:t>, E. F. (2000). Criteria of the “educators’ pyramid” fulfilled by medical school faculty promoted on a teaching pathway. </a:t>
            </a:r>
            <a:r>
              <a:rPr lang="en-CA" sz="2800" i="1" dirty="0"/>
              <a:t>Academic medicine : journal of the Association of American Medical Colleges</a:t>
            </a:r>
            <a:r>
              <a:rPr lang="en-CA" sz="2800" dirty="0"/>
              <a:t>, </a:t>
            </a:r>
            <a:r>
              <a:rPr lang="en-CA" sz="2800" i="1" dirty="0"/>
              <a:t>75</a:t>
            </a:r>
            <a:r>
              <a:rPr lang="en-CA" sz="2800" dirty="0"/>
              <a:t>(9), 954–6.</a:t>
            </a:r>
          </a:p>
          <a:p>
            <a:endParaRPr lang="en-CA" sz="2800" dirty="0"/>
          </a:p>
          <a:p>
            <a:r>
              <a:rPr lang="en-CA" sz="2800" dirty="0"/>
              <a:t>https://www.nosm.ca/faculty/clinical-sciences/promotion-application-and-information/</a:t>
            </a:r>
          </a:p>
          <a:p>
            <a:endParaRPr lang="en-CA" sz="2800" dirty="0"/>
          </a:p>
          <a:p>
            <a:endParaRPr lang="en-CA" dirty="0"/>
          </a:p>
        </p:txBody>
      </p:sp>
    </p:spTree>
    <p:extLst>
      <p:ext uri="{BB962C8B-B14F-4D97-AF65-F5344CB8AC3E}">
        <p14:creationId xmlns:p14="http://schemas.microsoft.com/office/powerpoint/2010/main" val="30041235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2F49B-30F4-4971-B559-323C2F591053}"/>
              </a:ext>
            </a:extLst>
          </p:cNvPr>
          <p:cNvSpPr>
            <a:spLocks noGrp="1"/>
          </p:cNvSpPr>
          <p:nvPr>
            <p:ph type="title"/>
          </p:nvPr>
        </p:nvSpPr>
        <p:spPr/>
        <p:txBody>
          <a:bodyPr/>
          <a:lstStyle/>
          <a:p>
            <a:pPr algn="ctr"/>
            <a:r>
              <a:rPr lang="en-US" dirty="0"/>
              <a:t>Questions?</a:t>
            </a:r>
            <a:endParaRPr lang="en-CA" dirty="0"/>
          </a:p>
        </p:txBody>
      </p:sp>
      <p:sp>
        <p:nvSpPr>
          <p:cNvPr id="3" name="Content Placeholder 2">
            <a:extLst>
              <a:ext uri="{FF2B5EF4-FFF2-40B4-BE49-F238E27FC236}">
                <a16:creationId xmlns:a16="http://schemas.microsoft.com/office/drawing/2014/main" id="{BEEF5F98-689D-49D3-A577-0F948CBB6D0D}"/>
              </a:ext>
            </a:extLst>
          </p:cNvPr>
          <p:cNvSpPr>
            <a:spLocks noGrp="1"/>
          </p:cNvSpPr>
          <p:nvPr>
            <p:ph idx="1"/>
          </p:nvPr>
        </p:nvSpPr>
        <p:spPr/>
        <p:txBody>
          <a:bodyPr vert="horz" lIns="91440" tIns="45720" rIns="91440" bIns="45720" rtlCol="0" anchor="t">
            <a:normAutofit/>
          </a:bodyPr>
          <a:lstStyle/>
          <a:p>
            <a:pPr marL="457200" lvl="1" indent="0" algn="ctr">
              <a:buNone/>
            </a:pPr>
            <a:endParaRPr lang="en-US" sz="2400" dirty="0">
              <a:latin typeface="Franklin Gothic Medium" panose="020B0603020102020204" pitchFamily="34" charset="0"/>
            </a:endParaRPr>
          </a:p>
          <a:p>
            <a:pPr marL="457200" lvl="1" indent="0" algn="ctr">
              <a:buNone/>
            </a:pPr>
            <a:endParaRPr lang="en-US" sz="2400" dirty="0">
              <a:latin typeface="Franklin Gothic Medium" panose="020B0603020102020204" pitchFamily="34" charset="0"/>
            </a:endParaRPr>
          </a:p>
          <a:p>
            <a:pPr marL="0" indent="0" algn="ctr">
              <a:buNone/>
            </a:pPr>
            <a:r>
              <a:rPr lang="en-US" sz="2400" dirty="0">
                <a:latin typeface="Franklin Gothic Medium"/>
              </a:rPr>
              <a:t>Dr. Anil Joseph</a:t>
            </a:r>
            <a:endParaRPr lang="en-US" dirty="0"/>
          </a:p>
          <a:p>
            <a:pPr marL="0" indent="0" algn="ctr">
              <a:buNone/>
            </a:pPr>
            <a:r>
              <a:rPr lang="en-US" sz="2400" dirty="0">
                <a:latin typeface="Franklin Gothic Medium"/>
                <a:hlinkClick r:id="rId3"/>
              </a:rPr>
              <a:t>ajoseph@nosm.ca</a:t>
            </a:r>
            <a:endParaRPr lang="en-US" sz="2400" dirty="0">
              <a:latin typeface="Franklin Gothic Medium" panose="020B0603020102020204" pitchFamily="34" charset="0"/>
            </a:endParaRPr>
          </a:p>
          <a:p>
            <a:pPr marL="0" indent="0" algn="ctr">
              <a:buNone/>
            </a:pPr>
            <a:endParaRPr lang="en-US" sz="2400" dirty="0">
              <a:latin typeface="Franklin Gothic Medium" panose="020B0603020102020204" pitchFamily="34" charset="0"/>
            </a:endParaRPr>
          </a:p>
          <a:p>
            <a:pPr marL="0" indent="0" algn="ctr">
              <a:buNone/>
            </a:pPr>
            <a:endParaRPr lang="en-US" sz="2400" dirty="0">
              <a:latin typeface="Franklin Gothic Medium" panose="020B0603020102020204" pitchFamily="34" charset="0"/>
            </a:endParaRPr>
          </a:p>
          <a:p>
            <a:pPr marL="0" indent="0" algn="ctr">
              <a:buNone/>
            </a:pPr>
            <a:r>
              <a:rPr lang="en-US" sz="2400" dirty="0">
                <a:latin typeface="Franklin Gothic Medium"/>
              </a:rPr>
              <a:t>Anita Arella</a:t>
            </a:r>
          </a:p>
          <a:p>
            <a:pPr marL="0" indent="0" algn="ctr">
              <a:buNone/>
            </a:pPr>
            <a:r>
              <a:rPr lang="en-US" sz="2400" dirty="0">
                <a:latin typeface="Franklin Gothic Medium" panose="020B0603020102020204" pitchFamily="34" charset="0"/>
                <a:hlinkClick r:id="rId4"/>
              </a:rPr>
              <a:t>aarella@nosm.ca</a:t>
            </a:r>
            <a:endParaRPr lang="en-US" sz="2400" dirty="0">
              <a:latin typeface="Franklin Gothic Medium" panose="020B0603020102020204" pitchFamily="34" charset="0"/>
            </a:endParaRPr>
          </a:p>
          <a:p>
            <a:pPr marL="457200" lvl="1" indent="0" algn="ctr">
              <a:buNone/>
            </a:pPr>
            <a:endParaRPr lang="en-US" sz="2400" dirty="0">
              <a:latin typeface="Franklin Gothic Medium" panose="020B0603020102020204" pitchFamily="34" charset="0"/>
            </a:endParaRPr>
          </a:p>
          <a:p>
            <a:pPr marL="457200" lvl="1" indent="0" algn="ctr">
              <a:buNone/>
            </a:pPr>
            <a:endParaRPr lang="en-US" sz="2400" dirty="0">
              <a:latin typeface="Franklin Gothic Medium" panose="020B0603020102020204" pitchFamily="34" charset="0"/>
            </a:endParaRPr>
          </a:p>
          <a:p>
            <a:pPr marL="457200" lvl="1" indent="0" algn="ctr">
              <a:buNone/>
            </a:pPr>
            <a:endParaRPr lang="en-US" dirty="0">
              <a:latin typeface="Franklin Gothic Medium" panose="020B0603020102020204" pitchFamily="34" charset="0"/>
            </a:endParaRPr>
          </a:p>
          <a:p>
            <a:pPr marL="0" indent="0" algn="ctr">
              <a:buNone/>
            </a:pPr>
            <a:endParaRPr lang="en-CA" dirty="0"/>
          </a:p>
        </p:txBody>
      </p:sp>
    </p:spTree>
    <p:extLst>
      <p:ext uri="{BB962C8B-B14F-4D97-AF65-F5344CB8AC3E}">
        <p14:creationId xmlns:p14="http://schemas.microsoft.com/office/powerpoint/2010/main" val="1664157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5241C-A785-44C6-83DC-A0733498268D}"/>
              </a:ext>
            </a:extLst>
          </p:cNvPr>
          <p:cNvSpPr>
            <a:spLocks noGrp="1"/>
          </p:cNvSpPr>
          <p:nvPr>
            <p:ph type="title"/>
          </p:nvPr>
        </p:nvSpPr>
        <p:spPr/>
        <p:txBody>
          <a:bodyPr/>
          <a:lstStyle/>
          <a:p>
            <a:r>
              <a:rPr lang="en-CA" dirty="0"/>
              <a:t>Personal Reflections</a:t>
            </a:r>
          </a:p>
        </p:txBody>
      </p:sp>
      <p:pic>
        <p:nvPicPr>
          <p:cNvPr id="4" name="Content Placeholder 6">
            <a:extLst>
              <a:ext uri="{FF2B5EF4-FFF2-40B4-BE49-F238E27FC236}">
                <a16:creationId xmlns:a16="http://schemas.microsoft.com/office/drawing/2014/main" id="{724FDFD8-4C3D-4570-87A3-59443D894F12}"/>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666858" y="1690688"/>
            <a:ext cx="3241043" cy="4323675"/>
          </a:xfrm>
          <a:prstGeom prst="rect">
            <a:avLst/>
          </a:prstGeom>
        </p:spPr>
      </p:pic>
      <p:pic>
        <p:nvPicPr>
          <p:cNvPr id="5" name="Content Placeholder 5">
            <a:extLst>
              <a:ext uri="{FF2B5EF4-FFF2-40B4-BE49-F238E27FC236}">
                <a16:creationId xmlns:a16="http://schemas.microsoft.com/office/drawing/2014/main" id="{A0FC4A5D-082A-4B09-992D-F78DC6B392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32924" y="2184870"/>
            <a:ext cx="4291888" cy="3218916"/>
          </a:xfrm>
          <a:prstGeom prst="rect">
            <a:avLst/>
          </a:prstGeom>
        </p:spPr>
      </p:pic>
    </p:spTree>
    <p:extLst>
      <p:ext uri="{BB962C8B-B14F-4D97-AF65-F5344CB8AC3E}">
        <p14:creationId xmlns:p14="http://schemas.microsoft.com/office/powerpoint/2010/main" val="2310148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D41E7-13B3-472C-B031-E30A1FAB26C3}"/>
              </a:ext>
            </a:extLst>
          </p:cNvPr>
          <p:cNvSpPr>
            <a:spLocks noGrp="1"/>
          </p:cNvSpPr>
          <p:nvPr>
            <p:ph type="title"/>
          </p:nvPr>
        </p:nvSpPr>
        <p:spPr/>
        <p:txBody>
          <a:bodyPr/>
          <a:lstStyle/>
          <a:p>
            <a:r>
              <a:rPr lang="en-US" dirty="0">
                <a:ea typeface="ＭＳ Ｐゴシック" pitchFamily="34" charset="-128"/>
              </a:rPr>
              <a:t>Personal Readiness</a:t>
            </a:r>
            <a:br>
              <a:rPr lang="en-US" dirty="0">
                <a:ea typeface="ＭＳ Ｐゴシック" pitchFamily="34" charset="-128"/>
              </a:rPr>
            </a:br>
            <a:r>
              <a:rPr lang="en-US" dirty="0">
                <a:ea typeface="ＭＳ Ｐゴシック" pitchFamily="34" charset="-128"/>
              </a:rPr>
              <a:t>Pros and Cons of Promotion	</a:t>
            </a:r>
            <a:endParaRPr lang="en-CA" dirty="0"/>
          </a:p>
        </p:txBody>
      </p:sp>
      <p:sp>
        <p:nvSpPr>
          <p:cNvPr id="3" name="Content Placeholder 2">
            <a:extLst>
              <a:ext uri="{FF2B5EF4-FFF2-40B4-BE49-F238E27FC236}">
                <a16:creationId xmlns:a16="http://schemas.microsoft.com/office/drawing/2014/main" id="{5DB0BBE8-F861-4964-8DDA-5FBEE9010356}"/>
              </a:ext>
            </a:extLst>
          </p:cNvPr>
          <p:cNvSpPr>
            <a:spLocks noGrp="1"/>
          </p:cNvSpPr>
          <p:nvPr>
            <p:ph idx="1"/>
          </p:nvPr>
        </p:nvSpPr>
        <p:spPr>
          <a:xfrm>
            <a:off x="737119" y="2052734"/>
            <a:ext cx="10086392" cy="3964274"/>
          </a:xfrm>
        </p:spPr>
        <p:txBody>
          <a:bodyPr>
            <a:normAutofit lnSpcReduction="10000"/>
          </a:bodyPr>
          <a:lstStyle/>
          <a:p>
            <a:pPr marL="0" indent="0">
              <a:buNone/>
            </a:pPr>
            <a:r>
              <a:rPr lang="en-US" sz="2400" dirty="0">
                <a:latin typeface="Franklin Gothic Medium" panose="020B0603020102020204" pitchFamily="34" charset="0"/>
              </a:rPr>
              <a:t>Cons</a:t>
            </a:r>
          </a:p>
          <a:p>
            <a:pPr marL="1371600" lvl="2" indent="-457200">
              <a:buFont typeface="Arial" pitchFamily="34" charset="0"/>
              <a:buChar char="•"/>
            </a:pPr>
            <a:r>
              <a:rPr lang="en-US" sz="2000" dirty="0">
                <a:latin typeface="Franklin Gothic Medium" panose="020B0603020102020204" pitchFamily="34" charset="0"/>
              </a:rPr>
              <a:t>You’ll need new business cards</a:t>
            </a:r>
          </a:p>
          <a:p>
            <a:pPr marL="1371600" lvl="2" indent="-457200">
              <a:buFont typeface="Arial" pitchFamily="34" charset="0"/>
              <a:buChar char="•"/>
            </a:pPr>
            <a:r>
              <a:rPr lang="en-US" sz="2000" dirty="0">
                <a:latin typeface="Franklin Gothic Medium" panose="020B0603020102020204" pitchFamily="34" charset="0"/>
              </a:rPr>
              <a:t>TIME to prepare your application, update your CV and portfolio</a:t>
            </a:r>
          </a:p>
          <a:p>
            <a:pPr marL="914400" lvl="2" indent="0">
              <a:buNone/>
            </a:pPr>
            <a:endParaRPr lang="en-US" sz="2000" dirty="0">
              <a:latin typeface="Franklin Gothic Medium" panose="020B0603020102020204" pitchFamily="34" charset="0"/>
            </a:endParaRPr>
          </a:p>
          <a:p>
            <a:pPr marL="0" indent="0">
              <a:buNone/>
            </a:pPr>
            <a:r>
              <a:rPr lang="en-US" sz="2400" dirty="0">
                <a:latin typeface="Franklin Gothic Medium" panose="020B0603020102020204" pitchFamily="34" charset="0"/>
              </a:rPr>
              <a:t>Pros</a:t>
            </a:r>
          </a:p>
          <a:p>
            <a:pPr marL="1371600" lvl="2" indent="-457200">
              <a:buFont typeface="Arial" pitchFamily="34" charset="0"/>
              <a:buChar char="•"/>
            </a:pPr>
            <a:r>
              <a:rPr lang="en-US" sz="2000" dirty="0">
                <a:latin typeface="Franklin Gothic Medium" panose="020B0603020102020204" pitchFamily="34" charset="0"/>
              </a:rPr>
              <a:t>NOAMA “tops up” based on rank</a:t>
            </a:r>
          </a:p>
          <a:p>
            <a:pPr marL="1371600" lvl="2" indent="-457200">
              <a:buFont typeface="Arial" pitchFamily="34" charset="0"/>
              <a:buChar char="•"/>
            </a:pPr>
            <a:r>
              <a:rPr lang="en-US" sz="2000" dirty="0">
                <a:latin typeface="Franklin Gothic Medium" panose="020B0603020102020204" pitchFamily="34" charset="0"/>
              </a:rPr>
              <a:t>Strengthen your position in research proposals</a:t>
            </a:r>
          </a:p>
          <a:p>
            <a:pPr marL="1371600" lvl="2" indent="-457200">
              <a:buFont typeface="Arial" pitchFamily="34" charset="0"/>
              <a:buChar char="•"/>
            </a:pPr>
            <a:r>
              <a:rPr lang="en-US" sz="2000" dirty="0">
                <a:latin typeface="Franklin Gothic Medium" panose="020B0603020102020204" pitchFamily="34" charset="0"/>
              </a:rPr>
              <a:t>Be recognized for your good work as teacher, mentor, clinicians </a:t>
            </a:r>
          </a:p>
          <a:p>
            <a:pPr marL="1371600" lvl="2" indent="-457200">
              <a:buFont typeface="Arial" pitchFamily="34" charset="0"/>
              <a:buChar char="•"/>
            </a:pPr>
            <a:r>
              <a:rPr lang="en-US" sz="2000" dirty="0">
                <a:latin typeface="Franklin Gothic Medium" panose="020B0603020102020204" pitchFamily="34" charset="0"/>
              </a:rPr>
              <a:t>Increased credibility for your advocacy work</a:t>
            </a:r>
          </a:p>
          <a:p>
            <a:pPr marL="1371600" lvl="2" indent="-457200">
              <a:buFont typeface="Arial" pitchFamily="34" charset="0"/>
              <a:buChar char="•"/>
            </a:pPr>
            <a:r>
              <a:rPr lang="en-US" sz="2000" dirty="0">
                <a:latin typeface="Franklin Gothic Medium" panose="020B0603020102020204" pitchFamily="34" charset="0"/>
              </a:rPr>
              <a:t>Opportunity for self-reflection</a:t>
            </a:r>
          </a:p>
          <a:p>
            <a:pPr marL="1371600" lvl="2" indent="-457200">
              <a:buFont typeface="Arial" pitchFamily="34" charset="0"/>
              <a:buChar char="•"/>
            </a:pPr>
            <a:r>
              <a:rPr lang="en-US" sz="2000" dirty="0">
                <a:latin typeface="Franklin Gothic Medium" panose="020B0603020102020204" pitchFamily="34" charset="0"/>
              </a:rPr>
              <a:t>Impacts remuneration of physician administrative roles</a:t>
            </a:r>
          </a:p>
          <a:p>
            <a:pPr marL="1371600" lvl="2" indent="-457200">
              <a:buFont typeface="Arial" pitchFamily="34" charset="0"/>
              <a:buChar char="•"/>
            </a:pPr>
            <a:r>
              <a:rPr lang="en-US" sz="2000" dirty="0">
                <a:latin typeface="Franklin Gothic Medium" panose="020B0603020102020204" pitchFamily="34" charset="0"/>
              </a:rPr>
              <a:t>You’ll need new business cards!</a:t>
            </a:r>
          </a:p>
          <a:p>
            <a:endParaRPr lang="en-CA" dirty="0"/>
          </a:p>
        </p:txBody>
      </p:sp>
    </p:spTree>
    <p:extLst>
      <p:ext uri="{BB962C8B-B14F-4D97-AF65-F5344CB8AC3E}">
        <p14:creationId xmlns:p14="http://schemas.microsoft.com/office/powerpoint/2010/main" val="3278587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F6B96-D640-40E1-9EA8-DC4237568D39}"/>
              </a:ext>
            </a:extLst>
          </p:cNvPr>
          <p:cNvSpPr>
            <a:spLocks noGrp="1"/>
          </p:cNvSpPr>
          <p:nvPr>
            <p:ph type="title"/>
          </p:nvPr>
        </p:nvSpPr>
        <p:spPr/>
        <p:txBody>
          <a:bodyPr/>
          <a:lstStyle/>
          <a:p>
            <a:r>
              <a:rPr lang="en-US" dirty="0"/>
              <a:t>Personal Readiness - Strengths</a:t>
            </a:r>
            <a:endParaRPr lang="en-CA" dirty="0"/>
          </a:p>
        </p:txBody>
      </p:sp>
      <p:sp>
        <p:nvSpPr>
          <p:cNvPr id="3" name="Content Placeholder 2">
            <a:extLst>
              <a:ext uri="{FF2B5EF4-FFF2-40B4-BE49-F238E27FC236}">
                <a16:creationId xmlns:a16="http://schemas.microsoft.com/office/drawing/2014/main" id="{293C5254-D336-49BA-A688-69D0504B6549}"/>
              </a:ext>
            </a:extLst>
          </p:cNvPr>
          <p:cNvSpPr>
            <a:spLocks noGrp="1"/>
          </p:cNvSpPr>
          <p:nvPr>
            <p:ph idx="1"/>
          </p:nvPr>
        </p:nvSpPr>
        <p:spPr>
          <a:xfrm>
            <a:off x="824243" y="1850442"/>
            <a:ext cx="4895424" cy="4079416"/>
          </a:xfrm>
        </p:spPr>
        <p:txBody>
          <a:bodyPr/>
          <a:lstStyle/>
          <a:p>
            <a:r>
              <a:rPr lang="en-US" sz="2800" dirty="0"/>
              <a:t>Strengths as teacher, educator, researcher, or administrator? </a:t>
            </a:r>
          </a:p>
          <a:p>
            <a:r>
              <a:rPr lang="en-US" sz="2800" dirty="0"/>
              <a:t>Strengths in knowledge application (QI), author, curriculum developer, innovator, advocate, community partner? </a:t>
            </a:r>
          </a:p>
          <a:p>
            <a:endParaRPr lang="en-CA" dirty="0"/>
          </a:p>
        </p:txBody>
      </p:sp>
      <p:pic>
        <p:nvPicPr>
          <p:cNvPr id="4" name="Content Placeholder 5">
            <a:extLst>
              <a:ext uri="{FF2B5EF4-FFF2-40B4-BE49-F238E27FC236}">
                <a16:creationId xmlns:a16="http://schemas.microsoft.com/office/drawing/2014/main" id="{EE2127DA-C283-4A18-940C-9105221E95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34959" y="1767718"/>
            <a:ext cx="3102992" cy="4137323"/>
          </a:xfrm>
          <a:prstGeom prst="rect">
            <a:avLst/>
          </a:prstGeom>
        </p:spPr>
      </p:pic>
    </p:spTree>
    <p:extLst>
      <p:ext uri="{BB962C8B-B14F-4D97-AF65-F5344CB8AC3E}">
        <p14:creationId xmlns:p14="http://schemas.microsoft.com/office/powerpoint/2010/main" val="2911316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9D4DA-65C3-4483-83D5-E26C0235C8F6}"/>
              </a:ext>
            </a:extLst>
          </p:cNvPr>
          <p:cNvSpPr>
            <a:spLocks noGrp="1"/>
          </p:cNvSpPr>
          <p:nvPr>
            <p:ph type="title"/>
          </p:nvPr>
        </p:nvSpPr>
        <p:spPr/>
        <p:txBody>
          <a:bodyPr/>
          <a:lstStyle/>
          <a:p>
            <a:r>
              <a:rPr lang="en-US" dirty="0"/>
              <a:t>Personal Readiness Clinician Educators</a:t>
            </a:r>
            <a:endParaRPr lang="en-CA" dirty="0"/>
          </a:p>
        </p:txBody>
      </p:sp>
      <p:sp>
        <p:nvSpPr>
          <p:cNvPr id="3" name="Content Placeholder 2">
            <a:extLst>
              <a:ext uri="{FF2B5EF4-FFF2-40B4-BE49-F238E27FC236}">
                <a16:creationId xmlns:a16="http://schemas.microsoft.com/office/drawing/2014/main" id="{1F103A18-5691-4053-98BE-DED12C2AE295}"/>
              </a:ext>
            </a:extLst>
          </p:cNvPr>
          <p:cNvSpPr>
            <a:spLocks noGrp="1"/>
          </p:cNvSpPr>
          <p:nvPr>
            <p:ph idx="1"/>
          </p:nvPr>
        </p:nvSpPr>
        <p:spPr>
          <a:xfrm>
            <a:off x="457200" y="1706174"/>
            <a:ext cx="11477739" cy="4220612"/>
          </a:xfrm>
        </p:spPr>
        <p:txBody>
          <a:bodyPr>
            <a:normAutofit fontScale="55000" lnSpcReduction="20000"/>
          </a:bodyPr>
          <a:lstStyle/>
          <a:p>
            <a:r>
              <a:rPr lang="en-CA" sz="2800" b="1" dirty="0"/>
              <a:t>Categories of Productivity for Documentation Systems </a:t>
            </a:r>
            <a:endParaRPr lang="en-CA" sz="2800" dirty="0"/>
          </a:p>
          <a:p>
            <a:r>
              <a:rPr lang="en-CA" sz="2800" b="1" dirty="0"/>
              <a:t>Teaching </a:t>
            </a:r>
            <a:endParaRPr lang="en-CA" sz="2800" dirty="0"/>
          </a:p>
          <a:p>
            <a:pPr>
              <a:lnSpc>
                <a:spcPct val="120000"/>
              </a:lnSpc>
            </a:pPr>
            <a:r>
              <a:rPr lang="en-CA" sz="2800" dirty="0"/>
              <a:t>Volume</a:t>
            </a:r>
            <a:br>
              <a:rPr lang="en-CA" sz="2800" dirty="0"/>
            </a:br>
            <a:r>
              <a:rPr lang="en-CA" sz="2800" dirty="0"/>
              <a:t>Awards</a:t>
            </a:r>
            <a:br>
              <a:rPr lang="en-CA" sz="2800" dirty="0"/>
            </a:br>
            <a:r>
              <a:rPr lang="en-CA" sz="2800" dirty="0"/>
              <a:t>Innovations, Continuing education, Quality </a:t>
            </a:r>
          </a:p>
          <a:p>
            <a:r>
              <a:rPr lang="en-CA" sz="2800" b="1" dirty="0"/>
              <a:t>Mentoring and Supervision </a:t>
            </a:r>
            <a:endParaRPr lang="en-CA" sz="2800" dirty="0"/>
          </a:p>
          <a:p>
            <a:r>
              <a:rPr lang="en-CA" sz="2800" dirty="0"/>
              <a:t>Student advising, Research </a:t>
            </a:r>
          </a:p>
          <a:p>
            <a:pPr>
              <a:lnSpc>
                <a:spcPct val="120000"/>
              </a:lnSpc>
            </a:pPr>
            <a:r>
              <a:rPr lang="en-CA" sz="2800" dirty="0"/>
              <a:t>Supervision</a:t>
            </a:r>
            <a:br>
              <a:rPr lang="en-CA" sz="2800" dirty="0"/>
            </a:br>
            <a:r>
              <a:rPr lang="en-CA" sz="2800" dirty="0"/>
              <a:t>Mentoring</a:t>
            </a:r>
            <a:br>
              <a:rPr lang="en-CA" sz="2800" dirty="0"/>
            </a:br>
            <a:r>
              <a:rPr lang="en-CA" sz="2800" dirty="0"/>
              <a:t>Thesis/dissertation, Committees </a:t>
            </a:r>
          </a:p>
          <a:p>
            <a:r>
              <a:rPr lang="en-CA" sz="2800" b="1" dirty="0"/>
              <a:t>Educational Administration/Service </a:t>
            </a:r>
            <a:endParaRPr lang="en-CA" sz="2800" dirty="0"/>
          </a:p>
          <a:p>
            <a:r>
              <a:rPr lang="en-CA" sz="2800" dirty="0"/>
              <a:t>Education committees, Accreditation committees, Leadership positions, Curriculum development </a:t>
            </a:r>
          </a:p>
          <a:p>
            <a:r>
              <a:rPr lang="en-CA" sz="2800" b="1" dirty="0"/>
              <a:t>Scholarship of Teaching </a:t>
            </a:r>
            <a:endParaRPr lang="en-CA" sz="2800" dirty="0"/>
          </a:p>
          <a:p>
            <a:pPr>
              <a:lnSpc>
                <a:spcPct val="120000"/>
              </a:lnSpc>
            </a:pPr>
            <a:r>
              <a:rPr lang="en-CA" sz="2800" dirty="0"/>
              <a:t>Peer-reviewed publications, Books/chapters,</a:t>
            </a:r>
            <a:br>
              <a:rPr lang="en-CA" sz="2800" dirty="0"/>
            </a:br>
            <a:r>
              <a:rPr lang="en-CA" sz="2800" dirty="0"/>
              <a:t>Editorial services, Recognition by peers, Invited/keynote presentations, Grants and contracts          (Fleming et al, 2005)</a:t>
            </a:r>
          </a:p>
        </p:txBody>
      </p:sp>
    </p:spTree>
    <p:extLst>
      <p:ext uri="{BB962C8B-B14F-4D97-AF65-F5344CB8AC3E}">
        <p14:creationId xmlns:p14="http://schemas.microsoft.com/office/powerpoint/2010/main" val="3085150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09E93-590A-4EE8-BAE4-6562E060621D}"/>
              </a:ext>
            </a:extLst>
          </p:cNvPr>
          <p:cNvSpPr>
            <a:spLocks noGrp="1"/>
          </p:cNvSpPr>
          <p:nvPr>
            <p:ph type="title"/>
          </p:nvPr>
        </p:nvSpPr>
        <p:spPr/>
        <p:txBody>
          <a:bodyPr/>
          <a:lstStyle/>
          <a:p>
            <a:r>
              <a:rPr lang="en-US" sz="4400" dirty="0"/>
              <a:t>Personal Reflection</a:t>
            </a:r>
            <a:br>
              <a:rPr lang="en-US" sz="4400" dirty="0"/>
            </a:br>
            <a:r>
              <a:rPr lang="en-US" sz="4400" dirty="0"/>
              <a:t>Educator’s Pyramid for Clinical Faculty</a:t>
            </a:r>
            <a:endParaRPr lang="en-CA" dirty="0"/>
          </a:p>
        </p:txBody>
      </p:sp>
      <p:graphicFrame>
        <p:nvGraphicFramePr>
          <p:cNvPr id="4" name="Diagram 3">
            <a:extLst>
              <a:ext uri="{FF2B5EF4-FFF2-40B4-BE49-F238E27FC236}">
                <a16:creationId xmlns:a16="http://schemas.microsoft.com/office/drawing/2014/main" id="{85E8926D-C1DD-4037-AC8D-D770132F8D21}"/>
              </a:ext>
            </a:extLst>
          </p:cNvPr>
          <p:cNvGraphicFramePr/>
          <p:nvPr>
            <p:extLst>
              <p:ext uri="{D42A27DB-BD31-4B8C-83A1-F6EECF244321}">
                <p14:modId xmlns:p14="http://schemas.microsoft.com/office/powerpoint/2010/main" val="824637742"/>
              </p:ext>
            </p:extLst>
          </p:nvPr>
        </p:nvGraphicFramePr>
        <p:xfrm>
          <a:off x="2572236" y="1825625"/>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47C789FB-81D5-416E-8DE0-E1C3636A45BA}"/>
              </a:ext>
            </a:extLst>
          </p:cNvPr>
          <p:cNvSpPr txBox="1"/>
          <p:nvPr/>
        </p:nvSpPr>
        <p:spPr>
          <a:xfrm>
            <a:off x="2572236" y="6038404"/>
            <a:ext cx="4077246" cy="369332"/>
          </a:xfrm>
          <a:prstGeom prst="rect">
            <a:avLst/>
          </a:prstGeom>
          <a:noFill/>
        </p:spPr>
        <p:txBody>
          <a:bodyPr wrap="square" rtlCol="0">
            <a:spAutoFit/>
          </a:bodyPr>
          <a:lstStyle/>
          <a:p>
            <a:r>
              <a:rPr lang="en-US" dirty="0">
                <a:latin typeface="Franklin Gothic Medium" panose="020B0603020102020204" pitchFamily="34" charset="0"/>
              </a:rPr>
              <a:t>Sachdeva et al, 1999</a:t>
            </a:r>
          </a:p>
        </p:txBody>
      </p:sp>
    </p:spTree>
    <p:extLst>
      <p:ext uri="{BB962C8B-B14F-4D97-AF65-F5344CB8AC3E}">
        <p14:creationId xmlns:p14="http://schemas.microsoft.com/office/powerpoint/2010/main" val="4166695603"/>
      </p:ext>
    </p:extLst>
  </p:cSld>
  <p:clrMapOvr>
    <a:masterClrMapping/>
  </p:clrMapOvr>
</p:sld>
</file>

<file path=ppt/theme/theme1.xml><?xml version="1.0" encoding="utf-8"?>
<a:theme xmlns:a="http://schemas.openxmlformats.org/drawingml/2006/main" name="Office Theme">
  <a:themeElements>
    <a:clrScheme name="NOSM University">
      <a:dk1>
        <a:srgbClr val="000000"/>
      </a:dk1>
      <a:lt1>
        <a:srgbClr val="FFFFFF"/>
      </a:lt1>
      <a:dk2>
        <a:srgbClr val="000000"/>
      </a:dk2>
      <a:lt2>
        <a:srgbClr val="F8F8F8"/>
      </a:lt2>
      <a:accent1>
        <a:srgbClr val="989B97"/>
      </a:accent1>
      <a:accent2>
        <a:srgbClr val="002857"/>
      </a:accent2>
      <a:accent3>
        <a:srgbClr val="002857"/>
      </a:accent3>
      <a:accent4>
        <a:srgbClr val="808080"/>
      </a:accent4>
      <a:accent5>
        <a:srgbClr val="5F5F5F"/>
      </a:accent5>
      <a:accent6>
        <a:srgbClr val="4D4D4D"/>
      </a:accent6>
      <a:hlink>
        <a:srgbClr val="00285A"/>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1F01561-951C-6948-9091-C3BF4301DA04}" vid="{3A7CA91E-7636-6847-BEDB-E43143862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b541809a-cfb7-4825-a147-18608ab86c8c">
      <UserInfo>
        <DisplayName>Anil Joseph</DisplayName>
        <AccountId>16</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91A9124C2F96D46AA0B64CA3732D4E7" ma:contentTypeVersion="4" ma:contentTypeDescription="Create a new document." ma:contentTypeScope="" ma:versionID="6814a0dda16026f51274bf8b492fcf48">
  <xsd:schema xmlns:xsd="http://www.w3.org/2001/XMLSchema" xmlns:xs="http://www.w3.org/2001/XMLSchema" xmlns:p="http://schemas.microsoft.com/office/2006/metadata/properties" xmlns:ns2="80e7dd1b-b3c2-43ba-ba14-0544cadb0dd0" xmlns:ns3="b541809a-cfb7-4825-a147-18608ab86c8c" targetNamespace="http://schemas.microsoft.com/office/2006/metadata/properties" ma:root="true" ma:fieldsID="7363a316c1bbdf238ff587c9935a64ad" ns2:_="" ns3:_="">
    <xsd:import namespace="80e7dd1b-b3c2-43ba-ba14-0544cadb0dd0"/>
    <xsd:import namespace="b541809a-cfb7-4825-a147-18608ab86c8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e7dd1b-b3c2-43ba-ba14-0544cadb0d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41809a-cfb7-4825-a147-18608ab86c8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3684490-F187-471B-B948-DDE153CA1010}">
  <ds:schemaRefs>
    <ds:schemaRef ds:uri="http://schemas.microsoft.com/office/2006/metadata/properties"/>
    <ds:schemaRef ds:uri="http://purl.org/dc/elements/1.1/"/>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purl.org/dc/terms/"/>
    <ds:schemaRef ds:uri="b541809a-cfb7-4825-a147-18608ab86c8c"/>
    <ds:schemaRef ds:uri="80e7dd1b-b3c2-43ba-ba14-0544cadb0dd0"/>
    <ds:schemaRef ds:uri="http://www.w3.org/XML/1998/namespace"/>
  </ds:schemaRefs>
</ds:datastoreItem>
</file>

<file path=customXml/itemProps2.xml><?xml version="1.0" encoding="utf-8"?>
<ds:datastoreItem xmlns:ds="http://schemas.openxmlformats.org/officeDocument/2006/customXml" ds:itemID="{5FA39955-8F1F-4370-9AA4-E43F0099DC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e7dd1b-b3c2-43ba-ba14-0544cadb0dd0"/>
    <ds:schemaRef ds:uri="b541809a-cfb7-4825-a147-18608ab86c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51E6858-2450-4874-9CD8-54C4517669F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NOSMU — English Powerpoint</Template>
  <TotalTime>15811</TotalTime>
  <Words>3789</Words>
  <Application>Microsoft Office PowerPoint</Application>
  <PresentationFormat>Widescreen</PresentationFormat>
  <Paragraphs>541</Paragraphs>
  <Slides>49</Slides>
  <Notes>49</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Movin’on up: An Introduction to the NOSM U Joint and Stipendiary Faculty Promotions Process</vt:lpstr>
      <vt:lpstr>Conflict Disclosure Information:</vt:lpstr>
      <vt:lpstr>Conflict Disclosure Information:</vt:lpstr>
      <vt:lpstr>Objectives</vt:lpstr>
      <vt:lpstr>Personal Reflections</vt:lpstr>
      <vt:lpstr>Personal Readiness Pros and Cons of Promotion </vt:lpstr>
      <vt:lpstr>Personal Readiness - Strengths</vt:lpstr>
      <vt:lpstr>Personal Readiness Clinician Educators</vt:lpstr>
      <vt:lpstr>Personal Reflection Educator’s Pyramid for Clinical Faculty</vt:lpstr>
      <vt:lpstr>Personal Reflection Associate Professor, Clinical pathway</vt:lpstr>
      <vt:lpstr>Personal Reflection, Associate Professor</vt:lpstr>
      <vt:lpstr>Personal Reflections Professor </vt:lpstr>
      <vt:lpstr>Personal Reflection  Professor </vt:lpstr>
      <vt:lpstr>Your Promotion Process</vt:lpstr>
      <vt:lpstr>Your Promotion Process Initial Academic Rank</vt:lpstr>
      <vt:lpstr>Your Promotion Process Timeline</vt:lpstr>
      <vt:lpstr>Your Promotion Process  Working through the application</vt:lpstr>
      <vt:lpstr>Your Promotion Process  Cover letter</vt:lpstr>
      <vt:lpstr>Your Promotion Process  Updated CV</vt:lpstr>
      <vt:lpstr>Your Promotion Process</vt:lpstr>
      <vt:lpstr>Your Promotion Process Contributions Dossier</vt:lpstr>
      <vt:lpstr>Your Promotion Process Teaching Activity Learner Evaluations</vt:lpstr>
      <vt:lpstr>NOSM U Evaluation Process</vt:lpstr>
      <vt:lpstr>Your Promotion Process  NOSM U Faculty Evaluation Process</vt:lpstr>
      <vt:lpstr>Your Promotion Process  Referees – Assistant &amp; Associate</vt:lpstr>
      <vt:lpstr>Your Promotion Process  Referees – Professor</vt:lpstr>
      <vt:lpstr>Behind the Scenes</vt:lpstr>
      <vt:lpstr> Behind the Scenes JSFPC Membership </vt:lpstr>
      <vt:lpstr>Behind the Scenes  JSFPC Responsibilities </vt:lpstr>
      <vt:lpstr>Behind the Scenes: NOSM U JSFPC  Policies &amp; Procedures History</vt:lpstr>
      <vt:lpstr>Behind the Scenes Traditional Approach to Promotion</vt:lpstr>
      <vt:lpstr>Behind the Scenes NOSM U's JSFPC approach</vt:lpstr>
      <vt:lpstr>Behind the Scenes </vt:lpstr>
      <vt:lpstr>Behind the Scenes JSFPC Data</vt:lpstr>
      <vt:lpstr>Behind the Scenes  Timeline </vt:lpstr>
      <vt:lpstr>Behind the Scenes  Domains reviewed for promotion</vt:lpstr>
      <vt:lpstr>Behind the Scenes  Base Criteria – all promotions</vt:lpstr>
      <vt:lpstr>Behind the Scenes  Assessing Teaching Activity</vt:lpstr>
      <vt:lpstr>Behind the Scenes  Assessing Clinical Competence</vt:lpstr>
      <vt:lpstr>Behind the Scenes  Assessing Administration</vt:lpstr>
      <vt:lpstr>Behind the Scenes  Assessing Administration</vt:lpstr>
      <vt:lpstr>Behind the Scenes  Assessing Scholarly Activity</vt:lpstr>
      <vt:lpstr>Behind the Scenes  Considering Creative works.. </vt:lpstr>
      <vt:lpstr>Tips for Success</vt:lpstr>
      <vt:lpstr>Tips for Success Resources </vt:lpstr>
      <vt:lpstr>Tips for Success  Recommendations for Timely Promotion</vt:lpstr>
      <vt:lpstr>Tips For Success  Paperwork</vt:lpstr>
      <vt:lpstr>Links/Resources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Movin’on up: An Introduction to the NOSM Joint and Stipendiary Faculty Promotions Process</dc:title>
  <dc:creator>Kirsten Hysert</dc:creator>
  <cp:lastModifiedBy>Anita Arella</cp:lastModifiedBy>
  <cp:revision>132</cp:revision>
  <cp:lastPrinted>2023-05-02T14:21:38Z</cp:lastPrinted>
  <dcterms:created xsi:type="dcterms:W3CDTF">2022-04-14T20:59:31Z</dcterms:created>
  <dcterms:modified xsi:type="dcterms:W3CDTF">2024-05-22T14:58:30Z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0x010100691A9124C2F96D46AA0B64CA3732D4E7</vt:lpwstr>
  </property>
  <property fmtid="{D5CDD505-2E9C-101B-9397-08002B2CF9AE}" pid="3" name="_dlc_DocIdItemGuid">
    <vt:lpwstr>85f929ae-2c43-4a96-ba5b-b1c1e6a4add7</vt:lpwstr>
  </property>
</Properties>
</file>