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C18A-0B52-4464-8218-314E8C6801A4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F62A-EA80-4807-952F-7D70C05847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3714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C18A-0B52-4464-8218-314E8C6801A4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F62A-EA80-4807-952F-7D70C05847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117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C18A-0B52-4464-8218-314E8C6801A4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F62A-EA80-4807-952F-7D70C05847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2977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C18A-0B52-4464-8218-314E8C6801A4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F62A-EA80-4807-952F-7D70C05847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3442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C18A-0B52-4464-8218-314E8C6801A4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F62A-EA80-4807-952F-7D70C05847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5430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C18A-0B52-4464-8218-314E8C6801A4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F62A-EA80-4807-952F-7D70C05847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6565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C18A-0B52-4464-8218-314E8C6801A4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F62A-EA80-4807-952F-7D70C05847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1471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C18A-0B52-4464-8218-314E8C6801A4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F62A-EA80-4807-952F-7D70C05847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767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C18A-0B52-4464-8218-314E8C6801A4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F62A-EA80-4807-952F-7D70C05847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2673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C18A-0B52-4464-8218-314E8C6801A4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F62A-EA80-4807-952F-7D70C05847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8196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C18A-0B52-4464-8218-314E8C6801A4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7F62A-EA80-4807-952F-7D70C05847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0233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CC18A-0B52-4464-8218-314E8C6801A4}" type="datetimeFigureOut">
              <a:rPr lang="en-CA" smtClean="0"/>
              <a:t>2023-03-10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7F62A-EA80-4807-952F-7D70C05847F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3242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2634"/>
          </a:xfrm>
        </p:spPr>
        <p:txBody>
          <a:bodyPr>
            <a:normAutofit fontScale="90000"/>
          </a:bodyPr>
          <a:lstStyle/>
          <a:p>
            <a:r>
              <a:rPr lang="en-CA" sz="3200"/>
              <a:t>Scientific Planning Committee (SPC) Disclosure</a:t>
            </a:r>
            <a:br>
              <a:rPr lang="en-CA" sz="3200" dirty="0">
                <a:cs typeface="Calibri Light"/>
              </a:rPr>
            </a:br>
            <a:r>
              <a:rPr lang="en-CA" sz="3200" dirty="0"/>
              <a:t>Program Information: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327760"/>
            <a:ext cx="10515600" cy="512314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CA" sz="2000" b="1" dirty="0"/>
          </a:p>
          <a:p>
            <a:pPr marL="0" indent="0">
              <a:buNone/>
            </a:pPr>
            <a:r>
              <a:rPr lang="en-CA" sz="2000" b="1" dirty="0"/>
              <a:t>Acknowledgement Statement:</a:t>
            </a:r>
          </a:p>
          <a:p>
            <a:pPr lvl="1"/>
            <a:r>
              <a:rPr lang="en-CA" sz="2000" dirty="0"/>
              <a:t>This program has received financial support from </a:t>
            </a:r>
            <a:r>
              <a:rPr lang="en-CA" sz="2000" dirty="0">
                <a:solidFill>
                  <a:srgbClr val="C00000"/>
                </a:solidFill>
              </a:rPr>
              <a:t>[enter for-profit or not-for-profit organization] </a:t>
            </a:r>
            <a:r>
              <a:rPr lang="en-CA" sz="2000" dirty="0"/>
              <a:t>in the form of [</a:t>
            </a:r>
            <a:r>
              <a:rPr lang="en-CA" sz="2000" dirty="0">
                <a:solidFill>
                  <a:srgbClr val="C00000"/>
                </a:solidFill>
              </a:rPr>
              <a:t>describe support here – e.g. an educational grant]</a:t>
            </a:r>
            <a:r>
              <a:rPr lang="en-CA" sz="2000" dirty="0"/>
              <a:t>. </a:t>
            </a:r>
          </a:p>
          <a:p>
            <a:pPr lvl="1"/>
            <a:r>
              <a:rPr lang="en-CA" sz="2000" dirty="0"/>
              <a:t>This program has received in-kind support from </a:t>
            </a:r>
            <a:r>
              <a:rPr lang="en-CA" sz="2000" dirty="0">
                <a:solidFill>
                  <a:srgbClr val="C00000"/>
                </a:solidFill>
              </a:rPr>
              <a:t>[enter for-profit or not-for-profit organization]</a:t>
            </a:r>
            <a:r>
              <a:rPr lang="en-CA" sz="2000" dirty="0"/>
              <a:t> in the form of </a:t>
            </a:r>
            <a:r>
              <a:rPr lang="en-CA" sz="2000" dirty="0">
                <a:solidFill>
                  <a:srgbClr val="C00000"/>
                </a:solidFill>
              </a:rPr>
              <a:t>[describe support here – e.g. logistical support]</a:t>
            </a:r>
            <a:r>
              <a:rPr lang="en-CA" sz="2000" dirty="0"/>
              <a:t>.</a:t>
            </a:r>
          </a:p>
          <a:p>
            <a:pPr marL="0" indent="0" algn="ctr">
              <a:buNone/>
            </a:pPr>
            <a:endParaRPr lang="en-US" sz="1400" b="1" dirty="0">
              <a:solidFill>
                <a:srgbClr val="5B9BD5"/>
              </a:solidFill>
              <a:cs typeface="Calibri"/>
            </a:endParaRPr>
          </a:p>
          <a:p>
            <a:pPr marL="0" indent="0" algn="ctr">
              <a:buNone/>
            </a:pPr>
            <a:endParaRPr lang="en-US" sz="1400" b="1" dirty="0">
              <a:solidFill>
                <a:srgbClr val="5B9BD5"/>
              </a:solidFill>
              <a:cs typeface="Calibri"/>
            </a:endParaRPr>
          </a:p>
          <a:p>
            <a:pPr marL="0" indent="0" algn="ctr">
              <a:buNone/>
            </a:pPr>
            <a:endParaRPr lang="en-US" sz="1400" b="1" dirty="0">
              <a:solidFill>
                <a:srgbClr val="5B9BD5"/>
              </a:solidFill>
              <a:cs typeface="Calibri"/>
            </a:endParaRPr>
          </a:p>
          <a:p>
            <a:pPr marL="0" indent="0" algn="ctr">
              <a:buNone/>
            </a:pPr>
            <a:endParaRPr lang="en-US" sz="1400" b="1" dirty="0">
              <a:solidFill>
                <a:srgbClr val="5B9BD5"/>
              </a:solidFill>
              <a:cs typeface="Calibri"/>
            </a:endParaRPr>
          </a:p>
          <a:p>
            <a:pPr marL="0" indent="0" algn="ctr">
              <a:buNone/>
            </a:pPr>
            <a:endParaRPr lang="en-US" sz="1400" b="1" dirty="0">
              <a:solidFill>
                <a:srgbClr val="5B9BD5"/>
              </a:solidFill>
              <a:cs typeface="Calibri"/>
            </a:endParaRPr>
          </a:p>
          <a:p>
            <a:pPr marL="0" indent="0" algn="ctr">
              <a:buNone/>
            </a:pPr>
            <a:endParaRPr lang="en-US" sz="1400" b="1" dirty="0">
              <a:solidFill>
                <a:srgbClr val="5B9BD5"/>
              </a:solidFill>
              <a:cs typeface="Calibri"/>
            </a:endParaRPr>
          </a:p>
          <a:p>
            <a:pPr marL="0" indent="0" algn="ctr">
              <a:buNone/>
            </a:pPr>
            <a:endParaRPr lang="en-US" sz="1400" b="1" dirty="0">
              <a:solidFill>
                <a:srgbClr val="5B9BD5"/>
              </a:solidFill>
              <a:cs typeface="Calibri"/>
            </a:endParaRPr>
          </a:p>
          <a:p>
            <a:pPr marL="0" indent="0" algn="ctr">
              <a:buNone/>
            </a:pPr>
            <a:endParaRPr lang="en-US" sz="1400" b="1" dirty="0">
              <a:solidFill>
                <a:srgbClr val="5B9BD5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0434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2634"/>
          </a:xfrm>
        </p:spPr>
        <p:txBody>
          <a:bodyPr>
            <a:normAutofit fontScale="90000"/>
          </a:bodyPr>
          <a:lstStyle/>
          <a:p>
            <a:r>
              <a:rPr lang="en-CA" sz="3200" dirty="0"/>
              <a:t>Scientific Planning Committee Disclosure</a:t>
            </a:r>
            <a:br>
              <a:rPr lang="en-CA" sz="3200" dirty="0"/>
            </a:br>
            <a:r>
              <a:rPr lang="en-CA" sz="3200" dirty="0"/>
              <a:t>Program Information: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327760"/>
            <a:ext cx="10515600" cy="512314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CA" sz="2000" b="1" dirty="0"/>
          </a:p>
          <a:p>
            <a:pPr marL="0" indent="0">
              <a:buNone/>
            </a:pPr>
            <a:r>
              <a:rPr lang="en-CA" sz="2000" b="1" dirty="0"/>
              <a:t>The following steps have been taken to mitigate bias: (examples below)</a:t>
            </a:r>
            <a:endParaRPr lang="en-CA" sz="2000" dirty="0"/>
          </a:p>
          <a:p>
            <a:pPr lvl="1"/>
            <a:r>
              <a:rPr lang="en-CA" sz="2000" dirty="0"/>
              <a:t>All speakers have been provided with a speaker letter outlining the certification/accreditation requirements for their presentation.</a:t>
            </a:r>
          </a:p>
          <a:p>
            <a:pPr lvl="1"/>
            <a:r>
              <a:rPr lang="en-CA" sz="2000" dirty="0"/>
              <a:t>The SPC or designate has reviewed the presentation(s) prior to their delivery. </a:t>
            </a:r>
            <a:endParaRPr lang="en-CA" sz="2000" dirty="0">
              <a:cs typeface="Calibri"/>
            </a:endParaRPr>
          </a:p>
          <a:p>
            <a:pPr lvl="1"/>
            <a:r>
              <a:rPr lang="en-CA" sz="2000" dirty="0"/>
              <a:t>If a breach is detected the SPC will approach the speaker to discuss the concern and update the presentation as required.  </a:t>
            </a:r>
            <a:endParaRPr lang="en-CA" sz="2000" dirty="0">
              <a:cs typeface="Calibri"/>
            </a:endParaRPr>
          </a:p>
          <a:p>
            <a:pPr marL="0" indent="0" algn="ctr">
              <a:buNone/>
            </a:pPr>
            <a:endParaRPr lang="en-US" sz="1200" b="1" dirty="0">
              <a:solidFill>
                <a:srgbClr val="5B9BD5"/>
              </a:solidFill>
              <a:cs typeface="Calibri"/>
            </a:endParaRPr>
          </a:p>
          <a:p>
            <a:pPr marL="0" indent="0" algn="ctr">
              <a:buNone/>
            </a:pPr>
            <a:endParaRPr lang="en-US" sz="1200" b="1" dirty="0">
              <a:solidFill>
                <a:srgbClr val="5B9BD5"/>
              </a:solidFill>
              <a:cs typeface="Calibri"/>
            </a:endParaRPr>
          </a:p>
          <a:p>
            <a:pPr marL="0" indent="0" algn="ctr">
              <a:buNone/>
            </a:pPr>
            <a:endParaRPr lang="en-US" sz="1200" b="1" dirty="0">
              <a:solidFill>
                <a:srgbClr val="5B9BD5"/>
              </a:solidFill>
              <a:cs typeface="Calibri"/>
            </a:endParaRPr>
          </a:p>
          <a:p>
            <a:pPr marL="0" indent="0" algn="ctr">
              <a:buNone/>
            </a:pPr>
            <a:endParaRPr lang="en-US" sz="1200" b="1" dirty="0">
              <a:solidFill>
                <a:srgbClr val="5B9BD5"/>
              </a:solidFill>
              <a:cs typeface="Calibri"/>
            </a:endParaRPr>
          </a:p>
          <a:p>
            <a:pPr marL="0" indent="0" algn="ctr">
              <a:buNone/>
            </a:pPr>
            <a:endParaRPr lang="en-US" sz="1200" b="1" dirty="0">
              <a:solidFill>
                <a:srgbClr val="5B9BD5"/>
              </a:solidFill>
              <a:cs typeface="Calibri"/>
            </a:endParaRPr>
          </a:p>
          <a:p>
            <a:pPr marL="0" indent="0" algn="ctr">
              <a:buNone/>
            </a:pPr>
            <a:endParaRPr lang="en-US" sz="1200" b="1" dirty="0">
              <a:solidFill>
                <a:srgbClr val="5B9BD5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1896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59FE5BDDB95E4B8876D61DCD451539" ma:contentTypeVersion="5" ma:contentTypeDescription="Create a new document." ma:contentTypeScope="" ma:versionID="275cda759e463b85f42afb482525a3a8">
  <xsd:schema xmlns:xsd="http://www.w3.org/2001/XMLSchema" xmlns:xs="http://www.w3.org/2001/XMLSchema" xmlns:p="http://schemas.microsoft.com/office/2006/metadata/properties" xmlns:ns2="c8c6777c-a985-4543-b6be-04714913a8fd" xmlns:ns3="9a8e9246-db60-46d2-9192-8a594274ccb3" targetNamespace="http://schemas.microsoft.com/office/2006/metadata/properties" ma:root="true" ma:fieldsID="3526b3c78c99e26a3b114802c80be8f0" ns2:_="" ns3:_="">
    <xsd:import namespace="c8c6777c-a985-4543-b6be-04714913a8fd"/>
    <xsd:import namespace="9a8e9246-db60-46d2-9192-8a594274ccb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c6777c-a985-4543-b6be-04714913a8f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8e9246-db60-46d2-9192-8a594274cc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8c6777c-a985-4543-b6be-04714913a8fd">NOSM-972873719-9</_dlc_DocId>
    <_dlc_DocIdUrl xmlns="c8c6777c-a985-4543-b6be-04714913a8fd">
      <Url>https://nosm.sharepoint.com/org/fa_cepd/cepd/_layouts/15/DocIdRedir.aspx?ID=NOSM-972873719-9</Url>
      <Description>NOSM-972873719-9</Description>
    </_dlc_DocIdUrl>
  </documentManagement>
</p:properties>
</file>

<file path=customXml/itemProps1.xml><?xml version="1.0" encoding="utf-8"?>
<ds:datastoreItem xmlns:ds="http://schemas.openxmlformats.org/officeDocument/2006/customXml" ds:itemID="{1675CC5B-D0C5-4ECA-8C61-5045D5EF4A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c6777c-a985-4543-b6be-04714913a8fd"/>
    <ds:schemaRef ds:uri="9a8e9246-db60-46d2-9192-8a594274cc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9C4D7E7-09A8-499F-8DF4-36CAFCFBA2A3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E62DEA7D-71D8-4409-BCE6-CA9341F65A7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51F06A7-04AD-4DB5-9165-F393509BE24E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c8c6777c-a985-4543-b6be-04714913a8fd"/>
    <ds:schemaRef ds:uri="9a8e9246-db60-46d2-9192-8a594274ccb3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154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Scientific Planning Committee (SPC) Disclosure Program Information:</vt:lpstr>
      <vt:lpstr>Scientific Planning Committee Disclosure Program Information: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Planning Committee Disclosure</dc:title>
  <dc:creator>Lisa Kokanie</dc:creator>
  <cp:lastModifiedBy>Lisa Kokanie</cp:lastModifiedBy>
  <cp:revision>9</cp:revision>
  <dcterms:created xsi:type="dcterms:W3CDTF">2018-02-14T19:28:41Z</dcterms:created>
  <dcterms:modified xsi:type="dcterms:W3CDTF">2023-03-10T16:51:45Z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0x010100DE59FE5BDDB95E4B8876D61DCD451539</vt:lpwstr>
  </property>
  <property fmtid="{D5CDD505-2E9C-101B-9397-08002B2CF9AE}" pid="3" name="_dlc_DocIdItemGuid">
    <vt:lpwstr>4cfbfdb4-23ad-4037-a512-0fc76422cd40</vt:lpwstr>
  </property>
</Properties>
</file>