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1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488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15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577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19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938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285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4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934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571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304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098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2B46C-7BC5-4175-ADED-98CDFC3DD0D5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35FD-F4B9-4905-84D4-E6748DBE5B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245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349"/>
          </a:xfrm>
          <a:noFill/>
        </p:spPr>
        <p:txBody>
          <a:bodyPr>
            <a:normAutofit/>
          </a:bodyPr>
          <a:lstStyle/>
          <a:p>
            <a:r>
              <a:rPr lang="en-CA" sz="3200" b="1" dirty="0"/>
              <a:t>Disclosure of Affiliations, Financial and In-Kind Support</a:t>
            </a:r>
            <a:br>
              <a:rPr lang="en-CA" sz="3200" b="1" dirty="0"/>
            </a:br>
            <a:r>
              <a:rPr lang="en-CA" sz="3200" b="1" dirty="0"/>
              <a:t>Speaker:</a:t>
            </a:r>
            <a:endParaRPr lang="en-CA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26128"/>
            <a:ext cx="10515600" cy="49485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b="1" dirty="0"/>
              <a:t>Affiliations: </a:t>
            </a:r>
          </a:p>
          <a:p>
            <a:pPr marL="0" indent="0">
              <a:buNone/>
            </a:pPr>
            <a:r>
              <a:rPr lang="en-C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(Please choose the statement that best describes your disclosure)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I have no relationships with for-profit or not-for-profit organizations. </a:t>
            </a:r>
          </a:p>
          <a:p>
            <a:pPr marL="0" indent="0">
              <a:buNone/>
            </a:pPr>
            <a:r>
              <a:rPr lang="en-CA" dirty="0"/>
              <a:t>OR - List relationships with for-profit or not-for-profit organizations: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Grants/Research Support: </a:t>
            </a:r>
            <a:r>
              <a:rPr lang="en-CA" dirty="0" err="1">
                <a:solidFill>
                  <a:srgbClr val="C00000"/>
                </a:solidFill>
              </a:rPr>
              <a:t>PharmaCorp</a:t>
            </a:r>
            <a:r>
              <a:rPr lang="en-CA" dirty="0">
                <a:solidFill>
                  <a:srgbClr val="C00000"/>
                </a:solidFill>
              </a:rPr>
              <a:t> ABC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Speakers Bureau/Honoraria: XYZ Biopharmaceuticals Ltd.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Consulting Fees: </a:t>
            </a:r>
            <a:r>
              <a:rPr lang="en-CA" dirty="0" err="1">
                <a:solidFill>
                  <a:srgbClr val="C00000"/>
                </a:solidFill>
              </a:rPr>
              <a:t>MedX</a:t>
            </a:r>
            <a:r>
              <a:rPr lang="en-CA" dirty="0">
                <a:solidFill>
                  <a:srgbClr val="C00000"/>
                </a:solidFill>
              </a:rPr>
              <a:t> Group Inc.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Other: Employee of XXY Hospital Group</a:t>
            </a:r>
          </a:p>
          <a:p>
            <a:pPr marL="0" indent="0">
              <a:buNone/>
            </a:pPr>
            <a:r>
              <a:rPr lang="en-CA" b="1" dirty="0"/>
              <a:t>Financial Support: </a:t>
            </a:r>
          </a:p>
          <a:p>
            <a:pPr marL="0" indent="0">
              <a:buNone/>
            </a:pPr>
            <a:r>
              <a:rPr lang="en-C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(Please choose the statement(s) that best describes your disclosure)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This session/program has not received financial or in-kind support. 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This session/program has received </a:t>
            </a:r>
            <a:r>
              <a:rPr lang="en-CA" u="sng" dirty="0">
                <a:solidFill>
                  <a:srgbClr val="C00000"/>
                </a:solidFill>
              </a:rPr>
              <a:t>financial support</a:t>
            </a:r>
            <a:r>
              <a:rPr lang="en-CA" dirty="0">
                <a:solidFill>
                  <a:srgbClr val="C00000"/>
                </a:solidFill>
              </a:rPr>
              <a:t> from [enter for-profit or not-for-profit organization] in the form of [describe support here – e.g. an educational grant].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This session/program has received </a:t>
            </a:r>
            <a:r>
              <a:rPr lang="en-CA" u="sng" dirty="0">
                <a:solidFill>
                  <a:srgbClr val="C00000"/>
                </a:solidFill>
              </a:rPr>
              <a:t>in-kind support</a:t>
            </a:r>
            <a:r>
              <a:rPr lang="en-CA" dirty="0">
                <a:solidFill>
                  <a:srgbClr val="C00000"/>
                </a:solidFill>
              </a:rPr>
              <a:t> from [</a:t>
            </a:r>
            <a:r>
              <a:rPr lang="en-CA" i="1" dirty="0">
                <a:solidFill>
                  <a:srgbClr val="C00000"/>
                </a:solidFill>
              </a:rPr>
              <a:t>enter for-profit or not-for-profit organization</a:t>
            </a:r>
            <a:r>
              <a:rPr lang="en-CA" dirty="0">
                <a:solidFill>
                  <a:srgbClr val="C00000"/>
                </a:solidFill>
              </a:rPr>
              <a:t>] in the form of [describe support here – e.g. logistical support]. 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[Speaker/Faculty name] has received [payment/funding, etc.] from [organization supporting this program </a:t>
            </a:r>
            <a:r>
              <a:rPr lang="en-CA" u="sng" dirty="0">
                <a:solidFill>
                  <a:srgbClr val="C00000"/>
                </a:solidFill>
              </a:rPr>
              <a:t>AND/OR</a:t>
            </a:r>
            <a:r>
              <a:rPr lang="en-CA" dirty="0">
                <a:solidFill>
                  <a:srgbClr val="C0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[Supporting organization name] [developed/licenses/distributes/benefits from the sale of, etc.] a product that will be discussed in this program: [insert generic and brand name here].</a:t>
            </a:r>
          </a:p>
          <a:p>
            <a:pPr marL="0" indent="0">
              <a:buNone/>
            </a:pPr>
            <a:endParaRPr lang="en-CA" sz="1800" dirty="0"/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151112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8c6777c-a985-4543-b6be-04714913a8fd">NOSM-972873719-13</_dlc_DocId>
    <_dlc_DocIdUrl xmlns="c8c6777c-a985-4543-b6be-04714913a8fd">
      <Url>https://nosm.sharepoint.com/org/fa_cepd/cepd/_layouts/15/DocIdRedir.aspx?ID=NOSM-972873719-13</Url>
      <Description>NOSM-972873719-13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9FE5BDDB95E4B8876D61DCD451539" ma:contentTypeVersion="5" ma:contentTypeDescription="Create a new document." ma:contentTypeScope="" ma:versionID="275cda759e463b85f42afb482525a3a8">
  <xsd:schema xmlns:xsd="http://www.w3.org/2001/XMLSchema" xmlns:xs="http://www.w3.org/2001/XMLSchema" xmlns:p="http://schemas.microsoft.com/office/2006/metadata/properties" xmlns:ns2="c8c6777c-a985-4543-b6be-04714913a8fd" xmlns:ns3="9a8e9246-db60-46d2-9192-8a594274ccb3" targetNamespace="http://schemas.microsoft.com/office/2006/metadata/properties" ma:root="true" ma:fieldsID="3526b3c78c99e26a3b114802c80be8f0" ns2:_="" ns3:_="">
    <xsd:import namespace="c8c6777c-a985-4543-b6be-04714913a8fd"/>
    <xsd:import namespace="9a8e9246-db60-46d2-9192-8a594274ccb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6777c-a985-4543-b6be-04714913a8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e9246-db60-46d2-9192-8a594274c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43D7C9-E958-47A5-AACC-BE08B560941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3E9620C-4203-4ED5-9209-A3F1707D98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4945C-2CE0-4C47-9F14-F320F2F4C9FF}">
  <ds:schemaRefs>
    <ds:schemaRef ds:uri="http://schemas.microsoft.com/office/2006/metadata/properties"/>
    <ds:schemaRef ds:uri="http://schemas.microsoft.com/office/infopath/2007/PartnerControls"/>
    <ds:schemaRef ds:uri="c8c6777c-a985-4543-b6be-04714913a8fd"/>
  </ds:schemaRefs>
</ds:datastoreItem>
</file>

<file path=customXml/itemProps4.xml><?xml version="1.0" encoding="utf-8"?>
<ds:datastoreItem xmlns:ds="http://schemas.openxmlformats.org/officeDocument/2006/customXml" ds:itemID="{BCAE94ED-D3FE-490C-AE4E-094818AE2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6777c-a985-4543-b6be-04714913a8fd"/>
    <ds:schemaRef ds:uri="9a8e9246-db60-46d2-9192-8a594274cc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Disclosure of Affiliations, Financial and In-Kind Support Speaker: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of Affiliations, Financial Support, and Mitigating Bias Speaker Name:</dc:title>
  <dc:creator>Lisa Kokanie</dc:creator>
  <cp:lastModifiedBy>Lisa Kokanie</cp:lastModifiedBy>
  <cp:revision>7</cp:revision>
  <dcterms:created xsi:type="dcterms:W3CDTF">2018-02-14T14:41:02Z</dcterms:created>
  <dcterms:modified xsi:type="dcterms:W3CDTF">2023-03-10T16:48:59Z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0x010100DE59FE5BDDB95E4B8876D61DCD451539</vt:lpwstr>
  </property>
  <property fmtid="{D5CDD505-2E9C-101B-9397-08002B2CF9AE}" pid="3" name="_dlc_DocIdItemGuid">
    <vt:lpwstr>0c8203ee-6512-4334-922c-388069cce328</vt:lpwstr>
  </property>
</Properties>
</file>