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714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117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97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344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543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656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147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767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2673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819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023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242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2634"/>
          </a:xfrm>
        </p:spPr>
        <p:txBody>
          <a:bodyPr>
            <a:normAutofit/>
          </a:bodyPr>
          <a:lstStyle/>
          <a:p>
            <a:r>
              <a:rPr lang="en-CA" sz="3200" dirty="0"/>
              <a:t>Scientific Planning Committee (SPC) Disclosure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27760"/>
            <a:ext cx="10515600" cy="51231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2000" b="1" dirty="0"/>
              <a:t>Acknowledgement Statement:</a:t>
            </a:r>
          </a:p>
          <a:p>
            <a:pPr lvl="1"/>
            <a:r>
              <a:rPr lang="en-CA" sz="2000" dirty="0"/>
              <a:t>This program has received financial support from </a:t>
            </a:r>
            <a:r>
              <a:rPr lang="en-CA" sz="2000" dirty="0">
                <a:solidFill>
                  <a:srgbClr val="C00000"/>
                </a:solidFill>
              </a:rPr>
              <a:t>[enter for-profit or not-for-profit organization] </a:t>
            </a:r>
            <a:r>
              <a:rPr lang="en-CA" sz="2000" dirty="0"/>
              <a:t>in the form of [</a:t>
            </a:r>
            <a:r>
              <a:rPr lang="en-CA" sz="2000" dirty="0">
                <a:solidFill>
                  <a:srgbClr val="C00000"/>
                </a:solidFill>
              </a:rPr>
              <a:t>describe support here – e.g. an educational grant]</a:t>
            </a:r>
            <a:r>
              <a:rPr lang="en-CA" sz="2000" dirty="0"/>
              <a:t>. </a:t>
            </a:r>
          </a:p>
          <a:p>
            <a:pPr lvl="1"/>
            <a:r>
              <a:rPr lang="en-CA" sz="2000" dirty="0"/>
              <a:t>This program has received in-kind support from </a:t>
            </a:r>
            <a:r>
              <a:rPr lang="en-CA" sz="2000" dirty="0">
                <a:solidFill>
                  <a:srgbClr val="C00000"/>
                </a:solidFill>
              </a:rPr>
              <a:t>[enter for-profit or not-for-profit organization]</a:t>
            </a:r>
            <a:r>
              <a:rPr lang="en-CA" sz="2000" dirty="0"/>
              <a:t> in the form of </a:t>
            </a:r>
            <a:r>
              <a:rPr lang="en-CA" sz="2000" dirty="0">
                <a:solidFill>
                  <a:srgbClr val="C00000"/>
                </a:solidFill>
              </a:rPr>
              <a:t>[describe support here – e.g. logistical support]</a:t>
            </a:r>
            <a:r>
              <a:rPr lang="en-CA" sz="2000" dirty="0"/>
              <a:t>.</a:t>
            </a:r>
          </a:p>
          <a:p>
            <a:pPr marL="0" indent="0">
              <a:buNone/>
            </a:pPr>
            <a:r>
              <a:rPr lang="en-CA" sz="2000" b="1" dirty="0"/>
              <a:t>The following steps have been taken to mitigate bias: (examples below)</a:t>
            </a:r>
            <a:endParaRPr lang="en-CA" sz="2000" dirty="0"/>
          </a:p>
          <a:p>
            <a:pPr lvl="1"/>
            <a:r>
              <a:rPr lang="en-CA" sz="2000" dirty="0"/>
              <a:t>All speakers have been provided with a speaker letter outlining the certification/accreditation requirements for their presentation.</a:t>
            </a:r>
          </a:p>
          <a:p>
            <a:pPr lvl="1"/>
            <a:r>
              <a:rPr lang="en-CA" sz="2000" dirty="0"/>
              <a:t>The SPC or designate has reviewed the presentation(s) prior to their delivery. </a:t>
            </a:r>
            <a:endParaRPr lang="en-CA" sz="2000" dirty="0">
              <a:cs typeface="Calibri"/>
            </a:endParaRPr>
          </a:p>
          <a:p>
            <a:pPr lvl="1"/>
            <a:r>
              <a:rPr lang="en-CA" sz="2000" dirty="0"/>
              <a:t>If a breach is detected the SPC will approach the speaker to discuss the concern and update the presentation as required.  </a:t>
            </a:r>
            <a:endParaRPr lang="en-CA" sz="2000" dirty="0">
              <a:cs typeface="Calibri"/>
            </a:endParaRPr>
          </a:p>
          <a:p>
            <a:pPr marL="0" indent="0">
              <a:buNone/>
            </a:pPr>
            <a:endParaRPr lang="en-US" sz="1100" b="1" dirty="0">
              <a:solidFill>
                <a:srgbClr val="5B9BD5"/>
              </a:solidFill>
              <a:cs typeface="Calibri"/>
            </a:endParaRPr>
          </a:p>
          <a:p>
            <a:pPr marL="0" indent="0">
              <a:buNone/>
            </a:pPr>
            <a:endParaRPr lang="en-US" sz="1100" b="1" dirty="0">
              <a:solidFill>
                <a:srgbClr val="5B9BD5"/>
              </a:solidFill>
              <a:cs typeface="Calibri"/>
            </a:endParaRPr>
          </a:p>
          <a:p>
            <a:endParaRPr lang="en-CA" sz="2000" dirty="0">
              <a:cs typeface="Calibri"/>
            </a:endParaRPr>
          </a:p>
        </p:txBody>
      </p:sp>
      <p:pic>
        <p:nvPicPr>
          <p:cNvPr id="2" name="Picture 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A377C76-C55C-42E2-93B3-D29429365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6475" y="3419475"/>
            <a:ext cx="19050" cy="1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434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59FE5BDDB95E4B8876D61DCD451539" ma:contentTypeVersion="5" ma:contentTypeDescription="Create a new document." ma:contentTypeScope="" ma:versionID="275cda759e463b85f42afb482525a3a8">
  <xsd:schema xmlns:xsd="http://www.w3.org/2001/XMLSchema" xmlns:xs="http://www.w3.org/2001/XMLSchema" xmlns:p="http://schemas.microsoft.com/office/2006/metadata/properties" xmlns:ns2="c8c6777c-a985-4543-b6be-04714913a8fd" xmlns:ns3="9a8e9246-db60-46d2-9192-8a594274ccb3" targetNamespace="http://schemas.microsoft.com/office/2006/metadata/properties" ma:root="true" ma:fieldsID="3526b3c78c99e26a3b114802c80be8f0" ns2:_="" ns3:_="">
    <xsd:import namespace="c8c6777c-a985-4543-b6be-04714913a8fd"/>
    <xsd:import namespace="9a8e9246-db60-46d2-9192-8a594274ccb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c6777c-a985-4543-b6be-04714913a8f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8e9246-db60-46d2-9192-8a594274cc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8c6777c-a985-4543-b6be-04714913a8fd">NOSM-972873719-6</_dlc_DocId>
    <_dlc_DocIdUrl xmlns="c8c6777c-a985-4543-b6be-04714913a8fd">
      <Url>https://nosm.sharepoint.com/org/fa_cepd/cepd/_layouts/15/DocIdRedir.aspx?ID=NOSM-972873719-6</Url>
      <Description>NOSM-972873719-6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07CF25E-09D0-4212-9F49-2F40999936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c6777c-a985-4543-b6be-04714913a8fd"/>
    <ds:schemaRef ds:uri="9a8e9246-db60-46d2-9192-8a594274cc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EAD860-7DBE-4897-9697-DB0A3A51DCD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c8c6777c-a985-4543-b6be-04714913a8fd"/>
    <ds:schemaRef ds:uri="9a8e9246-db60-46d2-9192-8a594274ccb3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BFFEF58-F8D6-49C0-B83E-6603A534E53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6E6D9FF-4C4D-4B79-9B51-FFF431270106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Scientific Planning Committee (SPC) Disclosure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Planning Committee Disclosure</dc:title>
  <dc:creator>Lisa Kokanie</dc:creator>
  <cp:lastModifiedBy>Lisa Kokanie</cp:lastModifiedBy>
  <cp:revision>8</cp:revision>
  <dcterms:created xsi:type="dcterms:W3CDTF">2018-02-14T19:28:41Z</dcterms:created>
  <dcterms:modified xsi:type="dcterms:W3CDTF">2023-03-10T16:48:24Z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0x010100DE59FE5BDDB95E4B8876D61DCD451539</vt:lpwstr>
  </property>
  <property fmtid="{D5CDD505-2E9C-101B-9397-08002B2CF9AE}" pid="3" name="_dlc_DocIdItemGuid">
    <vt:lpwstr>97c65562-3d9d-4f9f-adf6-300c5b25b679</vt:lpwstr>
  </property>
</Properties>
</file>