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64" r:id="rId9"/>
    <p:sldId id="259" r:id="rId10"/>
    <p:sldId id="262" r:id="rId11"/>
    <p:sldId id="263" r:id="rId12"/>
    <p:sldId id="265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841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264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369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035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27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349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650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981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61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266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367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C243A-CA9F-4A2A-90E7-6179BF99C298}" type="datetimeFigureOut">
              <a:rPr lang="en-CA" smtClean="0"/>
              <a:t>2021-02-03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133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4585" y="241423"/>
            <a:ext cx="9144000" cy="1655762"/>
          </a:xfrm>
        </p:spPr>
        <p:txBody>
          <a:bodyPr>
            <a:normAutofit/>
          </a:bodyPr>
          <a:lstStyle/>
          <a:p>
            <a:r>
              <a:rPr lang="en-CA" sz="6000" dirty="0"/>
              <a:t>Title Slide</a:t>
            </a:r>
          </a:p>
        </p:txBody>
      </p:sp>
    </p:spTree>
    <p:extLst>
      <p:ext uri="{BB962C8B-B14F-4D97-AF65-F5344CB8AC3E}">
        <p14:creationId xmlns:p14="http://schemas.microsoft.com/office/powerpoint/2010/main" val="5348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b="1" dirty="0"/>
              <a:t>Disclosure Slide</a:t>
            </a:r>
            <a:r>
              <a:rPr lang="en-CA" dirty="0"/>
              <a:t/>
            </a:r>
            <a:br>
              <a:rPr lang="en-CA" dirty="0"/>
            </a:br>
            <a:r>
              <a:rPr lang="en-CA" dirty="0" err="1"/>
              <a:t>Slide</a:t>
            </a:r>
            <a:r>
              <a:rPr lang="en-CA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/>
            <a:r>
              <a:rPr lang="en-CA" sz="2400" b="1" dirty="0">
                <a:solidFill>
                  <a:prstClr val="black"/>
                </a:solidFill>
              </a:rPr>
              <a:t>Speaker: </a:t>
            </a:r>
            <a:endParaRPr lang="en-CA" sz="2400" dirty="0">
              <a:solidFill>
                <a:srgbClr val="FF0000"/>
              </a:solidFill>
            </a:endParaRPr>
          </a:p>
          <a:p>
            <a:pPr marL="342900" lvl="0" indent="-342900"/>
            <a:endParaRPr lang="en-CA" sz="2400" b="1" dirty="0">
              <a:solidFill>
                <a:prstClr val="black"/>
              </a:solidFill>
            </a:endParaRPr>
          </a:p>
          <a:p>
            <a:pPr marL="342900" lvl="0" indent="-342900"/>
            <a:r>
              <a:rPr lang="en-CA" sz="2400" b="1" dirty="0">
                <a:solidFill>
                  <a:prstClr val="black"/>
                </a:solidFill>
              </a:rPr>
              <a:t>Relationships with commercial interests:</a:t>
            </a:r>
          </a:p>
          <a:p>
            <a:pPr marL="742950" lvl="1" indent="-285750">
              <a:buFont typeface="Arial" pitchFamily="34" charset="0"/>
              <a:buChar char="–"/>
            </a:pPr>
            <a:r>
              <a:rPr lang="en-CA" sz="2000" b="1" dirty="0">
                <a:solidFill>
                  <a:srgbClr val="FF0000"/>
                </a:solidFill>
              </a:rPr>
              <a:t>Grants/Research Support: </a:t>
            </a:r>
            <a:r>
              <a:rPr lang="en-CA" sz="2000" dirty="0" err="1">
                <a:solidFill>
                  <a:srgbClr val="FF0000"/>
                </a:solidFill>
              </a:rPr>
              <a:t>PharmaCorp</a:t>
            </a:r>
            <a:r>
              <a:rPr lang="en-CA" sz="2000" dirty="0">
                <a:solidFill>
                  <a:srgbClr val="FF0000"/>
                </a:solidFill>
              </a:rPr>
              <a:t> ABC</a:t>
            </a:r>
          </a:p>
          <a:p>
            <a:pPr marL="742950" lvl="1" indent="-285750">
              <a:buFont typeface="Arial" pitchFamily="34" charset="0"/>
              <a:buChar char="–"/>
            </a:pPr>
            <a:r>
              <a:rPr lang="en-CA" sz="2000" b="1" dirty="0">
                <a:solidFill>
                  <a:srgbClr val="FF0000"/>
                </a:solidFill>
              </a:rPr>
              <a:t>Speakers Bureau/Honoraria: </a:t>
            </a:r>
            <a:r>
              <a:rPr lang="en-CA" sz="2000" dirty="0">
                <a:solidFill>
                  <a:srgbClr val="FF0000"/>
                </a:solidFill>
              </a:rPr>
              <a:t>XYZ Biopharmaceuticals Ltd.</a:t>
            </a:r>
          </a:p>
          <a:p>
            <a:pPr marL="742950" lvl="1" indent="-285750">
              <a:buFont typeface="Arial" pitchFamily="34" charset="0"/>
              <a:buChar char="–"/>
            </a:pPr>
            <a:r>
              <a:rPr lang="en-CA" sz="2000" b="1" dirty="0">
                <a:solidFill>
                  <a:srgbClr val="FF0000"/>
                </a:solidFill>
              </a:rPr>
              <a:t>Consulting Fees: </a:t>
            </a:r>
            <a:r>
              <a:rPr lang="en-CA" sz="2000" dirty="0" err="1">
                <a:solidFill>
                  <a:srgbClr val="FF0000"/>
                </a:solidFill>
              </a:rPr>
              <a:t>MedX</a:t>
            </a:r>
            <a:r>
              <a:rPr lang="en-CA" sz="2000" dirty="0">
                <a:solidFill>
                  <a:srgbClr val="FF0000"/>
                </a:solidFill>
              </a:rPr>
              <a:t> Group Inc.</a:t>
            </a:r>
          </a:p>
          <a:p>
            <a:pPr marL="742950" lvl="1" indent="-285750">
              <a:buFont typeface="Arial" pitchFamily="34" charset="0"/>
              <a:buChar char="–"/>
            </a:pPr>
            <a:r>
              <a:rPr lang="en-CA" sz="2000" b="1" dirty="0">
                <a:solidFill>
                  <a:srgbClr val="FF0000"/>
                </a:solidFill>
              </a:rPr>
              <a:t>Other: </a:t>
            </a:r>
            <a:r>
              <a:rPr lang="en-CA" sz="2000" dirty="0">
                <a:solidFill>
                  <a:srgbClr val="FF0000"/>
                </a:solidFill>
              </a:rPr>
              <a:t>Employee of XXY Hospital Group</a:t>
            </a:r>
          </a:p>
          <a:p>
            <a:pPr marL="742950" lvl="1" indent="-285750">
              <a:buFont typeface="Arial" pitchFamily="34" charset="0"/>
              <a:buChar char="–"/>
            </a:pPr>
            <a:r>
              <a:rPr lang="en-CA" sz="2000" dirty="0">
                <a:solidFill>
                  <a:srgbClr val="FF0000"/>
                </a:solidFill>
              </a:rPr>
              <a:t>N/A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20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Disclosure Slide</a:t>
            </a:r>
            <a:r>
              <a:rPr lang="en-CA" dirty="0"/>
              <a:t/>
            </a:r>
            <a:br>
              <a:rPr lang="en-CA" dirty="0"/>
            </a:br>
            <a:r>
              <a:rPr lang="en-CA" dirty="0" err="1"/>
              <a:t>Slide</a:t>
            </a:r>
            <a:r>
              <a:rPr lang="en-CA" dirty="0"/>
              <a:t> 2*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912816"/>
            <a:ext cx="10259646" cy="3487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b="1" dirty="0"/>
              <a:t>This session has received financial support from </a:t>
            </a:r>
            <a:r>
              <a:rPr lang="en-CA" sz="2000" dirty="0">
                <a:solidFill>
                  <a:srgbClr val="FF0000"/>
                </a:solidFill>
              </a:rPr>
              <a:t>[</a:t>
            </a:r>
            <a:r>
              <a:rPr lang="en-CA" sz="2000" i="1" dirty="0">
                <a:solidFill>
                  <a:srgbClr val="FF0000"/>
                </a:solidFill>
              </a:rPr>
              <a:t>organization name</a:t>
            </a:r>
            <a:r>
              <a:rPr lang="en-CA" sz="2000" dirty="0">
                <a:solidFill>
                  <a:srgbClr val="FF0000"/>
                </a:solidFill>
              </a:rPr>
              <a:t>]</a:t>
            </a:r>
            <a:r>
              <a:rPr lang="en-CA" sz="2000" dirty="0"/>
              <a:t> </a:t>
            </a:r>
            <a:r>
              <a:rPr lang="en-CA" sz="2000" b="1" dirty="0"/>
              <a:t>in the form of </a:t>
            </a:r>
            <a:r>
              <a:rPr lang="en-CA" sz="2000" dirty="0">
                <a:solidFill>
                  <a:srgbClr val="FF0000"/>
                </a:solidFill>
              </a:rPr>
              <a:t>[describe support here – e.g. an educational grant].</a:t>
            </a:r>
            <a:endParaRPr lang="en-CA" sz="2000" b="1" dirty="0"/>
          </a:p>
          <a:p>
            <a:r>
              <a:rPr lang="en-CA" sz="2000" b="1"/>
              <a:t>This session </a:t>
            </a:r>
            <a:r>
              <a:rPr lang="en-CA" sz="2000" b="1" dirty="0"/>
              <a:t>has received in-kind support from </a:t>
            </a:r>
            <a:r>
              <a:rPr lang="en-CA" sz="2000" dirty="0">
                <a:solidFill>
                  <a:srgbClr val="FF0000"/>
                </a:solidFill>
              </a:rPr>
              <a:t>[</a:t>
            </a:r>
            <a:r>
              <a:rPr lang="en-CA" sz="2000" i="1" dirty="0">
                <a:solidFill>
                  <a:srgbClr val="FF0000"/>
                </a:solidFill>
              </a:rPr>
              <a:t>organization name</a:t>
            </a:r>
            <a:r>
              <a:rPr lang="en-CA" sz="2000" dirty="0">
                <a:solidFill>
                  <a:srgbClr val="FF0000"/>
                </a:solidFill>
              </a:rPr>
              <a:t>]</a:t>
            </a:r>
            <a:r>
              <a:rPr lang="en-CA" sz="2000" dirty="0"/>
              <a:t> </a:t>
            </a:r>
            <a:r>
              <a:rPr lang="en-CA" sz="2000" b="1" dirty="0"/>
              <a:t>in the form of </a:t>
            </a:r>
            <a:r>
              <a:rPr lang="en-CA" sz="2000" dirty="0">
                <a:solidFill>
                  <a:srgbClr val="FF0000"/>
                </a:solidFill>
              </a:rPr>
              <a:t>[describe support here – e.g. logistical support].</a:t>
            </a:r>
          </a:p>
          <a:p>
            <a:endParaRPr lang="en-CA" sz="1500" b="1" u="sng" dirty="0"/>
          </a:p>
          <a:p>
            <a:r>
              <a:rPr lang="en-CA" sz="2400" b="1" u="sng" dirty="0"/>
              <a:t>Potential for conflict(s) of interest</a:t>
            </a:r>
            <a:r>
              <a:rPr lang="en-CA" sz="2400" b="1" dirty="0"/>
              <a:t>:</a:t>
            </a:r>
          </a:p>
          <a:p>
            <a:pPr lvl="1"/>
            <a:r>
              <a:rPr lang="en-CA" sz="1800" dirty="0">
                <a:solidFill>
                  <a:srgbClr val="FF0000"/>
                </a:solidFill>
              </a:rPr>
              <a:t>[Speaker/Faculty name] </a:t>
            </a:r>
            <a:r>
              <a:rPr lang="en-CA" sz="1800" dirty="0"/>
              <a:t>has received </a:t>
            </a:r>
            <a:r>
              <a:rPr lang="en-CA" sz="1800" dirty="0">
                <a:solidFill>
                  <a:srgbClr val="FF0000"/>
                </a:solidFill>
              </a:rPr>
              <a:t>[payment/funding, etc.] </a:t>
            </a:r>
            <a:r>
              <a:rPr lang="en-CA" sz="1800" dirty="0"/>
              <a:t>from </a:t>
            </a:r>
            <a:r>
              <a:rPr lang="en-CA" sz="1800" dirty="0">
                <a:solidFill>
                  <a:srgbClr val="FF0000"/>
                </a:solidFill>
              </a:rPr>
              <a:t>[organization supporting this program </a:t>
            </a:r>
            <a:r>
              <a:rPr lang="en-CA" sz="1800" u="sng" dirty="0">
                <a:solidFill>
                  <a:srgbClr val="FF0000"/>
                </a:solidFill>
              </a:rPr>
              <a:t>AND/OR</a:t>
            </a:r>
            <a:r>
              <a:rPr lang="en-CA" sz="1800" dirty="0">
                <a:solidFill>
                  <a:srgbClr val="FF0000"/>
                </a:solidFill>
              </a:rPr>
              <a:t> organization whose product(s) are being discussed in this program].</a:t>
            </a:r>
          </a:p>
          <a:p>
            <a:pPr lvl="1"/>
            <a:r>
              <a:rPr lang="en-CA" sz="1800" dirty="0">
                <a:solidFill>
                  <a:srgbClr val="FF0000"/>
                </a:solidFill>
              </a:rPr>
              <a:t>[Supporting organization name] [developed/licenses/distributes/benefits from the sale of, etc.] </a:t>
            </a:r>
            <a:r>
              <a:rPr lang="en-CA" sz="1800" dirty="0"/>
              <a:t>a product that will be discussed in this program: </a:t>
            </a:r>
            <a:r>
              <a:rPr lang="en-CA" sz="1800" dirty="0">
                <a:solidFill>
                  <a:srgbClr val="FF0000"/>
                </a:solidFill>
              </a:rPr>
              <a:t>[insert generic and brand name here]</a:t>
            </a:r>
            <a:r>
              <a:rPr lang="en-CA" sz="1800" dirty="0"/>
              <a:t>.</a:t>
            </a:r>
          </a:p>
          <a:p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8526584" y="6322646"/>
            <a:ext cx="316523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CA" b="1" dirty="0"/>
              <a:t>* remove slide if not applicable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610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43099" y="9001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Session Evaluation and Outcome Assessment</a:t>
            </a:r>
            <a:br>
              <a:rPr lang="en-US" dirty="0"/>
            </a:br>
            <a:r>
              <a:rPr lang="en-US" sz="3600" dirty="0">
                <a:solidFill>
                  <a:srgbClr val="FF0000"/>
                </a:solidFill>
              </a:rPr>
              <a:t>These short forms serve important functions!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603169"/>
            <a:ext cx="10515600" cy="457379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 </a:t>
            </a:r>
            <a:r>
              <a:rPr lang="en-US" b="1" dirty="0">
                <a:solidFill>
                  <a:srgbClr val="00B0F0"/>
                </a:solidFill>
              </a:rPr>
              <a:t>speakers</a:t>
            </a:r>
            <a:r>
              <a:rPr lang="en-US" dirty="0"/>
              <a:t>: Your responses help them understand their strengths and weaknesses, participant learning needs, and teaching outcomes</a:t>
            </a:r>
          </a:p>
          <a:p>
            <a:r>
              <a:rPr lang="en-US" dirty="0"/>
              <a:t>For </a:t>
            </a:r>
            <a:r>
              <a:rPr lang="en-US" b="1" dirty="0">
                <a:solidFill>
                  <a:srgbClr val="00B0F0"/>
                </a:solidFill>
              </a:rPr>
              <a:t>the CEPD office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To plan future programs</a:t>
            </a:r>
          </a:p>
          <a:p>
            <a:pPr lvl="1"/>
            <a:r>
              <a:rPr lang="en-US" dirty="0"/>
              <a:t>For quality assurance and improvement</a:t>
            </a:r>
          </a:p>
          <a:p>
            <a:pPr lvl="1"/>
            <a:r>
              <a:rPr lang="en-US" dirty="0"/>
              <a:t>To demonstrate compliance with national accreditation requirements</a:t>
            </a:r>
          </a:p>
          <a:p>
            <a:r>
              <a:rPr lang="en-US" dirty="0"/>
              <a:t>For </a:t>
            </a:r>
            <a:r>
              <a:rPr lang="en-US" b="1" dirty="0">
                <a:solidFill>
                  <a:srgbClr val="00B0F0"/>
                </a:solidFill>
              </a:rPr>
              <a:t>YOU</a:t>
            </a:r>
            <a:r>
              <a:rPr lang="en-US" dirty="0"/>
              <a:t>: Reflecting on what you’ve learned and how you plan to apply it can help you enact change as you return to your professional duties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u="sng" dirty="0"/>
              <a:t>Please take 3-5 minutes to fill the evaluation form out. Thank you!</a:t>
            </a:r>
          </a:p>
        </p:txBody>
      </p:sp>
    </p:spTree>
    <p:extLst>
      <p:ext uri="{BB962C8B-B14F-4D97-AF65-F5344CB8AC3E}">
        <p14:creationId xmlns:p14="http://schemas.microsoft.com/office/powerpoint/2010/main" val="128317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Learning Objectives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912816"/>
            <a:ext cx="1025964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dirty="0"/>
              <a:t>At the end of this presentation, participants will be able to:</a:t>
            </a:r>
          </a:p>
          <a:p>
            <a:pPr marL="0" indent="0">
              <a:buNone/>
            </a:pPr>
            <a:r>
              <a:rPr lang="en-CA" dirty="0"/>
              <a:t>1.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78496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Insert Body of Presentation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6937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Body of Presentation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Quick tips for building interactivity into your presentation: </a:t>
            </a:r>
          </a:p>
          <a:p>
            <a:pPr marL="0" indent="0">
              <a:buNone/>
            </a:pPr>
            <a:r>
              <a:rPr lang="en-CA" dirty="0"/>
              <a:t>	- poll your audience (you don't need a specific polling tool, they 	could ask for show of hands or something </a:t>
            </a:r>
          </a:p>
          <a:p>
            <a:pPr marL="0" indent="0">
              <a:buNone/>
            </a:pPr>
            <a:r>
              <a:rPr lang="en-CA" dirty="0"/>
              <a:t>	- pose reflective questions to your audience </a:t>
            </a:r>
          </a:p>
          <a:p>
            <a:pPr marL="0" indent="0">
              <a:buNone/>
            </a:pPr>
            <a:r>
              <a:rPr lang="en-CA" dirty="0"/>
              <a:t>	- </a:t>
            </a:r>
            <a:r>
              <a:rPr lang="en-CA" b="1" dirty="0"/>
              <a:t>buzz group</a:t>
            </a:r>
            <a:r>
              <a:rPr lang="en-CA" dirty="0"/>
              <a:t> (a small, intense discussion </a:t>
            </a:r>
            <a:r>
              <a:rPr lang="en-CA" b="1" dirty="0"/>
              <a:t>group</a:t>
            </a:r>
            <a:r>
              <a:rPr lang="en-CA" dirty="0"/>
              <a:t> usually involving 	to 3 persons responding to a specific question)</a:t>
            </a:r>
          </a:p>
          <a:p>
            <a:pPr marL="0" indent="0">
              <a:buNone/>
            </a:pPr>
            <a:r>
              <a:rPr lang="en-CA" dirty="0"/>
              <a:t>	- think-pair-share</a:t>
            </a:r>
          </a:p>
          <a:p>
            <a:pPr marL="0" indent="0">
              <a:buNone/>
            </a:pPr>
            <a:r>
              <a:rPr lang="en-CA" dirty="0"/>
              <a:t>	- case study</a:t>
            </a:r>
          </a:p>
          <a:p>
            <a:pPr marL="0" indent="0">
              <a:buNone/>
            </a:pPr>
            <a:r>
              <a:rPr lang="en-CA" dirty="0"/>
              <a:t>	- round robin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73428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/>
              <a:t>Addressing Barriers </a:t>
            </a:r>
            <a:r>
              <a:rPr lang="en-CA" dirty="0"/>
              <a:t>to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6594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43099" y="9001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Session Evaluation and Outcome Assessment</a:t>
            </a:r>
            <a:br>
              <a:rPr lang="en-US" dirty="0"/>
            </a:br>
            <a:r>
              <a:rPr lang="en-US" sz="3600" dirty="0">
                <a:solidFill>
                  <a:srgbClr val="FF0000"/>
                </a:solidFill>
              </a:rPr>
              <a:t>These short forms serve important functions!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603169"/>
            <a:ext cx="10515600" cy="457379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 </a:t>
            </a:r>
            <a:r>
              <a:rPr lang="en-US" b="1" dirty="0">
                <a:solidFill>
                  <a:srgbClr val="00B0F0"/>
                </a:solidFill>
              </a:rPr>
              <a:t>speakers</a:t>
            </a:r>
            <a:r>
              <a:rPr lang="en-US" dirty="0"/>
              <a:t>: Your responses help them understand their strengths and weaknesses, participant learning needs, and teaching outcomes</a:t>
            </a:r>
          </a:p>
          <a:p>
            <a:r>
              <a:rPr lang="en-US" dirty="0"/>
              <a:t>For </a:t>
            </a:r>
            <a:r>
              <a:rPr lang="en-US" b="1" dirty="0">
                <a:solidFill>
                  <a:srgbClr val="00B0F0"/>
                </a:solidFill>
              </a:rPr>
              <a:t>the CEPD office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To plan future programs</a:t>
            </a:r>
          </a:p>
          <a:p>
            <a:pPr lvl="1"/>
            <a:r>
              <a:rPr lang="en-US" dirty="0"/>
              <a:t>For quality assurance and improvement</a:t>
            </a:r>
          </a:p>
          <a:p>
            <a:pPr lvl="1"/>
            <a:r>
              <a:rPr lang="en-US" dirty="0"/>
              <a:t>To demonstrate compliance with national accreditation requirements</a:t>
            </a:r>
          </a:p>
          <a:p>
            <a:r>
              <a:rPr lang="en-US" dirty="0"/>
              <a:t>For </a:t>
            </a:r>
            <a:r>
              <a:rPr lang="en-US" b="1" dirty="0">
                <a:solidFill>
                  <a:srgbClr val="00B0F0"/>
                </a:solidFill>
              </a:rPr>
              <a:t>YOU</a:t>
            </a:r>
            <a:r>
              <a:rPr lang="en-US" dirty="0"/>
              <a:t>: Reflecting on what you’ve learned and how you plan to apply it can help you enact change as you return to your professional duties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u="sng" dirty="0"/>
              <a:t>Please take 3-5 minutes to fill the evaluation form out. Thank you!</a:t>
            </a:r>
          </a:p>
        </p:txBody>
      </p:sp>
    </p:spTree>
    <p:extLst>
      <p:ext uri="{BB962C8B-B14F-4D97-AF65-F5344CB8AC3E}">
        <p14:creationId xmlns:p14="http://schemas.microsoft.com/office/powerpoint/2010/main" val="424624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89775B3D3640479256F32551EEA1E1" ma:contentTypeVersion="110" ma:contentTypeDescription="Create a new document." ma:contentTypeScope="" ma:versionID="1c5e602b42442783b2e1b370cd8caeb0">
  <xsd:schema xmlns:xsd="http://www.w3.org/2001/XMLSchema" xmlns:xs="http://www.w3.org/2001/XMLSchema" xmlns:p="http://schemas.microsoft.com/office/2006/metadata/properties" xmlns:ns2="00f0e45c-c332-4237-8edc-2b94bdb09d1d" xmlns:ns3="c8c6777c-a985-4543-b6be-04714913a8fd" xmlns:ns4="60683145-9950-4edb-bdae-654501d07617" targetNamespace="http://schemas.microsoft.com/office/2006/metadata/properties" ma:root="true" ma:fieldsID="f009ef9ec720e4aead37d4d07baab84c" ns2:_="" ns3:_="" ns4:_="">
    <xsd:import namespace="00f0e45c-c332-4237-8edc-2b94bdb09d1d"/>
    <xsd:import namespace="c8c6777c-a985-4543-b6be-04714913a8fd"/>
    <xsd:import namespace="60683145-9950-4edb-bdae-654501d07617"/>
    <xsd:element name="properties">
      <xsd:complexType>
        <xsd:sequence>
          <xsd:element name="documentManagement">
            <xsd:complexType>
              <xsd:all>
                <xsd:element ref="ns2:Audience1" minOccurs="0"/>
                <xsd:element ref="ns2:Site" minOccurs="0"/>
                <xsd:element ref="ns3:_dlc_DocId" minOccurs="0"/>
                <xsd:element ref="ns3:_dlc_DocIdUrl" minOccurs="0"/>
                <xsd:element ref="ns3:_dlc_DocIdPersistId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f0e45c-c332-4237-8edc-2b94bdb09d1d" elementFormDefault="qualified">
    <xsd:import namespace="http://schemas.microsoft.com/office/2006/documentManagement/types"/>
    <xsd:import namespace="http://schemas.microsoft.com/office/infopath/2007/PartnerControls"/>
    <xsd:element name="Audience1" ma:index="8" nillable="true" ma:displayName="Audience" ma:description="Use this feature if you want to target the audience areas (Faculty, Learners, Staff, Partners) with this content on their respective audience pages. Choose 'None' if you do not.&#10; &#10;NOTE: Targeting your content to audiences will not override any permissions on that content." ma:hidden="true" ma:internalName="Audience1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aculty"/>
                    <xsd:enumeration value="Learners"/>
                    <xsd:enumeration value="Staff"/>
                    <xsd:enumeration value="Partners"/>
                    <xsd:enumeration value="None"/>
                  </xsd:restriction>
                </xsd:simpleType>
              </xsd:element>
            </xsd:sequence>
          </xsd:extension>
        </xsd:complexContent>
      </xsd:complexType>
    </xsd:element>
    <xsd:element name="Site" ma:index="9" nillable="true" ma:displayName="Site" ma:description="Used to let people know what site your targeted content came from. As well helps with MyNOSM Search thus it's manditory." ma:hidden="true" ma:internalName="Site" ma:readOnly="false">
      <xsd:simpleType>
        <xsd:restriction base="dms:Text">
          <xsd:maxLength value="5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6777c-a985-4543-b6be-04714913a8fd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83145-9950-4edb-bdae-654501d076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Audience1 xmlns="00f0e45c-c332-4237-8edc-2b94bdb09d1d"/>
    <Site xmlns="00f0e45c-c332-4237-8edc-2b94bdb09d1d" xsi:nil="true"/>
    <_dlc_DocId xmlns="c8c6777c-a985-4543-b6be-04714913a8fd">NOSM-780093818-96</_dlc_DocId>
    <_dlc_DocIdUrl xmlns="c8c6777c-a985-4543-b6be-04714913a8fd">
      <Url>https://nosm.sharepoint.com/org/fa_cepd/cepd/_layouts/15/DocIdRedir.aspx?ID=NOSM-780093818-96</Url>
      <Description>NOSM-780093818-96</Description>
    </_dlc_DocIdUrl>
    <_dlc_DocIdPersistId xmlns="c8c6777c-a985-4543-b6be-04714913a8fd" xsi:nil="true"/>
  </documentManagement>
</p:properties>
</file>

<file path=customXml/itemProps1.xml><?xml version="1.0" encoding="utf-8"?>
<ds:datastoreItem xmlns:ds="http://schemas.openxmlformats.org/officeDocument/2006/customXml" ds:itemID="{B86BD848-222C-448E-AF5D-0E379A086BD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8A7DC30-C89F-4186-B27A-4A2643ED3E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f0e45c-c332-4237-8edc-2b94bdb09d1d"/>
    <ds:schemaRef ds:uri="c8c6777c-a985-4543-b6be-04714913a8fd"/>
    <ds:schemaRef ds:uri="60683145-9950-4edb-bdae-654501d076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A58534-7AC7-4830-96E1-3BB8C170095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6C9771A-25EE-4815-830A-053CEC92D9A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0f0e45c-c332-4237-8edc-2b94bdb09d1d"/>
    <ds:schemaRef ds:uri="http://purl.org/dc/terms/"/>
    <ds:schemaRef ds:uri="http://schemas.openxmlformats.org/package/2006/metadata/core-properties"/>
    <ds:schemaRef ds:uri="c8c6777c-a985-4543-b6be-04714913a8fd"/>
    <ds:schemaRef ds:uri="60683145-9950-4edb-bdae-654501d0761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475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Disclosure Slide Slide 1</vt:lpstr>
      <vt:lpstr>Disclosure Slide Slide 2*</vt:lpstr>
      <vt:lpstr>PowerPoint Presentation</vt:lpstr>
      <vt:lpstr>Learning Objectives </vt:lpstr>
      <vt:lpstr>Insert Body of Presentation Here</vt:lpstr>
      <vt:lpstr>Body of Presentation Cont’d</vt:lpstr>
      <vt:lpstr>Addressing Barriers to Change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Alisha</dc:creator>
  <cp:lastModifiedBy>Melissa</cp:lastModifiedBy>
  <cp:revision>12</cp:revision>
  <dcterms:created xsi:type="dcterms:W3CDTF">2016-08-09T15:49:58Z</dcterms:created>
  <dcterms:modified xsi:type="dcterms:W3CDTF">2021-02-03T15:55:43Z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0x010100F889775B3D3640479256F32551EEA1E1</vt:lpwstr>
  </property>
  <property fmtid="{D5CDD505-2E9C-101B-9397-08002B2CF9AE}" pid="3" name="_dlc_DocIdItemGuid">
    <vt:lpwstr>c562f068-0530-49ef-9d57-a84980c52c71</vt:lpwstr>
  </property>
  <property fmtid="{D5CDD505-2E9C-101B-9397-08002B2CF9AE}" pid="4" name="Order">
    <vt:r8>149600</vt:r8>
  </property>
  <property fmtid="{D5CDD505-2E9C-101B-9397-08002B2CF9AE}" pid="5" name="xd_ProgID">
    <vt:lpwstr/>
  </property>
  <property fmtid="{D5CDD505-2E9C-101B-9397-08002B2CF9AE}" pid="6" name="TemplateUrl">
    <vt:lpwstr/>
  </property>
</Properties>
</file>