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80" r:id="rId3"/>
    <p:sldId id="283" r:id="rId4"/>
    <p:sldId id="281" r:id="rId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76" d="100"/>
          <a:sy n="76" d="100"/>
        </p:scale>
        <p:origin x="280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31000"/>
                </a:schemeClr>
              </a:gs>
              <a:gs pos="0">
                <a:schemeClr val="accent1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188825" cy="36576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137" y="1586089"/>
            <a:ext cx="10953364" cy="2137870"/>
          </a:xfrm>
        </p:spPr>
        <p:txBody>
          <a:bodyPr lIns="0" tIns="0" rIns="0" bIns="0" anchor="b" anchorCtr="0">
            <a:noAutofit/>
          </a:bodyPr>
          <a:lstStyle>
            <a:lvl1pPr algn="ctr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137" y="3899955"/>
            <a:ext cx="10966675" cy="738404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94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743" y="6248400"/>
            <a:ext cx="3859795" cy="365125"/>
          </a:xfrm>
        </p:spPr>
        <p:txBody>
          <a:bodyPr lIns="0" rIns="0"/>
          <a:lstStyle>
            <a:lvl1pPr algn="l"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2760" y="6283999"/>
            <a:ext cx="318052" cy="318052"/>
          </a:xfrm>
        </p:spPr>
        <p:txBody>
          <a:bodyPr lIns="0" tIns="0" rIns="0" bIns="0" anchor="ctr" anchorCtr="1"/>
          <a:lstStyle>
            <a:lvl1pPr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262760" y="6283999"/>
            <a:ext cx="318052" cy="318052"/>
          </a:xfrm>
          <a:prstGeom prst="ellipse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32012" y="6452753"/>
            <a:ext cx="8915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73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4" r:id="rId4"/>
    <p:sldLayoutId id="2147483655" r:id="rId5"/>
    <p:sldLayoutId id="2147483663" r:id="rId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effectLst>
            <a:outerShdw blurRad="88900" dist="25400" dir="396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Equity &amp; Diversity Survey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Human Resources</a:t>
            </a:r>
          </a:p>
          <a:p>
            <a:r>
              <a:rPr lang="en-IN" dirty="0">
                <a:solidFill>
                  <a:schemeClr val="bg1"/>
                </a:solidFill>
              </a:rPr>
              <a:t>January 15</a:t>
            </a:r>
            <a:r>
              <a:rPr lang="en-IN" baseline="30000" dirty="0">
                <a:solidFill>
                  <a:schemeClr val="bg1"/>
                </a:solidFill>
              </a:rPr>
              <a:t>th</a:t>
            </a:r>
            <a:r>
              <a:rPr lang="en-IN" dirty="0">
                <a:solidFill>
                  <a:schemeClr val="bg1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6516" y="701609"/>
            <a:ext cx="1388166" cy="1567070"/>
            <a:chOff x="849863" y="639417"/>
            <a:chExt cx="1388166" cy="1567070"/>
          </a:xfrm>
        </p:grpSpPr>
        <p:sp>
          <p:nvSpPr>
            <p:cNvPr id="7" name="Donut 6"/>
            <p:cNvSpPr/>
            <p:nvPr/>
          </p:nvSpPr>
          <p:spPr>
            <a:xfrm>
              <a:off x="849863" y="639417"/>
              <a:ext cx="1388166" cy="1388166"/>
            </a:xfrm>
            <a:prstGeom prst="donut">
              <a:avLst>
                <a:gd name="adj" fmla="val 1378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1336417" y="1848679"/>
              <a:ext cx="415057" cy="35780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62738" y="702893"/>
            <a:ext cx="1388166" cy="1567070"/>
            <a:chOff x="2511355" y="639417"/>
            <a:chExt cx="1388166" cy="1567070"/>
          </a:xfrm>
        </p:grpSpPr>
        <p:sp>
          <p:nvSpPr>
            <p:cNvPr id="107" name="Donut 106"/>
            <p:cNvSpPr/>
            <p:nvPr/>
          </p:nvSpPr>
          <p:spPr>
            <a:xfrm>
              <a:off x="2511355" y="639417"/>
              <a:ext cx="1388166" cy="1388166"/>
            </a:xfrm>
            <a:prstGeom prst="donut">
              <a:avLst>
                <a:gd name="adj" fmla="val 137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3" name="Isosceles Triangle 112"/>
            <p:cNvSpPr/>
            <p:nvPr/>
          </p:nvSpPr>
          <p:spPr>
            <a:xfrm rot="10800000">
              <a:off x="3006191" y="1848679"/>
              <a:ext cx="415057" cy="35780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6731" y="785398"/>
            <a:ext cx="1388166" cy="1444487"/>
            <a:chOff x="4172846" y="639417"/>
            <a:chExt cx="1388166" cy="1567070"/>
          </a:xfrm>
        </p:grpSpPr>
        <p:sp>
          <p:nvSpPr>
            <p:cNvPr id="108" name="Donut 107"/>
            <p:cNvSpPr/>
            <p:nvPr/>
          </p:nvSpPr>
          <p:spPr>
            <a:xfrm>
              <a:off x="4172846" y="639417"/>
              <a:ext cx="1388166" cy="1388166"/>
            </a:xfrm>
            <a:prstGeom prst="donut">
              <a:avLst>
                <a:gd name="adj" fmla="val 1378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4" name="Isosceles Triangle 113"/>
            <p:cNvSpPr/>
            <p:nvPr/>
          </p:nvSpPr>
          <p:spPr>
            <a:xfrm rot="10800000">
              <a:off x="4675964" y="1848679"/>
              <a:ext cx="415057" cy="35780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4346" y="2590800"/>
            <a:ext cx="1020815" cy="190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Women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088117" y="2588124"/>
            <a:ext cx="1165306" cy="18644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LGBTQ (TS)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548410" y="2557079"/>
            <a:ext cx="1339241" cy="19093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Indigenous </a:t>
            </a:r>
            <a:r>
              <a:rPr lang="en-US" sz="16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Aboriginal </a:t>
            </a:r>
            <a:endParaRPr lang="en-I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reeform 46"/>
          <p:cNvSpPr>
            <a:spLocks/>
          </p:cNvSpPr>
          <p:nvPr/>
        </p:nvSpPr>
        <p:spPr bwMode="auto">
          <a:xfrm>
            <a:off x="971078" y="4759727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" name="Freeform 46"/>
          <p:cNvSpPr>
            <a:spLocks/>
          </p:cNvSpPr>
          <p:nvPr/>
        </p:nvSpPr>
        <p:spPr bwMode="auto">
          <a:xfrm>
            <a:off x="2427225" y="4772758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9" name="Freeform 46"/>
          <p:cNvSpPr>
            <a:spLocks/>
          </p:cNvSpPr>
          <p:nvPr/>
        </p:nvSpPr>
        <p:spPr bwMode="auto">
          <a:xfrm>
            <a:off x="10867898" y="4816147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1" name="TextBox 120"/>
          <p:cNvSpPr txBox="1"/>
          <p:nvPr/>
        </p:nvSpPr>
        <p:spPr>
          <a:xfrm>
            <a:off x="416325" y="5369826"/>
            <a:ext cx="15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Average is 48%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971593" y="5375851"/>
            <a:ext cx="1556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Public Sector Average is 10.7%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46731" y="5463430"/>
            <a:ext cx="15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Average is 2.8%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62834" y="107189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478431" y="1064622"/>
            <a:ext cx="70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913983" y="1096770"/>
            <a:ext cx="70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NOSM 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28912" y="783214"/>
            <a:ext cx="1388166" cy="1567070"/>
            <a:chOff x="4172846" y="639417"/>
            <a:chExt cx="1388166" cy="1567070"/>
          </a:xfrm>
          <a:solidFill>
            <a:schemeClr val="accent1"/>
          </a:solidFill>
        </p:grpSpPr>
        <p:sp>
          <p:nvSpPr>
            <p:cNvPr id="30" name="Donut 29"/>
            <p:cNvSpPr/>
            <p:nvPr/>
          </p:nvSpPr>
          <p:spPr>
            <a:xfrm>
              <a:off x="4172846" y="639417"/>
              <a:ext cx="1388166" cy="1388166"/>
            </a:xfrm>
            <a:prstGeom prst="donut">
              <a:avLst>
                <a:gd name="adj" fmla="val 137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675964" y="1848679"/>
              <a:ext cx="415057" cy="3578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112802" y="2523292"/>
            <a:ext cx="1591210" cy="18963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Francophone </a:t>
            </a:r>
            <a:endParaRPr lang="en-I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73615" y="2451974"/>
            <a:ext cx="1514244" cy="196762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Visible Minorities. </a:t>
            </a:r>
            <a:endParaRPr lang="en-I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44512" y="2438400"/>
            <a:ext cx="1626574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a person with a disability.  </a:t>
            </a:r>
            <a:endParaRPr lang="en-I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320990" y="783214"/>
            <a:ext cx="1388166" cy="1567070"/>
            <a:chOff x="4172846" y="639417"/>
            <a:chExt cx="1388166" cy="1567070"/>
          </a:xfrm>
          <a:solidFill>
            <a:srgbClr val="00B050"/>
          </a:solidFill>
        </p:grpSpPr>
        <p:sp>
          <p:nvSpPr>
            <p:cNvPr id="36" name="Donut 35"/>
            <p:cNvSpPr/>
            <p:nvPr/>
          </p:nvSpPr>
          <p:spPr>
            <a:xfrm>
              <a:off x="4172846" y="639417"/>
              <a:ext cx="1388166" cy="1388166"/>
            </a:xfrm>
            <a:prstGeom prst="donut">
              <a:avLst>
                <a:gd name="adj" fmla="val 137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4675964" y="1848679"/>
              <a:ext cx="415057" cy="3578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00213" y="804307"/>
            <a:ext cx="1388166" cy="1567070"/>
            <a:chOff x="4172846" y="639417"/>
            <a:chExt cx="1388166" cy="1567070"/>
          </a:xfrm>
          <a:solidFill>
            <a:srgbClr val="FF0000"/>
          </a:solidFill>
        </p:grpSpPr>
        <p:sp>
          <p:nvSpPr>
            <p:cNvPr id="39" name="Donut 38"/>
            <p:cNvSpPr/>
            <p:nvPr/>
          </p:nvSpPr>
          <p:spPr>
            <a:xfrm>
              <a:off x="4172846" y="639417"/>
              <a:ext cx="1388166" cy="1388166"/>
            </a:xfrm>
            <a:prstGeom prst="donut">
              <a:avLst>
                <a:gd name="adj" fmla="val 137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4675964" y="1848679"/>
              <a:ext cx="415057" cy="3578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404043" y="117125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58839" y="1171258"/>
            <a:ext cx="70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15498" y="1171258"/>
            <a:ext cx="88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44" name="Freeform 46"/>
          <p:cNvSpPr>
            <a:spLocks/>
          </p:cNvSpPr>
          <p:nvPr/>
        </p:nvSpPr>
        <p:spPr bwMode="auto">
          <a:xfrm>
            <a:off x="5608876" y="4811365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7375560" y="4719450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3883222" y="4811557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7" name="TextBox 46"/>
          <p:cNvSpPr txBox="1"/>
          <p:nvPr/>
        </p:nvSpPr>
        <p:spPr>
          <a:xfrm>
            <a:off x="7008812" y="5463430"/>
            <a:ext cx="15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Average is 2.4%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29979" y="5463430"/>
            <a:ext cx="15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Average is 5%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65668" y="5355230"/>
            <a:ext cx="1556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Public Sector Average is 14%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012" y="115219"/>
            <a:ext cx="59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NOSM DIVERSITY METRICS AT A GLANCE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279627" y="2446063"/>
            <a:ext cx="1484606" cy="207274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Identify as living rural or remote.  </a:t>
            </a:r>
            <a:endParaRPr lang="en-I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700419" y="811575"/>
            <a:ext cx="1388166" cy="1567070"/>
            <a:chOff x="4172846" y="639417"/>
            <a:chExt cx="1388166" cy="1567070"/>
          </a:xfrm>
          <a:solidFill>
            <a:srgbClr val="00B050"/>
          </a:solidFill>
        </p:grpSpPr>
        <p:sp>
          <p:nvSpPr>
            <p:cNvPr id="54" name="Donut 53"/>
            <p:cNvSpPr/>
            <p:nvPr/>
          </p:nvSpPr>
          <p:spPr>
            <a:xfrm>
              <a:off x="4172846" y="639417"/>
              <a:ext cx="1388166" cy="1388166"/>
            </a:xfrm>
            <a:prstGeom prst="donut">
              <a:avLst>
                <a:gd name="adj" fmla="val 137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4675964" y="1848679"/>
              <a:ext cx="415057" cy="3578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419841" y="1171258"/>
            <a:ext cx="1204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14.8%</a:t>
            </a:r>
          </a:p>
        </p:txBody>
      </p:sp>
      <p:sp>
        <p:nvSpPr>
          <p:cNvPr id="57" name="Freeform 46"/>
          <p:cNvSpPr>
            <a:spLocks/>
          </p:cNvSpPr>
          <p:nvPr/>
        </p:nvSpPr>
        <p:spPr bwMode="auto">
          <a:xfrm>
            <a:off x="9218612" y="4890541"/>
            <a:ext cx="487926" cy="393234"/>
          </a:xfrm>
          <a:custGeom>
            <a:avLst/>
            <a:gdLst>
              <a:gd name="T0" fmla="*/ 3711 w 4380"/>
              <a:gd name="T1" fmla="*/ 0 h 3531"/>
              <a:gd name="T2" fmla="*/ 4380 w 4380"/>
              <a:gd name="T3" fmla="*/ 670 h 3531"/>
              <a:gd name="T4" fmla="*/ 1520 w 4380"/>
              <a:gd name="T5" fmla="*/ 3531 h 3531"/>
              <a:gd name="T6" fmla="*/ 0 w 4380"/>
              <a:gd name="T7" fmla="*/ 2010 h 3531"/>
              <a:gd name="T8" fmla="*/ 669 w 4380"/>
              <a:gd name="T9" fmla="*/ 1340 h 3531"/>
              <a:gd name="T10" fmla="*/ 1520 w 4380"/>
              <a:gd name="T11" fmla="*/ 2192 h 3531"/>
              <a:gd name="T12" fmla="*/ 3711 w 4380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0" h="3531">
                <a:moveTo>
                  <a:pt x="3711" y="0"/>
                </a:moveTo>
                <a:lnTo>
                  <a:pt x="4380" y="670"/>
                </a:lnTo>
                <a:lnTo>
                  <a:pt x="1520" y="3531"/>
                </a:lnTo>
                <a:lnTo>
                  <a:pt x="0" y="2010"/>
                </a:lnTo>
                <a:lnTo>
                  <a:pt x="669" y="1340"/>
                </a:lnTo>
                <a:lnTo>
                  <a:pt x="1520" y="2192"/>
                </a:lnTo>
                <a:lnTo>
                  <a:pt x="3711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10148916" y="5377358"/>
            <a:ext cx="15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comparison data available 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931767" y="2290845"/>
            <a:ext cx="990600" cy="52102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/ 248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927560" y="2865045"/>
            <a:ext cx="990600" cy="3734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13/21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1713" y="883849"/>
            <a:ext cx="831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rates below reflect the % of respondents who identified belonging to one of the six categories listed in the survey by</a:t>
            </a:r>
          </a:p>
          <a:p>
            <a:pPr algn="ct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identified job category. 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9737" y="2211002"/>
            <a:ext cx="7239000" cy="57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sx="99000" sy="99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9737" y="1524000"/>
            <a:ext cx="1082175" cy="744252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75000"/>
                </a:schemeClr>
              </a:gs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Rate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9958" y="1518073"/>
            <a:ext cx="957290" cy="744252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identified as Female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15391" y="1528432"/>
            <a:ext cx="1082175" cy="744252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% identified as Rural &amp; Remote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2120" y="1519962"/>
            <a:ext cx="1052640" cy="744252"/>
          </a:xfrm>
          <a:prstGeom prst="rect">
            <a:avLst/>
          </a:prstGeom>
          <a:gradFill flip="none" rotWithShape="1">
            <a:gsLst>
              <a:gs pos="50000">
                <a:schemeClr val="accent3"/>
              </a:gs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%  identified as  Francophone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2477" y="1519006"/>
            <a:ext cx="1137385" cy="744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identified as  Indigenous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30" y="2336993"/>
            <a:ext cx="227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Respondents</a:t>
            </a:r>
            <a:b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respondents / over available respondents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07568" y="2396588"/>
            <a:ext cx="5285836" cy="246173"/>
            <a:chOff x="3970883" y="3504533"/>
            <a:chExt cx="5285836" cy="104401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>
            <a:xfrm>
              <a:off x="3970883" y="3504926"/>
              <a:ext cx="1060202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33166" y="3507247"/>
              <a:ext cx="965307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77%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77419" y="3507247"/>
              <a:ext cx="1079300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14%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06356" y="3504533"/>
              <a:ext cx="1077156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14%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88264" y="3508363"/>
              <a:ext cx="1133030" cy="100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58001" y="2835254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Management</a:t>
            </a:r>
            <a:b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dirty="0"/>
              <a:t>EG members, all Assistant Deans, all Division Heads, </a:t>
            </a:r>
          </a:p>
          <a:p>
            <a:pPr algn="r"/>
            <a:r>
              <a:rPr lang="en-CA" sz="800" dirty="0"/>
              <a:t>all Section Chairs and all MSG member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91720" y="2907546"/>
            <a:ext cx="5329585" cy="241964"/>
            <a:chOff x="3970883" y="3502881"/>
            <a:chExt cx="5329585" cy="102616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40" name="Rectangle 39"/>
            <p:cNvSpPr/>
            <p:nvPr/>
          </p:nvSpPr>
          <p:spPr>
            <a:xfrm>
              <a:off x="3970883" y="3504926"/>
              <a:ext cx="1090192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61%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8560" y="3504926"/>
              <a:ext cx="965307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46%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11350" y="3502881"/>
              <a:ext cx="1089118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73769" y="3504675"/>
              <a:ext cx="1037581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76217" y="334447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991720" y="3384431"/>
            <a:ext cx="5342269" cy="242030"/>
            <a:chOff x="3970883" y="3502853"/>
            <a:chExt cx="5342269" cy="102644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49" name="Rectangle 48"/>
            <p:cNvSpPr/>
            <p:nvPr/>
          </p:nvSpPr>
          <p:spPr>
            <a:xfrm>
              <a:off x="3970883" y="3504926"/>
              <a:ext cx="1090192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68%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36333" y="3504926"/>
              <a:ext cx="965307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31227" y="3502853"/>
              <a:ext cx="1081925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46548" y="3504860"/>
              <a:ext cx="1098513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15506" y="3797923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 Faculty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918160" y="3771313"/>
            <a:ext cx="5442206" cy="264127"/>
            <a:chOff x="3970883" y="3493482"/>
            <a:chExt cx="5442206" cy="112015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58" name="Rectangle 57"/>
            <p:cNvSpPr/>
            <p:nvPr/>
          </p:nvSpPr>
          <p:spPr>
            <a:xfrm>
              <a:off x="3970883" y="3504926"/>
              <a:ext cx="1074344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27762" y="3503856"/>
              <a:ext cx="957290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04718" y="3493482"/>
              <a:ext cx="1108371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16%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259944" y="3496087"/>
              <a:ext cx="1058677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-31645" y="4228864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Staff &amp; Librarians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007568" y="4810895"/>
            <a:ext cx="5335071" cy="251760"/>
            <a:chOff x="3970883" y="3500696"/>
            <a:chExt cx="5335071" cy="106770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67" name="Rectangle 66"/>
            <p:cNvSpPr/>
            <p:nvPr/>
          </p:nvSpPr>
          <p:spPr>
            <a:xfrm>
              <a:off x="3970883" y="3504926"/>
              <a:ext cx="1071270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52%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047556" y="3506895"/>
              <a:ext cx="968723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87%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240335" y="3500696"/>
              <a:ext cx="1065619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13%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79607" y="3502091"/>
              <a:ext cx="1056155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13%</a:t>
              </a: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H="1" flipV="1">
            <a:off x="3999737" y="1176236"/>
            <a:ext cx="2099321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9139416" y="1176236"/>
            <a:ext cx="2099321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047237" y="145732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78" name="Isosceles Triangle 77"/>
          <p:cNvSpPr/>
          <p:nvPr/>
        </p:nvSpPr>
        <p:spPr>
          <a:xfrm rot="10800000">
            <a:off x="3313938" y="2000250"/>
            <a:ext cx="228600" cy="19706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32937" y="3363716"/>
            <a:ext cx="990600" cy="3734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20/29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932937" y="3805090"/>
            <a:ext cx="990600" cy="3734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12/19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927560" y="4252936"/>
            <a:ext cx="990600" cy="3734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7725" y="4685427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Unit 2 Staff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57725" y="5225386"/>
            <a:ext cx="164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Non-Union Staff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27560" y="4724627"/>
            <a:ext cx="990600" cy="3734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69/123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927560" y="5225386"/>
            <a:ext cx="990600" cy="3734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16/31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985820" y="4265126"/>
            <a:ext cx="5332684" cy="248522"/>
            <a:chOff x="3970883" y="3500100"/>
            <a:chExt cx="5332684" cy="105397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95" name="Rectangle 94"/>
            <p:cNvSpPr/>
            <p:nvPr/>
          </p:nvSpPr>
          <p:spPr>
            <a:xfrm>
              <a:off x="3970883" y="3504926"/>
              <a:ext cx="1096092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66%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030729" y="3500717"/>
              <a:ext cx="957290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220050" y="3500100"/>
              <a:ext cx="1083517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79670" y="3502705"/>
              <a:ext cx="1077840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999737" y="5279018"/>
            <a:ext cx="5342902" cy="241785"/>
            <a:chOff x="3970883" y="3502957"/>
            <a:chExt cx="5342902" cy="102540"/>
          </a:xfrm>
          <a:effectLst>
            <a:outerShdw blurRad="63500" dist="38100" dir="5400000" algn="t" rotWithShape="0">
              <a:prstClr val="black">
                <a:alpha val="29000"/>
              </a:prstClr>
            </a:outerShdw>
          </a:effectLst>
        </p:grpSpPr>
        <p:sp>
          <p:nvSpPr>
            <p:cNvPr id="101" name="Rectangle 100"/>
            <p:cNvSpPr/>
            <p:nvPr/>
          </p:nvSpPr>
          <p:spPr>
            <a:xfrm>
              <a:off x="3970883" y="3504926"/>
              <a:ext cx="1079101" cy="1005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51%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41105" y="3502957"/>
              <a:ext cx="957290" cy="1005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81%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239540" y="3502957"/>
              <a:ext cx="1074245" cy="100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12%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187438" y="3502957"/>
              <a:ext cx="1070006" cy="1005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12%</a:t>
              </a: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6009677" y="2921615"/>
            <a:ext cx="1143471" cy="23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994035" y="4276489"/>
            <a:ext cx="1200939" cy="23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071742" y="4819417"/>
            <a:ext cx="1200939" cy="23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028517" y="5275716"/>
            <a:ext cx="1200939" cy="23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999785" y="3386589"/>
            <a:ext cx="1200939" cy="23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969305" y="3797923"/>
            <a:ext cx="1200939" cy="23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289582" y="1533045"/>
            <a:ext cx="1082175" cy="744252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% identified as a Visible Minority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9312603" y="2914848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9321305" y="3395433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9360366" y="3773948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318145" y="4266995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9333989" y="4819417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9323937" y="5278596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9276322" y="2396114"/>
            <a:ext cx="107930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0330609" y="1528778"/>
            <a:ext cx="945403" cy="744252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% identified with a Disability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0354061" y="2403694"/>
            <a:ext cx="921951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0387875" y="2903608"/>
            <a:ext cx="888137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0400605" y="3400122"/>
            <a:ext cx="875407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0414011" y="3769730"/>
            <a:ext cx="862001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0364202" y="4271930"/>
            <a:ext cx="911810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0400605" y="4810895"/>
            <a:ext cx="838132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0339085" y="5266921"/>
            <a:ext cx="899652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1209219" y="1525000"/>
            <a:ext cx="838486" cy="744252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% identified as LGTBQ (TS)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217142" y="2405983"/>
            <a:ext cx="830563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1225618" y="2898543"/>
            <a:ext cx="822087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1217143" y="3390435"/>
            <a:ext cx="830562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1238314" y="3777455"/>
            <a:ext cx="809392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1202789" y="4271744"/>
            <a:ext cx="844916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234008" y="4820764"/>
            <a:ext cx="813697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1172637" y="5266921"/>
            <a:ext cx="875068" cy="237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409454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951412" y="1066323"/>
            <a:ext cx="236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 is simply dummy text of the printing and typesetting industry. Lorem Ipsum is simply dummy text of the printing and typesetting industry.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1933" y="2813715"/>
            <a:ext cx="2282687" cy="10895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 is simply dummy text of the printing and typesetting industry. Lorem Ipsum is simply dummy text of the printing and typesetting industry.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1412" y="4783558"/>
            <a:ext cx="236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 is </a:t>
            </a: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simly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dummy text of the printing and typesetting industry. Lorem Ipsum is simply dummy text of the printing and typesetting industry.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39855" y="2813715"/>
            <a:ext cx="2282687" cy="10895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 is simply dummy text of the printing and typesetting industry. Lorem Ipsum is simply dummy text of the printing and typesetting industry. 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NOSM EQUITY SURVEY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ACD8"/>
      </a:accent1>
      <a:accent2>
        <a:srgbClr val="FFFFFF"/>
      </a:accent2>
      <a:accent3>
        <a:srgbClr val="6BC496"/>
      </a:accent3>
      <a:accent4>
        <a:srgbClr val="F0E13C"/>
      </a:accent4>
      <a:accent5>
        <a:srgbClr val="136271"/>
      </a:accent5>
      <a:accent6>
        <a:srgbClr val="E7E8E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6373</TotalTime>
  <Words>458</Words>
  <Application>Microsoft Office PowerPoint</Application>
  <PresentationFormat>Custom</PresentationFormat>
  <Paragraphs>116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Equity &amp; Diversity Survey Results</vt:lpstr>
      <vt:lpstr>PowerPoint Presentation</vt:lpstr>
      <vt:lpstr>Participation Rates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Lyne AubryYates</cp:lastModifiedBy>
  <cp:revision>154</cp:revision>
  <dcterms:created xsi:type="dcterms:W3CDTF">2013-09-12T13:05:01Z</dcterms:created>
  <dcterms:modified xsi:type="dcterms:W3CDTF">2020-10-15T13:33:08Z</dcterms:modified>
</cp:coreProperties>
</file>