
<file path=[Content_Types].xml><?xml version="1.0" encoding="utf-8"?>
<Types xmlns="http://schemas.openxmlformats.org/package/2006/content-types">
  <Default Extension="png" ContentType="image/png"/>
  <Default Extension="tmp" ContentType="image/png"/>
  <Default Extension="rels" ContentType="application/vnd.openxmlformats-package.relationships+xml"/>
  <Default Extension="xml" ContentType="application/xml"/>
  <Default Extension="jpg" ContentType="image/jpeg"/>
  <Override PartName="/ppt/diagrams/data1.xml" ContentType="application/vnd.openxmlformats-officedocument.drawingml.diagramData+xml"/>
  <Override PartName="/ppt/presentation.xml" ContentType="application/vnd.openxmlformats-officedocument.presentationml.presentation.main+xml"/>
  <Override PartName="/ppt/slides/slide71.xml" ContentType="application/vnd.openxmlformats-officedocument.presentationml.slide+xml"/>
  <Override PartName="/ppt/slides/slide38.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63.xml" ContentType="application/vnd.openxmlformats-officedocument.presentationml.slide+xml"/>
  <Override PartName="/ppt/slides/slide62.xml" ContentType="application/vnd.openxmlformats-officedocument.presentationml.slide+xml"/>
  <Override PartName="/ppt/slides/slide61.xml" ContentType="application/vnd.openxmlformats-officedocument.presentationml.slide+xml"/>
  <Override PartName="/ppt/slides/slide60.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59.xml" ContentType="application/vnd.openxmlformats-officedocument.presentationml.slide+xml"/>
  <Override PartName="/ppt/slides/slide58.xml" ContentType="application/vnd.openxmlformats-officedocument.presentationml.slide+xml"/>
  <Override PartName="/ppt/slides/slide5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9.xml" ContentType="application/vnd.openxmlformats-officedocument.presentationml.slide+xml"/>
  <Override PartName="/ppt/slides/slide70.xml" ContentType="application/vnd.openxmlformats-officedocument.presentationml.slide+xml"/>
  <Override PartName="/ppt/slides/slide11.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0.xml" ContentType="application/vnd.openxmlformats-officedocument.presentationml.slide+xml"/>
  <Override PartName="/ppt/slides/slide14.xml" ContentType="application/vnd.openxmlformats-officedocument.presentationml.slide+xml"/>
  <Override PartName="/ppt/slides/slide12.xml" ContentType="application/vnd.openxmlformats-officedocument.presentationml.slide+xml"/>
  <Override PartName="/ppt/slides/slide15.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17.xml" ContentType="application/vnd.openxmlformats-officedocument.presentationml.notesSlide+xml"/>
  <Override PartName="/ppt/notesSlides/notesSlide2.xml" ContentType="application/vnd.openxmlformats-officedocument.presentationml.notesSlide+xml"/>
  <Override PartName="/ppt/notesSlides/notesSlide12.xml" ContentType="application/vnd.openxmlformats-officedocument.presentationml.notes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notesSlides/notesSlide13.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14.xml" ContentType="application/vnd.openxmlformats-officedocument.presentationml.notesSlide+xml"/>
  <Override PartName="/ppt/notesSlides/notesSlide8.xml" ContentType="application/vnd.openxmlformats-officedocument.presentationml.notesSlide+xml"/>
  <Override PartName="/ppt/notesSlides/notesSlide1.xml" ContentType="application/vnd.openxmlformats-officedocument.presentationml.notesSlide+xml"/>
  <Override PartName="/ppt/notesSlides/notesSlide7.xml" ContentType="application/vnd.openxmlformats-officedocument.presentationml.notesSlide+xml"/>
  <Override PartName="/ppt/slideLayouts/slideLayout4.xml" ContentType="application/vnd.openxmlformats-officedocument.presentationml.slideLayout+xml"/>
  <Override PartName="/ppt/slideLayouts/slideLayout7.xml" ContentType="application/vnd.openxmlformats-officedocument.presentationml.slideLayout+xml"/>
  <Override PartName="/ppt/notesSlides/notesSlide20.xml" ContentType="application/vnd.openxmlformats-officedocument.presentationml.notesSlide+xml"/>
  <Override PartName="/ppt/slideLayouts/slideLayout2.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3.xml" ContentType="application/vnd.openxmlformats-officedocument.presentationml.slideLayout+xml"/>
  <Override PartName="/ppt/slideLayouts/slideLayout8.xml" ContentType="application/vnd.openxmlformats-officedocument.presentationml.slideLayout+xml"/>
  <Override PartName="/ppt/notesSlides/notesSlide18.xml" ContentType="application/vnd.openxmlformats-officedocument.presentationml.notesSlide+xml"/>
  <Override PartName="/ppt/slideLayouts/slideLayout1.xml" ContentType="application/vnd.openxmlformats-officedocument.presentationml.slideLayout+xml"/>
  <Override PartName="/ppt/notesSlides/notesSlide19.xml" ContentType="application/vnd.openxmlformats-officedocument.presentationml.notesSlide+xml"/>
  <Override PartName="/ppt/slideLayouts/slideLayout11.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diagrams/layout1.xml" ContentType="application/vnd.openxmlformats-officedocument.drawingml.diagramLayout+xml"/>
  <Override PartName="/ppt/theme/theme1.xml" ContentType="application/vnd.openxmlformats-officedocument.theme+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Masters/notesMaster1.xml" ContentType="application/vnd.openxmlformats-officedocument.presentationml.notesMaster+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73"/>
  </p:notesMasterIdLst>
  <p:sldIdLst>
    <p:sldId id="256" r:id="rId2"/>
    <p:sldId id="257" r:id="rId3"/>
    <p:sldId id="258" r:id="rId4"/>
    <p:sldId id="381" r:id="rId5"/>
    <p:sldId id="259" r:id="rId6"/>
    <p:sldId id="407" r:id="rId7"/>
    <p:sldId id="325" r:id="rId8"/>
    <p:sldId id="384" r:id="rId9"/>
    <p:sldId id="349" r:id="rId10"/>
    <p:sldId id="351" r:id="rId11"/>
    <p:sldId id="352" r:id="rId12"/>
    <p:sldId id="353" r:id="rId13"/>
    <p:sldId id="354" r:id="rId14"/>
    <p:sldId id="357" r:id="rId15"/>
    <p:sldId id="360" r:id="rId16"/>
    <p:sldId id="378" r:id="rId17"/>
    <p:sldId id="361" r:id="rId18"/>
    <p:sldId id="376" r:id="rId19"/>
    <p:sldId id="368" r:id="rId20"/>
    <p:sldId id="369" r:id="rId21"/>
    <p:sldId id="370" r:id="rId22"/>
    <p:sldId id="371" r:id="rId23"/>
    <p:sldId id="372" r:id="rId24"/>
    <p:sldId id="373" r:id="rId25"/>
    <p:sldId id="374" r:id="rId26"/>
    <p:sldId id="375" r:id="rId27"/>
    <p:sldId id="364" r:id="rId28"/>
    <p:sldId id="365" r:id="rId29"/>
    <p:sldId id="341" r:id="rId30"/>
    <p:sldId id="379" r:id="rId31"/>
    <p:sldId id="380" r:id="rId32"/>
    <p:sldId id="377" r:id="rId33"/>
    <p:sldId id="383" r:id="rId34"/>
    <p:sldId id="382" r:id="rId35"/>
    <p:sldId id="386" r:id="rId36"/>
    <p:sldId id="385" r:id="rId37"/>
    <p:sldId id="388" r:id="rId38"/>
    <p:sldId id="387" r:id="rId39"/>
    <p:sldId id="409" r:id="rId40"/>
    <p:sldId id="410" r:id="rId41"/>
    <p:sldId id="398" r:id="rId42"/>
    <p:sldId id="399" r:id="rId43"/>
    <p:sldId id="400" r:id="rId44"/>
    <p:sldId id="293" r:id="rId45"/>
    <p:sldId id="294" r:id="rId46"/>
    <p:sldId id="296" r:id="rId47"/>
    <p:sldId id="297" r:id="rId48"/>
    <p:sldId id="401" r:id="rId49"/>
    <p:sldId id="402" r:id="rId50"/>
    <p:sldId id="408" r:id="rId51"/>
    <p:sldId id="403" r:id="rId52"/>
    <p:sldId id="343" r:id="rId53"/>
    <p:sldId id="397" r:id="rId54"/>
    <p:sldId id="394" r:id="rId55"/>
    <p:sldId id="345" r:id="rId56"/>
    <p:sldId id="395" r:id="rId57"/>
    <p:sldId id="405" r:id="rId58"/>
    <p:sldId id="326" r:id="rId59"/>
    <p:sldId id="406" r:id="rId60"/>
    <p:sldId id="348" r:id="rId61"/>
    <p:sldId id="346" r:id="rId62"/>
    <p:sldId id="260" r:id="rId63"/>
    <p:sldId id="363" r:id="rId64"/>
    <p:sldId id="331" r:id="rId65"/>
    <p:sldId id="332" r:id="rId66"/>
    <p:sldId id="389" r:id="rId67"/>
    <p:sldId id="390" r:id="rId68"/>
    <p:sldId id="391" r:id="rId69"/>
    <p:sldId id="392" r:id="rId70"/>
    <p:sldId id="393" r:id="rId71"/>
    <p:sldId id="334" r:id="rId7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68582" autoAdjust="0"/>
  </p:normalViewPr>
  <p:slideViewPr>
    <p:cSldViewPr snapToGrid="0">
      <p:cViewPr varScale="1">
        <p:scale>
          <a:sx n="61" d="100"/>
          <a:sy n="61" d="100"/>
        </p:scale>
        <p:origin x="960" y="43"/>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presProps" Target="presProps.xml"/><Relationship Id="rId79" Type="http://schemas.openxmlformats.org/officeDocument/2006/relationships/customXml" Target="../customXml/item2.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customXml" Target="../customXml/item3.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78" Type="http://schemas.openxmlformats.org/officeDocument/2006/relationships/customXml" Target="../customXml/item1.xml"/><Relationship Id="rId81" Type="http://schemas.openxmlformats.org/officeDocument/2006/relationships/customXml" Target="../customXml/item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diagrams/_rels/data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image" Target="../media/image49.png"/></Relationships>
</file>

<file path=ppt/diagrams/_rels/drawing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image" Target="../media/image49.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F4963FC-8A83-4BB4-8EA4-BB56FFDF18CB}" type="doc">
      <dgm:prSet loTypeId="urn:microsoft.com/office/officeart/2005/8/layout/vList4" loCatId="picture" qsTypeId="urn:microsoft.com/office/officeart/2005/8/quickstyle/simple1" qsCatId="simple" csTypeId="urn:microsoft.com/office/officeart/2005/8/colors/accent1_2" csCatId="accent1" phldr="1"/>
      <dgm:spPr/>
      <dgm:t>
        <a:bodyPr/>
        <a:lstStyle/>
        <a:p>
          <a:endParaRPr lang="en-CA"/>
        </a:p>
      </dgm:t>
    </dgm:pt>
    <dgm:pt modelId="{AF5794CF-DE52-4C24-ACBC-CB6C72FEAD4B}">
      <dgm:prSet phldrT="[Text]"/>
      <dgm:spPr/>
      <dgm:t>
        <a:bodyPr/>
        <a:lstStyle/>
        <a:p>
          <a:r>
            <a:rPr lang="en-CA" dirty="0" smtClean="0"/>
            <a:t>Low RISK</a:t>
          </a:r>
          <a:endParaRPr lang="en-CA" dirty="0"/>
        </a:p>
      </dgm:t>
    </dgm:pt>
    <dgm:pt modelId="{4702EC70-7454-40D2-A546-F3BBB546A98A}" type="parTrans" cxnId="{4B6B005E-470B-43D6-AB10-EC7F96180D8E}">
      <dgm:prSet/>
      <dgm:spPr/>
      <dgm:t>
        <a:bodyPr/>
        <a:lstStyle/>
        <a:p>
          <a:endParaRPr lang="en-CA"/>
        </a:p>
      </dgm:t>
    </dgm:pt>
    <dgm:pt modelId="{9E47456A-5994-45A2-9556-019B7765DA0A}" type="sibTrans" cxnId="{4B6B005E-470B-43D6-AB10-EC7F96180D8E}">
      <dgm:prSet/>
      <dgm:spPr/>
      <dgm:t>
        <a:bodyPr/>
        <a:lstStyle/>
        <a:p>
          <a:endParaRPr lang="en-CA"/>
        </a:p>
      </dgm:t>
    </dgm:pt>
    <dgm:pt modelId="{469DE541-A380-491B-B228-298B76FB93AA}">
      <dgm:prSet phldrT="[Text]"/>
      <dgm:spPr/>
      <dgm:t>
        <a:bodyPr/>
        <a:lstStyle/>
        <a:p>
          <a:r>
            <a:rPr lang="en-CA" dirty="0" smtClean="0"/>
            <a:t>Yoga, meditation, balanced diet, exercise</a:t>
          </a:r>
          <a:endParaRPr lang="en-CA" dirty="0"/>
        </a:p>
      </dgm:t>
    </dgm:pt>
    <dgm:pt modelId="{5A6A2E3A-71F5-432D-B238-F222298A62C4}" type="parTrans" cxnId="{B29B5981-D512-4D61-A9D5-29743072F883}">
      <dgm:prSet/>
      <dgm:spPr/>
      <dgm:t>
        <a:bodyPr/>
        <a:lstStyle/>
        <a:p>
          <a:endParaRPr lang="en-CA"/>
        </a:p>
      </dgm:t>
    </dgm:pt>
    <dgm:pt modelId="{19213F52-4C54-461A-ABBA-DC09EDE77077}" type="sibTrans" cxnId="{B29B5981-D512-4D61-A9D5-29743072F883}">
      <dgm:prSet/>
      <dgm:spPr/>
      <dgm:t>
        <a:bodyPr/>
        <a:lstStyle/>
        <a:p>
          <a:endParaRPr lang="en-CA"/>
        </a:p>
      </dgm:t>
    </dgm:pt>
    <dgm:pt modelId="{27D47153-4E54-4C40-A924-9C4A68F93224}">
      <dgm:prSet phldrT="[Text]"/>
      <dgm:spPr/>
      <dgm:t>
        <a:bodyPr/>
        <a:lstStyle/>
        <a:p>
          <a:r>
            <a:rPr lang="en-CA" dirty="0" smtClean="0"/>
            <a:t>Intermediate RISK</a:t>
          </a:r>
          <a:endParaRPr lang="en-CA" dirty="0"/>
        </a:p>
      </dgm:t>
    </dgm:pt>
    <dgm:pt modelId="{A2D8418A-6EDB-4597-AB41-20BD4AE5D86C}" type="parTrans" cxnId="{1DD8C422-7285-4DE8-92C4-243EE61D60BC}">
      <dgm:prSet/>
      <dgm:spPr/>
      <dgm:t>
        <a:bodyPr/>
        <a:lstStyle/>
        <a:p>
          <a:endParaRPr lang="en-CA"/>
        </a:p>
      </dgm:t>
    </dgm:pt>
    <dgm:pt modelId="{B473D4E6-EB67-4EAC-87FF-6AD2933DD1E2}" type="sibTrans" cxnId="{1DD8C422-7285-4DE8-92C4-243EE61D60BC}">
      <dgm:prSet/>
      <dgm:spPr/>
      <dgm:t>
        <a:bodyPr/>
        <a:lstStyle/>
        <a:p>
          <a:endParaRPr lang="en-CA"/>
        </a:p>
      </dgm:t>
    </dgm:pt>
    <dgm:pt modelId="{1198014E-82A6-4EE0-ABD4-681B81046DBA}">
      <dgm:prSet phldrT="[Text]"/>
      <dgm:spPr/>
      <dgm:t>
        <a:bodyPr/>
        <a:lstStyle/>
        <a:p>
          <a:r>
            <a:rPr lang="en-CA" dirty="0" smtClean="0"/>
            <a:t>Herbal treatments (</a:t>
          </a:r>
          <a:r>
            <a:rPr lang="en-CA" dirty="0" err="1" smtClean="0"/>
            <a:t>Essiac</a:t>
          </a:r>
          <a:r>
            <a:rPr lang="en-CA" dirty="0" smtClean="0"/>
            <a:t> tea, </a:t>
          </a:r>
          <a:r>
            <a:rPr lang="en-CA" dirty="0" err="1" smtClean="0"/>
            <a:t>chagas</a:t>
          </a:r>
          <a:r>
            <a:rPr lang="en-CA" dirty="0" smtClean="0"/>
            <a:t>, black cohosh etc.)</a:t>
          </a:r>
          <a:endParaRPr lang="en-CA" dirty="0"/>
        </a:p>
      </dgm:t>
    </dgm:pt>
    <dgm:pt modelId="{3732B750-8067-449E-9015-4826D3A3706D}" type="parTrans" cxnId="{25855594-218B-4834-9D8A-D12263D663B4}">
      <dgm:prSet/>
      <dgm:spPr/>
      <dgm:t>
        <a:bodyPr/>
        <a:lstStyle/>
        <a:p>
          <a:endParaRPr lang="en-CA"/>
        </a:p>
      </dgm:t>
    </dgm:pt>
    <dgm:pt modelId="{6843CEFF-A39C-4265-9A87-35ECF3C01217}" type="sibTrans" cxnId="{25855594-218B-4834-9D8A-D12263D663B4}">
      <dgm:prSet/>
      <dgm:spPr/>
      <dgm:t>
        <a:bodyPr/>
        <a:lstStyle/>
        <a:p>
          <a:endParaRPr lang="en-CA"/>
        </a:p>
      </dgm:t>
    </dgm:pt>
    <dgm:pt modelId="{B73B146C-85E7-451E-A768-1BA58105A77E}">
      <dgm:prSet phldrT="[Text]"/>
      <dgm:spPr/>
      <dgm:t>
        <a:bodyPr/>
        <a:lstStyle/>
        <a:p>
          <a:r>
            <a:rPr lang="en-CA" dirty="0" smtClean="0"/>
            <a:t>Supplements (vitamins/minerals)</a:t>
          </a:r>
          <a:endParaRPr lang="en-CA" dirty="0"/>
        </a:p>
      </dgm:t>
    </dgm:pt>
    <dgm:pt modelId="{1DB9FA6C-B92F-4CA3-9B68-0BD76B6E4D22}" type="parTrans" cxnId="{EBEA9D95-772F-457E-9B3B-7ED728D641C0}">
      <dgm:prSet/>
      <dgm:spPr/>
      <dgm:t>
        <a:bodyPr/>
        <a:lstStyle/>
        <a:p>
          <a:endParaRPr lang="en-CA"/>
        </a:p>
      </dgm:t>
    </dgm:pt>
    <dgm:pt modelId="{6159D76C-DF89-4F79-800B-D1F08D49D4A7}" type="sibTrans" cxnId="{EBEA9D95-772F-457E-9B3B-7ED728D641C0}">
      <dgm:prSet/>
      <dgm:spPr/>
      <dgm:t>
        <a:bodyPr/>
        <a:lstStyle/>
        <a:p>
          <a:endParaRPr lang="en-CA"/>
        </a:p>
      </dgm:t>
    </dgm:pt>
    <dgm:pt modelId="{26E227B3-B1A9-4E40-9263-C2651C7F4F5A}">
      <dgm:prSet phldrT="[Text]"/>
      <dgm:spPr/>
      <dgm:t>
        <a:bodyPr/>
        <a:lstStyle/>
        <a:p>
          <a:r>
            <a:rPr lang="en-CA" dirty="0" smtClean="0"/>
            <a:t>High RISK</a:t>
          </a:r>
          <a:endParaRPr lang="en-CA" dirty="0"/>
        </a:p>
      </dgm:t>
    </dgm:pt>
    <dgm:pt modelId="{44108AFE-024B-4F5E-B72A-1740950774B2}" type="parTrans" cxnId="{ED938BE4-9D7B-4C58-9B05-C75100FF40F9}">
      <dgm:prSet/>
      <dgm:spPr/>
      <dgm:t>
        <a:bodyPr/>
        <a:lstStyle/>
        <a:p>
          <a:endParaRPr lang="en-CA"/>
        </a:p>
      </dgm:t>
    </dgm:pt>
    <dgm:pt modelId="{09FCD527-68DD-4B44-AD06-7F9F9719D9B1}" type="sibTrans" cxnId="{ED938BE4-9D7B-4C58-9B05-C75100FF40F9}">
      <dgm:prSet/>
      <dgm:spPr/>
      <dgm:t>
        <a:bodyPr/>
        <a:lstStyle/>
        <a:p>
          <a:endParaRPr lang="en-CA"/>
        </a:p>
      </dgm:t>
    </dgm:pt>
    <dgm:pt modelId="{85AFF1D7-986C-4ADB-A177-9E697FD71BA1}">
      <dgm:prSet phldrT="[Text]"/>
      <dgm:spPr/>
      <dgm:t>
        <a:bodyPr/>
        <a:lstStyle/>
        <a:p>
          <a:r>
            <a:rPr lang="en-CA" dirty="0" smtClean="0"/>
            <a:t>Multiple IV infusions</a:t>
          </a:r>
          <a:endParaRPr lang="en-CA" dirty="0"/>
        </a:p>
      </dgm:t>
    </dgm:pt>
    <dgm:pt modelId="{D30E383B-C01B-4DC4-BCA3-B8B1DB2E72BD}" type="parTrans" cxnId="{E919902E-FE19-4BA7-88F6-533BA0530E89}">
      <dgm:prSet/>
      <dgm:spPr/>
      <dgm:t>
        <a:bodyPr/>
        <a:lstStyle/>
        <a:p>
          <a:endParaRPr lang="en-CA"/>
        </a:p>
      </dgm:t>
    </dgm:pt>
    <dgm:pt modelId="{E55E1929-DAF2-4CAE-B67A-EB1EC649F77A}" type="sibTrans" cxnId="{E919902E-FE19-4BA7-88F6-533BA0530E89}">
      <dgm:prSet/>
      <dgm:spPr/>
      <dgm:t>
        <a:bodyPr/>
        <a:lstStyle/>
        <a:p>
          <a:endParaRPr lang="en-CA"/>
        </a:p>
      </dgm:t>
    </dgm:pt>
    <dgm:pt modelId="{F2AB44EC-45AE-4AC3-93B1-270DCD44B6E3}">
      <dgm:prSet phldrT="[Text]"/>
      <dgm:spPr/>
      <dgm:t>
        <a:bodyPr/>
        <a:lstStyle/>
        <a:p>
          <a:r>
            <a:rPr lang="en-CA" dirty="0" smtClean="0"/>
            <a:t>Rectal suppositories/enemas etc.</a:t>
          </a:r>
          <a:endParaRPr lang="en-CA" dirty="0"/>
        </a:p>
      </dgm:t>
    </dgm:pt>
    <dgm:pt modelId="{B2F42973-FB92-436D-8869-CE3AB74FDBD3}" type="parTrans" cxnId="{44F05E9A-DE91-47F8-9D9C-BF0903AE8F76}">
      <dgm:prSet/>
      <dgm:spPr/>
      <dgm:t>
        <a:bodyPr/>
        <a:lstStyle/>
        <a:p>
          <a:endParaRPr lang="en-CA"/>
        </a:p>
      </dgm:t>
    </dgm:pt>
    <dgm:pt modelId="{05338453-2221-454D-8B31-9BBA29E6C8D8}" type="sibTrans" cxnId="{44F05E9A-DE91-47F8-9D9C-BF0903AE8F76}">
      <dgm:prSet/>
      <dgm:spPr/>
      <dgm:t>
        <a:bodyPr/>
        <a:lstStyle/>
        <a:p>
          <a:endParaRPr lang="en-CA"/>
        </a:p>
      </dgm:t>
    </dgm:pt>
    <dgm:pt modelId="{086D1819-40E0-4739-9F3D-020C04078012}">
      <dgm:prSet phldrT="[Text]"/>
      <dgm:spPr/>
      <dgm:t>
        <a:bodyPr/>
        <a:lstStyle/>
        <a:p>
          <a:r>
            <a:rPr lang="en-CA" dirty="0" smtClean="0"/>
            <a:t>Acupuncture, massage therapy</a:t>
          </a:r>
          <a:endParaRPr lang="en-CA" dirty="0"/>
        </a:p>
      </dgm:t>
    </dgm:pt>
    <dgm:pt modelId="{71E9886D-C4D1-4AE2-A67F-7FE598C24D1E}" type="parTrans" cxnId="{0F2B92F6-3EFF-41D1-8C0B-8B1266D70A0B}">
      <dgm:prSet/>
      <dgm:spPr/>
      <dgm:t>
        <a:bodyPr/>
        <a:lstStyle/>
        <a:p>
          <a:endParaRPr lang="en-CA"/>
        </a:p>
      </dgm:t>
    </dgm:pt>
    <dgm:pt modelId="{22FB7C45-7C64-47F9-9C9C-96B8DDB62D08}" type="sibTrans" cxnId="{0F2B92F6-3EFF-41D1-8C0B-8B1266D70A0B}">
      <dgm:prSet/>
      <dgm:spPr/>
      <dgm:t>
        <a:bodyPr/>
        <a:lstStyle/>
        <a:p>
          <a:endParaRPr lang="en-CA"/>
        </a:p>
      </dgm:t>
    </dgm:pt>
    <dgm:pt modelId="{9460A14F-A891-4C75-A0BE-1234D4EBA63D}">
      <dgm:prSet phldrT="[Text]"/>
      <dgm:spPr/>
      <dgm:t>
        <a:bodyPr/>
        <a:lstStyle/>
        <a:p>
          <a:r>
            <a:rPr lang="en-CA" dirty="0" smtClean="0"/>
            <a:t>Large variations in diet</a:t>
          </a:r>
          <a:endParaRPr lang="en-CA" dirty="0"/>
        </a:p>
      </dgm:t>
    </dgm:pt>
    <dgm:pt modelId="{2A2286CB-9642-473F-AA79-9E20EE3D6390}" type="parTrans" cxnId="{B6AFC702-FB6F-4800-AB32-569232965A31}">
      <dgm:prSet/>
      <dgm:spPr/>
      <dgm:t>
        <a:bodyPr/>
        <a:lstStyle/>
        <a:p>
          <a:endParaRPr lang="en-CA"/>
        </a:p>
      </dgm:t>
    </dgm:pt>
    <dgm:pt modelId="{64FCB03B-B4AB-452A-BE85-D3F949BB85CA}" type="sibTrans" cxnId="{B6AFC702-FB6F-4800-AB32-569232965A31}">
      <dgm:prSet/>
      <dgm:spPr/>
      <dgm:t>
        <a:bodyPr/>
        <a:lstStyle/>
        <a:p>
          <a:endParaRPr lang="en-CA"/>
        </a:p>
      </dgm:t>
    </dgm:pt>
    <dgm:pt modelId="{E28900EB-4714-405A-BFDE-9D4948D05895}">
      <dgm:prSet phldrT="[Text]"/>
      <dgm:spPr/>
      <dgm:t>
        <a:bodyPr/>
        <a:lstStyle/>
        <a:p>
          <a:r>
            <a:rPr lang="en-CA" dirty="0" smtClean="0"/>
            <a:t>Homeopathic treatments</a:t>
          </a:r>
          <a:endParaRPr lang="en-CA" dirty="0"/>
        </a:p>
      </dgm:t>
    </dgm:pt>
    <dgm:pt modelId="{A2C30E3C-208B-4356-83AB-BD6BDD8D114F}" type="parTrans" cxnId="{7A66DA36-853A-477C-8493-D46F8B458F46}">
      <dgm:prSet/>
      <dgm:spPr/>
      <dgm:t>
        <a:bodyPr/>
        <a:lstStyle/>
        <a:p>
          <a:endParaRPr lang="en-CA"/>
        </a:p>
      </dgm:t>
    </dgm:pt>
    <dgm:pt modelId="{BE9BC502-32D1-4F60-96CE-C9D91B5B7D51}" type="sibTrans" cxnId="{7A66DA36-853A-477C-8493-D46F8B458F46}">
      <dgm:prSet/>
      <dgm:spPr/>
      <dgm:t>
        <a:bodyPr/>
        <a:lstStyle/>
        <a:p>
          <a:endParaRPr lang="en-CA"/>
        </a:p>
      </dgm:t>
    </dgm:pt>
    <dgm:pt modelId="{DE51A8A1-D31D-4243-B2B6-80D5C4701E78}">
      <dgm:prSet phldrT="[Text]"/>
      <dgm:spPr/>
      <dgm:t>
        <a:bodyPr/>
        <a:lstStyle/>
        <a:p>
          <a:endParaRPr lang="en-CA" dirty="0"/>
        </a:p>
      </dgm:t>
    </dgm:pt>
    <dgm:pt modelId="{D658BC80-A678-4695-9E65-9E272A3A1DE6}" type="parTrans" cxnId="{9A02B7D9-F49E-49C0-89CD-237B844430D1}">
      <dgm:prSet/>
      <dgm:spPr/>
      <dgm:t>
        <a:bodyPr/>
        <a:lstStyle/>
        <a:p>
          <a:endParaRPr lang="en-CA"/>
        </a:p>
      </dgm:t>
    </dgm:pt>
    <dgm:pt modelId="{815D4BEB-8E26-44E3-A0C5-130C6A9068B7}" type="sibTrans" cxnId="{9A02B7D9-F49E-49C0-89CD-237B844430D1}">
      <dgm:prSet/>
      <dgm:spPr/>
      <dgm:t>
        <a:bodyPr/>
        <a:lstStyle/>
        <a:p>
          <a:endParaRPr lang="en-CA"/>
        </a:p>
      </dgm:t>
    </dgm:pt>
    <dgm:pt modelId="{31BDDA99-F3BA-4C68-BB26-958740180B77}" type="pres">
      <dgm:prSet presAssocID="{AF4963FC-8A83-4BB4-8EA4-BB56FFDF18CB}" presName="linear" presStyleCnt="0">
        <dgm:presLayoutVars>
          <dgm:dir/>
          <dgm:resizeHandles val="exact"/>
        </dgm:presLayoutVars>
      </dgm:prSet>
      <dgm:spPr/>
      <dgm:t>
        <a:bodyPr/>
        <a:lstStyle/>
        <a:p>
          <a:endParaRPr lang="en-CA"/>
        </a:p>
      </dgm:t>
    </dgm:pt>
    <dgm:pt modelId="{BDC794DE-FB62-4900-BC6C-B1738162D525}" type="pres">
      <dgm:prSet presAssocID="{AF5794CF-DE52-4C24-ACBC-CB6C72FEAD4B}" presName="comp" presStyleCnt="0"/>
      <dgm:spPr/>
    </dgm:pt>
    <dgm:pt modelId="{474EC7EC-BE4C-4721-A42E-700B9286C957}" type="pres">
      <dgm:prSet presAssocID="{AF5794CF-DE52-4C24-ACBC-CB6C72FEAD4B}" presName="box" presStyleLbl="node1" presStyleIdx="0" presStyleCnt="3"/>
      <dgm:spPr/>
      <dgm:t>
        <a:bodyPr/>
        <a:lstStyle/>
        <a:p>
          <a:endParaRPr lang="en-CA"/>
        </a:p>
      </dgm:t>
    </dgm:pt>
    <dgm:pt modelId="{35DFBB4C-7BDC-46F6-AD2D-9C90FFDAA853}" type="pres">
      <dgm:prSet presAssocID="{AF5794CF-DE52-4C24-ACBC-CB6C72FEAD4B}" presName="img" presStyleLbl="fgImgPlace1" presStyleIdx="0" presStyleCnt="3"/>
      <dgm:spPr>
        <a:blipFill rotWithShape="1">
          <a:blip xmlns:r="http://schemas.openxmlformats.org/officeDocument/2006/relationships" r:embed="rId1"/>
          <a:stretch>
            <a:fillRect/>
          </a:stretch>
        </a:blipFill>
      </dgm:spPr>
    </dgm:pt>
    <dgm:pt modelId="{101C02D3-464D-4701-AA4C-1B8EC39C32E4}" type="pres">
      <dgm:prSet presAssocID="{AF5794CF-DE52-4C24-ACBC-CB6C72FEAD4B}" presName="text" presStyleLbl="node1" presStyleIdx="0" presStyleCnt="3">
        <dgm:presLayoutVars>
          <dgm:bulletEnabled val="1"/>
        </dgm:presLayoutVars>
      </dgm:prSet>
      <dgm:spPr/>
      <dgm:t>
        <a:bodyPr/>
        <a:lstStyle/>
        <a:p>
          <a:endParaRPr lang="en-CA"/>
        </a:p>
      </dgm:t>
    </dgm:pt>
    <dgm:pt modelId="{685CD74A-F2E3-4CD3-B696-F4F0736C47DA}" type="pres">
      <dgm:prSet presAssocID="{9E47456A-5994-45A2-9556-019B7765DA0A}" presName="spacer" presStyleCnt="0"/>
      <dgm:spPr/>
    </dgm:pt>
    <dgm:pt modelId="{D7BD22E0-E3AF-4D27-B704-3F23A6222D02}" type="pres">
      <dgm:prSet presAssocID="{27D47153-4E54-4C40-A924-9C4A68F93224}" presName="comp" presStyleCnt="0"/>
      <dgm:spPr/>
    </dgm:pt>
    <dgm:pt modelId="{87E3730B-349E-4345-9D4F-52A7BBDF6FAD}" type="pres">
      <dgm:prSet presAssocID="{27D47153-4E54-4C40-A924-9C4A68F93224}" presName="box" presStyleLbl="node1" presStyleIdx="1" presStyleCnt="3"/>
      <dgm:spPr/>
      <dgm:t>
        <a:bodyPr/>
        <a:lstStyle/>
        <a:p>
          <a:endParaRPr lang="en-CA"/>
        </a:p>
      </dgm:t>
    </dgm:pt>
    <dgm:pt modelId="{663362E4-E4A4-453F-B153-3E7A88410207}" type="pres">
      <dgm:prSet presAssocID="{27D47153-4E54-4C40-A924-9C4A68F93224}" presName="img" presStyleLbl="fgImgPlace1" presStyleIdx="1" presStyleCnt="3"/>
      <dgm:spPr>
        <a:blipFill rotWithShape="1">
          <a:blip xmlns:r="http://schemas.openxmlformats.org/officeDocument/2006/relationships" r:embed="rId2"/>
          <a:stretch>
            <a:fillRect/>
          </a:stretch>
        </a:blipFill>
      </dgm:spPr>
    </dgm:pt>
    <dgm:pt modelId="{6A1013E5-ADF4-448D-87EB-CBBF2321F436}" type="pres">
      <dgm:prSet presAssocID="{27D47153-4E54-4C40-A924-9C4A68F93224}" presName="text" presStyleLbl="node1" presStyleIdx="1" presStyleCnt="3">
        <dgm:presLayoutVars>
          <dgm:bulletEnabled val="1"/>
        </dgm:presLayoutVars>
      </dgm:prSet>
      <dgm:spPr/>
      <dgm:t>
        <a:bodyPr/>
        <a:lstStyle/>
        <a:p>
          <a:endParaRPr lang="en-CA"/>
        </a:p>
      </dgm:t>
    </dgm:pt>
    <dgm:pt modelId="{0D9B8833-A674-47F6-B172-C002A5AD87B5}" type="pres">
      <dgm:prSet presAssocID="{B473D4E6-EB67-4EAC-87FF-6AD2933DD1E2}" presName="spacer" presStyleCnt="0"/>
      <dgm:spPr/>
    </dgm:pt>
    <dgm:pt modelId="{06AE2A96-F517-4593-936A-B191FC2ECE07}" type="pres">
      <dgm:prSet presAssocID="{26E227B3-B1A9-4E40-9263-C2651C7F4F5A}" presName="comp" presStyleCnt="0"/>
      <dgm:spPr/>
    </dgm:pt>
    <dgm:pt modelId="{6286C401-C923-4EBE-B4E6-A83C643D7D42}" type="pres">
      <dgm:prSet presAssocID="{26E227B3-B1A9-4E40-9263-C2651C7F4F5A}" presName="box" presStyleLbl="node1" presStyleIdx="2" presStyleCnt="3"/>
      <dgm:spPr/>
      <dgm:t>
        <a:bodyPr/>
        <a:lstStyle/>
        <a:p>
          <a:endParaRPr lang="en-CA"/>
        </a:p>
      </dgm:t>
    </dgm:pt>
    <dgm:pt modelId="{296C6CDD-D469-4534-8775-8D0C1927F0D9}" type="pres">
      <dgm:prSet presAssocID="{26E227B3-B1A9-4E40-9263-C2651C7F4F5A}" presName="img" presStyleLbl="fgImgPlace1" presStyleIdx="2" presStyleCnt="3" custLinFactNeighborY="3815"/>
      <dgm:spPr>
        <a:blipFill rotWithShape="1">
          <a:blip xmlns:r="http://schemas.openxmlformats.org/officeDocument/2006/relationships" r:embed="rId3"/>
          <a:stretch>
            <a:fillRect/>
          </a:stretch>
        </a:blipFill>
      </dgm:spPr>
    </dgm:pt>
    <dgm:pt modelId="{15E4C66C-B82E-4A3F-A5A5-582568A6E439}" type="pres">
      <dgm:prSet presAssocID="{26E227B3-B1A9-4E40-9263-C2651C7F4F5A}" presName="text" presStyleLbl="node1" presStyleIdx="2" presStyleCnt="3">
        <dgm:presLayoutVars>
          <dgm:bulletEnabled val="1"/>
        </dgm:presLayoutVars>
      </dgm:prSet>
      <dgm:spPr/>
      <dgm:t>
        <a:bodyPr/>
        <a:lstStyle/>
        <a:p>
          <a:endParaRPr lang="en-CA"/>
        </a:p>
      </dgm:t>
    </dgm:pt>
  </dgm:ptLst>
  <dgm:cxnLst>
    <dgm:cxn modelId="{1DD8C422-7285-4DE8-92C4-243EE61D60BC}" srcId="{AF4963FC-8A83-4BB4-8EA4-BB56FFDF18CB}" destId="{27D47153-4E54-4C40-A924-9C4A68F93224}" srcOrd="1" destOrd="0" parTransId="{A2D8418A-6EDB-4597-AB41-20BD4AE5D86C}" sibTransId="{B473D4E6-EB67-4EAC-87FF-6AD2933DD1E2}"/>
    <dgm:cxn modelId="{8ABA261E-559B-4DE5-9B47-33DF33CB265A}" type="presOf" srcId="{B73B146C-85E7-451E-A768-1BA58105A77E}" destId="{87E3730B-349E-4345-9D4F-52A7BBDF6FAD}" srcOrd="0" destOrd="2" presId="urn:microsoft.com/office/officeart/2005/8/layout/vList4"/>
    <dgm:cxn modelId="{02CE6E94-339E-4676-A6EB-AC25A8664333}" type="presOf" srcId="{26E227B3-B1A9-4E40-9263-C2651C7F4F5A}" destId="{6286C401-C923-4EBE-B4E6-A83C643D7D42}" srcOrd="0" destOrd="0" presId="urn:microsoft.com/office/officeart/2005/8/layout/vList4"/>
    <dgm:cxn modelId="{EBEA9D95-772F-457E-9B3B-7ED728D641C0}" srcId="{27D47153-4E54-4C40-A924-9C4A68F93224}" destId="{B73B146C-85E7-451E-A768-1BA58105A77E}" srcOrd="1" destOrd="0" parTransId="{1DB9FA6C-B92F-4CA3-9B68-0BD76B6E4D22}" sibTransId="{6159D76C-DF89-4F79-800B-D1F08D49D4A7}"/>
    <dgm:cxn modelId="{B860F0EF-6E7E-4D95-8320-27CB69B1D030}" type="presOf" srcId="{E28900EB-4714-405A-BFDE-9D4948D05895}" destId="{101C02D3-464D-4701-AA4C-1B8EC39C32E4}" srcOrd="1" destOrd="3" presId="urn:microsoft.com/office/officeart/2005/8/layout/vList4"/>
    <dgm:cxn modelId="{4B6B005E-470B-43D6-AB10-EC7F96180D8E}" srcId="{AF4963FC-8A83-4BB4-8EA4-BB56FFDF18CB}" destId="{AF5794CF-DE52-4C24-ACBC-CB6C72FEAD4B}" srcOrd="0" destOrd="0" parTransId="{4702EC70-7454-40D2-A546-F3BBB546A98A}" sibTransId="{9E47456A-5994-45A2-9556-019B7765DA0A}"/>
    <dgm:cxn modelId="{2BD46C75-8FA2-4369-8710-08D490414F37}" type="presOf" srcId="{9460A14F-A891-4C75-A0BE-1234D4EBA63D}" destId="{6286C401-C923-4EBE-B4E6-A83C643D7D42}" srcOrd="0" destOrd="2" presId="urn:microsoft.com/office/officeart/2005/8/layout/vList4"/>
    <dgm:cxn modelId="{3A01EF46-24B6-4DB2-93C4-8DB8108D55A7}" type="presOf" srcId="{AF5794CF-DE52-4C24-ACBC-CB6C72FEAD4B}" destId="{101C02D3-464D-4701-AA4C-1B8EC39C32E4}" srcOrd="1" destOrd="0" presId="urn:microsoft.com/office/officeart/2005/8/layout/vList4"/>
    <dgm:cxn modelId="{B3953F6B-CD0E-43F4-AED8-E706521D27FC}" type="presOf" srcId="{27D47153-4E54-4C40-A924-9C4A68F93224}" destId="{6A1013E5-ADF4-448D-87EB-CBBF2321F436}" srcOrd="1" destOrd="0" presId="urn:microsoft.com/office/officeart/2005/8/layout/vList4"/>
    <dgm:cxn modelId="{ED938BE4-9D7B-4C58-9B05-C75100FF40F9}" srcId="{AF4963FC-8A83-4BB4-8EA4-BB56FFDF18CB}" destId="{26E227B3-B1A9-4E40-9263-C2651C7F4F5A}" srcOrd="2" destOrd="0" parTransId="{44108AFE-024B-4F5E-B72A-1740950774B2}" sibTransId="{09FCD527-68DD-4B44-AD06-7F9F9719D9B1}"/>
    <dgm:cxn modelId="{4F8E36D3-6D37-43C5-BEED-B861392EB272}" type="presOf" srcId="{E28900EB-4714-405A-BFDE-9D4948D05895}" destId="{474EC7EC-BE4C-4721-A42E-700B9286C957}" srcOrd="0" destOrd="3" presId="urn:microsoft.com/office/officeart/2005/8/layout/vList4"/>
    <dgm:cxn modelId="{72ADF182-E3CB-4982-9E63-491B9E22D101}" type="presOf" srcId="{086D1819-40E0-4739-9F3D-020C04078012}" destId="{101C02D3-464D-4701-AA4C-1B8EC39C32E4}" srcOrd="1" destOrd="2" presId="urn:microsoft.com/office/officeart/2005/8/layout/vList4"/>
    <dgm:cxn modelId="{E919902E-FE19-4BA7-88F6-533BA0530E89}" srcId="{26E227B3-B1A9-4E40-9263-C2651C7F4F5A}" destId="{85AFF1D7-986C-4ADB-A177-9E697FD71BA1}" srcOrd="0" destOrd="0" parTransId="{D30E383B-C01B-4DC4-BCA3-B8B1DB2E72BD}" sibTransId="{E55E1929-DAF2-4CAE-B67A-EB1EC649F77A}"/>
    <dgm:cxn modelId="{5F161811-F7B9-4579-B1D0-BBD8457E94E5}" type="presOf" srcId="{B73B146C-85E7-451E-A768-1BA58105A77E}" destId="{6A1013E5-ADF4-448D-87EB-CBBF2321F436}" srcOrd="1" destOrd="2" presId="urn:microsoft.com/office/officeart/2005/8/layout/vList4"/>
    <dgm:cxn modelId="{0B59F937-4D96-488E-9F6A-4FE01F6AC531}" type="presOf" srcId="{1198014E-82A6-4EE0-ABD4-681B81046DBA}" destId="{6A1013E5-ADF4-448D-87EB-CBBF2321F436}" srcOrd="1" destOrd="1" presId="urn:microsoft.com/office/officeart/2005/8/layout/vList4"/>
    <dgm:cxn modelId="{4B255590-D56E-4462-8B51-CA42E099485D}" type="presOf" srcId="{85AFF1D7-986C-4ADB-A177-9E697FD71BA1}" destId="{15E4C66C-B82E-4A3F-A5A5-582568A6E439}" srcOrd="1" destOrd="1" presId="urn:microsoft.com/office/officeart/2005/8/layout/vList4"/>
    <dgm:cxn modelId="{BACDEE73-0ABD-4419-A455-DED32372DBFF}" type="presOf" srcId="{9460A14F-A891-4C75-A0BE-1234D4EBA63D}" destId="{15E4C66C-B82E-4A3F-A5A5-582568A6E439}" srcOrd="1" destOrd="2" presId="urn:microsoft.com/office/officeart/2005/8/layout/vList4"/>
    <dgm:cxn modelId="{99515187-9D1B-4DD2-87B4-B7E7F6661544}" type="presOf" srcId="{27D47153-4E54-4C40-A924-9C4A68F93224}" destId="{87E3730B-349E-4345-9D4F-52A7BBDF6FAD}" srcOrd="0" destOrd="0" presId="urn:microsoft.com/office/officeart/2005/8/layout/vList4"/>
    <dgm:cxn modelId="{25855594-218B-4834-9D8A-D12263D663B4}" srcId="{27D47153-4E54-4C40-A924-9C4A68F93224}" destId="{1198014E-82A6-4EE0-ABD4-681B81046DBA}" srcOrd="0" destOrd="0" parTransId="{3732B750-8067-449E-9015-4826D3A3706D}" sibTransId="{6843CEFF-A39C-4265-9A87-35ECF3C01217}"/>
    <dgm:cxn modelId="{F5B1C526-4F2C-45C4-B860-783D604E9F29}" type="presOf" srcId="{086D1819-40E0-4739-9F3D-020C04078012}" destId="{474EC7EC-BE4C-4721-A42E-700B9286C957}" srcOrd="0" destOrd="2" presId="urn:microsoft.com/office/officeart/2005/8/layout/vList4"/>
    <dgm:cxn modelId="{7FFE1FA0-1E3C-43DB-ADED-FD219BB0A964}" type="presOf" srcId="{469DE541-A380-491B-B228-298B76FB93AA}" destId="{474EC7EC-BE4C-4721-A42E-700B9286C957}" srcOrd="0" destOrd="1" presId="urn:microsoft.com/office/officeart/2005/8/layout/vList4"/>
    <dgm:cxn modelId="{FE8C3EB6-0EB1-4051-803C-9D177D4A0212}" type="presOf" srcId="{DE51A8A1-D31D-4243-B2B6-80D5C4701E78}" destId="{87E3730B-349E-4345-9D4F-52A7BBDF6FAD}" srcOrd="0" destOrd="3" presId="urn:microsoft.com/office/officeart/2005/8/layout/vList4"/>
    <dgm:cxn modelId="{5A2D1A1A-4387-45FC-8AC8-31CDE13CD619}" type="presOf" srcId="{DE51A8A1-D31D-4243-B2B6-80D5C4701E78}" destId="{6A1013E5-ADF4-448D-87EB-CBBF2321F436}" srcOrd="1" destOrd="3" presId="urn:microsoft.com/office/officeart/2005/8/layout/vList4"/>
    <dgm:cxn modelId="{68521AAD-C227-4432-B593-521B58F381F3}" type="presOf" srcId="{AF5794CF-DE52-4C24-ACBC-CB6C72FEAD4B}" destId="{474EC7EC-BE4C-4721-A42E-700B9286C957}" srcOrd="0" destOrd="0" presId="urn:microsoft.com/office/officeart/2005/8/layout/vList4"/>
    <dgm:cxn modelId="{B6AFC702-FB6F-4800-AB32-569232965A31}" srcId="{26E227B3-B1A9-4E40-9263-C2651C7F4F5A}" destId="{9460A14F-A891-4C75-A0BE-1234D4EBA63D}" srcOrd="1" destOrd="0" parTransId="{2A2286CB-9642-473F-AA79-9E20EE3D6390}" sibTransId="{64FCB03B-B4AB-452A-BE85-D3F949BB85CA}"/>
    <dgm:cxn modelId="{44E60F15-40A5-4610-8AE0-50213E42E232}" type="presOf" srcId="{1198014E-82A6-4EE0-ABD4-681B81046DBA}" destId="{87E3730B-349E-4345-9D4F-52A7BBDF6FAD}" srcOrd="0" destOrd="1" presId="urn:microsoft.com/office/officeart/2005/8/layout/vList4"/>
    <dgm:cxn modelId="{B29B5981-D512-4D61-A9D5-29743072F883}" srcId="{AF5794CF-DE52-4C24-ACBC-CB6C72FEAD4B}" destId="{469DE541-A380-491B-B228-298B76FB93AA}" srcOrd="0" destOrd="0" parTransId="{5A6A2E3A-71F5-432D-B238-F222298A62C4}" sibTransId="{19213F52-4C54-461A-ABBA-DC09EDE77077}"/>
    <dgm:cxn modelId="{194D493B-5ECA-4A7A-81F5-48400C5EBB81}" type="presOf" srcId="{469DE541-A380-491B-B228-298B76FB93AA}" destId="{101C02D3-464D-4701-AA4C-1B8EC39C32E4}" srcOrd="1" destOrd="1" presId="urn:microsoft.com/office/officeart/2005/8/layout/vList4"/>
    <dgm:cxn modelId="{CA64E962-BC45-4D02-A0DD-B918EFA4D6B8}" type="presOf" srcId="{85AFF1D7-986C-4ADB-A177-9E697FD71BA1}" destId="{6286C401-C923-4EBE-B4E6-A83C643D7D42}" srcOrd="0" destOrd="1" presId="urn:microsoft.com/office/officeart/2005/8/layout/vList4"/>
    <dgm:cxn modelId="{17250E88-EDD1-4471-AA37-2000E2195FE3}" type="presOf" srcId="{AF4963FC-8A83-4BB4-8EA4-BB56FFDF18CB}" destId="{31BDDA99-F3BA-4C68-BB26-958740180B77}" srcOrd="0" destOrd="0" presId="urn:microsoft.com/office/officeart/2005/8/layout/vList4"/>
    <dgm:cxn modelId="{7A66DA36-853A-477C-8493-D46F8B458F46}" srcId="{AF5794CF-DE52-4C24-ACBC-CB6C72FEAD4B}" destId="{E28900EB-4714-405A-BFDE-9D4948D05895}" srcOrd="2" destOrd="0" parTransId="{A2C30E3C-208B-4356-83AB-BD6BDD8D114F}" sibTransId="{BE9BC502-32D1-4F60-96CE-C9D91B5B7D51}"/>
    <dgm:cxn modelId="{9A02B7D9-F49E-49C0-89CD-237B844430D1}" srcId="{27D47153-4E54-4C40-A924-9C4A68F93224}" destId="{DE51A8A1-D31D-4243-B2B6-80D5C4701E78}" srcOrd="2" destOrd="0" parTransId="{D658BC80-A678-4695-9E65-9E272A3A1DE6}" sibTransId="{815D4BEB-8E26-44E3-A0C5-130C6A9068B7}"/>
    <dgm:cxn modelId="{44F05E9A-DE91-47F8-9D9C-BF0903AE8F76}" srcId="{26E227B3-B1A9-4E40-9263-C2651C7F4F5A}" destId="{F2AB44EC-45AE-4AC3-93B1-270DCD44B6E3}" srcOrd="2" destOrd="0" parTransId="{B2F42973-FB92-436D-8869-CE3AB74FDBD3}" sibTransId="{05338453-2221-454D-8B31-9BBA29E6C8D8}"/>
    <dgm:cxn modelId="{52A446B8-BDAE-461A-B616-06D62D39091A}" type="presOf" srcId="{F2AB44EC-45AE-4AC3-93B1-270DCD44B6E3}" destId="{15E4C66C-B82E-4A3F-A5A5-582568A6E439}" srcOrd="1" destOrd="3" presId="urn:microsoft.com/office/officeart/2005/8/layout/vList4"/>
    <dgm:cxn modelId="{EC8BD9CA-F819-422F-8ECA-83DE2EA5AEC4}" type="presOf" srcId="{26E227B3-B1A9-4E40-9263-C2651C7F4F5A}" destId="{15E4C66C-B82E-4A3F-A5A5-582568A6E439}" srcOrd="1" destOrd="0" presId="urn:microsoft.com/office/officeart/2005/8/layout/vList4"/>
    <dgm:cxn modelId="{0F2B92F6-3EFF-41D1-8C0B-8B1266D70A0B}" srcId="{AF5794CF-DE52-4C24-ACBC-CB6C72FEAD4B}" destId="{086D1819-40E0-4739-9F3D-020C04078012}" srcOrd="1" destOrd="0" parTransId="{71E9886D-C4D1-4AE2-A67F-7FE598C24D1E}" sibTransId="{22FB7C45-7C64-47F9-9C9C-96B8DDB62D08}"/>
    <dgm:cxn modelId="{3ABF629A-3945-4928-9102-B6DDF2A48ABB}" type="presOf" srcId="{F2AB44EC-45AE-4AC3-93B1-270DCD44B6E3}" destId="{6286C401-C923-4EBE-B4E6-A83C643D7D42}" srcOrd="0" destOrd="3" presId="urn:microsoft.com/office/officeart/2005/8/layout/vList4"/>
    <dgm:cxn modelId="{6F505220-B7FF-4A55-90C6-AA115C64BBB3}" type="presParOf" srcId="{31BDDA99-F3BA-4C68-BB26-958740180B77}" destId="{BDC794DE-FB62-4900-BC6C-B1738162D525}" srcOrd="0" destOrd="0" presId="urn:microsoft.com/office/officeart/2005/8/layout/vList4"/>
    <dgm:cxn modelId="{D8E7FA29-6FF7-4676-A8BB-ACA67A56347B}" type="presParOf" srcId="{BDC794DE-FB62-4900-BC6C-B1738162D525}" destId="{474EC7EC-BE4C-4721-A42E-700B9286C957}" srcOrd="0" destOrd="0" presId="urn:microsoft.com/office/officeart/2005/8/layout/vList4"/>
    <dgm:cxn modelId="{3EAAFB7C-895C-4040-92D1-7E21DB7BEA9F}" type="presParOf" srcId="{BDC794DE-FB62-4900-BC6C-B1738162D525}" destId="{35DFBB4C-7BDC-46F6-AD2D-9C90FFDAA853}" srcOrd="1" destOrd="0" presId="urn:microsoft.com/office/officeart/2005/8/layout/vList4"/>
    <dgm:cxn modelId="{646A37D3-1593-4AD2-BCCD-3FD634848072}" type="presParOf" srcId="{BDC794DE-FB62-4900-BC6C-B1738162D525}" destId="{101C02D3-464D-4701-AA4C-1B8EC39C32E4}" srcOrd="2" destOrd="0" presId="urn:microsoft.com/office/officeart/2005/8/layout/vList4"/>
    <dgm:cxn modelId="{B46F2CE3-AE1B-471F-A81D-9FBC3DEAE288}" type="presParOf" srcId="{31BDDA99-F3BA-4C68-BB26-958740180B77}" destId="{685CD74A-F2E3-4CD3-B696-F4F0736C47DA}" srcOrd="1" destOrd="0" presId="urn:microsoft.com/office/officeart/2005/8/layout/vList4"/>
    <dgm:cxn modelId="{ED35D484-6276-456D-8D86-0A853555E248}" type="presParOf" srcId="{31BDDA99-F3BA-4C68-BB26-958740180B77}" destId="{D7BD22E0-E3AF-4D27-B704-3F23A6222D02}" srcOrd="2" destOrd="0" presId="urn:microsoft.com/office/officeart/2005/8/layout/vList4"/>
    <dgm:cxn modelId="{EE3D00FD-F6C0-429F-BC0D-84644D9D31D0}" type="presParOf" srcId="{D7BD22E0-E3AF-4D27-B704-3F23A6222D02}" destId="{87E3730B-349E-4345-9D4F-52A7BBDF6FAD}" srcOrd="0" destOrd="0" presId="urn:microsoft.com/office/officeart/2005/8/layout/vList4"/>
    <dgm:cxn modelId="{8FB525E2-5B33-4463-B1C6-3F6B27BA8864}" type="presParOf" srcId="{D7BD22E0-E3AF-4D27-B704-3F23A6222D02}" destId="{663362E4-E4A4-453F-B153-3E7A88410207}" srcOrd="1" destOrd="0" presId="urn:microsoft.com/office/officeart/2005/8/layout/vList4"/>
    <dgm:cxn modelId="{5B9D887B-A8BA-4867-BC7A-8F034626A587}" type="presParOf" srcId="{D7BD22E0-E3AF-4D27-B704-3F23A6222D02}" destId="{6A1013E5-ADF4-448D-87EB-CBBF2321F436}" srcOrd="2" destOrd="0" presId="urn:microsoft.com/office/officeart/2005/8/layout/vList4"/>
    <dgm:cxn modelId="{D0C38748-3DF9-4DF0-B337-6F8DEFFD69C4}" type="presParOf" srcId="{31BDDA99-F3BA-4C68-BB26-958740180B77}" destId="{0D9B8833-A674-47F6-B172-C002A5AD87B5}" srcOrd="3" destOrd="0" presId="urn:microsoft.com/office/officeart/2005/8/layout/vList4"/>
    <dgm:cxn modelId="{433DE9E0-5099-4AAA-AC88-05BE6A7F0F0B}" type="presParOf" srcId="{31BDDA99-F3BA-4C68-BB26-958740180B77}" destId="{06AE2A96-F517-4593-936A-B191FC2ECE07}" srcOrd="4" destOrd="0" presId="urn:microsoft.com/office/officeart/2005/8/layout/vList4"/>
    <dgm:cxn modelId="{F6CDF224-047E-48AD-991E-14CB5F68308E}" type="presParOf" srcId="{06AE2A96-F517-4593-936A-B191FC2ECE07}" destId="{6286C401-C923-4EBE-B4E6-A83C643D7D42}" srcOrd="0" destOrd="0" presId="urn:microsoft.com/office/officeart/2005/8/layout/vList4"/>
    <dgm:cxn modelId="{C54919C6-4F1E-4C3C-A106-531496596CAD}" type="presParOf" srcId="{06AE2A96-F517-4593-936A-B191FC2ECE07}" destId="{296C6CDD-D469-4534-8775-8D0C1927F0D9}" srcOrd="1" destOrd="0" presId="urn:microsoft.com/office/officeart/2005/8/layout/vList4"/>
    <dgm:cxn modelId="{89E95A75-3821-40C5-8A15-FB0339751EFD}" type="presParOf" srcId="{06AE2A96-F517-4593-936A-B191FC2ECE07}" destId="{15E4C66C-B82E-4A3F-A5A5-582568A6E439}"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4EC7EC-BE4C-4721-A42E-700B9286C957}">
      <dsp:nvSpPr>
        <dsp:cNvPr id="0" name=""/>
        <dsp:cNvSpPr/>
      </dsp:nvSpPr>
      <dsp:spPr>
        <a:xfrm>
          <a:off x="0" y="0"/>
          <a:ext cx="9736428" cy="1321090"/>
        </a:xfrm>
        <a:prstGeom prst="roundRect">
          <a:avLst>
            <a:gd name="adj" fmla="val 10000"/>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t" anchorCtr="0">
          <a:noAutofit/>
        </a:bodyPr>
        <a:lstStyle/>
        <a:p>
          <a:pPr lvl="0" algn="l" defTabSz="933450">
            <a:lnSpc>
              <a:spcPct val="90000"/>
            </a:lnSpc>
            <a:spcBef>
              <a:spcPct val="0"/>
            </a:spcBef>
            <a:spcAft>
              <a:spcPct val="35000"/>
            </a:spcAft>
          </a:pPr>
          <a:r>
            <a:rPr lang="en-CA" sz="2100" kern="1200" dirty="0" smtClean="0"/>
            <a:t>Low RISK</a:t>
          </a:r>
          <a:endParaRPr lang="en-CA" sz="2100" kern="1200" dirty="0"/>
        </a:p>
        <a:p>
          <a:pPr marL="171450" lvl="1" indent="-171450" algn="l" defTabSz="711200">
            <a:lnSpc>
              <a:spcPct val="90000"/>
            </a:lnSpc>
            <a:spcBef>
              <a:spcPct val="0"/>
            </a:spcBef>
            <a:spcAft>
              <a:spcPct val="15000"/>
            </a:spcAft>
            <a:buChar char="••"/>
          </a:pPr>
          <a:r>
            <a:rPr lang="en-CA" sz="1600" kern="1200" dirty="0" smtClean="0"/>
            <a:t>Yoga, meditation, balanced diet, exercise</a:t>
          </a:r>
          <a:endParaRPr lang="en-CA" sz="1600" kern="1200" dirty="0"/>
        </a:p>
        <a:p>
          <a:pPr marL="171450" lvl="1" indent="-171450" algn="l" defTabSz="711200">
            <a:lnSpc>
              <a:spcPct val="90000"/>
            </a:lnSpc>
            <a:spcBef>
              <a:spcPct val="0"/>
            </a:spcBef>
            <a:spcAft>
              <a:spcPct val="15000"/>
            </a:spcAft>
            <a:buChar char="••"/>
          </a:pPr>
          <a:r>
            <a:rPr lang="en-CA" sz="1600" kern="1200" dirty="0" smtClean="0"/>
            <a:t>Acupuncture, massage therapy</a:t>
          </a:r>
          <a:endParaRPr lang="en-CA" sz="1600" kern="1200" dirty="0"/>
        </a:p>
        <a:p>
          <a:pPr marL="171450" lvl="1" indent="-171450" algn="l" defTabSz="711200">
            <a:lnSpc>
              <a:spcPct val="90000"/>
            </a:lnSpc>
            <a:spcBef>
              <a:spcPct val="0"/>
            </a:spcBef>
            <a:spcAft>
              <a:spcPct val="15000"/>
            </a:spcAft>
            <a:buChar char="••"/>
          </a:pPr>
          <a:r>
            <a:rPr lang="en-CA" sz="1600" kern="1200" dirty="0" smtClean="0"/>
            <a:t>Homeopathic treatments</a:t>
          </a:r>
          <a:endParaRPr lang="en-CA" sz="1600" kern="1200" dirty="0"/>
        </a:p>
      </dsp:txBody>
      <dsp:txXfrm>
        <a:off x="2079394" y="0"/>
        <a:ext cx="7657033" cy="1321090"/>
      </dsp:txXfrm>
    </dsp:sp>
    <dsp:sp modelId="{35DFBB4C-7BDC-46F6-AD2D-9C90FFDAA853}">
      <dsp:nvSpPr>
        <dsp:cNvPr id="0" name=""/>
        <dsp:cNvSpPr/>
      </dsp:nvSpPr>
      <dsp:spPr>
        <a:xfrm>
          <a:off x="132109" y="132109"/>
          <a:ext cx="1947285" cy="1056872"/>
        </a:xfrm>
        <a:prstGeom prst="roundRect">
          <a:avLst>
            <a:gd name="adj" fmla="val 10000"/>
          </a:avLst>
        </a:prstGeom>
        <a:blipFill rotWithShape="1">
          <a:blip xmlns:r="http://schemas.openxmlformats.org/officeDocument/2006/relationships" r:embed="rId1"/>
          <a:stretch>
            <a:fillRect/>
          </a:stretch>
        </a:blip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7E3730B-349E-4345-9D4F-52A7BBDF6FAD}">
      <dsp:nvSpPr>
        <dsp:cNvPr id="0" name=""/>
        <dsp:cNvSpPr/>
      </dsp:nvSpPr>
      <dsp:spPr>
        <a:xfrm>
          <a:off x="0" y="1453199"/>
          <a:ext cx="9736428" cy="1321090"/>
        </a:xfrm>
        <a:prstGeom prst="roundRect">
          <a:avLst>
            <a:gd name="adj" fmla="val 10000"/>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t" anchorCtr="0">
          <a:noAutofit/>
        </a:bodyPr>
        <a:lstStyle/>
        <a:p>
          <a:pPr lvl="0" algn="l" defTabSz="933450">
            <a:lnSpc>
              <a:spcPct val="90000"/>
            </a:lnSpc>
            <a:spcBef>
              <a:spcPct val="0"/>
            </a:spcBef>
            <a:spcAft>
              <a:spcPct val="35000"/>
            </a:spcAft>
          </a:pPr>
          <a:r>
            <a:rPr lang="en-CA" sz="2100" kern="1200" dirty="0" smtClean="0"/>
            <a:t>Intermediate RISK</a:t>
          </a:r>
          <a:endParaRPr lang="en-CA" sz="2100" kern="1200" dirty="0"/>
        </a:p>
        <a:p>
          <a:pPr marL="171450" lvl="1" indent="-171450" algn="l" defTabSz="711200">
            <a:lnSpc>
              <a:spcPct val="90000"/>
            </a:lnSpc>
            <a:spcBef>
              <a:spcPct val="0"/>
            </a:spcBef>
            <a:spcAft>
              <a:spcPct val="15000"/>
            </a:spcAft>
            <a:buChar char="••"/>
          </a:pPr>
          <a:r>
            <a:rPr lang="en-CA" sz="1600" kern="1200" dirty="0" smtClean="0"/>
            <a:t>Herbal treatments (</a:t>
          </a:r>
          <a:r>
            <a:rPr lang="en-CA" sz="1600" kern="1200" dirty="0" err="1" smtClean="0"/>
            <a:t>Essiac</a:t>
          </a:r>
          <a:r>
            <a:rPr lang="en-CA" sz="1600" kern="1200" dirty="0" smtClean="0"/>
            <a:t> tea, </a:t>
          </a:r>
          <a:r>
            <a:rPr lang="en-CA" sz="1600" kern="1200" dirty="0" err="1" smtClean="0"/>
            <a:t>chagas</a:t>
          </a:r>
          <a:r>
            <a:rPr lang="en-CA" sz="1600" kern="1200" dirty="0" smtClean="0"/>
            <a:t>, black cohosh etc.)</a:t>
          </a:r>
          <a:endParaRPr lang="en-CA" sz="1600" kern="1200" dirty="0"/>
        </a:p>
        <a:p>
          <a:pPr marL="171450" lvl="1" indent="-171450" algn="l" defTabSz="711200">
            <a:lnSpc>
              <a:spcPct val="90000"/>
            </a:lnSpc>
            <a:spcBef>
              <a:spcPct val="0"/>
            </a:spcBef>
            <a:spcAft>
              <a:spcPct val="15000"/>
            </a:spcAft>
            <a:buChar char="••"/>
          </a:pPr>
          <a:r>
            <a:rPr lang="en-CA" sz="1600" kern="1200" dirty="0" smtClean="0"/>
            <a:t>Supplements (vitamins/minerals)</a:t>
          </a:r>
          <a:endParaRPr lang="en-CA" sz="1600" kern="1200" dirty="0"/>
        </a:p>
        <a:p>
          <a:pPr marL="171450" lvl="1" indent="-171450" algn="l" defTabSz="711200">
            <a:lnSpc>
              <a:spcPct val="90000"/>
            </a:lnSpc>
            <a:spcBef>
              <a:spcPct val="0"/>
            </a:spcBef>
            <a:spcAft>
              <a:spcPct val="15000"/>
            </a:spcAft>
            <a:buChar char="••"/>
          </a:pPr>
          <a:endParaRPr lang="en-CA" sz="1600" kern="1200" dirty="0"/>
        </a:p>
      </dsp:txBody>
      <dsp:txXfrm>
        <a:off x="2079394" y="1453199"/>
        <a:ext cx="7657033" cy="1321090"/>
      </dsp:txXfrm>
    </dsp:sp>
    <dsp:sp modelId="{663362E4-E4A4-453F-B153-3E7A88410207}">
      <dsp:nvSpPr>
        <dsp:cNvPr id="0" name=""/>
        <dsp:cNvSpPr/>
      </dsp:nvSpPr>
      <dsp:spPr>
        <a:xfrm>
          <a:off x="132109" y="1585308"/>
          <a:ext cx="1947285" cy="1056872"/>
        </a:xfrm>
        <a:prstGeom prst="roundRect">
          <a:avLst>
            <a:gd name="adj" fmla="val 10000"/>
          </a:avLst>
        </a:prstGeom>
        <a:blipFill rotWithShape="1">
          <a:blip xmlns:r="http://schemas.openxmlformats.org/officeDocument/2006/relationships" r:embed="rId2"/>
          <a:stretch>
            <a:fillRect/>
          </a:stretch>
        </a:blip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286C401-C923-4EBE-B4E6-A83C643D7D42}">
      <dsp:nvSpPr>
        <dsp:cNvPr id="0" name=""/>
        <dsp:cNvSpPr/>
      </dsp:nvSpPr>
      <dsp:spPr>
        <a:xfrm>
          <a:off x="0" y="2906399"/>
          <a:ext cx="9736428" cy="1321090"/>
        </a:xfrm>
        <a:prstGeom prst="roundRect">
          <a:avLst>
            <a:gd name="adj" fmla="val 10000"/>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t" anchorCtr="0">
          <a:noAutofit/>
        </a:bodyPr>
        <a:lstStyle/>
        <a:p>
          <a:pPr lvl="0" algn="l" defTabSz="933450">
            <a:lnSpc>
              <a:spcPct val="90000"/>
            </a:lnSpc>
            <a:spcBef>
              <a:spcPct val="0"/>
            </a:spcBef>
            <a:spcAft>
              <a:spcPct val="35000"/>
            </a:spcAft>
          </a:pPr>
          <a:r>
            <a:rPr lang="en-CA" sz="2100" kern="1200" dirty="0" smtClean="0"/>
            <a:t>High RISK</a:t>
          </a:r>
          <a:endParaRPr lang="en-CA" sz="2100" kern="1200" dirty="0"/>
        </a:p>
        <a:p>
          <a:pPr marL="171450" lvl="1" indent="-171450" algn="l" defTabSz="711200">
            <a:lnSpc>
              <a:spcPct val="90000"/>
            </a:lnSpc>
            <a:spcBef>
              <a:spcPct val="0"/>
            </a:spcBef>
            <a:spcAft>
              <a:spcPct val="15000"/>
            </a:spcAft>
            <a:buChar char="••"/>
          </a:pPr>
          <a:r>
            <a:rPr lang="en-CA" sz="1600" kern="1200" dirty="0" smtClean="0"/>
            <a:t>Multiple IV infusions</a:t>
          </a:r>
          <a:endParaRPr lang="en-CA" sz="1600" kern="1200" dirty="0"/>
        </a:p>
        <a:p>
          <a:pPr marL="171450" lvl="1" indent="-171450" algn="l" defTabSz="711200">
            <a:lnSpc>
              <a:spcPct val="90000"/>
            </a:lnSpc>
            <a:spcBef>
              <a:spcPct val="0"/>
            </a:spcBef>
            <a:spcAft>
              <a:spcPct val="15000"/>
            </a:spcAft>
            <a:buChar char="••"/>
          </a:pPr>
          <a:r>
            <a:rPr lang="en-CA" sz="1600" kern="1200" dirty="0" smtClean="0"/>
            <a:t>Large variations in diet</a:t>
          </a:r>
          <a:endParaRPr lang="en-CA" sz="1600" kern="1200" dirty="0"/>
        </a:p>
        <a:p>
          <a:pPr marL="171450" lvl="1" indent="-171450" algn="l" defTabSz="711200">
            <a:lnSpc>
              <a:spcPct val="90000"/>
            </a:lnSpc>
            <a:spcBef>
              <a:spcPct val="0"/>
            </a:spcBef>
            <a:spcAft>
              <a:spcPct val="15000"/>
            </a:spcAft>
            <a:buChar char="••"/>
          </a:pPr>
          <a:r>
            <a:rPr lang="en-CA" sz="1600" kern="1200" dirty="0" smtClean="0"/>
            <a:t>Rectal suppositories/enemas etc.</a:t>
          </a:r>
          <a:endParaRPr lang="en-CA" sz="1600" kern="1200" dirty="0"/>
        </a:p>
      </dsp:txBody>
      <dsp:txXfrm>
        <a:off x="2079394" y="2906399"/>
        <a:ext cx="7657033" cy="1321090"/>
      </dsp:txXfrm>
    </dsp:sp>
    <dsp:sp modelId="{296C6CDD-D469-4534-8775-8D0C1927F0D9}">
      <dsp:nvSpPr>
        <dsp:cNvPr id="0" name=""/>
        <dsp:cNvSpPr/>
      </dsp:nvSpPr>
      <dsp:spPr>
        <a:xfrm>
          <a:off x="132109" y="3078828"/>
          <a:ext cx="1947285" cy="1056872"/>
        </a:xfrm>
        <a:prstGeom prst="roundRect">
          <a:avLst>
            <a:gd name="adj" fmla="val 10000"/>
          </a:avLst>
        </a:prstGeom>
        <a:blipFill rotWithShape="1">
          <a:blip xmlns:r="http://schemas.openxmlformats.org/officeDocument/2006/relationships" r:embed="rId3"/>
          <a:stretch>
            <a:fillRect/>
          </a:stretch>
        </a:blip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4801A1-C66D-4FD7-9386-19595AC91C9D}" type="datetimeFigureOut">
              <a:rPr lang="en-CA" smtClean="0"/>
              <a:t>2019-11-14</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FB71699-BAB4-4EB4-A4A9-EA51F418A8B2}" type="slidenum">
              <a:rPr lang="en-CA" smtClean="0"/>
              <a:t>‹#›</a:t>
            </a:fld>
            <a:endParaRPr lang="en-CA"/>
          </a:p>
        </p:txBody>
      </p:sp>
    </p:spTree>
    <p:extLst>
      <p:ext uri="{BB962C8B-B14F-4D97-AF65-F5344CB8AC3E}">
        <p14:creationId xmlns:p14="http://schemas.microsoft.com/office/powerpoint/2010/main" val="39513689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cmaj.ca/content/189/25/E848#ref-3"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1FB71699-BAB4-4EB4-A4A9-EA51F418A8B2}" type="slidenum">
              <a:rPr lang="en-CA" smtClean="0"/>
              <a:t>1</a:t>
            </a:fld>
            <a:endParaRPr lang="en-CA"/>
          </a:p>
        </p:txBody>
      </p:sp>
    </p:spTree>
    <p:extLst>
      <p:ext uri="{BB962C8B-B14F-4D97-AF65-F5344CB8AC3E}">
        <p14:creationId xmlns:p14="http://schemas.microsoft.com/office/powerpoint/2010/main" val="21641412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Gerson therapy ‘survivors’</a:t>
            </a:r>
          </a:p>
          <a:p>
            <a:r>
              <a:rPr lang="en-CA" dirty="0" smtClean="0"/>
              <a:t>- Sarcoma – radical surgery</a:t>
            </a:r>
            <a:r>
              <a:rPr lang="en-CA" baseline="0" dirty="0" smtClean="0"/>
              <a:t> with amputation…GERSON diet following ---- Gerson therapy saved my life</a:t>
            </a:r>
            <a:endParaRPr lang="en-US" dirty="0"/>
          </a:p>
        </p:txBody>
      </p:sp>
      <p:sp>
        <p:nvSpPr>
          <p:cNvPr id="4" name="Slide Number Placeholder 3"/>
          <p:cNvSpPr>
            <a:spLocks noGrp="1"/>
          </p:cNvSpPr>
          <p:nvPr>
            <p:ph type="sldNum" sz="quarter" idx="10"/>
          </p:nvPr>
        </p:nvSpPr>
        <p:spPr/>
        <p:txBody>
          <a:bodyPr/>
          <a:lstStyle/>
          <a:p>
            <a:pPr>
              <a:defRPr/>
            </a:pPr>
            <a:fld id="{EF2D0729-181D-425A-87FD-AB03F487A094}" type="slidenum">
              <a:rPr lang="en-US" smtClean="0"/>
              <a:pPr>
                <a:defRPr/>
              </a:pPr>
              <a:t>24</a:t>
            </a:fld>
            <a:endParaRPr lang="en-US"/>
          </a:p>
        </p:txBody>
      </p:sp>
    </p:spTree>
    <p:extLst>
      <p:ext uri="{BB962C8B-B14F-4D97-AF65-F5344CB8AC3E}">
        <p14:creationId xmlns:p14="http://schemas.microsoft.com/office/powerpoint/2010/main" val="8622029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CA" sz="1200" b="0" i="0" kern="1200" dirty="0" smtClean="0">
                <a:solidFill>
                  <a:schemeClr val="tx1"/>
                </a:solidFill>
                <a:effectLst/>
                <a:latin typeface="+mn-lt"/>
                <a:ea typeface="+mn-ea"/>
                <a:cs typeface="+mn-cs"/>
              </a:rPr>
              <a:t>Editorial</a:t>
            </a:r>
          </a:p>
          <a:p>
            <a:pPr fontAlgn="base"/>
            <a:r>
              <a:rPr lang="en-CA" sz="1200" b="1" kern="1200" dirty="0" smtClean="0">
                <a:solidFill>
                  <a:schemeClr val="tx1"/>
                </a:solidFill>
                <a:effectLst/>
                <a:latin typeface="+mn-lt"/>
                <a:ea typeface="+mn-ea"/>
                <a:cs typeface="+mn-cs"/>
              </a:rPr>
              <a:t>Natural health products should be sold separately from drugs</a:t>
            </a:r>
          </a:p>
          <a:p>
            <a:pPr fontAlgn="base"/>
            <a:r>
              <a:rPr lang="en-CA" sz="1200" b="0" i="0" kern="1200" dirty="0" smtClean="0">
                <a:solidFill>
                  <a:schemeClr val="tx1"/>
                </a:solidFill>
                <a:effectLst/>
                <a:latin typeface="+mn-lt"/>
                <a:ea typeface="+mn-ea"/>
                <a:cs typeface="+mn-cs"/>
              </a:rPr>
              <a:t>Matthew </a:t>
            </a:r>
            <a:r>
              <a:rPr lang="en-CA" sz="1200" b="0" i="0" kern="1200" dirty="0" err="1" smtClean="0">
                <a:solidFill>
                  <a:schemeClr val="tx1"/>
                </a:solidFill>
                <a:effectLst/>
                <a:latin typeface="+mn-lt"/>
                <a:ea typeface="+mn-ea"/>
                <a:cs typeface="+mn-cs"/>
              </a:rPr>
              <a:t>Stanbrook</a:t>
            </a:r>
            <a:endParaRPr lang="en-CA" sz="1200" b="0" i="0" kern="1200" dirty="0" smtClean="0">
              <a:solidFill>
                <a:schemeClr val="tx1"/>
              </a:solidFill>
              <a:effectLst/>
              <a:latin typeface="+mn-lt"/>
              <a:ea typeface="+mn-ea"/>
              <a:cs typeface="+mn-cs"/>
            </a:endParaRPr>
          </a:p>
          <a:p>
            <a:pPr fontAlgn="base"/>
            <a:r>
              <a:rPr lang="en-CA" sz="1200" b="0" i="0" kern="1200" dirty="0" smtClean="0">
                <a:solidFill>
                  <a:schemeClr val="tx1"/>
                </a:solidFill>
                <a:effectLst/>
                <a:latin typeface="+mn-lt"/>
                <a:ea typeface="+mn-ea"/>
                <a:cs typeface="+mn-cs"/>
              </a:rPr>
              <a:t>CMAJ June 26, 2017 189 (25) E848; DOI: https://doi.org/10.1503/cmaj.170661</a:t>
            </a:r>
          </a:p>
          <a:p>
            <a:endParaRPr lang="en-CA" dirty="0" smtClean="0"/>
          </a:p>
          <a:p>
            <a:endParaRPr lang="en-CA" dirty="0" smtClean="0"/>
          </a:p>
          <a:p>
            <a:endParaRPr lang="en-CA" dirty="0" smtClean="0"/>
          </a:p>
          <a:p>
            <a:pPr fontAlgn="base"/>
            <a:r>
              <a:rPr lang="en-CA" sz="1200" kern="1200" dirty="0" smtClean="0">
                <a:solidFill>
                  <a:schemeClr val="tx1"/>
                </a:solidFill>
                <a:effectLst/>
                <a:latin typeface="+mn-lt"/>
                <a:ea typeface="+mn-ea"/>
                <a:cs typeface="+mn-cs"/>
              </a:rPr>
              <a:t>The new framework would also require all health claims on the product to be supported by scientific proof, yet would still permit other “claims” to be made without proof — a loophole ripe for exploitation. Regardless of how product labels are regulated, as long as stores continue to stock natural health products and </a:t>
            </a:r>
            <a:r>
              <a:rPr lang="en-CA" sz="1200" kern="1200" dirty="0" err="1" smtClean="0">
                <a:solidFill>
                  <a:schemeClr val="tx1"/>
                </a:solidFill>
                <a:effectLst/>
                <a:latin typeface="+mn-lt"/>
                <a:ea typeface="+mn-ea"/>
                <a:cs typeface="+mn-cs"/>
              </a:rPr>
              <a:t>nonprescription</a:t>
            </a:r>
            <a:r>
              <a:rPr lang="en-CA" sz="1200" kern="1200" dirty="0" smtClean="0">
                <a:solidFill>
                  <a:schemeClr val="tx1"/>
                </a:solidFill>
                <a:effectLst/>
                <a:latin typeface="+mn-lt"/>
                <a:ea typeface="+mn-ea"/>
                <a:cs typeface="+mn-cs"/>
              </a:rPr>
              <a:t> drugs together in aisles labelled according to clinical indications such as “cough and cold remedies,” consumers will continue to assume mistakenly that these products all work equally well.</a:t>
            </a:r>
          </a:p>
          <a:p>
            <a:pPr fontAlgn="base"/>
            <a:r>
              <a:rPr lang="en-CA" sz="1200" kern="1200" dirty="0" smtClean="0">
                <a:solidFill>
                  <a:schemeClr val="tx1"/>
                </a:solidFill>
                <a:effectLst/>
                <a:latin typeface="+mn-lt"/>
                <a:ea typeface="+mn-ea"/>
                <a:cs typeface="+mn-cs"/>
              </a:rPr>
              <a:t>Distinct from the main framework, Health Canada is also “exploring” whether to require a printed disclaimer on all products with claims that are not reviewed by Health Canada, and whether they need additional powers to order the removal of unsafe products from the market, force changes in product labels or levy heavy fines against companies that break the law. Such measures are definitely needed, and Health Canada’s perceived hesitancy here is not reassuring, nor is its potential to bow under lobbying pressure. A recent, more limited effort to change labels on natural health products for cough and cold that are targeted at children was watered down after consultations between Health Canada and the homeopathy industry, and remains unenforced.</a:t>
            </a:r>
            <a:r>
              <a:rPr lang="en-CA" sz="1200" b="1" u="none" strike="noStrike" kern="1200" baseline="30000" dirty="0" smtClean="0">
                <a:solidFill>
                  <a:schemeClr val="tx1"/>
                </a:solidFill>
                <a:effectLst/>
                <a:latin typeface="+mn-lt"/>
                <a:ea typeface="+mn-ea"/>
                <a:cs typeface="+mn-cs"/>
                <a:hlinkClick r:id="rId3"/>
              </a:rPr>
              <a:t>3</a:t>
            </a:r>
            <a:endParaRPr lang="en-CA" sz="1200" kern="1200" dirty="0" smtClean="0">
              <a:solidFill>
                <a:schemeClr val="tx1"/>
              </a:solidFill>
              <a:effectLst/>
              <a:latin typeface="+mn-lt"/>
              <a:ea typeface="+mn-ea"/>
              <a:cs typeface="+mn-cs"/>
            </a:endParaRPr>
          </a:p>
          <a:p>
            <a:pPr fontAlgn="base"/>
            <a:r>
              <a:rPr lang="en-CA" sz="1200" kern="1200" dirty="0" smtClean="0">
                <a:solidFill>
                  <a:schemeClr val="tx1"/>
                </a:solidFill>
                <a:effectLst/>
                <a:latin typeface="+mn-lt"/>
                <a:ea typeface="+mn-ea"/>
                <a:cs typeface="+mn-cs"/>
              </a:rPr>
              <a:t>Health Canada should adopt the proposed changes, but it must go further if it sincerely expects to achieve its stated objective to protect consumers and ensure that they can make informed choices. If consumers are unable to separate products with no scientific proof behind them from products supported by evidence, then we need to separate them in stores. Natural health products should be pulled from the shelves where they are mixed with </a:t>
            </a:r>
            <a:r>
              <a:rPr lang="en-CA" sz="1200" kern="1200" dirty="0" err="1" smtClean="0">
                <a:solidFill>
                  <a:schemeClr val="tx1"/>
                </a:solidFill>
                <a:effectLst/>
                <a:latin typeface="+mn-lt"/>
                <a:ea typeface="+mn-ea"/>
                <a:cs typeface="+mn-cs"/>
              </a:rPr>
              <a:t>nonprescription</a:t>
            </a:r>
            <a:r>
              <a:rPr lang="en-CA" sz="1200" kern="1200" dirty="0" smtClean="0">
                <a:solidFill>
                  <a:schemeClr val="tx1"/>
                </a:solidFill>
                <a:effectLst/>
                <a:latin typeface="+mn-lt"/>
                <a:ea typeface="+mn-ea"/>
                <a:cs typeface="+mn-cs"/>
              </a:rPr>
              <a:t> drug products and confined to their own separate section, away from any signage implying a therapeutic use.</a:t>
            </a:r>
          </a:p>
          <a:p>
            <a:pPr fontAlgn="base"/>
            <a:r>
              <a:rPr lang="en-CA" sz="1200" kern="1200" dirty="0" smtClean="0">
                <a:solidFill>
                  <a:schemeClr val="tx1"/>
                </a:solidFill>
                <a:effectLst/>
                <a:latin typeface="+mn-lt"/>
                <a:ea typeface="+mn-ea"/>
                <a:cs typeface="+mn-cs"/>
              </a:rPr>
              <a:t>The double standard perpetuated by both regulators and retailers that enables the deception of unsuspecting Canadians must end. Alternative medicines with claims based on alternative facts do not deserve an alternative, easy regulatory road to market — at the very least, they need to be moved to an alternative shelf.</a:t>
            </a:r>
          </a:p>
          <a:p>
            <a:r>
              <a:rPr lang="en-CA" dirty="0" smtClean="0">
                <a:effectLst/>
              </a:rPr>
              <a:t/>
            </a:r>
            <a:br>
              <a:rPr lang="en-CA" dirty="0" smtClean="0">
                <a:effectLst/>
              </a:rPr>
            </a:br>
            <a:endParaRPr lang="en-CA" dirty="0"/>
          </a:p>
        </p:txBody>
      </p:sp>
      <p:sp>
        <p:nvSpPr>
          <p:cNvPr id="4" name="Slide Number Placeholder 3"/>
          <p:cNvSpPr>
            <a:spLocks noGrp="1"/>
          </p:cNvSpPr>
          <p:nvPr>
            <p:ph type="sldNum" sz="quarter" idx="10"/>
          </p:nvPr>
        </p:nvSpPr>
        <p:spPr/>
        <p:txBody>
          <a:bodyPr/>
          <a:lstStyle/>
          <a:p>
            <a:fld id="{B1E07873-5167-4348-936C-D485F0DC27D3}" type="slidenum">
              <a:rPr lang="en-CA" smtClean="0"/>
              <a:t>28</a:t>
            </a:fld>
            <a:endParaRPr lang="en-CA"/>
          </a:p>
        </p:txBody>
      </p:sp>
    </p:spTree>
    <p:extLst>
      <p:ext uri="{BB962C8B-B14F-4D97-AF65-F5344CB8AC3E}">
        <p14:creationId xmlns:p14="http://schemas.microsoft.com/office/powerpoint/2010/main" val="9490847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sz="1200" b="1" i="0" kern="1200" dirty="0" smtClean="0">
              <a:solidFill>
                <a:schemeClr val="tx1"/>
              </a:solidFill>
              <a:effectLst/>
              <a:latin typeface="+mn-lt"/>
              <a:ea typeface="+mn-ea"/>
              <a:cs typeface="+mn-cs"/>
            </a:endParaRPr>
          </a:p>
          <a:p>
            <a:r>
              <a:rPr lang="en-CA" sz="1200" b="1" i="0" kern="1200" dirty="0" smtClean="0">
                <a:solidFill>
                  <a:schemeClr val="tx1"/>
                </a:solidFill>
                <a:effectLst/>
                <a:latin typeface="+mn-lt"/>
                <a:ea typeface="+mn-ea"/>
                <a:cs typeface="+mn-cs"/>
              </a:rPr>
              <a:t>Results</a:t>
            </a:r>
            <a:r>
              <a:rPr lang="en-CA" sz="1200" b="0" i="0" kern="1200" dirty="0" smtClean="0">
                <a:solidFill>
                  <a:schemeClr val="tx1"/>
                </a:solidFill>
                <a:effectLst/>
                <a:latin typeface="+mn-lt"/>
                <a:ea typeface="+mn-ea"/>
                <a:cs typeface="+mn-cs"/>
              </a:rPr>
              <a:t>  The entire cohort comprised 1 901 815 patients with cancer (258 patients in the CM group and 1 901 557 patients in the control group). In the main analyses following matching, 258 patients (199 women and 59 men; mean age, 56 years [interquartile range, 48-64 years]) were in the CM group, and 1032 patients (798 women and 234 men; mean age, 56 years [interquartile range, 48-64 years]) were in the control group. Patients who chose CM did not have a longer delay to initiation of CCT but had higher refusal rates of surgery (7.0% [18 of 258] vs 0.1% [1 of 1031]; </a:t>
            </a:r>
            <a:r>
              <a:rPr lang="en-CA" sz="1200" b="0" i="1" kern="1200" dirty="0" smtClean="0">
                <a:solidFill>
                  <a:schemeClr val="tx1"/>
                </a:solidFill>
                <a:effectLst/>
                <a:latin typeface="+mn-lt"/>
                <a:ea typeface="+mn-ea"/>
                <a:cs typeface="+mn-cs"/>
              </a:rPr>
              <a:t>P</a:t>
            </a:r>
            <a:r>
              <a:rPr lang="en-CA" sz="1200" b="0" i="0" kern="1200" dirty="0" smtClean="0">
                <a:solidFill>
                  <a:schemeClr val="tx1"/>
                </a:solidFill>
                <a:effectLst/>
                <a:latin typeface="+mn-lt"/>
                <a:ea typeface="+mn-ea"/>
                <a:cs typeface="+mn-cs"/>
              </a:rPr>
              <a:t> &lt; .001), chemotherapy (34.1% [88 of 258] vs 3.2% [33 of 1032]; </a:t>
            </a:r>
            <a:r>
              <a:rPr lang="en-CA" sz="1200" b="0" i="1" kern="1200" dirty="0" smtClean="0">
                <a:solidFill>
                  <a:schemeClr val="tx1"/>
                </a:solidFill>
                <a:effectLst/>
                <a:latin typeface="+mn-lt"/>
                <a:ea typeface="+mn-ea"/>
                <a:cs typeface="+mn-cs"/>
              </a:rPr>
              <a:t>P</a:t>
            </a:r>
            <a:r>
              <a:rPr lang="en-CA" sz="1200" b="0" i="0" kern="1200" dirty="0" smtClean="0">
                <a:solidFill>
                  <a:schemeClr val="tx1"/>
                </a:solidFill>
                <a:effectLst/>
                <a:latin typeface="+mn-lt"/>
                <a:ea typeface="+mn-ea"/>
                <a:cs typeface="+mn-cs"/>
              </a:rPr>
              <a:t> &lt; .001), radiotherapy (53.0% [106 of 200] vs 2.3% [16 of 711]; </a:t>
            </a:r>
            <a:r>
              <a:rPr lang="en-CA" sz="1200" b="0" i="1" kern="1200" dirty="0" smtClean="0">
                <a:solidFill>
                  <a:schemeClr val="tx1"/>
                </a:solidFill>
                <a:effectLst/>
                <a:latin typeface="+mn-lt"/>
                <a:ea typeface="+mn-ea"/>
                <a:cs typeface="+mn-cs"/>
              </a:rPr>
              <a:t>P</a:t>
            </a:r>
            <a:r>
              <a:rPr lang="en-CA" sz="1200" b="0" i="0" kern="1200" dirty="0" smtClean="0">
                <a:solidFill>
                  <a:schemeClr val="tx1"/>
                </a:solidFill>
                <a:effectLst/>
                <a:latin typeface="+mn-lt"/>
                <a:ea typeface="+mn-ea"/>
                <a:cs typeface="+mn-cs"/>
              </a:rPr>
              <a:t> &lt; .001), and hormone therapy (33.7% [87 of 258] vs 2.8% [29 of 1032]; </a:t>
            </a:r>
            <a:r>
              <a:rPr lang="en-CA" sz="1200" b="0" i="1" kern="1200" dirty="0" smtClean="0">
                <a:solidFill>
                  <a:schemeClr val="tx1"/>
                </a:solidFill>
                <a:effectLst/>
                <a:latin typeface="+mn-lt"/>
                <a:ea typeface="+mn-ea"/>
                <a:cs typeface="+mn-cs"/>
              </a:rPr>
              <a:t>P</a:t>
            </a:r>
            <a:r>
              <a:rPr lang="en-CA" sz="1200" b="0" i="0" kern="1200" dirty="0" smtClean="0">
                <a:solidFill>
                  <a:schemeClr val="tx1"/>
                </a:solidFill>
                <a:effectLst/>
                <a:latin typeface="+mn-lt"/>
                <a:ea typeface="+mn-ea"/>
                <a:cs typeface="+mn-cs"/>
              </a:rPr>
              <a:t> &lt; .001). Use of CM was associated with poorer 5-year overall survival compared with no CM (82.2% [95% CI, 76.0%-87.0%] vs 86.6% [95% CI, 84.0%-88.9%]; </a:t>
            </a:r>
            <a:r>
              <a:rPr lang="en-CA" sz="1200" b="0" i="1" kern="1200" dirty="0" smtClean="0">
                <a:solidFill>
                  <a:schemeClr val="tx1"/>
                </a:solidFill>
                <a:effectLst/>
                <a:latin typeface="+mn-lt"/>
                <a:ea typeface="+mn-ea"/>
                <a:cs typeface="+mn-cs"/>
              </a:rPr>
              <a:t>P</a:t>
            </a:r>
            <a:r>
              <a:rPr lang="en-CA" sz="1200" b="0" i="0" kern="1200" dirty="0" smtClean="0">
                <a:solidFill>
                  <a:schemeClr val="tx1"/>
                </a:solidFill>
                <a:effectLst/>
                <a:latin typeface="+mn-lt"/>
                <a:ea typeface="+mn-ea"/>
                <a:cs typeface="+mn-cs"/>
              </a:rPr>
              <a:t> = .001) and was independently associated with greater risk of death (hazard ratio, 2.08; 95% CI, 1.50-2.90) in a multivariate model that did not include treatment delay or refusal. However, there was no significant association between CM and survival once treatment delay or refusal was included in the model (hazard ratio, 1.39; 95% CI, 0.83-2.33).</a:t>
            </a:r>
            <a:endParaRPr lang="en-CA" dirty="0"/>
          </a:p>
        </p:txBody>
      </p:sp>
      <p:sp>
        <p:nvSpPr>
          <p:cNvPr id="4" name="Slide Number Placeholder 3"/>
          <p:cNvSpPr>
            <a:spLocks noGrp="1"/>
          </p:cNvSpPr>
          <p:nvPr>
            <p:ph type="sldNum" sz="quarter" idx="10"/>
          </p:nvPr>
        </p:nvSpPr>
        <p:spPr/>
        <p:txBody>
          <a:bodyPr/>
          <a:lstStyle/>
          <a:p>
            <a:fld id="{1FB71699-BAB4-4EB4-A4A9-EA51F418A8B2}" type="slidenum">
              <a:rPr lang="en-CA" smtClean="0"/>
              <a:t>29</a:t>
            </a:fld>
            <a:endParaRPr lang="en-CA"/>
          </a:p>
        </p:txBody>
      </p:sp>
    </p:spTree>
    <p:extLst>
      <p:ext uri="{BB962C8B-B14F-4D97-AF65-F5344CB8AC3E}">
        <p14:creationId xmlns:p14="http://schemas.microsoft.com/office/powerpoint/2010/main" val="23660186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b="1"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smtClean="0"/>
              <a:t>Try NOT to be argumentative, judgmental, or condescending</a:t>
            </a:r>
          </a:p>
          <a:p>
            <a:endParaRPr lang="en-CA" b="1" dirty="0" smtClean="0"/>
          </a:p>
          <a:p>
            <a:endParaRPr lang="en-CA" b="1" dirty="0" smtClean="0"/>
          </a:p>
          <a:p>
            <a:r>
              <a:rPr lang="en-CA" b="1" dirty="0" smtClean="0"/>
              <a:t> </a:t>
            </a:r>
            <a:endParaRPr lang="en-CA" dirty="0"/>
          </a:p>
        </p:txBody>
      </p:sp>
      <p:sp>
        <p:nvSpPr>
          <p:cNvPr id="4" name="Slide Number Placeholder 3"/>
          <p:cNvSpPr>
            <a:spLocks noGrp="1"/>
          </p:cNvSpPr>
          <p:nvPr>
            <p:ph type="sldNum" sz="quarter" idx="10"/>
          </p:nvPr>
        </p:nvSpPr>
        <p:spPr/>
        <p:txBody>
          <a:bodyPr/>
          <a:lstStyle/>
          <a:p>
            <a:fld id="{1FB71699-BAB4-4EB4-A4A9-EA51F418A8B2}" type="slidenum">
              <a:rPr lang="en-CA" smtClean="0"/>
              <a:t>32</a:t>
            </a:fld>
            <a:endParaRPr lang="en-CA"/>
          </a:p>
        </p:txBody>
      </p:sp>
    </p:spTree>
    <p:extLst>
      <p:ext uri="{BB962C8B-B14F-4D97-AF65-F5344CB8AC3E}">
        <p14:creationId xmlns:p14="http://schemas.microsoft.com/office/powerpoint/2010/main" val="7068205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F2D0729-181D-425A-87FD-AB03F487A094}" type="slidenum">
              <a:rPr lang="en-US" smtClean="0"/>
              <a:pPr>
                <a:defRPr/>
              </a:pPr>
              <a:t>47</a:t>
            </a:fld>
            <a:endParaRPr lang="en-US"/>
          </a:p>
        </p:txBody>
      </p:sp>
    </p:spTree>
    <p:extLst>
      <p:ext uri="{BB962C8B-B14F-4D97-AF65-F5344CB8AC3E}">
        <p14:creationId xmlns:p14="http://schemas.microsoft.com/office/powerpoint/2010/main" val="39242811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1FB71699-BAB4-4EB4-A4A9-EA51F418A8B2}" type="slidenum">
              <a:rPr lang="en-CA" smtClean="0"/>
              <a:t>48</a:t>
            </a:fld>
            <a:endParaRPr lang="en-CA"/>
          </a:p>
        </p:txBody>
      </p:sp>
    </p:spTree>
    <p:extLst>
      <p:ext uri="{BB962C8B-B14F-4D97-AF65-F5344CB8AC3E}">
        <p14:creationId xmlns:p14="http://schemas.microsoft.com/office/powerpoint/2010/main" val="39548889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1FB71699-BAB4-4EB4-A4A9-EA51F418A8B2}" type="slidenum">
              <a:rPr lang="en-CA" smtClean="0"/>
              <a:t>50</a:t>
            </a:fld>
            <a:endParaRPr lang="en-CA"/>
          </a:p>
        </p:txBody>
      </p:sp>
    </p:spTree>
    <p:extLst>
      <p:ext uri="{BB962C8B-B14F-4D97-AF65-F5344CB8AC3E}">
        <p14:creationId xmlns:p14="http://schemas.microsoft.com/office/powerpoint/2010/main" val="34813416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b="1"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smtClean="0"/>
              <a:t>Try NOT to be argumentative, judgmental, or condescending</a:t>
            </a:r>
          </a:p>
          <a:p>
            <a:endParaRPr lang="en-CA" b="1" dirty="0" smtClean="0"/>
          </a:p>
          <a:p>
            <a:endParaRPr lang="en-CA" b="1" dirty="0" smtClean="0"/>
          </a:p>
          <a:p>
            <a:r>
              <a:rPr lang="en-CA" b="1" dirty="0" smtClean="0"/>
              <a:t> </a:t>
            </a:r>
            <a:endParaRPr lang="en-CA" dirty="0"/>
          </a:p>
        </p:txBody>
      </p:sp>
      <p:sp>
        <p:nvSpPr>
          <p:cNvPr id="4" name="Slide Number Placeholder 3"/>
          <p:cNvSpPr>
            <a:spLocks noGrp="1"/>
          </p:cNvSpPr>
          <p:nvPr>
            <p:ph type="sldNum" sz="quarter" idx="10"/>
          </p:nvPr>
        </p:nvSpPr>
        <p:spPr/>
        <p:txBody>
          <a:bodyPr/>
          <a:lstStyle/>
          <a:p>
            <a:fld id="{1FB71699-BAB4-4EB4-A4A9-EA51F418A8B2}" type="slidenum">
              <a:rPr lang="en-CA" smtClean="0"/>
              <a:t>57</a:t>
            </a:fld>
            <a:endParaRPr lang="en-CA"/>
          </a:p>
        </p:txBody>
      </p:sp>
    </p:spTree>
    <p:extLst>
      <p:ext uri="{BB962C8B-B14F-4D97-AF65-F5344CB8AC3E}">
        <p14:creationId xmlns:p14="http://schemas.microsoft.com/office/powerpoint/2010/main" val="34034838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sz="1200" b="1" i="0" kern="1200" dirty="0" smtClean="0">
              <a:solidFill>
                <a:schemeClr val="tx1"/>
              </a:solidFill>
              <a:effectLst/>
              <a:latin typeface="+mn-lt"/>
              <a:ea typeface="+mn-ea"/>
              <a:cs typeface="+mn-cs"/>
            </a:endParaRPr>
          </a:p>
          <a:p>
            <a:r>
              <a:rPr lang="en-CA" sz="1200" b="1" i="0" kern="1200" dirty="0" smtClean="0">
                <a:solidFill>
                  <a:schemeClr val="tx1"/>
                </a:solidFill>
                <a:effectLst/>
                <a:latin typeface="+mn-lt"/>
                <a:ea typeface="+mn-ea"/>
                <a:cs typeface="+mn-cs"/>
              </a:rPr>
              <a:t>Results</a:t>
            </a:r>
            <a:r>
              <a:rPr lang="en-CA" sz="1200" b="0" i="0" kern="1200" dirty="0" smtClean="0">
                <a:solidFill>
                  <a:schemeClr val="tx1"/>
                </a:solidFill>
                <a:effectLst/>
                <a:latin typeface="+mn-lt"/>
                <a:ea typeface="+mn-ea"/>
                <a:cs typeface="+mn-cs"/>
              </a:rPr>
              <a:t>  The entire cohort comprised 1 901 815 patients with cancer (258 patients in the CM group and 1 901 557 patients in the control group). In the main analyses following matching, 258 patients (199 women and 59 men; mean age, 56 years [interquartile range, 48-64 years]) were in the CM group, and 1032 patients (798 women and 234 men; mean age, 56 years [interquartile range, 48-64 years]) were in the control group. Patients who chose CM did not have a longer delay to initiation of CCT but had higher refusal rates of surgery (7.0% [18 of 258] vs 0.1% [1 of 1031]; </a:t>
            </a:r>
            <a:r>
              <a:rPr lang="en-CA" sz="1200" b="0" i="1" kern="1200" dirty="0" smtClean="0">
                <a:solidFill>
                  <a:schemeClr val="tx1"/>
                </a:solidFill>
                <a:effectLst/>
                <a:latin typeface="+mn-lt"/>
                <a:ea typeface="+mn-ea"/>
                <a:cs typeface="+mn-cs"/>
              </a:rPr>
              <a:t>P</a:t>
            </a:r>
            <a:r>
              <a:rPr lang="en-CA" sz="1200" b="0" i="0" kern="1200" dirty="0" smtClean="0">
                <a:solidFill>
                  <a:schemeClr val="tx1"/>
                </a:solidFill>
                <a:effectLst/>
                <a:latin typeface="+mn-lt"/>
                <a:ea typeface="+mn-ea"/>
                <a:cs typeface="+mn-cs"/>
              </a:rPr>
              <a:t> &lt; .001), chemotherapy (34.1% [88 of 258] vs 3.2% [33 of 1032]; </a:t>
            </a:r>
            <a:r>
              <a:rPr lang="en-CA" sz="1200" b="0" i="1" kern="1200" dirty="0" smtClean="0">
                <a:solidFill>
                  <a:schemeClr val="tx1"/>
                </a:solidFill>
                <a:effectLst/>
                <a:latin typeface="+mn-lt"/>
                <a:ea typeface="+mn-ea"/>
                <a:cs typeface="+mn-cs"/>
              </a:rPr>
              <a:t>P</a:t>
            </a:r>
            <a:r>
              <a:rPr lang="en-CA" sz="1200" b="0" i="0" kern="1200" dirty="0" smtClean="0">
                <a:solidFill>
                  <a:schemeClr val="tx1"/>
                </a:solidFill>
                <a:effectLst/>
                <a:latin typeface="+mn-lt"/>
                <a:ea typeface="+mn-ea"/>
                <a:cs typeface="+mn-cs"/>
              </a:rPr>
              <a:t> &lt; .001), radiotherapy (53.0% [106 of 200] vs 2.3% [16 of 711]; </a:t>
            </a:r>
            <a:r>
              <a:rPr lang="en-CA" sz="1200" b="0" i="1" kern="1200" dirty="0" smtClean="0">
                <a:solidFill>
                  <a:schemeClr val="tx1"/>
                </a:solidFill>
                <a:effectLst/>
                <a:latin typeface="+mn-lt"/>
                <a:ea typeface="+mn-ea"/>
                <a:cs typeface="+mn-cs"/>
              </a:rPr>
              <a:t>P</a:t>
            </a:r>
            <a:r>
              <a:rPr lang="en-CA" sz="1200" b="0" i="0" kern="1200" dirty="0" smtClean="0">
                <a:solidFill>
                  <a:schemeClr val="tx1"/>
                </a:solidFill>
                <a:effectLst/>
                <a:latin typeface="+mn-lt"/>
                <a:ea typeface="+mn-ea"/>
                <a:cs typeface="+mn-cs"/>
              </a:rPr>
              <a:t> &lt; .001), and hormone therapy (33.7% [87 of 258] vs 2.8% [29 of 1032]; </a:t>
            </a:r>
            <a:r>
              <a:rPr lang="en-CA" sz="1200" b="0" i="1" kern="1200" dirty="0" smtClean="0">
                <a:solidFill>
                  <a:schemeClr val="tx1"/>
                </a:solidFill>
                <a:effectLst/>
                <a:latin typeface="+mn-lt"/>
                <a:ea typeface="+mn-ea"/>
                <a:cs typeface="+mn-cs"/>
              </a:rPr>
              <a:t>P</a:t>
            </a:r>
            <a:r>
              <a:rPr lang="en-CA" sz="1200" b="0" i="0" kern="1200" dirty="0" smtClean="0">
                <a:solidFill>
                  <a:schemeClr val="tx1"/>
                </a:solidFill>
                <a:effectLst/>
                <a:latin typeface="+mn-lt"/>
                <a:ea typeface="+mn-ea"/>
                <a:cs typeface="+mn-cs"/>
              </a:rPr>
              <a:t> &lt; .001). Use of CM was associated with poorer 5-year overall survival compared with no CM (82.2% [95% CI, 76.0%-87.0%] vs 86.6% [95% CI, 84.0%-88.9%]; </a:t>
            </a:r>
            <a:r>
              <a:rPr lang="en-CA" sz="1200" b="0" i="1" kern="1200" dirty="0" smtClean="0">
                <a:solidFill>
                  <a:schemeClr val="tx1"/>
                </a:solidFill>
                <a:effectLst/>
                <a:latin typeface="+mn-lt"/>
                <a:ea typeface="+mn-ea"/>
                <a:cs typeface="+mn-cs"/>
              </a:rPr>
              <a:t>P</a:t>
            </a:r>
            <a:r>
              <a:rPr lang="en-CA" sz="1200" b="0" i="0" kern="1200" dirty="0" smtClean="0">
                <a:solidFill>
                  <a:schemeClr val="tx1"/>
                </a:solidFill>
                <a:effectLst/>
                <a:latin typeface="+mn-lt"/>
                <a:ea typeface="+mn-ea"/>
                <a:cs typeface="+mn-cs"/>
              </a:rPr>
              <a:t> = .001) and was independently associated with greater risk of death (hazard ratio, 2.08; 95% CI, 1.50-2.90) in a multivariate model that did not include treatment delay or refusal. However, there was no significant association between CM and survival once treatment delay or refusal was included in the model (hazard ratio, 1.39; 95% CI, 0.83-2.33).</a:t>
            </a:r>
            <a:endParaRPr lang="en-CA" dirty="0"/>
          </a:p>
        </p:txBody>
      </p:sp>
      <p:sp>
        <p:nvSpPr>
          <p:cNvPr id="4" name="Slide Number Placeholder 3"/>
          <p:cNvSpPr>
            <a:spLocks noGrp="1"/>
          </p:cNvSpPr>
          <p:nvPr>
            <p:ph type="sldNum" sz="quarter" idx="10"/>
          </p:nvPr>
        </p:nvSpPr>
        <p:spPr/>
        <p:txBody>
          <a:bodyPr/>
          <a:lstStyle/>
          <a:p>
            <a:fld id="{1FB71699-BAB4-4EB4-A4A9-EA51F418A8B2}" type="slidenum">
              <a:rPr lang="en-CA" smtClean="0"/>
              <a:t>59</a:t>
            </a:fld>
            <a:endParaRPr lang="en-CA"/>
          </a:p>
        </p:txBody>
      </p:sp>
    </p:spTree>
    <p:extLst>
      <p:ext uri="{BB962C8B-B14F-4D97-AF65-F5344CB8AC3E}">
        <p14:creationId xmlns:p14="http://schemas.microsoft.com/office/powerpoint/2010/main" val="4185136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1FB71699-BAB4-4EB4-A4A9-EA51F418A8B2}" type="slidenum">
              <a:rPr lang="en-CA" smtClean="0"/>
              <a:t>61</a:t>
            </a:fld>
            <a:endParaRPr lang="en-CA"/>
          </a:p>
        </p:txBody>
      </p:sp>
    </p:spTree>
    <p:extLst>
      <p:ext uri="{BB962C8B-B14F-4D97-AF65-F5344CB8AC3E}">
        <p14:creationId xmlns:p14="http://schemas.microsoft.com/office/powerpoint/2010/main" val="20333681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F2D0729-181D-425A-87FD-AB03F487A094}" type="slidenum">
              <a:rPr lang="en-US" smtClean="0"/>
              <a:pPr>
                <a:defRPr/>
              </a:pPr>
              <a:t>9</a:t>
            </a:fld>
            <a:endParaRPr lang="en-US"/>
          </a:p>
        </p:txBody>
      </p:sp>
    </p:spTree>
    <p:extLst>
      <p:ext uri="{BB962C8B-B14F-4D97-AF65-F5344CB8AC3E}">
        <p14:creationId xmlns:p14="http://schemas.microsoft.com/office/powerpoint/2010/main" val="20400507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011286-373D-46CD-8E23-F74DB9AD6B45}" type="slidenum">
              <a:rPr lang="en-US" smtClean="0"/>
              <a:t>67</a:t>
            </a:fld>
            <a:endParaRPr lang="en-US"/>
          </a:p>
        </p:txBody>
      </p:sp>
    </p:spTree>
    <p:extLst>
      <p:ext uri="{BB962C8B-B14F-4D97-AF65-F5344CB8AC3E}">
        <p14:creationId xmlns:p14="http://schemas.microsoft.com/office/powerpoint/2010/main" val="33045211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EF2D0729-181D-425A-87FD-AB03F487A094}" type="slidenum">
              <a:rPr lang="en-US" smtClean="0"/>
              <a:pPr>
                <a:defRPr/>
              </a:pPr>
              <a:t>10</a:t>
            </a:fld>
            <a:endParaRPr lang="en-US"/>
          </a:p>
        </p:txBody>
      </p:sp>
    </p:spTree>
    <p:extLst>
      <p:ext uri="{BB962C8B-B14F-4D97-AF65-F5344CB8AC3E}">
        <p14:creationId xmlns:p14="http://schemas.microsoft.com/office/powerpoint/2010/main" val="16945593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F2D0729-181D-425A-87FD-AB03F487A094}" type="slidenum">
              <a:rPr lang="en-US" smtClean="0"/>
              <a:pPr>
                <a:defRPr/>
              </a:pPr>
              <a:t>11</a:t>
            </a:fld>
            <a:endParaRPr lang="en-US"/>
          </a:p>
        </p:txBody>
      </p:sp>
    </p:spTree>
    <p:extLst>
      <p:ext uri="{BB962C8B-B14F-4D97-AF65-F5344CB8AC3E}">
        <p14:creationId xmlns:p14="http://schemas.microsoft.com/office/powerpoint/2010/main" val="30107388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F2D0729-181D-425A-87FD-AB03F487A094}" type="slidenum">
              <a:rPr lang="en-US" smtClean="0"/>
              <a:pPr>
                <a:defRPr/>
              </a:pPr>
              <a:t>12</a:t>
            </a:fld>
            <a:endParaRPr lang="en-US"/>
          </a:p>
        </p:txBody>
      </p:sp>
    </p:spTree>
    <p:extLst>
      <p:ext uri="{BB962C8B-B14F-4D97-AF65-F5344CB8AC3E}">
        <p14:creationId xmlns:p14="http://schemas.microsoft.com/office/powerpoint/2010/main" val="35699210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F2D0729-181D-425A-87FD-AB03F487A094}" type="slidenum">
              <a:rPr lang="en-US" smtClean="0"/>
              <a:pPr>
                <a:defRPr/>
              </a:pPr>
              <a:t>13</a:t>
            </a:fld>
            <a:endParaRPr lang="en-US"/>
          </a:p>
        </p:txBody>
      </p:sp>
    </p:spTree>
    <p:extLst>
      <p:ext uri="{BB962C8B-B14F-4D97-AF65-F5344CB8AC3E}">
        <p14:creationId xmlns:p14="http://schemas.microsoft.com/office/powerpoint/2010/main" val="42860961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F2D0729-181D-425A-87FD-AB03F487A094}" type="slidenum">
              <a:rPr lang="en-US" smtClean="0"/>
              <a:pPr>
                <a:defRPr/>
              </a:pPr>
              <a:t>14</a:t>
            </a:fld>
            <a:endParaRPr lang="en-US"/>
          </a:p>
        </p:txBody>
      </p:sp>
    </p:spTree>
    <p:extLst>
      <p:ext uri="{BB962C8B-B14F-4D97-AF65-F5344CB8AC3E}">
        <p14:creationId xmlns:p14="http://schemas.microsoft.com/office/powerpoint/2010/main" val="39788694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1FB71699-BAB4-4EB4-A4A9-EA51F418A8B2}" type="slidenum">
              <a:rPr lang="en-CA" smtClean="0"/>
              <a:t>19</a:t>
            </a:fld>
            <a:endParaRPr lang="en-CA"/>
          </a:p>
        </p:txBody>
      </p:sp>
    </p:spTree>
    <p:extLst>
      <p:ext uri="{BB962C8B-B14F-4D97-AF65-F5344CB8AC3E}">
        <p14:creationId xmlns:p14="http://schemas.microsoft.com/office/powerpoint/2010/main" val="7798844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F2D0729-181D-425A-87FD-AB03F487A094}" type="slidenum">
              <a:rPr lang="en-US" smtClean="0"/>
              <a:pPr>
                <a:defRPr/>
              </a:pPr>
              <a:t>20</a:t>
            </a:fld>
            <a:endParaRPr lang="en-US"/>
          </a:p>
        </p:txBody>
      </p:sp>
    </p:spTree>
    <p:extLst>
      <p:ext uri="{BB962C8B-B14F-4D97-AF65-F5344CB8AC3E}">
        <p14:creationId xmlns:p14="http://schemas.microsoft.com/office/powerpoint/2010/main" val="29337368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dirty="0"/>
              <a:pPr/>
              <a:t>11/14/2019</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11/14/2019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11/14/2019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11/14/2019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dirty="0"/>
              <a:pPr/>
              <a:t>11/14/2019</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dirty="0"/>
              <a:t>11/14/2019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dirty="0"/>
              <a:t>11/14/2019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dirty="0"/>
              <a:t>11/14/2019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t>11/14/2019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11/14/2019</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11/14/2019</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dirty="0"/>
              <a:pPr/>
              <a:t>11/14/2019</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tmp"/><Relationship Id="rId7" Type="http://schemas.openxmlformats.org/officeDocument/2006/relationships/image" Target="../media/image19.tmp"/><Relationship Id="rId2" Type="http://schemas.openxmlformats.org/officeDocument/2006/relationships/image" Target="../media/image14.tmp"/><Relationship Id="rId1" Type="http://schemas.openxmlformats.org/officeDocument/2006/relationships/slideLayout" Target="../slideLayouts/slideLayout2.xml"/><Relationship Id="rId6" Type="http://schemas.openxmlformats.org/officeDocument/2006/relationships/image" Target="../media/image18.tmp"/><Relationship Id="rId5" Type="http://schemas.openxmlformats.org/officeDocument/2006/relationships/image" Target="../media/image17.tmp"/><Relationship Id="rId4" Type="http://schemas.openxmlformats.org/officeDocument/2006/relationships/image" Target="../media/image16.tmp"/></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0.tmp"/><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1.tmp"/></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3.tmp"/><Relationship Id="rId2" Type="http://schemas.openxmlformats.org/officeDocument/2006/relationships/image" Target="../media/image22.tmp"/><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6.tmp"/><Relationship Id="rId2" Type="http://schemas.openxmlformats.org/officeDocument/2006/relationships/image" Target="../media/image25.tmp"/><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tmp"/><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0.tmp"/><Relationship Id="rId2" Type="http://schemas.openxmlformats.org/officeDocument/2006/relationships/image" Target="../media/image29.jpg"/><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tmp"/></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3.tmp"/><Relationship Id="rId2" Type="http://schemas.openxmlformats.org/officeDocument/2006/relationships/image" Target="../media/image29.jpg"/><Relationship Id="rId1" Type="http://schemas.openxmlformats.org/officeDocument/2006/relationships/slideLayout" Target="../slideLayouts/slideLayout2.xml"/><Relationship Id="rId4" Type="http://schemas.openxmlformats.org/officeDocument/2006/relationships/image" Target="../media/image34.tmp"/></Relationships>
</file>

<file path=ppt/slides/_rels/slide4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tmp"/><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3.tmp"/><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4.tmp"/><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5.tmp"/><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s://www.cancer.gov/about-cancer/treatment/cam/patient" TargetMode="External"/><Relationship Id="rId2" Type="http://schemas.openxmlformats.org/officeDocument/2006/relationships/hyperlink" Target="https://www.cancerresearchuk.org/about-cancer/cancer-in-general/treatment/complementary-alternative-therapies/" TargetMode="External"/><Relationship Id="rId1" Type="http://schemas.openxmlformats.org/officeDocument/2006/relationships/slideLayout" Target="../slideLayouts/slideLayout2.xml"/><Relationship Id="rId5" Type="http://schemas.openxmlformats.org/officeDocument/2006/relationships/hyperlink" Target="https://www.mskcc.org/cancer-care/integrative-medicine" TargetMode="External"/><Relationship Id="rId4" Type="http://schemas.openxmlformats.org/officeDocument/2006/relationships/hyperlink" Target="https://www.cancer.ca/en/cancer-information/diagnosis-and-treatment/complementary-therapies/" TargetMode="Externa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7.tmp"/><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8.tmp"/><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9.xml.rels><?xml version="1.0" encoding="UTF-8" standalone="yes"?>
<Relationships xmlns="http://schemas.openxmlformats.org/package/2006/relationships"><Relationship Id="rId3" Type="http://schemas.openxmlformats.org/officeDocument/2006/relationships/image" Target="../media/image20.tmp"/><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1.tmp"/></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52.tmp"/><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53.tmp"/><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slide" Target="slide34.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14500" y="1483654"/>
            <a:ext cx="8676157" cy="2098226"/>
          </a:xfrm>
        </p:spPr>
        <p:txBody>
          <a:bodyPr/>
          <a:lstStyle/>
          <a:p>
            <a:r>
              <a:rPr lang="en-CA" sz="4000" dirty="0"/>
              <a:t>Homeopathy, marijuana and coffee enemas...How to counsel</a:t>
            </a:r>
            <a:br>
              <a:rPr lang="en-CA" sz="4000" dirty="0"/>
            </a:br>
            <a:r>
              <a:rPr lang="en-CA" sz="4000" dirty="0"/>
              <a:t>patients with safety in mind</a:t>
            </a:r>
          </a:p>
        </p:txBody>
      </p:sp>
      <p:sp>
        <p:nvSpPr>
          <p:cNvPr id="4" name="Subtitle 2"/>
          <p:cNvSpPr>
            <a:spLocks noGrp="1"/>
          </p:cNvSpPr>
          <p:nvPr>
            <p:ph type="subTitle" idx="1"/>
          </p:nvPr>
        </p:nvSpPr>
        <p:spPr>
          <a:xfrm>
            <a:off x="1714500" y="4089628"/>
            <a:ext cx="7867650" cy="2177822"/>
          </a:xfrm>
        </p:spPr>
        <p:txBody>
          <a:bodyPr>
            <a:normAutofit fontScale="70000" lnSpcReduction="20000"/>
          </a:bodyPr>
          <a:lstStyle/>
          <a:p>
            <a:r>
              <a:rPr lang="en-CA" sz="2900" dirty="0" smtClean="0"/>
              <a:t>             Nov. 15</a:t>
            </a:r>
            <a:r>
              <a:rPr lang="en-CA" sz="2900" baseline="30000" dirty="0" smtClean="0"/>
              <a:t>th</a:t>
            </a:r>
            <a:r>
              <a:rPr lang="en-CA" sz="2900" dirty="0" smtClean="0"/>
              <a:t>, 2019</a:t>
            </a:r>
          </a:p>
          <a:p>
            <a:endParaRPr lang="en-CA" dirty="0" smtClean="0"/>
          </a:p>
          <a:p>
            <a:pPr algn="l"/>
            <a:endParaRPr lang="en-CA" sz="2200" dirty="0"/>
          </a:p>
          <a:p>
            <a:pPr algn="l"/>
            <a:r>
              <a:rPr lang="en-CA" sz="3100" b="1" dirty="0" smtClean="0"/>
              <a:t>Dr. </a:t>
            </a:r>
            <a:r>
              <a:rPr lang="en-CA" sz="3100" b="1" dirty="0" err="1" smtClean="0"/>
              <a:t>Lacey</a:t>
            </a:r>
            <a:r>
              <a:rPr lang="en-CA" sz="3100" b="1" dirty="0" smtClean="0"/>
              <a:t> D. </a:t>
            </a:r>
            <a:r>
              <a:rPr lang="en-CA" sz="3100" b="1" dirty="0" err="1" smtClean="0"/>
              <a:t>Pitre</a:t>
            </a:r>
            <a:r>
              <a:rPr lang="en-CA" sz="3100" b="1" dirty="0" smtClean="0"/>
              <a:t> FRCP(C)</a:t>
            </a:r>
          </a:p>
          <a:p>
            <a:pPr marL="342900" indent="-342900" algn="l">
              <a:buFontTx/>
              <a:buChar char="-"/>
            </a:pPr>
            <a:r>
              <a:rPr lang="en-CA" sz="2600" dirty="0" smtClean="0"/>
              <a:t>Medical </a:t>
            </a:r>
            <a:r>
              <a:rPr lang="en-CA" sz="2600" dirty="0"/>
              <a:t>Oncologist - Health Sciences North, Sudbury </a:t>
            </a:r>
            <a:r>
              <a:rPr lang="en-CA" sz="2600" dirty="0" smtClean="0"/>
              <a:t>ON</a:t>
            </a:r>
          </a:p>
          <a:p>
            <a:pPr marL="342900" indent="-342900" algn="l">
              <a:buFontTx/>
              <a:buChar char="-"/>
            </a:pPr>
            <a:r>
              <a:rPr lang="en-CA" sz="2600" dirty="0" smtClean="0"/>
              <a:t>Assistant </a:t>
            </a:r>
            <a:r>
              <a:rPr lang="en-CA" sz="2600" dirty="0"/>
              <a:t>Professor - Northern Ontario School of </a:t>
            </a:r>
            <a:r>
              <a:rPr lang="en-CA" sz="2600" dirty="0" smtClean="0"/>
              <a:t>Medicine</a:t>
            </a:r>
          </a:p>
          <a:p>
            <a:pPr marL="342900" indent="-342900" algn="l">
              <a:buFontTx/>
              <a:buChar char="-"/>
            </a:pPr>
            <a:r>
              <a:rPr lang="en-CA" sz="2600" dirty="0" smtClean="0"/>
              <a:t>Clinician </a:t>
            </a:r>
            <a:r>
              <a:rPr lang="en-CA" sz="2600" dirty="0"/>
              <a:t>Lead – Northeast Cancer Centre Clinical Trials </a:t>
            </a:r>
            <a:endParaRPr lang="en-CA" sz="2600" dirty="0" smtClean="0"/>
          </a:p>
          <a:p>
            <a:pPr marL="342900" indent="-342900" algn="l">
              <a:buFontTx/>
              <a:buChar char="-"/>
            </a:pPr>
            <a:r>
              <a:rPr lang="en-CA" sz="2600" dirty="0" smtClean="0"/>
              <a:t>Regional </a:t>
            </a:r>
            <a:r>
              <a:rPr lang="en-CA" sz="2600" dirty="0"/>
              <a:t>Systemic Clinical and Quality Lead -</a:t>
            </a:r>
            <a:r>
              <a:rPr lang="en-CA" sz="2600" dirty="0" smtClean="0"/>
              <a:t> CCO</a:t>
            </a:r>
            <a:endParaRPr lang="en-CA" sz="2200" dirty="0"/>
          </a:p>
        </p:txBody>
      </p:sp>
    </p:spTree>
    <p:extLst>
      <p:ext uri="{BB962C8B-B14F-4D97-AF65-F5344CB8AC3E}">
        <p14:creationId xmlns:p14="http://schemas.microsoft.com/office/powerpoint/2010/main" val="579593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Case – Biopsy</a:t>
            </a:r>
            <a:endParaRPr lang="en-US" dirty="0"/>
          </a:p>
        </p:txBody>
      </p:sp>
      <p:sp>
        <p:nvSpPr>
          <p:cNvPr id="3" name="Content Placeholder 2"/>
          <p:cNvSpPr>
            <a:spLocks noGrp="1"/>
          </p:cNvSpPr>
          <p:nvPr>
            <p:ph idx="1"/>
          </p:nvPr>
        </p:nvSpPr>
        <p:spPr>
          <a:xfrm>
            <a:off x="1371600" y="2057400"/>
            <a:ext cx="9086850" cy="4800600"/>
          </a:xfrm>
        </p:spPr>
        <p:txBody>
          <a:bodyPr>
            <a:normAutofit/>
          </a:bodyPr>
          <a:lstStyle/>
          <a:p>
            <a:pPr lvl="1">
              <a:buFont typeface="Arial" panose="020B0604020202020204" pitchFamily="34" charset="0"/>
              <a:buChar char="•"/>
            </a:pPr>
            <a:r>
              <a:rPr lang="en-CA" sz="2800" b="1" i="0" dirty="0" smtClean="0"/>
              <a:t>Pathology:  </a:t>
            </a:r>
            <a:r>
              <a:rPr lang="en-CA" sz="2800" i="0" dirty="0" smtClean="0"/>
              <a:t>Invasive carcinoma with lobular features; ER+ PR- </a:t>
            </a:r>
            <a:endParaRPr lang="en-CA" sz="2800" i="0" dirty="0"/>
          </a:p>
          <a:p>
            <a:pPr marL="530352" lvl="1" indent="0">
              <a:buNone/>
            </a:pPr>
            <a:endParaRPr lang="en-CA" sz="2800" dirty="0" smtClean="0"/>
          </a:p>
          <a:p>
            <a:pPr lvl="1">
              <a:buFont typeface="Arial" panose="020B0604020202020204" pitchFamily="34" charset="0"/>
              <a:buChar char="•"/>
            </a:pPr>
            <a:r>
              <a:rPr lang="en-CA" sz="2800" b="1" i="0" dirty="0" smtClean="0"/>
              <a:t>On exam:</a:t>
            </a:r>
          </a:p>
          <a:p>
            <a:pPr lvl="2">
              <a:buFont typeface="Courier New" panose="02070309020205020404" pitchFamily="49" charset="0"/>
              <a:buChar char="o"/>
            </a:pPr>
            <a:r>
              <a:rPr lang="en-CA" sz="2400" dirty="0" smtClean="0"/>
              <a:t>L breast – palpable mass measuring 8cm</a:t>
            </a:r>
          </a:p>
          <a:p>
            <a:pPr lvl="2">
              <a:buFont typeface="Courier New" panose="02070309020205020404" pitchFamily="49" charset="0"/>
              <a:buChar char="o"/>
            </a:pPr>
            <a:r>
              <a:rPr lang="en-CA" sz="2400" dirty="0" smtClean="0"/>
              <a:t>Two large palpable nodes in L axilla</a:t>
            </a:r>
          </a:p>
        </p:txBody>
      </p:sp>
    </p:spTree>
    <p:extLst>
      <p:ext uri="{BB962C8B-B14F-4D97-AF65-F5344CB8AC3E}">
        <p14:creationId xmlns:p14="http://schemas.microsoft.com/office/powerpoint/2010/main" val="24118304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Case – Medications</a:t>
            </a:r>
            <a:endParaRPr lang="en-US" dirty="0"/>
          </a:p>
        </p:txBody>
      </p:sp>
      <p:sp>
        <p:nvSpPr>
          <p:cNvPr id="3" name="Content Placeholder 2"/>
          <p:cNvSpPr>
            <a:spLocks noGrp="1"/>
          </p:cNvSpPr>
          <p:nvPr>
            <p:ph idx="1"/>
          </p:nvPr>
        </p:nvSpPr>
        <p:spPr>
          <a:xfrm>
            <a:off x="1371600" y="1828800"/>
            <a:ext cx="10820400" cy="4800600"/>
          </a:xfrm>
        </p:spPr>
        <p:txBody>
          <a:bodyPr/>
          <a:lstStyle/>
          <a:p>
            <a:pPr lvl="1">
              <a:buFont typeface="Arial" panose="020B0604020202020204" pitchFamily="34" charset="0"/>
              <a:buChar char="•"/>
            </a:pPr>
            <a:r>
              <a:rPr lang="en-CA" sz="2800" i="0" dirty="0"/>
              <a:t>B12</a:t>
            </a:r>
          </a:p>
          <a:p>
            <a:pPr lvl="1">
              <a:buFont typeface="Arial" panose="020B0604020202020204" pitchFamily="34" charset="0"/>
              <a:buChar char="•"/>
            </a:pPr>
            <a:r>
              <a:rPr lang="en-CA" sz="2800" i="0" dirty="0"/>
              <a:t>Desiccated </a:t>
            </a:r>
            <a:r>
              <a:rPr lang="en-CA" sz="2800" i="0" dirty="0" smtClean="0"/>
              <a:t>liver</a:t>
            </a:r>
          </a:p>
          <a:p>
            <a:pPr lvl="1">
              <a:buFont typeface="Arial" panose="020B0604020202020204" pitchFamily="34" charset="0"/>
              <a:buChar char="•"/>
            </a:pPr>
            <a:r>
              <a:rPr lang="en-CA" sz="2800" i="0" dirty="0" smtClean="0"/>
              <a:t>Co-Enzyme Q10 (15 tablets/day)</a:t>
            </a:r>
          </a:p>
          <a:p>
            <a:pPr lvl="1">
              <a:buFont typeface="Arial" panose="020B0604020202020204" pitchFamily="34" charset="0"/>
              <a:buChar char="•"/>
            </a:pPr>
            <a:r>
              <a:rPr lang="en-CA" sz="2800" i="0" dirty="0" smtClean="0"/>
              <a:t>Vitamin D (Over 5000IU/daily)</a:t>
            </a:r>
          </a:p>
          <a:p>
            <a:pPr lvl="1">
              <a:buFont typeface="Arial" panose="020B0604020202020204" pitchFamily="34" charset="0"/>
              <a:buChar char="•"/>
            </a:pPr>
            <a:endParaRPr lang="en-CA" sz="2800" i="0" dirty="0"/>
          </a:p>
          <a:p>
            <a:pPr lvl="1">
              <a:buFont typeface="Arial" panose="020B0604020202020204" pitchFamily="34" charset="0"/>
              <a:buChar char="•"/>
            </a:pPr>
            <a:r>
              <a:rPr lang="en-CA" sz="2800" i="0" dirty="0" smtClean="0"/>
              <a:t>On closer questioning – </a:t>
            </a:r>
          </a:p>
          <a:p>
            <a:pPr lvl="2">
              <a:buFont typeface="Courier New" panose="02070309020205020404" pitchFamily="49" charset="0"/>
              <a:buChar char="o"/>
            </a:pPr>
            <a:r>
              <a:rPr lang="en-CA" sz="2600" i="0" dirty="0" smtClean="0"/>
              <a:t>Husband is chiropractor/naturopathic physician</a:t>
            </a:r>
          </a:p>
          <a:p>
            <a:pPr lvl="2">
              <a:buFont typeface="Courier New" panose="02070309020205020404" pitchFamily="49" charset="0"/>
              <a:buChar char="o"/>
            </a:pPr>
            <a:r>
              <a:rPr lang="en-CA" sz="2600" dirty="0"/>
              <a:t>P</a:t>
            </a:r>
            <a:r>
              <a:rPr lang="en-CA" sz="2600" i="0" dirty="0" smtClean="0"/>
              <a:t>lans for strict adherence to ‘Gerson therapy’</a:t>
            </a:r>
          </a:p>
          <a:p>
            <a:pPr lvl="3">
              <a:buFont typeface="Wingdings" panose="05000000000000000000" pitchFamily="2" charset="2"/>
              <a:buChar char="§"/>
            </a:pPr>
            <a:r>
              <a:rPr lang="en-CA" sz="2600" i="0" dirty="0"/>
              <a:t>Coffee enemas up to QID</a:t>
            </a:r>
          </a:p>
          <a:p>
            <a:pPr lvl="1"/>
            <a:endParaRPr lang="en-CA" dirty="0" smtClean="0"/>
          </a:p>
        </p:txBody>
      </p:sp>
    </p:spTree>
    <p:extLst>
      <p:ext uri="{BB962C8B-B14F-4D97-AF65-F5344CB8AC3E}">
        <p14:creationId xmlns:p14="http://schemas.microsoft.com/office/powerpoint/2010/main" val="1330897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The Case – Recommendations</a:t>
            </a:r>
            <a:endParaRPr lang="en-US" dirty="0"/>
          </a:p>
        </p:txBody>
      </p:sp>
      <p:sp>
        <p:nvSpPr>
          <p:cNvPr id="3" name="Content Placeholder 2"/>
          <p:cNvSpPr>
            <a:spLocks noGrp="1"/>
          </p:cNvSpPr>
          <p:nvPr>
            <p:ph idx="1"/>
          </p:nvPr>
        </p:nvSpPr>
        <p:spPr>
          <a:xfrm>
            <a:off x="933450" y="1638300"/>
            <a:ext cx="10420350" cy="4800600"/>
          </a:xfrm>
        </p:spPr>
        <p:txBody>
          <a:bodyPr>
            <a:normAutofit/>
          </a:bodyPr>
          <a:lstStyle/>
          <a:p>
            <a:pPr lvl="1">
              <a:buFont typeface="Arial" panose="020B0604020202020204" pitchFamily="34" charset="0"/>
              <a:buChar char="•"/>
            </a:pPr>
            <a:r>
              <a:rPr lang="en-CA" sz="2800" dirty="0" smtClean="0"/>
              <a:t>Locally-advanced breast cancer</a:t>
            </a:r>
          </a:p>
          <a:p>
            <a:pPr lvl="1">
              <a:buFont typeface="Arial" panose="020B0604020202020204" pitchFamily="34" charset="0"/>
              <a:buChar char="•"/>
            </a:pPr>
            <a:r>
              <a:rPr lang="en-CA" sz="2800" dirty="0" smtClean="0"/>
              <a:t>Area of enhancement on MRI nearly 9cm with 8cm palpable mass and large lymph nodes</a:t>
            </a:r>
          </a:p>
          <a:p>
            <a:pPr lvl="1">
              <a:buFont typeface="Arial" panose="020B0604020202020204" pitchFamily="34" charset="0"/>
              <a:buChar char="•"/>
            </a:pPr>
            <a:endParaRPr lang="en-CA" sz="2800" dirty="0"/>
          </a:p>
          <a:p>
            <a:pPr lvl="1">
              <a:buFont typeface="Arial" panose="020B0604020202020204" pitchFamily="34" charset="0"/>
              <a:buChar char="•"/>
            </a:pPr>
            <a:r>
              <a:rPr lang="en-CA" sz="2800" b="1" dirty="0" smtClean="0"/>
              <a:t>Strong recommendation for</a:t>
            </a:r>
            <a:r>
              <a:rPr lang="en-CA" sz="2800" dirty="0" smtClean="0"/>
              <a:t>:</a:t>
            </a:r>
          </a:p>
          <a:p>
            <a:pPr lvl="2">
              <a:buFont typeface="Courier New" panose="02070309020205020404" pitchFamily="49" charset="0"/>
              <a:buChar char="o"/>
            </a:pPr>
            <a:r>
              <a:rPr lang="en-CA" sz="2200" dirty="0" smtClean="0"/>
              <a:t>Completion of STAGING</a:t>
            </a:r>
          </a:p>
          <a:p>
            <a:pPr lvl="2">
              <a:buFont typeface="Courier New" panose="02070309020205020404" pitchFamily="49" charset="0"/>
              <a:buChar char="o"/>
            </a:pPr>
            <a:r>
              <a:rPr lang="en-CA" sz="2200" dirty="0" err="1" smtClean="0"/>
              <a:t>Neoadjuvant</a:t>
            </a:r>
            <a:r>
              <a:rPr lang="en-CA" sz="2200" dirty="0" smtClean="0"/>
              <a:t> chemotherapy – DD-ACT</a:t>
            </a:r>
          </a:p>
          <a:p>
            <a:pPr lvl="2">
              <a:buFont typeface="Courier New" panose="02070309020205020404" pitchFamily="49" charset="0"/>
              <a:buChar char="o"/>
            </a:pPr>
            <a:r>
              <a:rPr lang="en-CA" sz="2200" dirty="0" smtClean="0"/>
              <a:t>Followed by SURGERY</a:t>
            </a:r>
          </a:p>
          <a:p>
            <a:pPr lvl="2">
              <a:buFont typeface="Courier New" panose="02070309020205020404" pitchFamily="49" charset="0"/>
              <a:buChar char="o"/>
            </a:pPr>
            <a:r>
              <a:rPr lang="en-CA" sz="2200" dirty="0" smtClean="0"/>
              <a:t>Radiation Oncology referral</a:t>
            </a:r>
          </a:p>
          <a:p>
            <a:pPr lvl="2">
              <a:buFont typeface="Courier New" panose="02070309020205020404" pitchFamily="49" charset="0"/>
              <a:buChar char="o"/>
            </a:pPr>
            <a:r>
              <a:rPr lang="en-CA" sz="2200" dirty="0" smtClean="0"/>
              <a:t>Endocrine therapy</a:t>
            </a:r>
            <a:endParaRPr lang="en-CA" dirty="0" smtClean="0"/>
          </a:p>
        </p:txBody>
      </p:sp>
    </p:spTree>
    <p:extLst>
      <p:ext uri="{BB962C8B-B14F-4D97-AF65-F5344CB8AC3E}">
        <p14:creationId xmlns:p14="http://schemas.microsoft.com/office/powerpoint/2010/main" val="4159711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The Case – Recommendations</a:t>
            </a:r>
            <a:endParaRPr lang="en-US" dirty="0"/>
          </a:p>
        </p:txBody>
      </p:sp>
      <p:sp>
        <p:nvSpPr>
          <p:cNvPr id="3" name="Content Placeholder 2"/>
          <p:cNvSpPr>
            <a:spLocks noGrp="1"/>
          </p:cNvSpPr>
          <p:nvPr>
            <p:ph idx="1"/>
          </p:nvPr>
        </p:nvSpPr>
        <p:spPr>
          <a:xfrm>
            <a:off x="1066800" y="1809750"/>
            <a:ext cx="10515600" cy="4800600"/>
          </a:xfrm>
        </p:spPr>
        <p:txBody>
          <a:bodyPr>
            <a:noAutofit/>
          </a:bodyPr>
          <a:lstStyle/>
          <a:p>
            <a:pPr lvl="1">
              <a:buFont typeface="Arial" panose="020B0604020202020204" pitchFamily="34" charset="0"/>
              <a:buChar char="•"/>
            </a:pPr>
            <a:r>
              <a:rPr lang="en-CA" sz="2800" b="1" i="0" dirty="0" smtClean="0"/>
              <a:t>Patient decision:</a:t>
            </a:r>
          </a:p>
          <a:p>
            <a:pPr lvl="2">
              <a:buFont typeface="Arial" panose="020B0604020202020204" pitchFamily="34" charset="0"/>
              <a:buChar char="•"/>
            </a:pPr>
            <a:r>
              <a:rPr lang="en-CA" sz="2400" dirty="0" smtClean="0"/>
              <a:t>Declined </a:t>
            </a:r>
            <a:r>
              <a:rPr lang="en-CA" sz="2400" dirty="0" err="1" smtClean="0"/>
              <a:t>neoadjuvant</a:t>
            </a:r>
            <a:r>
              <a:rPr lang="en-CA" sz="2400" dirty="0" smtClean="0"/>
              <a:t> chemotherapy</a:t>
            </a:r>
          </a:p>
          <a:p>
            <a:pPr lvl="2">
              <a:buFont typeface="Arial" panose="020B0604020202020204" pitchFamily="34" charset="0"/>
              <a:buChar char="•"/>
            </a:pPr>
            <a:r>
              <a:rPr lang="en-CA" sz="2400" dirty="0" smtClean="0"/>
              <a:t>Declined further </a:t>
            </a:r>
            <a:r>
              <a:rPr lang="en-CA" sz="2400" dirty="0"/>
              <a:t>M</a:t>
            </a:r>
            <a:r>
              <a:rPr lang="en-CA" sz="2400" dirty="0" smtClean="0"/>
              <a:t>edical Oncology follow-up</a:t>
            </a:r>
          </a:p>
          <a:p>
            <a:pPr lvl="2">
              <a:buFont typeface="Arial" panose="020B0604020202020204" pitchFamily="34" charset="0"/>
              <a:buChar char="•"/>
            </a:pPr>
            <a:r>
              <a:rPr lang="en-CA" sz="2400" dirty="0" smtClean="0"/>
              <a:t>Declined any discussion re: endocrine treatment</a:t>
            </a:r>
          </a:p>
          <a:p>
            <a:pPr lvl="2">
              <a:buFont typeface="Arial" panose="020B0604020202020204" pitchFamily="34" charset="0"/>
              <a:buChar char="•"/>
            </a:pPr>
            <a:r>
              <a:rPr lang="en-CA" sz="2400" dirty="0" smtClean="0"/>
              <a:t>Declined Radiation Oncology referral </a:t>
            </a:r>
          </a:p>
          <a:p>
            <a:pPr lvl="2">
              <a:buFont typeface="Arial" panose="020B0604020202020204" pitchFamily="34" charset="0"/>
              <a:buChar char="•"/>
            </a:pPr>
            <a:r>
              <a:rPr lang="en-CA" sz="2800" b="1" dirty="0" smtClean="0"/>
              <a:t>Agreed to Surgery</a:t>
            </a:r>
            <a:endParaRPr lang="en-CA" sz="2800" b="1" dirty="0"/>
          </a:p>
          <a:p>
            <a:pPr marL="987552" lvl="2" indent="0">
              <a:buNone/>
            </a:pPr>
            <a:endParaRPr lang="en-CA" sz="2800" dirty="0" smtClean="0"/>
          </a:p>
        </p:txBody>
      </p:sp>
    </p:spTree>
    <p:extLst>
      <p:ext uri="{BB962C8B-B14F-4D97-AF65-F5344CB8AC3E}">
        <p14:creationId xmlns:p14="http://schemas.microsoft.com/office/powerpoint/2010/main" val="2182898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Pathology</a:t>
            </a:r>
            <a:endParaRPr lang="en-US" dirty="0"/>
          </a:p>
        </p:txBody>
      </p:sp>
      <p:sp>
        <p:nvSpPr>
          <p:cNvPr id="3" name="Content Placeholder 2"/>
          <p:cNvSpPr>
            <a:spLocks noGrp="1"/>
          </p:cNvSpPr>
          <p:nvPr>
            <p:ph idx="1"/>
          </p:nvPr>
        </p:nvSpPr>
        <p:spPr>
          <a:xfrm>
            <a:off x="1371600" y="1847850"/>
            <a:ext cx="9601200" cy="3581400"/>
          </a:xfrm>
        </p:spPr>
        <p:txBody>
          <a:bodyPr>
            <a:noAutofit/>
          </a:bodyPr>
          <a:lstStyle/>
          <a:p>
            <a:pPr>
              <a:buFont typeface="Arial" panose="020B0604020202020204" pitchFamily="34" charset="0"/>
              <a:buChar char="•"/>
            </a:pPr>
            <a:r>
              <a:rPr lang="en-CA" sz="2400" dirty="0" smtClean="0"/>
              <a:t>12.5cm invasive ductal carcinoma</a:t>
            </a:r>
          </a:p>
          <a:p>
            <a:pPr>
              <a:buFont typeface="Arial" panose="020B0604020202020204" pitchFamily="34" charset="0"/>
              <a:buChar char="•"/>
            </a:pPr>
            <a:r>
              <a:rPr lang="en-CA" sz="2400" dirty="0" smtClean="0"/>
              <a:t>Grade III, +LVI</a:t>
            </a:r>
          </a:p>
          <a:p>
            <a:pPr>
              <a:buFont typeface="Arial" panose="020B0604020202020204" pitchFamily="34" charset="0"/>
              <a:buChar char="•"/>
            </a:pPr>
            <a:r>
              <a:rPr lang="en-CA" sz="2400" dirty="0" smtClean="0"/>
              <a:t>Less than 1mm to posterior margin</a:t>
            </a:r>
          </a:p>
          <a:p>
            <a:pPr>
              <a:buFont typeface="Arial" panose="020B0604020202020204" pitchFamily="34" charset="0"/>
              <a:buChar char="•"/>
            </a:pPr>
            <a:r>
              <a:rPr lang="en-CA" sz="2400" dirty="0" smtClean="0"/>
              <a:t>15/15 nodes +, </a:t>
            </a:r>
            <a:r>
              <a:rPr lang="en-CA" sz="2400" dirty="0" err="1" smtClean="0"/>
              <a:t>extranodal</a:t>
            </a:r>
            <a:r>
              <a:rPr lang="en-CA" sz="2400" dirty="0" smtClean="0"/>
              <a:t> extension</a:t>
            </a:r>
          </a:p>
          <a:p>
            <a:pPr>
              <a:buFont typeface="Arial" panose="020B0604020202020204" pitchFamily="34" charset="0"/>
              <a:buChar char="•"/>
            </a:pPr>
            <a:r>
              <a:rPr lang="en-CA" sz="2400" dirty="0" smtClean="0"/>
              <a:t>T3N3 disease</a:t>
            </a:r>
            <a:endParaRPr lang="en-US" sz="2400" dirty="0"/>
          </a:p>
          <a:p>
            <a:pPr>
              <a:buFont typeface="Arial" panose="020B0604020202020204" pitchFamily="34" charset="0"/>
              <a:buChar char="•"/>
            </a:pPr>
            <a:r>
              <a:rPr lang="en-CA" sz="2400" dirty="0" smtClean="0"/>
              <a:t>FISH analysis: +</a:t>
            </a:r>
            <a:r>
              <a:rPr lang="en-CA" sz="2400" dirty="0" err="1" smtClean="0"/>
              <a:t>ve</a:t>
            </a:r>
            <a:r>
              <a:rPr lang="en-CA" sz="2400" dirty="0" smtClean="0"/>
              <a:t> for Her2</a:t>
            </a:r>
          </a:p>
          <a:p>
            <a:pPr>
              <a:buFont typeface="Arial" panose="020B0604020202020204" pitchFamily="34" charset="0"/>
              <a:buChar char="•"/>
            </a:pPr>
            <a:endParaRPr lang="en-CA" sz="2400" dirty="0"/>
          </a:p>
          <a:p>
            <a:pPr>
              <a:buFont typeface="Arial" panose="020B0604020202020204" pitchFamily="34" charset="0"/>
              <a:buChar char="•"/>
            </a:pPr>
            <a:r>
              <a:rPr lang="en-CA" sz="2400" dirty="0" smtClean="0"/>
              <a:t>OVERALL:  Triple positive Stage IIIC invasive ductal carcinoma</a:t>
            </a:r>
            <a:endParaRPr lang="en-US" sz="2400" dirty="0"/>
          </a:p>
        </p:txBody>
      </p:sp>
    </p:spTree>
    <p:extLst>
      <p:ext uri="{BB962C8B-B14F-4D97-AF65-F5344CB8AC3E}">
        <p14:creationId xmlns:p14="http://schemas.microsoft.com/office/powerpoint/2010/main" val="4183408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Follow-up</a:t>
            </a:r>
            <a:endParaRPr lang="en-US" dirty="0"/>
          </a:p>
        </p:txBody>
      </p:sp>
      <p:sp>
        <p:nvSpPr>
          <p:cNvPr id="3" name="Content Placeholder 2"/>
          <p:cNvSpPr>
            <a:spLocks noGrp="1"/>
          </p:cNvSpPr>
          <p:nvPr>
            <p:ph idx="1"/>
          </p:nvPr>
        </p:nvSpPr>
        <p:spPr>
          <a:xfrm>
            <a:off x="1828800" y="1695450"/>
            <a:ext cx="9010650" cy="4876800"/>
          </a:xfrm>
        </p:spPr>
        <p:txBody>
          <a:bodyPr>
            <a:normAutofit/>
          </a:bodyPr>
          <a:lstStyle/>
          <a:p>
            <a:r>
              <a:rPr lang="en-CA" sz="2600" b="1" dirty="0"/>
              <a:t>Declined therapies:</a:t>
            </a:r>
          </a:p>
          <a:p>
            <a:pPr lvl="1"/>
            <a:r>
              <a:rPr lang="en-CA" sz="2600" i="0" dirty="0"/>
              <a:t>NEO/ADJUVANT CHEMOTHERAPY</a:t>
            </a:r>
          </a:p>
          <a:p>
            <a:pPr lvl="1"/>
            <a:r>
              <a:rPr lang="en-CA" sz="2600" i="0" dirty="0" smtClean="0"/>
              <a:t>Her2</a:t>
            </a:r>
            <a:r>
              <a:rPr lang="en-CA" sz="2600" i="0" dirty="0"/>
              <a:t>+ - Adjuvant </a:t>
            </a:r>
            <a:r>
              <a:rPr lang="en-CA" sz="2600" i="0" dirty="0" err="1"/>
              <a:t>trastuzumab</a:t>
            </a:r>
            <a:endParaRPr lang="en-CA" sz="2600" i="0" dirty="0"/>
          </a:p>
          <a:p>
            <a:pPr lvl="1"/>
            <a:r>
              <a:rPr lang="en-CA" sz="2600" i="0" dirty="0"/>
              <a:t>Radiation Oncology referral</a:t>
            </a:r>
          </a:p>
          <a:p>
            <a:pPr lvl="1"/>
            <a:r>
              <a:rPr lang="en-CA" sz="2600" i="0" dirty="0" smtClean="0"/>
              <a:t>Antiestrogen treatments</a:t>
            </a:r>
            <a:endParaRPr lang="en-CA" sz="2600" i="0" dirty="0"/>
          </a:p>
          <a:p>
            <a:endParaRPr lang="en-CA" sz="2600" dirty="0"/>
          </a:p>
          <a:p>
            <a:r>
              <a:rPr lang="en-CA" sz="2600" dirty="0"/>
              <a:t>****Multiple visits, liaison with HCP etc.</a:t>
            </a:r>
          </a:p>
          <a:p>
            <a:pPr marL="403225" lvl="1" indent="0">
              <a:buNone/>
            </a:pPr>
            <a:endParaRPr lang="en-US" sz="2600" i="0" dirty="0"/>
          </a:p>
        </p:txBody>
      </p:sp>
    </p:spTree>
    <p:extLst>
      <p:ext uri="{BB962C8B-B14F-4D97-AF65-F5344CB8AC3E}">
        <p14:creationId xmlns:p14="http://schemas.microsoft.com/office/powerpoint/2010/main" val="752855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Follow-up</a:t>
            </a:r>
            <a:endParaRPr lang="en-CA" dirty="0"/>
          </a:p>
        </p:txBody>
      </p:sp>
      <p:sp>
        <p:nvSpPr>
          <p:cNvPr id="3" name="Content Placeholder 2"/>
          <p:cNvSpPr>
            <a:spLocks noGrp="1"/>
          </p:cNvSpPr>
          <p:nvPr>
            <p:ph idx="1"/>
          </p:nvPr>
        </p:nvSpPr>
        <p:spPr>
          <a:xfrm>
            <a:off x="1371600" y="1695450"/>
            <a:ext cx="10229850" cy="4152900"/>
          </a:xfrm>
        </p:spPr>
        <p:txBody>
          <a:bodyPr>
            <a:normAutofit/>
          </a:bodyPr>
          <a:lstStyle/>
          <a:p>
            <a:r>
              <a:rPr lang="en-CA" sz="2600" b="1" dirty="0"/>
              <a:t>Accepted therapies</a:t>
            </a:r>
            <a:r>
              <a:rPr lang="en-CA" sz="2600" b="1" dirty="0" smtClean="0"/>
              <a:t>:</a:t>
            </a:r>
          </a:p>
          <a:p>
            <a:pPr lvl="1"/>
            <a:r>
              <a:rPr lang="en-CA" sz="2600" i="0" dirty="0" smtClean="0"/>
              <a:t>Tamoxifen</a:t>
            </a:r>
            <a:endParaRPr lang="en-CA" sz="2600" i="0" dirty="0"/>
          </a:p>
          <a:p>
            <a:pPr lvl="1"/>
            <a:r>
              <a:rPr lang="en-CA" sz="2600" i="0" dirty="0"/>
              <a:t>GERSON therapy</a:t>
            </a:r>
          </a:p>
          <a:p>
            <a:pPr lvl="1"/>
            <a:r>
              <a:rPr lang="en-CA" sz="2600" i="0" dirty="0"/>
              <a:t>Naturopathic supplements (desiccated liver etc</a:t>
            </a:r>
            <a:r>
              <a:rPr lang="en-CA" sz="2600" i="0" dirty="0" smtClean="0"/>
              <a:t>.)</a:t>
            </a:r>
          </a:p>
          <a:p>
            <a:pPr lvl="1"/>
            <a:r>
              <a:rPr lang="en-CA" sz="2600" i="0" dirty="0" smtClean="0"/>
              <a:t>Homeopathic treatments</a:t>
            </a:r>
          </a:p>
          <a:p>
            <a:pPr lvl="1"/>
            <a:r>
              <a:rPr lang="en-CA" sz="2600" i="0" dirty="0" smtClean="0"/>
              <a:t>High-dose VITAMINS (C, D etc.)</a:t>
            </a:r>
          </a:p>
          <a:p>
            <a:pPr marL="403225" lvl="1" indent="0">
              <a:buNone/>
            </a:pPr>
            <a:endParaRPr lang="en-CA" dirty="0"/>
          </a:p>
          <a:p>
            <a:pPr marL="403225" lvl="1" indent="0">
              <a:buNone/>
            </a:pPr>
            <a:endParaRPr lang="en-CA" dirty="0"/>
          </a:p>
          <a:p>
            <a:endParaRPr lang="en-CA" dirty="0"/>
          </a:p>
        </p:txBody>
      </p:sp>
    </p:spTree>
    <p:extLst>
      <p:ext uri="{BB962C8B-B14F-4D97-AF65-F5344CB8AC3E}">
        <p14:creationId xmlns:p14="http://schemas.microsoft.com/office/powerpoint/2010/main" val="32579279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dirty="0" smtClean="0"/>
              <a:t>What did I really want this PATIENT TO KNOW?</a:t>
            </a:r>
            <a:endParaRPr lang="en-CA" dirty="0"/>
          </a:p>
        </p:txBody>
      </p:sp>
      <p:sp>
        <p:nvSpPr>
          <p:cNvPr id="3" name="Content Placeholder 2"/>
          <p:cNvSpPr>
            <a:spLocks noGrp="1"/>
          </p:cNvSpPr>
          <p:nvPr>
            <p:ph idx="1"/>
          </p:nvPr>
        </p:nvSpPr>
        <p:spPr>
          <a:xfrm>
            <a:off x="1371600" y="2541032"/>
            <a:ext cx="10439400" cy="4876800"/>
          </a:xfrm>
        </p:spPr>
        <p:txBody>
          <a:bodyPr>
            <a:normAutofit/>
          </a:bodyPr>
          <a:lstStyle/>
          <a:p>
            <a:pPr marL="860425" lvl="1" indent="-457200">
              <a:buFont typeface="+mj-lt"/>
              <a:buAutoNum type="arabicPeriod"/>
            </a:pPr>
            <a:r>
              <a:rPr lang="en-CA" i="0" dirty="0" smtClean="0"/>
              <a:t>What is her risk of DEATH with TAMOXIFEN alone?</a:t>
            </a:r>
          </a:p>
          <a:p>
            <a:pPr marL="403225" lvl="1" indent="0">
              <a:buNone/>
            </a:pPr>
            <a:endParaRPr lang="en-CA" i="0" dirty="0" smtClean="0"/>
          </a:p>
          <a:p>
            <a:pPr marL="860425" lvl="1" indent="-457200">
              <a:buFont typeface="+mj-lt"/>
              <a:buAutoNum type="arabicPeriod" startAt="2"/>
            </a:pPr>
            <a:r>
              <a:rPr lang="en-CA" i="0" dirty="0" smtClean="0"/>
              <a:t>GERSON THERAPY – what is it really?</a:t>
            </a:r>
          </a:p>
          <a:p>
            <a:pPr marL="860425" lvl="1" indent="-457200">
              <a:buFont typeface="+mj-lt"/>
              <a:buAutoNum type="arabicPeriod" startAt="2"/>
            </a:pPr>
            <a:endParaRPr lang="en-CA" i="0" dirty="0"/>
          </a:p>
          <a:p>
            <a:pPr marL="860425" lvl="1" indent="-457200">
              <a:buFont typeface="+mj-lt"/>
              <a:buAutoNum type="arabicPeriod" startAt="2"/>
            </a:pPr>
            <a:r>
              <a:rPr lang="en-CA" i="0" dirty="0" smtClean="0"/>
              <a:t>What do we know about ‘natural supplements’?</a:t>
            </a:r>
          </a:p>
          <a:p>
            <a:pPr marL="860425" lvl="1" indent="-457200">
              <a:buFont typeface="+mj-lt"/>
              <a:buAutoNum type="arabicPeriod" startAt="2"/>
            </a:pPr>
            <a:endParaRPr lang="en-CA" i="0" dirty="0"/>
          </a:p>
          <a:p>
            <a:pPr marL="860425" lvl="1" indent="-457200">
              <a:buFont typeface="+mj-lt"/>
              <a:buAutoNum type="arabicPeriod" startAt="2"/>
            </a:pPr>
            <a:r>
              <a:rPr lang="en-CA" i="0" dirty="0" smtClean="0"/>
              <a:t>What are the overall benefits/drawbacks to complementary/alternative therapies?</a:t>
            </a:r>
            <a:endParaRPr lang="en-CA" i="0" dirty="0"/>
          </a:p>
          <a:p>
            <a:pPr marL="403225" lvl="1" indent="0">
              <a:buNone/>
            </a:pPr>
            <a:endParaRPr lang="en-CA" dirty="0"/>
          </a:p>
        </p:txBody>
      </p:sp>
    </p:spTree>
    <p:extLst>
      <p:ext uri="{BB962C8B-B14F-4D97-AF65-F5344CB8AC3E}">
        <p14:creationId xmlns:p14="http://schemas.microsoft.com/office/powerpoint/2010/main" val="28102639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6400" y="695325"/>
            <a:ext cx="9533928" cy="5734050"/>
          </a:xfrm>
          <a:prstGeom prst="rect">
            <a:avLst/>
          </a:prstGeom>
        </p:spPr>
      </p:pic>
      <p:sp>
        <p:nvSpPr>
          <p:cNvPr id="4" name="Rectangle 3"/>
          <p:cNvSpPr/>
          <p:nvPr/>
        </p:nvSpPr>
        <p:spPr>
          <a:xfrm>
            <a:off x="7581900" y="3005138"/>
            <a:ext cx="1162050" cy="614362"/>
          </a:xfrm>
          <a:prstGeom prst="rect">
            <a:avLst/>
          </a:prstGeom>
          <a:noFill/>
          <a:ln w="476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7581901" y="4448172"/>
            <a:ext cx="1162050" cy="409577"/>
          </a:xfrm>
          <a:prstGeom prst="rect">
            <a:avLst/>
          </a:prstGeom>
          <a:noFill/>
          <a:ln w="476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581901" y="3752849"/>
            <a:ext cx="1162050" cy="561975"/>
          </a:xfrm>
          <a:prstGeom prst="rect">
            <a:avLst/>
          </a:prstGeom>
          <a:noFill/>
          <a:ln w="476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581899" y="5076822"/>
            <a:ext cx="1162051" cy="476252"/>
          </a:xfrm>
          <a:prstGeom prst="rect">
            <a:avLst/>
          </a:prstGeom>
          <a:noFill/>
          <a:ln w="476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715050" y="0"/>
            <a:ext cx="961350" cy="1107996"/>
          </a:xfrm>
          <a:prstGeom prst="rect">
            <a:avLst/>
          </a:prstGeom>
        </p:spPr>
        <p:txBody>
          <a:bodyPr wrap="square">
            <a:spAutoFit/>
          </a:bodyPr>
          <a:lstStyle/>
          <a:p>
            <a:r>
              <a:rPr lang="en-US" sz="6600" dirty="0">
                <a:sym typeface="Wingdings" panose="05000000000000000000" pitchFamily="2" charset="2"/>
              </a:rPr>
              <a:t></a:t>
            </a:r>
            <a:endParaRPr lang="en-US" sz="6600" dirty="0"/>
          </a:p>
        </p:txBody>
      </p:sp>
    </p:spTree>
    <p:extLst>
      <p:ext uri="{BB962C8B-B14F-4D97-AF65-F5344CB8AC3E}">
        <p14:creationId xmlns:p14="http://schemas.microsoft.com/office/powerpoint/2010/main" val="2943323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1" nodeType="clickEffect">
                                  <p:stCondLst>
                                    <p:cond delay="0"/>
                                  </p:stCondLst>
                                  <p:childTnLst>
                                    <p:set>
                                      <p:cBhvr>
                                        <p:cTn id="15" dur="1" fill="hold">
                                          <p:stCondLst>
                                            <p:cond delay="0"/>
                                          </p:stCondLst>
                                        </p:cTn>
                                        <p:tgtEl>
                                          <p:spTgt spid="6"/>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6" grpId="1" animBg="1"/>
      <p:bldP spid="7" grpId="0" animBg="1"/>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667535"/>
            <a:ext cx="9601200" cy="1485900"/>
          </a:xfrm>
        </p:spPr>
        <p:txBody>
          <a:bodyPr/>
          <a:lstStyle/>
          <a:p>
            <a:r>
              <a:rPr lang="en-CA" dirty="0" smtClean="0"/>
              <a:t>Gerson Therapy</a:t>
            </a:r>
            <a:endParaRPr lang="en-US" dirty="0"/>
          </a:p>
        </p:txBody>
      </p:sp>
      <p:pic>
        <p:nvPicPr>
          <p:cNvPr id="2052"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t="36808" b="-35961"/>
          <a:stretch/>
        </p:blipFill>
        <p:spPr bwMode="auto">
          <a:xfrm>
            <a:off x="1057807" y="3409164"/>
            <a:ext cx="10760011" cy="38298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12921" y="362735"/>
            <a:ext cx="1568455" cy="26090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053311" y="471807"/>
            <a:ext cx="1004089" cy="1015663"/>
          </a:xfrm>
          <a:prstGeom prst="rect">
            <a:avLst/>
          </a:prstGeom>
        </p:spPr>
        <p:txBody>
          <a:bodyPr wrap="square">
            <a:spAutoFit/>
          </a:bodyPr>
          <a:lstStyle/>
          <a:p>
            <a:r>
              <a:rPr lang="en-CA" sz="6000" dirty="0">
                <a:sym typeface="Wingdings" panose="05000000000000000000" pitchFamily="2" charset="2"/>
              </a:rPr>
              <a:t></a:t>
            </a:r>
            <a:endParaRPr lang="en-CA" sz="6000" dirty="0"/>
          </a:p>
        </p:txBody>
      </p:sp>
    </p:spTree>
    <p:extLst>
      <p:ext uri="{BB962C8B-B14F-4D97-AF65-F5344CB8AC3E}">
        <p14:creationId xmlns:p14="http://schemas.microsoft.com/office/powerpoint/2010/main" val="10773991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Disclosures</a:t>
            </a:r>
            <a:endParaRPr lang="en-CA" dirty="0"/>
          </a:p>
        </p:txBody>
      </p:sp>
      <p:sp>
        <p:nvSpPr>
          <p:cNvPr id="3" name="Content Placeholder 2"/>
          <p:cNvSpPr>
            <a:spLocks noGrp="1"/>
          </p:cNvSpPr>
          <p:nvPr>
            <p:ph idx="1"/>
          </p:nvPr>
        </p:nvSpPr>
        <p:spPr>
          <a:xfrm>
            <a:off x="1181100" y="1428750"/>
            <a:ext cx="10648950" cy="5334000"/>
          </a:xfrm>
        </p:spPr>
        <p:txBody>
          <a:bodyPr>
            <a:normAutofit/>
          </a:bodyPr>
          <a:lstStyle/>
          <a:p>
            <a:pPr marL="342900" indent="-342900">
              <a:buFont typeface="Arial" panose="020B0604020202020204" pitchFamily="34" charset="0"/>
              <a:buChar char="•"/>
            </a:pPr>
            <a:r>
              <a:rPr lang="en-CA" b="1" dirty="0">
                <a:solidFill>
                  <a:prstClr val="black"/>
                </a:solidFill>
              </a:rPr>
              <a:t>Relationships with commercial interests</a:t>
            </a:r>
            <a:r>
              <a:rPr lang="en-CA" b="1" dirty="0" smtClean="0">
                <a:solidFill>
                  <a:prstClr val="black"/>
                </a:solidFill>
              </a:rPr>
              <a:t>:</a:t>
            </a:r>
          </a:p>
          <a:p>
            <a:pPr marL="742950" lvl="1" indent="-285750">
              <a:buFont typeface="Arial" pitchFamily="34" charset="0"/>
              <a:buChar char="–"/>
            </a:pPr>
            <a:r>
              <a:rPr lang="en-CA" sz="1800" b="1" dirty="0" smtClean="0">
                <a:solidFill>
                  <a:srgbClr val="FF0000"/>
                </a:solidFill>
              </a:rPr>
              <a:t>Speakers </a:t>
            </a:r>
            <a:r>
              <a:rPr lang="en-CA" sz="1800" b="1" dirty="0">
                <a:solidFill>
                  <a:srgbClr val="FF0000"/>
                </a:solidFill>
              </a:rPr>
              <a:t>Bureau/Honoraria: </a:t>
            </a:r>
            <a:endParaRPr lang="en-CA" sz="1800" dirty="0">
              <a:solidFill>
                <a:srgbClr val="FF0000"/>
              </a:solidFill>
            </a:endParaRPr>
          </a:p>
          <a:p>
            <a:pPr marL="1200150" lvl="2" indent="-285750">
              <a:buFont typeface="Arial" pitchFamily="34" charset="0"/>
              <a:buChar char="–"/>
            </a:pPr>
            <a:r>
              <a:rPr lang="en-CA" sz="1500" b="1" dirty="0">
                <a:solidFill>
                  <a:schemeClr val="tx1"/>
                </a:solidFill>
              </a:rPr>
              <a:t>Merck Oncology – speakers honoraria May and December 2017</a:t>
            </a:r>
          </a:p>
          <a:p>
            <a:pPr marL="1200150" lvl="2" indent="-285750">
              <a:buFont typeface="Arial" pitchFamily="34" charset="0"/>
              <a:buChar char="–"/>
            </a:pPr>
            <a:r>
              <a:rPr lang="en-CA" sz="1500" b="1" dirty="0">
                <a:solidFill>
                  <a:schemeClr val="tx1"/>
                </a:solidFill>
              </a:rPr>
              <a:t>ED </a:t>
            </a:r>
            <a:r>
              <a:rPr lang="en-CA" sz="1500" b="1" dirty="0" err="1" smtClean="0">
                <a:solidFill>
                  <a:schemeClr val="tx1"/>
                </a:solidFill>
              </a:rPr>
              <a:t>Serono</a:t>
            </a:r>
            <a:r>
              <a:rPr lang="en-CA" sz="1500" b="1" dirty="0" smtClean="0">
                <a:solidFill>
                  <a:schemeClr val="tx1"/>
                </a:solidFill>
              </a:rPr>
              <a:t> </a:t>
            </a:r>
            <a:r>
              <a:rPr lang="en-CA" sz="1500" b="1" dirty="0">
                <a:solidFill>
                  <a:schemeClr val="tx1"/>
                </a:solidFill>
              </a:rPr>
              <a:t>– speakers honoraria February 2018</a:t>
            </a:r>
          </a:p>
          <a:p>
            <a:pPr marL="1200150" lvl="2" indent="-285750">
              <a:buFont typeface="Arial" pitchFamily="34" charset="0"/>
              <a:buChar char="–"/>
            </a:pPr>
            <a:r>
              <a:rPr lang="en-CA" sz="1500" b="1" dirty="0">
                <a:solidFill>
                  <a:schemeClr val="tx1"/>
                </a:solidFill>
              </a:rPr>
              <a:t>Astra Zeneca – Journal Club November 2018</a:t>
            </a:r>
          </a:p>
          <a:p>
            <a:pPr marL="1200150" lvl="2" indent="-285750">
              <a:buFont typeface="Arial" pitchFamily="34" charset="0"/>
              <a:buChar char="–"/>
            </a:pPr>
            <a:endParaRPr lang="en-CA" sz="1200" dirty="0">
              <a:solidFill>
                <a:srgbClr val="FF0000"/>
              </a:solidFill>
            </a:endParaRPr>
          </a:p>
          <a:p>
            <a:pPr marL="742950" lvl="1" indent="-285750">
              <a:buFont typeface="Arial" pitchFamily="34" charset="0"/>
              <a:buChar char="–"/>
            </a:pPr>
            <a:r>
              <a:rPr lang="en-CA" sz="1800" b="1" dirty="0">
                <a:solidFill>
                  <a:srgbClr val="FF0000"/>
                </a:solidFill>
              </a:rPr>
              <a:t>Consulting Fees: </a:t>
            </a:r>
          </a:p>
          <a:p>
            <a:pPr marL="1200150" lvl="2" indent="-285750">
              <a:buFont typeface="Arial" pitchFamily="34" charset="0"/>
              <a:buChar char="–"/>
            </a:pPr>
            <a:r>
              <a:rPr lang="en-CA" sz="1500" dirty="0" err="1">
                <a:solidFill>
                  <a:schemeClr val="tx1"/>
                </a:solidFill>
              </a:rPr>
              <a:t>Astella’s</a:t>
            </a:r>
            <a:r>
              <a:rPr lang="en-CA" sz="1500" dirty="0">
                <a:solidFill>
                  <a:schemeClr val="tx1"/>
                </a:solidFill>
              </a:rPr>
              <a:t> Oncology – Advisory board participation February 2016</a:t>
            </a:r>
          </a:p>
          <a:p>
            <a:pPr marL="1200150" lvl="2" indent="-285750">
              <a:buFont typeface="Arial" pitchFamily="34" charset="0"/>
              <a:buChar char="–"/>
            </a:pPr>
            <a:r>
              <a:rPr lang="en-CA" sz="1500" dirty="0">
                <a:solidFill>
                  <a:schemeClr val="tx1"/>
                </a:solidFill>
              </a:rPr>
              <a:t>Novartis Ribbon Program – Train the Trainer – Sept/Oct. 2018</a:t>
            </a:r>
          </a:p>
          <a:p>
            <a:pPr marL="1200150" lvl="2" indent="-285750">
              <a:buFont typeface="Arial" pitchFamily="34" charset="0"/>
              <a:buChar char="–"/>
            </a:pPr>
            <a:endParaRPr lang="en-CA" sz="1500" dirty="0">
              <a:solidFill>
                <a:srgbClr val="FF0000"/>
              </a:solidFill>
            </a:endParaRPr>
          </a:p>
          <a:p>
            <a:pPr marL="742950" lvl="1" indent="-285750">
              <a:buFont typeface="Arial" pitchFamily="34" charset="0"/>
              <a:buChar char="–"/>
            </a:pPr>
            <a:r>
              <a:rPr lang="en-CA" sz="1800" b="1" dirty="0">
                <a:solidFill>
                  <a:srgbClr val="FF0000"/>
                </a:solidFill>
              </a:rPr>
              <a:t>Principal Investigator – Clinical trials:</a:t>
            </a:r>
          </a:p>
          <a:p>
            <a:pPr marL="1200150" lvl="2" indent="-285750">
              <a:buFont typeface="Arial" pitchFamily="34" charset="0"/>
              <a:buChar char="–"/>
            </a:pPr>
            <a:r>
              <a:rPr lang="en-CA" sz="1500" dirty="0" err="1">
                <a:solidFill>
                  <a:schemeClr val="tx1"/>
                </a:solidFill>
              </a:rPr>
              <a:t>Boehringer</a:t>
            </a:r>
            <a:r>
              <a:rPr lang="en-CA" sz="1500" dirty="0">
                <a:solidFill>
                  <a:schemeClr val="tx1"/>
                </a:solidFill>
              </a:rPr>
              <a:t> </a:t>
            </a:r>
            <a:r>
              <a:rPr lang="en-CA" sz="1500" dirty="0" err="1">
                <a:solidFill>
                  <a:schemeClr val="tx1"/>
                </a:solidFill>
              </a:rPr>
              <a:t>Ingelheim</a:t>
            </a:r>
            <a:r>
              <a:rPr lang="en-CA" sz="1500" dirty="0">
                <a:solidFill>
                  <a:schemeClr val="tx1"/>
                </a:solidFill>
              </a:rPr>
              <a:t> Canada Ltd.</a:t>
            </a:r>
          </a:p>
          <a:p>
            <a:pPr marL="1200150" lvl="2" indent="-285750">
              <a:buFont typeface="Arial" pitchFamily="34" charset="0"/>
              <a:buChar char="–"/>
            </a:pPr>
            <a:r>
              <a:rPr lang="en-CA" sz="1500" dirty="0">
                <a:solidFill>
                  <a:schemeClr val="tx1"/>
                </a:solidFill>
              </a:rPr>
              <a:t>Bristol Myers Squibb</a:t>
            </a:r>
          </a:p>
          <a:p>
            <a:pPr marL="1200150" lvl="2" indent="-285750">
              <a:buFont typeface="Arial" pitchFamily="34" charset="0"/>
              <a:buChar char="–"/>
            </a:pPr>
            <a:r>
              <a:rPr lang="en-CA" sz="1500" dirty="0">
                <a:solidFill>
                  <a:schemeClr val="tx1"/>
                </a:solidFill>
              </a:rPr>
              <a:t>Amgen Canada Inc.</a:t>
            </a:r>
          </a:p>
          <a:p>
            <a:pPr marL="1200150" lvl="2" indent="-285750">
              <a:buFont typeface="Arial" pitchFamily="34" charset="0"/>
              <a:buChar char="–"/>
            </a:pPr>
            <a:r>
              <a:rPr lang="en-CA" sz="1500" dirty="0" err="1">
                <a:solidFill>
                  <a:schemeClr val="tx1"/>
                </a:solidFill>
              </a:rPr>
              <a:t>Galera</a:t>
            </a:r>
            <a:r>
              <a:rPr lang="en-CA" sz="1500" dirty="0">
                <a:solidFill>
                  <a:schemeClr val="tx1"/>
                </a:solidFill>
              </a:rPr>
              <a:t> Therapeutics Inc.</a:t>
            </a:r>
          </a:p>
          <a:p>
            <a:pPr marL="1200150" lvl="2" indent="-285750">
              <a:buFont typeface="Arial" pitchFamily="34" charset="0"/>
              <a:buChar char="–"/>
            </a:pPr>
            <a:r>
              <a:rPr lang="en-CA" sz="1500" dirty="0">
                <a:solidFill>
                  <a:schemeClr val="tx1"/>
                </a:solidFill>
              </a:rPr>
              <a:t>F. Hoffman-La Roche Ltd.</a:t>
            </a:r>
          </a:p>
          <a:p>
            <a:pPr marL="1200150" lvl="2" indent="-285750">
              <a:buFont typeface="Arial" pitchFamily="34" charset="0"/>
              <a:buChar char="–"/>
            </a:pPr>
            <a:r>
              <a:rPr lang="en-CA" sz="1500" dirty="0">
                <a:solidFill>
                  <a:schemeClr val="tx1"/>
                </a:solidFill>
              </a:rPr>
              <a:t>Astra </a:t>
            </a:r>
            <a:r>
              <a:rPr lang="en-CA" sz="1500" dirty="0" smtClean="0">
                <a:solidFill>
                  <a:schemeClr val="tx1"/>
                </a:solidFill>
              </a:rPr>
              <a:t>Zeneca</a:t>
            </a:r>
            <a:endParaRPr lang="en-CA" sz="1500" dirty="0">
              <a:solidFill>
                <a:schemeClr val="tx1"/>
              </a:solidFill>
            </a:endParaRPr>
          </a:p>
        </p:txBody>
      </p:sp>
    </p:spTree>
    <p:extLst>
      <p:ext uri="{BB962C8B-B14F-4D97-AF65-F5344CB8AC3E}">
        <p14:creationId xmlns:p14="http://schemas.microsoft.com/office/powerpoint/2010/main" val="17890512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2794" y="685800"/>
            <a:ext cx="9601200" cy="1485900"/>
          </a:xfrm>
        </p:spPr>
        <p:txBody>
          <a:bodyPr/>
          <a:lstStyle/>
          <a:p>
            <a:r>
              <a:rPr lang="en-CA" dirty="0" smtClean="0"/>
              <a:t>GERSON – The basics</a:t>
            </a:r>
            <a:endParaRPr lang="en-US" dirty="0"/>
          </a:p>
        </p:txBody>
      </p:sp>
      <p:sp>
        <p:nvSpPr>
          <p:cNvPr id="3" name="Content Placeholder 2"/>
          <p:cNvSpPr>
            <a:spLocks noGrp="1"/>
          </p:cNvSpPr>
          <p:nvPr>
            <p:ph idx="1"/>
          </p:nvPr>
        </p:nvSpPr>
        <p:spPr>
          <a:xfrm>
            <a:off x="1916144" y="2438400"/>
            <a:ext cx="7861300" cy="5772150"/>
          </a:xfrm>
        </p:spPr>
        <p:txBody>
          <a:bodyPr>
            <a:normAutofit/>
          </a:bodyPr>
          <a:lstStyle/>
          <a:p>
            <a:r>
              <a:rPr lang="en-US" sz="3400" dirty="0" smtClean="0"/>
              <a:t>“Activates </a:t>
            </a:r>
            <a:r>
              <a:rPr lang="en-US" sz="3400" dirty="0"/>
              <a:t>the body’s extraordinary ability to heal </a:t>
            </a:r>
            <a:r>
              <a:rPr lang="en-US" sz="3400" dirty="0" smtClean="0"/>
              <a:t>itself”</a:t>
            </a:r>
          </a:p>
          <a:p>
            <a:pPr marL="82550" indent="0">
              <a:buNone/>
            </a:pPr>
            <a:endParaRPr lang="en-US" sz="3400" dirty="0"/>
          </a:p>
          <a:p>
            <a:r>
              <a:rPr lang="en-US" sz="3400" b="1" dirty="0" smtClean="0"/>
              <a:t>Diet: </a:t>
            </a:r>
            <a:r>
              <a:rPr lang="en-US" sz="3400" dirty="0" smtClean="0"/>
              <a:t>13 glasses of raw carrot-apple and green-leaf juices/day</a:t>
            </a:r>
          </a:p>
          <a:p>
            <a:pPr lvl="1"/>
            <a:r>
              <a:rPr lang="en-US" sz="3400" dirty="0" smtClean="0"/>
              <a:t>Three full plant-based meals, includes ‘Hippocrates soup’…</a:t>
            </a:r>
          </a:p>
          <a:p>
            <a:endParaRPr lang="en-US" dirty="0" smtClean="0"/>
          </a:p>
          <a:p>
            <a:endParaRPr lang="en-US"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9638" y="247650"/>
            <a:ext cx="3876612" cy="175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691361" y="482768"/>
            <a:ext cx="1004089" cy="1015663"/>
          </a:xfrm>
          <a:prstGeom prst="rect">
            <a:avLst/>
          </a:prstGeom>
        </p:spPr>
        <p:txBody>
          <a:bodyPr wrap="square">
            <a:spAutoFit/>
          </a:bodyPr>
          <a:lstStyle/>
          <a:p>
            <a:r>
              <a:rPr lang="en-CA" sz="6000" dirty="0">
                <a:sym typeface="Wingdings" panose="05000000000000000000" pitchFamily="2" charset="2"/>
              </a:rPr>
              <a:t></a:t>
            </a:r>
            <a:endParaRPr lang="en-CA" sz="6000" dirty="0"/>
          </a:p>
        </p:txBody>
      </p:sp>
    </p:spTree>
    <p:extLst>
      <p:ext uri="{BB962C8B-B14F-4D97-AF65-F5344CB8AC3E}">
        <p14:creationId xmlns:p14="http://schemas.microsoft.com/office/powerpoint/2010/main" val="20605623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42500" y="4051852"/>
            <a:ext cx="2939198" cy="28061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2228850" y="685800"/>
            <a:ext cx="9601200" cy="1485900"/>
          </a:xfrm>
        </p:spPr>
        <p:txBody>
          <a:bodyPr/>
          <a:lstStyle/>
          <a:p>
            <a:r>
              <a:rPr lang="en-CA" dirty="0"/>
              <a:t>GERSON – The basics</a:t>
            </a:r>
            <a:endParaRPr lang="en-US" dirty="0"/>
          </a:p>
        </p:txBody>
      </p:sp>
      <p:sp>
        <p:nvSpPr>
          <p:cNvPr id="3" name="Content Placeholder 2"/>
          <p:cNvSpPr>
            <a:spLocks noGrp="1"/>
          </p:cNvSpPr>
          <p:nvPr>
            <p:ph idx="1"/>
          </p:nvPr>
        </p:nvSpPr>
        <p:spPr>
          <a:xfrm>
            <a:off x="1924050" y="2171700"/>
            <a:ext cx="7499350" cy="4800600"/>
          </a:xfrm>
        </p:spPr>
        <p:txBody>
          <a:bodyPr/>
          <a:lstStyle/>
          <a:p>
            <a:r>
              <a:rPr lang="en-US" sz="2600" dirty="0" smtClean="0"/>
              <a:t>“Coffee </a:t>
            </a:r>
            <a:r>
              <a:rPr lang="en-US" sz="2600" dirty="0"/>
              <a:t>enemas accomplish this essential task, assisting the liver in eliminating toxic residues from the body for </a:t>
            </a:r>
            <a:r>
              <a:rPr lang="en-US" sz="2600" dirty="0" smtClean="0"/>
              <a:t>good”</a:t>
            </a:r>
            <a:endParaRPr lang="en-US" sz="2600" dirty="0"/>
          </a:p>
          <a:p>
            <a:pPr lvl="1"/>
            <a:r>
              <a:rPr lang="en-US" sz="2600" dirty="0"/>
              <a:t>Cancer patients on the Gerson Therapy may take up to </a:t>
            </a:r>
            <a:r>
              <a:rPr lang="en-US" sz="2600" b="1" dirty="0"/>
              <a:t>5 coffee enemas per </a:t>
            </a:r>
            <a:r>
              <a:rPr lang="en-US" sz="2600" b="1" dirty="0" smtClean="0"/>
              <a:t>day</a:t>
            </a:r>
          </a:p>
          <a:p>
            <a:endParaRPr lang="en-US" sz="2600" dirty="0" smtClean="0"/>
          </a:p>
          <a:p>
            <a:r>
              <a:rPr lang="en-US" sz="2600" dirty="0" smtClean="0"/>
              <a:t>Supplements</a:t>
            </a:r>
            <a:r>
              <a:rPr lang="en-US" sz="2600" dirty="0"/>
              <a:t>: </a:t>
            </a:r>
            <a:r>
              <a:rPr lang="en-US" sz="2600" dirty="0" err="1"/>
              <a:t>Lugol’s</a:t>
            </a:r>
            <a:r>
              <a:rPr lang="en-US" sz="2600" dirty="0"/>
              <a:t>, B12, thyroid etc.</a:t>
            </a:r>
          </a:p>
          <a:p>
            <a:endParaRPr lang="en-US" sz="2600" dirty="0"/>
          </a:p>
          <a:p>
            <a:endParaRPr lang="en-US" sz="2600" dirty="0"/>
          </a:p>
          <a:p>
            <a:endParaRPr lang="en-US" dirty="0"/>
          </a:p>
        </p:txBody>
      </p:sp>
      <p:sp>
        <p:nvSpPr>
          <p:cNvPr id="5" name="Rectangle 4"/>
          <p:cNvSpPr/>
          <p:nvPr/>
        </p:nvSpPr>
        <p:spPr>
          <a:xfrm>
            <a:off x="1053311" y="471807"/>
            <a:ext cx="1004089" cy="1015663"/>
          </a:xfrm>
          <a:prstGeom prst="rect">
            <a:avLst/>
          </a:prstGeom>
        </p:spPr>
        <p:txBody>
          <a:bodyPr wrap="square">
            <a:spAutoFit/>
          </a:bodyPr>
          <a:lstStyle/>
          <a:p>
            <a:r>
              <a:rPr lang="en-CA" sz="6000" dirty="0">
                <a:sym typeface="Wingdings" panose="05000000000000000000" pitchFamily="2" charset="2"/>
              </a:rPr>
              <a:t></a:t>
            </a:r>
            <a:endParaRPr lang="en-CA" sz="6000" dirty="0"/>
          </a:p>
        </p:txBody>
      </p:sp>
    </p:spTree>
    <p:extLst>
      <p:ext uri="{BB962C8B-B14F-4D97-AF65-F5344CB8AC3E}">
        <p14:creationId xmlns:p14="http://schemas.microsoft.com/office/powerpoint/2010/main" val="386635214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617" y="0"/>
            <a:ext cx="7038975" cy="3724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86875" y="0"/>
            <a:ext cx="2905125" cy="3981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63524" y="2997466"/>
            <a:ext cx="2515419" cy="35681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9286875" y="1184756"/>
            <a:ext cx="2743200" cy="1101244"/>
          </a:xfrm>
          <a:prstGeom prst="rect">
            <a:avLst/>
          </a:prstGeom>
          <a:noFill/>
          <a:ln w="476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019189" y="169093"/>
            <a:ext cx="1004089" cy="1015663"/>
          </a:xfrm>
          <a:prstGeom prst="rect">
            <a:avLst/>
          </a:prstGeom>
        </p:spPr>
        <p:txBody>
          <a:bodyPr wrap="square">
            <a:spAutoFit/>
          </a:bodyPr>
          <a:lstStyle/>
          <a:p>
            <a:r>
              <a:rPr lang="en-CA" sz="6000" dirty="0">
                <a:sym typeface="Wingdings" panose="05000000000000000000" pitchFamily="2" charset="2"/>
              </a:rPr>
              <a:t></a:t>
            </a:r>
            <a:endParaRPr lang="en-CA" sz="6000" dirty="0"/>
          </a:p>
        </p:txBody>
      </p:sp>
    </p:spTree>
    <p:extLst>
      <p:ext uri="{BB962C8B-B14F-4D97-AF65-F5344CB8AC3E}">
        <p14:creationId xmlns:p14="http://schemas.microsoft.com/office/powerpoint/2010/main" val="2285103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4550" y="381000"/>
            <a:ext cx="9050830" cy="6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843761" y="304800"/>
            <a:ext cx="1004089" cy="1015663"/>
          </a:xfrm>
          <a:prstGeom prst="rect">
            <a:avLst/>
          </a:prstGeom>
        </p:spPr>
        <p:txBody>
          <a:bodyPr wrap="square">
            <a:spAutoFit/>
          </a:bodyPr>
          <a:lstStyle/>
          <a:p>
            <a:r>
              <a:rPr lang="en-CA" sz="6000" dirty="0">
                <a:sym typeface="Wingdings" panose="05000000000000000000" pitchFamily="2" charset="2"/>
              </a:rPr>
              <a:t></a:t>
            </a:r>
            <a:endParaRPr lang="en-CA" sz="6000" dirty="0"/>
          </a:p>
        </p:txBody>
      </p:sp>
    </p:spTree>
    <p:extLst>
      <p:ext uri="{BB962C8B-B14F-4D97-AF65-F5344CB8AC3E}">
        <p14:creationId xmlns:p14="http://schemas.microsoft.com/office/powerpoint/2010/main" val="22505374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609600"/>
            <a:ext cx="9601200" cy="1485900"/>
          </a:xfrm>
        </p:spPr>
        <p:txBody>
          <a:bodyPr/>
          <a:lstStyle/>
          <a:p>
            <a:r>
              <a:rPr lang="en-CA" dirty="0" smtClean="0"/>
              <a:t>GERSON Therapy - Evidence</a:t>
            </a:r>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1" y="1600200"/>
            <a:ext cx="6219825" cy="4838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053311" y="471807"/>
            <a:ext cx="1004089" cy="1015663"/>
          </a:xfrm>
          <a:prstGeom prst="rect">
            <a:avLst/>
          </a:prstGeom>
        </p:spPr>
        <p:txBody>
          <a:bodyPr wrap="square">
            <a:spAutoFit/>
          </a:bodyPr>
          <a:lstStyle/>
          <a:p>
            <a:r>
              <a:rPr lang="en-CA" sz="6000" dirty="0">
                <a:sym typeface="Wingdings" panose="05000000000000000000" pitchFamily="2" charset="2"/>
              </a:rPr>
              <a:t></a:t>
            </a:r>
            <a:endParaRPr lang="en-CA" sz="6000" dirty="0"/>
          </a:p>
        </p:txBody>
      </p:sp>
    </p:spTree>
    <p:extLst>
      <p:ext uri="{BB962C8B-B14F-4D97-AF65-F5344CB8AC3E}">
        <p14:creationId xmlns:p14="http://schemas.microsoft.com/office/powerpoint/2010/main" val="229290984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7900" y="304800"/>
            <a:ext cx="9601200" cy="1485900"/>
          </a:xfrm>
        </p:spPr>
        <p:txBody>
          <a:bodyPr/>
          <a:lstStyle/>
          <a:p>
            <a:r>
              <a:rPr lang="en-US" dirty="0" smtClean="0"/>
              <a:t>GERSON Therapy - Evidence</a:t>
            </a:r>
            <a:endParaRPr lang="en-US" dirty="0"/>
          </a:p>
        </p:txBody>
      </p:sp>
      <p:sp>
        <p:nvSpPr>
          <p:cNvPr id="3" name="Content Placeholder 2"/>
          <p:cNvSpPr>
            <a:spLocks noGrp="1"/>
          </p:cNvSpPr>
          <p:nvPr>
            <p:ph idx="1"/>
          </p:nvPr>
        </p:nvSpPr>
        <p:spPr>
          <a:xfrm>
            <a:off x="2686050" y="1181100"/>
            <a:ext cx="7714488" cy="5257800"/>
          </a:xfrm>
        </p:spPr>
        <p:txBody>
          <a:bodyPr>
            <a:noAutofit/>
          </a:bodyPr>
          <a:lstStyle/>
          <a:p>
            <a:r>
              <a:rPr lang="en-US" sz="2400" dirty="0" smtClean="0"/>
              <a:t>1983 – Retrospective study (38 patients): Patient interviews.  No evidence to support usefulness of GERSON therapy</a:t>
            </a:r>
          </a:p>
          <a:p>
            <a:endParaRPr lang="en-US" sz="2400" dirty="0" smtClean="0"/>
          </a:p>
          <a:p>
            <a:r>
              <a:rPr lang="en-US" sz="2400" dirty="0" smtClean="0"/>
              <a:t>1995,- </a:t>
            </a:r>
            <a:r>
              <a:rPr lang="en-US" sz="2400" dirty="0" err="1" smtClean="0"/>
              <a:t>Gerson</a:t>
            </a:r>
            <a:r>
              <a:rPr lang="en-US" sz="2400" dirty="0" smtClean="0"/>
              <a:t> </a:t>
            </a:r>
            <a:r>
              <a:rPr lang="en-US" sz="2400" dirty="0"/>
              <a:t>Research Organization </a:t>
            </a:r>
            <a:r>
              <a:rPr lang="en-US" sz="2400" dirty="0" smtClean="0"/>
              <a:t>Retrospective study: Melanoma patients. Concluded that in Stage III or IV melanoma – increased OS.  No clinical trial information to support this study…patient phone calls</a:t>
            </a:r>
          </a:p>
          <a:p>
            <a:endParaRPr lang="en-US" sz="2400" dirty="0" smtClean="0"/>
          </a:p>
          <a:p>
            <a:r>
              <a:rPr lang="en-US" sz="2400" dirty="0" smtClean="0"/>
              <a:t>A </a:t>
            </a:r>
            <a:r>
              <a:rPr lang="en-US" sz="2400" dirty="0"/>
              <a:t>case review of 6 patients with metastatic cancer who used the </a:t>
            </a:r>
            <a:r>
              <a:rPr lang="en-US" sz="2400" dirty="0" err="1"/>
              <a:t>Gerson</a:t>
            </a:r>
            <a:r>
              <a:rPr lang="en-US" sz="2400" dirty="0"/>
              <a:t> therapy reported that the regimen helped patients in some ways, both physically and </a:t>
            </a:r>
            <a:r>
              <a:rPr lang="en-US" sz="2400" dirty="0" smtClean="0"/>
              <a:t>psychologically</a:t>
            </a:r>
            <a:endParaRPr lang="en-US" sz="2400" dirty="0"/>
          </a:p>
        </p:txBody>
      </p:sp>
      <p:sp>
        <p:nvSpPr>
          <p:cNvPr id="4" name="Rectangle 3"/>
          <p:cNvSpPr/>
          <p:nvPr/>
        </p:nvSpPr>
        <p:spPr>
          <a:xfrm>
            <a:off x="986636" y="165437"/>
            <a:ext cx="1004089" cy="1015663"/>
          </a:xfrm>
          <a:prstGeom prst="rect">
            <a:avLst/>
          </a:prstGeom>
        </p:spPr>
        <p:txBody>
          <a:bodyPr wrap="square">
            <a:spAutoFit/>
          </a:bodyPr>
          <a:lstStyle/>
          <a:p>
            <a:r>
              <a:rPr lang="en-CA" sz="6000" dirty="0">
                <a:sym typeface="Wingdings" panose="05000000000000000000" pitchFamily="2" charset="2"/>
              </a:rPr>
              <a:t></a:t>
            </a:r>
            <a:endParaRPr lang="en-CA" sz="6000" dirty="0"/>
          </a:p>
        </p:txBody>
      </p:sp>
    </p:spTree>
    <p:extLst>
      <p:ext uri="{BB962C8B-B14F-4D97-AF65-F5344CB8AC3E}">
        <p14:creationId xmlns:p14="http://schemas.microsoft.com/office/powerpoint/2010/main" val="3238671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72244" y="671513"/>
            <a:ext cx="9601200" cy="1485900"/>
          </a:xfrm>
        </p:spPr>
        <p:txBody>
          <a:bodyPr/>
          <a:lstStyle/>
          <a:p>
            <a:r>
              <a:rPr lang="en-US" dirty="0" smtClean="0"/>
              <a:t>GERSON Therapy – S/E</a:t>
            </a:r>
            <a:endParaRPr lang="en-US" dirty="0"/>
          </a:p>
        </p:txBody>
      </p:sp>
      <p:sp>
        <p:nvSpPr>
          <p:cNvPr id="3" name="Content Placeholder 2"/>
          <p:cNvSpPr>
            <a:spLocks noGrp="1"/>
          </p:cNvSpPr>
          <p:nvPr>
            <p:ph idx="1"/>
          </p:nvPr>
        </p:nvSpPr>
        <p:spPr/>
        <p:txBody>
          <a:bodyPr>
            <a:normAutofit/>
          </a:bodyPr>
          <a:lstStyle/>
          <a:p>
            <a:r>
              <a:rPr lang="en-US" sz="2600" dirty="0" smtClean="0"/>
              <a:t>Three </a:t>
            </a:r>
            <a:r>
              <a:rPr lang="en-US" sz="2600" dirty="0"/>
              <a:t>deaths that may be related to coffee enemas have been </a:t>
            </a:r>
            <a:r>
              <a:rPr lang="en-US" sz="2600" dirty="0" smtClean="0"/>
              <a:t>published</a:t>
            </a:r>
          </a:p>
          <a:p>
            <a:pPr lvl="1"/>
            <a:r>
              <a:rPr lang="en-US" sz="2600" dirty="0" smtClean="0"/>
              <a:t>?Related to electrolyte disturbances?</a:t>
            </a:r>
          </a:p>
        </p:txBody>
      </p:sp>
      <p:pic>
        <p:nvPicPr>
          <p:cNvPr id="5" name="Picture 2" descr="Image result for coffee enem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5594" y="4029075"/>
            <a:ext cx="4667250" cy="24384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053311" y="471807"/>
            <a:ext cx="1004089" cy="1015663"/>
          </a:xfrm>
          <a:prstGeom prst="rect">
            <a:avLst/>
          </a:prstGeom>
        </p:spPr>
        <p:txBody>
          <a:bodyPr wrap="square">
            <a:spAutoFit/>
          </a:bodyPr>
          <a:lstStyle/>
          <a:p>
            <a:r>
              <a:rPr lang="en-CA" sz="6000" dirty="0">
                <a:sym typeface="Wingdings" panose="05000000000000000000" pitchFamily="2" charset="2"/>
              </a:rPr>
              <a:t></a:t>
            </a:r>
            <a:endParaRPr lang="en-CA" sz="6000" dirty="0"/>
          </a:p>
        </p:txBody>
      </p:sp>
    </p:spTree>
    <p:extLst>
      <p:ext uri="{BB962C8B-B14F-4D97-AF65-F5344CB8AC3E}">
        <p14:creationId xmlns:p14="http://schemas.microsoft.com/office/powerpoint/2010/main" val="311614299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419423" cy="809738"/>
          </a:xfrm>
        </p:spPr>
      </p:pic>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1071" y="837341"/>
            <a:ext cx="9964541" cy="1114581"/>
          </a:xfrm>
          <a:prstGeom prst="rect">
            <a:avLst/>
          </a:prstGeom>
        </p:spPr>
      </p:pic>
      <p:pic>
        <p:nvPicPr>
          <p:cNvPr id="6" name="Picture 5"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2602" y="2247147"/>
            <a:ext cx="1939783" cy="277112"/>
          </a:xfrm>
          <a:prstGeom prst="rect">
            <a:avLst/>
          </a:prstGeom>
        </p:spPr>
      </p:pic>
      <p:pic>
        <p:nvPicPr>
          <p:cNvPr id="7" name="Picture 6"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08844" y="2660810"/>
            <a:ext cx="7966274" cy="1014573"/>
          </a:xfrm>
          <a:prstGeom prst="rect">
            <a:avLst/>
          </a:prstGeom>
        </p:spPr>
      </p:pic>
      <p:pic>
        <p:nvPicPr>
          <p:cNvPr id="9" name="Picture 8" descr="Screen Clippi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19423" y="3942034"/>
            <a:ext cx="8580619" cy="1450631"/>
          </a:xfrm>
          <a:prstGeom prst="rect">
            <a:avLst/>
          </a:prstGeom>
        </p:spPr>
      </p:pic>
      <p:pic>
        <p:nvPicPr>
          <p:cNvPr id="10" name="Picture 9" descr="Screen Clippi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1445" y="5667663"/>
            <a:ext cx="9376573" cy="807552"/>
          </a:xfrm>
          <a:prstGeom prst="rect">
            <a:avLst/>
          </a:prstGeom>
        </p:spPr>
      </p:pic>
      <p:sp>
        <p:nvSpPr>
          <p:cNvPr id="11" name="Rectangle 10"/>
          <p:cNvSpPr/>
          <p:nvPr/>
        </p:nvSpPr>
        <p:spPr>
          <a:xfrm>
            <a:off x="4510232" y="2629910"/>
            <a:ext cx="2003110" cy="355457"/>
          </a:xfrm>
          <a:prstGeom prst="rect">
            <a:avLst/>
          </a:prstGeom>
          <a:noFill/>
          <a:ln w="603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Rectangle 12"/>
          <p:cNvSpPr/>
          <p:nvPr/>
        </p:nvSpPr>
        <p:spPr>
          <a:xfrm>
            <a:off x="4128059" y="3942034"/>
            <a:ext cx="2497823" cy="355457"/>
          </a:xfrm>
          <a:prstGeom prst="rect">
            <a:avLst/>
          </a:prstGeom>
          <a:noFill/>
          <a:ln w="603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Rectangle 13"/>
          <p:cNvSpPr/>
          <p:nvPr/>
        </p:nvSpPr>
        <p:spPr>
          <a:xfrm>
            <a:off x="1922493" y="5667663"/>
            <a:ext cx="3620178" cy="355457"/>
          </a:xfrm>
          <a:prstGeom prst="rect">
            <a:avLst/>
          </a:prstGeom>
          <a:noFill/>
          <a:ln w="603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Rectangle 14"/>
          <p:cNvSpPr/>
          <p:nvPr/>
        </p:nvSpPr>
        <p:spPr>
          <a:xfrm>
            <a:off x="6161649" y="4643481"/>
            <a:ext cx="1983546" cy="355457"/>
          </a:xfrm>
          <a:prstGeom prst="rect">
            <a:avLst/>
          </a:prstGeom>
          <a:noFill/>
          <a:ln w="603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Title 1"/>
          <p:cNvSpPr>
            <a:spLocks noGrp="1"/>
          </p:cNvSpPr>
          <p:nvPr>
            <p:ph type="title"/>
          </p:nvPr>
        </p:nvSpPr>
        <p:spPr>
          <a:xfrm>
            <a:off x="661819" y="984044"/>
            <a:ext cx="793342" cy="967878"/>
          </a:xfrm>
        </p:spPr>
        <p:txBody>
          <a:bodyPr/>
          <a:lstStyle/>
          <a:p>
            <a:r>
              <a:rPr lang="en-CA" dirty="0" smtClean="0">
                <a:sym typeface="Wingdings" panose="05000000000000000000" pitchFamily="2" charset="2"/>
              </a:rPr>
              <a:t> </a:t>
            </a:r>
            <a:endParaRPr lang="en-CA" dirty="0"/>
          </a:p>
        </p:txBody>
      </p:sp>
      <p:sp>
        <p:nvSpPr>
          <p:cNvPr id="2" name="Rectangle 1"/>
          <p:cNvSpPr/>
          <p:nvPr/>
        </p:nvSpPr>
        <p:spPr>
          <a:xfrm>
            <a:off x="737729" y="899139"/>
            <a:ext cx="870751" cy="1015663"/>
          </a:xfrm>
          <a:prstGeom prst="rect">
            <a:avLst/>
          </a:prstGeom>
        </p:spPr>
        <p:txBody>
          <a:bodyPr wrap="none">
            <a:spAutoFit/>
          </a:bodyPr>
          <a:lstStyle/>
          <a:p>
            <a:r>
              <a:rPr lang="en-CA" sz="6000" dirty="0">
                <a:sym typeface="Wingdings" panose="05000000000000000000" pitchFamily="2" charset="2"/>
              </a:rPr>
              <a:t></a:t>
            </a:r>
            <a:endParaRPr lang="en-CA" sz="6000" dirty="0"/>
          </a:p>
        </p:txBody>
      </p:sp>
    </p:spTree>
    <p:extLst>
      <p:ext uri="{BB962C8B-B14F-4D97-AF65-F5344CB8AC3E}">
        <p14:creationId xmlns:p14="http://schemas.microsoft.com/office/powerpoint/2010/main" val="469622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5703" y="408114"/>
            <a:ext cx="10058400" cy="1609344"/>
          </a:xfrm>
        </p:spPr>
        <p:txBody>
          <a:bodyPr/>
          <a:lstStyle/>
          <a:p>
            <a:r>
              <a:rPr lang="en-CA" dirty="0" smtClean="0"/>
              <a:t>Lack of regulation</a:t>
            </a:r>
            <a:endParaRPr lang="en-CA" dirty="0"/>
          </a:p>
        </p:txBody>
      </p:sp>
      <p:sp>
        <p:nvSpPr>
          <p:cNvPr id="3" name="Content Placeholder 2"/>
          <p:cNvSpPr>
            <a:spLocks noGrp="1"/>
          </p:cNvSpPr>
          <p:nvPr>
            <p:ph idx="1"/>
          </p:nvPr>
        </p:nvSpPr>
        <p:spPr>
          <a:xfrm>
            <a:off x="993066" y="1466850"/>
            <a:ext cx="10398833" cy="5053693"/>
          </a:xfrm>
        </p:spPr>
        <p:txBody>
          <a:bodyPr>
            <a:normAutofit fontScale="92500" lnSpcReduction="20000"/>
          </a:bodyPr>
          <a:lstStyle/>
          <a:p>
            <a:r>
              <a:rPr lang="en-CA" sz="2600" dirty="0" smtClean="0"/>
              <a:t>Lax government regulations for ‘natural’ health products</a:t>
            </a:r>
          </a:p>
          <a:p>
            <a:endParaRPr lang="en-CA" sz="2600" dirty="0" smtClean="0"/>
          </a:p>
          <a:p>
            <a:r>
              <a:rPr lang="en-CA" sz="2600" dirty="0" smtClean="0"/>
              <a:t>Non-prescription drugs (Tylenol etc.) and natural health products – all ‘approved’ by health Canada…implies endorsement of safety/efficacy</a:t>
            </a:r>
          </a:p>
          <a:p>
            <a:endParaRPr lang="en-CA" sz="2600" dirty="0" smtClean="0"/>
          </a:p>
          <a:p>
            <a:r>
              <a:rPr lang="en-CA" sz="2600" dirty="0" smtClean="0"/>
              <a:t>Non-prescription drugs require scientific evidence – carefully reviewed by Health Canada</a:t>
            </a:r>
          </a:p>
          <a:p>
            <a:endParaRPr lang="en-CA" sz="2600" dirty="0" smtClean="0"/>
          </a:p>
          <a:p>
            <a:r>
              <a:rPr lang="en-CA" sz="2600" dirty="0" smtClean="0"/>
              <a:t>Natural products have a separate regulatory system – such minimal requirements – effectively a rubber stamp</a:t>
            </a:r>
          </a:p>
          <a:p>
            <a:endParaRPr lang="en-CA" sz="2600" dirty="0" smtClean="0"/>
          </a:p>
          <a:p>
            <a:r>
              <a:rPr lang="en-CA" sz="2600" dirty="0" smtClean="0"/>
              <a:t>If a problem arises with a natural health product – HC has little authority to compel changes in manufacturing, labelling or sale</a:t>
            </a:r>
          </a:p>
          <a:p>
            <a:endParaRPr lang="en-CA" dirty="0" smtClean="0"/>
          </a:p>
          <a:p>
            <a:endParaRPr lang="en-CA" dirty="0" smtClean="0"/>
          </a:p>
          <a:p>
            <a:endParaRPr lang="en-CA" dirty="0"/>
          </a:p>
        </p:txBody>
      </p:sp>
      <p:sp>
        <p:nvSpPr>
          <p:cNvPr id="4" name="Rectangle 3"/>
          <p:cNvSpPr/>
          <p:nvPr/>
        </p:nvSpPr>
        <p:spPr>
          <a:xfrm>
            <a:off x="934952" y="197123"/>
            <a:ext cx="870751" cy="1015663"/>
          </a:xfrm>
          <a:prstGeom prst="rect">
            <a:avLst/>
          </a:prstGeom>
        </p:spPr>
        <p:txBody>
          <a:bodyPr wrap="none">
            <a:spAutoFit/>
          </a:bodyPr>
          <a:lstStyle/>
          <a:p>
            <a:r>
              <a:rPr lang="en-CA" sz="6000" dirty="0">
                <a:sym typeface="Wingdings" panose="05000000000000000000" pitchFamily="2" charset="2"/>
              </a:rPr>
              <a:t></a:t>
            </a:r>
            <a:endParaRPr lang="en-CA" sz="6000" dirty="0"/>
          </a:p>
        </p:txBody>
      </p:sp>
    </p:spTree>
    <p:extLst>
      <p:ext uri="{BB962C8B-B14F-4D97-AF65-F5344CB8AC3E}">
        <p14:creationId xmlns:p14="http://schemas.microsoft.com/office/powerpoint/2010/main" val="59691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Clipping"/>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01692" y="176107"/>
            <a:ext cx="11086582" cy="4414943"/>
          </a:xfrm>
        </p:spPr>
      </p:pic>
      <p:pic>
        <p:nvPicPr>
          <p:cNvPr id="5" name="Picture 4"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1692" y="4879914"/>
            <a:ext cx="11086582" cy="1182219"/>
          </a:xfrm>
          <a:prstGeom prst="rect">
            <a:avLst/>
          </a:prstGeom>
        </p:spPr>
      </p:pic>
      <p:sp>
        <p:nvSpPr>
          <p:cNvPr id="6" name="Rectangle 5"/>
          <p:cNvSpPr/>
          <p:nvPr/>
        </p:nvSpPr>
        <p:spPr>
          <a:xfrm>
            <a:off x="1162050" y="5238750"/>
            <a:ext cx="9582150" cy="4191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Rectangle 1"/>
          <p:cNvSpPr/>
          <p:nvPr/>
        </p:nvSpPr>
        <p:spPr>
          <a:xfrm>
            <a:off x="10971566" y="176107"/>
            <a:ext cx="870751" cy="1015663"/>
          </a:xfrm>
          <a:prstGeom prst="rect">
            <a:avLst/>
          </a:prstGeom>
        </p:spPr>
        <p:txBody>
          <a:bodyPr wrap="none">
            <a:spAutoFit/>
          </a:bodyPr>
          <a:lstStyle/>
          <a:p>
            <a:r>
              <a:rPr lang="en-CA" sz="6000" dirty="0">
                <a:sym typeface="Wingdings" panose="05000000000000000000" pitchFamily="2" charset="2"/>
              </a:rPr>
              <a:t></a:t>
            </a:r>
            <a:endParaRPr lang="en-CA" sz="6000" dirty="0"/>
          </a:p>
        </p:txBody>
      </p:sp>
    </p:spTree>
    <p:extLst>
      <p:ext uri="{BB962C8B-B14F-4D97-AF65-F5344CB8AC3E}">
        <p14:creationId xmlns:p14="http://schemas.microsoft.com/office/powerpoint/2010/main" val="26337849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Disclosures</a:t>
            </a:r>
            <a:endParaRPr lang="en-CA" dirty="0"/>
          </a:p>
        </p:txBody>
      </p:sp>
      <p:sp>
        <p:nvSpPr>
          <p:cNvPr id="3" name="Content Placeholder 2"/>
          <p:cNvSpPr>
            <a:spLocks noGrp="1"/>
          </p:cNvSpPr>
          <p:nvPr>
            <p:ph idx="1"/>
          </p:nvPr>
        </p:nvSpPr>
        <p:spPr/>
        <p:txBody>
          <a:bodyPr>
            <a:normAutofit/>
          </a:bodyPr>
          <a:lstStyle/>
          <a:p>
            <a:r>
              <a:rPr lang="en-CA" sz="2600" dirty="0"/>
              <a:t>This program has not received financial support</a:t>
            </a:r>
          </a:p>
          <a:p>
            <a:endParaRPr lang="en-CA" sz="2600" dirty="0"/>
          </a:p>
          <a:p>
            <a:r>
              <a:rPr lang="en-CA" sz="2600" dirty="0"/>
              <a:t>No off-label use of medications will be discussed </a:t>
            </a:r>
          </a:p>
          <a:p>
            <a:endParaRPr lang="en-CA" sz="2600" dirty="0"/>
          </a:p>
        </p:txBody>
      </p:sp>
    </p:spTree>
    <p:extLst>
      <p:ext uri="{BB962C8B-B14F-4D97-AF65-F5344CB8AC3E}">
        <p14:creationId xmlns:p14="http://schemas.microsoft.com/office/powerpoint/2010/main" val="69908018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 explained all of this in DETAIL…</a:t>
            </a:r>
            <a:br>
              <a:rPr lang="en-CA" dirty="0" smtClean="0"/>
            </a:br>
            <a:r>
              <a:rPr lang="en-CA" dirty="0" smtClean="0"/>
              <a:t>Did it help?</a:t>
            </a:r>
            <a:endParaRPr lang="en-CA" dirty="0"/>
          </a:p>
        </p:txBody>
      </p:sp>
      <p:sp>
        <p:nvSpPr>
          <p:cNvPr id="3" name="Content Placeholder 2"/>
          <p:cNvSpPr>
            <a:spLocks noGrp="1"/>
          </p:cNvSpPr>
          <p:nvPr>
            <p:ph idx="1"/>
          </p:nvPr>
        </p:nvSpPr>
        <p:spPr/>
        <p:txBody>
          <a:bodyPr/>
          <a:lstStyle/>
          <a:p>
            <a:r>
              <a:rPr lang="en-CA" sz="2500" dirty="0" smtClean="0"/>
              <a:t>No.</a:t>
            </a:r>
          </a:p>
          <a:p>
            <a:r>
              <a:rPr lang="en-CA" sz="2500" dirty="0" smtClean="0"/>
              <a:t>She discontinued TAMOXIFEN week 3.  Declined f/up with me because I was too ‘close-minded’ about her treatment decisions.</a:t>
            </a:r>
          </a:p>
          <a:p>
            <a:endParaRPr lang="en-CA" sz="2500" dirty="0"/>
          </a:p>
          <a:p>
            <a:r>
              <a:rPr lang="en-CA" sz="2500" dirty="0" smtClean="0"/>
              <a:t>Case conclusion: 16 months later – seizure, death from brain metastases</a:t>
            </a:r>
            <a:r>
              <a:rPr lang="en-CA" dirty="0" smtClean="0"/>
              <a:t>.</a:t>
            </a:r>
            <a:endParaRPr lang="en-CA" dirty="0"/>
          </a:p>
        </p:txBody>
      </p:sp>
    </p:spTree>
    <p:extLst>
      <p:ext uri="{BB962C8B-B14F-4D97-AF65-F5344CB8AC3E}">
        <p14:creationId xmlns:p14="http://schemas.microsoft.com/office/powerpoint/2010/main" val="360489538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What do I do differently?</a:t>
            </a:r>
            <a:endParaRPr lang="en-CA" dirty="0"/>
          </a:p>
        </p:txBody>
      </p:sp>
    </p:spTree>
    <p:extLst>
      <p:ext uri="{BB962C8B-B14F-4D97-AF65-F5344CB8AC3E}">
        <p14:creationId xmlns:p14="http://schemas.microsoft.com/office/powerpoint/2010/main" val="183295376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1100" y="323850"/>
            <a:ext cx="9601200" cy="1485900"/>
          </a:xfrm>
        </p:spPr>
        <p:txBody>
          <a:bodyPr/>
          <a:lstStyle/>
          <a:p>
            <a:r>
              <a:rPr lang="en-CA" dirty="0" smtClean="0"/>
              <a:t>10 step PROCESS </a:t>
            </a:r>
            <a:r>
              <a:rPr lang="en-CA" dirty="0" smtClean="0">
                <a:sym typeface="Wingdings" panose="05000000000000000000" pitchFamily="2" charset="2"/>
              </a:rPr>
              <a:t></a:t>
            </a:r>
            <a:endParaRPr lang="en-CA" dirty="0"/>
          </a:p>
        </p:txBody>
      </p:sp>
      <p:sp>
        <p:nvSpPr>
          <p:cNvPr id="3" name="Content Placeholder 2"/>
          <p:cNvSpPr>
            <a:spLocks noGrp="1"/>
          </p:cNvSpPr>
          <p:nvPr>
            <p:ph idx="1"/>
          </p:nvPr>
        </p:nvSpPr>
        <p:spPr>
          <a:xfrm>
            <a:off x="1181100" y="1447800"/>
            <a:ext cx="10229850" cy="5029200"/>
          </a:xfrm>
        </p:spPr>
        <p:txBody>
          <a:bodyPr>
            <a:normAutofit fontScale="92500"/>
          </a:bodyPr>
          <a:lstStyle/>
          <a:p>
            <a:pPr marL="457200" indent="-457200">
              <a:buFont typeface="+mj-lt"/>
              <a:buAutoNum type="arabicPeriod"/>
            </a:pPr>
            <a:r>
              <a:rPr lang="en-CA" sz="2400" dirty="0" smtClean="0">
                <a:solidFill>
                  <a:schemeClr val="tx1"/>
                </a:solidFill>
              </a:rPr>
              <a:t>ASK (CAM use) – ASK (beliefs) - ASK (diet changes)</a:t>
            </a:r>
          </a:p>
          <a:p>
            <a:pPr marL="457200" indent="-457200">
              <a:buFont typeface="+mj-lt"/>
              <a:buAutoNum type="arabicPeriod"/>
            </a:pPr>
            <a:r>
              <a:rPr lang="en-CA" sz="2400" dirty="0" smtClean="0"/>
              <a:t>Try not to be argumentative, judgmental or condescending</a:t>
            </a:r>
          </a:p>
          <a:p>
            <a:pPr marL="457200" indent="-457200">
              <a:buFont typeface="+mj-lt"/>
              <a:buAutoNum type="arabicPeriod"/>
            </a:pPr>
            <a:r>
              <a:rPr lang="en-CA" sz="2400" dirty="0"/>
              <a:t>Talk to </a:t>
            </a:r>
            <a:r>
              <a:rPr lang="en-CA" sz="2400" dirty="0" smtClean="0"/>
              <a:t>the </a:t>
            </a:r>
            <a:r>
              <a:rPr lang="en-CA" sz="2400" dirty="0"/>
              <a:t>NATUROPATH if you can</a:t>
            </a:r>
            <a:r>
              <a:rPr lang="en-CA" sz="2400" dirty="0" smtClean="0"/>
              <a:t>!</a:t>
            </a:r>
          </a:p>
          <a:p>
            <a:pPr marL="457200" indent="-457200">
              <a:buFont typeface="+mj-lt"/>
              <a:buAutoNum type="arabicPeriod"/>
            </a:pPr>
            <a:r>
              <a:rPr lang="en-CA" sz="2400" dirty="0" smtClean="0"/>
              <a:t>Let the safe stuff slide (e.g. homeopathy) </a:t>
            </a:r>
          </a:p>
          <a:p>
            <a:pPr marL="457200" indent="-457200">
              <a:buFont typeface="+mj-lt"/>
              <a:buAutoNum type="arabicPeriod"/>
            </a:pPr>
            <a:r>
              <a:rPr lang="en-CA" sz="2400" dirty="0" smtClean="0"/>
              <a:t>Look it up, follow-up and know some trivia (e.g. </a:t>
            </a:r>
            <a:r>
              <a:rPr lang="en-CA" sz="2400" dirty="0" err="1" smtClean="0"/>
              <a:t>Essiac</a:t>
            </a:r>
            <a:r>
              <a:rPr lang="en-CA" sz="2400" dirty="0" smtClean="0"/>
              <a:t> tea!)</a:t>
            </a:r>
          </a:p>
          <a:p>
            <a:pPr marL="457200" indent="-457200">
              <a:buFont typeface="+mj-lt"/>
              <a:buAutoNum type="arabicPeriod"/>
            </a:pPr>
            <a:r>
              <a:rPr lang="en-CA" sz="2400" dirty="0" smtClean="0"/>
              <a:t>Recognize the value of certain CAMs (CBD)</a:t>
            </a:r>
          </a:p>
          <a:p>
            <a:pPr marL="457200" indent="-457200">
              <a:buFont typeface="+mj-lt"/>
              <a:buAutoNum type="arabicPeriod"/>
            </a:pPr>
            <a:r>
              <a:rPr lang="en-CA" sz="2400" dirty="0" smtClean="0"/>
              <a:t>Support and encourage true lifestyle changes (yoga, exercise, massage, physio etc.)</a:t>
            </a:r>
          </a:p>
          <a:p>
            <a:pPr marL="457200" indent="-457200">
              <a:buFont typeface="+mj-lt"/>
              <a:buAutoNum type="arabicPeriod"/>
            </a:pPr>
            <a:r>
              <a:rPr lang="en-CA" sz="2400" dirty="0" smtClean="0"/>
              <a:t>Recognize when we have ‘natural’  treatments too!</a:t>
            </a:r>
          </a:p>
          <a:p>
            <a:pPr marL="457200" indent="-457200">
              <a:buFont typeface="+mj-lt"/>
              <a:buAutoNum type="arabicPeriod"/>
            </a:pPr>
            <a:r>
              <a:rPr lang="en-CA" sz="2400" dirty="0" smtClean="0"/>
              <a:t>Compile some ‘easy-access’ printable resources</a:t>
            </a:r>
          </a:p>
          <a:p>
            <a:pPr marL="457200" indent="-457200">
              <a:buFont typeface="+mj-lt"/>
              <a:buAutoNum type="arabicPeriod"/>
            </a:pPr>
            <a:r>
              <a:rPr lang="en-CA" sz="2400" dirty="0" smtClean="0"/>
              <a:t>Make a stand…about the things that MATTER and are ACTUALLY dangerous!</a:t>
            </a:r>
            <a:endParaRPr lang="en-CA" sz="2400" dirty="0"/>
          </a:p>
        </p:txBody>
      </p:sp>
    </p:spTree>
    <p:extLst>
      <p:ext uri="{BB962C8B-B14F-4D97-AF65-F5344CB8AC3E}">
        <p14:creationId xmlns:p14="http://schemas.microsoft.com/office/powerpoint/2010/main" val="176861823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3150" y="553998"/>
            <a:ext cx="9601200" cy="1485900"/>
          </a:xfrm>
        </p:spPr>
        <p:txBody>
          <a:bodyPr/>
          <a:lstStyle/>
          <a:p>
            <a:r>
              <a:rPr lang="en-CA" dirty="0" smtClean="0"/>
              <a:t>ASK – ASK - ASK</a:t>
            </a:r>
            <a:endParaRPr lang="en-CA" dirty="0"/>
          </a:p>
        </p:txBody>
      </p:sp>
      <p:sp>
        <p:nvSpPr>
          <p:cNvPr id="3" name="Content Placeholder 2"/>
          <p:cNvSpPr>
            <a:spLocks noGrp="1"/>
          </p:cNvSpPr>
          <p:nvPr>
            <p:ph idx="1"/>
          </p:nvPr>
        </p:nvSpPr>
        <p:spPr>
          <a:xfrm>
            <a:off x="1200150" y="1809750"/>
            <a:ext cx="9772650" cy="4057650"/>
          </a:xfrm>
        </p:spPr>
        <p:txBody>
          <a:bodyPr>
            <a:normAutofit/>
          </a:bodyPr>
          <a:lstStyle/>
          <a:p>
            <a:r>
              <a:rPr lang="en-CA" sz="3400" dirty="0"/>
              <a:t>Some studies suggest that about 60% of patients who use </a:t>
            </a:r>
            <a:r>
              <a:rPr lang="en-CA" sz="3400" cap="small" dirty="0"/>
              <a:t>cam</a:t>
            </a:r>
            <a:r>
              <a:rPr lang="en-CA" sz="3400" dirty="0"/>
              <a:t>s do not disclose that use to their primary care </a:t>
            </a:r>
            <a:r>
              <a:rPr lang="en-CA" sz="3400" dirty="0" smtClean="0"/>
              <a:t>providers!</a:t>
            </a:r>
          </a:p>
          <a:p>
            <a:pPr marL="0" indent="0">
              <a:buNone/>
            </a:pPr>
            <a:endParaRPr lang="en-CA" sz="2400" dirty="0" smtClean="0"/>
          </a:p>
        </p:txBody>
      </p:sp>
      <p:sp>
        <p:nvSpPr>
          <p:cNvPr id="4" name="Rectangle 3"/>
          <p:cNvSpPr/>
          <p:nvPr/>
        </p:nvSpPr>
        <p:spPr>
          <a:xfrm>
            <a:off x="1134150" y="361950"/>
            <a:ext cx="961350" cy="1107996"/>
          </a:xfrm>
          <a:prstGeom prst="rect">
            <a:avLst/>
          </a:prstGeom>
        </p:spPr>
        <p:txBody>
          <a:bodyPr wrap="square">
            <a:spAutoFit/>
          </a:bodyPr>
          <a:lstStyle/>
          <a:p>
            <a:r>
              <a:rPr lang="en-US" sz="6600" dirty="0">
                <a:sym typeface="Wingdings" panose="05000000000000000000" pitchFamily="2" charset="2"/>
              </a:rPr>
              <a:t></a:t>
            </a:r>
            <a:endParaRPr lang="en-US" sz="6600" dirty="0"/>
          </a:p>
        </p:txBody>
      </p:sp>
    </p:spTree>
    <p:extLst>
      <p:ext uri="{BB962C8B-B14F-4D97-AF65-F5344CB8AC3E}">
        <p14:creationId xmlns:p14="http://schemas.microsoft.com/office/powerpoint/2010/main" val="278921872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19150" y="111366"/>
            <a:ext cx="5986911" cy="3414993"/>
          </a:xfrm>
        </p:spPr>
      </p:pic>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69164" y="3659708"/>
            <a:ext cx="6856142" cy="3007791"/>
          </a:xfrm>
          <a:prstGeom prst="rect">
            <a:avLst/>
          </a:prstGeom>
        </p:spPr>
      </p:pic>
      <p:sp>
        <p:nvSpPr>
          <p:cNvPr id="6" name="Rectangle 5"/>
          <p:cNvSpPr/>
          <p:nvPr/>
        </p:nvSpPr>
        <p:spPr>
          <a:xfrm>
            <a:off x="6806061" y="-21983"/>
            <a:ext cx="961350" cy="1107996"/>
          </a:xfrm>
          <a:prstGeom prst="rect">
            <a:avLst/>
          </a:prstGeom>
        </p:spPr>
        <p:txBody>
          <a:bodyPr wrap="square">
            <a:spAutoFit/>
          </a:bodyPr>
          <a:lstStyle/>
          <a:p>
            <a:r>
              <a:rPr lang="en-US" sz="6600" dirty="0">
                <a:sym typeface="Wingdings" panose="05000000000000000000" pitchFamily="2" charset="2"/>
              </a:rPr>
              <a:t></a:t>
            </a:r>
            <a:endParaRPr lang="en-US" sz="6600" dirty="0"/>
          </a:p>
        </p:txBody>
      </p:sp>
      <p:sp>
        <p:nvSpPr>
          <p:cNvPr id="7" name="Rectangle 6"/>
          <p:cNvSpPr/>
          <p:nvPr/>
        </p:nvSpPr>
        <p:spPr>
          <a:xfrm>
            <a:off x="6400800" y="5848350"/>
            <a:ext cx="3619500" cy="32790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10505052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609600"/>
            <a:ext cx="9601200" cy="1485900"/>
          </a:xfrm>
        </p:spPr>
        <p:txBody>
          <a:bodyPr/>
          <a:lstStyle/>
          <a:p>
            <a:r>
              <a:rPr lang="en-CA" dirty="0" smtClean="0"/>
              <a:t>ASK – ASK - ASK</a:t>
            </a:r>
            <a:endParaRPr lang="en-CA" dirty="0"/>
          </a:p>
        </p:txBody>
      </p:sp>
      <p:sp>
        <p:nvSpPr>
          <p:cNvPr id="3" name="Content Placeholder 2"/>
          <p:cNvSpPr>
            <a:spLocks noGrp="1"/>
          </p:cNvSpPr>
          <p:nvPr>
            <p:ph idx="1"/>
          </p:nvPr>
        </p:nvSpPr>
        <p:spPr>
          <a:xfrm>
            <a:off x="1200150" y="1809750"/>
            <a:ext cx="9772650" cy="4057650"/>
          </a:xfrm>
        </p:spPr>
        <p:txBody>
          <a:bodyPr>
            <a:normAutofit/>
          </a:bodyPr>
          <a:lstStyle/>
          <a:p>
            <a:endParaRPr lang="en-CA" sz="2400" dirty="0" smtClean="0"/>
          </a:p>
          <a:p>
            <a:r>
              <a:rPr lang="en-CA" sz="2400" dirty="0"/>
              <a:t> 60% </a:t>
            </a:r>
            <a:r>
              <a:rPr lang="en-CA" sz="2400" dirty="0" smtClean="0"/>
              <a:t>of OUR patients reported </a:t>
            </a:r>
            <a:r>
              <a:rPr lang="en-CA" sz="2400" dirty="0"/>
              <a:t>using at least 1 </a:t>
            </a:r>
            <a:r>
              <a:rPr lang="en-CA" sz="2400" cap="small" dirty="0"/>
              <a:t>cam</a:t>
            </a:r>
            <a:r>
              <a:rPr lang="en-CA" sz="2400" dirty="0"/>
              <a:t> after their cancer </a:t>
            </a:r>
            <a:r>
              <a:rPr lang="en-CA" sz="2400" dirty="0" smtClean="0"/>
              <a:t>diagnosis</a:t>
            </a:r>
            <a:endParaRPr lang="en-CA" sz="2400" dirty="0"/>
          </a:p>
          <a:p>
            <a:endParaRPr lang="en-CA" sz="2400" dirty="0" smtClean="0"/>
          </a:p>
          <a:p>
            <a:r>
              <a:rPr lang="en-CA" sz="2400" b="1" dirty="0" smtClean="0"/>
              <a:t>High use products in our patients included:</a:t>
            </a:r>
          </a:p>
          <a:p>
            <a:pPr lvl="1"/>
            <a:r>
              <a:rPr lang="en-CA" sz="2400" i="0" dirty="0" smtClean="0"/>
              <a:t>Green tea</a:t>
            </a:r>
          </a:p>
          <a:p>
            <a:pPr lvl="1"/>
            <a:r>
              <a:rPr lang="en-CA" sz="2400" i="0" dirty="0" smtClean="0"/>
              <a:t>Curcumin </a:t>
            </a:r>
            <a:r>
              <a:rPr lang="en-CA" sz="2400" i="0" dirty="0"/>
              <a:t>(</a:t>
            </a:r>
            <a:r>
              <a:rPr lang="en-CA" sz="2400" i="0" dirty="0" smtClean="0"/>
              <a:t>turmeric)</a:t>
            </a:r>
          </a:p>
          <a:p>
            <a:pPr lvl="1"/>
            <a:r>
              <a:rPr lang="en-CA" sz="2400" i="0" dirty="0" smtClean="0"/>
              <a:t>Homeopathy</a:t>
            </a:r>
          </a:p>
          <a:p>
            <a:pPr lvl="1"/>
            <a:r>
              <a:rPr lang="en-CA" sz="2400" i="0" dirty="0" smtClean="0"/>
              <a:t>Chagas tea, </a:t>
            </a:r>
            <a:r>
              <a:rPr lang="en-CA" sz="2400" i="0" dirty="0" err="1" smtClean="0"/>
              <a:t>Essiac</a:t>
            </a:r>
            <a:r>
              <a:rPr lang="en-CA" sz="2400" i="0" dirty="0" smtClean="0"/>
              <a:t> tea etc.</a:t>
            </a:r>
            <a:endParaRPr lang="en-CA" sz="2400" i="0" dirty="0"/>
          </a:p>
        </p:txBody>
      </p:sp>
      <p:sp>
        <p:nvSpPr>
          <p:cNvPr id="4" name="Rectangle 3"/>
          <p:cNvSpPr/>
          <p:nvPr/>
        </p:nvSpPr>
        <p:spPr>
          <a:xfrm>
            <a:off x="719475" y="377904"/>
            <a:ext cx="961350" cy="1107996"/>
          </a:xfrm>
          <a:prstGeom prst="rect">
            <a:avLst/>
          </a:prstGeom>
        </p:spPr>
        <p:txBody>
          <a:bodyPr wrap="square">
            <a:spAutoFit/>
          </a:bodyPr>
          <a:lstStyle/>
          <a:p>
            <a:r>
              <a:rPr lang="en-US" sz="6600" dirty="0">
                <a:sym typeface="Wingdings" panose="05000000000000000000" pitchFamily="2" charset="2"/>
              </a:rPr>
              <a:t></a:t>
            </a:r>
            <a:endParaRPr lang="en-US" sz="6600" dirty="0"/>
          </a:p>
        </p:txBody>
      </p:sp>
    </p:spTree>
    <p:extLst>
      <p:ext uri="{BB962C8B-B14F-4D97-AF65-F5344CB8AC3E}">
        <p14:creationId xmlns:p14="http://schemas.microsoft.com/office/powerpoint/2010/main" val="38571255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6250" y="800100"/>
            <a:ext cx="9601200" cy="1485900"/>
          </a:xfrm>
        </p:spPr>
        <p:txBody>
          <a:bodyPr/>
          <a:lstStyle/>
          <a:p>
            <a:r>
              <a:rPr lang="en-CA" dirty="0" smtClean="0"/>
              <a:t>Important to our PATIENTS</a:t>
            </a:r>
            <a:endParaRPr lang="en-CA" dirty="0"/>
          </a:p>
        </p:txBody>
      </p:sp>
      <p:sp>
        <p:nvSpPr>
          <p:cNvPr id="3" name="Content Placeholder 2"/>
          <p:cNvSpPr>
            <a:spLocks noGrp="1"/>
          </p:cNvSpPr>
          <p:nvPr>
            <p:ph idx="1"/>
          </p:nvPr>
        </p:nvSpPr>
        <p:spPr/>
        <p:txBody>
          <a:bodyPr>
            <a:normAutofit/>
          </a:bodyPr>
          <a:lstStyle/>
          <a:p>
            <a:r>
              <a:rPr lang="en-CA" sz="2800" b="1" dirty="0" smtClean="0"/>
              <a:t>Green tea</a:t>
            </a:r>
          </a:p>
          <a:p>
            <a:pPr marL="0" indent="0">
              <a:buNone/>
            </a:pPr>
            <a:endParaRPr lang="en-CA" sz="2800" b="1" dirty="0" smtClean="0"/>
          </a:p>
          <a:p>
            <a:pPr lvl="1"/>
            <a:r>
              <a:rPr lang="en-CA" sz="2400" i="0" dirty="0" smtClean="0"/>
              <a:t>?synergistically enhances </a:t>
            </a:r>
            <a:r>
              <a:rPr lang="en-CA" sz="2400" i="0" dirty="0"/>
              <a:t>the anticancer properties of chemotherapeutic drugs or to protect against chemotherapy-induced </a:t>
            </a:r>
            <a:r>
              <a:rPr lang="en-CA" sz="2400" i="0" dirty="0" smtClean="0"/>
              <a:t>toxicity?</a:t>
            </a:r>
          </a:p>
          <a:p>
            <a:pPr lvl="1"/>
            <a:endParaRPr lang="en-CA" sz="2400" i="0" dirty="0" smtClean="0"/>
          </a:p>
          <a:p>
            <a:pPr lvl="1"/>
            <a:r>
              <a:rPr lang="en-CA" sz="2400" i="0" dirty="0" smtClean="0"/>
              <a:t>green </a:t>
            </a:r>
            <a:r>
              <a:rPr lang="en-CA" sz="2400" i="0" dirty="0"/>
              <a:t>tea polyphenols might interfere with drug-metabolizing enzymes and drug </a:t>
            </a:r>
            <a:r>
              <a:rPr lang="en-CA" sz="2400" i="0" dirty="0" smtClean="0"/>
              <a:t>transporters</a:t>
            </a:r>
            <a:endParaRPr lang="en-CA" sz="2400" i="0" dirty="0"/>
          </a:p>
          <a:p>
            <a:endParaRPr lang="en-CA" sz="2400" dirty="0"/>
          </a:p>
        </p:txBody>
      </p:sp>
      <p:sp>
        <p:nvSpPr>
          <p:cNvPr id="4" name="Rectangle 3"/>
          <p:cNvSpPr/>
          <p:nvPr/>
        </p:nvSpPr>
        <p:spPr>
          <a:xfrm>
            <a:off x="1104900" y="566856"/>
            <a:ext cx="961350" cy="1107996"/>
          </a:xfrm>
          <a:prstGeom prst="rect">
            <a:avLst/>
          </a:prstGeom>
        </p:spPr>
        <p:txBody>
          <a:bodyPr wrap="square">
            <a:spAutoFit/>
          </a:bodyPr>
          <a:lstStyle/>
          <a:p>
            <a:r>
              <a:rPr lang="en-US" sz="6600" dirty="0">
                <a:sym typeface="Wingdings" panose="05000000000000000000" pitchFamily="2" charset="2"/>
              </a:rPr>
              <a:t></a:t>
            </a:r>
            <a:endParaRPr lang="en-US" sz="6600" dirty="0"/>
          </a:p>
        </p:txBody>
      </p:sp>
      <p:pic>
        <p:nvPicPr>
          <p:cNvPr id="5" name="Picture 4"/>
          <p:cNvPicPr>
            <a:picLocks noChangeAspect="1"/>
          </p:cNvPicPr>
          <p:nvPr/>
        </p:nvPicPr>
        <p:blipFill>
          <a:blip r:embed="rId2"/>
          <a:stretch>
            <a:fillRect/>
          </a:stretch>
        </p:blipFill>
        <p:spPr>
          <a:xfrm>
            <a:off x="10048875" y="0"/>
            <a:ext cx="2143125" cy="2143125"/>
          </a:xfrm>
          <a:prstGeom prst="rect">
            <a:avLst/>
          </a:prstGeom>
        </p:spPr>
      </p:pic>
    </p:spTree>
    <p:extLst>
      <p:ext uri="{BB962C8B-B14F-4D97-AF65-F5344CB8AC3E}">
        <p14:creationId xmlns:p14="http://schemas.microsoft.com/office/powerpoint/2010/main" val="266539199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6044" y="261676"/>
            <a:ext cx="5096156" cy="4745946"/>
          </a:xfrm>
          <a:prstGeom prst="rect">
            <a:avLst/>
          </a:prstGeom>
        </p:spPr>
      </p:pic>
      <p:pic>
        <p:nvPicPr>
          <p:cNvPr id="6" name="Picture 5"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4763" y="1685862"/>
            <a:ext cx="5381433" cy="1590738"/>
          </a:xfrm>
          <a:prstGeom prst="rect">
            <a:avLst/>
          </a:prstGeom>
        </p:spPr>
      </p:pic>
      <p:sp>
        <p:nvSpPr>
          <p:cNvPr id="7" name="Content Placeholder 2"/>
          <p:cNvSpPr>
            <a:spLocks noGrp="1"/>
          </p:cNvSpPr>
          <p:nvPr>
            <p:ph idx="1"/>
          </p:nvPr>
        </p:nvSpPr>
        <p:spPr>
          <a:xfrm>
            <a:off x="6410113" y="3733800"/>
            <a:ext cx="5629487" cy="2419350"/>
          </a:xfrm>
        </p:spPr>
        <p:txBody>
          <a:bodyPr>
            <a:normAutofit/>
          </a:bodyPr>
          <a:lstStyle/>
          <a:p>
            <a:r>
              <a:rPr lang="en-CA" sz="2800" b="1" dirty="0" smtClean="0"/>
              <a:t>Green tea</a:t>
            </a:r>
          </a:p>
          <a:p>
            <a:pPr lvl="1"/>
            <a:r>
              <a:rPr lang="en-CA" sz="2200" i="0" dirty="0" smtClean="0"/>
              <a:t>Patients using GREEN TEA with systemic therapy know that there are risks</a:t>
            </a:r>
          </a:p>
          <a:p>
            <a:pPr lvl="1"/>
            <a:r>
              <a:rPr lang="en-CA" sz="2200" i="0" dirty="0" smtClean="0"/>
              <a:t>Increased LFT monitoring </a:t>
            </a:r>
            <a:endParaRPr lang="en-CA" sz="2200" i="0" dirty="0"/>
          </a:p>
          <a:p>
            <a:endParaRPr lang="en-CA" sz="2200" dirty="0"/>
          </a:p>
        </p:txBody>
      </p:sp>
      <p:sp>
        <p:nvSpPr>
          <p:cNvPr id="5" name="Rectangle 4"/>
          <p:cNvSpPr/>
          <p:nvPr/>
        </p:nvSpPr>
        <p:spPr>
          <a:xfrm>
            <a:off x="6410113" y="261676"/>
            <a:ext cx="961350" cy="1107996"/>
          </a:xfrm>
          <a:prstGeom prst="rect">
            <a:avLst/>
          </a:prstGeom>
        </p:spPr>
        <p:txBody>
          <a:bodyPr wrap="square">
            <a:spAutoFit/>
          </a:bodyPr>
          <a:lstStyle/>
          <a:p>
            <a:r>
              <a:rPr lang="en-US" sz="6600" dirty="0">
                <a:sym typeface="Wingdings" panose="05000000000000000000" pitchFamily="2" charset="2"/>
              </a:rPr>
              <a:t></a:t>
            </a:r>
            <a:endParaRPr lang="en-US" sz="6600" dirty="0"/>
          </a:p>
        </p:txBody>
      </p:sp>
    </p:spTree>
    <p:extLst>
      <p:ext uri="{BB962C8B-B14F-4D97-AF65-F5344CB8AC3E}">
        <p14:creationId xmlns:p14="http://schemas.microsoft.com/office/powerpoint/2010/main" val="334630803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3738" y="657225"/>
            <a:ext cx="9601200" cy="1485900"/>
          </a:xfrm>
        </p:spPr>
        <p:txBody>
          <a:bodyPr/>
          <a:lstStyle/>
          <a:p>
            <a:r>
              <a:rPr lang="en-CA" dirty="0" smtClean="0"/>
              <a:t>Important to our PATIENTS</a:t>
            </a:r>
            <a:endParaRPr lang="en-CA" dirty="0"/>
          </a:p>
        </p:txBody>
      </p:sp>
      <p:sp>
        <p:nvSpPr>
          <p:cNvPr id="3" name="Content Placeholder 2"/>
          <p:cNvSpPr>
            <a:spLocks noGrp="1"/>
          </p:cNvSpPr>
          <p:nvPr>
            <p:ph idx="1"/>
          </p:nvPr>
        </p:nvSpPr>
        <p:spPr/>
        <p:txBody>
          <a:bodyPr>
            <a:normAutofit/>
          </a:bodyPr>
          <a:lstStyle/>
          <a:p>
            <a:r>
              <a:rPr lang="en-CA" sz="2600" b="1" dirty="0" err="1" smtClean="0"/>
              <a:t>Curcurmin</a:t>
            </a:r>
            <a:r>
              <a:rPr lang="en-CA" sz="2600" b="1" dirty="0" smtClean="0"/>
              <a:t>/TURMERIC</a:t>
            </a:r>
          </a:p>
          <a:p>
            <a:pPr lvl="1"/>
            <a:r>
              <a:rPr lang="en-CA" sz="2200" i="0" dirty="0" smtClean="0"/>
              <a:t>Anti-inflammatory properties</a:t>
            </a:r>
          </a:p>
          <a:p>
            <a:pPr lvl="1"/>
            <a:r>
              <a:rPr lang="en-CA" sz="2200" i="0" dirty="0" smtClean="0"/>
              <a:t>Very few side effects</a:t>
            </a:r>
          </a:p>
          <a:p>
            <a:pPr lvl="1"/>
            <a:r>
              <a:rPr lang="en-CA" sz="2200" i="0" dirty="0" smtClean="0"/>
              <a:t>In vitro interest - </a:t>
            </a:r>
          </a:p>
          <a:p>
            <a:pPr marL="0" indent="0">
              <a:buNone/>
            </a:pPr>
            <a:endParaRPr lang="en-CA" sz="2200" dirty="0"/>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2876" y="4474816"/>
            <a:ext cx="11282924" cy="1468783"/>
          </a:xfrm>
          <a:prstGeom prst="rect">
            <a:avLst/>
          </a:prstGeom>
        </p:spPr>
      </p:pic>
      <p:pic>
        <p:nvPicPr>
          <p:cNvPr id="5" name="Picture 4"/>
          <p:cNvPicPr>
            <a:picLocks noChangeAspect="1"/>
          </p:cNvPicPr>
          <p:nvPr/>
        </p:nvPicPr>
        <p:blipFill>
          <a:blip r:embed="rId3"/>
          <a:stretch>
            <a:fillRect/>
          </a:stretch>
        </p:blipFill>
        <p:spPr>
          <a:xfrm>
            <a:off x="10048875" y="0"/>
            <a:ext cx="2143125" cy="2143125"/>
          </a:xfrm>
          <a:prstGeom prst="rect">
            <a:avLst/>
          </a:prstGeom>
        </p:spPr>
      </p:pic>
      <p:sp>
        <p:nvSpPr>
          <p:cNvPr id="6" name="Rectangle 5"/>
          <p:cNvSpPr/>
          <p:nvPr/>
        </p:nvSpPr>
        <p:spPr>
          <a:xfrm>
            <a:off x="794776" y="416004"/>
            <a:ext cx="961350" cy="1107996"/>
          </a:xfrm>
          <a:prstGeom prst="rect">
            <a:avLst/>
          </a:prstGeom>
        </p:spPr>
        <p:txBody>
          <a:bodyPr wrap="square">
            <a:spAutoFit/>
          </a:bodyPr>
          <a:lstStyle/>
          <a:p>
            <a:r>
              <a:rPr lang="en-US" sz="6600" dirty="0">
                <a:sym typeface="Wingdings" panose="05000000000000000000" pitchFamily="2" charset="2"/>
              </a:rPr>
              <a:t></a:t>
            </a:r>
            <a:endParaRPr lang="en-US" sz="6600" dirty="0"/>
          </a:p>
        </p:txBody>
      </p:sp>
    </p:spTree>
    <p:extLst>
      <p:ext uri="{BB962C8B-B14F-4D97-AF65-F5344CB8AC3E}">
        <p14:creationId xmlns:p14="http://schemas.microsoft.com/office/powerpoint/2010/main" val="307769066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6126" y="419100"/>
            <a:ext cx="9601200" cy="1485900"/>
          </a:xfrm>
        </p:spPr>
        <p:txBody>
          <a:bodyPr/>
          <a:lstStyle/>
          <a:p>
            <a:r>
              <a:rPr lang="en-CA" dirty="0" smtClean="0"/>
              <a:t>Important to our PATIENTS</a:t>
            </a:r>
            <a:endParaRPr lang="en-CA" dirty="0"/>
          </a:p>
        </p:txBody>
      </p:sp>
      <p:sp>
        <p:nvSpPr>
          <p:cNvPr id="3" name="Content Placeholder 2"/>
          <p:cNvSpPr>
            <a:spLocks noGrp="1"/>
          </p:cNvSpPr>
          <p:nvPr>
            <p:ph idx="1"/>
          </p:nvPr>
        </p:nvSpPr>
        <p:spPr>
          <a:xfrm>
            <a:off x="921452" y="1306128"/>
            <a:ext cx="9601200" cy="3581400"/>
          </a:xfrm>
        </p:spPr>
        <p:txBody>
          <a:bodyPr>
            <a:normAutofit/>
          </a:bodyPr>
          <a:lstStyle/>
          <a:p>
            <a:r>
              <a:rPr lang="en-CA" sz="2600" b="1" dirty="0" smtClean="0"/>
              <a:t>Vitamin C infusions</a:t>
            </a:r>
            <a:endParaRPr lang="en-CA" sz="2600" b="1" dirty="0" smtClean="0"/>
          </a:p>
        </p:txBody>
      </p:sp>
      <p:sp>
        <p:nvSpPr>
          <p:cNvPr id="6" name="Rectangle 5"/>
          <p:cNvSpPr/>
          <p:nvPr/>
        </p:nvSpPr>
        <p:spPr>
          <a:xfrm>
            <a:off x="794776" y="190535"/>
            <a:ext cx="961350" cy="1107996"/>
          </a:xfrm>
          <a:prstGeom prst="rect">
            <a:avLst/>
          </a:prstGeom>
        </p:spPr>
        <p:txBody>
          <a:bodyPr wrap="square">
            <a:spAutoFit/>
          </a:bodyPr>
          <a:lstStyle/>
          <a:p>
            <a:r>
              <a:rPr lang="en-US" sz="6600" dirty="0">
                <a:sym typeface="Wingdings" panose="05000000000000000000" pitchFamily="2" charset="2"/>
              </a:rPr>
              <a:t></a:t>
            </a:r>
            <a:endParaRPr lang="en-US" sz="6600"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21447" y="0"/>
            <a:ext cx="1870553" cy="2299860"/>
          </a:xfrm>
          <a:prstGeom prst="rect">
            <a:avLst/>
          </a:prstGeom>
        </p:spPr>
      </p:pic>
      <p:pic>
        <p:nvPicPr>
          <p:cNvPr id="10" name="Picture 9"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16281" y="1306128"/>
            <a:ext cx="5128704" cy="3726503"/>
          </a:xfrm>
          <a:prstGeom prst="rect">
            <a:avLst/>
          </a:prstGeom>
        </p:spPr>
      </p:pic>
      <p:pic>
        <p:nvPicPr>
          <p:cNvPr id="11" name="Picture 10"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67014" y="5389296"/>
            <a:ext cx="7110076" cy="1242168"/>
          </a:xfrm>
          <a:prstGeom prst="rect">
            <a:avLst/>
          </a:prstGeom>
        </p:spPr>
      </p:pic>
      <p:pic>
        <p:nvPicPr>
          <p:cNvPr id="12" name="Picture 11"/>
          <p:cNvPicPr>
            <a:picLocks noChangeAspect="1"/>
          </p:cNvPicPr>
          <p:nvPr/>
        </p:nvPicPr>
        <p:blipFill>
          <a:blip r:embed="rId5"/>
          <a:stretch>
            <a:fillRect/>
          </a:stretch>
        </p:blipFill>
        <p:spPr>
          <a:xfrm>
            <a:off x="10044985" y="5328733"/>
            <a:ext cx="1635952" cy="1363293"/>
          </a:xfrm>
          <a:prstGeom prst="rect">
            <a:avLst/>
          </a:prstGeom>
        </p:spPr>
      </p:pic>
    </p:spTree>
    <p:extLst>
      <p:ext uri="{BB962C8B-B14F-4D97-AF65-F5344CB8AC3E}">
        <p14:creationId xmlns:p14="http://schemas.microsoft.com/office/powerpoint/2010/main" val="237022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Disclosures</a:t>
            </a:r>
            <a:endParaRPr lang="en-CA" dirty="0"/>
          </a:p>
        </p:txBody>
      </p:sp>
      <p:sp>
        <p:nvSpPr>
          <p:cNvPr id="3" name="Content Placeholder 2"/>
          <p:cNvSpPr>
            <a:spLocks noGrp="1"/>
          </p:cNvSpPr>
          <p:nvPr>
            <p:ph idx="1"/>
          </p:nvPr>
        </p:nvSpPr>
        <p:spPr/>
        <p:txBody>
          <a:bodyPr>
            <a:normAutofit/>
          </a:bodyPr>
          <a:lstStyle/>
          <a:p>
            <a:r>
              <a:rPr lang="en-CA" sz="2600" dirty="0" smtClean="0"/>
              <a:t>I am NO expert on this subject</a:t>
            </a:r>
          </a:p>
          <a:p>
            <a:endParaRPr lang="en-CA" sz="2600" dirty="0"/>
          </a:p>
          <a:p>
            <a:r>
              <a:rPr lang="en-CA" sz="2600" dirty="0" smtClean="0"/>
              <a:t>I am however open-minded and have a very specific approach to patients who are interested in ‘complementary’ or alternative treatments</a:t>
            </a:r>
            <a:endParaRPr lang="en-CA" sz="2600" dirty="0"/>
          </a:p>
        </p:txBody>
      </p:sp>
    </p:spTree>
    <p:extLst>
      <p:ext uri="{BB962C8B-B14F-4D97-AF65-F5344CB8AC3E}">
        <p14:creationId xmlns:p14="http://schemas.microsoft.com/office/powerpoint/2010/main" val="91702377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6126" y="419100"/>
            <a:ext cx="9601200" cy="1485900"/>
          </a:xfrm>
        </p:spPr>
        <p:txBody>
          <a:bodyPr/>
          <a:lstStyle/>
          <a:p>
            <a:r>
              <a:rPr lang="en-CA" dirty="0" smtClean="0"/>
              <a:t>Important to our PATIENTS</a:t>
            </a:r>
            <a:endParaRPr lang="en-CA" dirty="0"/>
          </a:p>
        </p:txBody>
      </p:sp>
      <p:sp>
        <p:nvSpPr>
          <p:cNvPr id="3" name="Content Placeholder 2"/>
          <p:cNvSpPr>
            <a:spLocks noGrp="1"/>
          </p:cNvSpPr>
          <p:nvPr>
            <p:ph idx="1"/>
          </p:nvPr>
        </p:nvSpPr>
        <p:spPr>
          <a:xfrm>
            <a:off x="921452" y="1306128"/>
            <a:ext cx="9601200" cy="3581400"/>
          </a:xfrm>
        </p:spPr>
        <p:txBody>
          <a:bodyPr>
            <a:normAutofit/>
          </a:bodyPr>
          <a:lstStyle/>
          <a:p>
            <a:r>
              <a:rPr lang="en-CA" sz="2600" b="1" dirty="0" smtClean="0"/>
              <a:t>Vitamin C infusions</a:t>
            </a:r>
            <a:endParaRPr lang="en-CA" sz="2600" b="1" dirty="0" smtClean="0"/>
          </a:p>
        </p:txBody>
      </p:sp>
      <p:sp>
        <p:nvSpPr>
          <p:cNvPr id="6" name="Rectangle 5"/>
          <p:cNvSpPr/>
          <p:nvPr/>
        </p:nvSpPr>
        <p:spPr>
          <a:xfrm>
            <a:off x="794776" y="190535"/>
            <a:ext cx="961350" cy="1107996"/>
          </a:xfrm>
          <a:prstGeom prst="rect">
            <a:avLst/>
          </a:prstGeom>
        </p:spPr>
        <p:txBody>
          <a:bodyPr wrap="square">
            <a:spAutoFit/>
          </a:bodyPr>
          <a:lstStyle/>
          <a:p>
            <a:r>
              <a:rPr lang="en-US" sz="6600" dirty="0">
                <a:sym typeface="Wingdings" panose="05000000000000000000" pitchFamily="2" charset="2"/>
              </a:rPr>
              <a:t></a:t>
            </a:r>
            <a:endParaRPr lang="en-US" sz="6600"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21447" y="0"/>
            <a:ext cx="1870553" cy="2299860"/>
          </a:xfrm>
          <a:prstGeom prst="rect">
            <a:avLst/>
          </a:prstGeom>
        </p:spPr>
      </p:pic>
      <p:pic>
        <p:nvPicPr>
          <p:cNvPr id="8" name="Picture 7"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3613" y="2185559"/>
            <a:ext cx="7878321" cy="2060764"/>
          </a:xfrm>
          <a:prstGeom prst="rect">
            <a:avLst/>
          </a:prstGeom>
        </p:spPr>
      </p:pic>
      <p:pic>
        <p:nvPicPr>
          <p:cNvPr id="9" name="Picture 8"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67499" y="4358882"/>
            <a:ext cx="8465516" cy="1618409"/>
          </a:xfrm>
          <a:prstGeom prst="rect">
            <a:avLst/>
          </a:prstGeom>
        </p:spPr>
      </p:pic>
    </p:spTree>
    <p:extLst>
      <p:ext uri="{BB962C8B-B14F-4D97-AF65-F5344CB8AC3E}">
        <p14:creationId xmlns:p14="http://schemas.microsoft.com/office/powerpoint/2010/main" val="367132122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14550" y="685799"/>
            <a:ext cx="9601200" cy="1485900"/>
          </a:xfrm>
        </p:spPr>
        <p:txBody>
          <a:bodyPr>
            <a:normAutofit fontScale="90000"/>
          </a:bodyPr>
          <a:lstStyle/>
          <a:p>
            <a:pPr algn="ctr"/>
            <a:r>
              <a:rPr lang="en-CA" dirty="0"/>
              <a:t>Don’t get upset – no matter what the patient </a:t>
            </a:r>
            <a:r>
              <a:rPr lang="en-CA" dirty="0" smtClean="0"/>
              <a:t>says</a:t>
            </a:r>
            <a:br>
              <a:rPr lang="en-CA" dirty="0" smtClean="0"/>
            </a:br>
            <a:r>
              <a:rPr lang="en-CA" dirty="0" smtClean="0"/>
              <a:t/>
            </a:r>
            <a:br>
              <a:rPr lang="en-CA" dirty="0" smtClean="0"/>
            </a:br>
            <a:r>
              <a:rPr lang="en-CA" dirty="0" smtClean="0"/>
              <a:t>Try </a:t>
            </a:r>
            <a:r>
              <a:rPr lang="en-CA" dirty="0"/>
              <a:t>not to be argumentative, judgmental or condescending</a:t>
            </a:r>
            <a:br>
              <a:rPr lang="en-CA" dirty="0"/>
            </a:br>
            <a:endParaRPr lang="en-CA" dirty="0"/>
          </a:p>
        </p:txBody>
      </p:sp>
      <p:sp>
        <p:nvSpPr>
          <p:cNvPr id="4" name="Rectangle 3"/>
          <p:cNvSpPr/>
          <p:nvPr/>
        </p:nvSpPr>
        <p:spPr>
          <a:xfrm>
            <a:off x="869555" y="920918"/>
            <a:ext cx="1004089" cy="1015663"/>
          </a:xfrm>
          <a:prstGeom prst="rect">
            <a:avLst/>
          </a:prstGeom>
        </p:spPr>
        <p:txBody>
          <a:bodyPr wrap="square">
            <a:spAutoFit/>
          </a:bodyPr>
          <a:lstStyle/>
          <a:p>
            <a:r>
              <a:rPr lang="en-CA" sz="6000" dirty="0">
                <a:sym typeface="Wingdings" panose="05000000000000000000" pitchFamily="2" charset="2"/>
              </a:rPr>
              <a:t></a:t>
            </a:r>
            <a:endParaRPr lang="en-CA" sz="6000" dirty="0"/>
          </a:p>
        </p:txBody>
      </p:sp>
      <p:pic>
        <p:nvPicPr>
          <p:cNvPr id="6" name="Picture 5"/>
          <p:cNvPicPr>
            <a:picLocks noChangeAspect="1"/>
          </p:cNvPicPr>
          <p:nvPr/>
        </p:nvPicPr>
        <p:blipFill>
          <a:blip r:embed="rId2"/>
          <a:stretch>
            <a:fillRect/>
          </a:stretch>
        </p:blipFill>
        <p:spPr>
          <a:xfrm>
            <a:off x="4543425" y="3490912"/>
            <a:ext cx="4202870" cy="3176588"/>
          </a:xfrm>
          <a:prstGeom prst="rect">
            <a:avLst/>
          </a:prstGeom>
        </p:spPr>
      </p:pic>
    </p:spTree>
    <p:extLst>
      <p:ext uri="{BB962C8B-B14F-4D97-AF65-F5344CB8AC3E}">
        <p14:creationId xmlns:p14="http://schemas.microsoft.com/office/powerpoint/2010/main" val="2324360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8300" y="781050"/>
            <a:ext cx="9601200" cy="1485900"/>
          </a:xfrm>
        </p:spPr>
        <p:txBody>
          <a:bodyPr/>
          <a:lstStyle/>
          <a:p>
            <a:r>
              <a:rPr lang="en-CA" dirty="0"/>
              <a:t>Talk to the NATUROPATH if you can!</a:t>
            </a:r>
            <a:br>
              <a:rPr lang="en-CA" dirty="0"/>
            </a:br>
            <a:endParaRPr lang="en-CA" dirty="0"/>
          </a:p>
        </p:txBody>
      </p:sp>
      <p:pic>
        <p:nvPicPr>
          <p:cNvPr id="4" name="Picture 3"/>
          <p:cNvPicPr>
            <a:picLocks noChangeAspect="1"/>
          </p:cNvPicPr>
          <p:nvPr/>
        </p:nvPicPr>
        <p:blipFill>
          <a:blip r:embed="rId2"/>
          <a:stretch>
            <a:fillRect/>
          </a:stretch>
        </p:blipFill>
        <p:spPr>
          <a:xfrm>
            <a:off x="2915274" y="1871662"/>
            <a:ext cx="6204914" cy="4129088"/>
          </a:xfrm>
          <a:prstGeom prst="rect">
            <a:avLst/>
          </a:prstGeom>
        </p:spPr>
      </p:pic>
      <p:sp>
        <p:nvSpPr>
          <p:cNvPr id="5" name="Rectangle 4"/>
          <p:cNvSpPr/>
          <p:nvPr/>
        </p:nvSpPr>
        <p:spPr>
          <a:xfrm>
            <a:off x="737729" y="537189"/>
            <a:ext cx="870751" cy="1015663"/>
          </a:xfrm>
          <a:prstGeom prst="rect">
            <a:avLst/>
          </a:prstGeom>
        </p:spPr>
        <p:txBody>
          <a:bodyPr wrap="none">
            <a:spAutoFit/>
          </a:bodyPr>
          <a:lstStyle/>
          <a:p>
            <a:r>
              <a:rPr lang="en-CA" sz="6000" dirty="0">
                <a:sym typeface="Wingdings" panose="05000000000000000000" pitchFamily="2" charset="2"/>
              </a:rPr>
              <a:t></a:t>
            </a:r>
            <a:endParaRPr lang="en-CA" sz="6000" dirty="0"/>
          </a:p>
        </p:txBody>
      </p:sp>
    </p:spTree>
    <p:extLst>
      <p:ext uri="{BB962C8B-B14F-4D97-AF65-F5344CB8AC3E}">
        <p14:creationId xmlns:p14="http://schemas.microsoft.com/office/powerpoint/2010/main" val="86963623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683938"/>
            <a:ext cx="9601200" cy="1485900"/>
          </a:xfrm>
        </p:spPr>
        <p:txBody>
          <a:bodyPr/>
          <a:lstStyle/>
          <a:p>
            <a:r>
              <a:rPr lang="en-CA" dirty="0"/>
              <a:t>Let the safe stuff slide (homeopathy) </a:t>
            </a:r>
            <a:br>
              <a:rPr lang="en-CA" dirty="0"/>
            </a:br>
            <a:endParaRPr lang="en-CA" dirty="0"/>
          </a:p>
        </p:txBody>
      </p:sp>
      <p:sp>
        <p:nvSpPr>
          <p:cNvPr id="4" name="Rectangle 3"/>
          <p:cNvSpPr/>
          <p:nvPr/>
        </p:nvSpPr>
        <p:spPr>
          <a:xfrm>
            <a:off x="1050524" y="474388"/>
            <a:ext cx="870751" cy="1015663"/>
          </a:xfrm>
          <a:prstGeom prst="rect">
            <a:avLst/>
          </a:prstGeom>
        </p:spPr>
        <p:txBody>
          <a:bodyPr wrap="none">
            <a:spAutoFit/>
          </a:bodyPr>
          <a:lstStyle/>
          <a:p>
            <a:r>
              <a:rPr lang="en-CA" sz="6000" dirty="0">
                <a:sym typeface="Wingdings" panose="05000000000000000000" pitchFamily="2" charset="2"/>
              </a:rPr>
              <a:t></a:t>
            </a:r>
            <a:endParaRPr lang="en-CA" sz="6000" dirty="0"/>
          </a:p>
        </p:txBody>
      </p:sp>
      <p:pic>
        <p:nvPicPr>
          <p:cNvPr id="5" name="Picture 4"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7057" y="1847850"/>
            <a:ext cx="10648474" cy="3314700"/>
          </a:xfrm>
          <a:prstGeom prst="rect">
            <a:avLst/>
          </a:prstGeom>
        </p:spPr>
      </p:pic>
      <p:pic>
        <p:nvPicPr>
          <p:cNvPr id="6" name="Picture 5"/>
          <p:cNvPicPr>
            <a:picLocks noChangeAspect="1"/>
          </p:cNvPicPr>
          <p:nvPr/>
        </p:nvPicPr>
        <p:blipFill>
          <a:blip r:embed="rId3"/>
          <a:stretch>
            <a:fillRect/>
          </a:stretch>
        </p:blipFill>
        <p:spPr>
          <a:xfrm>
            <a:off x="5550694" y="5467350"/>
            <a:ext cx="1243012" cy="1243012"/>
          </a:xfrm>
          <a:prstGeom prst="rect">
            <a:avLst/>
          </a:prstGeom>
        </p:spPr>
      </p:pic>
    </p:spTree>
    <p:extLst>
      <p:ext uri="{BB962C8B-B14F-4D97-AF65-F5344CB8AC3E}">
        <p14:creationId xmlns:p14="http://schemas.microsoft.com/office/powerpoint/2010/main" val="353789801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1802" y="342783"/>
            <a:ext cx="10197298" cy="1143000"/>
          </a:xfrm>
        </p:spPr>
        <p:txBody>
          <a:bodyPr>
            <a:normAutofit fontScale="90000"/>
          </a:bodyPr>
          <a:lstStyle/>
          <a:p>
            <a:r>
              <a:rPr lang="en-CA" dirty="0"/>
              <a:t>Look it up, follow-up and know some trivia (e.g. </a:t>
            </a:r>
            <a:r>
              <a:rPr lang="en-CA" dirty="0" err="1"/>
              <a:t>Essiac</a:t>
            </a:r>
            <a:r>
              <a:rPr lang="en-CA" dirty="0"/>
              <a:t> tea!)</a:t>
            </a:r>
            <a:br>
              <a:rPr lang="en-CA" dirty="0"/>
            </a:b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3450" y="2309696"/>
            <a:ext cx="7181850" cy="275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6125" y="4114800"/>
            <a:ext cx="3735875"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62050" y="5181483"/>
            <a:ext cx="3362325" cy="6098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781050" y="355820"/>
            <a:ext cx="870751" cy="1015663"/>
          </a:xfrm>
          <a:prstGeom prst="rect">
            <a:avLst/>
          </a:prstGeom>
          <a:noFill/>
        </p:spPr>
        <p:txBody>
          <a:bodyPr wrap="none" rtlCol="0">
            <a:spAutoFit/>
          </a:bodyPr>
          <a:lstStyle/>
          <a:p>
            <a:r>
              <a:rPr lang="en-CA" sz="6000" dirty="0" smtClean="0">
                <a:sym typeface="Wingdings" panose="05000000000000000000" pitchFamily="2" charset="2"/>
              </a:rPr>
              <a:t></a:t>
            </a:r>
            <a:endParaRPr lang="en-CA" sz="6000" dirty="0"/>
          </a:p>
        </p:txBody>
      </p:sp>
    </p:spTree>
    <p:extLst>
      <p:ext uri="{BB962C8B-B14F-4D97-AF65-F5344CB8AC3E}">
        <p14:creationId xmlns:p14="http://schemas.microsoft.com/office/powerpoint/2010/main" val="423616699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3550" y="470120"/>
            <a:ext cx="9601200" cy="1485900"/>
          </a:xfrm>
        </p:spPr>
        <p:txBody>
          <a:bodyPr/>
          <a:lstStyle/>
          <a:p>
            <a:r>
              <a:rPr lang="en-US" dirty="0" smtClean="0"/>
              <a:t>History of ESSIAC</a:t>
            </a:r>
            <a:endParaRPr lang="en-US" dirty="0"/>
          </a:p>
        </p:txBody>
      </p:sp>
      <p:sp>
        <p:nvSpPr>
          <p:cNvPr id="3" name="Content Placeholder 2"/>
          <p:cNvSpPr>
            <a:spLocks noGrp="1"/>
          </p:cNvSpPr>
          <p:nvPr>
            <p:ph idx="1"/>
          </p:nvPr>
        </p:nvSpPr>
        <p:spPr/>
        <p:txBody>
          <a:bodyPr>
            <a:normAutofit/>
          </a:bodyPr>
          <a:lstStyle/>
          <a:p>
            <a:r>
              <a:rPr lang="en-US" dirty="0" smtClean="0"/>
              <a:t>Herbal mixture (4 herbs):</a:t>
            </a:r>
          </a:p>
          <a:p>
            <a:pPr lvl="1"/>
            <a:r>
              <a:rPr lang="en-US" dirty="0" smtClean="0"/>
              <a:t>Burdock root</a:t>
            </a:r>
          </a:p>
          <a:p>
            <a:pPr lvl="1"/>
            <a:r>
              <a:rPr lang="en-US" dirty="0" smtClean="0"/>
              <a:t>Indian rhubarb</a:t>
            </a:r>
          </a:p>
          <a:p>
            <a:pPr lvl="1"/>
            <a:r>
              <a:rPr lang="en-US" dirty="0" smtClean="0"/>
              <a:t>Sheep sorrel</a:t>
            </a:r>
          </a:p>
          <a:p>
            <a:pPr lvl="1"/>
            <a:r>
              <a:rPr lang="en-US" dirty="0" smtClean="0"/>
              <a:t>Inner bark of slippery elm</a:t>
            </a:r>
          </a:p>
          <a:p>
            <a:r>
              <a:rPr lang="en-US" dirty="0" smtClean="0"/>
              <a:t>Popularized by RN Rene </a:t>
            </a:r>
            <a:r>
              <a:rPr lang="en-US" dirty="0" err="1" smtClean="0"/>
              <a:t>Caisse</a:t>
            </a:r>
            <a:r>
              <a:rPr lang="en-US" dirty="0" smtClean="0"/>
              <a:t> (</a:t>
            </a:r>
            <a:r>
              <a:rPr lang="en-US" dirty="0" err="1" smtClean="0"/>
              <a:t>Bracebridge</a:t>
            </a:r>
            <a:r>
              <a:rPr lang="en-US" dirty="0" smtClean="0"/>
              <a:t>, ON)     CAISSE - - ESSIAC</a:t>
            </a:r>
          </a:p>
          <a:p>
            <a:endParaRPr lang="en-US" dirty="0"/>
          </a:p>
          <a:p>
            <a:r>
              <a:rPr lang="en-US" dirty="0" smtClean="0"/>
              <a:t>Immune-system booster, appetite improver, pain reducer</a:t>
            </a:r>
          </a:p>
        </p:txBody>
      </p:sp>
      <p:sp>
        <p:nvSpPr>
          <p:cNvPr id="4" name="TextBox 3"/>
          <p:cNvSpPr txBox="1"/>
          <p:nvPr/>
        </p:nvSpPr>
        <p:spPr>
          <a:xfrm>
            <a:off x="781050" y="355820"/>
            <a:ext cx="870751" cy="1015663"/>
          </a:xfrm>
          <a:prstGeom prst="rect">
            <a:avLst/>
          </a:prstGeom>
          <a:noFill/>
        </p:spPr>
        <p:txBody>
          <a:bodyPr wrap="none" rtlCol="0">
            <a:spAutoFit/>
          </a:bodyPr>
          <a:lstStyle/>
          <a:p>
            <a:r>
              <a:rPr lang="en-CA" sz="6000" dirty="0" smtClean="0">
                <a:sym typeface="Wingdings" panose="05000000000000000000" pitchFamily="2" charset="2"/>
              </a:rPr>
              <a:t></a:t>
            </a:r>
            <a:endParaRPr lang="en-CA" sz="6000" dirty="0"/>
          </a:p>
        </p:txBody>
      </p:sp>
    </p:spTree>
    <p:extLst>
      <p:ext uri="{BB962C8B-B14F-4D97-AF65-F5344CB8AC3E}">
        <p14:creationId xmlns:p14="http://schemas.microsoft.com/office/powerpoint/2010/main" val="193467388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1801" y="565370"/>
            <a:ext cx="9601200" cy="1485900"/>
          </a:xfrm>
        </p:spPr>
        <p:txBody>
          <a:bodyPr/>
          <a:lstStyle/>
          <a:p>
            <a:r>
              <a:rPr lang="en-US" dirty="0" smtClean="0"/>
              <a:t>EVIDENCE </a:t>
            </a:r>
            <a:endParaRPr lang="en-US" dirty="0"/>
          </a:p>
        </p:txBody>
      </p:sp>
      <p:sp>
        <p:nvSpPr>
          <p:cNvPr id="3" name="Content Placeholder 2"/>
          <p:cNvSpPr>
            <a:spLocks noGrp="1"/>
          </p:cNvSpPr>
          <p:nvPr>
            <p:ph idx="1"/>
          </p:nvPr>
        </p:nvSpPr>
        <p:spPr/>
        <p:txBody>
          <a:bodyPr/>
          <a:lstStyle/>
          <a:p>
            <a:r>
              <a:rPr lang="en-US" dirty="0" smtClean="0"/>
              <a:t>No published reports in humans</a:t>
            </a:r>
          </a:p>
          <a:p>
            <a:r>
              <a:rPr lang="en-US" dirty="0" smtClean="0"/>
              <a:t>Mice injected with ESSIAC – increased </a:t>
            </a:r>
            <a:r>
              <a:rPr lang="en-US" dirty="0" err="1" smtClean="0"/>
              <a:t>tumour</a:t>
            </a:r>
            <a:r>
              <a:rPr lang="en-US" dirty="0" smtClean="0"/>
              <a:t> necrosis/cell degradation</a:t>
            </a:r>
          </a:p>
          <a:p>
            <a:pPr marL="82296" indent="0">
              <a:buNone/>
            </a:pPr>
            <a:endParaRPr lang="en-US" dirty="0" smtClean="0"/>
          </a:p>
          <a:p>
            <a:r>
              <a:rPr lang="en-US" dirty="0" smtClean="0"/>
              <a:t>Unpublished Canadian study (1970s) – no clinical benefit in OS/</a:t>
            </a:r>
            <a:r>
              <a:rPr lang="en-US" dirty="0" err="1" smtClean="0"/>
              <a:t>tumour</a:t>
            </a:r>
            <a:r>
              <a:rPr lang="en-US" dirty="0" smtClean="0"/>
              <a:t> regression</a:t>
            </a:r>
          </a:p>
          <a:p>
            <a:pPr lvl="1"/>
            <a:r>
              <a:rPr lang="en-US" dirty="0" smtClean="0"/>
              <a:t>?Subjective improvements in symptom-control and well-being (David </a:t>
            </a:r>
            <a:r>
              <a:rPr lang="en-US" dirty="0" err="1" smtClean="0"/>
              <a:t>Walde</a:t>
            </a:r>
            <a:r>
              <a:rPr lang="en-US" dirty="0" smtClean="0"/>
              <a:t>, SSM)</a:t>
            </a:r>
          </a:p>
          <a:p>
            <a:pPr lvl="1"/>
            <a:r>
              <a:rPr lang="en-US" dirty="0" smtClean="0"/>
              <a:t>?Issues with potency</a:t>
            </a:r>
          </a:p>
        </p:txBody>
      </p:sp>
      <p:sp>
        <p:nvSpPr>
          <p:cNvPr id="4" name="TextBox 3"/>
          <p:cNvSpPr txBox="1"/>
          <p:nvPr/>
        </p:nvSpPr>
        <p:spPr>
          <a:xfrm>
            <a:off x="781050" y="355820"/>
            <a:ext cx="870751" cy="1015663"/>
          </a:xfrm>
          <a:prstGeom prst="rect">
            <a:avLst/>
          </a:prstGeom>
          <a:noFill/>
        </p:spPr>
        <p:txBody>
          <a:bodyPr wrap="none" rtlCol="0">
            <a:spAutoFit/>
          </a:bodyPr>
          <a:lstStyle/>
          <a:p>
            <a:r>
              <a:rPr lang="en-CA" sz="6000" dirty="0" smtClean="0">
                <a:sym typeface="Wingdings" panose="05000000000000000000" pitchFamily="2" charset="2"/>
              </a:rPr>
              <a:t></a:t>
            </a:r>
            <a:endParaRPr lang="en-CA" sz="6000" dirty="0"/>
          </a:p>
        </p:txBody>
      </p:sp>
    </p:spTree>
    <p:extLst>
      <p:ext uri="{BB962C8B-B14F-4D97-AF65-F5344CB8AC3E}">
        <p14:creationId xmlns:p14="http://schemas.microsoft.com/office/powerpoint/2010/main" val="306352119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533400"/>
            <a:ext cx="9601200" cy="1485900"/>
          </a:xfrm>
        </p:spPr>
        <p:txBody>
          <a:bodyPr/>
          <a:lstStyle/>
          <a:p>
            <a:r>
              <a:rPr lang="en-US" dirty="0" smtClean="0"/>
              <a:t>Side-Effects</a:t>
            </a:r>
            <a:endParaRPr lang="en-US" dirty="0"/>
          </a:p>
        </p:txBody>
      </p:sp>
      <p:sp>
        <p:nvSpPr>
          <p:cNvPr id="3" name="Content Placeholder 2"/>
          <p:cNvSpPr>
            <a:spLocks noGrp="1"/>
          </p:cNvSpPr>
          <p:nvPr>
            <p:ph idx="1"/>
          </p:nvPr>
        </p:nvSpPr>
        <p:spPr>
          <a:xfrm>
            <a:off x="1390650" y="1885950"/>
            <a:ext cx="7498080" cy="4800600"/>
          </a:xfrm>
        </p:spPr>
        <p:txBody>
          <a:bodyPr>
            <a:normAutofit/>
          </a:bodyPr>
          <a:lstStyle/>
          <a:p>
            <a:r>
              <a:rPr lang="en-US" sz="2800" dirty="0" smtClean="0"/>
              <a:t>MILD</a:t>
            </a:r>
          </a:p>
          <a:p>
            <a:r>
              <a:rPr lang="en-US" sz="2800" dirty="0" smtClean="0"/>
              <a:t>Allergic dermatitis</a:t>
            </a:r>
          </a:p>
          <a:p>
            <a:r>
              <a:rPr lang="en-US" sz="2800" dirty="0" smtClean="0"/>
              <a:t>Laxative effect</a:t>
            </a:r>
            <a:endParaRPr lang="en-US" sz="2800" dirty="0"/>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73165" y="990868"/>
            <a:ext cx="3886200" cy="47619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781050" y="355820"/>
            <a:ext cx="870751" cy="1015663"/>
          </a:xfrm>
          <a:prstGeom prst="rect">
            <a:avLst/>
          </a:prstGeom>
          <a:noFill/>
        </p:spPr>
        <p:txBody>
          <a:bodyPr wrap="none" rtlCol="0">
            <a:spAutoFit/>
          </a:bodyPr>
          <a:lstStyle/>
          <a:p>
            <a:r>
              <a:rPr lang="en-CA" sz="6000" dirty="0" smtClean="0">
                <a:sym typeface="Wingdings" panose="05000000000000000000" pitchFamily="2" charset="2"/>
              </a:rPr>
              <a:t></a:t>
            </a:r>
            <a:endParaRPr lang="en-CA" sz="6000" dirty="0"/>
          </a:p>
        </p:txBody>
      </p:sp>
    </p:spTree>
    <p:extLst>
      <p:ext uri="{BB962C8B-B14F-4D97-AF65-F5344CB8AC3E}">
        <p14:creationId xmlns:p14="http://schemas.microsoft.com/office/powerpoint/2010/main" val="384729257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1801" y="387790"/>
            <a:ext cx="9601200" cy="1485900"/>
          </a:xfrm>
        </p:spPr>
        <p:txBody>
          <a:bodyPr>
            <a:normAutofit fontScale="90000"/>
          </a:bodyPr>
          <a:lstStyle/>
          <a:p>
            <a:pPr algn="ctr"/>
            <a:r>
              <a:rPr lang="en-CA" dirty="0"/>
              <a:t>Recognize the value of certain CAMs (CBD)</a:t>
            </a:r>
            <a:br>
              <a:rPr lang="en-CA" dirty="0"/>
            </a:br>
            <a:endParaRPr lang="en-CA" dirty="0"/>
          </a:p>
        </p:txBody>
      </p:sp>
      <p:sp>
        <p:nvSpPr>
          <p:cNvPr id="3" name="Content Placeholder 2"/>
          <p:cNvSpPr>
            <a:spLocks noGrp="1"/>
          </p:cNvSpPr>
          <p:nvPr>
            <p:ph idx="1"/>
          </p:nvPr>
        </p:nvSpPr>
        <p:spPr>
          <a:xfrm>
            <a:off x="1042201" y="1905660"/>
            <a:ext cx="10820400" cy="4191000"/>
          </a:xfrm>
        </p:spPr>
        <p:txBody>
          <a:bodyPr>
            <a:normAutofit fontScale="92500" lnSpcReduction="20000"/>
          </a:bodyPr>
          <a:lstStyle/>
          <a:p>
            <a:r>
              <a:rPr lang="en-CA" dirty="0" smtClean="0"/>
              <a:t>In-vitro or Phase I/II/III studies in CANNABIS for reduction in CANCER burden are still immature</a:t>
            </a:r>
          </a:p>
          <a:p>
            <a:endParaRPr lang="en-CA" dirty="0"/>
          </a:p>
          <a:p>
            <a:r>
              <a:rPr lang="en-CA" dirty="0" smtClean="0"/>
              <a:t>There is some evidence that THC can be helpful for:</a:t>
            </a:r>
          </a:p>
          <a:p>
            <a:pPr lvl="1"/>
            <a:r>
              <a:rPr lang="en-CA" dirty="0" smtClean="0"/>
              <a:t>Nausea/vomiting</a:t>
            </a:r>
            <a:endParaRPr lang="en-CA" dirty="0"/>
          </a:p>
          <a:p>
            <a:pPr lvl="1"/>
            <a:r>
              <a:rPr lang="en-CA" dirty="0" smtClean="0"/>
              <a:t>Loss of appetite (?possible)</a:t>
            </a:r>
          </a:p>
          <a:p>
            <a:pPr lvl="1"/>
            <a:r>
              <a:rPr lang="en-CA" dirty="0" smtClean="0"/>
              <a:t>Chronic pain (?possible)</a:t>
            </a:r>
          </a:p>
          <a:p>
            <a:pPr lvl="1"/>
            <a:endParaRPr lang="en-CA" b="1" dirty="0"/>
          </a:p>
          <a:p>
            <a:pPr marL="530352" lvl="1" indent="0">
              <a:buNone/>
            </a:pPr>
            <a:r>
              <a:rPr lang="en-CA" b="1" dirty="0" smtClean="0"/>
              <a:t>Side </a:t>
            </a:r>
            <a:r>
              <a:rPr lang="en-CA" b="1" dirty="0"/>
              <a:t>Effects</a:t>
            </a:r>
            <a:endParaRPr lang="en-CA" dirty="0" smtClean="0"/>
          </a:p>
          <a:p>
            <a:r>
              <a:rPr lang="en-CA" dirty="0" smtClean="0"/>
              <a:t>(++): balance changes, dry mouth, cardiac concerns (tachycardia, HTN), having a really good time…</a:t>
            </a:r>
          </a:p>
          <a:p>
            <a:endParaRPr lang="en-CA" dirty="0"/>
          </a:p>
          <a:p>
            <a:r>
              <a:rPr lang="en-CA" dirty="0" smtClean="0"/>
              <a:t>Cannabis clinic </a:t>
            </a:r>
            <a:r>
              <a:rPr lang="en-CA" dirty="0" smtClean="0"/>
              <a:t>…1-2g/day</a:t>
            </a:r>
          </a:p>
          <a:p>
            <a:pPr lvl="1"/>
            <a:endParaRPr lang="en-CA" dirty="0" smtClean="0"/>
          </a:p>
          <a:p>
            <a:pPr lvl="1"/>
            <a:endParaRPr lang="en-CA" dirty="0"/>
          </a:p>
          <a:p>
            <a:pPr marL="530352" lvl="1" indent="0">
              <a:buNone/>
            </a:pPr>
            <a:endParaRPr lang="en-CA" dirty="0"/>
          </a:p>
          <a:p>
            <a:pPr lvl="1"/>
            <a:endParaRPr lang="en-CA" dirty="0"/>
          </a:p>
        </p:txBody>
      </p:sp>
      <p:sp>
        <p:nvSpPr>
          <p:cNvPr id="4" name="TextBox 3"/>
          <p:cNvSpPr txBox="1"/>
          <p:nvPr/>
        </p:nvSpPr>
        <p:spPr>
          <a:xfrm>
            <a:off x="781050" y="355820"/>
            <a:ext cx="870751" cy="1015663"/>
          </a:xfrm>
          <a:prstGeom prst="rect">
            <a:avLst/>
          </a:prstGeom>
          <a:noFill/>
        </p:spPr>
        <p:txBody>
          <a:bodyPr wrap="none" rtlCol="0">
            <a:spAutoFit/>
          </a:bodyPr>
          <a:lstStyle/>
          <a:p>
            <a:r>
              <a:rPr lang="en-CA" sz="6000" dirty="0">
                <a:sym typeface="Wingdings" panose="05000000000000000000" pitchFamily="2" charset="2"/>
              </a:rPr>
              <a:t></a:t>
            </a:r>
            <a:endParaRPr lang="en-CA" sz="6000" dirty="0"/>
          </a:p>
        </p:txBody>
      </p:sp>
    </p:spTree>
    <p:extLst>
      <p:ext uri="{BB962C8B-B14F-4D97-AF65-F5344CB8AC3E}">
        <p14:creationId xmlns:p14="http://schemas.microsoft.com/office/powerpoint/2010/main" val="401979990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0772" y="489807"/>
            <a:ext cx="9601200" cy="1485900"/>
          </a:xfrm>
        </p:spPr>
        <p:txBody>
          <a:bodyPr/>
          <a:lstStyle/>
          <a:p>
            <a:r>
              <a:rPr lang="en-CA" dirty="0" smtClean="0"/>
              <a:t>CBD for other indications?</a:t>
            </a:r>
            <a:endParaRPr lang="en-CA" dirty="0"/>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71600" y="2427530"/>
            <a:ext cx="10179544" cy="3497020"/>
          </a:xfrm>
        </p:spPr>
      </p:pic>
      <p:sp>
        <p:nvSpPr>
          <p:cNvPr id="5" name="TextBox 4"/>
          <p:cNvSpPr txBox="1"/>
          <p:nvPr/>
        </p:nvSpPr>
        <p:spPr>
          <a:xfrm>
            <a:off x="781050" y="355820"/>
            <a:ext cx="870751" cy="1015663"/>
          </a:xfrm>
          <a:prstGeom prst="rect">
            <a:avLst/>
          </a:prstGeom>
          <a:noFill/>
        </p:spPr>
        <p:txBody>
          <a:bodyPr wrap="none" rtlCol="0">
            <a:spAutoFit/>
          </a:bodyPr>
          <a:lstStyle/>
          <a:p>
            <a:r>
              <a:rPr lang="en-CA" sz="6000" dirty="0">
                <a:sym typeface="Wingdings" panose="05000000000000000000" pitchFamily="2" charset="2"/>
              </a:rPr>
              <a:t></a:t>
            </a:r>
            <a:endParaRPr lang="en-CA" sz="6000" dirty="0"/>
          </a:p>
        </p:txBody>
      </p:sp>
    </p:spTree>
    <p:extLst>
      <p:ext uri="{BB962C8B-B14F-4D97-AF65-F5344CB8AC3E}">
        <p14:creationId xmlns:p14="http://schemas.microsoft.com/office/powerpoint/2010/main" val="42756426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233353" y="147197"/>
            <a:ext cx="5994165" cy="6638537"/>
          </a:xfrm>
          <a:prstGeom prst="rect">
            <a:avLst/>
          </a:prstGeom>
        </p:spPr>
      </p:pic>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1186" t="27397" r="-1186" b="27671"/>
          <a:stretch/>
        </p:blipFill>
        <p:spPr>
          <a:xfrm>
            <a:off x="7516336" y="1247013"/>
            <a:ext cx="4564750" cy="4438903"/>
          </a:xfrm>
          <a:prstGeom prst="rect">
            <a:avLst/>
          </a:prstGeom>
        </p:spPr>
      </p:pic>
    </p:spTree>
    <p:extLst>
      <p:ext uri="{BB962C8B-B14F-4D97-AF65-F5344CB8AC3E}">
        <p14:creationId xmlns:p14="http://schemas.microsoft.com/office/powerpoint/2010/main" val="897596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Clipping"/>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75700" y="162838"/>
            <a:ext cx="4621868" cy="3838322"/>
          </a:xfrm>
        </p:spPr>
      </p:pic>
      <p:sp>
        <p:nvSpPr>
          <p:cNvPr id="5" name="Content Placeholder 2"/>
          <p:cNvSpPr txBox="1">
            <a:spLocks/>
          </p:cNvSpPr>
          <p:nvPr/>
        </p:nvSpPr>
        <p:spPr>
          <a:xfrm>
            <a:off x="1042201" y="4561178"/>
            <a:ext cx="10820400" cy="4191000"/>
          </a:xfrm>
          <a:prstGeom prst="rect">
            <a:avLst/>
          </a:prstGeom>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530352" lvl="1" indent="0">
              <a:buFont typeface="Franklin Gothic Book" panose="020B0503020102020204" pitchFamily="34" charset="0"/>
              <a:buNone/>
            </a:pPr>
            <a:endParaRPr lang="en-CA" dirty="0" smtClean="0"/>
          </a:p>
          <a:p>
            <a:pPr lvl="1"/>
            <a:endParaRPr lang="en-CA" dirty="0"/>
          </a:p>
        </p:txBody>
      </p:sp>
      <p:sp>
        <p:nvSpPr>
          <p:cNvPr id="6" name="Content Placeholder 2"/>
          <p:cNvSpPr txBox="1">
            <a:spLocks/>
          </p:cNvSpPr>
          <p:nvPr/>
        </p:nvSpPr>
        <p:spPr>
          <a:xfrm>
            <a:off x="6004141" y="419760"/>
            <a:ext cx="5983720" cy="5760791"/>
          </a:xfrm>
          <a:prstGeom prst="rect">
            <a:avLst/>
          </a:prstGeom>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r>
              <a:rPr lang="en-US" sz="2400" dirty="0" smtClean="0"/>
              <a:t>Patient randomized to 2.5mg THC                                      + 1mg </a:t>
            </a:r>
            <a:r>
              <a:rPr lang="en-CA" sz="2400" dirty="0" err="1" smtClean="0"/>
              <a:t>cannabidiol</a:t>
            </a:r>
            <a:r>
              <a:rPr lang="en-CA" sz="2400" dirty="0" smtClean="0"/>
              <a:t> vs. 2.5mg THC                                 vs. placebo</a:t>
            </a:r>
          </a:p>
          <a:p>
            <a:endParaRPr lang="en-CA" sz="2400" dirty="0" smtClean="0"/>
          </a:p>
          <a:p>
            <a:r>
              <a:rPr lang="en-US" sz="2400" dirty="0" smtClean="0"/>
              <a:t>Intent-to-treat analysis showed </a:t>
            </a:r>
            <a:r>
              <a:rPr lang="en-US" sz="2400" b="1" dirty="0" smtClean="0"/>
              <a:t>no</a:t>
            </a:r>
            <a:r>
              <a:rPr lang="en-US" sz="2400" dirty="0" smtClean="0"/>
              <a:t> significant differences between the three arms for appetite, QOL, or cannabinoid-related toxicity</a:t>
            </a:r>
          </a:p>
          <a:p>
            <a:endParaRPr lang="en-US" sz="2400" dirty="0" smtClean="0"/>
          </a:p>
          <a:p>
            <a:r>
              <a:rPr lang="en-US" sz="2400" dirty="0" smtClean="0"/>
              <a:t>An independent data review board recommended termination of recruitment because of insufficient differences between study arms</a:t>
            </a:r>
          </a:p>
        </p:txBody>
      </p:sp>
      <p:sp>
        <p:nvSpPr>
          <p:cNvPr id="7" name="Content Placeholder 2"/>
          <p:cNvSpPr txBox="1">
            <a:spLocks/>
          </p:cNvSpPr>
          <p:nvPr/>
        </p:nvSpPr>
        <p:spPr>
          <a:xfrm>
            <a:off x="644045" y="4561178"/>
            <a:ext cx="5535460" cy="5760791"/>
          </a:xfrm>
          <a:prstGeom prst="rect">
            <a:avLst/>
          </a:prstGeom>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r>
              <a:rPr lang="en-US" sz="2200" dirty="0"/>
              <a:t>No differences were found for the </a:t>
            </a:r>
            <a:r>
              <a:rPr lang="en-US" sz="2200" dirty="0" err="1"/>
              <a:t>CannTox</a:t>
            </a:r>
            <a:r>
              <a:rPr lang="en-US" sz="2200" dirty="0"/>
              <a:t> scales for dizziness, feeling good, feeling high, hallucinations, heart beating, panic attacks, feeling active, or walking insecurely</a:t>
            </a:r>
            <a:endParaRPr lang="en-CA" sz="2200" dirty="0"/>
          </a:p>
          <a:p>
            <a:endParaRPr lang="en-US" sz="2800" dirty="0" smtClean="0"/>
          </a:p>
        </p:txBody>
      </p:sp>
    </p:spTree>
    <p:extLst>
      <p:ext uri="{BB962C8B-B14F-4D97-AF65-F5344CB8AC3E}">
        <p14:creationId xmlns:p14="http://schemas.microsoft.com/office/powerpoint/2010/main" val="3000007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1801" y="628533"/>
            <a:ext cx="9601200" cy="1485900"/>
          </a:xfrm>
        </p:spPr>
        <p:txBody>
          <a:bodyPr>
            <a:normAutofit fontScale="90000"/>
          </a:bodyPr>
          <a:lstStyle/>
          <a:p>
            <a:r>
              <a:rPr lang="en-CA" dirty="0"/>
              <a:t>Support and encourage true lifestyle </a:t>
            </a:r>
            <a:r>
              <a:rPr lang="en-CA" dirty="0" smtClean="0"/>
              <a:t>changes</a:t>
            </a:r>
            <a:r>
              <a:rPr lang="en-CA" dirty="0"/>
              <a:t/>
            </a:r>
            <a:br>
              <a:rPr lang="en-CA" dirty="0"/>
            </a:br>
            <a:endParaRPr lang="en-CA" dirty="0"/>
          </a:p>
        </p:txBody>
      </p:sp>
      <p:sp>
        <p:nvSpPr>
          <p:cNvPr id="3" name="Content Placeholder 2"/>
          <p:cNvSpPr>
            <a:spLocks noGrp="1"/>
          </p:cNvSpPr>
          <p:nvPr>
            <p:ph idx="1"/>
          </p:nvPr>
        </p:nvSpPr>
        <p:spPr/>
        <p:txBody>
          <a:bodyPr>
            <a:normAutofit/>
          </a:bodyPr>
          <a:lstStyle/>
          <a:p>
            <a:r>
              <a:rPr lang="en-CA" sz="2600" dirty="0" smtClean="0"/>
              <a:t>Yoga</a:t>
            </a:r>
          </a:p>
          <a:p>
            <a:r>
              <a:rPr lang="en-CA" sz="2600" dirty="0" smtClean="0"/>
              <a:t>Massage</a:t>
            </a:r>
          </a:p>
          <a:p>
            <a:r>
              <a:rPr lang="en-CA" sz="2600" dirty="0" smtClean="0"/>
              <a:t>Physiotherapy</a:t>
            </a:r>
          </a:p>
          <a:p>
            <a:r>
              <a:rPr lang="en-CA" sz="2600" dirty="0" smtClean="0"/>
              <a:t>Exercise</a:t>
            </a:r>
            <a:endParaRPr lang="en-CA" sz="2600" dirty="0"/>
          </a:p>
        </p:txBody>
      </p:sp>
      <p:sp>
        <p:nvSpPr>
          <p:cNvPr id="4" name="TextBox 3"/>
          <p:cNvSpPr txBox="1"/>
          <p:nvPr/>
        </p:nvSpPr>
        <p:spPr>
          <a:xfrm>
            <a:off x="781050" y="355820"/>
            <a:ext cx="870751" cy="1015663"/>
          </a:xfrm>
          <a:prstGeom prst="rect">
            <a:avLst/>
          </a:prstGeom>
          <a:noFill/>
        </p:spPr>
        <p:txBody>
          <a:bodyPr wrap="none" rtlCol="0">
            <a:spAutoFit/>
          </a:bodyPr>
          <a:lstStyle/>
          <a:p>
            <a:r>
              <a:rPr lang="en-CA" sz="6000" dirty="0" smtClean="0">
                <a:sym typeface="Wingdings" panose="05000000000000000000" pitchFamily="2" charset="2"/>
              </a:rPr>
              <a:t></a:t>
            </a:r>
            <a:endParaRPr lang="en-CA" sz="6000" dirty="0"/>
          </a:p>
        </p:txBody>
      </p:sp>
      <p:pic>
        <p:nvPicPr>
          <p:cNvPr id="5" name="Picture 4"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66096"/>
            <a:ext cx="13773150" cy="1120303"/>
          </a:xfrm>
          <a:prstGeom prst="rect">
            <a:avLst/>
          </a:prstGeom>
        </p:spPr>
      </p:pic>
    </p:spTree>
    <p:extLst>
      <p:ext uri="{BB962C8B-B14F-4D97-AF65-F5344CB8AC3E}">
        <p14:creationId xmlns:p14="http://schemas.microsoft.com/office/powerpoint/2010/main" val="45834281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6857" y="355820"/>
            <a:ext cx="9601200" cy="1485900"/>
          </a:xfrm>
        </p:spPr>
        <p:txBody>
          <a:bodyPr/>
          <a:lstStyle/>
          <a:p>
            <a:r>
              <a:rPr lang="en-CA" dirty="0" smtClean="0"/>
              <a:t>We do natural things too!</a:t>
            </a:r>
            <a:endParaRPr lang="en-CA" dirty="0"/>
          </a:p>
        </p:txBody>
      </p:sp>
      <p:sp>
        <p:nvSpPr>
          <p:cNvPr id="3" name="Content Placeholder 2"/>
          <p:cNvSpPr>
            <a:spLocks noGrp="1"/>
          </p:cNvSpPr>
          <p:nvPr>
            <p:ph idx="1"/>
          </p:nvPr>
        </p:nvSpPr>
        <p:spPr/>
        <p:txBody>
          <a:bodyPr>
            <a:normAutofit/>
          </a:bodyPr>
          <a:lstStyle/>
          <a:p>
            <a:r>
              <a:rPr lang="en-CA" sz="2600" dirty="0" smtClean="0"/>
              <a:t>Taxol – bark of the PACIFIC YEW tree</a:t>
            </a:r>
            <a:endParaRPr lang="en-CA" sz="2600" dirty="0"/>
          </a:p>
        </p:txBody>
      </p:sp>
      <p:pic>
        <p:nvPicPr>
          <p:cNvPr id="4" name="Picture 3"/>
          <p:cNvPicPr>
            <a:picLocks noChangeAspect="1"/>
          </p:cNvPicPr>
          <p:nvPr/>
        </p:nvPicPr>
        <p:blipFill>
          <a:blip r:embed="rId2"/>
          <a:stretch>
            <a:fillRect/>
          </a:stretch>
        </p:blipFill>
        <p:spPr>
          <a:xfrm>
            <a:off x="3138487" y="2781301"/>
            <a:ext cx="7077941" cy="3829050"/>
          </a:xfrm>
          <a:prstGeom prst="rect">
            <a:avLst/>
          </a:prstGeom>
        </p:spPr>
      </p:pic>
      <p:sp>
        <p:nvSpPr>
          <p:cNvPr id="5" name="TextBox 4"/>
          <p:cNvSpPr txBox="1"/>
          <p:nvPr/>
        </p:nvSpPr>
        <p:spPr>
          <a:xfrm>
            <a:off x="857250" y="165320"/>
            <a:ext cx="870751" cy="1015663"/>
          </a:xfrm>
          <a:prstGeom prst="rect">
            <a:avLst/>
          </a:prstGeom>
          <a:noFill/>
        </p:spPr>
        <p:txBody>
          <a:bodyPr wrap="none" rtlCol="0">
            <a:spAutoFit/>
          </a:bodyPr>
          <a:lstStyle/>
          <a:p>
            <a:r>
              <a:rPr lang="en-CA" sz="6000" dirty="0" smtClean="0">
                <a:sym typeface="Wingdings" panose="05000000000000000000" pitchFamily="2" charset="2"/>
              </a:rPr>
              <a:t></a:t>
            </a:r>
            <a:endParaRPr lang="en-CA" sz="6000" dirty="0"/>
          </a:p>
        </p:txBody>
      </p:sp>
    </p:spTree>
    <p:extLst>
      <p:ext uri="{BB962C8B-B14F-4D97-AF65-F5344CB8AC3E}">
        <p14:creationId xmlns:p14="http://schemas.microsoft.com/office/powerpoint/2010/main" val="25201310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8001" y="323850"/>
            <a:ext cx="9601200" cy="1485900"/>
          </a:xfrm>
        </p:spPr>
        <p:txBody>
          <a:bodyPr/>
          <a:lstStyle/>
          <a:p>
            <a:r>
              <a:rPr lang="en-CA" dirty="0" smtClean="0"/>
              <a:t>BEST RESSOURCES</a:t>
            </a:r>
            <a:endParaRPr lang="en-CA" dirty="0"/>
          </a:p>
        </p:txBody>
      </p:sp>
      <p:sp>
        <p:nvSpPr>
          <p:cNvPr id="3" name="Content Placeholder 2"/>
          <p:cNvSpPr>
            <a:spLocks noGrp="1"/>
          </p:cNvSpPr>
          <p:nvPr>
            <p:ph idx="1"/>
          </p:nvPr>
        </p:nvSpPr>
        <p:spPr>
          <a:xfrm>
            <a:off x="1143000" y="1809750"/>
            <a:ext cx="10782300" cy="4552950"/>
          </a:xfrm>
        </p:spPr>
        <p:txBody>
          <a:bodyPr>
            <a:normAutofit/>
          </a:bodyPr>
          <a:lstStyle/>
          <a:p>
            <a:r>
              <a:rPr lang="en-CA" sz="2500" dirty="0">
                <a:hlinkClick r:id="rId2"/>
              </a:rPr>
              <a:t>https://</a:t>
            </a:r>
            <a:r>
              <a:rPr lang="en-CA" sz="2500" dirty="0" smtClean="0">
                <a:hlinkClick r:id="rId2"/>
              </a:rPr>
              <a:t>www.cancerresearchuk.org/about-cancer/cancer-in-general/treatment/complementary-alternative-therapies/</a:t>
            </a:r>
            <a:endParaRPr lang="en-CA" sz="2500" dirty="0" smtClean="0"/>
          </a:p>
          <a:p>
            <a:endParaRPr lang="en-CA" sz="2500" dirty="0" smtClean="0"/>
          </a:p>
          <a:p>
            <a:r>
              <a:rPr lang="en-CA" sz="2500" dirty="0">
                <a:hlinkClick r:id="rId3"/>
              </a:rPr>
              <a:t>https://</a:t>
            </a:r>
            <a:r>
              <a:rPr lang="en-CA" sz="2500" dirty="0" smtClean="0">
                <a:hlinkClick r:id="rId3"/>
              </a:rPr>
              <a:t>www.cancer.gov/about-cancer/treatment/cam/patient</a:t>
            </a:r>
            <a:endParaRPr lang="en-CA" sz="2500" dirty="0" smtClean="0"/>
          </a:p>
          <a:p>
            <a:endParaRPr lang="en-CA" sz="2500" dirty="0" smtClean="0">
              <a:hlinkClick r:id="rId4"/>
            </a:endParaRPr>
          </a:p>
          <a:p>
            <a:r>
              <a:rPr lang="en-CA" sz="2500" dirty="0" smtClean="0">
                <a:hlinkClick r:id="rId4"/>
              </a:rPr>
              <a:t>https</a:t>
            </a:r>
            <a:r>
              <a:rPr lang="en-CA" sz="2500" dirty="0">
                <a:hlinkClick r:id="rId4"/>
              </a:rPr>
              <a:t>://</a:t>
            </a:r>
            <a:r>
              <a:rPr lang="en-CA" sz="2500" dirty="0" smtClean="0">
                <a:hlinkClick r:id="rId4"/>
              </a:rPr>
              <a:t>www.cancer.ca/en/cancer-information/diagnosis-and-treatment/complementary-therapies/</a:t>
            </a:r>
            <a:endParaRPr lang="en-CA" sz="2500" dirty="0" smtClean="0"/>
          </a:p>
          <a:p>
            <a:endParaRPr lang="en-CA" sz="2500" dirty="0"/>
          </a:p>
          <a:p>
            <a:r>
              <a:rPr lang="en-CA" sz="2500" dirty="0">
                <a:hlinkClick r:id="rId5"/>
              </a:rPr>
              <a:t>https://</a:t>
            </a:r>
            <a:r>
              <a:rPr lang="en-CA" sz="2500" dirty="0" smtClean="0">
                <a:hlinkClick r:id="rId5"/>
              </a:rPr>
              <a:t>www.mskcc.org/cancer-care/integrative-medicine</a:t>
            </a:r>
            <a:endParaRPr lang="en-CA" sz="2500" dirty="0" smtClean="0"/>
          </a:p>
          <a:p>
            <a:endParaRPr lang="en-CA" dirty="0" smtClean="0"/>
          </a:p>
          <a:p>
            <a:endParaRPr lang="en-CA" dirty="0"/>
          </a:p>
          <a:p>
            <a:endParaRPr lang="en-CA" dirty="0" smtClean="0"/>
          </a:p>
          <a:p>
            <a:endParaRPr lang="en-CA" dirty="0"/>
          </a:p>
        </p:txBody>
      </p:sp>
      <p:sp>
        <p:nvSpPr>
          <p:cNvPr id="4" name="TextBox 3"/>
          <p:cNvSpPr txBox="1"/>
          <p:nvPr/>
        </p:nvSpPr>
        <p:spPr>
          <a:xfrm>
            <a:off x="857250" y="165320"/>
            <a:ext cx="870751" cy="1015663"/>
          </a:xfrm>
          <a:prstGeom prst="rect">
            <a:avLst/>
          </a:prstGeom>
          <a:noFill/>
        </p:spPr>
        <p:txBody>
          <a:bodyPr wrap="none" rtlCol="0">
            <a:spAutoFit/>
          </a:bodyPr>
          <a:lstStyle/>
          <a:p>
            <a:r>
              <a:rPr lang="en-CA" sz="6000" dirty="0">
                <a:sym typeface="Wingdings" panose="05000000000000000000" pitchFamily="2" charset="2"/>
              </a:rPr>
              <a:t></a:t>
            </a:r>
            <a:endParaRPr lang="en-CA" sz="6000" dirty="0"/>
          </a:p>
        </p:txBody>
      </p:sp>
    </p:spTree>
    <p:extLst>
      <p:ext uri="{BB962C8B-B14F-4D97-AF65-F5344CB8AC3E}">
        <p14:creationId xmlns:p14="http://schemas.microsoft.com/office/powerpoint/2010/main" val="121112553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7850" y="342842"/>
            <a:ext cx="9601200" cy="1485900"/>
          </a:xfrm>
        </p:spPr>
        <p:txBody>
          <a:bodyPr/>
          <a:lstStyle/>
          <a:p>
            <a:r>
              <a:rPr lang="en-CA" dirty="0" smtClean="0"/>
              <a:t>Despite all of this…</a:t>
            </a:r>
            <a:endParaRPr lang="en-CA" dirty="0"/>
          </a:p>
        </p:txBody>
      </p:sp>
      <p:sp>
        <p:nvSpPr>
          <p:cNvPr id="3" name="Content Placeholder 2"/>
          <p:cNvSpPr>
            <a:spLocks noGrp="1"/>
          </p:cNvSpPr>
          <p:nvPr>
            <p:ph idx="1"/>
          </p:nvPr>
        </p:nvSpPr>
        <p:spPr>
          <a:xfrm>
            <a:off x="1371600" y="2286000"/>
            <a:ext cx="10553700" cy="3581400"/>
          </a:xfrm>
        </p:spPr>
        <p:txBody>
          <a:bodyPr>
            <a:normAutofit/>
          </a:bodyPr>
          <a:lstStyle/>
          <a:p>
            <a:r>
              <a:rPr lang="en-CA" sz="2800" dirty="0" smtClean="0"/>
              <a:t>Sometimes you have to DRAW THE LINE…</a:t>
            </a:r>
          </a:p>
          <a:p>
            <a:endParaRPr lang="en-CA" sz="2800" dirty="0"/>
          </a:p>
          <a:p>
            <a:endParaRPr lang="en-CA" sz="2800" dirty="0" smtClean="0"/>
          </a:p>
          <a:p>
            <a:r>
              <a:rPr lang="en-CA" sz="2800" dirty="0" smtClean="0"/>
              <a:t>Large variations in diet leading to weight loss (e.g. Gerson)</a:t>
            </a:r>
          </a:p>
          <a:p>
            <a:r>
              <a:rPr lang="en-CA" sz="2800" dirty="0" smtClean="0"/>
              <a:t>Very expensive and ineffective treatments (e.g. Alkalinizing)</a:t>
            </a:r>
          </a:p>
          <a:p>
            <a:r>
              <a:rPr lang="en-CA" sz="2800" dirty="0" smtClean="0"/>
              <a:t>Potentially deadly (laetrile/</a:t>
            </a:r>
            <a:r>
              <a:rPr lang="en-CA" sz="2800" dirty="0" err="1" smtClean="0"/>
              <a:t>Vit</a:t>
            </a:r>
            <a:r>
              <a:rPr lang="en-CA" sz="2800" dirty="0" smtClean="0"/>
              <a:t>. B17 - - - cyanide)</a:t>
            </a:r>
            <a:endParaRPr lang="en-CA" sz="2800" dirty="0"/>
          </a:p>
        </p:txBody>
      </p:sp>
      <p:sp>
        <p:nvSpPr>
          <p:cNvPr id="4" name="TextBox 3"/>
          <p:cNvSpPr txBox="1"/>
          <p:nvPr/>
        </p:nvSpPr>
        <p:spPr>
          <a:xfrm>
            <a:off x="857250" y="165320"/>
            <a:ext cx="870751" cy="1015663"/>
          </a:xfrm>
          <a:prstGeom prst="rect">
            <a:avLst/>
          </a:prstGeom>
          <a:noFill/>
        </p:spPr>
        <p:txBody>
          <a:bodyPr wrap="none" rtlCol="0">
            <a:spAutoFit/>
          </a:bodyPr>
          <a:lstStyle/>
          <a:p>
            <a:r>
              <a:rPr lang="en-CA" sz="6000" dirty="0" smtClean="0">
                <a:sym typeface="Wingdings" panose="05000000000000000000" pitchFamily="2" charset="2"/>
              </a:rPr>
              <a:t></a:t>
            </a:r>
            <a:endParaRPr lang="en-CA" sz="6000" dirty="0"/>
          </a:p>
        </p:txBody>
      </p:sp>
    </p:spTree>
    <p:extLst>
      <p:ext uri="{BB962C8B-B14F-4D97-AF65-F5344CB8AC3E}">
        <p14:creationId xmlns:p14="http://schemas.microsoft.com/office/powerpoint/2010/main" val="92217634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24650" y="209550"/>
            <a:ext cx="7231540" cy="7929565"/>
          </a:xfrm>
        </p:spPr>
      </p:pic>
    </p:spTree>
    <p:extLst>
      <p:ext uri="{BB962C8B-B14F-4D97-AF65-F5344CB8AC3E}">
        <p14:creationId xmlns:p14="http://schemas.microsoft.com/office/powerpoint/2010/main" val="138448843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Make a stand…no matter the cost</a:t>
            </a:r>
            <a:endParaRPr lang="en-CA" dirty="0"/>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72116" y="1428750"/>
            <a:ext cx="6112593" cy="5276850"/>
          </a:xfrm>
        </p:spPr>
      </p:pic>
      <p:sp>
        <p:nvSpPr>
          <p:cNvPr id="5" name="Up Arrow 4"/>
          <p:cNvSpPr/>
          <p:nvPr/>
        </p:nvSpPr>
        <p:spPr>
          <a:xfrm rot="6052085">
            <a:off x="3444715" y="4801571"/>
            <a:ext cx="1251450" cy="1812910"/>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867277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1100" y="323850"/>
            <a:ext cx="9601200" cy="1485900"/>
          </a:xfrm>
        </p:spPr>
        <p:txBody>
          <a:bodyPr/>
          <a:lstStyle/>
          <a:p>
            <a:r>
              <a:rPr lang="en-CA" dirty="0" smtClean="0"/>
              <a:t>In SUMMARY:</a:t>
            </a:r>
            <a:endParaRPr lang="en-CA" dirty="0"/>
          </a:p>
        </p:txBody>
      </p:sp>
      <p:sp>
        <p:nvSpPr>
          <p:cNvPr id="3" name="Content Placeholder 2"/>
          <p:cNvSpPr>
            <a:spLocks noGrp="1"/>
          </p:cNvSpPr>
          <p:nvPr>
            <p:ph idx="1"/>
          </p:nvPr>
        </p:nvSpPr>
        <p:spPr>
          <a:xfrm>
            <a:off x="1181100" y="1447800"/>
            <a:ext cx="10229850" cy="5029200"/>
          </a:xfrm>
        </p:spPr>
        <p:txBody>
          <a:bodyPr>
            <a:normAutofit fontScale="92500"/>
          </a:bodyPr>
          <a:lstStyle/>
          <a:p>
            <a:pPr marL="457200" indent="-457200">
              <a:buFont typeface="+mj-lt"/>
              <a:buAutoNum type="arabicPeriod"/>
            </a:pPr>
            <a:r>
              <a:rPr lang="en-CA" sz="2400" dirty="0" smtClean="0">
                <a:solidFill>
                  <a:schemeClr val="tx1"/>
                </a:solidFill>
              </a:rPr>
              <a:t>ASK (CAM use) – ASK (beliefs) - ASK (diet changes)</a:t>
            </a:r>
          </a:p>
          <a:p>
            <a:pPr marL="457200" indent="-457200">
              <a:buFont typeface="+mj-lt"/>
              <a:buAutoNum type="arabicPeriod"/>
            </a:pPr>
            <a:r>
              <a:rPr lang="en-CA" sz="2400" dirty="0" smtClean="0"/>
              <a:t>Try not to be argumentative, judgmental or condescending</a:t>
            </a:r>
          </a:p>
          <a:p>
            <a:pPr marL="457200" indent="-457200">
              <a:buFont typeface="+mj-lt"/>
              <a:buAutoNum type="arabicPeriod"/>
            </a:pPr>
            <a:r>
              <a:rPr lang="en-CA" sz="2400" dirty="0"/>
              <a:t>Talk to </a:t>
            </a:r>
            <a:r>
              <a:rPr lang="en-CA" sz="2400" dirty="0" smtClean="0"/>
              <a:t>the </a:t>
            </a:r>
            <a:r>
              <a:rPr lang="en-CA" sz="2400" dirty="0"/>
              <a:t>NATUROPATH if you can</a:t>
            </a:r>
            <a:r>
              <a:rPr lang="en-CA" sz="2400" dirty="0" smtClean="0"/>
              <a:t>!</a:t>
            </a:r>
          </a:p>
          <a:p>
            <a:pPr marL="457200" indent="-457200">
              <a:buFont typeface="+mj-lt"/>
              <a:buAutoNum type="arabicPeriod"/>
            </a:pPr>
            <a:r>
              <a:rPr lang="en-CA" sz="2400" dirty="0" smtClean="0"/>
              <a:t>Let the safe stuff slide (e.g. homeopathy) </a:t>
            </a:r>
          </a:p>
          <a:p>
            <a:pPr marL="457200" indent="-457200">
              <a:buFont typeface="+mj-lt"/>
              <a:buAutoNum type="arabicPeriod"/>
            </a:pPr>
            <a:r>
              <a:rPr lang="en-CA" sz="2400" dirty="0" smtClean="0"/>
              <a:t>Look it up, follow-up and know some trivia (e.g. </a:t>
            </a:r>
            <a:r>
              <a:rPr lang="en-CA" sz="2400" dirty="0" err="1" smtClean="0"/>
              <a:t>Essiac</a:t>
            </a:r>
            <a:r>
              <a:rPr lang="en-CA" sz="2400" dirty="0" smtClean="0"/>
              <a:t> tea!)</a:t>
            </a:r>
          </a:p>
          <a:p>
            <a:pPr marL="457200" indent="-457200">
              <a:buFont typeface="+mj-lt"/>
              <a:buAutoNum type="arabicPeriod"/>
            </a:pPr>
            <a:r>
              <a:rPr lang="en-CA" sz="2400" dirty="0" smtClean="0"/>
              <a:t>Recognize the value of certain CAMs (CBD)</a:t>
            </a:r>
          </a:p>
          <a:p>
            <a:pPr marL="457200" indent="-457200">
              <a:buFont typeface="+mj-lt"/>
              <a:buAutoNum type="arabicPeriod"/>
            </a:pPr>
            <a:r>
              <a:rPr lang="en-CA" sz="2400" dirty="0" smtClean="0"/>
              <a:t>Support and encourage true lifestyle changes (yoga, exercise, massage, physio etc.)</a:t>
            </a:r>
          </a:p>
          <a:p>
            <a:pPr marL="457200" indent="-457200">
              <a:buFont typeface="+mj-lt"/>
              <a:buAutoNum type="arabicPeriod"/>
            </a:pPr>
            <a:r>
              <a:rPr lang="en-CA" sz="2400" dirty="0" smtClean="0"/>
              <a:t>Recognize when we have ‘natural’  treatments too!</a:t>
            </a:r>
          </a:p>
          <a:p>
            <a:pPr marL="457200" indent="-457200">
              <a:buFont typeface="+mj-lt"/>
              <a:buAutoNum type="arabicPeriod"/>
            </a:pPr>
            <a:r>
              <a:rPr lang="en-CA" sz="2400" dirty="0" smtClean="0"/>
              <a:t>Compile some ‘easy-access’ printable resources</a:t>
            </a:r>
          </a:p>
          <a:p>
            <a:pPr marL="457200" indent="-457200">
              <a:buFont typeface="+mj-lt"/>
              <a:buAutoNum type="arabicPeriod"/>
            </a:pPr>
            <a:r>
              <a:rPr lang="en-CA" sz="2400" dirty="0" smtClean="0"/>
              <a:t>Make a stand…about the things that MATTER and are ACTUALLY dangerous!</a:t>
            </a:r>
            <a:endParaRPr lang="en-CA" sz="2400" dirty="0"/>
          </a:p>
        </p:txBody>
      </p:sp>
    </p:spTree>
    <p:extLst>
      <p:ext uri="{BB962C8B-B14F-4D97-AF65-F5344CB8AC3E}">
        <p14:creationId xmlns:p14="http://schemas.microsoft.com/office/powerpoint/2010/main" val="349373862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4743" y="484632"/>
            <a:ext cx="10373505" cy="1609344"/>
          </a:xfrm>
        </p:spPr>
        <p:txBody>
          <a:bodyPr>
            <a:normAutofit/>
          </a:bodyPr>
          <a:lstStyle/>
          <a:p>
            <a:r>
              <a:rPr lang="en-CA" sz="4000" dirty="0" smtClean="0">
                <a:sym typeface="Wingdings" panose="05000000000000000000" pitchFamily="2" charset="2"/>
              </a:rPr>
              <a:t> </a:t>
            </a:r>
            <a:r>
              <a:rPr lang="en-CA" sz="4000" dirty="0" smtClean="0"/>
              <a:t>Continuum of potential harm</a:t>
            </a:r>
            <a:endParaRPr lang="en-CA" sz="40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320562054"/>
              </p:ext>
            </p:extLst>
          </p:nvPr>
        </p:nvGraphicFramePr>
        <p:xfrm>
          <a:off x="1073281" y="1289304"/>
          <a:ext cx="9736428" cy="42274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Content Placeholder 2"/>
          <p:cNvSpPr txBox="1">
            <a:spLocks/>
          </p:cNvSpPr>
          <p:nvPr/>
        </p:nvSpPr>
        <p:spPr>
          <a:xfrm>
            <a:off x="1447800" y="5715000"/>
            <a:ext cx="10229850" cy="5029200"/>
          </a:xfrm>
          <a:prstGeom prst="rect">
            <a:avLst/>
          </a:prstGeom>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buNone/>
            </a:pPr>
            <a:r>
              <a:rPr lang="en-CA" sz="2800" b="1" dirty="0" smtClean="0">
                <a:solidFill>
                  <a:srgbClr val="FF0000"/>
                </a:solidFill>
              </a:rPr>
              <a:t>?HIGHEST RISK: Patient declines all proven therapy</a:t>
            </a:r>
            <a:endParaRPr lang="en-CA" sz="2800" b="1" dirty="0">
              <a:solidFill>
                <a:srgbClr val="FF0000"/>
              </a:solidFill>
            </a:endParaRPr>
          </a:p>
        </p:txBody>
      </p:sp>
    </p:spTree>
    <p:extLst>
      <p:ext uri="{BB962C8B-B14F-4D97-AF65-F5344CB8AC3E}">
        <p14:creationId xmlns:p14="http://schemas.microsoft.com/office/powerpoint/2010/main" val="578873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Clipping"/>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01692" y="176107"/>
            <a:ext cx="11086582" cy="4414943"/>
          </a:xfrm>
        </p:spPr>
      </p:pic>
      <p:pic>
        <p:nvPicPr>
          <p:cNvPr id="5" name="Picture 4"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1692" y="4879914"/>
            <a:ext cx="11086582" cy="1182219"/>
          </a:xfrm>
          <a:prstGeom prst="rect">
            <a:avLst/>
          </a:prstGeom>
        </p:spPr>
      </p:pic>
      <p:sp>
        <p:nvSpPr>
          <p:cNvPr id="6" name="Rectangle 5"/>
          <p:cNvSpPr/>
          <p:nvPr/>
        </p:nvSpPr>
        <p:spPr>
          <a:xfrm>
            <a:off x="1162050" y="5238750"/>
            <a:ext cx="9582150" cy="4191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Rectangle 1"/>
          <p:cNvSpPr/>
          <p:nvPr/>
        </p:nvSpPr>
        <p:spPr>
          <a:xfrm>
            <a:off x="10971566" y="176107"/>
            <a:ext cx="870751" cy="1015663"/>
          </a:xfrm>
          <a:prstGeom prst="rect">
            <a:avLst/>
          </a:prstGeom>
        </p:spPr>
        <p:txBody>
          <a:bodyPr wrap="none">
            <a:spAutoFit/>
          </a:bodyPr>
          <a:lstStyle/>
          <a:p>
            <a:r>
              <a:rPr lang="en-CA" sz="6000" dirty="0">
                <a:sym typeface="Wingdings" panose="05000000000000000000" pitchFamily="2" charset="2"/>
              </a:rPr>
              <a:t></a:t>
            </a:r>
            <a:endParaRPr lang="en-CA" sz="6000" dirty="0"/>
          </a:p>
        </p:txBody>
      </p:sp>
    </p:spTree>
    <p:extLst>
      <p:ext uri="{BB962C8B-B14F-4D97-AF65-F5344CB8AC3E}">
        <p14:creationId xmlns:p14="http://schemas.microsoft.com/office/powerpoint/2010/main" val="35732225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Objectives</a:t>
            </a:r>
            <a:endParaRPr lang="en-CA" dirty="0"/>
          </a:p>
        </p:txBody>
      </p:sp>
      <p:sp>
        <p:nvSpPr>
          <p:cNvPr id="3" name="Content Placeholder 2"/>
          <p:cNvSpPr>
            <a:spLocks noGrp="1"/>
          </p:cNvSpPr>
          <p:nvPr>
            <p:ph idx="1"/>
          </p:nvPr>
        </p:nvSpPr>
        <p:spPr>
          <a:xfrm>
            <a:off x="1371600" y="1474237"/>
            <a:ext cx="9601200" cy="4393163"/>
          </a:xfrm>
        </p:spPr>
        <p:txBody>
          <a:bodyPr>
            <a:normAutofit/>
          </a:bodyPr>
          <a:lstStyle/>
          <a:p>
            <a:r>
              <a:rPr lang="en-CA" sz="2600" dirty="0" smtClean="0"/>
              <a:t>At </a:t>
            </a:r>
            <a:r>
              <a:rPr lang="en-CA" sz="2600" dirty="0"/>
              <a:t>the end of this session attendees will be able to: </a:t>
            </a:r>
            <a:r>
              <a:rPr lang="en-CA" sz="2600" dirty="0" smtClean="0"/>
              <a:t> </a:t>
            </a:r>
          </a:p>
          <a:p>
            <a:pPr marL="0" indent="0">
              <a:buNone/>
            </a:pPr>
            <a:endParaRPr lang="en-CA" sz="2600" dirty="0" smtClean="0"/>
          </a:p>
          <a:p>
            <a:pPr lvl="1"/>
            <a:r>
              <a:rPr lang="en-CA" sz="2600" dirty="0" smtClean="0"/>
              <a:t>Identify </a:t>
            </a:r>
            <a:r>
              <a:rPr lang="en-CA" sz="2600" dirty="0"/>
              <a:t>the risks and benefits of cannabis for cancer </a:t>
            </a:r>
            <a:r>
              <a:rPr lang="en-CA" sz="2600" dirty="0" smtClean="0"/>
              <a:t>patients</a:t>
            </a:r>
          </a:p>
          <a:p>
            <a:pPr marL="530352" lvl="1" indent="0">
              <a:buNone/>
            </a:pPr>
            <a:endParaRPr lang="en-CA" sz="2600" dirty="0" smtClean="0"/>
          </a:p>
          <a:p>
            <a:pPr lvl="1"/>
            <a:r>
              <a:rPr lang="en-CA" sz="2600" dirty="0" smtClean="0"/>
              <a:t>Explain </a:t>
            </a:r>
            <a:r>
              <a:rPr lang="en-CA" sz="2600" dirty="0"/>
              <a:t>the potential benefits and harms of complementary and alternative treatments </a:t>
            </a:r>
          </a:p>
          <a:p>
            <a:endParaRPr lang="en-CA" dirty="0"/>
          </a:p>
          <a:p>
            <a:pPr marL="0" indent="0">
              <a:buNone/>
            </a:pPr>
            <a:endParaRPr lang="en-CA" dirty="0"/>
          </a:p>
        </p:txBody>
      </p:sp>
    </p:spTree>
    <p:extLst>
      <p:ext uri="{BB962C8B-B14F-4D97-AF65-F5344CB8AC3E}">
        <p14:creationId xmlns:p14="http://schemas.microsoft.com/office/powerpoint/2010/main" val="254035005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28700" y="876300"/>
            <a:ext cx="10287000" cy="6134100"/>
          </a:xfrm>
        </p:spPr>
        <p:txBody>
          <a:bodyPr>
            <a:noAutofit/>
          </a:bodyPr>
          <a:lstStyle/>
          <a:p>
            <a:pPr marL="171450" indent="-171450">
              <a:buFontTx/>
              <a:buChar char="-"/>
            </a:pPr>
            <a:r>
              <a:rPr lang="en-CA" sz="2600" dirty="0">
                <a:solidFill>
                  <a:schemeClr val="tx1"/>
                </a:solidFill>
              </a:rPr>
              <a:t>Increase in mortality related to CAM use wasn’t necessarily due </a:t>
            </a:r>
            <a:r>
              <a:rPr lang="en-CA" sz="2600" dirty="0" smtClean="0">
                <a:solidFill>
                  <a:schemeClr val="tx1"/>
                </a:solidFill>
              </a:rPr>
              <a:t>side effects/death related to </a:t>
            </a:r>
            <a:r>
              <a:rPr lang="en-CA" sz="2600" dirty="0">
                <a:solidFill>
                  <a:schemeClr val="tx1"/>
                </a:solidFill>
              </a:rPr>
              <a:t>the complementary medicines per </a:t>
            </a:r>
            <a:r>
              <a:rPr lang="en-CA" sz="2600" dirty="0" smtClean="0">
                <a:solidFill>
                  <a:schemeClr val="tx1"/>
                </a:solidFill>
              </a:rPr>
              <a:t>se</a:t>
            </a:r>
          </a:p>
          <a:p>
            <a:pPr marL="171450" indent="-171450">
              <a:buFontTx/>
              <a:buChar char="-"/>
            </a:pPr>
            <a:endParaRPr lang="en-CA" sz="2600" dirty="0" smtClean="0">
              <a:solidFill>
                <a:schemeClr val="tx1"/>
              </a:solidFill>
            </a:endParaRPr>
          </a:p>
          <a:p>
            <a:pPr marL="171450" indent="-171450">
              <a:buFontTx/>
              <a:buChar char="-"/>
            </a:pPr>
            <a:endParaRPr lang="en-CA" sz="2600" dirty="0">
              <a:solidFill>
                <a:schemeClr val="tx1"/>
              </a:solidFill>
            </a:endParaRPr>
          </a:p>
          <a:p>
            <a:pPr marL="171450" indent="-171450">
              <a:buFontTx/>
              <a:buChar char="-"/>
            </a:pPr>
            <a:r>
              <a:rPr lang="en-CA" sz="2600" dirty="0">
                <a:solidFill>
                  <a:schemeClr val="tx1"/>
                </a:solidFill>
              </a:rPr>
              <a:t>However use of </a:t>
            </a:r>
            <a:r>
              <a:rPr lang="en-CA" sz="2600" dirty="0" smtClean="0">
                <a:solidFill>
                  <a:schemeClr val="tx1"/>
                </a:solidFill>
              </a:rPr>
              <a:t>CAM </a:t>
            </a:r>
            <a:r>
              <a:rPr lang="en-CA" sz="2600" dirty="0">
                <a:solidFill>
                  <a:schemeClr val="tx1"/>
                </a:solidFill>
              </a:rPr>
              <a:t>was highly associated with higher rates of refusal of surgery, chemotherapy (34 vs. 3%) and radiotherapy (53% vs. 2</a:t>
            </a:r>
            <a:r>
              <a:rPr lang="en-CA" sz="2600" dirty="0" smtClean="0">
                <a:solidFill>
                  <a:schemeClr val="tx1"/>
                </a:solidFill>
              </a:rPr>
              <a:t>%)</a:t>
            </a:r>
          </a:p>
          <a:p>
            <a:pPr marL="171450" indent="-171450">
              <a:buFontTx/>
              <a:buChar char="-"/>
            </a:pPr>
            <a:endParaRPr lang="en-CA" sz="2600" dirty="0" smtClean="0">
              <a:solidFill>
                <a:schemeClr val="tx1"/>
              </a:solidFill>
            </a:endParaRPr>
          </a:p>
          <a:p>
            <a:pPr marL="171450" indent="-171450">
              <a:buFontTx/>
              <a:buChar char="-"/>
            </a:pPr>
            <a:endParaRPr lang="en-CA" sz="2600" dirty="0">
              <a:solidFill>
                <a:schemeClr val="tx1"/>
              </a:solidFill>
            </a:endParaRPr>
          </a:p>
          <a:p>
            <a:pPr marL="171450" lvl="0" indent="-171450">
              <a:lnSpc>
                <a:spcPct val="100000"/>
              </a:lnSpc>
              <a:spcBef>
                <a:spcPts val="0"/>
              </a:spcBef>
              <a:spcAft>
                <a:spcPts val="0"/>
              </a:spcAft>
              <a:buFontTx/>
              <a:buChar char="-"/>
              <a:defRPr/>
            </a:pPr>
            <a:r>
              <a:rPr lang="en-CA" sz="2600" dirty="0">
                <a:solidFill>
                  <a:schemeClr val="tx1"/>
                </a:solidFill>
              </a:rPr>
              <a:t>T</a:t>
            </a:r>
            <a:r>
              <a:rPr lang="en-CA" sz="2600" dirty="0" smtClean="0">
                <a:solidFill>
                  <a:schemeClr val="tx1"/>
                </a:solidFill>
              </a:rPr>
              <a:t>here </a:t>
            </a:r>
            <a:r>
              <a:rPr lang="en-CA" sz="2600" dirty="0">
                <a:solidFill>
                  <a:schemeClr val="tx1"/>
                </a:solidFill>
              </a:rPr>
              <a:t>was no significant association between </a:t>
            </a:r>
            <a:r>
              <a:rPr lang="en-CA" sz="2600" dirty="0" smtClean="0">
                <a:solidFill>
                  <a:schemeClr val="tx1"/>
                </a:solidFill>
              </a:rPr>
              <a:t>CAM </a:t>
            </a:r>
            <a:r>
              <a:rPr lang="en-CA" sz="2600" dirty="0">
                <a:solidFill>
                  <a:schemeClr val="tx1"/>
                </a:solidFill>
              </a:rPr>
              <a:t>and survival once treatment delay or refusal was included in the model (hazard ratio, 1.39; 95% CI, 0.83-2.33).</a:t>
            </a:r>
            <a:endParaRPr lang="en-CA" sz="2600" dirty="0"/>
          </a:p>
          <a:p>
            <a:pPr marL="0" indent="0">
              <a:buNone/>
            </a:pPr>
            <a:endParaRPr lang="en-CA" sz="2600" b="1" dirty="0">
              <a:solidFill>
                <a:schemeClr val="tx1"/>
              </a:solidFill>
            </a:endParaRPr>
          </a:p>
        </p:txBody>
      </p:sp>
    </p:spTree>
    <p:extLst>
      <p:ext uri="{BB962C8B-B14F-4D97-AF65-F5344CB8AC3E}">
        <p14:creationId xmlns:p14="http://schemas.microsoft.com/office/powerpoint/2010/main" val="82817290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Prove me wrong…</a:t>
            </a:r>
            <a:endParaRPr lang="en-CA" dirty="0"/>
          </a:p>
        </p:txBody>
      </p:sp>
      <p:sp>
        <p:nvSpPr>
          <p:cNvPr id="3" name="Content Placeholder 2"/>
          <p:cNvSpPr>
            <a:spLocks noGrp="1"/>
          </p:cNvSpPr>
          <p:nvPr>
            <p:ph idx="1"/>
          </p:nvPr>
        </p:nvSpPr>
        <p:spPr/>
        <p:txBody>
          <a:bodyPr/>
          <a:lstStyle/>
          <a:p>
            <a:r>
              <a:rPr lang="en-CA" sz="3000" b="1" dirty="0" smtClean="0"/>
              <a:t>Hypothesis:</a:t>
            </a:r>
          </a:p>
          <a:p>
            <a:pPr lvl="1"/>
            <a:r>
              <a:rPr lang="en-CA" sz="2400" i="0" dirty="0" smtClean="0"/>
              <a:t>It is better to accept the CAM treatments patients are using despite UNKNOWN drug interactions and side effects than to alienate patients who are using CAM</a:t>
            </a:r>
          </a:p>
          <a:p>
            <a:pPr lvl="1"/>
            <a:endParaRPr lang="en-CA" sz="2400" i="0" dirty="0" smtClean="0"/>
          </a:p>
          <a:p>
            <a:pPr lvl="1"/>
            <a:r>
              <a:rPr lang="en-CA" sz="2400" i="0" dirty="0" smtClean="0"/>
              <a:t>Evidence suggests that if patients decline ‘traditional’ treatments – this is where mortality starts to increase</a:t>
            </a:r>
            <a:endParaRPr lang="en-CA" sz="2400" i="0" dirty="0"/>
          </a:p>
        </p:txBody>
      </p:sp>
    </p:spTree>
    <p:extLst>
      <p:ext uri="{BB962C8B-B14F-4D97-AF65-F5344CB8AC3E}">
        <p14:creationId xmlns:p14="http://schemas.microsoft.com/office/powerpoint/2010/main" val="356589638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Questions</a:t>
            </a:r>
            <a:endParaRPr lang="en-CA" dirty="0"/>
          </a:p>
        </p:txBody>
      </p:sp>
      <p:sp>
        <p:nvSpPr>
          <p:cNvPr id="3" name="Content Placeholder 2"/>
          <p:cNvSpPr>
            <a:spLocks noGrp="1"/>
          </p:cNvSpPr>
          <p:nvPr>
            <p:ph idx="1"/>
          </p:nvPr>
        </p:nvSpPr>
        <p:spPr/>
        <p:txBody>
          <a:bodyPr/>
          <a:lstStyle/>
          <a:p>
            <a:r>
              <a:rPr lang="en-CA" dirty="0" smtClean="0"/>
              <a:t>lpitre@hsnsudbury.ca</a:t>
            </a:r>
            <a:endParaRPr lang="en-CA" dirty="0"/>
          </a:p>
        </p:txBody>
      </p:sp>
    </p:spTree>
    <p:extLst>
      <p:ext uri="{BB962C8B-B14F-4D97-AF65-F5344CB8AC3E}">
        <p14:creationId xmlns:p14="http://schemas.microsoft.com/office/powerpoint/2010/main" val="355329121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6057" y="0"/>
            <a:ext cx="10626586" cy="1609344"/>
          </a:xfrm>
        </p:spPr>
        <p:txBody>
          <a:bodyPr>
            <a:normAutofit/>
          </a:bodyPr>
          <a:lstStyle/>
          <a:p>
            <a:r>
              <a:rPr lang="en-CA" sz="4600" dirty="0" smtClean="0"/>
              <a:t>Too much of a good thing…</a:t>
            </a:r>
            <a:endParaRPr lang="en-CA" sz="4600" dirty="0"/>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93066" y="1269872"/>
            <a:ext cx="6300174" cy="2549656"/>
          </a:xfrm>
        </p:spPr>
      </p:pic>
      <p:sp>
        <p:nvSpPr>
          <p:cNvPr id="5" name="Content Placeholder 2"/>
          <p:cNvSpPr txBox="1">
            <a:spLocks/>
          </p:cNvSpPr>
          <p:nvPr/>
        </p:nvSpPr>
        <p:spPr>
          <a:xfrm>
            <a:off x="769256" y="4607775"/>
            <a:ext cx="10624457" cy="1828799"/>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r>
              <a:rPr lang="en-CA" dirty="0" smtClean="0"/>
              <a:t>Vitamin E – large doses may increase prostate cancer risk</a:t>
            </a:r>
          </a:p>
          <a:p>
            <a:r>
              <a:rPr lang="en-CA" dirty="0" smtClean="0"/>
              <a:t>Vitamin D – large doses may increase risk of kidney stones, affect risk of heart disease</a:t>
            </a:r>
          </a:p>
          <a:p>
            <a:r>
              <a:rPr lang="en-CA" dirty="0" smtClean="0"/>
              <a:t>Etc.</a:t>
            </a:r>
            <a:endParaRPr lang="en-CA" dirty="0"/>
          </a:p>
        </p:txBody>
      </p:sp>
    </p:spTree>
    <p:extLst>
      <p:ext uri="{BB962C8B-B14F-4D97-AF65-F5344CB8AC3E}">
        <p14:creationId xmlns:p14="http://schemas.microsoft.com/office/powerpoint/2010/main" val="111667663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25486" y="1080969"/>
            <a:ext cx="6865257" cy="6112623"/>
          </a:xfrm>
        </p:spPr>
      </p:pic>
      <p:sp>
        <p:nvSpPr>
          <p:cNvPr id="5" name="TextBox 4"/>
          <p:cNvSpPr txBox="1"/>
          <p:nvPr/>
        </p:nvSpPr>
        <p:spPr>
          <a:xfrm>
            <a:off x="334851" y="6322311"/>
            <a:ext cx="1433406" cy="369332"/>
          </a:xfrm>
          <a:prstGeom prst="rect">
            <a:avLst/>
          </a:prstGeom>
          <a:noFill/>
        </p:spPr>
        <p:txBody>
          <a:bodyPr wrap="none" rtlCol="0">
            <a:spAutoFit/>
          </a:bodyPr>
          <a:lstStyle/>
          <a:p>
            <a:r>
              <a:rPr lang="en-CA" dirty="0" smtClean="0"/>
              <a:t>PINK notes</a:t>
            </a:r>
            <a:endParaRPr lang="en-CA" dirty="0"/>
          </a:p>
        </p:txBody>
      </p:sp>
      <p:sp>
        <p:nvSpPr>
          <p:cNvPr id="6" name="Title 1"/>
          <p:cNvSpPr>
            <a:spLocks noGrp="1"/>
          </p:cNvSpPr>
          <p:nvPr>
            <p:ph type="title"/>
          </p:nvPr>
        </p:nvSpPr>
        <p:spPr>
          <a:xfrm>
            <a:off x="1051554" y="-150428"/>
            <a:ext cx="9839663" cy="1625964"/>
          </a:xfrm>
        </p:spPr>
        <p:txBody>
          <a:bodyPr>
            <a:normAutofit/>
          </a:bodyPr>
          <a:lstStyle/>
          <a:p>
            <a:r>
              <a:rPr lang="en-CA" dirty="0" smtClean="0">
                <a:sym typeface="Wingdings" panose="05000000000000000000" pitchFamily="2" charset="2"/>
              </a:rPr>
              <a:t> </a:t>
            </a:r>
            <a:r>
              <a:rPr lang="en-CA" sz="4000" dirty="0" smtClean="0">
                <a:sym typeface="Wingdings" panose="05000000000000000000" pitchFamily="2" charset="2"/>
              </a:rPr>
              <a:t>Unintended Consequences </a:t>
            </a:r>
            <a:endParaRPr lang="en-CA" sz="4000" dirty="0"/>
          </a:p>
        </p:txBody>
      </p:sp>
    </p:spTree>
    <p:extLst>
      <p:ext uri="{BB962C8B-B14F-4D97-AF65-F5344CB8AC3E}">
        <p14:creationId xmlns:p14="http://schemas.microsoft.com/office/powerpoint/2010/main" val="44933987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dirty="0">
                <a:sym typeface="Wingdings" panose="05000000000000000000" pitchFamily="2" charset="2"/>
              </a:rPr>
              <a:t> </a:t>
            </a:r>
            <a:r>
              <a:rPr lang="en-CA" dirty="0" smtClean="0"/>
              <a:t>How to talk to well-meaning loved-ones</a:t>
            </a:r>
            <a:endParaRPr lang="en-CA" dirty="0"/>
          </a:p>
        </p:txBody>
      </p:sp>
      <p:sp>
        <p:nvSpPr>
          <p:cNvPr id="3" name="Content Placeholder 2"/>
          <p:cNvSpPr>
            <a:spLocks noGrp="1"/>
          </p:cNvSpPr>
          <p:nvPr>
            <p:ph idx="1"/>
          </p:nvPr>
        </p:nvSpPr>
        <p:spPr/>
        <p:txBody>
          <a:bodyPr>
            <a:normAutofit lnSpcReduction="10000"/>
          </a:bodyPr>
          <a:lstStyle/>
          <a:p>
            <a:endParaRPr lang="en-CA" dirty="0" smtClean="0"/>
          </a:p>
          <a:p>
            <a:r>
              <a:rPr lang="en-CA" dirty="0" smtClean="0"/>
              <a:t>Thank you</a:t>
            </a:r>
          </a:p>
          <a:p>
            <a:endParaRPr lang="en-CA" dirty="0" smtClean="0"/>
          </a:p>
          <a:p>
            <a:r>
              <a:rPr lang="en-CA" dirty="0" smtClean="0"/>
              <a:t>I will bring this and discuss with my XXX practitioner</a:t>
            </a:r>
          </a:p>
          <a:p>
            <a:endParaRPr lang="en-CA" dirty="0" smtClean="0"/>
          </a:p>
          <a:p>
            <a:r>
              <a:rPr lang="en-CA" dirty="0" smtClean="0"/>
              <a:t>When I’m on active treatment – the goal will be to create unnatural environment in my body – so the cancer can’t survive</a:t>
            </a:r>
          </a:p>
          <a:p>
            <a:endParaRPr lang="en-CA" dirty="0" smtClean="0"/>
          </a:p>
          <a:p>
            <a:r>
              <a:rPr lang="en-CA" dirty="0" smtClean="0"/>
              <a:t>After treatment is complete – the focus will change to ‘wellness’</a:t>
            </a:r>
            <a:endParaRPr lang="en-CA" dirty="0"/>
          </a:p>
        </p:txBody>
      </p:sp>
    </p:spTree>
    <p:extLst>
      <p:ext uri="{BB962C8B-B14F-4D97-AF65-F5344CB8AC3E}">
        <p14:creationId xmlns:p14="http://schemas.microsoft.com/office/powerpoint/2010/main" val="268807534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0" y="2438400"/>
            <a:ext cx="7499350" cy="1143000"/>
          </a:xfrm>
        </p:spPr>
        <p:txBody>
          <a:bodyPr>
            <a:normAutofit fontScale="90000"/>
          </a:bodyPr>
          <a:lstStyle/>
          <a:p>
            <a:pPr lvl="0" algn="ctr"/>
            <a:r>
              <a:rPr lang="en-US" b="1" dirty="0"/>
              <a:t>HIGH-DOSE VITAMIN C can CURE CANCER</a:t>
            </a:r>
            <a:br>
              <a:rPr lang="en-US" b="1" dirty="0"/>
            </a:br>
            <a:endParaRPr lang="en-US" dirty="0"/>
          </a:p>
        </p:txBody>
      </p:sp>
    </p:spTree>
    <p:extLst>
      <p:ext uri="{BB962C8B-B14F-4D97-AF65-F5344CB8AC3E}">
        <p14:creationId xmlns:p14="http://schemas.microsoft.com/office/powerpoint/2010/main" val="274649789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VITAMIN C Infusion</a:t>
            </a:r>
            <a:endParaRPr lang="en-US" dirty="0"/>
          </a:p>
        </p:txBody>
      </p:sp>
      <p:sp>
        <p:nvSpPr>
          <p:cNvPr id="3" name="Content Placeholder 2"/>
          <p:cNvSpPr>
            <a:spLocks noGrp="1"/>
          </p:cNvSpPr>
          <p:nvPr>
            <p:ph idx="1"/>
          </p:nvPr>
        </p:nvSpPr>
        <p:spPr>
          <a:xfrm>
            <a:off x="2590800" y="1447800"/>
            <a:ext cx="7866888" cy="4800600"/>
          </a:xfrm>
        </p:spPr>
        <p:txBody>
          <a:bodyPr/>
          <a:lstStyle/>
          <a:p>
            <a:r>
              <a:rPr lang="en-US" b="1" dirty="0" smtClean="0"/>
              <a:t>Linus Pauling</a:t>
            </a:r>
          </a:p>
          <a:p>
            <a:pPr lvl="1"/>
            <a:r>
              <a:rPr lang="en-US" dirty="0" smtClean="0"/>
              <a:t>Founder of quantum chemistry – Nobel prize</a:t>
            </a:r>
          </a:p>
          <a:p>
            <a:pPr lvl="1"/>
            <a:r>
              <a:rPr lang="en-US" dirty="0" smtClean="0"/>
              <a:t>Peace activist – Nobel Peace prize</a:t>
            </a:r>
          </a:p>
          <a:p>
            <a:pPr lvl="1"/>
            <a:endParaRPr lang="en-US" dirty="0" smtClean="0"/>
          </a:p>
          <a:p>
            <a:r>
              <a:rPr lang="en-US" b="1" dirty="0" smtClean="0"/>
              <a:t>1974 published study</a:t>
            </a:r>
          </a:p>
          <a:p>
            <a:pPr lvl="1"/>
            <a:r>
              <a:rPr lang="en-US" dirty="0" smtClean="0"/>
              <a:t>High dose vitamin C (10g/day)</a:t>
            </a:r>
          </a:p>
          <a:p>
            <a:pPr lvl="1"/>
            <a:r>
              <a:rPr lang="en-US" dirty="0" smtClean="0"/>
              <a:t>100 patient series (very little chemo exposure)</a:t>
            </a:r>
          </a:p>
          <a:p>
            <a:pPr lvl="1"/>
            <a:r>
              <a:rPr lang="en-US" dirty="0" smtClean="0"/>
              <a:t>Stage IV patients</a:t>
            </a:r>
          </a:p>
          <a:p>
            <a:pPr lvl="1"/>
            <a:r>
              <a:rPr lang="en-US" dirty="0" smtClean="0"/>
              <a:t>Mean OS 210 </a:t>
            </a:r>
            <a:r>
              <a:rPr lang="en-US" dirty="0" err="1" smtClean="0"/>
              <a:t>vs</a:t>
            </a:r>
            <a:r>
              <a:rPr lang="en-US" dirty="0" smtClean="0"/>
              <a:t> 50 days (historical controls)</a:t>
            </a:r>
            <a:endParaRPr lang="en-US" dirty="0"/>
          </a:p>
        </p:txBody>
      </p:sp>
      <p:sp>
        <p:nvSpPr>
          <p:cNvPr id="4" name="AutoShape 2" descr="Image result for orange"/>
          <p:cNvSpPr>
            <a:spLocks noChangeAspect="1" noChangeArrowheads="1"/>
          </p:cNvSpPr>
          <p:nvPr/>
        </p:nvSpPr>
        <p:spPr bwMode="auto">
          <a:xfrm>
            <a:off x="15240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Image result for orange"/>
          <p:cNvSpPr>
            <a:spLocks noChangeAspect="1" noChangeArrowheads="1"/>
          </p:cNvSpPr>
          <p:nvPr/>
        </p:nvSpPr>
        <p:spPr bwMode="auto">
          <a:xfrm>
            <a:off x="1676400"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3"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38247" y="7937"/>
            <a:ext cx="2743200"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48959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1694" y="1143000"/>
            <a:ext cx="8869680"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2884863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Vitamin C Infusion</a:t>
            </a:r>
            <a:endParaRPr lang="en-US" dirty="0"/>
          </a:p>
        </p:txBody>
      </p:sp>
      <p:sp>
        <p:nvSpPr>
          <p:cNvPr id="3" name="Content Placeholder 2"/>
          <p:cNvSpPr>
            <a:spLocks noGrp="1"/>
          </p:cNvSpPr>
          <p:nvPr>
            <p:ph idx="1"/>
          </p:nvPr>
        </p:nvSpPr>
        <p:spPr/>
        <p:txBody>
          <a:bodyPr/>
          <a:lstStyle/>
          <a:p>
            <a:r>
              <a:rPr lang="en-US" dirty="0" smtClean="0"/>
              <a:t>Double-blind study – 100 patients with advanced CRC</a:t>
            </a:r>
          </a:p>
          <a:p>
            <a:r>
              <a:rPr lang="en-US" dirty="0" smtClean="0"/>
              <a:t>Randomly assigned to Vitamin C 10g/day) </a:t>
            </a:r>
            <a:r>
              <a:rPr lang="en-US" dirty="0" err="1" smtClean="0"/>
              <a:t>vs</a:t>
            </a:r>
            <a:r>
              <a:rPr lang="en-US" dirty="0" smtClean="0"/>
              <a:t> placebo</a:t>
            </a:r>
          </a:p>
          <a:p>
            <a:r>
              <a:rPr lang="en-US" dirty="0" smtClean="0"/>
              <a:t>None had received prior treatment with cytotoxic drugs</a:t>
            </a:r>
          </a:p>
          <a:p>
            <a:r>
              <a:rPr lang="en-US" dirty="0" smtClean="0"/>
              <a:t>No difference in OS, disease progression</a:t>
            </a:r>
          </a:p>
          <a:p>
            <a:r>
              <a:rPr lang="en-US" dirty="0" smtClean="0"/>
              <a:t>No objective improvement in measurable disease</a:t>
            </a:r>
            <a:endParaRPr lang="en-US" dirty="0"/>
          </a:p>
        </p:txBody>
      </p:sp>
    </p:spTree>
    <p:extLst>
      <p:ext uri="{BB962C8B-B14F-4D97-AF65-F5344CB8AC3E}">
        <p14:creationId xmlns:p14="http://schemas.microsoft.com/office/powerpoint/2010/main" val="6611950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Some definitions</a:t>
            </a:r>
            <a:endParaRPr lang="en-CA" dirty="0"/>
          </a:p>
        </p:txBody>
      </p:sp>
      <p:sp>
        <p:nvSpPr>
          <p:cNvPr id="3" name="Content Placeholder 2"/>
          <p:cNvSpPr>
            <a:spLocks noGrp="1"/>
          </p:cNvSpPr>
          <p:nvPr>
            <p:ph idx="1"/>
          </p:nvPr>
        </p:nvSpPr>
        <p:spPr>
          <a:xfrm>
            <a:off x="989556" y="1891430"/>
            <a:ext cx="10138692" cy="4469456"/>
          </a:xfrm>
        </p:spPr>
        <p:txBody>
          <a:bodyPr>
            <a:normAutofit/>
          </a:bodyPr>
          <a:lstStyle/>
          <a:p>
            <a:r>
              <a:rPr lang="en-CA" b="1" dirty="0"/>
              <a:t>Complementary</a:t>
            </a:r>
            <a:r>
              <a:rPr lang="en-CA" dirty="0"/>
              <a:t> therapies are used </a:t>
            </a:r>
            <a:r>
              <a:rPr lang="en-CA" b="1" dirty="0"/>
              <a:t>together with</a:t>
            </a:r>
            <a:r>
              <a:rPr lang="en-CA" dirty="0"/>
              <a:t> conventional cancer </a:t>
            </a:r>
            <a:r>
              <a:rPr lang="en-CA" dirty="0" smtClean="0"/>
              <a:t>treatments</a:t>
            </a:r>
          </a:p>
          <a:p>
            <a:endParaRPr lang="en-CA" b="1" dirty="0" smtClean="0"/>
          </a:p>
          <a:p>
            <a:r>
              <a:rPr lang="en-CA" b="1" dirty="0" smtClean="0"/>
              <a:t>Alternative</a:t>
            </a:r>
            <a:r>
              <a:rPr lang="en-CA" dirty="0" smtClean="0"/>
              <a:t> </a:t>
            </a:r>
            <a:r>
              <a:rPr lang="en-CA" dirty="0"/>
              <a:t>therapies are used </a:t>
            </a:r>
            <a:r>
              <a:rPr lang="en-CA" b="1" dirty="0"/>
              <a:t>instead of</a:t>
            </a:r>
            <a:r>
              <a:rPr lang="en-CA" dirty="0"/>
              <a:t> conventional cancer </a:t>
            </a:r>
            <a:r>
              <a:rPr lang="en-CA" dirty="0" smtClean="0"/>
              <a:t>treatments</a:t>
            </a:r>
          </a:p>
          <a:p>
            <a:endParaRPr lang="en-CA" dirty="0"/>
          </a:p>
          <a:p>
            <a:r>
              <a:rPr lang="en-CA" b="1" dirty="0" smtClean="0"/>
              <a:t>CAM </a:t>
            </a:r>
            <a:r>
              <a:rPr lang="en-CA" dirty="0" smtClean="0"/>
              <a:t>is Complementary and Alternative Medicine (used throughout)</a:t>
            </a:r>
          </a:p>
          <a:p>
            <a:endParaRPr lang="en-CA" b="1" dirty="0" smtClean="0"/>
          </a:p>
          <a:p>
            <a:r>
              <a:rPr lang="en-CA" b="1" dirty="0" smtClean="0"/>
              <a:t>Homeopathic</a:t>
            </a:r>
            <a:r>
              <a:rPr lang="en-CA" dirty="0" smtClean="0"/>
              <a:t> therapies</a:t>
            </a:r>
          </a:p>
          <a:p>
            <a:pPr lvl="1"/>
            <a:r>
              <a:rPr lang="en-CA" dirty="0" smtClean="0"/>
              <a:t>a </a:t>
            </a:r>
            <a:r>
              <a:rPr lang="en-CA" dirty="0"/>
              <a:t>solution that is more dilute is described as having a higher </a:t>
            </a:r>
            <a:r>
              <a:rPr lang="en-CA" dirty="0" smtClean="0"/>
              <a:t>‘potency’</a:t>
            </a:r>
          </a:p>
          <a:p>
            <a:pPr lvl="1"/>
            <a:r>
              <a:rPr lang="en-CA" dirty="0" smtClean="0"/>
              <a:t>end </a:t>
            </a:r>
            <a:r>
              <a:rPr lang="en-CA" dirty="0"/>
              <a:t>product is often </a:t>
            </a:r>
            <a:r>
              <a:rPr lang="en-CA" dirty="0" smtClean="0"/>
              <a:t>++ </a:t>
            </a:r>
            <a:r>
              <a:rPr lang="en-CA" dirty="0"/>
              <a:t>diluted </a:t>
            </a:r>
            <a:r>
              <a:rPr lang="en-CA" dirty="0" smtClean="0"/>
              <a:t>- indistinguishable </a:t>
            </a:r>
            <a:r>
              <a:rPr lang="en-CA" dirty="0"/>
              <a:t>from </a:t>
            </a:r>
            <a:r>
              <a:rPr lang="en-CA" dirty="0" smtClean="0"/>
              <a:t>the base (</a:t>
            </a:r>
            <a:r>
              <a:rPr lang="en-CA" dirty="0" smtClean="0"/>
              <a:t>water</a:t>
            </a:r>
            <a:r>
              <a:rPr lang="en-CA" dirty="0"/>
              <a:t> </a:t>
            </a:r>
            <a:r>
              <a:rPr lang="en-CA" dirty="0" smtClean="0"/>
              <a:t>or</a:t>
            </a:r>
            <a:r>
              <a:rPr lang="en-CA" dirty="0" smtClean="0"/>
              <a:t> </a:t>
            </a:r>
            <a:r>
              <a:rPr lang="en-CA" dirty="0" smtClean="0"/>
              <a:t>ETOH)</a:t>
            </a:r>
          </a:p>
          <a:p>
            <a:pPr marL="0" indent="0">
              <a:buNone/>
            </a:pPr>
            <a:endParaRPr lang="en-CA" dirty="0" smtClean="0"/>
          </a:p>
        </p:txBody>
      </p:sp>
    </p:spTree>
    <p:extLst>
      <p:ext uri="{BB962C8B-B14F-4D97-AF65-F5344CB8AC3E}">
        <p14:creationId xmlns:p14="http://schemas.microsoft.com/office/powerpoint/2010/main" val="75576729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Vitamin C Infusion</a:t>
            </a:r>
            <a:endParaRPr lang="en-US" dirty="0"/>
          </a:p>
        </p:txBody>
      </p:sp>
      <p:sp>
        <p:nvSpPr>
          <p:cNvPr id="3" name="Content Placeholder 2"/>
          <p:cNvSpPr>
            <a:spLocks noGrp="1"/>
          </p:cNvSpPr>
          <p:nvPr>
            <p:ph idx="1"/>
          </p:nvPr>
        </p:nvSpPr>
        <p:spPr>
          <a:xfrm>
            <a:off x="2971800" y="1752600"/>
            <a:ext cx="7498080" cy="4800600"/>
          </a:xfrm>
        </p:spPr>
        <p:txBody>
          <a:bodyPr/>
          <a:lstStyle/>
          <a:p>
            <a:r>
              <a:rPr lang="en-US" dirty="0"/>
              <a:t>The World Health Organization recommends taking 45 milligrams of vitamin C a </a:t>
            </a:r>
            <a:r>
              <a:rPr lang="en-US" dirty="0" smtClean="0"/>
              <a:t>day</a:t>
            </a:r>
            <a:endParaRPr lang="en-US" dirty="0"/>
          </a:p>
          <a:p>
            <a:endParaRPr lang="en-US" dirty="0" smtClean="0"/>
          </a:p>
          <a:p>
            <a:r>
              <a:rPr lang="en-US" dirty="0" smtClean="0"/>
              <a:t>Cost ~$30 - $150/infusion</a:t>
            </a:r>
          </a:p>
        </p:txBody>
      </p:sp>
      <p:pic>
        <p:nvPicPr>
          <p:cNvPr id="4" name="Picture 2">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06803" y="5715000"/>
            <a:ext cx="971550" cy="971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9093077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Cancer-causing lifestyle factors</a:t>
            </a:r>
            <a:endParaRPr lang="en-CA" dirty="0"/>
          </a:p>
        </p:txBody>
      </p:sp>
      <p:sp>
        <p:nvSpPr>
          <p:cNvPr id="3" name="Content Placeholder 2"/>
          <p:cNvSpPr>
            <a:spLocks noGrp="1"/>
          </p:cNvSpPr>
          <p:nvPr>
            <p:ph idx="1"/>
          </p:nvPr>
        </p:nvSpPr>
        <p:spPr/>
        <p:txBody>
          <a:bodyPr/>
          <a:lstStyle/>
          <a:p>
            <a:r>
              <a:rPr lang="en-CA" dirty="0" smtClean="0"/>
              <a:t>Obesity</a:t>
            </a:r>
          </a:p>
          <a:p>
            <a:r>
              <a:rPr lang="en-CA" dirty="0" smtClean="0"/>
              <a:t>Alcohol</a:t>
            </a:r>
          </a:p>
          <a:p>
            <a:r>
              <a:rPr lang="en-CA" dirty="0" smtClean="0"/>
              <a:t>Tobacco</a:t>
            </a:r>
          </a:p>
          <a:p>
            <a:r>
              <a:rPr lang="en-CA" dirty="0" smtClean="0"/>
              <a:t>Sun</a:t>
            </a:r>
          </a:p>
          <a:p>
            <a:r>
              <a:rPr lang="en-CA" dirty="0" smtClean="0"/>
              <a:t>Radon gas exposure</a:t>
            </a:r>
          </a:p>
          <a:p>
            <a:r>
              <a:rPr lang="en-CA" dirty="0" smtClean="0"/>
              <a:t>Infectious agents (e.g. HPV)</a:t>
            </a:r>
          </a:p>
          <a:p>
            <a:r>
              <a:rPr lang="en-CA" dirty="0" err="1" smtClean="0"/>
              <a:t>Environmantal</a:t>
            </a:r>
            <a:r>
              <a:rPr lang="en-CA" dirty="0" smtClean="0"/>
              <a:t> </a:t>
            </a:r>
            <a:r>
              <a:rPr lang="en-CA" dirty="0" err="1" smtClean="0"/>
              <a:t>polutants</a:t>
            </a:r>
            <a:endParaRPr lang="en-CA" dirty="0"/>
          </a:p>
        </p:txBody>
      </p:sp>
    </p:spTree>
    <p:extLst>
      <p:ext uri="{BB962C8B-B14F-4D97-AF65-F5344CB8AC3E}">
        <p14:creationId xmlns:p14="http://schemas.microsoft.com/office/powerpoint/2010/main" val="8924508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4950" y="438150"/>
            <a:ext cx="9601200" cy="1485900"/>
          </a:xfrm>
        </p:spPr>
        <p:txBody>
          <a:bodyPr/>
          <a:lstStyle/>
          <a:p>
            <a:r>
              <a:rPr lang="en-CA" dirty="0" smtClean="0"/>
              <a:t>CAMs General Categories:</a:t>
            </a:r>
            <a:endParaRPr lang="en-CA" dirty="0"/>
          </a:p>
        </p:txBody>
      </p:sp>
      <p:sp>
        <p:nvSpPr>
          <p:cNvPr id="3" name="Content Placeholder 2"/>
          <p:cNvSpPr>
            <a:spLocks noGrp="1"/>
          </p:cNvSpPr>
          <p:nvPr>
            <p:ph idx="1"/>
          </p:nvPr>
        </p:nvSpPr>
        <p:spPr>
          <a:xfrm>
            <a:off x="1028700" y="1657350"/>
            <a:ext cx="10553700" cy="5200650"/>
          </a:xfrm>
        </p:spPr>
        <p:txBody>
          <a:bodyPr>
            <a:normAutofit/>
          </a:bodyPr>
          <a:lstStyle/>
          <a:p>
            <a:r>
              <a:rPr lang="en-CA" sz="2600" b="1" dirty="0" smtClean="0"/>
              <a:t>Diets:</a:t>
            </a:r>
            <a:r>
              <a:rPr lang="en-CA" sz="2600" dirty="0" smtClean="0"/>
              <a:t> Gerson, </a:t>
            </a:r>
            <a:r>
              <a:rPr lang="en-CA" sz="2600" dirty="0"/>
              <a:t>ketogenic, </a:t>
            </a:r>
            <a:r>
              <a:rPr lang="en-CA" sz="2600" dirty="0" err="1"/>
              <a:t>Peskin</a:t>
            </a:r>
            <a:r>
              <a:rPr lang="en-CA" sz="2600" dirty="0"/>
              <a:t>, </a:t>
            </a:r>
            <a:r>
              <a:rPr lang="en-CA" sz="2600" dirty="0" err="1"/>
              <a:t>Budwig</a:t>
            </a:r>
            <a:r>
              <a:rPr lang="en-CA" sz="2600" dirty="0"/>
              <a:t>, alkaline, and </a:t>
            </a:r>
            <a:r>
              <a:rPr lang="en-CA" sz="2600" dirty="0" smtClean="0"/>
              <a:t>paleo etc.</a:t>
            </a:r>
          </a:p>
          <a:p>
            <a:r>
              <a:rPr lang="en-CA" sz="2600" b="1" dirty="0" smtClean="0"/>
              <a:t>Biologics:</a:t>
            </a:r>
            <a:r>
              <a:rPr lang="en-CA" sz="2600" dirty="0" smtClean="0"/>
              <a:t> teas </a:t>
            </a:r>
            <a:r>
              <a:rPr lang="en-CA" sz="2600" dirty="0"/>
              <a:t>(green, medicinal, </a:t>
            </a:r>
            <a:r>
              <a:rPr lang="en-CA" sz="2600" dirty="0" err="1"/>
              <a:t>chaga</a:t>
            </a:r>
            <a:r>
              <a:rPr lang="en-CA" sz="2600" dirty="0"/>
              <a:t> mushroom, </a:t>
            </a:r>
            <a:r>
              <a:rPr lang="en-CA" sz="2600" dirty="0" err="1"/>
              <a:t>Essiac</a:t>
            </a:r>
            <a:r>
              <a:rPr lang="en-CA" sz="2600" dirty="0"/>
              <a:t>), natural health products [ginger, curcumin (turmeric), flaxseed oil, cat’s claw], </a:t>
            </a:r>
            <a:r>
              <a:rPr lang="en-CA" sz="2600" dirty="0" smtClean="0"/>
              <a:t>medicinal cannabis etc. </a:t>
            </a:r>
          </a:p>
          <a:p>
            <a:r>
              <a:rPr lang="en-CA" sz="2600" b="1" dirty="0" smtClean="0"/>
              <a:t>Energy therapies: </a:t>
            </a:r>
            <a:r>
              <a:rPr lang="en-CA" sz="2600" dirty="0" smtClean="0"/>
              <a:t>Rife </a:t>
            </a:r>
            <a:r>
              <a:rPr lang="en-CA" sz="2600" dirty="0"/>
              <a:t>device, Beck device</a:t>
            </a:r>
            <a:r>
              <a:rPr lang="en-CA" sz="2600" dirty="0" smtClean="0"/>
              <a:t>, </a:t>
            </a:r>
            <a:r>
              <a:rPr lang="en-CA" sz="2600" dirty="0"/>
              <a:t>oxygen or ozone </a:t>
            </a:r>
            <a:r>
              <a:rPr lang="en-CA" sz="2600" dirty="0" smtClean="0"/>
              <a:t>treatment etc.</a:t>
            </a:r>
            <a:endParaRPr lang="en-CA" sz="2600" dirty="0"/>
          </a:p>
          <a:p>
            <a:r>
              <a:rPr lang="en-CA" sz="2600" b="1" dirty="0" smtClean="0"/>
              <a:t>Alternative </a:t>
            </a:r>
            <a:r>
              <a:rPr lang="en-CA" sz="2600" b="1" dirty="0"/>
              <a:t>medical </a:t>
            </a:r>
            <a:r>
              <a:rPr lang="en-CA" sz="2600" b="1" dirty="0" smtClean="0"/>
              <a:t>systems: </a:t>
            </a:r>
            <a:r>
              <a:rPr lang="en-CA" sz="2600" dirty="0" smtClean="0"/>
              <a:t>Traditional </a:t>
            </a:r>
            <a:r>
              <a:rPr lang="en-CA" sz="2600" dirty="0"/>
              <a:t>Chinese Medicine, </a:t>
            </a:r>
            <a:r>
              <a:rPr lang="en-CA" sz="2600" dirty="0" smtClean="0"/>
              <a:t>acupuncture</a:t>
            </a:r>
            <a:r>
              <a:rPr lang="en-CA" sz="2600" dirty="0"/>
              <a:t>, homeopathy, </a:t>
            </a:r>
            <a:r>
              <a:rPr lang="en-CA" sz="2600" dirty="0" smtClean="0"/>
              <a:t>massage</a:t>
            </a:r>
            <a:r>
              <a:rPr lang="en-CA" sz="2600" dirty="0"/>
              <a:t>, </a:t>
            </a:r>
            <a:r>
              <a:rPr lang="en-CA" sz="2600" dirty="0" smtClean="0"/>
              <a:t>Reiki</a:t>
            </a:r>
          </a:p>
          <a:p>
            <a:r>
              <a:rPr lang="en-CA" sz="2600" b="1" dirty="0" smtClean="0"/>
              <a:t>Spiritual </a:t>
            </a:r>
            <a:r>
              <a:rPr lang="en-CA" sz="2600" b="1" dirty="0"/>
              <a:t>therapy and mind–body </a:t>
            </a:r>
            <a:r>
              <a:rPr lang="en-CA" sz="2600" b="1" dirty="0" smtClean="0"/>
              <a:t>systems: </a:t>
            </a:r>
            <a:r>
              <a:rPr lang="en-CA" sz="2600" dirty="0" smtClean="0"/>
              <a:t>faith </a:t>
            </a:r>
            <a:r>
              <a:rPr lang="en-CA" sz="2600" dirty="0"/>
              <a:t>healing or prayer, divination, meditation, </a:t>
            </a:r>
            <a:r>
              <a:rPr lang="en-CA" sz="2600" dirty="0" smtClean="0"/>
              <a:t>hypnosis</a:t>
            </a:r>
            <a:r>
              <a:rPr lang="en-CA" sz="2600" dirty="0"/>
              <a:t>, psychic therapy</a:t>
            </a:r>
            <a:r>
              <a:rPr lang="en-CA" sz="2600" dirty="0" smtClean="0"/>
              <a:t>, </a:t>
            </a:r>
            <a:r>
              <a:rPr lang="en-CA" sz="2600" dirty="0"/>
              <a:t>mental imagery, </a:t>
            </a:r>
            <a:r>
              <a:rPr lang="en-CA" sz="2600" dirty="0" smtClean="0"/>
              <a:t>yoga</a:t>
            </a:r>
            <a:r>
              <a:rPr lang="en-CA" sz="2600" dirty="0"/>
              <a:t> </a:t>
            </a:r>
            <a:r>
              <a:rPr lang="en-CA" sz="2600" dirty="0" smtClean="0"/>
              <a:t>etc. </a:t>
            </a:r>
            <a:endParaRPr lang="en-CA" sz="2600" dirty="0"/>
          </a:p>
        </p:txBody>
      </p:sp>
    </p:spTree>
    <p:extLst>
      <p:ext uri="{BB962C8B-B14F-4D97-AF65-F5344CB8AC3E}">
        <p14:creationId xmlns:p14="http://schemas.microsoft.com/office/powerpoint/2010/main" val="17112937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Case – Initial Consult</a:t>
            </a:r>
            <a:endParaRPr lang="en-US" dirty="0"/>
          </a:p>
        </p:txBody>
      </p:sp>
      <p:sp>
        <p:nvSpPr>
          <p:cNvPr id="3" name="Content Placeholder 2"/>
          <p:cNvSpPr>
            <a:spLocks noGrp="1"/>
          </p:cNvSpPr>
          <p:nvPr>
            <p:ph idx="1"/>
          </p:nvPr>
        </p:nvSpPr>
        <p:spPr>
          <a:xfrm>
            <a:off x="1371600" y="1828800"/>
            <a:ext cx="9601200" cy="4038600"/>
          </a:xfrm>
        </p:spPr>
        <p:txBody>
          <a:bodyPr/>
          <a:lstStyle/>
          <a:p>
            <a:pPr>
              <a:buFont typeface="Arial" panose="020B0604020202020204" pitchFamily="34" charset="0"/>
              <a:buChar char="•"/>
            </a:pPr>
            <a:r>
              <a:rPr lang="en-CA" sz="2800" b="1" dirty="0" smtClean="0"/>
              <a:t>Sept. 2014</a:t>
            </a:r>
          </a:p>
          <a:p>
            <a:pPr lvl="1"/>
            <a:r>
              <a:rPr lang="en-CA" sz="2400" i="0" dirty="0" smtClean="0"/>
              <a:t>Patient AM</a:t>
            </a:r>
          </a:p>
          <a:p>
            <a:pPr lvl="1"/>
            <a:r>
              <a:rPr lang="en-CA" sz="2400" i="0" dirty="0" smtClean="0"/>
              <a:t>Formerly healthy premenopausal 50F</a:t>
            </a:r>
          </a:p>
          <a:p>
            <a:pPr lvl="1"/>
            <a:r>
              <a:rPr lang="en-CA" sz="2400" i="0" dirty="0" smtClean="0"/>
              <a:t>Locally-advanced breast cancer (L breast) seen for consideration of </a:t>
            </a:r>
            <a:r>
              <a:rPr lang="en-CA" sz="2400" i="0" dirty="0" err="1" smtClean="0"/>
              <a:t>NEOadjuvant</a:t>
            </a:r>
            <a:r>
              <a:rPr lang="en-CA" sz="2400" i="0" dirty="0" smtClean="0"/>
              <a:t> systemic therapy</a:t>
            </a:r>
          </a:p>
          <a:p>
            <a:pPr lvl="1"/>
            <a:endParaRPr lang="en-US" sz="1800" i="0" dirty="0"/>
          </a:p>
        </p:txBody>
      </p:sp>
    </p:spTree>
    <p:extLst>
      <p:ext uri="{BB962C8B-B14F-4D97-AF65-F5344CB8AC3E}">
        <p14:creationId xmlns:p14="http://schemas.microsoft.com/office/powerpoint/2010/main" val="3484337016"/>
      </p:ext>
    </p:extLst>
  </p:cSld>
  <p:clrMapOvr>
    <a:masterClrMapping/>
  </p:clrMapOvr>
  <p:timing>
    <p:tnLst>
      <p:par>
        <p:cTn id="1" dur="indefinite" restart="never" nodeType="tmRoot"/>
      </p:par>
    </p:tnLst>
  </p:timing>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4511B72C184E84C849134EFC9D01C73" ma:contentTypeVersion="15" ma:contentTypeDescription="Create a new document." ma:contentTypeScope="" ma:versionID="dd9c1c7dd5d6f95be9439cba07cc10c3">
  <xsd:schema xmlns:xsd="http://www.w3.org/2001/XMLSchema" xmlns:xs="http://www.w3.org/2001/XMLSchema" xmlns:p="http://schemas.microsoft.com/office/2006/metadata/properties" xmlns:ns1="http://schemas.microsoft.com/sharepoint/v3" xmlns:ns2="c8c6777c-a985-4543-b6be-04714913a8fd" xmlns:ns3="60c23608-2914-453a-b363-52ae3a1f3041" targetNamespace="http://schemas.microsoft.com/office/2006/metadata/properties" ma:root="true" ma:fieldsID="706dd6e54aae922c1c864546d80bfab8" ns1:_="" ns2:_="" ns3:_="">
    <xsd:import namespace="http://schemas.microsoft.com/sharepoint/v3"/>
    <xsd:import namespace="c8c6777c-a985-4543-b6be-04714913a8fd"/>
    <xsd:import namespace="60c23608-2914-453a-b363-52ae3a1f3041"/>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2:SharedWithUsers" minOccurs="0"/>
                <xsd:element ref="ns2:SharedWithDetails" minOccurs="0"/>
                <xsd:element ref="ns3:MediaServiceGenerationTime" minOccurs="0"/>
                <xsd:element ref="ns3:MediaServiceEventHashCode" minOccurs="0"/>
                <xsd:element ref="ns3:RT" minOccurs="0"/>
                <xsd:element ref="ns3:Coordinator" minOccurs="0"/>
                <xsd:element ref="ns3:CourseCode"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4" nillable="true" ma:displayName="Unified Compliance Policy Properties" ma:hidden="true" ma:internalName="_ip_UnifiedCompliancePolicyProperties">
      <xsd:simpleType>
        <xsd:restriction base="dms:Note"/>
      </xsd:simpleType>
    </xsd:element>
    <xsd:element name="_ip_UnifiedCompliancePolicyUIAction" ma:index="25"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8c6777c-a985-4543-b6be-04714913a8fd"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0c23608-2914-453a-b363-52ae3a1f3041"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RT" ma:index="21" nillable="true" ma:displayName="RT" ma:format="Dropdown" ma:internalName="RT">
      <xsd:simpleType>
        <xsd:restriction base="dms:Text">
          <xsd:maxLength value="255"/>
        </xsd:restriction>
      </xsd:simpleType>
    </xsd:element>
    <xsd:element name="Coordinator" ma:index="22" nillable="true" ma:displayName="Coordinator" ma:format="Dropdown" ma:internalName="Coordinator">
      <xsd:simpleType>
        <xsd:restriction base="dms:Text">
          <xsd:maxLength value="255"/>
        </xsd:restriction>
      </xsd:simpleType>
    </xsd:element>
    <xsd:element name="CourseCode" ma:index="23" nillable="true" ma:displayName="Course Code" ma:format="Dropdown" ma:internalName="CourseCode">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_dlc_DocId xmlns="c8c6777c-a985-4543-b6be-04714913a8fd">NOSM-402283673-10107</_dlc_DocId>
    <_dlc_DocIdUrl xmlns="c8c6777c-a985-4543-b6be-04714913a8fd">
      <Url>https://nosm.sharepoint.com/org/fa_cepd/cepd/_layouts/15/DocIdRedir.aspx?ID=NOSM-402283673-10107</Url>
      <Description>NOSM-402283673-10107</Description>
    </_dlc_DocIdUrl>
    <_ip_UnifiedCompliancePolicyUIAction xmlns="http://schemas.microsoft.com/sharepoint/v3" xsi:nil="true"/>
    <CourseCode xmlns="60c23608-2914-453a-b363-52ae3a1f3041" xsi:nil="true"/>
    <_ip_UnifiedCompliancePolicyProperties xmlns="http://schemas.microsoft.com/sharepoint/v3" xsi:nil="true"/>
    <RT xmlns="60c23608-2914-453a-b363-52ae3a1f3041" xsi:nil="true"/>
    <Coordinator xmlns="60c23608-2914-453a-b363-52ae3a1f3041" xsi:nil="true"/>
  </documentManagement>
</p:properties>
</file>

<file path=customXml/itemProps1.xml><?xml version="1.0" encoding="utf-8"?>
<ds:datastoreItem xmlns:ds="http://schemas.openxmlformats.org/officeDocument/2006/customXml" ds:itemID="{3817579D-0F4B-4786-96C9-6AD44913C514}"/>
</file>

<file path=customXml/itemProps2.xml><?xml version="1.0" encoding="utf-8"?>
<ds:datastoreItem xmlns:ds="http://schemas.openxmlformats.org/officeDocument/2006/customXml" ds:itemID="{94DCDE9A-3E5D-4F0E-B707-B3AF0B4D090A}"/>
</file>

<file path=customXml/itemProps3.xml><?xml version="1.0" encoding="utf-8"?>
<ds:datastoreItem xmlns:ds="http://schemas.openxmlformats.org/officeDocument/2006/customXml" ds:itemID="{41CB0EAA-6F6D-4533-8B51-8AF6B0FD8BD1}"/>
</file>

<file path=customXml/itemProps4.xml><?xml version="1.0" encoding="utf-8"?>
<ds:datastoreItem xmlns:ds="http://schemas.openxmlformats.org/officeDocument/2006/customXml" ds:itemID="{C26EB0C7-5719-47DF-986C-01D910A5853C}"/>
</file>

<file path=docProps/app.xml><?xml version="1.0" encoding="utf-8"?>
<Properties xmlns="http://schemas.openxmlformats.org/officeDocument/2006/extended-properties" xmlns:vt="http://schemas.openxmlformats.org/officeDocument/2006/docPropsVTypes">
  <Template>Crop</Template>
  <TotalTime>875</TotalTime>
  <Words>2227</Words>
  <Application>Microsoft Office PowerPoint</Application>
  <PresentationFormat>Widescreen</PresentationFormat>
  <Paragraphs>442</Paragraphs>
  <Slides>71</Slides>
  <Notes>20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71</vt:i4>
      </vt:variant>
    </vt:vector>
  </HeadingPairs>
  <TitlesOfParts>
    <vt:vector size="77" baseType="lpstr">
      <vt:lpstr>Arial</vt:lpstr>
      <vt:lpstr>Calibri</vt:lpstr>
      <vt:lpstr>Courier New</vt:lpstr>
      <vt:lpstr>Franklin Gothic Book</vt:lpstr>
      <vt:lpstr>Wingdings</vt:lpstr>
      <vt:lpstr>Crop</vt:lpstr>
      <vt:lpstr>Homeopathy, marijuana and coffee enemas...How to counsel patients with safety in mind</vt:lpstr>
      <vt:lpstr>Disclosures</vt:lpstr>
      <vt:lpstr>Disclosures</vt:lpstr>
      <vt:lpstr>Disclosures</vt:lpstr>
      <vt:lpstr>PowerPoint Presentation</vt:lpstr>
      <vt:lpstr>Objectives</vt:lpstr>
      <vt:lpstr>Some definitions</vt:lpstr>
      <vt:lpstr>CAMs General Categories:</vt:lpstr>
      <vt:lpstr>The Case – Initial Consult</vt:lpstr>
      <vt:lpstr>The Case – Biopsy</vt:lpstr>
      <vt:lpstr>The Case – Medications</vt:lpstr>
      <vt:lpstr>The Case – Recommendations</vt:lpstr>
      <vt:lpstr>The Case – Recommendations</vt:lpstr>
      <vt:lpstr>Pathology</vt:lpstr>
      <vt:lpstr>Follow-up</vt:lpstr>
      <vt:lpstr>Follow-up</vt:lpstr>
      <vt:lpstr>What did I really want this PATIENT TO KNOW?</vt:lpstr>
      <vt:lpstr>PowerPoint Presentation</vt:lpstr>
      <vt:lpstr>Gerson Therapy</vt:lpstr>
      <vt:lpstr>GERSON – The basics</vt:lpstr>
      <vt:lpstr>GERSON – The basics</vt:lpstr>
      <vt:lpstr>PowerPoint Presentation</vt:lpstr>
      <vt:lpstr>PowerPoint Presentation</vt:lpstr>
      <vt:lpstr>GERSON Therapy - Evidence</vt:lpstr>
      <vt:lpstr>GERSON Therapy - Evidence</vt:lpstr>
      <vt:lpstr>GERSON Therapy – S/E</vt:lpstr>
      <vt:lpstr> </vt:lpstr>
      <vt:lpstr>Lack of regulation</vt:lpstr>
      <vt:lpstr>PowerPoint Presentation</vt:lpstr>
      <vt:lpstr>I explained all of this in DETAIL… Did it help?</vt:lpstr>
      <vt:lpstr>What do I do differently?</vt:lpstr>
      <vt:lpstr>10 step PROCESS </vt:lpstr>
      <vt:lpstr>ASK – ASK - ASK</vt:lpstr>
      <vt:lpstr>PowerPoint Presentation</vt:lpstr>
      <vt:lpstr>ASK – ASK - ASK</vt:lpstr>
      <vt:lpstr>Important to our PATIENTS</vt:lpstr>
      <vt:lpstr>PowerPoint Presentation</vt:lpstr>
      <vt:lpstr>Important to our PATIENTS</vt:lpstr>
      <vt:lpstr>Important to our PATIENTS</vt:lpstr>
      <vt:lpstr>Important to our PATIENTS</vt:lpstr>
      <vt:lpstr>Don’t get upset – no matter what the patient says  Try not to be argumentative, judgmental or condescending </vt:lpstr>
      <vt:lpstr>Talk to the NATUROPATH if you can! </vt:lpstr>
      <vt:lpstr>Let the safe stuff slide (homeopathy)  </vt:lpstr>
      <vt:lpstr>Look it up, follow-up and know some trivia (e.g. Essiac tea!) </vt:lpstr>
      <vt:lpstr>History of ESSIAC</vt:lpstr>
      <vt:lpstr>EVIDENCE </vt:lpstr>
      <vt:lpstr>Side-Effects</vt:lpstr>
      <vt:lpstr>Recognize the value of certain CAMs (CBD) </vt:lpstr>
      <vt:lpstr>CBD for other indications?</vt:lpstr>
      <vt:lpstr>PowerPoint Presentation</vt:lpstr>
      <vt:lpstr>Support and encourage true lifestyle changes </vt:lpstr>
      <vt:lpstr>We do natural things too!</vt:lpstr>
      <vt:lpstr>BEST RESSOURCES</vt:lpstr>
      <vt:lpstr>Despite all of this…</vt:lpstr>
      <vt:lpstr>PowerPoint Presentation</vt:lpstr>
      <vt:lpstr>Make a stand…no matter the cost</vt:lpstr>
      <vt:lpstr>In SUMMARY:</vt:lpstr>
      <vt:lpstr> Continuum of potential harm</vt:lpstr>
      <vt:lpstr>PowerPoint Presentation</vt:lpstr>
      <vt:lpstr>PowerPoint Presentation</vt:lpstr>
      <vt:lpstr>Prove me wrong…</vt:lpstr>
      <vt:lpstr>Questions</vt:lpstr>
      <vt:lpstr>Too much of a good thing…</vt:lpstr>
      <vt:lpstr> Unintended Consequences </vt:lpstr>
      <vt:lpstr> How to talk to well-meaning loved-ones</vt:lpstr>
      <vt:lpstr>HIGH-DOSE VITAMIN C can CURE CANCER </vt:lpstr>
      <vt:lpstr>VITAMIN C Infusion</vt:lpstr>
      <vt:lpstr>PowerPoint Presentation</vt:lpstr>
      <vt:lpstr>Vitamin C Infusion</vt:lpstr>
      <vt:lpstr>Vitamin C Infusion</vt:lpstr>
      <vt:lpstr>Cancer-causing lifestyle factors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LACEY PITRE</dc:creator>
  <cp:lastModifiedBy>LACEY PITRE</cp:lastModifiedBy>
  <cp:revision>133</cp:revision>
  <dcterms:created xsi:type="dcterms:W3CDTF">2019-06-02T20:47:01Z</dcterms:created>
  <dcterms:modified xsi:type="dcterms:W3CDTF">2019-11-14T20:24:50Z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0x01010054511B72C184E84C849134EFC9D01C73</vt:lpwstr>
  </property>
  <property fmtid="{D5CDD505-2E9C-101B-9397-08002B2CF9AE}" pid="3" name="_dlc_DocIdItemGuid">
    <vt:lpwstr>b3e012ee-2cf1-46c9-b719-b329e96e2063</vt:lpwstr>
  </property>
</Properties>
</file>