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25"/>
  </p:notesMasterIdLst>
  <p:sldIdLst>
    <p:sldId id="269" r:id="rId5"/>
    <p:sldId id="288" r:id="rId6"/>
    <p:sldId id="270" r:id="rId7"/>
    <p:sldId id="292" r:id="rId8"/>
    <p:sldId id="272" r:id="rId9"/>
    <p:sldId id="271" r:id="rId10"/>
    <p:sldId id="279" r:id="rId11"/>
    <p:sldId id="282" r:id="rId12"/>
    <p:sldId id="291" r:id="rId13"/>
    <p:sldId id="281" r:id="rId14"/>
    <p:sldId id="278" r:id="rId15"/>
    <p:sldId id="277" r:id="rId16"/>
    <p:sldId id="285" r:id="rId17"/>
    <p:sldId id="274" r:id="rId18"/>
    <p:sldId id="283" r:id="rId19"/>
    <p:sldId id="276" r:id="rId20"/>
    <p:sldId id="290" r:id="rId21"/>
    <p:sldId id="275" r:id="rId22"/>
    <p:sldId id="284" r:id="rId23"/>
    <p:sldId id="286" r:id="rId24"/>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D916EA23-0339-4E46-9F25-7D838E79EF17}" type="datetimeFigureOut">
              <a:rPr lang="en-US" smtClean="0"/>
              <a:t>11/15/2019</a:t>
            </a:fld>
            <a:endParaRPr lang="en-US"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14E81925-CA98-455D-A45B-7A71D36D9055}" type="slidenum">
              <a:rPr lang="en-US" smtClean="0"/>
              <a:t>‹#›</a:t>
            </a:fld>
            <a:endParaRPr lang="en-US" dirty="0"/>
          </a:p>
        </p:txBody>
      </p:sp>
    </p:spTree>
    <p:extLst>
      <p:ext uri="{BB962C8B-B14F-4D97-AF65-F5344CB8AC3E}">
        <p14:creationId xmlns:p14="http://schemas.microsoft.com/office/powerpoint/2010/main" val="62909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4E81925-CA98-455D-A45B-7A71D36D9055}" type="slidenum">
              <a:rPr lang="en-US" smtClean="0"/>
              <a:t>1</a:t>
            </a:fld>
            <a:endParaRPr lang="en-US" dirty="0"/>
          </a:p>
        </p:txBody>
      </p:sp>
    </p:spTree>
    <p:extLst>
      <p:ext uri="{BB962C8B-B14F-4D97-AF65-F5344CB8AC3E}">
        <p14:creationId xmlns:p14="http://schemas.microsoft.com/office/powerpoint/2010/main" val="370908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endParaRPr lang="en-CA" sz="1200" dirty="0"/>
          </a:p>
        </p:txBody>
      </p:sp>
      <p:sp>
        <p:nvSpPr>
          <p:cNvPr id="4" name="Slide Number Placeholder 3"/>
          <p:cNvSpPr>
            <a:spLocks noGrp="1"/>
          </p:cNvSpPr>
          <p:nvPr>
            <p:ph type="sldNum" sz="quarter" idx="10"/>
          </p:nvPr>
        </p:nvSpPr>
        <p:spPr/>
        <p:txBody>
          <a:bodyPr/>
          <a:lstStyle/>
          <a:p>
            <a:fld id="{7511351A-5AA1-477A-9784-72E0AFC12053}" type="slidenum">
              <a:rPr lang="en-CA" smtClean="0"/>
              <a:t>11</a:t>
            </a:fld>
            <a:endParaRPr lang="en-CA"/>
          </a:p>
        </p:txBody>
      </p:sp>
      <p:sp>
        <p:nvSpPr>
          <p:cNvPr id="5" name="Header Placeholder 4"/>
          <p:cNvSpPr>
            <a:spLocks noGrp="1"/>
          </p:cNvSpPr>
          <p:nvPr>
            <p:ph type="hdr" sz="quarter" idx="11"/>
          </p:nvPr>
        </p:nvSpPr>
        <p:spPr/>
        <p:txBody>
          <a:bodyPr/>
          <a:lstStyle/>
          <a:p>
            <a:r>
              <a:rPr lang="en-CA" smtClean="0"/>
              <a:t>C. Peltier - Defense Presentation</a:t>
            </a:r>
            <a:endParaRPr lang="en-CA"/>
          </a:p>
        </p:txBody>
      </p:sp>
      <p:sp>
        <p:nvSpPr>
          <p:cNvPr id="6" name="Date Placeholder 5"/>
          <p:cNvSpPr>
            <a:spLocks noGrp="1"/>
          </p:cNvSpPr>
          <p:nvPr>
            <p:ph type="dt" idx="12"/>
          </p:nvPr>
        </p:nvSpPr>
        <p:spPr/>
        <p:txBody>
          <a:bodyPr/>
          <a:lstStyle/>
          <a:p>
            <a:r>
              <a:rPr lang="en-CA" smtClean="0"/>
              <a:t>22/05/2015</a:t>
            </a:r>
            <a:endParaRPr lang="en-CA"/>
          </a:p>
        </p:txBody>
      </p:sp>
    </p:spTree>
    <p:extLst>
      <p:ext uri="{BB962C8B-B14F-4D97-AF65-F5344CB8AC3E}">
        <p14:creationId xmlns:p14="http://schemas.microsoft.com/office/powerpoint/2010/main" val="242127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2B6F22CD-E0E3-45DD-BFA1-BEEC0682FE5A}" type="slidenum">
              <a:rPr lang="en-CA" smtClean="0"/>
              <a:t>12</a:t>
            </a:fld>
            <a:endParaRPr lang="en-CA"/>
          </a:p>
        </p:txBody>
      </p:sp>
      <p:sp>
        <p:nvSpPr>
          <p:cNvPr id="5" name="Date Placeholder 4"/>
          <p:cNvSpPr>
            <a:spLocks noGrp="1"/>
          </p:cNvSpPr>
          <p:nvPr>
            <p:ph type="dt" idx="11"/>
          </p:nvPr>
        </p:nvSpPr>
        <p:spPr/>
        <p:txBody>
          <a:bodyPr/>
          <a:lstStyle/>
          <a:p>
            <a:r>
              <a:rPr lang="en-CA" smtClean="0"/>
              <a:t>22/05/2015</a:t>
            </a:r>
            <a:endParaRPr lang="en-CA"/>
          </a:p>
        </p:txBody>
      </p:sp>
      <p:sp>
        <p:nvSpPr>
          <p:cNvPr id="6" name="Header Placeholder 5"/>
          <p:cNvSpPr>
            <a:spLocks noGrp="1"/>
          </p:cNvSpPr>
          <p:nvPr>
            <p:ph type="hdr" sz="quarter" idx="12"/>
          </p:nvPr>
        </p:nvSpPr>
        <p:spPr/>
        <p:txBody>
          <a:bodyPr/>
          <a:lstStyle/>
          <a:p>
            <a:r>
              <a:rPr lang="en-CA" smtClean="0"/>
              <a:t>C. Peltier - Defense Presentation</a:t>
            </a:r>
            <a:endParaRPr lang="en-CA"/>
          </a:p>
        </p:txBody>
      </p:sp>
    </p:spTree>
    <p:extLst>
      <p:ext uri="{BB962C8B-B14F-4D97-AF65-F5344CB8AC3E}">
        <p14:creationId xmlns:p14="http://schemas.microsoft.com/office/powerpoint/2010/main" val="3568347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endParaRPr lang="en-CA" sz="1200" dirty="0" smtClean="0"/>
          </a:p>
        </p:txBody>
      </p:sp>
      <p:sp>
        <p:nvSpPr>
          <p:cNvPr id="4" name="Slide Number Placeholder 3"/>
          <p:cNvSpPr>
            <a:spLocks noGrp="1"/>
          </p:cNvSpPr>
          <p:nvPr>
            <p:ph type="sldNum" sz="quarter" idx="10"/>
          </p:nvPr>
        </p:nvSpPr>
        <p:spPr/>
        <p:txBody>
          <a:bodyPr/>
          <a:lstStyle/>
          <a:p>
            <a:fld id="{2B6F22CD-E0E3-45DD-BFA1-BEEC0682FE5A}" type="slidenum">
              <a:rPr lang="en-CA" smtClean="0"/>
              <a:t>13</a:t>
            </a:fld>
            <a:endParaRPr lang="en-CA"/>
          </a:p>
        </p:txBody>
      </p:sp>
      <p:sp>
        <p:nvSpPr>
          <p:cNvPr id="5" name="Date Placeholder 4"/>
          <p:cNvSpPr>
            <a:spLocks noGrp="1"/>
          </p:cNvSpPr>
          <p:nvPr>
            <p:ph type="dt" idx="11"/>
          </p:nvPr>
        </p:nvSpPr>
        <p:spPr/>
        <p:txBody>
          <a:bodyPr/>
          <a:lstStyle/>
          <a:p>
            <a:r>
              <a:rPr lang="en-CA" smtClean="0"/>
              <a:t>22/05/2015</a:t>
            </a:r>
            <a:endParaRPr lang="en-CA"/>
          </a:p>
        </p:txBody>
      </p:sp>
      <p:sp>
        <p:nvSpPr>
          <p:cNvPr id="6" name="Header Placeholder 5"/>
          <p:cNvSpPr>
            <a:spLocks noGrp="1"/>
          </p:cNvSpPr>
          <p:nvPr>
            <p:ph type="hdr" sz="quarter" idx="12"/>
          </p:nvPr>
        </p:nvSpPr>
        <p:spPr/>
        <p:txBody>
          <a:bodyPr/>
          <a:lstStyle/>
          <a:p>
            <a:r>
              <a:rPr lang="en-CA" smtClean="0"/>
              <a:t>C. Peltier - Defense Presentation</a:t>
            </a:r>
            <a:endParaRPr lang="en-CA"/>
          </a:p>
        </p:txBody>
      </p:sp>
    </p:spTree>
    <p:extLst>
      <p:ext uri="{BB962C8B-B14F-4D97-AF65-F5344CB8AC3E}">
        <p14:creationId xmlns:p14="http://schemas.microsoft.com/office/powerpoint/2010/main" val="1493391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4E81925-CA98-455D-A45B-7A71D36D9055}" type="slidenum">
              <a:rPr lang="en-US" smtClean="0"/>
              <a:t>14</a:t>
            </a:fld>
            <a:endParaRPr lang="en-US" dirty="0"/>
          </a:p>
        </p:txBody>
      </p:sp>
    </p:spTree>
    <p:extLst>
      <p:ext uri="{BB962C8B-B14F-4D97-AF65-F5344CB8AC3E}">
        <p14:creationId xmlns:p14="http://schemas.microsoft.com/office/powerpoint/2010/main" val="13505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4E81925-CA98-455D-A45B-7A71D36D9055}" type="slidenum">
              <a:rPr lang="en-US" smtClean="0"/>
              <a:t>15</a:t>
            </a:fld>
            <a:endParaRPr lang="en-US" dirty="0"/>
          </a:p>
        </p:txBody>
      </p:sp>
    </p:spTree>
    <p:extLst>
      <p:ext uri="{BB962C8B-B14F-4D97-AF65-F5344CB8AC3E}">
        <p14:creationId xmlns:p14="http://schemas.microsoft.com/office/powerpoint/2010/main" val="193034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6F22CD-E0E3-45DD-BFA1-BEEC0682FE5A}" type="slidenum">
              <a:rPr lang="en-CA" smtClean="0"/>
              <a:t>16</a:t>
            </a:fld>
            <a:endParaRPr lang="en-CA"/>
          </a:p>
        </p:txBody>
      </p:sp>
      <p:sp>
        <p:nvSpPr>
          <p:cNvPr id="5" name="Date Placeholder 4"/>
          <p:cNvSpPr>
            <a:spLocks noGrp="1"/>
          </p:cNvSpPr>
          <p:nvPr>
            <p:ph type="dt" idx="11"/>
          </p:nvPr>
        </p:nvSpPr>
        <p:spPr/>
        <p:txBody>
          <a:bodyPr/>
          <a:lstStyle/>
          <a:p>
            <a:r>
              <a:rPr lang="en-CA" smtClean="0"/>
              <a:t>22/05/2015</a:t>
            </a:r>
            <a:endParaRPr lang="en-CA"/>
          </a:p>
        </p:txBody>
      </p:sp>
      <p:sp>
        <p:nvSpPr>
          <p:cNvPr id="6" name="Header Placeholder 5"/>
          <p:cNvSpPr>
            <a:spLocks noGrp="1"/>
          </p:cNvSpPr>
          <p:nvPr>
            <p:ph type="hdr" sz="quarter" idx="12"/>
          </p:nvPr>
        </p:nvSpPr>
        <p:spPr/>
        <p:txBody>
          <a:bodyPr/>
          <a:lstStyle/>
          <a:p>
            <a:r>
              <a:rPr lang="en-CA" smtClean="0"/>
              <a:t>C. Peltier - Defense Presentation</a:t>
            </a:r>
            <a:endParaRPr lang="en-CA"/>
          </a:p>
        </p:txBody>
      </p:sp>
    </p:spTree>
    <p:extLst>
      <p:ext uri="{BB962C8B-B14F-4D97-AF65-F5344CB8AC3E}">
        <p14:creationId xmlns:p14="http://schemas.microsoft.com/office/powerpoint/2010/main" val="3348718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4E81925-CA98-455D-A45B-7A71D36D9055}" type="slidenum">
              <a:rPr lang="en-US" smtClean="0"/>
              <a:t>17</a:t>
            </a:fld>
            <a:endParaRPr lang="en-US" dirty="0"/>
          </a:p>
        </p:txBody>
      </p:sp>
    </p:spTree>
    <p:extLst>
      <p:ext uri="{BB962C8B-B14F-4D97-AF65-F5344CB8AC3E}">
        <p14:creationId xmlns:p14="http://schemas.microsoft.com/office/powerpoint/2010/main" val="3774989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4E81925-CA98-455D-A45B-7A71D36D9055}" type="slidenum">
              <a:rPr lang="en-US" smtClean="0"/>
              <a:t>18</a:t>
            </a:fld>
            <a:endParaRPr lang="en-US" dirty="0"/>
          </a:p>
        </p:txBody>
      </p:sp>
    </p:spTree>
    <p:extLst>
      <p:ext uri="{BB962C8B-B14F-4D97-AF65-F5344CB8AC3E}">
        <p14:creationId xmlns:p14="http://schemas.microsoft.com/office/powerpoint/2010/main" val="3876311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4E81925-CA98-455D-A45B-7A71D36D9055}" type="slidenum">
              <a:rPr lang="en-US" smtClean="0"/>
              <a:t>19</a:t>
            </a:fld>
            <a:endParaRPr lang="en-US" dirty="0"/>
          </a:p>
        </p:txBody>
      </p:sp>
    </p:spTree>
    <p:extLst>
      <p:ext uri="{BB962C8B-B14F-4D97-AF65-F5344CB8AC3E}">
        <p14:creationId xmlns:p14="http://schemas.microsoft.com/office/powerpoint/2010/main" val="1753066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4E81925-CA98-455D-A45B-7A71D36D9055}" type="slidenum">
              <a:rPr lang="en-US" smtClean="0"/>
              <a:t>20</a:t>
            </a:fld>
            <a:endParaRPr lang="en-US" dirty="0"/>
          </a:p>
        </p:txBody>
      </p:sp>
    </p:spTree>
    <p:extLst>
      <p:ext uri="{BB962C8B-B14F-4D97-AF65-F5344CB8AC3E}">
        <p14:creationId xmlns:p14="http://schemas.microsoft.com/office/powerpoint/2010/main" val="404522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1200" baseline="0" dirty="0" smtClean="0"/>
          </a:p>
        </p:txBody>
      </p:sp>
      <p:sp>
        <p:nvSpPr>
          <p:cNvPr id="4" name="Slide Number Placeholder 3"/>
          <p:cNvSpPr>
            <a:spLocks noGrp="1"/>
          </p:cNvSpPr>
          <p:nvPr>
            <p:ph type="sldNum" sz="quarter" idx="10"/>
          </p:nvPr>
        </p:nvSpPr>
        <p:spPr/>
        <p:txBody>
          <a:bodyPr/>
          <a:lstStyle/>
          <a:p>
            <a:fld id="{46F4C3A3-77C9-4B6E-A1CD-211F5ED97E8D}" type="slidenum">
              <a:rPr lang="en-US" smtClean="0"/>
              <a:t>2</a:t>
            </a:fld>
            <a:endParaRPr lang="en-US"/>
          </a:p>
        </p:txBody>
      </p:sp>
    </p:spTree>
    <p:extLst>
      <p:ext uri="{BB962C8B-B14F-4D97-AF65-F5344CB8AC3E}">
        <p14:creationId xmlns:p14="http://schemas.microsoft.com/office/powerpoint/2010/main" val="416809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4E81925-CA98-455D-A45B-7A71D36D9055}" type="slidenum">
              <a:rPr lang="en-US" smtClean="0"/>
              <a:t>3</a:t>
            </a:fld>
            <a:endParaRPr lang="en-US" dirty="0"/>
          </a:p>
        </p:txBody>
      </p:sp>
    </p:spTree>
    <p:extLst>
      <p:ext uri="{BB962C8B-B14F-4D97-AF65-F5344CB8AC3E}">
        <p14:creationId xmlns:p14="http://schemas.microsoft.com/office/powerpoint/2010/main" val="4055317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4E81925-CA98-455D-A45B-7A71D36D9055}" type="slidenum">
              <a:rPr lang="en-US" smtClean="0"/>
              <a:t>5</a:t>
            </a:fld>
            <a:endParaRPr lang="en-US" dirty="0"/>
          </a:p>
        </p:txBody>
      </p:sp>
    </p:spTree>
    <p:extLst>
      <p:ext uri="{BB962C8B-B14F-4D97-AF65-F5344CB8AC3E}">
        <p14:creationId xmlns:p14="http://schemas.microsoft.com/office/powerpoint/2010/main" val="189714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4E81925-CA98-455D-A45B-7A71D36D9055}" type="slidenum">
              <a:rPr lang="en-US" smtClean="0"/>
              <a:t>6</a:t>
            </a:fld>
            <a:endParaRPr lang="en-US" dirty="0"/>
          </a:p>
        </p:txBody>
      </p:sp>
    </p:spTree>
    <p:extLst>
      <p:ext uri="{BB962C8B-B14F-4D97-AF65-F5344CB8AC3E}">
        <p14:creationId xmlns:p14="http://schemas.microsoft.com/office/powerpoint/2010/main" val="300887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5A7C32-C5DC-44F8-BC60-A55980750ACF}"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322423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4E81925-CA98-455D-A45B-7A71D36D9055}" type="slidenum">
              <a:rPr lang="en-US" smtClean="0"/>
              <a:t>8</a:t>
            </a:fld>
            <a:endParaRPr lang="en-US" dirty="0"/>
          </a:p>
        </p:txBody>
      </p:sp>
    </p:spTree>
    <p:extLst>
      <p:ext uri="{BB962C8B-B14F-4D97-AF65-F5344CB8AC3E}">
        <p14:creationId xmlns:p14="http://schemas.microsoft.com/office/powerpoint/2010/main" val="21691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4E81925-CA98-455D-A45B-7A71D36D9055}" type="slidenum">
              <a:rPr lang="en-US" smtClean="0"/>
              <a:t>9</a:t>
            </a:fld>
            <a:endParaRPr lang="en-US" dirty="0"/>
          </a:p>
        </p:txBody>
      </p:sp>
    </p:spTree>
    <p:extLst>
      <p:ext uri="{BB962C8B-B14F-4D97-AF65-F5344CB8AC3E}">
        <p14:creationId xmlns:p14="http://schemas.microsoft.com/office/powerpoint/2010/main" val="92183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4E81925-CA98-455D-A45B-7A71D36D9055}" type="slidenum">
              <a:rPr lang="en-US" smtClean="0"/>
              <a:t>10</a:t>
            </a:fld>
            <a:endParaRPr lang="en-US" dirty="0"/>
          </a:p>
        </p:txBody>
      </p:sp>
    </p:spTree>
    <p:extLst>
      <p:ext uri="{BB962C8B-B14F-4D97-AF65-F5344CB8AC3E}">
        <p14:creationId xmlns:p14="http://schemas.microsoft.com/office/powerpoint/2010/main" val="1626234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1" y="1267730"/>
            <a:ext cx="9576263"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4"/>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9" y="2091263"/>
            <a:ext cx="9068587"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6"/>
            <a:ext cx="9070848" cy="457201"/>
          </a:xfrm>
        </p:spPr>
        <p:txBody>
          <a:bodyPr>
            <a:normAutofit/>
          </a:bodyPr>
          <a:lstStyle>
            <a:lvl1pPr marL="0" indent="0" algn="ctr">
              <a:spcBef>
                <a:spcPts val="0"/>
              </a:spcBef>
              <a:buNone/>
              <a:defRPr sz="1600" spc="80" baseline="0">
                <a:solidFill>
                  <a:schemeClr val="tx1"/>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9"/>
            <a:ext cx="1554480" cy="527213"/>
          </a:xfrm>
        </p:spPr>
        <p:txBody>
          <a:bodyPr/>
          <a:lstStyle>
            <a:lvl1pPr algn="ctr">
              <a:defRPr sz="1300" spc="0" baseline="0">
                <a:solidFill>
                  <a:schemeClr val="tx1"/>
                </a:solidFill>
                <a:latin typeface="+mn-lt"/>
              </a:defRPr>
            </a:lvl1pPr>
          </a:lstStyle>
          <a:p>
            <a:fld id="{1C2E5755-BE71-42AB-90F6-2F0E564E55A6}" type="datetime1">
              <a:rPr lang="en-US" smtClean="0"/>
              <a:t>11/15/2019</a:t>
            </a:fld>
            <a:endParaRPr lang="en-US" dirty="0"/>
          </a:p>
        </p:txBody>
      </p:sp>
      <p:sp>
        <p:nvSpPr>
          <p:cNvPr id="21" name="Footer Placeholder 20"/>
          <p:cNvSpPr>
            <a:spLocks noGrp="1"/>
          </p:cNvSpPr>
          <p:nvPr>
            <p:ph type="ftr" sz="quarter" idx="11"/>
          </p:nvPr>
        </p:nvSpPr>
        <p:spPr>
          <a:xfrm>
            <a:off x="1453898"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22"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8EC607-3EF5-436E-A362-C37FB4F54254}" type="datetime1">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CCAF28-6DF0-4504-9918-536BB1B9FA11}" type="datetime1">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8E68CF-544E-4644-A5ED-8BFA55AC904A}" type="datetime1">
              <a:rPr lang="en-US" smtClean="0"/>
              <a:t>11/15/2019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1" y="1267730"/>
            <a:ext cx="9576263"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4"/>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920DED0-842D-4236-8DE2-847A33CFA49E}" type="datetime1">
              <a:rPr lang="en-US" smtClean="0"/>
              <a:t>11/15/2019</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63E865-D6F4-43E8-B056-5F77FF98F8C7}" type="datetime1">
              <a:rPr lang="en-US" smtClean="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189" indent="0">
              <a:buNone/>
              <a:defRPr sz="19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189" indent="0">
              <a:buNone/>
              <a:defRPr sz="19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392656-D9E5-45DE-AB78-A02B96C0D337}" type="datetime1">
              <a:rPr lang="en-US" smtClean="0"/>
              <a:t>11/15/2019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DDD20B-CD57-45CB-9DE3-30B0CB335A7F}" type="datetime1">
              <a:rPr lang="en-US" smtClean="0"/>
              <a:t>11/15/2019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BF8FB-3BFB-4C6B-BFA1-0EF9A6BEF927}" type="datetime1">
              <a:rPr lang="en-US" smtClean="0"/>
              <a:t>11/15/2019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7"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2" y="607392"/>
            <a:ext cx="2430780" cy="1645920"/>
          </a:xfrm>
        </p:spPr>
        <p:txBody>
          <a:bodyPr anchor="b">
            <a:normAutofit/>
          </a:bodyPr>
          <a:lstStyle>
            <a:lvl1pPr algn="l" defTabSz="914377"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2" y="2286000"/>
            <a:ext cx="2430780" cy="3505200"/>
          </a:xfrm>
        </p:spPr>
        <p:txBody>
          <a:bodyPr>
            <a:normAutofit/>
          </a:bodyPr>
          <a:lstStyle>
            <a:lvl1pPr marL="0" indent="0">
              <a:lnSpc>
                <a:spcPct val="110000"/>
              </a:lnSpc>
              <a:spcBef>
                <a:spcPts val="800"/>
              </a:spcBef>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A0F9B5E6-956A-4BA4-975A-E7DEF0A26FCD}" type="datetime1">
              <a:rPr lang="en-US" smtClean="0"/>
              <a:t>11/15/2019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7"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7"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274AE70-3B2E-4296-B975-61046C051972}" type="datetime1">
              <a:rPr lang="en-US" smtClean="0"/>
              <a:t>11/15/2019</a:t>
            </a:fld>
            <a:endParaRPr lang="en-US" dirty="0"/>
          </a:p>
        </p:txBody>
      </p:sp>
      <p:sp>
        <p:nvSpPr>
          <p:cNvPr id="6" name="Footer Placeholder 5"/>
          <p:cNvSpPr>
            <a:spLocks noGrp="1"/>
          </p:cNvSpPr>
          <p:nvPr>
            <p:ph type="ftr" sz="quarter" idx="11"/>
          </p:nvPr>
        </p:nvSpPr>
        <p:spPr/>
        <p:txBody>
          <a:bodyPr/>
          <a:lstStyle>
            <a:lvl1pPr marL="0" algn="r" defTabSz="914377"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7"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4758159-BAD0-408E-BBE1-96B668F1C589}" type="datetime1">
              <a:rPr lang="en-US" smtClean="0"/>
              <a:t>11/15/2019</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377"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75" indent="-182875" algn="l" defTabSz="914377"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189" indent="-182875" algn="l" defTabSz="914377"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02" indent="-182875" algn="l" defTabSz="914377"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15" indent="-182875" algn="l" defTabSz="914377"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28" indent="-182875" algn="l" defTabSz="914377"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599960" indent="-228594" algn="l" defTabSz="914377"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99953" indent="-228594" algn="l" defTabSz="914377"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99945" indent="-228594" algn="l" defTabSz="914377"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99938" indent="-228594" algn="l" defTabSz="914377"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36994718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layers of white silk in the background">
            <a:extLst>
              <a:ext uri="{FF2B5EF4-FFF2-40B4-BE49-F238E27FC236}">
                <a16:creationId xmlns:a16="http://schemas.microsoft.com/office/drawing/2014/main" xmlns="" id="{F64AC3CD-1328-415A-B204-EEA3F73A9CB1}"/>
              </a:ext>
            </a:extLst>
          </p:cNvPr>
          <p:cNvPicPr>
            <a:picLocks noChangeAspect="1"/>
          </p:cNvPicPr>
          <p:nvPr/>
        </p:nvPicPr>
        <p:blipFill rotWithShape="1">
          <a:blip r:embed="rId3">
            <a:alphaModFix amt="50000"/>
          </a:blip>
          <a:srcRect b="15730"/>
          <a:stretch/>
        </p:blipFill>
        <p:spPr>
          <a:xfrm>
            <a:off x="0" y="10"/>
            <a:ext cx="12191980" cy="6857990"/>
          </a:xfrm>
          <a:prstGeom prst="rect">
            <a:avLst/>
          </a:prstGeom>
        </p:spPr>
      </p:pic>
      <p:sp>
        <p:nvSpPr>
          <p:cNvPr id="2" name="Title 1">
            <a:extLst>
              <a:ext uri="{FF2B5EF4-FFF2-40B4-BE49-F238E27FC236}">
                <a16:creationId xmlns:a16="http://schemas.microsoft.com/office/drawing/2014/main" xmlns="" id="{226AE06C-CFD8-4FEF-B40F-369A5B066269}"/>
              </a:ext>
            </a:extLst>
          </p:cNvPr>
          <p:cNvSpPr>
            <a:spLocks noGrp="1"/>
          </p:cNvSpPr>
          <p:nvPr>
            <p:ph type="title"/>
          </p:nvPr>
        </p:nvSpPr>
        <p:spPr>
          <a:xfrm>
            <a:off x="1066790" y="490951"/>
            <a:ext cx="10058400" cy="1001479"/>
          </a:xfrm>
        </p:spPr>
        <p:txBody>
          <a:bodyPr>
            <a:normAutofit/>
          </a:bodyPr>
          <a:lstStyle/>
          <a:p>
            <a:pPr algn="ctr"/>
            <a:r>
              <a:rPr lang="en-US" sz="4000" b="1" dirty="0"/>
              <a:t>Cancer and </a:t>
            </a:r>
            <a:r>
              <a:rPr lang="en-US" sz="4000" b="1" dirty="0" smtClean="0"/>
              <a:t>Mino Bimaadiziwin</a:t>
            </a:r>
            <a:endParaRPr lang="en-US" sz="4000" b="1" dirty="0"/>
          </a:p>
        </p:txBody>
      </p:sp>
      <p:sp>
        <p:nvSpPr>
          <p:cNvPr id="3" name="Subtitle 2">
            <a:extLst>
              <a:ext uri="{FF2B5EF4-FFF2-40B4-BE49-F238E27FC236}">
                <a16:creationId xmlns:a16="http://schemas.microsoft.com/office/drawing/2014/main" xmlns="" id="{66CBB618-D822-4C25-B8B8-6F165AAF9046}"/>
              </a:ext>
            </a:extLst>
          </p:cNvPr>
          <p:cNvSpPr>
            <a:spLocks noGrp="1"/>
          </p:cNvSpPr>
          <p:nvPr>
            <p:ph type="subTitle" idx="4294967295"/>
          </p:nvPr>
        </p:nvSpPr>
        <p:spPr>
          <a:xfrm>
            <a:off x="1643206" y="5052291"/>
            <a:ext cx="9070975" cy="1560945"/>
          </a:xfrm>
        </p:spPr>
        <p:txBody>
          <a:bodyPr>
            <a:noAutofit/>
          </a:bodyPr>
          <a:lstStyle/>
          <a:p>
            <a:pPr marL="0" indent="0" algn="ctr">
              <a:spcAft>
                <a:spcPts val="600"/>
              </a:spcAft>
              <a:buNone/>
            </a:pPr>
            <a:r>
              <a:rPr lang="en-US" sz="2400" b="1" dirty="0" smtClean="0"/>
              <a:t>Dr. Cindy Peltier</a:t>
            </a:r>
          </a:p>
          <a:p>
            <a:pPr marL="0" indent="0" algn="ctr">
              <a:spcAft>
                <a:spcPts val="600"/>
              </a:spcAft>
              <a:buNone/>
            </a:pPr>
            <a:r>
              <a:rPr lang="en-US" sz="2400" b="1" dirty="0" smtClean="0"/>
              <a:t>Nipissing University</a:t>
            </a:r>
          </a:p>
          <a:p>
            <a:pPr marL="0" indent="0" algn="ctr">
              <a:spcAft>
                <a:spcPts val="600"/>
              </a:spcAft>
              <a:buNone/>
            </a:pPr>
            <a:r>
              <a:rPr lang="en-US" sz="2400" b="1" dirty="0" smtClean="0"/>
              <a:t>November 15, 2019</a:t>
            </a:r>
          </a:p>
        </p:txBody>
      </p:sp>
      <p:pic>
        <p:nvPicPr>
          <p:cNvPr id="4" name="Picture 3"/>
          <p:cNvPicPr>
            <a:picLocks noChangeAspect="1"/>
          </p:cNvPicPr>
          <p:nvPr/>
        </p:nvPicPr>
        <p:blipFill>
          <a:blip r:embed="rId4"/>
          <a:stretch>
            <a:fillRect/>
          </a:stretch>
        </p:blipFill>
        <p:spPr>
          <a:xfrm>
            <a:off x="3861971" y="1345118"/>
            <a:ext cx="4395338" cy="3594698"/>
          </a:xfrm>
          <a:prstGeom prst="rect">
            <a:avLst/>
          </a:prstGeom>
        </p:spPr>
      </p:pic>
    </p:spTree>
    <p:extLst>
      <p:ext uri="{BB962C8B-B14F-4D97-AF65-F5344CB8AC3E}">
        <p14:creationId xmlns:p14="http://schemas.microsoft.com/office/powerpoint/2010/main" val="40251850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139"/>
            <a:ext cx="10058400" cy="1118779"/>
          </a:xfrm>
        </p:spPr>
        <p:txBody>
          <a:bodyPr>
            <a:normAutofit/>
          </a:bodyPr>
          <a:lstStyle/>
          <a:p>
            <a:r>
              <a:rPr lang="en-CA" b="1" dirty="0" smtClean="0"/>
              <a:t>What is Indigenous Wellness?</a:t>
            </a:r>
            <a:endParaRPr lang="en-CA" b="1" dirty="0"/>
          </a:p>
        </p:txBody>
      </p:sp>
      <p:sp>
        <p:nvSpPr>
          <p:cNvPr id="3" name="Content Placeholder 2"/>
          <p:cNvSpPr>
            <a:spLocks noGrp="1"/>
          </p:cNvSpPr>
          <p:nvPr>
            <p:ph idx="1"/>
          </p:nvPr>
        </p:nvSpPr>
        <p:spPr>
          <a:xfrm>
            <a:off x="773545" y="1521227"/>
            <a:ext cx="10644909" cy="4981173"/>
          </a:xfrm>
          <a:solidFill>
            <a:schemeClr val="bg1"/>
          </a:solidFill>
        </p:spPr>
        <p:txBody>
          <a:bodyPr>
            <a:noAutofit/>
          </a:bodyPr>
          <a:lstStyle/>
          <a:p>
            <a:r>
              <a:rPr lang="en-US" sz="2400" dirty="0"/>
              <a:t>A</a:t>
            </a:r>
            <a:r>
              <a:rPr lang="en-US" sz="2400" dirty="0" smtClean="0"/>
              <a:t> wholistic </a:t>
            </a:r>
            <a:r>
              <a:rPr lang="en-US" sz="2400" dirty="0"/>
              <a:t>conceptualization that recognizes the </a:t>
            </a:r>
            <a:r>
              <a:rPr lang="en-US" sz="2400" b="1" dirty="0"/>
              <a:t>physical</a:t>
            </a:r>
            <a:r>
              <a:rPr lang="en-US" sz="2400" dirty="0"/>
              <a:t>, </a:t>
            </a:r>
            <a:r>
              <a:rPr lang="en-US" sz="2400" b="1" dirty="0" smtClean="0"/>
              <a:t>mental</a:t>
            </a:r>
            <a:r>
              <a:rPr lang="en-US" sz="2400" dirty="0" smtClean="0"/>
              <a:t>, </a:t>
            </a:r>
            <a:r>
              <a:rPr lang="en-US" sz="2400" b="1" dirty="0" smtClean="0"/>
              <a:t>emotional </a:t>
            </a:r>
            <a:r>
              <a:rPr lang="en-US" sz="2400" dirty="0"/>
              <a:t>and </a:t>
            </a:r>
            <a:r>
              <a:rPr lang="en-US" sz="2400" b="1" dirty="0"/>
              <a:t>spiritual</a:t>
            </a:r>
            <a:r>
              <a:rPr lang="en-US" sz="2400" dirty="0"/>
              <a:t> dimensions of health. </a:t>
            </a:r>
            <a:endParaRPr lang="en-US" sz="2400" dirty="0" smtClean="0"/>
          </a:p>
          <a:p>
            <a:r>
              <a:rPr lang="en-US" sz="2400" dirty="0"/>
              <a:t>E</a:t>
            </a:r>
            <a:r>
              <a:rPr lang="en-US" sz="2400" dirty="0" smtClean="0"/>
              <a:t>xtends </a:t>
            </a:r>
            <a:r>
              <a:rPr lang="en-US" sz="2400" dirty="0"/>
              <a:t>beyond the individual to include our </a:t>
            </a:r>
            <a:r>
              <a:rPr lang="en-US" sz="2400" b="1" dirty="0" smtClean="0"/>
              <a:t>inter-relationships</a:t>
            </a:r>
            <a:r>
              <a:rPr lang="en-US" sz="2400" dirty="0" smtClean="0"/>
              <a:t> </a:t>
            </a:r>
            <a:r>
              <a:rPr lang="en-US" sz="2400" dirty="0"/>
              <a:t>with others – </a:t>
            </a:r>
            <a:r>
              <a:rPr lang="en-US" sz="2400" dirty="0" smtClean="0"/>
              <a:t>families</a:t>
            </a:r>
            <a:r>
              <a:rPr lang="en-US" sz="2400" dirty="0"/>
              <a:t>, communities, </a:t>
            </a:r>
            <a:r>
              <a:rPr lang="en-US" sz="2400" dirty="0" smtClean="0"/>
              <a:t>Nations, </a:t>
            </a:r>
            <a:r>
              <a:rPr lang="en-US" sz="2400" dirty="0"/>
              <a:t>the world around us – as well as </a:t>
            </a:r>
            <a:r>
              <a:rPr lang="en-US" sz="2400" dirty="0" smtClean="0"/>
              <a:t>our ancestors </a:t>
            </a:r>
            <a:r>
              <a:rPr lang="en-US" sz="2400" dirty="0"/>
              <a:t>and future generations. </a:t>
            </a:r>
            <a:endParaRPr lang="en-US" sz="2400" dirty="0" smtClean="0"/>
          </a:p>
          <a:p>
            <a:r>
              <a:rPr lang="en-US" sz="2400" b="1" dirty="0" smtClean="0"/>
              <a:t>Maintaining </a:t>
            </a:r>
            <a:r>
              <a:rPr lang="en-US" sz="2400" b="1" dirty="0"/>
              <a:t>balance </a:t>
            </a:r>
            <a:r>
              <a:rPr lang="en-US" sz="2400" dirty="0"/>
              <a:t>in all aspects of life’s pathway is integral to wellness.</a:t>
            </a:r>
          </a:p>
          <a:p>
            <a:r>
              <a:rPr lang="en-US" sz="2400" dirty="0"/>
              <a:t>I</a:t>
            </a:r>
            <a:r>
              <a:rPr lang="en-US" sz="2400" dirty="0" smtClean="0"/>
              <a:t>s </a:t>
            </a:r>
            <a:r>
              <a:rPr lang="en-US" sz="2400" dirty="0"/>
              <a:t>not just the absence of disease; indeed, </a:t>
            </a:r>
            <a:r>
              <a:rPr lang="en-US" sz="2400" b="1" dirty="0"/>
              <a:t>wellness can be achieved </a:t>
            </a:r>
            <a:r>
              <a:rPr lang="en-US" sz="2400" dirty="0"/>
              <a:t>in the context of a variety </a:t>
            </a:r>
            <a:r>
              <a:rPr lang="en-US" sz="2400" dirty="0" smtClean="0"/>
              <a:t>of pathologies</a:t>
            </a:r>
            <a:r>
              <a:rPr lang="en-US" sz="2400" dirty="0"/>
              <a:t>. </a:t>
            </a:r>
            <a:endParaRPr lang="en-US" sz="2400" dirty="0" smtClean="0"/>
          </a:p>
          <a:p>
            <a:r>
              <a:rPr lang="en-US" sz="2400" dirty="0"/>
              <a:t>I</a:t>
            </a:r>
            <a:r>
              <a:rPr lang="en-US" sz="2400" dirty="0" smtClean="0"/>
              <a:t>s </a:t>
            </a:r>
            <a:r>
              <a:rPr lang="en-US" sz="2400" dirty="0"/>
              <a:t>a </a:t>
            </a:r>
            <a:r>
              <a:rPr lang="en-US" sz="2400" b="1" dirty="0"/>
              <a:t>journey</a:t>
            </a:r>
            <a:r>
              <a:rPr lang="en-US" sz="2400" dirty="0"/>
              <a:t> in itself, both individually and collectively</a:t>
            </a:r>
            <a:r>
              <a:rPr lang="en-US" sz="2400" dirty="0" smtClean="0"/>
              <a:t>.</a:t>
            </a:r>
          </a:p>
          <a:p>
            <a:pPr marL="0" indent="0">
              <a:buNone/>
            </a:pPr>
            <a:r>
              <a:rPr lang="en-US" sz="2400" dirty="0" smtClean="0"/>
              <a:t>(King et al., 2018)</a:t>
            </a:r>
            <a:endParaRPr lang="en-CA" sz="2400" dirty="0"/>
          </a:p>
        </p:txBody>
      </p:sp>
    </p:spTree>
    <p:extLst>
      <p:ext uri="{BB962C8B-B14F-4D97-AF65-F5344CB8AC3E}">
        <p14:creationId xmlns:p14="http://schemas.microsoft.com/office/powerpoint/2010/main" val="409600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419868"/>
            <a:ext cx="11065163" cy="1371600"/>
          </a:xfrm>
        </p:spPr>
        <p:txBody>
          <a:bodyPr>
            <a:normAutofit/>
          </a:bodyPr>
          <a:lstStyle/>
          <a:p>
            <a:pPr algn="ctr"/>
            <a:r>
              <a:rPr lang="en-CA" sz="3600" b="1" dirty="0" smtClean="0"/>
              <a:t>Mino Bimaadiziwin </a:t>
            </a:r>
            <a:r>
              <a:rPr lang="en-CA" sz="3600" b="1" dirty="0"/>
              <a:t>“The Way of a Good Life”</a:t>
            </a:r>
          </a:p>
        </p:txBody>
      </p:sp>
      <p:sp>
        <p:nvSpPr>
          <p:cNvPr id="6" name="Content Placeholder 5"/>
          <p:cNvSpPr>
            <a:spLocks noGrp="1"/>
          </p:cNvSpPr>
          <p:nvPr>
            <p:ph sz="half" idx="2"/>
          </p:nvPr>
        </p:nvSpPr>
        <p:spPr>
          <a:xfrm>
            <a:off x="5495636" y="1634450"/>
            <a:ext cx="6280727" cy="4713387"/>
          </a:xfrm>
          <a:solidFill>
            <a:schemeClr val="bg1"/>
          </a:solidFill>
        </p:spPr>
        <p:txBody>
          <a:bodyPr>
            <a:normAutofit/>
          </a:bodyPr>
          <a:lstStyle/>
          <a:p>
            <a:pPr>
              <a:buFont typeface="Courier New" panose="02070309020205020404" pitchFamily="49" charset="0"/>
              <a:buChar char="o"/>
            </a:pPr>
            <a:r>
              <a:rPr lang="en-CA" sz="3000" dirty="0" smtClean="0"/>
              <a:t> The way of a good life</a:t>
            </a:r>
          </a:p>
          <a:p>
            <a:pPr>
              <a:buFont typeface="Courier New" panose="02070309020205020404" pitchFamily="49" charset="0"/>
              <a:buChar char="o"/>
            </a:pPr>
            <a:r>
              <a:rPr lang="en-CA" sz="3000" dirty="0"/>
              <a:t> </a:t>
            </a:r>
            <a:r>
              <a:rPr lang="en-CA" sz="3000" dirty="0" smtClean="0"/>
              <a:t>Balance between mental, physical, emotional and spiritual health</a:t>
            </a:r>
          </a:p>
          <a:p>
            <a:pPr>
              <a:buFont typeface="Courier New" panose="02070309020205020404" pitchFamily="49" charset="0"/>
              <a:buChar char="o"/>
            </a:pPr>
            <a:r>
              <a:rPr lang="en-CA" sz="3000" dirty="0"/>
              <a:t> </a:t>
            </a:r>
            <a:r>
              <a:rPr lang="en-CA" sz="3000" dirty="0" smtClean="0"/>
              <a:t>Choice</a:t>
            </a:r>
            <a:endParaRPr lang="en-CA" sz="3000" dirty="0"/>
          </a:p>
          <a:p>
            <a:pPr>
              <a:buFont typeface="Courier New" panose="02070309020205020404" pitchFamily="49" charset="0"/>
              <a:buChar char="o"/>
            </a:pPr>
            <a:r>
              <a:rPr lang="en-CA" sz="3000" dirty="0" smtClean="0"/>
              <a:t> A path of living well</a:t>
            </a:r>
          </a:p>
          <a:p>
            <a:pPr>
              <a:buFont typeface="Courier New" panose="02070309020205020404" pitchFamily="49" charset="0"/>
              <a:buChar char="o"/>
            </a:pPr>
            <a:r>
              <a:rPr lang="en-CA" sz="3000" dirty="0"/>
              <a:t> </a:t>
            </a:r>
            <a:r>
              <a:rPr lang="en-CA" sz="3000" dirty="0" smtClean="0"/>
              <a:t>Respecting and taking care of one another</a:t>
            </a:r>
          </a:p>
          <a:p>
            <a:pPr>
              <a:buFont typeface="Wingdings" pitchFamily="2" charset="2"/>
              <a:buChar char="Ø"/>
            </a:pPr>
            <a:endParaRPr lang="en-CA" dirty="0" smtClean="0"/>
          </a:p>
        </p:txBody>
      </p:sp>
      <p:pic>
        <p:nvPicPr>
          <p:cNvPr id="5" name="Picture 4"/>
          <p:cNvPicPr>
            <a:picLocks noChangeAspect="1"/>
          </p:cNvPicPr>
          <p:nvPr/>
        </p:nvPicPr>
        <p:blipFill>
          <a:blip r:embed="rId3"/>
          <a:stretch>
            <a:fillRect/>
          </a:stretch>
        </p:blipFill>
        <p:spPr>
          <a:xfrm>
            <a:off x="591128" y="2089316"/>
            <a:ext cx="4650832" cy="3803653"/>
          </a:xfrm>
          <a:prstGeom prst="rect">
            <a:avLst/>
          </a:prstGeom>
          <a:ln w="3175">
            <a:solidFill>
              <a:schemeClr val="tx1"/>
            </a:solidFill>
          </a:ln>
        </p:spPr>
      </p:pic>
    </p:spTree>
    <p:extLst>
      <p:ext uri="{BB962C8B-B14F-4D97-AF65-F5344CB8AC3E}">
        <p14:creationId xmlns:p14="http://schemas.microsoft.com/office/powerpoint/2010/main" val="1324519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AC88F4-D6BD-44F7-BF22-7AEA083D69B9}" type="slidenum">
              <a:rPr lang="en-CA" smtClean="0"/>
              <a:t>12</a:t>
            </a:fld>
            <a:endParaRPr lang="en-CA"/>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t="2671"/>
          <a:stretch/>
        </p:blipFill>
        <p:spPr bwMode="auto">
          <a:xfrm>
            <a:off x="1549730" y="219137"/>
            <a:ext cx="9092540" cy="6458754"/>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8861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1544" y="452581"/>
            <a:ext cx="8229600" cy="1143000"/>
          </a:xfrm>
        </p:spPr>
        <p:txBody>
          <a:bodyPr>
            <a:normAutofit fontScale="90000"/>
          </a:bodyPr>
          <a:lstStyle/>
          <a:p>
            <a:r>
              <a:rPr lang="en-CA" b="1" dirty="0" smtClean="0"/>
              <a:t>Achieving Mino Bimaadiziwin</a:t>
            </a:r>
            <a:endParaRPr lang="en-CA" b="1" dirty="0"/>
          </a:p>
        </p:txBody>
      </p:sp>
      <p:sp>
        <p:nvSpPr>
          <p:cNvPr id="4" name="Content Placeholder 3"/>
          <p:cNvSpPr>
            <a:spLocks noGrp="1"/>
          </p:cNvSpPr>
          <p:nvPr>
            <p:ph idx="1"/>
          </p:nvPr>
        </p:nvSpPr>
        <p:spPr>
          <a:xfrm>
            <a:off x="670744" y="1595581"/>
            <a:ext cx="10871200" cy="4350537"/>
          </a:xfrm>
          <a:solidFill>
            <a:schemeClr val="bg1"/>
          </a:solidFill>
        </p:spPr>
        <p:txBody>
          <a:bodyPr>
            <a:normAutofit/>
          </a:bodyPr>
          <a:lstStyle/>
          <a:p>
            <a:pPr marL="0" indent="0">
              <a:buNone/>
            </a:pPr>
            <a:r>
              <a:rPr lang="en-CA" sz="2800" dirty="0" smtClean="0"/>
              <a:t>Cancer can be “a </a:t>
            </a:r>
            <a:r>
              <a:rPr lang="en-CA" sz="2800" dirty="0"/>
              <a:t>teacher,” </a:t>
            </a:r>
            <a:r>
              <a:rPr lang="en-CA" sz="2800" dirty="0" smtClean="0"/>
              <a:t>but this requires </a:t>
            </a:r>
            <a:r>
              <a:rPr lang="en-CA" sz="2800" b="1" dirty="0" smtClean="0"/>
              <a:t>acceptance, agency </a:t>
            </a:r>
            <a:r>
              <a:rPr lang="en-CA" sz="2800" dirty="0" smtClean="0"/>
              <a:t>and </a:t>
            </a:r>
            <a:r>
              <a:rPr lang="en-CA" sz="2800" b="1" dirty="0" smtClean="0"/>
              <a:t>choice</a:t>
            </a:r>
            <a:r>
              <a:rPr lang="en-CA" sz="2800" dirty="0" smtClean="0"/>
              <a:t> to </a:t>
            </a:r>
            <a:r>
              <a:rPr lang="en-CA" sz="2800" dirty="0"/>
              <a:t>achieve </a:t>
            </a:r>
            <a:r>
              <a:rPr lang="en-CA" sz="2800" dirty="0" smtClean="0"/>
              <a:t>Mino Bimaadiziwin</a:t>
            </a:r>
          </a:p>
          <a:p>
            <a:pPr marL="0" indent="0">
              <a:buNone/>
            </a:pPr>
            <a:endParaRPr lang="en-CA" sz="2800" dirty="0" smtClean="0"/>
          </a:p>
          <a:p>
            <a:r>
              <a:rPr lang="en-CA" sz="2800" dirty="0" smtClean="0"/>
              <a:t>Involves </a:t>
            </a:r>
            <a:r>
              <a:rPr lang="en-CA" sz="2800" b="1" dirty="0" smtClean="0"/>
              <a:t>individual </a:t>
            </a:r>
            <a:r>
              <a:rPr lang="en-CA" sz="2800" b="1" dirty="0"/>
              <a:t>choice </a:t>
            </a:r>
            <a:r>
              <a:rPr lang="en-CA" sz="2800" dirty="0" smtClean="0"/>
              <a:t>and </a:t>
            </a:r>
            <a:r>
              <a:rPr lang="en-CA" sz="2800" b="1" dirty="0" smtClean="0"/>
              <a:t>personal </a:t>
            </a:r>
            <a:r>
              <a:rPr lang="en-CA" sz="2800" b="1" dirty="0"/>
              <a:t>responsibility </a:t>
            </a:r>
            <a:r>
              <a:rPr lang="en-CA" sz="2800" dirty="0"/>
              <a:t>in health care </a:t>
            </a:r>
            <a:r>
              <a:rPr lang="en-CA" sz="2800" dirty="0" smtClean="0"/>
              <a:t>decision-making</a:t>
            </a:r>
          </a:p>
          <a:p>
            <a:r>
              <a:rPr lang="en-CA" sz="2800" dirty="0"/>
              <a:t>I</a:t>
            </a:r>
            <a:r>
              <a:rPr lang="en-CA" sz="2800" dirty="0" smtClean="0"/>
              <a:t>nvolves </a:t>
            </a:r>
            <a:r>
              <a:rPr lang="en-CA" sz="2800" dirty="0"/>
              <a:t>the concept of </a:t>
            </a:r>
            <a:r>
              <a:rPr lang="en-CA" sz="2800" b="1" dirty="0"/>
              <a:t>relationality</a:t>
            </a:r>
            <a:r>
              <a:rPr lang="en-CA" sz="2800" dirty="0"/>
              <a:t> and </a:t>
            </a:r>
            <a:r>
              <a:rPr lang="en-CA" sz="2800" b="1" dirty="0" smtClean="0"/>
              <a:t>responsibility</a:t>
            </a:r>
            <a:r>
              <a:rPr lang="en-CA" sz="2800" dirty="0" smtClean="0"/>
              <a:t> </a:t>
            </a:r>
            <a:r>
              <a:rPr lang="en-CA" sz="2800" dirty="0"/>
              <a:t>to all of </a:t>
            </a:r>
            <a:r>
              <a:rPr lang="en-CA" sz="2800" dirty="0" smtClean="0"/>
              <a:t>Creation</a:t>
            </a:r>
          </a:p>
        </p:txBody>
      </p:sp>
      <p:sp>
        <p:nvSpPr>
          <p:cNvPr id="2" name="Slide Number Placeholder 1"/>
          <p:cNvSpPr>
            <a:spLocks noGrp="1"/>
          </p:cNvSpPr>
          <p:nvPr>
            <p:ph type="sldNum" sz="quarter" idx="12"/>
          </p:nvPr>
        </p:nvSpPr>
        <p:spPr/>
        <p:txBody>
          <a:bodyPr/>
          <a:lstStyle/>
          <a:p>
            <a:fld id="{84AC88F4-D6BD-44F7-BF22-7AEA083D69B9}" type="slidenum">
              <a:rPr lang="en-CA" smtClean="0"/>
              <a:t>13</a:t>
            </a:fld>
            <a:endParaRPr lang="en-CA"/>
          </a:p>
        </p:txBody>
      </p:sp>
    </p:spTree>
    <p:extLst>
      <p:ext uri="{BB962C8B-B14F-4D97-AF65-F5344CB8AC3E}">
        <p14:creationId xmlns:p14="http://schemas.microsoft.com/office/powerpoint/2010/main" val="673130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3348" y="1503318"/>
            <a:ext cx="2430780" cy="2200463"/>
          </a:xfrm>
        </p:spPr>
        <p:txBody>
          <a:bodyPr>
            <a:normAutofit/>
          </a:bodyPr>
          <a:lstStyle/>
          <a:p>
            <a:r>
              <a:rPr lang="en-CA" b="1" dirty="0"/>
              <a:t>In their </a:t>
            </a:r>
            <a:r>
              <a:rPr lang="en-CA" b="1" dirty="0" smtClean="0"/>
              <a:t>words:</a:t>
            </a:r>
            <a:br>
              <a:rPr lang="en-CA" b="1" dirty="0" smtClean="0"/>
            </a:br>
            <a:r>
              <a:rPr lang="en-CA" b="1" dirty="0"/>
              <a:t/>
            </a:r>
            <a:br>
              <a:rPr lang="en-CA" b="1" dirty="0"/>
            </a:br>
            <a:r>
              <a:rPr lang="en-CA" b="1" i="1" dirty="0" smtClean="0"/>
              <a:t>“Kiingwa </a:t>
            </a:r>
            <a:r>
              <a:rPr lang="en-CA" b="1" i="1" dirty="0"/>
              <a:t>[It’s up to you</a:t>
            </a:r>
            <a:r>
              <a:rPr lang="en-CA" b="1" i="1" dirty="0" smtClean="0"/>
              <a:t>]”</a:t>
            </a:r>
            <a:endParaRPr lang="en-CA" dirty="0"/>
          </a:p>
        </p:txBody>
      </p:sp>
      <p:sp>
        <p:nvSpPr>
          <p:cNvPr id="3" name="Content Placeholder 2"/>
          <p:cNvSpPr>
            <a:spLocks noGrp="1"/>
          </p:cNvSpPr>
          <p:nvPr>
            <p:ph idx="1"/>
          </p:nvPr>
        </p:nvSpPr>
        <p:spPr>
          <a:xfrm>
            <a:off x="685800" y="609600"/>
            <a:ext cx="7772400" cy="5846618"/>
          </a:xfrm>
        </p:spPr>
        <p:txBody>
          <a:bodyPr>
            <a:noAutofit/>
          </a:bodyPr>
          <a:lstStyle/>
          <a:p>
            <a:pPr marL="0" indent="0">
              <a:buNone/>
            </a:pPr>
            <a:r>
              <a:rPr lang="en-CA" sz="2800" dirty="0"/>
              <a:t>[Cancer] either forces a person to look at their life and make those changes to correct things in their life … Or, the person just doesn’t make those changes and heads down a road of uncertainty and maybe in the end that they will accept that this road has an end to their time here. It’s really up to them. There’s two roads presented to them and they have to choose. There’s only one choice if you want that </a:t>
            </a:r>
            <a:r>
              <a:rPr lang="en-CA" sz="2800" dirty="0" smtClean="0"/>
              <a:t>Mino Bimaadiziwin </a:t>
            </a:r>
            <a:r>
              <a:rPr lang="en-CA" sz="2800" dirty="0"/>
              <a:t>and that’s to look at it and address it and make those changes … (IHP06A</a:t>
            </a:r>
            <a:r>
              <a:rPr lang="en-CA" sz="2800" dirty="0" smtClean="0"/>
              <a:t>)</a:t>
            </a:r>
            <a:endParaRPr lang="en-CA" sz="2800" dirty="0"/>
          </a:p>
        </p:txBody>
      </p:sp>
    </p:spTree>
    <p:extLst>
      <p:ext uri="{BB962C8B-B14F-4D97-AF65-F5344CB8AC3E}">
        <p14:creationId xmlns:p14="http://schemas.microsoft.com/office/powerpoint/2010/main" val="3695865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999" y="273139"/>
            <a:ext cx="11240655" cy="1093842"/>
          </a:xfrm>
        </p:spPr>
        <p:txBody>
          <a:bodyPr>
            <a:normAutofit/>
          </a:bodyPr>
          <a:lstStyle/>
          <a:p>
            <a:r>
              <a:rPr lang="en-CA" sz="3600" b="1" dirty="0" smtClean="0"/>
              <a:t>United Nations Declaration on the Rights of Indigenous Peoples</a:t>
            </a:r>
            <a:endParaRPr lang="en-CA" sz="3600" b="1" dirty="0"/>
          </a:p>
        </p:txBody>
      </p:sp>
      <p:sp>
        <p:nvSpPr>
          <p:cNvPr id="6" name="Content Placeholder 5"/>
          <p:cNvSpPr>
            <a:spLocks noGrp="1"/>
          </p:cNvSpPr>
          <p:nvPr>
            <p:ph idx="1"/>
          </p:nvPr>
        </p:nvSpPr>
        <p:spPr>
          <a:xfrm>
            <a:off x="424873" y="1366980"/>
            <a:ext cx="11406909" cy="5089237"/>
          </a:xfrm>
          <a:solidFill>
            <a:schemeClr val="bg1"/>
          </a:solidFill>
        </p:spPr>
        <p:txBody>
          <a:bodyPr>
            <a:normAutofit/>
          </a:bodyPr>
          <a:lstStyle/>
          <a:p>
            <a:pPr marL="0" indent="0">
              <a:buNone/>
            </a:pPr>
            <a:r>
              <a:rPr lang="en-CA" sz="2800" b="1" dirty="0" smtClean="0"/>
              <a:t>Article 24</a:t>
            </a:r>
          </a:p>
          <a:p>
            <a:pPr marL="514350" indent="-514350">
              <a:buAutoNum type="arabicPeriod"/>
            </a:pPr>
            <a:r>
              <a:rPr lang="en-CA" sz="2800" dirty="0" smtClean="0"/>
              <a:t>Indigenous peoples have the </a:t>
            </a:r>
            <a:r>
              <a:rPr lang="en-CA" sz="2800" b="1" dirty="0" smtClean="0"/>
              <a:t>right to their traditional medicines</a:t>
            </a:r>
            <a:r>
              <a:rPr lang="en-CA" sz="2800" dirty="0" smtClean="0"/>
              <a:t> and to </a:t>
            </a:r>
            <a:r>
              <a:rPr lang="en-CA" sz="2800" b="1" dirty="0" smtClean="0"/>
              <a:t>maintain their health practices</a:t>
            </a:r>
            <a:r>
              <a:rPr lang="en-CA" sz="2800" dirty="0" smtClean="0"/>
              <a:t>, including the conservation of their vital medicinal plants, animals and minerals. Indigenous individuals also have the right to access, without any discrimination, to all social and health services.</a:t>
            </a:r>
          </a:p>
          <a:p>
            <a:pPr marL="514350" indent="-514350">
              <a:buAutoNum type="arabicPeriod"/>
            </a:pPr>
            <a:r>
              <a:rPr lang="en-CA" sz="2800" dirty="0" smtClean="0"/>
              <a:t>Indigenous individuals have an equal right to the </a:t>
            </a:r>
            <a:r>
              <a:rPr lang="en-CA" sz="2800" b="1" dirty="0" smtClean="0"/>
              <a:t>enjoyment of the highest attainable standard of physical and mental health</a:t>
            </a:r>
            <a:r>
              <a:rPr lang="en-CA" sz="2800" dirty="0" smtClean="0"/>
              <a:t>. States shall take the necessary steps with a view to achieving progressively the full realization of this right. </a:t>
            </a:r>
            <a:endParaRPr lang="en-CA" sz="2800" dirty="0"/>
          </a:p>
        </p:txBody>
      </p:sp>
    </p:spTree>
    <p:extLst>
      <p:ext uri="{BB962C8B-B14F-4D97-AF65-F5344CB8AC3E}">
        <p14:creationId xmlns:p14="http://schemas.microsoft.com/office/powerpoint/2010/main" val="1566261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7559" y="306026"/>
            <a:ext cx="4040188" cy="639762"/>
          </a:xfrm>
        </p:spPr>
        <p:txBody>
          <a:bodyPr>
            <a:normAutofit/>
          </a:bodyPr>
          <a:lstStyle/>
          <a:p>
            <a:pPr algn="ctr"/>
            <a:r>
              <a:rPr lang="en-CA" sz="3200" b="1" dirty="0"/>
              <a:t>Western Medicine</a:t>
            </a:r>
          </a:p>
        </p:txBody>
      </p:sp>
      <p:sp>
        <p:nvSpPr>
          <p:cNvPr id="6" name="Content Placeholder 5"/>
          <p:cNvSpPr>
            <a:spLocks noGrp="1"/>
          </p:cNvSpPr>
          <p:nvPr>
            <p:ph sz="half" idx="2"/>
          </p:nvPr>
        </p:nvSpPr>
        <p:spPr>
          <a:xfrm>
            <a:off x="554182" y="862336"/>
            <a:ext cx="4606942" cy="5649300"/>
          </a:xfrm>
          <a:solidFill>
            <a:schemeClr val="bg1"/>
          </a:solidFill>
        </p:spPr>
        <p:txBody>
          <a:bodyPr>
            <a:noAutofit/>
          </a:bodyPr>
          <a:lstStyle/>
          <a:p>
            <a:r>
              <a:rPr lang="en-CA" sz="2400" dirty="0"/>
              <a:t>How can </a:t>
            </a:r>
            <a:r>
              <a:rPr lang="en-CA" sz="2400" dirty="0" smtClean="0"/>
              <a:t>we eradicate </a:t>
            </a:r>
            <a:r>
              <a:rPr lang="en-CA" sz="2400" dirty="0"/>
              <a:t>the disease?</a:t>
            </a:r>
            <a:endParaRPr lang="en-CA" sz="2400" dirty="0" smtClean="0"/>
          </a:p>
          <a:p>
            <a:r>
              <a:rPr lang="en-CA" sz="2400" dirty="0"/>
              <a:t>A</a:t>
            </a:r>
            <a:r>
              <a:rPr lang="en-CA" sz="2400" dirty="0" smtClean="0"/>
              <a:t> </a:t>
            </a:r>
            <a:r>
              <a:rPr lang="en-CA" sz="2400" dirty="0"/>
              <a:t>physical </a:t>
            </a:r>
            <a:r>
              <a:rPr lang="en-CA" sz="2400" dirty="0" smtClean="0"/>
              <a:t>intervention making some </a:t>
            </a:r>
            <a:r>
              <a:rPr lang="en-CA" sz="2400" dirty="0"/>
              <a:t>gains </a:t>
            </a:r>
            <a:r>
              <a:rPr lang="en-CA" sz="2400" dirty="0" smtClean="0"/>
              <a:t>toward holistic</a:t>
            </a:r>
          </a:p>
          <a:p>
            <a:r>
              <a:rPr lang="en-CA" sz="2400" dirty="0"/>
              <a:t>M</a:t>
            </a:r>
            <a:r>
              <a:rPr lang="en-CA" sz="2400" dirty="0" smtClean="0"/>
              <a:t>eets </a:t>
            </a:r>
            <a:r>
              <a:rPr lang="en-CA" sz="2400" dirty="0"/>
              <a:t>the “gold standard” of clinical </a:t>
            </a:r>
            <a:r>
              <a:rPr lang="en-CA" sz="2400" dirty="0" smtClean="0"/>
              <a:t>trials</a:t>
            </a:r>
          </a:p>
          <a:p>
            <a:r>
              <a:rPr lang="en-CA" sz="2400" dirty="0" smtClean="0"/>
              <a:t>Due </a:t>
            </a:r>
            <a:r>
              <a:rPr lang="en-CA" sz="2400" dirty="0"/>
              <a:t>to the </a:t>
            </a:r>
            <a:r>
              <a:rPr lang="en-CA" sz="2400" dirty="0" smtClean="0"/>
              <a:t>loss of </a:t>
            </a:r>
            <a:r>
              <a:rPr lang="en-US" sz="2400" dirty="0" smtClean="0"/>
              <a:t>IH/TM </a:t>
            </a:r>
            <a:r>
              <a:rPr lang="en-US" sz="2400" dirty="0"/>
              <a:t>and </a:t>
            </a:r>
            <a:r>
              <a:rPr lang="en-US" sz="2400" dirty="0" smtClean="0"/>
              <a:t>“new </a:t>
            </a:r>
            <a:r>
              <a:rPr lang="en-US" sz="2400" dirty="0"/>
              <a:t>diseases,” </a:t>
            </a:r>
            <a:r>
              <a:rPr lang="en-US" sz="2400" dirty="0" smtClean="0"/>
              <a:t>like </a:t>
            </a:r>
            <a:r>
              <a:rPr lang="en-US" sz="2400" dirty="0"/>
              <a:t>cancer, </a:t>
            </a:r>
            <a:r>
              <a:rPr lang="en-US" sz="2400" dirty="0" smtClean="0"/>
              <a:t>it is required</a:t>
            </a:r>
          </a:p>
          <a:p>
            <a:r>
              <a:rPr lang="en-CA" sz="2400" dirty="0"/>
              <a:t>P</a:t>
            </a:r>
            <a:r>
              <a:rPr lang="en-CA" sz="2400" dirty="0" smtClean="0"/>
              <a:t>articipants </a:t>
            </a:r>
            <a:r>
              <a:rPr lang="en-CA" sz="2400" dirty="0"/>
              <a:t>highly valued the Western treatments for cancer, especially if they were </a:t>
            </a:r>
            <a:r>
              <a:rPr lang="en-CA" sz="2400" dirty="0" smtClean="0"/>
              <a:t>successful</a:t>
            </a:r>
            <a:endParaRPr lang="en-CA" sz="2400" dirty="0"/>
          </a:p>
        </p:txBody>
      </p:sp>
      <p:sp>
        <p:nvSpPr>
          <p:cNvPr id="7" name="Text Placeholder 6"/>
          <p:cNvSpPr>
            <a:spLocks noGrp="1"/>
          </p:cNvSpPr>
          <p:nvPr>
            <p:ph type="body" sz="quarter" idx="3"/>
          </p:nvPr>
        </p:nvSpPr>
        <p:spPr>
          <a:xfrm>
            <a:off x="7349899" y="306026"/>
            <a:ext cx="4041775" cy="639762"/>
          </a:xfrm>
        </p:spPr>
        <p:txBody>
          <a:bodyPr>
            <a:normAutofit/>
          </a:bodyPr>
          <a:lstStyle/>
          <a:p>
            <a:pPr algn="ctr"/>
            <a:r>
              <a:rPr lang="en-CA" sz="3200" b="1" dirty="0"/>
              <a:t>IH/TM</a:t>
            </a:r>
          </a:p>
        </p:txBody>
      </p:sp>
      <p:sp>
        <p:nvSpPr>
          <p:cNvPr id="8" name="Content Placeholder 7"/>
          <p:cNvSpPr>
            <a:spLocks noGrp="1"/>
          </p:cNvSpPr>
          <p:nvPr>
            <p:ph sz="quarter" idx="4"/>
          </p:nvPr>
        </p:nvSpPr>
        <p:spPr>
          <a:xfrm>
            <a:off x="6817501" y="862336"/>
            <a:ext cx="5115419" cy="5649300"/>
          </a:xfrm>
          <a:solidFill>
            <a:schemeClr val="bg1"/>
          </a:solidFill>
        </p:spPr>
        <p:txBody>
          <a:bodyPr>
            <a:noAutofit/>
          </a:bodyPr>
          <a:lstStyle/>
          <a:p>
            <a:r>
              <a:rPr lang="en-CA" sz="2400" dirty="0"/>
              <a:t>What can the disease teach the patient?</a:t>
            </a:r>
            <a:endParaRPr lang="en-CA" sz="2400" dirty="0" smtClean="0"/>
          </a:p>
          <a:p>
            <a:r>
              <a:rPr lang="en-CA" sz="2400" dirty="0" smtClean="0"/>
              <a:t>It is preventative measure</a:t>
            </a:r>
          </a:p>
          <a:p>
            <a:r>
              <a:rPr lang="en-CA" sz="2400" dirty="0" smtClean="0"/>
              <a:t>Enables one </a:t>
            </a:r>
            <a:r>
              <a:rPr lang="en-CA" sz="2400" dirty="0"/>
              <a:t>to </a:t>
            </a:r>
            <a:r>
              <a:rPr lang="en-CA" sz="2400" dirty="0" smtClean="0"/>
              <a:t>realize Mino Bimaadiziwin while supporting physical</a:t>
            </a:r>
            <a:r>
              <a:rPr lang="en-CA" sz="2400" dirty="0"/>
              <a:t>, mental, emotional and spiritual </a:t>
            </a:r>
            <a:r>
              <a:rPr lang="en-CA" sz="2400" dirty="0" smtClean="0"/>
              <a:t>wellness</a:t>
            </a:r>
          </a:p>
          <a:p>
            <a:r>
              <a:rPr lang="en-CA" sz="2400" dirty="0" smtClean="0"/>
              <a:t>Acknowledges the </a:t>
            </a:r>
            <a:r>
              <a:rPr lang="en-CA" sz="2400" dirty="0"/>
              <a:t>spiritual </a:t>
            </a:r>
            <a:r>
              <a:rPr lang="en-CA" sz="2400" dirty="0" smtClean="0"/>
              <a:t>component</a:t>
            </a:r>
          </a:p>
          <a:p>
            <a:r>
              <a:rPr lang="en-CA" sz="2400" dirty="0" smtClean="0"/>
              <a:t>Anishinaabe </a:t>
            </a:r>
            <a:r>
              <a:rPr lang="en-CA" sz="2400" dirty="0"/>
              <a:t>teachings </a:t>
            </a:r>
            <a:r>
              <a:rPr lang="en-CA" sz="2400" dirty="0" smtClean="0"/>
              <a:t>are </a:t>
            </a:r>
            <a:r>
              <a:rPr lang="en-CA" sz="2400" dirty="0"/>
              <a:t>part of </a:t>
            </a:r>
            <a:r>
              <a:rPr lang="en-CA" sz="2400" dirty="0" smtClean="0"/>
              <a:t>healing and changing mindsets</a:t>
            </a:r>
            <a:endParaRPr lang="en-CA" sz="2400" dirty="0"/>
          </a:p>
        </p:txBody>
      </p:sp>
      <p:sp>
        <p:nvSpPr>
          <p:cNvPr id="4" name="Slide Number Placeholder 3"/>
          <p:cNvSpPr>
            <a:spLocks noGrp="1"/>
          </p:cNvSpPr>
          <p:nvPr>
            <p:ph type="sldNum" sz="quarter" idx="12"/>
          </p:nvPr>
        </p:nvSpPr>
        <p:spPr/>
        <p:txBody>
          <a:bodyPr/>
          <a:lstStyle/>
          <a:p>
            <a:fld id="{84AC88F4-D6BD-44F7-BF22-7AEA083D69B9}" type="slidenum">
              <a:rPr lang="en-CA" smtClean="0"/>
              <a:t>16</a:t>
            </a:fld>
            <a:endParaRPr lang="en-CA"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9" t="14606" r="2049" b="16546"/>
          <a:stretch/>
        </p:blipFill>
        <p:spPr bwMode="auto">
          <a:xfrm rot="16200000">
            <a:off x="3322313" y="3261047"/>
            <a:ext cx="5334001" cy="85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381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3348" y="1503318"/>
            <a:ext cx="2430780" cy="2200463"/>
          </a:xfrm>
        </p:spPr>
        <p:txBody>
          <a:bodyPr>
            <a:normAutofit fontScale="90000"/>
          </a:bodyPr>
          <a:lstStyle/>
          <a:p>
            <a:r>
              <a:rPr lang="en-CA" b="1" dirty="0"/>
              <a:t>In their </a:t>
            </a:r>
            <a:r>
              <a:rPr lang="en-CA" b="1" dirty="0" smtClean="0"/>
              <a:t>words:</a:t>
            </a:r>
            <a:br>
              <a:rPr lang="en-CA" b="1" dirty="0" smtClean="0"/>
            </a:br>
            <a:r>
              <a:rPr lang="en-CA" b="1" dirty="0"/>
              <a:t/>
            </a:r>
            <a:br>
              <a:rPr lang="en-CA" b="1" dirty="0"/>
            </a:br>
            <a:r>
              <a:rPr lang="en-CA" b="1" dirty="0" smtClean="0"/>
              <a:t>Agency,</a:t>
            </a:r>
            <a:br>
              <a:rPr lang="en-CA" b="1" dirty="0" smtClean="0"/>
            </a:br>
            <a:r>
              <a:rPr lang="en-CA" b="1" dirty="0" smtClean="0"/>
              <a:t>Respect and Empowerment</a:t>
            </a:r>
            <a:br>
              <a:rPr lang="en-CA" b="1" dirty="0" smtClean="0"/>
            </a:br>
            <a:endParaRPr lang="en-CA" dirty="0"/>
          </a:p>
        </p:txBody>
      </p:sp>
      <p:sp>
        <p:nvSpPr>
          <p:cNvPr id="4" name="Content Placeholder 2"/>
          <p:cNvSpPr>
            <a:spLocks noGrp="1"/>
          </p:cNvSpPr>
          <p:nvPr>
            <p:ph idx="1"/>
          </p:nvPr>
        </p:nvSpPr>
        <p:spPr>
          <a:xfrm>
            <a:off x="685800" y="609600"/>
            <a:ext cx="7772400" cy="5846763"/>
          </a:xfrm>
        </p:spPr>
        <p:txBody>
          <a:bodyPr>
            <a:normAutofit lnSpcReduction="10000"/>
          </a:bodyPr>
          <a:lstStyle/>
          <a:p>
            <a:pPr marL="0" indent="0">
              <a:buNone/>
            </a:pPr>
            <a:r>
              <a:rPr lang="en-CA" sz="2800" dirty="0" smtClean="0"/>
              <a:t>I shared </a:t>
            </a:r>
            <a:r>
              <a:rPr lang="en-CA" sz="2800" dirty="0"/>
              <a:t>with my doctor that I </a:t>
            </a:r>
            <a:r>
              <a:rPr lang="en-CA" sz="2800" dirty="0" smtClean="0"/>
              <a:t>followed </a:t>
            </a:r>
            <a:r>
              <a:rPr lang="en-CA" sz="2800" dirty="0"/>
              <a:t>through with my people. I can still remember the look on his face, there was that sense of respect. He never asked what it was that I was taking. He was very respectful in that way. Having that affirmation from the Western medical side was like having a sense of mutual respect. The first time he said it to me was like permission, like permission to go and seek out my people. I think because the doctor gave permission, I made my choice freely without resistance. I think that made a big </a:t>
            </a:r>
            <a:r>
              <a:rPr lang="en-CA" sz="2800" dirty="0" smtClean="0"/>
              <a:t>impact </a:t>
            </a:r>
            <a:r>
              <a:rPr lang="en-CA" sz="2800" dirty="0"/>
              <a:t>(APDC11)</a:t>
            </a:r>
            <a:endParaRPr lang="en-CA" sz="2800" dirty="0" smtClean="0"/>
          </a:p>
          <a:p>
            <a:pPr marL="0" indent="0">
              <a:buNone/>
            </a:pPr>
            <a:r>
              <a:rPr lang="en-CA" dirty="0" smtClean="0"/>
              <a:t> </a:t>
            </a:r>
            <a:endParaRPr lang="en-CA" dirty="0"/>
          </a:p>
        </p:txBody>
      </p:sp>
    </p:spTree>
    <p:extLst>
      <p:ext uri="{BB962C8B-B14F-4D97-AF65-F5344CB8AC3E}">
        <p14:creationId xmlns:p14="http://schemas.microsoft.com/office/powerpoint/2010/main" val="2955666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CA" dirty="0" smtClean="0"/>
              <a:t>A sneak peek …</a:t>
            </a:r>
            <a:endParaRPr lang="en-CA" dirty="0"/>
          </a:p>
        </p:txBody>
      </p:sp>
      <p:sp>
        <p:nvSpPr>
          <p:cNvPr id="9" name="Content Placeholder 8"/>
          <p:cNvSpPr>
            <a:spLocks noGrp="1"/>
          </p:cNvSpPr>
          <p:nvPr>
            <p:ph idx="1"/>
          </p:nvPr>
        </p:nvSpPr>
        <p:spPr/>
        <p:txBody>
          <a:bodyPr>
            <a:normAutofit/>
          </a:bodyPr>
          <a:lstStyle/>
          <a:p>
            <a:pPr marL="0" indent="0" algn="ctr">
              <a:buNone/>
            </a:pPr>
            <a:r>
              <a:rPr lang="en-US" sz="2400" b="1" dirty="0"/>
              <a:t>The Collective Story of the Mnidoo Mnising Anishinaabe </a:t>
            </a:r>
            <a:r>
              <a:rPr lang="en-US" sz="2400" b="1" dirty="0" smtClean="0"/>
              <a:t>Kweok</a:t>
            </a:r>
          </a:p>
          <a:p>
            <a:pPr marL="0" indent="0" algn="ctr">
              <a:buNone/>
            </a:pPr>
            <a:endParaRPr lang="en-US" sz="2400" b="1" dirty="0"/>
          </a:p>
          <a:p>
            <a:pPr marL="0" indent="0" algn="ctr">
              <a:buNone/>
            </a:pPr>
            <a:endParaRPr lang="en-US" sz="2400" b="1" dirty="0" smtClean="0"/>
          </a:p>
          <a:p>
            <a:pPr marL="0" indent="0" algn="ctr">
              <a:buNone/>
            </a:pPr>
            <a:r>
              <a:rPr lang="en-CA" sz="2400" dirty="0">
                <a:hlinkClick r:id="rId3"/>
              </a:rPr>
              <a:t>https://</a:t>
            </a:r>
            <a:r>
              <a:rPr lang="en-CA" sz="2400" dirty="0" smtClean="0">
                <a:hlinkClick r:id="rId3"/>
              </a:rPr>
              <a:t>vimeo.com/369947181</a:t>
            </a:r>
            <a:endParaRPr lang="en-CA" sz="2400" dirty="0" smtClean="0"/>
          </a:p>
          <a:p>
            <a:pPr marL="0" indent="0" algn="ctr">
              <a:buNone/>
            </a:pPr>
            <a:endParaRPr lang="en-CA" sz="2400" dirty="0"/>
          </a:p>
        </p:txBody>
      </p:sp>
    </p:spTree>
    <p:extLst>
      <p:ext uri="{BB962C8B-B14F-4D97-AF65-F5344CB8AC3E}">
        <p14:creationId xmlns:p14="http://schemas.microsoft.com/office/powerpoint/2010/main" val="97383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Concluding thoughts …</a:t>
            </a:r>
            <a:endParaRPr lang="en-CA" dirty="0"/>
          </a:p>
        </p:txBody>
      </p:sp>
      <p:sp>
        <p:nvSpPr>
          <p:cNvPr id="3" name="Rectangle 2"/>
          <p:cNvSpPr/>
          <p:nvPr/>
        </p:nvSpPr>
        <p:spPr>
          <a:xfrm>
            <a:off x="766619" y="1997839"/>
            <a:ext cx="10751126" cy="4401205"/>
          </a:xfrm>
          <a:prstGeom prst="rect">
            <a:avLst/>
          </a:prstGeom>
          <a:solidFill>
            <a:schemeClr val="bg1"/>
          </a:solidFill>
        </p:spPr>
        <p:txBody>
          <a:bodyPr wrap="square">
            <a:spAutoFit/>
          </a:bodyPr>
          <a:lstStyle/>
          <a:p>
            <a:r>
              <a:rPr lang="en-CA" sz="2800" dirty="0"/>
              <a:t>Ongoing cultural safety training should: </a:t>
            </a:r>
            <a:endParaRPr lang="en-CA" sz="2800" dirty="0" smtClean="0"/>
          </a:p>
          <a:p>
            <a:endParaRPr lang="en-CA" sz="2800" dirty="0"/>
          </a:p>
          <a:p>
            <a:pPr marL="457200" indent="-457200">
              <a:buFont typeface="Courier New" panose="02070309020205020404" pitchFamily="49" charset="0"/>
              <a:buChar char="o"/>
            </a:pPr>
            <a:r>
              <a:rPr lang="en-CA" sz="2800" dirty="0"/>
              <a:t>Involve a focus on the </a:t>
            </a:r>
            <a:r>
              <a:rPr lang="en-CA" sz="2800" b="1" dirty="0"/>
              <a:t>cultural significance of braiding</a:t>
            </a:r>
            <a:r>
              <a:rPr lang="en-CA" sz="2800" dirty="0"/>
              <a:t> and development of </a:t>
            </a:r>
            <a:r>
              <a:rPr lang="en-CA" sz="2800" b="1" dirty="0"/>
              <a:t>structural </a:t>
            </a:r>
            <a:r>
              <a:rPr lang="en-CA" sz="2800" b="1" dirty="0" smtClean="0"/>
              <a:t>competence</a:t>
            </a:r>
            <a:r>
              <a:rPr lang="en-CA" sz="2800" dirty="0" smtClean="0"/>
              <a:t>;</a:t>
            </a:r>
          </a:p>
          <a:p>
            <a:pPr marL="457200" indent="-457200">
              <a:buFont typeface="Courier New" panose="02070309020205020404" pitchFamily="49" charset="0"/>
              <a:buChar char="o"/>
            </a:pPr>
            <a:r>
              <a:rPr lang="en-CA" sz="2800" dirty="0" smtClean="0"/>
              <a:t>Include </a:t>
            </a:r>
            <a:r>
              <a:rPr lang="en-CA" sz="2800" b="1" dirty="0"/>
              <a:t>partnerships between Western and Indigenous </a:t>
            </a:r>
            <a:r>
              <a:rPr lang="en-CA" sz="2800" dirty="0"/>
              <a:t>health care providers to foster a mutual understanding of </a:t>
            </a:r>
            <a:r>
              <a:rPr lang="en-CA" sz="2800" dirty="0" smtClean="0"/>
              <a:t>Mino Bimaadiziwin;</a:t>
            </a:r>
          </a:p>
          <a:p>
            <a:pPr marL="457200" indent="-457200">
              <a:buFont typeface="Courier New" panose="02070309020205020404" pitchFamily="49" charset="0"/>
              <a:buChar char="o"/>
            </a:pPr>
            <a:r>
              <a:rPr lang="en-CA" sz="2800" dirty="0" smtClean="0"/>
              <a:t>Encourage </a:t>
            </a:r>
            <a:r>
              <a:rPr lang="en-CA" sz="2800" dirty="0"/>
              <a:t>health professionals to </a:t>
            </a:r>
            <a:r>
              <a:rPr lang="en-CA" sz="2800" b="1" dirty="0"/>
              <a:t>empower </a:t>
            </a:r>
            <a:r>
              <a:rPr lang="en-CA" sz="2800" b="1" dirty="0" smtClean="0"/>
              <a:t>Indigenous peoples</a:t>
            </a:r>
            <a:r>
              <a:rPr lang="en-CA" sz="2800" dirty="0" smtClean="0"/>
              <a:t> </a:t>
            </a:r>
            <a:r>
              <a:rPr lang="en-CA" sz="2800" dirty="0"/>
              <a:t>to choose healing models that are specific to achieving their </a:t>
            </a:r>
            <a:r>
              <a:rPr lang="en-CA" sz="2800" dirty="0" smtClean="0"/>
              <a:t>Mino Bimaadiziwin</a:t>
            </a:r>
            <a:r>
              <a:rPr lang="en-CA" sz="2800" dirty="0"/>
              <a:t>. </a:t>
            </a:r>
          </a:p>
        </p:txBody>
      </p:sp>
    </p:spTree>
    <p:extLst>
      <p:ext uri="{BB962C8B-B14F-4D97-AF65-F5344CB8AC3E}">
        <p14:creationId xmlns:p14="http://schemas.microsoft.com/office/powerpoint/2010/main" val="241777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458" y="281551"/>
            <a:ext cx="9548966" cy="538171"/>
          </a:xfrm>
        </p:spPr>
        <p:txBody>
          <a:bodyPr>
            <a:noAutofit/>
          </a:bodyPr>
          <a:lstStyle/>
          <a:p>
            <a:r>
              <a:rPr lang="en-US" sz="2800" b="1" dirty="0"/>
              <a:t>Acknowledging the Land, the People, the Future</a:t>
            </a:r>
          </a:p>
        </p:txBody>
      </p:sp>
      <p:pic>
        <p:nvPicPr>
          <p:cNvPr id="5" name="Picture 4"/>
          <p:cNvPicPr>
            <a:picLocks noChangeAspect="1"/>
          </p:cNvPicPr>
          <p:nvPr/>
        </p:nvPicPr>
        <p:blipFill rotWithShape="1">
          <a:blip r:embed="rId3"/>
          <a:srcRect l="5594"/>
          <a:stretch/>
        </p:blipFill>
        <p:spPr>
          <a:xfrm>
            <a:off x="7206346" y="4594167"/>
            <a:ext cx="3068453" cy="2128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a:srcRect l="6033" t="4642" r="20533" b="4062"/>
          <a:stretch/>
        </p:blipFill>
        <p:spPr>
          <a:xfrm>
            <a:off x="7997332" y="841902"/>
            <a:ext cx="2403969" cy="3652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2209800" y="841903"/>
            <a:ext cx="4049486" cy="2948607"/>
          </a:xfrm>
          <a:prstGeom prst="rect">
            <a:avLst/>
          </a:prstGeom>
        </p:spPr>
      </p:pic>
      <p:pic>
        <p:nvPicPr>
          <p:cNvPr id="8" name="Picture 7"/>
          <p:cNvPicPr>
            <a:picLocks noChangeAspect="1"/>
          </p:cNvPicPr>
          <p:nvPr/>
        </p:nvPicPr>
        <p:blipFill rotWithShape="1">
          <a:blip r:embed="rId6"/>
          <a:srcRect l="1" t="34452" r="25586" b="-1"/>
          <a:stretch/>
        </p:blipFill>
        <p:spPr>
          <a:xfrm rot="16200000">
            <a:off x="1421150" y="3930947"/>
            <a:ext cx="2852696" cy="23060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7"/>
          <a:srcRect l="1759" t="1280" r="6813" b="5281"/>
          <a:stretch/>
        </p:blipFill>
        <p:spPr>
          <a:xfrm>
            <a:off x="4560572" y="3834869"/>
            <a:ext cx="2057400" cy="2888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4" name="Straight Arrow Connector 13"/>
          <p:cNvCxnSpPr/>
          <p:nvPr/>
        </p:nvCxnSpPr>
        <p:spPr>
          <a:xfrm flipV="1">
            <a:off x="3657600" y="2668317"/>
            <a:ext cx="762000" cy="989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4800600" y="2514601"/>
            <a:ext cx="76200" cy="1275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838700" y="2514600"/>
            <a:ext cx="2705100" cy="2079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08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2982" y="310085"/>
            <a:ext cx="10058400" cy="853697"/>
          </a:xfrm>
        </p:spPr>
        <p:txBody>
          <a:bodyPr/>
          <a:lstStyle/>
          <a:p>
            <a:pPr algn="ctr"/>
            <a:r>
              <a:rPr lang="en-CA" b="1" dirty="0" smtClean="0"/>
              <a:t>Miigwech</a:t>
            </a:r>
            <a:endParaRPr lang="en-CA"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1822" y="1099127"/>
            <a:ext cx="6480720" cy="49253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98672" y="6163476"/>
            <a:ext cx="6887019" cy="369332"/>
          </a:xfrm>
          <a:prstGeom prst="rect">
            <a:avLst/>
          </a:prstGeom>
          <a:noFill/>
        </p:spPr>
        <p:txBody>
          <a:bodyPr wrap="square" rtlCol="0">
            <a:spAutoFit/>
          </a:bodyPr>
          <a:lstStyle/>
          <a:p>
            <a:pPr algn="ctr"/>
            <a:r>
              <a:rPr lang="en-CA" dirty="0" smtClean="0"/>
              <a:t>Daphne </a:t>
            </a:r>
            <a:r>
              <a:rPr lang="en-CA" dirty="0" err="1" smtClean="0"/>
              <a:t>Odjig</a:t>
            </a:r>
            <a:r>
              <a:rPr lang="en-CA" dirty="0" smtClean="0"/>
              <a:t>, “</a:t>
            </a:r>
            <a:r>
              <a:rPr lang="en-CA" i="1" dirty="0" smtClean="0"/>
              <a:t>Medicine Man and The Shaking Tent”</a:t>
            </a:r>
            <a:r>
              <a:rPr lang="en-CA" dirty="0" smtClean="0"/>
              <a:t> (1974)</a:t>
            </a:r>
            <a:endParaRPr lang="en-CA" dirty="0"/>
          </a:p>
        </p:txBody>
      </p:sp>
    </p:spTree>
    <p:extLst>
      <p:ext uri="{BB962C8B-B14F-4D97-AF65-F5344CB8AC3E}">
        <p14:creationId xmlns:p14="http://schemas.microsoft.com/office/powerpoint/2010/main" val="345195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Land Acknowledgement </a:t>
            </a:r>
            <a:endParaRPr lang="en-CA" b="1" dirty="0"/>
          </a:p>
        </p:txBody>
      </p:sp>
      <p:sp>
        <p:nvSpPr>
          <p:cNvPr id="3" name="Content Placeholder 2"/>
          <p:cNvSpPr>
            <a:spLocks noGrp="1"/>
          </p:cNvSpPr>
          <p:nvPr>
            <p:ph idx="1"/>
          </p:nvPr>
        </p:nvSpPr>
        <p:spPr>
          <a:xfrm>
            <a:off x="1066800" y="1807555"/>
            <a:ext cx="10058400" cy="3931920"/>
          </a:xfrm>
        </p:spPr>
        <p:txBody>
          <a:bodyPr>
            <a:normAutofit/>
          </a:bodyPr>
          <a:lstStyle/>
          <a:p>
            <a:pPr marL="0" indent="0">
              <a:buNone/>
            </a:pPr>
            <a:r>
              <a:rPr lang="en-US" sz="2800" dirty="0"/>
              <a:t>We are in the territory of the Robinson-Huron Treaty of 1850 and the land on which we gather is the traditional territory of the Atikameksheng Anishnaabek and Métis. </a:t>
            </a:r>
            <a:endParaRPr lang="en-CA" sz="2800" dirty="0"/>
          </a:p>
          <a:p>
            <a:pPr marL="0" indent="0">
              <a:buNone/>
            </a:pPr>
            <a:endParaRPr lang="en-CA" sz="2800" dirty="0"/>
          </a:p>
        </p:txBody>
      </p:sp>
      <p:pic>
        <p:nvPicPr>
          <p:cNvPr id="1026" name="Picture 2" descr="Image result for atikameksh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491" y="3552381"/>
            <a:ext cx="2570019" cy="2570019"/>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668610" y="3630282"/>
            <a:ext cx="3218967" cy="2414225"/>
          </a:xfrm>
          <a:prstGeom prst="rect">
            <a:avLst/>
          </a:prstGeom>
          <a:ln w="3175">
            <a:solidFill>
              <a:schemeClr val="tx1"/>
            </a:solidFill>
          </a:ln>
        </p:spPr>
      </p:pic>
    </p:spTree>
    <p:extLst>
      <p:ext uri="{BB962C8B-B14F-4D97-AF65-F5344CB8AC3E}">
        <p14:creationId xmlns:p14="http://schemas.microsoft.com/office/powerpoint/2010/main" val="862756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80349"/>
          </a:xfrm>
          <a:noFill/>
        </p:spPr>
        <p:txBody>
          <a:bodyPr>
            <a:normAutofit/>
          </a:bodyPr>
          <a:lstStyle/>
          <a:p>
            <a:r>
              <a:rPr lang="en-CA" sz="3200" b="1" dirty="0" smtClean="0"/>
              <a:t>Disclosure of Affiliations, Financial Support, and Mitigating </a:t>
            </a:r>
            <a:r>
              <a:rPr lang="en-CA" sz="3200" b="1" dirty="0" smtClean="0"/>
              <a:t>Bias</a:t>
            </a:r>
            <a:endParaRPr lang="en-CA" sz="2800" b="1" dirty="0"/>
          </a:p>
        </p:txBody>
      </p:sp>
      <p:sp>
        <p:nvSpPr>
          <p:cNvPr id="5" name="Content Placeholder 4"/>
          <p:cNvSpPr>
            <a:spLocks noGrp="1"/>
          </p:cNvSpPr>
          <p:nvPr>
            <p:ph idx="1"/>
          </p:nvPr>
        </p:nvSpPr>
        <p:spPr>
          <a:xfrm>
            <a:off x="838200" y="1345474"/>
            <a:ext cx="10515600" cy="5029200"/>
          </a:xfrm>
        </p:spPr>
        <p:txBody>
          <a:bodyPr>
            <a:normAutofit/>
          </a:bodyPr>
          <a:lstStyle/>
          <a:p>
            <a:pPr marL="0" indent="0">
              <a:buNone/>
            </a:pPr>
            <a:r>
              <a:rPr lang="en-CA" b="1" dirty="0" smtClean="0"/>
              <a:t>Affiliations</a:t>
            </a:r>
            <a:r>
              <a:rPr lang="en-CA" b="1" dirty="0"/>
              <a:t>:</a:t>
            </a:r>
            <a:endParaRPr lang="en-CA" dirty="0" smtClean="0">
              <a:solidFill>
                <a:srgbClr val="C00000"/>
              </a:solidFill>
            </a:endParaRPr>
          </a:p>
          <a:p>
            <a:pPr marL="0" indent="0">
              <a:buNone/>
            </a:pPr>
            <a:r>
              <a:rPr lang="en-CA" dirty="0"/>
              <a:t>McMaster University </a:t>
            </a:r>
            <a:r>
              <a:rPr lang="en-CA" dirty="0" smtClean="0"/>
              <a:t>(Indigenous </a:t>
            </a:r>
            <a:r>
              <a:rPr lang="en-CA" dirty="0"/>
              <a:t>Health Research Development Program Graduate Scholarship, CIHR – Institute of Aboriginal People’s </a:t>
            </a:r>
            <a:r>
              <a:rPr lang="en-CA" dirty="0" smtClean="0"/>
              <a:t>Health)</a:t>
            </a:r>
            <a:endParaRPr lang="en-CA" dirty="0"/>
          </a:p>
          <a:p>
            <a:pPr marL="0" indent="0">
              <a:buNone/>
            </a:pPr>
            <a:r>
              <a:rPr lang="en-CA" dirty="0" smtClean="0"/>
              <a:t>Nipissing University - </a:t>
            </a:r>
            <a:r>
              <a:rPr lang="en-GB" dirty="0"/>
              <a:t>Nipissing University Start-Up Research Grant</a:t>
            </a:r>
            <a:endParaRPr lang="en-CA" dirty="0" smtClean="0"/>
          </a:p>
          <a:p>
            <a:pPr marL="0" indent="0">
              <a:buNone/>
            </a:pPr>
            <a:r>
              <a:rPr lang="en-CA" dirty="0" smtClean="0"/>
              <a:t> </a:t>
            </a:r>
          </a:p>
          <a:p>
            <a:pPr marL="0" indent="0">
              <a:buNone/>
            </a:pPr>
            <a:r>
              <a:rPr lang="en-CA" b="1" dirty="0" smtClean="0"/>
              <a:t>Financial </a:t>
            </a:r>
            <a:r>
              <a:rPr lang="en-CA" b="1" dirty="0"/>
              <a:t>Support</a:t>
            </a:r>
            <a:r>
              <a:rPr lang="en-CA" b="1" dirty="0" smtClean="0"/>
              <a:t>:</a:t>
            </a:r>
            <a:r>
              <a:rPr lang="en-CA" dirty="0" smtClean="0">
                <a:solidFill>
                  <a:srgbClr val="C00000"/>
                </a:solidFill>
              </a:rPr>
              <a:t> </a:t>
            </a:r>
            <a:endParaRPr lang="en-CA" dirty="0">
              <a:solidFill>
                <a:srgbClr val="C00000"/>
              </a:solidFill>
            </a:endParaRPr>
          </a:p>
          <a:p>
            <a:pPr marL="0" indent="0">
              <a:buNone/>
            </a:pPr>
            <a:r>
              <a:rPr lang="en-CA" dirty="0" smtClean="0"/>
              <a:t>This </a:t>
            </a:r>
            <a:r>
              <a:rPr lang="en-CA" dirty="0"/>
              <a:t>session/program has received financial support </a:t>
            </a:r>
            <a:r>
              <a:rPr lang="en-CA" dirty="0" smtClean="0"/>
              <a:t>from: </a:t>
            </a:r>
          </a:p>
          <a:p>
            <a:pPr marL="0" indent="0">
              <a:buNone/>
            </a:pPr>
            <a:r>
              <a:rPr lang="en-CA" dirty="0" smtClean="0"/>
              <a:t>McMaster </a:t>
            </a:r>
            <a:r>
              <a:rPr lang="en-CA" dirty="0"/>
              <a:t>University Indigenous Health Research Development Program Graduate Scholarship, CIHR – Institute of Aboriginal People’s Health </a:t>
            </a:r>
            <a:r>
              <a:rPr lang="en-CA" dirty="0" smtClean="0"/>
              <a:t>in the form of a student scholarship.</a:t>
            </a:r>
          </a:p>
          <a:p>
            <a:pPr marL="0" indent="0">
              <a:buNone/>
            </a:pPr>
            <a:r>
              <a:rPr lang="en-CA" dirty="0" smtClean="0"/>
              <a:t>Nipissing </a:t>
            </a:r>
            <a:r>
              <a:rPr lang="en-CA" dirty="0"/>
              <a:t>University - </a:t>
            </a:r>
            <a:r>
              <a:rPr lang="en-GB" dirty="0"/>
              <a:t>Nipissing University Start-Up Research </a:t>
            </a:r>
            <a:r>
              <a:rPr lang="en-GB" dirty="0" smtClean="0"/>
              <a:t>Grant</a:t>
            </a:r>
            <a:endParaRPr lang="en-CA" dirty="0">
              <a:solidFill>
                <a:srgbClr val="C00000"/>
              </a:solidFill>
            </a:endParaRPr>
          </a:p>
          <a:p>
            <a:pPr marL="0" indent="0">
              <a:buNone/>
            </a:pPr>
            <a:endParaRPr lang="en-CA" b="1" dirty="0" smtClean="0"/>
          </a:p>
          <a:p>
            <a:pPr marL="0" indent="0">
              <a:buNone/>
            </a:pPr>
            <a:r>
              <a:rPr lang="en-CA" b="1" dirty="0" smtClean="0"/>
              <a:t>Mitigating </a:t>
            </a:r>
            <a:r>
              <a:rPr lang="en-CA" b="1" dirty="0"/>
              <a:t>Potential </a:t>
            </a:r>
            <a:r>
              <a:rPr lang="en-CA" b="1" dirty="0" smtClean="0"/>
              <a:t>Bias</a:t>
            </a:r>
            <a:r>
              <a:rPr lang="en-CA" b="1" dirty="0"/>
              <a:t>:</a:t>
            </a:r>
            <a:endParaRPr lang="en-CA" dirty="0">
              <a:solidFill>
                <a:srgbClr val="C00000"/>
              </a:solidFill>
            </a:endParaRPr>
          </a:p>
          <a:p>
            <a:pPr marL="0" indent="0">
              <a:buNone/>
            </a:pPr>
            <a:r>
              <a:rPr lang="en-CA" sz="1800" dirty="0" smtClean="0"/>
              <a:t>I have no conflict of interest to declare.</a:t>
            </a:r>
            <a:endParaRPr lang="en-CA" sz="1800" dirty="0" smtClean="0"/>
          </a:p>
        </p:txBody>
      </p:sp>
    </p:spTree>
    <p:extLst>
      <p:ext uri="{BB962C8B-B14F-4D97-AF65-F5344CB8AC3E}">
        <p14:creationId xmlns:p14="http://schemas.microsoft.com/office/powerpoint/2010/main" val="2885520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46368"/>
            <a:ext cx="10058400" cy="1076035"/>
          </a:xfrm>
        </p:spPr>
        <p:txBody>
          <a:bodyPr/>
          <a:lstStyle/>
          <a:p>
            <a:r>
              <a:rPr lang="en-CA" b="1" dirty="0" smtClean="0"/>
              <a:t>Acknowledging Communities</a:t>
            </a:r>
            <a:endParaRPr lang="en-CA"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64123" y="1496293"/>
            <a:ext cx="6663756" cy="4773411"/>
          </a:xfrm>
        </p:spPr>
      </p:pic>
      <p:pic>
        <p:nvPicPr>
          <p:cNvPr id="5" name="Picture 2" descr="http://t3.gstatic.com/images?q=tbn:ANd9GcRM7sZBAl0OlTlMIbDgftfo8KvqmGY3oVMwDC02r-OwJBu-I7W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819" y="5494321"/>
            <a:ext cx="415244" cy="7027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7909" y="4370661"/>
            <a:ext cx="509416" cy="52979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4976" y="5494321"/>
            <a:ext cx="500511" cy="56386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9733" y="4156368"/>
            <a:ext cx="599473" cy="5994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4423" y="4755838"/>
            <a:ext cx="525496" cy="672327"/>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4976" y="3494165"/>
            <a:ext cx="544368" cy="777668"/>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35353" y="5206363"/>
            <a:ext cx="575915" cy="575915"/>
          </a:xfrm>
          <a:prstGeom prst="rect">
            <a:avLst/>
          </a:prstGeom>
        </p:spPr>
      </p:pic>
    </p:spTree>
    <p:extLst>
      <p:ext uri="{BB962C8B-B14F-4D97-AF65-F5344CB8AC3E}">
        <p14:creationId xmlns:p14="http://schemas.microsoft.com/office/powerpoint/2010/main" val="2656420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Learning Outcomes</a:t>
            </a:r>
            <a:endParaRPr lang="en-CA" b="1" dirty="0"/>
          </a:p>
        </p:txBody>
      </p:sp>
      <p:sp>
        <p:nvSpPr>
          <p:cNvPr id="3" name="Content Placeholder 2"/>
          <p:cNvSpPr>
            <a:spLocks noGrp="1"/>
          </p:cNvSpPr>
          <p:nvPr>
            <p:ph idx="1"/>
          </p:nvPr>
        </p:nvSpPr>
        <p:spPr>
          <a:solidFill>
            <a:schemeClr val="bg1"/>
          </a:solidFill>
        </p:spPr>
        <p:txBody>
          <a:bodyPr>
            <a:normAutofit/>
          </a:bodyPr>
          <a:lstStyle/>
          <a:p>
            <a:pPr marL="0" indent="0">
              <a:buNone/>
            </a:pPr>
            <a:r>
              <a:rPr lang="en-CA" sz="2400" dirty="0"/>
              <a:t>At the end of this session attendees will be able to:</a:t>
            </a:r>
          </a:p>
          <a:p>
            <a:pPr marL="342891" indent="-342891">
              <a:buAutoNum type="arabicPeriod"/>
            </a:pPr>
            <a:r>
              <a:rPr lang="en-CA" sz="2400" dirty="0"/>
              <a:t>Interpret and incorporate an Anishinaabe worldview and understandings of wellness as they apply to cancer care</a:t>
            </a:r>
          </a:p>
          <a:p>
            <a:pPr marL="342891" indent="-342891">
              <a:buAutoNum type="arabicPeriod"/>
            </a:pPr>
            <a:r>
              <a:rPr lang="en-CA" sz="2400" dirty="0"/>
              <a:t>Describe how Anishinaabe healing methods differ from conventional medicine for the purposes of delivering culturally safe care</a:t>
            </a:r>
          </a:p>
          <a:p>
            <a:pPr marL="342891" indent="-342891">
              <a:buAutoNum type="arabicPeriod"/>
            </a:pPr>
            <a:r>
              <a:rPr lang="en-CA" sz="2400" dirty="0"/>
              <a:t>Apply the concepts of patient choice and agency as they relate to Mino Bimaadiziwin (the way of a good life) and cancer care</a:t>
            </a:r>
          </a:p>
        </p:txBody>
      </p:sp>
    </p:spTree>
    <p:extLst>
      <p:ext uri="{BB962C8B-B14F-4D97-AF65-F5344CB8AC3E}">
        <p14:creationId xmlns:p14="http://schemas.microsoft.com/office/powerpoint/2010/main" val="1305452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p:nvPr/>
        </p:nvSpPr>
        <p:spPr>
          <a:xfrm>
            <a:off x="554182" y="1904102"/>
            <a:ext cx="11296072" cy="3847207"/>
          </a:xfrm>
          <a:prstGeom prst="rect">
            <a:avLst/>
          </a:prstGeom>
        </p:spPr>
        <p:txBody>
          <a:bodyPr wrap="square">
            <a:spAutoFit/>
          </a:bodyPr>
          <a:lstStyle/>
          <a:p>
            <a:pPr defTabSz="914400" fontAlgn="base">
              <a:spcBef>
                <a:spcPct val="0"/>
              </a:spcBef>
              <a:spcAft>
                <a:spcPct val="0"/>
              </a:spcAft>
            </a:pPr>
            <a:r>
              <a:rPr lang="en-US" sz="3600" i="1" dirty="0">
                <a:solidFill>
                  <a:srgbClr val="000000"/>
                </a:solidFill>
              </a:rPr>
              <a:t>“In spite of the </a:t>
            </a:r>
            <a:r>
              <a:rPr lang="en-US" sz="3600" b="1" i="1" dirty="0">
                <a:solidFill>
                  <a:srgbClr val="000000"/>
                </a:solidFill>
              </a:rPr>
              <a:t>considerable health issues and </a:t>
            </a:r>
            <a:r>
              <a:rPr lang="en-US" sz="3600" b="1" i="1" dirty="0" smtClean="0">
                <a:solidFill>
                  <a:srgbClr val="000000"/>
                </a:solidFill>
              </a:rPr>
              <a:t>challenges</a:t>
            </a:r>
            <a:r>
              <a:rPr lang="en-US" sz="3600" i="1" dirty="0" smtClean="0">
                <a:solidFill>
                  <a:srgbClr val="000000"/>
                </a:solidFill>
              </a:rPr>
              <a:t>, </a:t>
            </a:r>
            <a:r>
              <a:rPr lang="en-US" sz="3600" i="1" dirty="0">
                <a:solidFill>
                  <a:srgbClr val="000000"/>
                </a:solidFill>
              </a:rPr>
              <a:t>Indigenous peoples continue to demonstrate </a:t>
            </a:r>
            <a:r>
              <a:rPr lang="en-US" sz="3600" b="1" i="1" dirty="0">
                <a:solidFill>
                  <a:srgbClr val="000000"/>
                </a:solidFill>
              </a:rPr>
              <a:t>resilience and strive for wellness</a:t>
            </a:r>
            <a:r>
              <a:rPr lang="en-US" sz="3600" i="1" dirty="0">
                <a:solidFill>
                  <a:srgbClr val="000000"/>
                </a:solidFill>
              </a:rPr>
              <a:t> based in </a:t>
            </a:r>
            <a:r>
              <a:rPr lang="en-US" sz="3600" b="1" i="1" dirty="0">
                <a:solidFill>
                  <a:srgbClr val="000000"/>
                </a:solidFill>
              </a:rPr>
              <a:t>Indigenous ways of knowing and being</a:t>
            </a:r>
            <a:r>
              <a:rPr lang="en-US" sz="3600" i="1" dirty="0">
                <a:solidFill>
                  <a:srgbClr val="000000"/>
                </a:solidFill>
              </a:rPr>
              <a:t>”</a:t>
            </a:r>
            <a:r>
              <a:rPr lang="en-US" sz="3600" dirty="0">
                <a:solidFill>
                  <a:srgbClr val="000000"/>
                </a:solidFill>
              </a:rPr>
              <a:t> (NCCAH, 2013)</a:t>
            </a:r>
          </a:p>
          <a:p>
            <a:pPr defTabSz="914400" fontAlgn="base">
              <a:spcBef>
                <a:spcPct val="0"/>
              </a:spcBef>
              <a:spcAft>
                <a:spcPct val="0"/>
              </a:spcAft>
            </a:pPr>
            <a:endParaRPr lang="en-US" sz="3600" dirty="0">
              <a:solidFill>
                <a:srgbClr val="000000"/>
              </a:solidFill>
            </a:endParaRPr>
          </a:p>
          <a:p>
            <a:pPr defTabSz="914400" fontAlgn="base">
              <a:spcBef>
                <a:spcPct val="0"/>
              </a:spcBef>
              <a:spcAft>
                <a:spcPct val="0"/>
              </a:spcAft>
            </a:pPr>
            <a:endParaRPr lang="en-US" sz="2800" dirty="0">
              <a:solidFill>
                <a:srgbClr val="000000"/>
              </a:solidFill>
            </a:endParaRPr>
          </a:p>
        </p:txBody>
      </p:sp>
      <p:sp>
        <p:nvSpPr>
          <p:cNvPr id="9" name="TextBox 8"/>
          <p:cNvSpPr txBox="1"/>
          <p:nvPr/>
        </p:nvSpPr>
        <p:spPr>
          <a:xfrm>
            <a:off x="0" y="461818"/>
            <a:ext cx="12192000" cy="646331"/>
          </a:xfrm>
          <a:prstGeom prst="rect">
            <a:avLst/>
          </a:prstGeom>
          <a:noFill/>
        </p:spPr>
        <p:txBody>
          <a:bodyPr wrap="square" rtlCol="0">
            <a:spAutoFit/>
          </a:bodyPr>
          <a:lstStyle/>
          <a:p>
            <a:pPr algn="ctr" defTabSz="914400" fontAlgn="base">
              <a:spcBef>
                <a:spcPct val="0"/>
              </a:spcBef>
              <a:spcAft>
                <a:spcPct val="0"/>
              </a:spcAft>
            </a:pPr>
            <a:r>
              <a:rPr lang="en-US" sz="3600" b="1" dirty="0" smtClean="0">
                <a:solidFill>
                  <a:srgbClr val="000000"/>
                </a:solidFill>
              </a:rPr>
              <a:t>Wellness, Resilience and Indigenous Knowledge</a:t>
            </a:r>
            <a:endParaRPr lang="en-US" sz="3600" b="1" dirty="0">
              <a:solidFill>
                <a:srgbClr val="000000"/>
              </a:solidFill>
            </a:endParaRPr>
          </a:p>
        </p:txBody>
      </p:sp>
    </p:spTree>
    <p:extLst>
      <p:ext uri="{BB962C8B-B14F-4D97-AF65-F5344CB8AC3E}">
        <p14:creationId xmlns:p14="http://schemas.microsoft.com/office/powerpoint/2010/main" val="4223451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309091" y="350982"/>
            <a:ext cx="7573818" cy="6271491"/>
          </a:xfrm>
          <a:prstGeom prst="rect">
            <a:avLst/>
          </a:prstGeom>
          <a:ln w="3175">
            <a:solidFill>
              <a:schemeClr val="tx1"/>
            </a:solidFill>
          </a:ln>
        </p:spPr>
      </p:pic>
      <p:sp>
        <p:nvSpPr>
          <p:cNvPr id="5" name="TextBox 4"/>
          <p:cNvSpPr txBox="1"/>
          <p:nvPr/>
        </p:nvSpPr>
        <p:spPr>
          <a:xfrm>
            <a:off x="2530763" y="5902037"/>
            <a:ext cx="2503055" cy="369332"/>
          </a:xfrm>
          <a:prstGeom prst="rect">
            <a:avLst/>
          </a:prstGeom>
          <a:solidFill>
            <a:schemeClr val="bg1"/>
          </a:solidFill>
        </p:spPr>
        <p:txBody>
          <a:bodyPr wrap="square" rtlCol="0">
            <a:spAutoFit/>
          </a:bodyPr>
          <a:lstStyle/>
          <a:p>
            <a:r>
              <a:rPr lang="en-CA" dirty="0" smtClean="0"/>
              <a:t>(Fayed et al., 2018)</a:t>
            </a:r>
            <a:endParaRPr lang="en-CA" dirty="0"/>
          </a:p>
        </p:txBody>
      </p:sp>
    </p:spTree>
    <p:extLst>
      <p:ext uri="{BB962C8B-B14F-4D97-AF65-F5344CB8AC3E}">
        <p14:creationId xmlns:p14="http://schemas.microsoft.com/office/powerpoint/2010/main" val="3908612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2" y="1747934"/>
            <a:ext cx="2430780" cy="2293124"/>
          </a:xfrm>
        </p:spPr>
        <p:txBody>
          <a:bodyPr>
            <a:normAutofit fontScale="90000"/>
          </a:bodyPr>
          <a:lstStyle/>
          <a:p>
            <a:r>
              <a:rPr lang="en-CA" b="1" dirty="0" smtClean="0"/>
              <a:t>In their words: </a:t>
            </a:r>
            <a:br>
              <a:rPr lang="en-CA" b="1" dirty="0" smtClean="0"/>
            </a:br>
            <a:r>
              <a:rPr lang="en-CA" b="1" dirty="0" smtClean="0"/>
              <a:t/>
            </a:r>
            <a:br>
              <a:rPr lang="en-CA" b="1" dirty="0" smtClean="0"/>
            </a:br>
            <a:r>
              <a:rPr lang="en-CA" b="1" dirty="0" smtClean="0"/>
              <a:t>Trauma, stress and cancer</a:t>
            </a:r>
            <a:endParaRPr lang="en-CA" b="1" dirty="0"/>
          </a:p>
        </p:txBody>
      </p:sp>
      <p:sp>
        <p:nvSpPr>
          <p:cNvPr id="3" name="Content Placeholder 2"/>
          <p:cNvSpPr>
            <a:spLocks noGrp="1"/>
          </p:cNvSpPr>
          <p:nvPr>
            <p:ph idx="1"/>
          </p:nvPr>
        </p:nvSpPr>
        <p:spPr>
          <a:xfrm>
            <a:off x="685800" y="609600"/>
            <a:ext cx="7772400" cy="5928852"/>
          </a:xfrm>
        </p:spPr>
        <p:txBody>
          <a:bodyPr>
            <a:normAutofit fontScale="92500" lnSpcReduction="10000"/>
          </a:bodyPr>
          <a:lstStyle/>
          <a:p>
            <a:pPr marL="0" indent="0">
              <a:buNone/>
            </a:pPr>
            <a:r>
              <a:rPr lang="en-CA" sz="2600" dirty="0"/>
              <a:t>Stress builds up in your system and it’s got to go somewhere. They say it’s like that fire that burns and burns. Stress is a killer and if it has no place to go, it could manifest in cancer. (APDC05)</a:t>
            </a:r>
          </a:p>
          <a:p>
            <a:pPr marL="0" indent="0">
              <a:buNone/>
            </a:pPr>
            <a:endParaRPr lang="en-CA" sz="1700" dirty="0"/>
          </a:p>
          <a:p>
            <a:pPr marL="0" indent="0">
              <a:buNone/>
            </a:pPr>
            <a:r>
              <a:rPr lang="en-CA" sz="2600" dirty="0" smtClean="0"/>
              <a:t>I </a:t>
            </a:r>
            <a:r>
              <a:rPr lang="en-CA" sz="2600" dirty="0"/>
              <a:t>think it would be a critical thing to try and reduce some of the mental health stresses that have accumulated within the communities. These stressful, negative energies are underlying increased cancer rates in First Nations – that's more in the preventative </a:t>
            </a:r>
            <a:r>
              <a:rPr lang="en-CA" sz="2600" dirty="0" smtClean="0"/>
              <a:t>aspect </a:t>
            </a:r>
            <a:r>
              <a:rPr lang="en-CA" sz="2600" dirty="0"/>
              <a:t>(WHP06)</a:t>
            </a:r>
          </a:p>
          <a:p>
            <a:pPr marL="0" indent="0">
              <a:buNone/>
            </a:pPr>
            <a:endParaRPr lang="en-CA" sz="1500" dirty="0" smtClean="0"/>
          </a:p>
          <a:p>
            <a:pPr marL="0" indent="0">
              <a:buNone/>
            </a:pPr>
            <a:r>
              <a:rPr lang="en-CA" sz="2600" dirty="0"/>
              <a:t>In our culture, everything we do deals with trauma in people. The traumas of their experience are honoured and recognized and then if the person wants it relieved, we help to release the trauma. (IHP09</a:t>
            </a:r>
            <a:r>
              <a:rPr lang="en-CA" sz="2600" dirty="0" smtClean="0"/>
              <a:t>)</a:t>
            </a:r>
            <a:endParaRPr lang="en-CA" sz="2600" dirty="0"/>
          </a:p>
        </p:txBody>
      </p:sp>
    </p:spTree>
    <p:extLst>
      <p:ext uri="{BB962C8B-B14F-4D97-AF65-F5344CB8AC3E}">
        <p14:creationId xmlns:p14="http://schemas.microsoft.com/office/powerpoint/2010/main" val="16856078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1B96DA-D61E-4352-8013-F432E69A2633}">
  <ds:schemaRefs>
    <ds:schemaRef ds:uri="http://schemas.microsoft.com/sharepoint/v3/contenttype/forms"/>
  </ds:schemaRefs>
</ds:datastoreItem>
</file>

<file path=customXml/itemProps2.xml><?xml version="1.0" encoding="utf-8"?>
<ds:datastoreItem xmlns:ds="http://schemas.openxmlformats.org/officeDocument/2006/customXml" ds:itemID="{8728D249-1983-451D-8451-059C0BA5C7BA}">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E8CC0DF8-A3C6-4F0C-AAB6-327115DBB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1174</Words>
  <Application>Microsoft Office PowerPoint</Application>
  <PresentationFormat>Widescreen</PresentationFormat>
  <Paragraphs>116</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Century Gothic</vt:lpstr>
      <vt:lpstr>Courier New</vt:lpstr>
      <vt:lpstr>Garamond</vt:lpstr>
      <vt:lpstr>Wingdings</vt:lpstr>
      <vt:lpstr>Savon</vt:lpstr>
      <vt:lpstr>Cancer and Mino Bimaadiziwin</vt:lpstr>
      <vt:lpstr>Acknowledging the Land, the People, the Future</vt:lpstr>
      <vt:lpstr>Land Acknowledgement </vt:lpstr>
      <vt:lpstr>Disclosure of Affiliations, Financial Support, and Mitigating Bias</vt:lpstr>
      <vt:lpstr>Acknowledging Communities</vt:lpstr>
      <vt:lpstr>Learning Outcomes</vt:lpstr>
      <vt:lpstr>PowerPoint Presentation</vt:lpstr>
      <vt:lpstr>PowerPoint Presentation</vt:lpstr>
      <vt:lpstr>In their words:   Trauma, stress and cancer</vt:lpstr>
      <vt:lpstr>What is Indigenous Wellness?</vt:lpstr>
      <vt:lpstr>Mino Bimaadiziwin “The Way of a Good Life”</vt:lpstr>
      <vt:lpstr>PowerPoint Presentation</vt:lpstr>
      <vt:lpstr>Achieving Mino Bimaadiziwin</vt:lpstr>
      <vt:lpstr>In their words:  “Kiingwa [It’s up to you]”</vt:lpstr>
      <vt:lpstr>United Nations Declaration on the Rights of Indigenous Peoples</vt:lpstr>
      <vt:lpstr>PowerPoint Presentation</vt:lpstr>
      <vt:lpstr>In their words:  Agency, Respect and Empowerment </vt:lpstr>
      <vt:lpstr>A sneak peek …</vt:lpstr>
      <vt:lpstr>Concluding thoughts …</vt:lpstr>
      <vt:lpstr>Miigwech</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2019-11-15T01:56:59Z</dcterms:created>
  <dcterms:modified xsi:type="dcterms:W3CDTF">2019-11-15T14:01:30Z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