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56" r:id="rId6"/>
    <p:sldId id="259" r:id="rId7"/>
    <p:sldId id="262" r:id="rId8"/>
    <p:sldId id="265" r:id="rId9"/>
    <p:sldId id="268" r:id="rId10"/>
    <p:sldId id="269" r:id="rId11"/>
    <p:sldId id="270" r:id="rId12"/>
    <p:sldId id="267"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80655" autoAdjust="0"/>
  </p:normalViewPr>
  <p:slideViewPr>
    <p:cSldViewPr snapToGrid="0">
      <p:cViewPr>
        <p:scale>
          <a:sx n="71" d="100"/>
          <a:sy n="71" d="100"/>
        </p:scale>
        <p:origin x="-444" y="-450"/>
      </p:cViewPr>
      <p:guideLst>
        <p:guide orient="horz" pos="2160"/>
        <p:guide pos="3840"/>
      </p:guideLst>
    </p:cSldViewPr>
  </p:slideViewPr>
  <p:notesTextViewPr>
    <p:cViewPr>
      <p:scale>
        <a:sx n="1" d="1"/>
        <a:sy n="1" d="1"/>
      </p:scale>
      <p:origin x="0" y="46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21390-0FA8-4E15-AF68-04DD9391E358}" type="datetimeFigureOut">
              <a:rPr lang="en-CA" smtClean="0"/>
              <a:t>11/11/2019</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A957E-EA1F-4DA0-91FB-3FBBC4DE5AF5}" type="slidenum">
              <a:rPr lang="en-CA" smtClean="0"/>
              <a:t>‹#›</a:t>
            </a:fld>
            <a:endParaRPr lang="en-CA"/>
          </a:p>
        </p:txBody>
      </p:sp>
    </p:spTree>
    <p:extLst>
      <p:ext uri="{BB962C8B-B14F-4D97-AF65-F5344CB8AC3E}">
        <p14:creationId xmlns:p14="http://schemas.microsoft.com/office/powerpoint/2010/main" val="408638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effect you have on others is the most valuable thing you have in this life.</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Fulfillment is not attained through money,</a:t>
            </a:r>
            <a:r>
              <a:rPr lang="en-CA" sz="1200" kern="1200" baseline="0" dirty="0" smtClean="0">
                <a:solidFill>
                  <a:schemeClr val="tx1"/>
                </a:solidFill>
                <a:effectLst/>
                <a:latin typeface="+mn-lt"/>
                <a:ea typeface="+mn-ea"/>
                <a:cs typeface="+mn-cs"/>
              </a:rPr>
              <a:t> o</a:t>
            </a:r>
            <a:r>
              <a:rPr lang="en-CA" sz="1200" kern="1200" dirty="0" smtClean="0">
                <a:solidFill>
                  <a:schemeClr val="tx1"/>
                </a:solidFill>
                <a:effectLst/>
                <a:latin typeface="+mn-lt"/>
                <a:ea typeface="+mn-ea"/>
                <a:cs typeface="+mn-cs"/>
              </a:rPr>
              <a:t>r a promotion,</a:t>
            </a:r>
            <a:r>
              <a:rPr lang="en-CA" sz="1200" kern="1200" baseline="0" dirty="0" smtClean="0">
                <a:solidFill>
                  <a:schemeClr val="tx1"/>
                </a:solidFill>
                <a:effectLst/>
                <a:latin typeface="+mn-lt"/>
                <a:ea typeface="+mn-ea"/>
                <a:cs typeface="+mn-cs"/>
              </a:rPr>
              <a:t> o</a:t>
            </a:r>
            <a:r>
              <a:rPr lang="en-CA" sz="1200" kern="1200" dirty="0" smtClean="0">
                <a:solidFill>
                  <a:schemeClr val="tx1"/>
                </a:solidFill>
                <a:effectLst/>
                <a:latin typeface="+mn-lt"/>
                <a:ea typeface="+mn-ea"/>
                <a:cs typeface="+mn-cs"/>
              </a:rPr>
              <a:t>r power.</a:t>
            </a:r>
          </a:p>
          <a:p>
            <a:r>
              <a:rPr lang="en-CA" sz="1200" kern="1200" dirty="0" smtClean="0">
                <a:solidFill>
                  <a:schemeClr val="tx1"/>
                </a:solidFill>
                <a:effectLst/>
                <a:latin typeface="+mn-lt"/>
                <a:ea typeface="+mn-ea"/>
                <a:cs typeface="+mn-cs"/>
              </a:rPr>
              <a:t>It’s attained by giving your gifts and contributing them</a:t>
            </a:r>
            <a:r>
              <a:rPr lang="en-CA" sz="1200" kern="1200" baseline="0" dirty="0" smtClean="0">
                <a:solidFill>
                  <a:schemeClr val="tx1"/>
                </a:solidFill>
                <a:effectLst/>
                <a:latin typeface="+mn-lt"/>
                <a:ea typeface="+mn-ea"/>
                <a:cs typeface="+mn-cs"/>
              </a:rPr>
              <a:t> to the </a:t>
            </a:r>
            <a:r>
              <a:rPr lang="en-CA" sz="1200" kern="1200" dirty="0" smtClean="0">
                <a:solidFill>
                  <a:schemeClr val="tx1"/>
                </a:solidFill>
                <a:effectLst/>
                <a:latin typeface="+mn-lt"/>
                <a:ea typeface="+mn-ea"/>
                <a:cs typeface="+mn-cs"/>
              </a:rPr>
              <a:t>world. So find your gifts and listen to the voice inside that calls you to action. </a:t>
            </a:r>
          </a:p>
          <a:p>
            <a:r>
              <a:rPr lang="en-CA" sz="1200" kern="1200" dirty="0" smtClean="0">
                <a:solidFill>
                  <a:schemeClr val="tx1"/>
                </a:solidFill>
                <a:effectLst/>
                <a:latin typeface="+mn-lt"/>
                <a:ea typeface="+mn-ea"/>
                <a:cs typeface="+mn-cs"/>
              </a:rPr>
              <a:t>The one that drives you. Inspires you. The</a:t>
            </a:r>
            <a:r>
              <a:rPr lang="en-CA" sz="1200" kern="1200" baseline="0" dirty="0" smtClean="0">
                <a:solidFill>
                  <a:schemeClr val="tx1"/>
                </a:solidFill>
                <a:effectLst/>
                <a:latin typeface="+mn-lt"/>
                <a:ea typeface="+mn-ea"/>
                <a:cs typeface="+mn-cs"/>
              </a:rPr>
              <a:t> one that i</a:t>
            </a:r>
            <a:r>
              <a:rPr lang="en-CA" sz="1200" kern="1200" dirty="0" smtClean="0">
                <a:solidFill>
                  <a:schemeClr val="tx1"/>
                </a:solidFill>
                <a:effectLst/>
                <a:latin typeface="+mn-lt"/>
                <a:ea typeface="+mn-ea"/>
                <a:cs typeface="+mn-cs"/>
              </a:rPr>
              <a:t>gnites a fire in your soul and tells you what your purpose is on this planet and in this life...</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That’s what’s going to get you out of bed in the morning with a genuine smile on your face. The kind of smile that no one can take away. The kind of joy</a:t>
            </a:r>
            <a:r>
              <a:rPr lang="en-CA" sz="1200" kern="1200" baseline="0" dirty="0" smtClean="0">
                <a:solidFill>
                  <a:schemeClr val="tx1"/>
                </a:solidFill>
                <a:effectLst/>
                <a:latin typeface="+mn-lt"/>
                <a:ea typeface="+mn-ea"/>
                <a:cs typeface="+mn-cs"/>
              </a:rPr>
              <a:t> and motivation that is derived internally and is independent of external motivators.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Our work, in health care, specifically in oncology, is not for the weak. How many people ask you </a:t>
            </a:r>
            <a:r>
              <a:rPr lang="en-CA" sz="1200" b="1" kern="1200" dirty="0" smtClean="0">
                <a:solidFill>
                  <a:schemeClr val="tx1"/>
                </a:solidFill>
                <a:effectLst/>
                <a:latin typeface="+mn-lt"/>
                <a:ea typeface="+mn-ea"/>
                <a:cs typeface="+mn-cs"/>
              </a:rPr>
              <a:t>“how do you do what you do every day?” </a:t>
            </a:r>
            <a:r>
              <a:rPr lang="en-CA" sz="1200" kern="1200" dirty="0" smtClean="0">
                <a:solidFill>
                  <a:schemeClr val="tx1"/>
                </a:solidFill>
                <a:effectLst/>
                <a:latin typeface="+mn-lt"/>
                <a:ea typeface="+mn-ea"/>
                <a:cs typeface="+mn-cs"/>
              </a:rPr>
              <a:t>Or say </a:t>
            </a:r>
            <a:r>
              <a:rPr lang="en-CA" sz="1200" b="1" kern="1200" dirty="0" smtClean="0">
                <a:solidFill>
                  <a:schemeClr val="tx1"/>
                </a:solidFill>
                <a:effectLst/>
                <a:latin typeface="+mn-lt"/>
                <a:ea typeface="+mn-ea"/>
                <a:cs typeface="+mn-cs"/>
              </a:rPr>
              <a:t>“wow, that must be so hard”? </a:t>
            </a:r>
            <a:r>
              <a:rPr lang="en-CA" sz="1200" kern="1200" dirty="0" smtClean="0">
                <a:solidFill>
                  <a:schemeClr val="tx1"/>
                </a:solidFill>
                <a:effectLst/>
                <a:latin typeface="+mn-lt"/>
                <a:ea typeface="+mn-ea"/>
                <a:cs typeface="+mn-cs"/>
              </a:rPr>
              <a:t>You chose this path because you know that you have what</a:t>
            </a:r>
            <a:r>
              <a:rPr lang="en-CA" sz="1200" kern="1200" baseline="0" dirty="0" smtClean="0">
                <a:solidFill>
                  <a:schemeClr val="tx1"/>
                </a:solidFill>
                <a:effectLst/>
                <a:latin typeface="+mn-lt"/>
                <a:ea typeface="+mn-ea"/>
                <a:cs typeface="+mn-cs"/>
              </a:rPr>
              <a:t> it takes</a:t>
            </a:r>
            <a:r>
              <a:rPr lang="en-CA" sz="1200" kern="1200" dirty="0" smtClean="0">
                <a:solidFill>
                  <a:schemeClr val="tx1"/>
                </a:solidFill>
                <a:effectLst/>
                <a:latin typeface="+mn-lt"/>
                <a:ea typeface="+mn-ea"/>
                <a:cs typeface="+mn-cs"/>
              </a:rPr>
              <a:t> to care for people who are facing ultimate fear and desperation.</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You were born to be a care giver!</a:t>
            </a:r>
          </a:p>
          <a:p>
            <a:endParaRPr lang="en-CA" dirty="0"/>
          </a:p>
        </p:txBody>
      </p:sp>
      <p:sp>
        <p:nvSpPr>
          <p:cNvPr id="4" name="Slide Number Placeholder 3"/>
          <p:cNvSpPr>
            <a:spLocks noGrp="1"/>
          </p:cNvSpPr>
          <p:nvPr>
            <p:ph type="sldNum" sz="quarter" idx="10"/>
          </p:nvPr>
        </p:nvSpPr>
        <p:spPr/>
        <p:txBody>
          <a:bodyPr/>
          <a:lstStyle/>
          <a:p>
            <a:fld id="{777A957E-EA1F-4DA0-91FB-3FBBC4DE5AF5}" type="slidenum">
              <a:rPr lang="en-CA" smtClean="0"/>
              <a:t>2</a:t>
            </a:fld>
            <a:endParaRPr lang="en-CA"/>
          </a:p>
        </p:txBody>
      </p:sp>
    </p:spTree>
    <p:extLst>
      <p:ext uri="{BB962C8B-B14F-4D97-AF65-F5344CB8AC3E}">
        <p14:creationId xmlns:p14="http://schemas.microsoft.com/office/powerpoint/2010/main" val="333175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But it is taxing. This kind of work requires discipline in self care and a deep connection to your purpose. You have to be able to connect to your purpose, to your why, in moments where challenging circumstances test your dedication</a:t>
            </a:r>
            <a:r>
              <a:rPr lang="en-CA" sz="1200" kern="1200" baseline="0" dirty="0" smtClean="0">
                <a:solidFill>
                  <a:schemeClr val="tx1"/>
                </a:solidFill>
                <a:effectLst/>
                <a:latin typeface="+mn-lt"/>
                <a:ea typeface="+mn-ea"/>
                <a:cs typeface="+mn-cs"/>
              </a:rPr>
              <a:t> and your internal strength.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When a patient gets upset with you for not doing enough, when you’ve done your very best. Maybe</a:t>
            </a:r>
            <a:r>
              <a:rPr lang="en-CA" sz="1200" kern="1200" baseline="0" dirty="0" smtClean="0">
                <a:solidFill>
                  <a:schemeClr val="tx1"/>
                </a:solidFill>
                <a:effectLst/>
                <a:latin typeface="+mn-lt"/>
                <a:ea typeface="+mn-ea"/>
                <a:cs typeface="+mn-cs"/>
              </a:rPr>
              <a:t> they lash out with unkind words and it leaves you feeling</a:t>
            </a:r>
            <a:r>
              <a:rPr lang="en-CA" sz="1200" kern="1200" dirty="0" smtClean="0">
                <a:solidFill>
                  <a:schemeClr val="tx1"/>
                </a:solidFill>
                <a:effectLst/>
                <a:latin typeface="+mn-lt"/>
                <a:ea typeface="+mn-ea"/>
                <a:cs typeface="+mn-cs"/>
              </a:rPr>
              <a:t> under appreciated. Maybe they</a:t>
            </a:r>
            <a:r>
              <a:rPr lang="en-CA" sz="1200" kern="1200" baseline="0" dirty="0" smtClean="0">
                <a:solidFill>
                  <a:schemeClr val="tx1"/>
                </a:solidFill>
                <a:effectLst/>
                <a:latin typeface="+mn-lt"/>
                <a:ea typeface="+mn-ea"/>
                <a:cs typeface="+mn-cs"/>
              </a:rPr>
              <a:t> break down in tears and you feel g</a:t>
            </a:r>
            <a:r>
              <a:rPr lang="en-CA" sz="1200" kern="1200" dirty="0" smtClean="0">
                <a:solidFill>
                  <a:schemeClr val="tx1"/>
                </a:solidFill>
                <a:effectLst/>
                <a:latin typeface="+mn-lt"/>
                <a:ea typeface="+mn-ea"/>
                <a:cs typeface="+mn-cs"/>
              </a:rPr>
              <a:t>uilty</a:t>
            </a:r>
            <a:r>
              <a:rPr lang="en-CA" sz="1200" kern="1200" baseline="0" dirty="0" smtClean="0">
                <a:solidFill>
                  <a:schemeClr val="tx1"/>
                </a:solidFill>
                <a:effectLst/>
                <a:latin typeface="+mn-lt"/>
                <a:ea typeface="+mn-ea"/>
                <a:cs typeface="+mn-cs"/>
              </a:rPr>
              <a:t> for not being able to do more.</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When a colleague is</a:t>
            </a:r>
            <a:r>
              <a:rPr lang="en-CA" sz="1200" kern="1200" baseline="0" dirty="0" smtClean="0">
                <a:solidFill>
                  <a:schemeClr val="tx1"/>
                </a:solidFill>
                <a:effectLst/>
                <a:latin typeface="+mn-lt"/>
                <a:ea typeface="+mn-ea"/>
                <a:cs typeface="+mn-cs"/>
              </a:rPr>
              <a:t> unhelpful, disrespectful or discredits your work</a:t>
            </a:r>
            <a:r>
              <a:rPr lang="en-CA" sz="1200" kern="1200" dirty="0" smtClean="0">
                <a:solidFill>
                  <a:schemeClr val="tx1"/>
                </a:solidFill>
                <a:effectLst/>
                <a:latin typeface="+mn-lt"/>
                <a:ea typeface="+mn-ea"/>
                <a:cs typeface="+mn-cs"/>
              </a:rPr>
              <a:t>. You feel distant</a:t>
            </a:r>
            <a:r>
              <a:rPr lang="en-CA" sz="1200" kern="1200" baseline="0" dirty="0" smtClean="0">
                <a:solidFill>
                  <a:schemeClr val="tx1"/>
                </a:solidFill>
                <a:effectLst/>
                <a:latin typeface="+mn-lt"/>
                <a:ea typeface="+mn-ea"/>
                <a:cs typeface="+mn-cs"/>
              </a:rPr>
              <a:t> from the team, unsupported, attacked.</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When management delivers the bad news that were in deficit and we must now work harder than ever before and with less resources. You feel hopelessness- you feel like giving up. How can you give the quality of care you were</a:t>
            </a:r>
            <a:r>
              <a:rPr lang="en-CA" sz="1200" kern="1200" baseline="0" dirty="0" smtClean="0">
                <a:solidFill>
                  <a:schemeClr val="tx1"/>
                </a:solidFill>
                <a:effectLst/>
                <a:latin typeface="+mn-lt"/>
                <a:ea typeface="+mn-ea"/>
                <a:cs typeface="+mn-cs"/>
              </a:rPr>
              <a:t> trained to deliver with such limited resources.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When this happens, you have to come back to your purpose,</a:t>
            </a:r>
            <a:r>
              <a:rPr lang="en-CA" sz="1200" kern="1200" baseline="0" dirty="0" smtClean="0">
                <a:solidFill>
                  <a:schemeClr val="tx1"/>
                </a:solidFill>
                <a:effectLst/>
                <a:latin typeface="+mn-lt"/>
                <a:ea typeface="+mn-ea"/>
                <a:cs typeface="+mn-cs"/>
              </a:rPr>
              <a:t> a</a:t>
            </a:r>
            <a:r>
              <a:rPr lang="en-CA" sz="1200" kern="1200" dirty="0" smtClean="0">
                <a:solidFill>
                  <a:schemeClr val="tx1"/>
                </a:solidFill>
                <a:effectLst/>
                <a:latin typeface="+mn-lt"/>
                <a:ea typeface="+mn-ea"/>
                <a:cs typeface="+mn-cs"/>
              </a:rPr>
              <a:t>nd in yoga, we call this</a:t>
            </a:r>
            <a:r>
              <a:rPr lang="en-CA" sz="1200" kern="1200" baseline="0" dirty="0" smtClean="0">
                <a:solidFill>
                  <a:schemeClr val="tx1"/>
                </a:solidFill>
                <a:effectLst/>
                <a:latin typeface="+mn-lt"/>
                <a:ea typeface="+mn-ea"/>
                <a:cs typeface="+mn-cs"/>
              </a:rPr>
              <a:t> our</a:t>
            </a:r>
            <a:r>
              <a:rPr lang="en-CA" sz="1200" kern="1200" dirty="0" smtClean="0">
                <a:solidFill>
                  <a:schemeClr val="tx1"/>
                </a:solidFill>
                <a:effectLst/>
                <a:latin typeface="+mn-lt"/>
                <a:ea typeface="+mn-ea"/>
                <a:cs typeface="+mn-cs"/>
              </a:rPr>
              <a:t> intention.</a:t>
            </a:r>
          </a:p>
          <a:p>
            <a:endParaRPr lang="en-CA" dirty="0"/>
          </a:p>
        </p:txBody>
      </p:sp>
      <p:sp>
        <p:nvSpPr>
          <p:cNvPr id="4" name="Slide Number Placeholder 3"/>
          <p:cNvSpPr>
            <a:spLocks noGrp="1"/>
          </p:cNvSpPr>
          <p:nvPr>
            <p:ph type="sldNum" sz="quarter" idx="10"/>
          </p:nvPr>
        </p:nvSpPr>
        <p:spPr/>
        <p:txBody>
          <a:bodyPr/>
          <a:lstStyle/>
          <a:p>
            <a:fld id="{777A957E-EA1F-4DA0-91FB-3FBBC4DE5AF5}" type="slidenum">
              <a:rPr lang="en-CA" smtClean="0"/>
              <a:t>3</a:t>
            </a:fld>
            <a:endParaRPr lang="en-CA"/>
          </a:p>
        </p:txBody>
      </p:sp>
    </p:spTree>
    <p:extLst>
      <p:ext uri="{BB962C8B-B14F-4D97-AF65-F5344CB8AC3E}">
        <p14:creationId xmlns:p14="http://schemas.microsoft.com/office/powerpoint/2010/main" val="11135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I’d like to invite you to take a moment here and close your eyes.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What mark do you want to leave on the world? What makes you proud of who you are and what you do? If money did not exist, what would you do with your time and efforts on this earth. Hold on to this ... this is your intention.</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With your eyes closed- keep this intention in your heart. Challenge yourself to stay inside your own circle.</a:t>
            </a:r>
            <a:r>
              <a:rPr lang="en-CA" sz="1200" kern="1200" baseline="0" dirty="0" smtClean="0">
                <a:solidFill>
                  <a:schemeClr val="tx1"/>
                </a:solidFill>
                <a:effectLst/>
                <a:latin typeface="+mn-lt"/>
                <a:ea typeface="+mn-ea"/>
                <a:cs typeface="+mn-cs"/>
              </a:rPr>
              <a:t> Stay</a:t>
            </a:r>
            <a:r>
              <a:rPr lang="en-CA" sz="1200" kern="1200" dirty="0" smtClean="0">
                <a:solidFill>
                  <a:schemeClr val="tx1"/>
                </a:solidFill>
                <a:effectLst/>
                <a:latin typeface="+mn-lt"/>
                <a:ea typeface="+mn-ea"/>
                <a:cs typeface="+mn-cs"/>
              </a:rPr>
              <a:t> inside your mind space.</a:t>
            </a:r>
            <a:r>
              <a:rPr lang="en-CA" sz="1200" kern="1200" baseline="0" dirty="0" smtClean="0">
                <a:solidFill>
                  <a:schemeClr val="tx1"/>
                </a:solidFill>
                <a:effectLst/>
                <a:latin typeface="+mn-lt"/>
                <a:ea typeface="+mn-ea"/>
                <a:cs typeface="+mn-cs"/>
              </a:rPr>
              <a:t> D</a:t>
            </a:r>
            <a:r>
              <a:rPr lang="en-CA" sz="1200" kern="1200" dirty="0" smtClean="0">
                <a:solidFill>
                  <a:schemeClr val="tx1"/>
                </a:solidFill>
                <a:effectLst/>
                <a:latin typeface="+mn-lt"/>
                <a:ea typeface="+mn-ea"/>
                <a:cs typeface="+mn-cs"/>
              </a:rPr>
              <a:t>o not allow</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yourself be distracted by anything</a:t>
            </a:r>
            <a:r>
              <a:rPr lang="en-CA" sz="1200" kern="1200" baseline="0" dirty="0" smtClean="0">
                <a:solidFill>
                  <a:schemeClr val="tx1"/>
                </a:solidFill>
                <a:effectLst/>
                <a:latin typeface="+mn-lt"/>
                <a:ea typeface="+mn-ea"/>
                <a:cs typeface="+mn-cs"/>
              </a:rPr>
              <a:t> outside of your circle</a:t>
            </a:r>
            <a:r>
              <a:rPr lang="en-CA" sz="1200" kern="1200" dirty="0" smtClean="0">
                <a:solidFill>
                  <a:schemeClr val="tx1"/>
                </a:solidFill>
                <a:effectLst/>
                <a:latin typeface="+mn-lt"/>
                <a:ea typeface="+mn-ea"/>
                <a:cs typeface="+mn-cs"/>
              </a:rPr>
              <a:t>. If a distracting</a:t>
            </a:r>
            <a:r>
              <a:rPr lang="en-CA" sz="1200" kern="1200" baseline="0" dirty="0" smtClean="0">
                <a:solidFill>
                  <a:schemeClr val="tx1"/>
                </a:solidFill>
                <a:effectLst/>
                <a:latin typeface="+mn-lt"/>
                <a:ea typeface="+mn-ea"/>
                <a:cs typeface="+mn-cs"/>
              </a:rPr>
              <a:t> thought or emotion comes to you, name the emotion and allow it to pass. </a:t>
            </a:r>
            <a:r>
              <a:rPr lang="en-CA" sz="1200" kern="1200" dirty="0" smtClean="0">
                <a:solidFill>
                  <a:schemeClr val="tx1"/>
                </a:solidFill>
                <a:effectLst/>
                <a:latin typeface="+mn-lt"/>
                <a:ea typeface="+mn-ea"/>
                <a:cs typeface="+mn-cs"/>
              </a:rPr>
              <a:t>This moment is about you- and your</a:t>
            </a:r>
            <a:r>
              <a:rPr lang="en-CA" sz="1200" kern="1200" baseline="0" dirty="0" smtClean="0">
                <a:solidFill>
                  <a:schemeClr val="tx1"/>
                </a:solidFill>
                <a:effectLst/>
                <a:latin typeface="+mn-lt"/>
                <a:ea typeface="+mn-ea"/>
                <a:cs typeface="+mn-cs"/>
              </a:rPr>
              <a:t> intention</a:t>
            </a:r>
            <a:r>
              <a:rPr lang="en-CA" sz="1200" kern="1200" dirty="0" smtClean="0">
                <a:solidFill>
                  <a:schemeClr val="tx1"/>
                </a:solidFill>
                <a:effectLst/>
                <a:latin typeface="+mn-lt"/>
                <a:ea typeface="+mn-ea"/>
                <a:cs typeface="+mn-cs"/>
              </a:rPr>
              <a:t>. Hold onto it.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Begin to turn your attention to your breath. Notice how the breath flows through the body in an organic, cyclical pattern, like waves crashing and receding on a shore. Become aware of any subtleties of your breath – is the breath continuous or interrupted?</a:t>
            </a:r>
            <a:r>
              <a:rPr lang="en-CA" sz="1200" kern="1200" baseline="0" dirty="0" smtClean="0">
                <a:solidFill>
                  <a:schemeClr val="tx1"/>
                </a:solidFill>
                <a:effectLst/>
                <a:latin typeface="+mn-lt"/>
                <a:ea typeface="+mn-ea"/>
                <a:cs typeface="+mn-cs"/>
              </a:rPr>
              <a:t> is it heavy or light?</a:t>
            </a:r>
            <a:r>
              <a:rPr lang="en-CA" sz="1200" kern="1200" dirty="0" smtClean="0">
                <a:solidFill>
                  <a:schemeClr val="tx1"/>
                </a:solidFill>
                <a:effectLst/>
                <a:latin typeface="+mn-lt"/>
                <a:ea typeface="+mn-ea"/>
                <a:cs typeface="+mn-cs"/>
              </a:rPr>
              <a:t>  See if you can smooth out the breath so that there is no beginning and no end to your inhale and exhale. Continue to do this for 10 cycles</a:t>
            </a:r>
            <a:r>
              <a:rPr lang="en-CA" sz="1200" kern="1200" baseline="0" dirty="0" smtClean="0">
                <a:solidFill>
                  <a:schemeClr val="tx1"/>
                </a:solidFill>
                <a:effectLst/>
                <a:latin typeface="+mn-lt"/>
                <a:ea typeface="+mn-ea"/>
                <a:cs typeface="+mn-cs"/>
              </a:rPr>
              <a:t> and notice how your body is feeling as you do this.</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As you begin to experience a sensation of calm washing over the body, begin to constrict the back of the throat slightly as you inhale and exhale through the nose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77A957E-EA1F-4DA0-91FB-3FBBC4DE5AF5}" type="slidenum">
              <a:rPr lang="en-CA" smtClean="0"/>
              <a:t>4</a:t>
            </a:fld>
            <a:endParaRPr lang="en-CA"/>
          </a:p>
        </p:txBody>
      </p:sp>
    </p:spTree>
    <p:extLst>
      <p:ext uri="{BB962C8B-B14F-4D97-AF65-F5344CB8AC3E}">
        <p14:creationId xmlns:p14="http://schemas.microsoft.com/office/powerpoint/2010/main" val="213153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effectLst/>
                <a:latin typeface="+mn-lt"/>
                <a:ea typeface="+mn-ea"/>
                <a:cs typeface="+mn-cs"/>
              </a:rPr>
              <a:t>Cat</a:t>
            </a:r>
            <a:r>
              <a:rPr lang="en-US" sz="1100" b="0" kern="1200" baseline="0" dirty="0" smtClean="0">
                <a:solidFill>
                  <a:schemeClr val="tx1"/>
                </a:solidFill>
                <a:effectLst/>
                <a:latin typeface="+mn-lt"/>
                <a:ea typeface="+mn-ea"/>
                <a:cs typeface="+mn-cs"/>
              </a:rPr>
              <a:t>-Cow can r</a:t>
            </a:r>
            <a:r>
              <a:rPr lang="en-US" sz="1100" b="0" kern="1200" dirty="0" smtClean="0">
                <a:solidFill>
                  <a:schemeClr val="tx1"/>
                </a:solidFill>
                <a:effectLst/>
                <a:latin typeface="+mn-lt"/>
                <a:ea typeface="+mn-ea"/>
                <a:cs typeface="+mn-cs"/>
              </a:rPr>
              <a:t>elieve lower back pain,</a:t>
            </a:r>
            <a:r>
              <a:rPr lang="en-US" sz="1100" b="0" kern="1200" baseline="0" dirty="0" smtClean="0">
                <a:solidFill>
                  <a:schemeClr val="tx1"/>
                </a:solidFill>
                <a:effectLst/>
                <a:latin typeface="+mn-lt"/>
                <a:ea typeface="+mn-ea"/>
                <a:cs typeface="+mn-cs"/>
              </a:rPr>
              <a:t> </a:t>
            </a:r>
            <a:r>
              <a:rPr lang="en-US" sz="1100" b="0" kern="1200" dirty="0" smtClean="0">
                <a:solidFill>
                  <a:schemeClr val="tx1"/>
                </a:solidFill>
                <a:effectLst/>
                <a:latin typeface="+mn-lt"/>
                <a:ea typeface="+mn-ea"/>
                <a:cs typeface="+mn-cs"/>
              </a:rPr>
              <a:t>sciatica</a:t>
            </a:r>
            <a:r>
              <a:rPr lang="en-US" sz="1100" b="0" kern="1200" baseline="0" dirty="0" smtClean="0">
                <a:solidFill>
                  <a:schemeClr val="tx1"/>
                </a:solidFill>
                <a:effectLst/>
                <a:latin typeface="+mn-lt"/>
                <a:ea typeface="+mn-ea"/>
                <a:cs typeface="+mn-cs"/>
              </a:rPr>
              <a:t> and ease menstrual symptoms by gently massaging the reproductive organs. The movement of the body with the breath helps to alleviate symptoms of depression and anxiety. This pose brings awareness to our spine, posture and balance. It changes our focus and brings our conscious mind into the physical body.</a:t>
            </a:r>
            <a:endParaRPr lang="en-US" sz="1100" b="0" kern="1200" dirty="0" smtClean="0">
              <a:solidFill>
                <a:schemeClr val="tx1"/>
              </a:solidFill>
              <a:effectLst/>
              <a:latin typeface="+mn-lt"/>
              <a:ea typeface="+mn-ea"/>
              <a:cs typeface="+mn-cs"/>
            </a:endParaRPr>
          </a:p>
          <a:p>
            <a:endParaRPr lang="en-US" sz="1100" b="0" kern="1200" dirty="0" smtClean="0">
              <a:solidFill>
                <a:schemeClr val="tx1"/>
              </a:solidFill>
              <a:effectLst/>
              <a:latin typeface="+mn-lt"/>
              <a:ea typeface="+mn-ea"/>
              <a:cs typeface="+mn-cs"/>
            </a:endParaRPr>
          </a:p>
          <a:p>
            <a:r>
              <a:rPr lang="en-US" sz="1100" b="0" kern="1200" dirty="0" smtClean="0">
                <a:solidFill>
                  <a:schemeClr val="tx1"/>
                </a:solidFill>
                <a:effectLst/>
                <a:latin typeface="+mn-lt"/>
                <a:ea typeface="+mn-ea"/>
                <a:cs typeface="+mn-cs"/>
              </a:rPr>
              <a:t>INHALE COW: lead your heart across the room, draw your shoulders back, point</a:t>
            </a:r>
            <a:r>
              <a:rPr lang="en-US" sz="1100" b="0" kern="1200" baseline="0" dirty="0" smtClean="0">
                <a:solidFill>
                  <a:schemeClr val="tx1"/>
                </a:solidFill>
                <a:effectLst/>
                <a:latin typeface="+mn-lt"/>
                <a:ea typeface="+mn-ea"/>
                <a:cs typeface="+mn-cs"/>
              </a:rPr>
              <a:t> the tail bone up, tilt the pelvis backward, </a:t>
            </a:r>
            <a:r>
              <a:rPr lang="en-US" sz="1100" b="0" kern="1200" dirty="0" smtClean="0">
                <a:solidFill>
                  <a:schemeClr val="tx1"/>
                </a:solidFill>
                <a:effectLst/>
                <a:latin typeface="+mn-lt"/>
                <a:ea typeface="+mn-ea"/>
                <a:cs typeface="+mn-cs"/>
              </a:rPr>
              <a:t>look up.</a:t>
            </a:r>
            <a:br>
              <a:rPr lang="en-US" sz="1100" b="0" kern="1200" dirty="0" smtClean="0">
                <a:solidFill>
                  <a:schemeClr val="tx1"/>
                </a:solidFill>
                <a:effectLst/>
                <a:latin typeface="+mn-lt"/>
                <a:ea typeface="+mn-ea"/>
                <a:cs typeface="+mn-cs"/>
              </a:rPr>
            </a:br>
            <a:r>
              <a:rPr lang="en-US" sz="1100" b="0" kern="1200" dirty="0" smtClean="0">
                <a:solidFill>
                  <a:schemeClr val="tx1"/>
                </a:solidFill>
                <a:effectLst/>
                <a:latin typeface="+mn-lt"/>
                <a:ea typeface="+mn-ea"/>
                <a:cs typeface="+mn-cs"/>
              </a:rPr>
              <a:t/>
            </a:r>
            <a:br>
              <a:rPr lang="en-US" sz="1100" b="0" kern="1200" dirty="0" smtClean="0">
                <a:solidFill>
                  <a:schemeClr val="tx1"/>
                </a:solidFill>
                <a:effectLst/>
                <a:latin typeface="+mn-lt"/>
                <a:ea typeface="+mn-ea"/>
                <a:cs typeface="+mn-cs"/>
              </a:rPr>
            </a:br>
            <a:r>
              <a:rPr lang="en-US" sz="1100" b="0" kern="1200" dirty="0" smtClean="0">
                <a:solidFill>
                  <a:schemeClr val="tx1"/>
                </a:solidFill>
                <a:effectLst/>
                <a:latin typeface="+mn-lt"/>
                <a:ea typeface="+mn-ea"/>
                <a:cs typeface="+mn-cs"/>
              </a:rPr>
              <a:t>EXHALE</a:t>
            </a:r>
            <a:r>
              <a:rPr lang="en-US" sz="1100" b="0" kern="1200" baseline="0" dirty="0" smtClean="0">
                <a:solidFill>
                  <a:schemeClr val="tx1"/>
                </a:solidFill>
                <a:effectLst/>
                <a:latin typeface="+mn-lt"/>
                <a:ea typeface="+mn-ea"/>
                <a:cs typeface="+mn-cs"/>
              </a:rPr>
              <a:t> CAT: </a:t>
            </a:r>
            <a:r>
              <a:rPr lang="en-US" sz="1100" b="0" kern="1200" dirty="0" smtClean="0">
                <a:solidFill>
                  <a:schemeClr val="tx1"/>
                </a:solidFill>
                <a:effectLst/>
                <a:latin typeface="+mn-lt"/>
                <a:ea typeface="+mn-ea"/>
                <a:cs typeface="+mn-cs"/>
              </a:rPr>
              <a:t>tuck your chin, rock your pelvis forward,</a:t>
            </a:r>
            <a:r>
              <a:rPr lang="en-US" sz="1100" b="0" kern="1200" baseline="0" dirty="0" smtClean="0">
                <a:solidFill>
                  <a:schemeClr val="tx1"/>
                </a:solidFill>
                <a:effectLst/>
                <a:latin typeface="+mn-lt"/>
                <a:ea typeface="+mn-ea"/>
                <a:cs typeface="+mn-cs"/>
              </a:rPr>
              <a:t> tuck your tail between your legs,</a:t>
            </a:r>
            <a:r>
              <a:rPr lang="en-US" sz="1100" b="0" kern="1200" dirty="0" smtClean="0">
                <a:solidFill>
                  <a:schemeClr val="tx1"/>
                </a:solidFill>
                <a:effectLst/>
                <a:latin typeface="+mn-lt"/>
                <a:ea typeface="+mn-ea"/>
                <a:cs typeface="+mn-cs"/>
              </a:rPr>
              <a:t> roll</a:t>
            </a:r>
            <a:r>
              <a:rPr lang="en-US" sz="1100" b="0" kern="1200" baseline="0" dirty="0" smtClean="0">
                <a:solidFill>
                  <a:schemeClr val="tx1"/>
                </a:solidFill>
                <a:effectLst/>
                <a:latin typeface="+mn-lt"/>
                <a:ea typeface="+mn-ea"/>
                <a:cs typeface="+mn-cs"/>
              </a:rPr>
              <a:t> the shoulder blades down, feel a lengthening of the spine from the base of skull, through the mid thoracic spine and gently pulling down to the lumbar spine</a:t>
            </a:r>
            <a:r>
              <a:rPr lang="en-US" sz="1100" b="0" kern="1200" dirty="0" smtClean="0">
                <a:solidFill>
                  <a:schemeClr val="tx1"/>
                </a:solidFill>
                <a:effectLst/>
                <a:latin typeface="+mn-lt"/>
                <a:ea typeface="+mn-ea"/>
                <a:cs typeface="+mn-cs"/>
              </a:rPr>
              <a:t>.</a:t>
            </a:r>
            <a:br>
              <a:rPr lang="en-US" sz="1100" b="0" kern="1200" dirty="0" smtClean="0">
                <a:solidFill>
                  <a:schemeClr val="tx1"/>
                </a:solidFill>
                <a:effectLst/>
                <a:latin typeface="+mn-lt"/>
                <a:ea typeface="+mn-ea"/>
                <a:cs typeface="+mn-cs"/>
              </a:rPr>
            </a:br>
            <a:endParaRPr lang="en-US" sz="1100" b="0" kern="1200" dirty="0" smtClean="0">
              <a:solidFill>
                <a:schemeClr val="tx1"/>
              </a:solidFill>
              <a:effectLst/>
              <a:latin typeface="+mn-lt"/>
              <a:ea typeface="+mn-ea"/>
              <a:cs typeface="+mn-cs"/>
            </a:endParaRPr>
          </a:p>
          <a:p>
            <a:pPr fontAlgn="base"/>
            <a:r>
              <a:rPr lang="en-US" sz="1100" b="0" kern="1200" dirty="0" smtClean="0">
                <a:solidFill>
                  <a:schemeClr val="tx1"/>
                </a:solidFill>
                <a:effectLst/>
                <a:latin typeface="+mn-lt"/>
                <a:ea typeface="+mn-ea"/>
                <a:cs typeface="+mn-cs"/>
              </a:rPr>
              <a:t>This pose stretches the muscles in</a:t>
            </a:r>
            <a:r>
              <a:rPr lang="en-US" sz="1100" b="0" kern="1200" baseline="0" dirty="0" smtClean="0">
                <a:solidFill>
                  <a:schemeClr val="tx1"/>
                </a:solidFill>
                <a:effectLst/>
                <a:latin typeface="+mn-lt"/>
                <a:ea typeface="+mn-ea"/>
                <a:cs typeface="+mn-cs"/>
              </a:rPr>
              <a:t> </a:t>
            </a:r>
            <a:r>
              <a:rPr lang="en-US" sz="1100" b="0" kern="1200" dirty="0" smtClean="0">
                <a:solidFill>
                  <a:schemeClr val="tx1"/>
                </a:solidFill>
                <a:effectLst/>
                <a:latin typeface="+mn-lt"/>
                <a:ea typeface="+mn-ea"/>
                <a:cs typeface="+mn-cs"/>
              </a:rPr>
              <a:t>the hips, back and abdomen. The movement of the abdominal area with breathing helps in stimulating abdominal organs including the gastrointestinal tract. It</a:t>
            </a:r>
            <a:r>
              <a:rPr lang="en-US" sz="1100" b="0" kern="1200" baseline="0" dirty="0" smtClean="0">
                <a:solidFill>
                  <a:schemeClr val="tx1"/>
                </a:solidFill>
                <a:effectLst/>
                <a:latin typeface="+mn-lt"/>
                <a:ea typeface="+mn-ea"/>
                <a:cs typeface="+mn-cs"/>
              </a:rPr>
              <a:t> </a:t>
            </a:r>
            <a:r>
              <a:rPr lang="en-US" sz="1100" b="0" kern="1200" dirty="0" smtClean="0">
                <a:solidFill>
                  <a:schemeClr val="tx1"/>
                </a:solidFill>
                <a:effectLst/>
                <a:latin typeface="+mn-lt"/>
                <a:ea typeface="+mn-ea"/>
                <a:cs typeface="+mn-cs"/>
              </a:rPr>
              <a:t>aids breathing by stretching the chest and the lungs, making breathing smoother,</a:t>
            </a:r>
            <a:r>
              <a:rPr lang="en-US" sz="1100" b="0" kern="1200" baseline="0" dirty="0" smtClean="0">
                <a:solidFill>
                  <a:schemeClr val="tx1"/>
                </a:solidFill>
                <a:effectLst/>
                <a:latin typeface="+mn-lt"/>
                <a:ea typeface="+mn-ea"/>
                <a:cs typeface="+mn-cs"/>
              </a:rPr>
              <a:t> bringing the conscious mind into the expansion and contraction of the chest.</a:t>
            </a:r>
            <a:endParaRPr lang="en-US" sz="1100" b="0" kern="1200" dirty="0" smtClean="0">
              <a:solidFill>
                <a:schemeClr val="tx1"/>
              </a:solidFill>
              <a:effectLst/>
              <a:latin typeface="+mn-lt"/>
              <a:ea typeface="+mn-ea"/>
              <a:cs typeface="+mn-cs"/>
            </a:endParaRPr>
          </a:p>
          <a:p>
            <a:pPr fontAlgn="base"/>
            <a:endParaRPr lang="en-US" sz="1100" b="0" kern="1200" dirty="0" smtClean="0">
              <a:solidFill>
                <a:schemeClr val="tx1"/>
              </a:solidFill>
              <a:effectLst/>
              <a:latin typeface="+mn-lt"/>
              <a:ea typeface="+mn-ea"/>
              <a:cs typeface="+mn-cs"/>
            </a:endParaRPr>
          </a:p>
          <a:p>
            <a:pPr fontAlgn="base"/>
            <a:endParaRPr lang="en-US" sz="1100" b="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77A957E-EA1F-4DA0-91FB-3FBBC4DE5AF5}" type="slidenum">
              <a:rPr lang="en-CA" smtClean="0"/>
              <a:t>5</a:t>
            </a:fld>
            <a:endParaRPr lang="en-CA"/>
          </a:p>
        </p:txBody>
      </p:sp>
    </p:spTree>
    <p:extLst>
      <p:ext uri="{BB962C8B-B14F-4D97-AF65-F5344CB8AC3E}">
        <p14:creationId xmlns:p14="http://schemas.microsoft.com/office/powerpoint/2010/main" val="408378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Stand with the bases of your big toes touching, heels slightly apart.</a:t>
            </a:r>
            <a:r>
              <a:rPr lang="en-US" baseline="0" dirty="0" smtClean="0">
                <a:effectLst/>
              </a:rPr>
              <a:t> </a:t>
            </a:r>
          </a:p>
          <a:p>
            <a:r>
              <a:rPr lang="en-US" dirty="0" smtClean="0">
                <a:effectLst/>
              </a:rPr>
              <a:t>Lift and spread your toes and the balls of your feet, then lay them softly down on the floor. Rock back and forth and side to side, rooting into the 4</a:t>
            </a:r>
            <a:r>
              <a:rPr lang="en-US" baseline="0" dirty="0" smtClean="0">
                <a:effectLst/>
              </a:rPr>
              <a:t> corners of the feet</a:t>
            </a:r>
            <a:r>
              <a:rPr lang="en-US" dirty="0" smtClean="0">
                <a:effectLst/>
              </a:rPr>
              <a:t>. Gradually reduce this swaying to a standstill, with your weight balanced evenly on the feet. </a:t>
            </a:r>
          </a:p>
          <a:p>
            <a:r>
              <a:rPr lang="en-US" dirty="0" smtClean="0">
                <a:effectLst/>
              </a:rPr>
              <a:t>Firm your thigh muscles and lift the knee caps, without hardening your lower belly. Lift the inner ankles to strengthen the inner arches, then grow</a:t>
            </a:r>
            <a:r>
              <a:rPr lang="en-US" baseline="0" dirty="0" smtClean="0">
                <a:effectLst/>
              </a:rPr>
              <a:t> the body tall </a:t>
            </a:r>
            <a:r>
              <a:rPr lang="en-US" dirty="0" smtClean="0">
                <a:effectLst/>
              </a:rPr>
              <a:t>all the way up along your inner thighs to your groins, and from there through the core of your torso, neck</a:t>
            </a:r>
            <a:r>
              <a:rPr lang="en-US" baseline="0" dirty="0" smtClean="0">
                <a:effectLst/>
              </a:rPr>
              <a:t> and head seeing if you can gain ½ or ¼ inch height. </a:t>
            </a:r>
          </a:p>
          <a:p>
            <a:r>
              <a:rPr lang="en-US" dirty="0" smtClean="0">
                <a:effectLst/>
              </a:rPr>
              <a:t>Turn the upper thighs slightly inward. Lengthen your tailbone toward the floor and lift the pubis toward the navel. Press your shoulder blades into your back, pulling the shoulders</a:t>
            </a:r>
            <a:r>
              <a:rPr lang="en-US" baseline="0" dirty="0" smtClean="0">
                <a:effectLst/>
              </a:rPr>
              <a:t> away from the ears. </a:t>
            </a:r>
          </a:p>
          <a:p>
            <a:endParaRPr lang="en-US" baseline="0" dirty="0" smtClean="0">
              <a:effectLst/>
            </a:endParaRPr>
          </a:p>
          <a:p>
            <a:r>
              <a:rPr lang="en-US" dirty="0" smtClean="0">
                <a:effectLst/>
              </a:rPr>
              <a:t>Without pushing your lower front ribs forward, lift the top of your sternum straight toward the ceiling. Widen your collarbones. Hang your arms beside the torso, rotating the palms</a:t>
            </a:r>
            <a:r>
              <a:rPr lang="en-US" baseline="0" dirty="0" smtClean="0">
                <a:effectLst/>
              </a:rPr>
              <a:t> to face forward</a:t>
            </a:r>
            <a:r>
              <a:rPr lang="en-US" dirty="0" smtClean="0">
                <a:effectLst/>
              </a:rPr>
              <a:t>. Balance the crown of your head directly over the center of your pelvis, with the underside of your chin parallel to the floor, throat soft, and the tongue wide and flat on the floor of your mouth. Soften your eyes. </a:t>
            </a:r>
          </a:p>
          <a:p>
            <a:endParaRPr lang="en-US" dirty="0" smtClean="0">
              <a:effectLst/>
            </a:endParaRPr>
          </a:p>
          <a:p>
            <a:r>
              <a:rPr lang="en-US" dirty="0" smtClean="0">
                <a:effectLst/>
              </a:rPr>
              <a:t>Alteration 1: close the eyes to challenge your balance</a:t>
            </a:r>
            <a:endParaRPr lang="en-CA" dirty="0"/>
          </a:p>
        </p:txBody>
      </p:sp>
      <p:sp>
        <p:nvSpPr>
          <p:cNvPr id="4" name="Slide Number Placeholder 3"/>
          <p:cNvSpPr>
            <a:spLocks noGrp="1"/>
          </p:cNvSpPr>
          <p:nvPr>
            <p:ph type="sldNum" sz="quarter" idx="10"/>
          </p:nvPr>
        </p:nvSpPr>
        <p:spPr/>
        <p:txBody>
          <a:bodyPr/>
          <a:lstStyle/>
          <a:p>
            <a:fld id="{777A957E-EA1F-4DA0-91FB-3FBBC4DE5AF5}" type="slidenum">
              <a:rPr lang="en-CA" smtClean="0"/>
              <a:t>6</a:t>
            </a:fld>
            <a:endParaRPr lang="en-CA"/>
          </a:p>
        </p:txBody>
      </p:sp>
    </p:spTree>
    <p:extLst>
      <p:ext uri="{BB962C8B-B14F-4D97-AF65-F5344CB8AC3E}">
        <p14:creationId xmlns:p14="http://schemas.microsoft.com/office/powerpoint/2010/main" val="18092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Tree</a:t>
            </a:r>
            <a:r>
              <a:rPr lang="en-US" baseline="0" dirty="0" smtClean="0">
                <a:effectLst/>
              </a:rPr>
              <a:t> pose i</a:t>
            </a:r>
            <a:r>
              <a:rPr lang="en-US" dirty="0" smtClean="0">
                <a:effectLst/>
              </a:rPr>
              <a:t>mproves balance,</a:t>
            </a:r>
            <a:r>
              <a:rPr lang="en-US" baseline="0" dirty="0" smtClean="0">
                <a:effectLst/>
              </a:rPr>
              <a:t> </a:t>
            </a:r>
            <a:r>
              <a:rPr lang="en-US" dirty="0" smtClean="0">
                <a:effectLst/>
              </a:rPr>
              <a:t>gently stretches your inner right thigh and front</a:t>
            </a:r>
            <a:r>
              <a:rPr lang="en-US" baseline="0" dirty="0" smtClean="0">
                <a:effectLst/>
              </a:rPr>
              <a:t> </a:t>
            </a:r>
            <a:r>
              <a:rPr lang="en-US" dirty="0" smtClean="0">
                <a:effectLst/>
              </a:rPr>
              <a:t>of thigh while strengthening your outer thigh, buttocks</a:t>
            </a:r>
            <a:r>
              <a:rPr lang="en-US" baseline="0" dirty="0" smtClean="0">
                <a:effectLst/>
              </a:rPr>
              <a:t> and ankle. It also s</a:t>
            </a:r>
            <a:r>
              <a:rPr lang="en-US" dirty="0" smtClean="0">
                <a:effectLst/>
              </a:rPr>
              <a:t>tretches around your shoulders and </a:t>
            </a:r>
            <a:r>
              <a:rPr lang="en-US" dirty="0" err="1" smtClean="0">
                <a:effectLst/>
              </a:rPr>
              <a:t>lattisimus</a:t>
            </a:r>
            <a:r>
              <a:rPr lang="en-US" dirty="0" smtClean="0">
                <a:effectLst/>
              </a:rPr>
              <a:t> </a:t>
            </a:r>
            <a:r>
              <a:rPr lang="en-US" dirty="0" err="1" smtClean="0">
                <a:effectLst/>
              </a:rPr>
              <a:t>dorsi</a:t>
            </a:r>
            <a:r>
              <a:rPr lang="en-US" dirty="0" smtClean="0">
                <a:effectLst/>
              </a:rPr>
              <a:t>,</a:t>
            </a:r>
            <a:r>
              <a:rPr lang="en-US" baseline="0" dirty="0" smtClean="0">
                <a:effectLst/>
              </a:rPr>
              <a:t> strengthens your core – all while </a:t>
            </a:r>
            <a:r>
              <a:rPr lang="en-US" dirty="0" smtClean="0">
                <a:effectLst/>
              </a:rPr>
              <a:t>calming and relaxing the mind,</a:t>
            </a:r>
            <a:r>
              <a:rPr lang="en-US" baseline="0" dirty="0" smtClean="0">
                <a:effectLst/>
              </a:rPr>
              <a:t> boosting energy and fighting fatigue.</a:t>
            </a:r>
            <a:endParaRPr lang="en-US" dirty="0" smtClean="0">
              <a:effectLst/>
            </a:endParaRPr>
          </a:p>
          <a:p>
            <a:endParaRPr lang="en-US" dirty="0" smtClean="0">
              <a:effectLst/>
            </a:endParaRPr>
          </a:p>
          <a:p>
            <a:r>
              <a:rPr lang="en-US" dirty="0" smtClean="0">
                <a:effectLst/>
              </a:rPr>
              <a:t>From </a:t>
            </a:r>
            <a:r>
              <a:rPr lang="en-US" dirty="0" err="1" smtClean="0">
                <a:effectLst/>
              </a:rPr>
              <a:t>Tadasana</a:t>
            </a:r>
            <a:r>
              <a:rPr lang="en-US" dirty="0" smtClean="0">
                <a:effectLst/>
              </a:rPr>
              <a:t>, bend the right knee and place the right foot high on the left inner thigh, taking the hands to the hips,</a:t>
            </a:r>
            <a:r>
              <a:rPr lang="en-US" baseline="0" dirty="0" smtClean="0">
                <a:effectLst/>
              </a:rPr>
              <a:t> a</a:t>
            </a:r>
            <a:r>
              <a:rPr lang="en-US" dirty="0" smtClean="0">
                <a:effectLst/>
              </a:rPr>
              <a:t>llow the right knee to be as far forward in space as will keep the frontal hipbones square so there is no rotation in the pelvis.</a:t>
            </a:r>
          </a:p>
          <a:p>
            <a:r>
              <a:rPr lang="en-US" dirty="0" smtClean="0">
                <a:effectLst/>
              </a:rPr>
              <a:t>Make sure the standing foot continues to point straight forward and press the right foot and the left inner thigh against each other </a:t>
            </a:r>
          </a:p>
          <a:p>
            <a:r>
              <a:rPr lang="en-US" dirty="0" smtClean="0">
                <a:effectLst/>
              </a:rPr>
              <a:t>Alteration</a:t>
            </a:r>
            <a:r>
              <a:rPr lang="en-US" baseline="0" dirty="0" smtClean="0">
                <a:effectLst/>
              </a:rPr>
              <a:t> 1: Take the right sole and place it below the knee, pressing up against the calf.</a:t>
            </a:r>
          </a:p>
          <a:p>
            <a:r>
              <a:rPr lang="en-US" baseline="0" dirty="0" smtClean="0">
                <a:effectLst/>
              </a:rPr>
              <a:t>Alteration 2: Take the right heel up to the calf, keeping the toes on the ground for balance. </a:t>
            </a:r>
          </a:p>
          <a:p>
            <a:r>
              <a:rPr lang="en-US" baseline="0" dirty="0" smtClean="0">
                <a:effectLst/>
              </a:rPr>
              <a:t>Alteration 3: To add challenge to this pose, lift the sole of the right foot and bring the outer edge of the foot to rest on the top of the left thigh.</a:t>
            </a:r>
          </a:p>
          <a:p>
            <a:endParaRPr lang="en-US" dirty="0" smtClean="0">
              <a:effectLst/>
            </a:endParaRPr>
          </a:p>
          <a:p>
            <a:r>
              <a:rPr lang="en-US" dirty="0" smtClean="0">
                <a:effectLst/>
              </a:rPr>
              <a:t>Notice that the right hip is hiked up higher than the left, shortening the right waist; descend the right sitting bone towards the left heel.</a:t>
            </a:r>
          </a:p>
          <a:p>
            <a:endParaRPr lang="en-US" dirty="0" smtClean="0">
              <a:effectLst/>
            </a:endParaRPr>
          </a:p>
          <a:p>
            <a:r>
              <a:rPr lang="en-US" dirty="0" smtClean="0">
                <a:effectLst/>
              </a:rPr>
              <a:t>Observe how the body compensates: the left thigh bows forward, and the left outer hip protrudes.</a:t>
            </a:r>
            <a:r>
              <a:rPr lang="en-US" baseline="0" dirty="0" smtClean="0">
                <a:effectLst/>
              </a:rPr>
              <a:t> C</a:t>
            </a:r>
            <a:r>
              <a:rPr lang="en-US" dirty="0" smtClean="0">
                <a:effectLst/>
              </a:rPr>
              <a:t>orrect this, pressing the left thigh bone back and firm, the left outer hip pulls into the midline.</a:t>
            </a:r>
          </a:p>
          <a:p>
            <a:endParaRPr lang="en-US" dirty="0" smtClean="0">
              <a:effectLst/>
            </a:endParaRPr>
          </a:p>
          <a:p>
            <a:r>
              <a:rPr lang="en-US" dirty="0" smtClean="0">
                <a:effectLst/>
              </a:rPr>
              <a:t>Keeping the pelvis squared to the wall you are facing, carefully draw the right knee backwards to deepen the external rotation in the hip.</a:t>
            </a:r>
          </a:p>
          <a:p>
            <a:r>
              <a:rPr lang="en-US" dirty="0" smtClean="0">
                <a:effectLst/>
              </a:rPr>
              <a:t>Only draw the knee back to the extent you can keep the hips square!</a:t>
            </a:r>
          </a:p>
          <a:p>
            <a:endParaRPr lang="en-US" dirty="0" smtClean="0">
              <a:effectLst/>
            </a:endParaRPr>
          </a:p>
          <a:p>
            <a:r>
              <a:rPr lang="en-US" dirty="0" smtClean="0">
                <a:effectLst/>
              </a:rPr>
              <a:t>Raise the arms without flaring the front ribs</a:t>
            </a:r>
          </a:p>
          <a:p>
            <a:r>
              <a:rPr lang="en-US" dirty="0" smtClean="0">
                <a:effectLst/>
              </a:rPr>
              <a:t>If able to keep the arms straight, reach up, touch palms and take the gaze to the thumbs.</a:t>
            </a:r>
          </a:p>
          <a:p>
            <a:endParaRPr lang="en-US" dirty="0" smtClean="0">
              <a:effectLst/>
            </a:endParaRPr>
          </a:p>
          <a:p>
            <a:r>
              <a:rPr lang="en-US" dirty="0" smtClean="0">
                <a:effectLst/>
              </a:rPr>
              <a:t>Alteration</a:t>
            </a:r>
            <a:r>
              <a:rPr lang="en-US" baseline="0" dirty="0" smtClean="0">
                <a:effectLst/>
              </a:rPr>
              <a:t> 1: bring the hands to heart center.</a:t>
            </a:r>
          </a:p>
          <a:p>
            <a:r>
              <a:rPr lang="en-US" baseline="0" dirty="0" smtClean="0">
                <a:effectLst/>
              </a:rPr>
              <a:t>Alteration 2: bring the hands to the hips</a:t>
            </a:r>
          </a:p>
          <a:p>
            <a:r>
              <a:rPr lang="en-US" baseline="0" dirty="0" smtClean="0">
                <a:effectLst/>
              </a:rPr>
              <a:t>Alteration 3: keep hands on a chair in front of you.</a:t>
            </a:r>
          </a:p>
          <a:p>
            <a:endParaRPr lang="en-US" dirty="0" smtClean="0">
              <a:effectLst/>
            </a:endParaRPr>
          </a:p>
          <a:p>
            <a:r>
              <a:rPr lang="en-US" dirty="0" smtClean="0">
                <a:effectLst/>
              </a:rPr>
              <a:t>Hold for 5 to 10 breaths</a:t>
            </a:r>
          </a:p>
          <a:p>
            <a:r>
              <a:rPr lang="en-US" dirty="0" smtClean="0">
                <a:effectLst/>
              </a:rPr>
              <a:t>To exit, use an exhale to release back to </a:t>
            </a:r>
            <a:r>
              <a:rPr lang="en-US" dirty="0" err="1" smtClean="0">
                <a:effectLst/>
              </a:rPr>
              <a:t>Tadasana</a:t>
            </a:r>
            <a:endParaRPr lang="en-US" dirty="0" smtClean="0">
              <a:effectLst/>
            </a:endParaRPr>
          </a:p>
          <a:p>
            <a:endParaRPr lang="en-US" dirty="0" smtClean="0">
              <a:effectLst/>
            </a:endParaRPr>
          </a:p>
          <a:p>
            <a:endParaRPr lang="en-US" dirty="0" smtClean="0">
              <a:effectLst/>
            </a:endParaRPr>
          </a:p>
          <a:p>
            <a:endParaRPr lang="en-CA" dirty="0"/>
          </a:p>
        </p:txBody>
      </p:sp>
      <p:sp>
        <p:nvSpPr>
          <p:cNvPr id="4" name="Slide Number Placeholder 3"/>
          <p:cNvSpPr>
            <a:spLocks noGrp="1"/>
          </p:cNvSpPr>
          <p:nvPr>
            <p:ph type="sldNum" sz="quarter" idx="10"/>
          </p:nvPr>
        </p:nvSpPr>
        <p:spPr/>
        <p:txBody>
          <a:bodyPr/>
          <a:lstStyle/>
          <a:p>
            <a:fld id="{777A957E-EA1F-4DA0-91FB-3FBBC4DE5AF5}" type="slidenum">
              <a:rPr lang="en-CA" smtClean="0"/>
              <a:t>7</a:t>
            </a:fld>
            <a:endParaRPr lang="en-CA"/>
          </a:p>
        </p:txBody>
      </p:sp>
    </p:spTree>
    <p:extLst>
      <p:ext uri="{BB962C8B-B14F-4D97-AF65-F5344CB8AC3E}">
        <p14:creationId xmlns:p14="http://schemas.microsoft.com/office/powerpoint/2010/main" val="46635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FCC243A-CA9F-4A2A-90E7-6179BF99C298}" type="datetimeFigureOut">
              <a:rPr lang="en-CA" smtClean="0"/>
              <a:t>11/11/2019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135841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FCC243A-CA9F-4A2A-90E7-6179BF99C298}" type="datetimeFigureOut">
              <a:rPr lang="en-CA" smtClean="0"/>
              <a:t>11/11/2019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219264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FCC243A-CA9F-4A2A-90E7-6179BF99C298}" type="datetimeFigureOut">
              <a:rPr lang="en-CA" smtClean="0"/>
              <a:t>11/11/2019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191369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FCC243A-CA9F-4A2A-90E7-6179BF99C298}" type="datetimeFigureOut">
              <a:rPr lang="en-CA" smtClean="0"/>
              <a:t>11/11/2019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46035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C243A-CA9F-4A2A-90E7-6179BF99C298}" type="datetimeFigureOut">
              <a:rPr lang="en-CA" smtClean="0"/>
              <a:t>11/11/2019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424227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FCC243A-CA9F-4A2A-90E7-6179BF99C298}" type="datetimeFigureOut">
              <a:rPr lang="en-CA" smtClean="0"/>
              <a:t>11/11/2019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290349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FCC243A-CA9F-4A2A-90E7-6179BF99C298}" type="datetimeFigureOut">
              <a:rPr lang="en-CA" smtClean="0"/>
              <a:t>11/11/2019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196650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FCC243A-CA9F-4A2A-90E7-6179BF99C298}" type="datetimeFigureOut">
              <a:rPr lang="en-CA" smtClean="0"/>
              <a:t>11/11/2019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186981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C243A-CA9F-4A2A-90E7-6179BF99C298}" type="datetimeFigureOut">
              <a:rPr lang="en-CA" smtClean="0"/>
              <a:t>11/11/2019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329561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CC243A-CA9F-4A2A-90E7-6179BF99C298}" type="datetimeFigureOut">
              <a:rPr lang="en-CA" smtClean="0"/>
              <a:t>11/11/2019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335266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CC243A-CA9F-4A2A-90E7-6179BF99C298}" type="datetimeFigureOut">
              <a:rPr lang="en-CA" smtClean="0"/>
              <a:t>11/11/2019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5A80FD5-0BD9-4325-90CB-0ACE96DA98A1}" type="slidenum">
              <a:rPr lang="en-CA" smtClean="0"/>
              <a:t>‹#›</a:t>
            </a:fld>
            <a:endParaRPr lang="en-CA"/>
          </a:p>
        </p:txBody>
      </p:sp>
    </p:spTree>
    <p:extLst>
      <p:ext uri="{BB962C8B-B14F-4D97-AF65-F5344CB8AC3E}">
        <p14:creationId xmlns:p14="http://schemas.microsoft.com/office/powerpoint/2010/main" val="139367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7000" b="-8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C243A-CA9F-4A2A-90E7-6179BF99C298}" type="datetimeFigureOut">
              <a:rPr lang="en-CA" smtClean="0"/>
              <a:t>11/11/2019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80FD5-0BD9-4325-90CB-0ACE96DA98A1}" type="slidenum">
              <a:rPr lang="en-CA" smtClean="0"/>
              <a:t>‹#›</a:t>
            </a:fld>
            <a:endParaRPr lang="en-CA"/>
          </a:p>
        </p:txBody>
      </p:sp>
    </p:spTree>
    <p:extLst>
      <p:ext uri="{BB962C8B-B14F-4D97-AF65-F5344CB8AC3E}">
        <p14:creationId xmlns:p14="http://schemas.microsoft.com/office/powerpoint/2010/main" val="367133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wkf-WxMZVP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0205" y="170171"/>
            <a:ext cx="9144000" cy="1655762"/>
          </a:xfrm>
        </p:spPr>
        <p:txBody>
          <a:bodyPr>
            <a:normAutofit/>
          </a:bodyPr>
          <a:lstStyle/>
          <a:p>
            <a:r>
              <a:rPr lang="en-CA" sz="6000" dirty="0" smtClean="0"/>
              <a:t>YOGA – Interactive Session</a:t>
            </a:r>
            <a:endParaRPr lang="en-CA" sz="6000" dirty="0"/>
          </a:p>
        </p:txBody>
      </p:sp>
      <p:pic>
        <p:nvPicPr>
          <p:cNvPr id="8" name="wkf-WxMZVP8"/>
          <p:cNvPicPr>
            <a:picLocks noRot="1" noChangeAspect="1"/>
          </p:cNvPicPr>
          <p:nvPr>
            <a:videoFile r:link="rId1"/>
          </p:nvPr>
        </p:nvPicPr>
        <p:blipFill>
          <a:blip r:embed="rId3"/>
          <a:stretch>
            <a:fillRect/>
          </a:stretch>
        </p:blipFill>
        <p:spPr>
          <a:xfrm>
            <a:off x="1176190" y="1001838"/>
            <a:ext cx="9534820" cy="5363336"/>
          </a:xfrm>
          <a:prstGeom prst="rect">
            <a:avLst/>
          </a:prstGeom>
        </p:spPr>
      </p:pic>
    </p:spTree>
    <p:extLst>
      <p:ext uri="{BB962C8B-B14F-4D97-AF65-F5344CB8AC3E}">
        <p14:creationId xmlns:p14="http://schemas.microsoft.com/office/powerpoint/2010/main" val="53482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Learning Objectives</a:t>
            </a:r>
            <a:r>
              <a:rPr lang="en-CA" dirty="0"/>
              <a:t/>
            </a:r>
            <a:br>
              <a:rPr lang="en-CA" dirty="0"/>
            </a:br>
            <a:endParaRPr lang="en-CA" dirty="0"/>
          </a:p>
        </p:txBody>
      </p:sp>
      <p:sp>
        <p:nvSpPr>
          <p:cNvPr id="4" name="Content Placeholder 2"/>
          <p:cNvSpPr txBox="1">
            <a:spLocks/>
          </p:cNvSpPr>
          <p:nvPr/>
        </p:nvSpPr>
        <p:spPr>
          <a:xfrm>
            <a:off x="838200" y="1912816"/>
            <a:ext cx="10259646"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At the end of this presentation, participants will be able to</a:t>
            </a:r>
            <a:r>
              <a:rPr lang="en-CA" dirty="0" smtClean="0"/>
              <a:t>:</a:t>
            </a:r>
          </a:p>
          <a:p>
            <a:pPr marL="0" indent="0">
              <a:buNone/>
            </a:pPr>
            <a:endParaRPr lang="en-CA" dirty="0" smtClean="0"/>
          </a:p>
          <a:p>
            <a:pPr marL="514350" indent="-514350">
              <a:buAutoNum type="arabicPeriod"/>
            </a:pPr>
            <a:r>
              <a:rPr lang="en-US" dirty="0" smtClean="0"/>
              <a:t>Identify </a:t>
            </a:r>
            <a:r>
              <a:rPr lang="en-US" dirty="0"/>
              <a:t>the signs of compassion fatigue in </a:t>
            </a:r>
            <a:r>
              <a:rPr lang="en-US" dirty="0" smtClean="0"/>
              <a:t>the </a:t>
            </a:r>
            <a:r>
              <a:rPr lang="en-CA" dirty="0" smtClean="0"/>
              <a:t>health </a:t>
            </a:r>
            <a:r>
              <a:rPr lang="en-CA" dirty="0"/>
              <a:t>care </a:t>
            </a:r>
            <a:r>
              <a:rPr lang="en-CA" dirty="0" smtClean="0"/>
              <a:t>setting</a:t>
            </a:r>
          </a:p>
          <a:p>
            <a:pPr marL="0" indent="0">
              <a:buNone/>
            </a:pPr>
            <a:endParaRPr lang="en-CA" dirty="0"/>
          </a:p>
          <a:p>
            <a:pPr marL="0" indent="0">
              <a:buNone/>
            </a:pPr>
            <a:r>
              <a:rPr lang="en-US" dirty="0"/>
              <a:t>2. Implement yoga based breathing techniques </a:t>
            </a:r>
            <a:r>
              <a:rPr lang="en-US" dirty="0" smtClean="0"/>
              <a:t>and </a:t>
            </a:r>
            <a:r>
              <a:rPr lang="en-CA" dirty="0" smtClean="0"/>
              <a:t>meditation </a:t>
            </a:r>
          </a:p>
          <a:p>
            <a:pPr marL="0" indent="0">
              <a:buNone/>
            </a:pPr>
            <a:endParaRPr lang="en-CA" dirty="0"/>
          </a:p>
          <a:p>
            <a:pPr marL="0" indent="0">
              <a:buNone/>
            </a:pPr>
            <a:r>
              <a:rPr lang="en-US" dirty="0"/>
              <a:t>3. Practice 3 yoga poses for stress relief and </a:t>
            </a:r>
            <a:r>
              <a:rPr lang="en-US" dirty="0" smtClean="0"/>
              <a:t>balancing </a:t>
            </a:r>
            <a:r>
              <a:rPr lang="en-CA" dirty="0" smtClean="0"/>
              <a:t>mind </a:t>
            </a:r>
            <a:r>
              <a:rPr lang="en-CA" dirty="0"/>
              <a:t>body and spirit</a:t>
            </a:r>
          </a:p>
        </p:txBody>
      </p:sp>
    </p:spTree>
    <p:extLst>
      <p:ext uri="{BB962C8B-B14F-4D97-AF65-F5344CB8AC3E}">
        <p14:creationId xmlns:p14="http://schemas.microsoft.com/office/powerpoint/2010/main" val="378496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Warning signs of compassion fatigue</a:t>
            </a:r>
            <a:endParaRPr lang="en-CA" u="sng" dirty="0"/>
          </a:p>
        </p:txBody>
      </p:sp>
      <p:sp>
        <p:nvSpPr>
          <p:cNvPr id="3" name="Content Placeholder 2"/>
          <p:cNvSpPr>
            <a:spLocks noGrp="1"/>
          </p:cNvSpPr>
          <p:nvPr>
            <p:ph idx="1"/>
          </p:nvPr>
        </p:nvSpPr>
        <p:spPr>
          <a:xfrm>
            <a:off x="1195159" y="1614509"/>
            <a:ext cx="5135088" cy="4351338"/>
          </a:xfrm>
        </p:spPr>
        <p:txBody>
          <a:bodyPr>
            <a:noAutofit/>
          </a:bodyPr>
          <a:lstStyle/>
          <a:p>
            <a:pPr>
              <a:lnSpc>
                <a:spcPct val="150000"/>
              </a:lnSpc>
            </a:pPr>
            <a:r>
              <a:rPr lang="en-US" sz="1600" dirty="0" smtClean="0"/>
              <a:t>Abusing </a:t>
            </a:r>
            <a:r>
              <a:rPr lang="en-US" sz="1600" dirty="0"/>
              <a:t>drugs, alcohol or food</a:t>
            </a:r>
          </a:p>
          <a:p>
            <a:pPr>
              <a:lnSpc>
                <a:spcPct val="150000"/>
              </a:lnSpc>
            </a:pPr>
            <a:r>
              <a:rPr lang="en-US" sz="1600" dirty="0"/>
              <a:t>Anger</a:t>
            </a:r>
          </a:p>
          <a:p>
            <a:pPr>
              <a:lnSpc>
                <a:spcPct val="150000"/>
              </a:lnSpc>
            </a:pPr>
            <a:r>
              <a:rPr lang="en-US" sz="1600" dirty="0"/>
              <a:t>Blaming</a:t>
            </a:r>
          </a:p>
          <a:p>
            <a:pPr>
              <a:lnSpc>
                <a:spcPct val="150000"/>
              </a:lnSpc>
            </a:pPr>
            <a:r>
              <a:rPr lang="en-US" sz="1600" dirty="0"/>
              <a:t>Chronic lateness</a:t>
            </a:r>
          </a:p>
          <a:p>
            <a:pPr>
              <a:lnSpc>
                <a:spcPct val="150000"/>
              </a:lnSpc>
            </a:pPr>
            <a:r>
              <a:rPr lang="en-US" sz="1600" dirty="0"/>
              <a:t>Depression</a:t>
            </a:r>
          </a:p>
          <a:p>
            <a:pPr>
              <a:lnSpc>
                <a:spcPct val="150000"/>
              </a:lnSpc>
            </a:pPr>
            <a:r>
              <a:rPr lang="en-US" sz="1600" dirty="0"/>
              <a:t>Diminished sense of personal accomplishment</a:t>
            </a:r>
          </a:p>
          <a:p>
            <a:pPr>
              <a:lnSpc>
                <a:spcPct val="150000"/>
              </a:lnSpc>
            </a:pPr>
            <a:r>
              <a:rPr lang="en-US" sz="1600" dirty="0"/>
              <a:t>Exhaustion (physical or emotional)</a:t>
            </a:r>
          </a:p>
          <a:p>
            <a:pPr>
              <a:lnSpc>
                <a:spcPct val="150000"/>
              </a:lnSpc>
            </a:pPr>
            <a:r>
              <a:rPr lang="en-US" sz="1600" dirty="0"/>
              <a:t>Frequent headaches</a:t>
            </a:r>
          </a:p>
          <a:p>
            <a:pPr>
              <a:lnSpc>
                <a:spcPct val="150000"/>
              </a:lnSpc>
            </a:pPr>
            <a:r>
              <a:rPr lang="en-US" sz="1600" dirty="0"/>
              <a:t>Gastrointestinal </a:t>
            </a:r>
            <a:r>
              <a:rPr lang="en-US" sz="1600" dirty="0" smtClean="0"/>
              <a:t>complaints</a:t>
            </a:r>
            <a:endParaRPr lang="en-US" sz="1600" dirty="0"/>
          </a:p>
        </p:txBody>
      </p:sp>
      <p:sp>
        <p:nvSpPr>
          <p:cNvPr id="4" name="TextBox 3"/>
          <p:cNvSpPr txBox="1"/>
          <p:nvPr/>
        </p:nvSpPr>
        <p:spPr>
          <a:xfrm>
            <a:off x="6222670" y="1781299"/>
            <a:ext cx="5415148" cy="350865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1600" dirty="0"/>
              <a:t>High self-expectations</a:t>
            </a:r>
          </a:p>
          <a:p>
            <a:pPr marL="457200" indent="-457200">
              <a:lnSpc>
                <a:spcPct val="150000"/>
              </a:lnSpc>
              <a:buFont typeface="Arial" panose="020B0604020202020204" pitchFamily="34" charset="0"/>
              <a:buChar char="•"/>
            </a:pPr>
            <a:r>
              <a:rPr lang="en-US" sz="1600" dirty="0"/>
              <a:t>Hopelessness</a:t>
            </a:r>
          </a:p>
          <a:p>
            <a:pPr marL="457200" indent="-457200">
              <a:lnSpc>
                <a:spcPct val="150000"/>
              </a:lnSpc>
              <a:buFont typeface="Arial" panose="020B0604020202020204" pitchFamily="34" charset="0"/>
              <a:buChar char="•"/>
            </a:pPr>
            <a:r>
              <a:rPr lang="en-US" sz="1600" dirty="0"/>
              <a:t>Hypertension</a:t>
            </a:r>
          </a:p>
          <a:p>
            <a:pPr marL="457200" indent="-457200">
              <a:lnSpc>
                <a:spcPct val="150000"/>
              </a:lnSpc>
              <a:buFont typeface="Arial" panose="020B0604020202020204" pitchFamily="34" charset="0"/>
              <a:buChar char="•"/>
            </a:pPr>
            <a:r>
              <a:rPr lang="en-US" sz="1600" dirty="0"/>
              <a:t>Inability to maintain balance of empathy and objectivity</a:t>
            </a:r>
          </a:p>
          <a:p>
            <a:pPr marL="457200" indent="-457200">
              <a:lnSpc>
                <a:spcPct val="150000"/>
              </a:lnSpc>
              <a:buFont typeface="Arial" panose="020B0604020202020204" pitchFamily="34" charset="0"/>
              <a:buChar char="•"/>
            </a:pPr>
            <a:r>
              <a:rPr lang="en-US" sz="1600" dirty="0"/>
              <a:t>Increased irritability</a:t>
            </a:r>
          </a:p>
          <a:p>
            <a:pPr marL="457200" indent="-457200">
              <a:lnSpc>
                <a:spcPct val="150000"/>
              </a:lnSpc>
              <a:buFont typeface="Arial" panose="020B0604020202020204" pitchFamily="34" charset="0"/>
              <a:buChar char="•"/>
            </a:pPr>
            <a:r>
              <a:rPr lang="en-US" sz="1600" dirty="0"/>
              <a:t>Less ability to feel joy</a:t>
            </a:r>
          </a:p>
          <a:p>
            <a:pPr marL="457200" indent="-457200">
              <a:lnSpc>
                <a:spcPct val="150000"/>
              </a:lnSpc>
              <a:buFont typeface="Arial" panose="020B0604020202020204" pitchFamily="34" charset="0"/>
              <a:buChar char="•"/>
            </a:pPr>
            <a:r>
              <a:rPr lang="en-US" sz="1600" dirty="0"/>
              <a:t>Low self-esteem</a:t>
            </a:r>
          </a:p>
          <a:p>
            <a:pPr marL="457200" indent="-457200">
              <a:lnSpc>
                <a:spcPct val="150000"/>
              </a:lnSpc>
              <a:buFont typeface="Arial" panose="020B0604020202020204" pitchFamily="34" charset="0"/>
              <a:buChar char="•"/>
            </a:pPr>
            <a:r>
              <a:rPr lang="en-US" sz="1600" dirty="0"/>
              <a:t>Sleep disturbances</a:t>
            </a:r>
          </a:p>
          <a:p>
            <a:pPr marL="457200" indent="-457200">
              <a:lnSpc>
                <a:spcPct val="150000"/>
              </a:lnSpc>
              <a:buFont typeface="Arial" panose="020B0604020202020204" pitchFamily="34" charset="0"/>
              <a:buChar char="•"/>
            </a:pPr>
            <a:r>
              <a:rPr lang="en-US" sz="1600" dirty="0" err="1" smtClean="0"/>
              <a:t>Workaholism</a:t>
            </a:r>
            <a:endParaRPr lang="en-US" sz="1600" dirty="0"/>
          </a:p>
        </p:txBody>
      </p:sp>
      <p:sp>
        <p:nvSpPr>
          <p:cNvPr id="5" name="TextBox 4"/>
          <p:cNvSpPr txBox="1"/>
          <p:nvPr/>
        </p:nvSpPr>
        <p:spPr>
          <a:xfrm>
            <a:off x="6198919" y="5919219"/>
            <a:ext cx="5771408" cy="646331"/>
          </a:xfrm>
          <a:prstGeom prst="rect">
            <a:avLst/>
          </a:prstGeom>
          <a:noFill/>
        </p:spPr>
        <p:txBody>
          <a:bodyPr wrap="square" rtlCol="0">
            <a:spAutoFit/>
          </a:bodyPr>
          <a:lstStyle/>
          <a:p>
            <a:r>
              <a:rPr lang="en-US" sz="1200" i="1" dirty="0"/>
              <a:t>When practicing medicine feels more like labor than a labor of love, take steps to heal the </a:t>
            </a:r>
            <a:r>
              <a:rPr lang="en-US" sz="1200" i="1" dirty="0" smtClean="0"/>
              <a:t>healer</a:t>
            </a:r>
            <a:r>
              <a:rPr lang="en-US" sz="1200" dirty="0" smtClean="0"/>
              <a:t>. John-Henry </a:t>
            </a:r>
            <a:r>
              <a:rPr lang="en-US" sz="1200" dirty="0" err="1"/>
              <a:t>Pfifferling</a:t>
            </a:r>
            <a:r>
              <a:rPr lang="en-US" sz="1200" dirty="0"/>
              <a:t>, PhD, and Kay Gilley, MS</a:t>
            </a:r>
          </a:p>
          <a:p>
            <a:r>
              <a:rPr lang="en-US" sz="1200" i="1" dirty="0"/>
              <a:t>Fam </a:t>
            </a:r>
            <a:r>
              <a:rPr lang="en-US" sz="1200" i="1" dirty="0" err="1"/>
              <a:t>Pract</a:t>
            </a:r>
            <a:r>
              <a:rPr lang="en-US" sz="1200" i="1" dirty="0"/>
              <a:t> </a:t>
            </a:r>
            <a:r>
              <a:rPr lang="en-US" sz="1200" i="1" dirty="0" err="1"/>
              <a:t>Manag</a:t>
            </a:r>
            <a:r>
              <a:rPr lang="en-US" sz="1200" i="1" dirty="0"/>
              <a:t>.</a:t>
            </a:r>
            <a:r>
              <a:rPr lang="en-US" sz="1200" dirty="0"/>
              <a:t> 2000 Apr;7(4):39-44.</a:t>
            </a:r>
          </a:p>
        </p:txBody>
      </p:sp>
    </p:spTree>
    <p:extLst>
      <p:ext uri="{BB962C8B-B14F-4D97-AF65-F5344CB8AC3E}">
        <p14:creationId xmlns:p14="http://schemas.microsoft.com/office/powerpoint/2010/main" val="373693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629"/>
            <a:ext cx="10515600" cy="1325563"/>
          </a:xfrm>
        </p:spPr>
        <p:txBody>
          <a:bodyPr>
            <a:normAutofit/>
          </a:bodyPr>
          <a:lstStyle/>
          <a:p>
            <a:pPr algn="ctr"/>
            <a:r>
              <a:rPr lang="en-US" u="sng" dirty="0" smtClean="0"/>
              <a:t>Implement </a:t>
            </a:r>
            <a:r>
              <a:rPr lang="en-US" u="sng" dirty="0"/>
              <a:t>yoga based breathing </a:t>
            </a:r>
            <a:r>
              <a:rPr lang="en-US" u="sng" dirty="0" smtClean="0"/>
              <a:t>techniques</a:t>
            </a:r>
            <a:r>
              <a:rPr lang="en-CA" dirty="0"/>
              <a:t/>
            </a:r>
            <a:br>
              <a:rPr lang="en-CA" dirty="0"/>
            </a:b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4431" y="1648588"/>
            <a:ext cx="8264851" cy="4552125"/>
          </a:xfrm>
        </p:spPr>
      </p:pic>
    </p:spTree>
    <p:extLst>
      <p:ext uri="{BB962C8B-B14F-4D97-AF65-F5344CB8AC3E}">
        <p14:creationId xmlns:p14="http://schemas.microsoft.com/office/powerpoint/2010/main" val="88659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Restorative Seated Cat-Cow Pose</a:t>
            </a:r>
            <a:br>
              <a:rPr lang="en-CA" dirty="0" smtClean="0"/>
            </a:br>
            <a:r>
              <a:rPr lang="en-CA" dirty="0" smtClean="0"/>
              <a:t>“</a:t>
            </a:r>
            <a:r>
              <a:rPr lang="en-CA" dirty="0" err="1" smtClean="0"/>
              <a:t>Upavistha</a:t>
            </a:r>
            <a:r>
              <a:rPr lang="en-CA" dirty="0" smtClean="0"/>
              <a:t> </a:t>
            </a:r>
            <a:r>
              <a:rPr lang="en-CA" dirty="0" err="1"/>
              <a:t>Bitilasana</a:t>
            </a:r>
            <a:r>
              <a:rPr lang="en-CA" dirty="0"/>
              <a:t> </a:t>
            </a:r>
            <a:r>
              <a:rPr lang="en-CA" dirty="0" err="1" smtClean="0"/>
              <a:t>Marjaryasana</a:t>
            </a:r>
            <a:r>
              <a:rPr lang="en-CA" dirty="0" smtClean="0"/>
              <a:t>”</a:t>
            </a:r>
            <a:endParaRPr lang="en-CA" dirty="0"/>
          </a:p>
        </p:txBody>
      </p:sp>
      <p:sp>
        <p:nvSpPr>
          <p:cNvPr id="3" name="Content Placeholder 2"/>
          <p:cNvSpPr>
            <a:spLocks noGrp="1"/>
          </p:cNvSpPr>
          <p:nvPr>
            <p:ph idx="1"/>
          </p:nvPr>
        </p:nvSpPr>
        <p:spPr/>
        <p:txBody>
          <a:bodyPr/>
          <a:lstStyle/>
          <a:p>
            <a:endParaRPr lang="en-CA" dirty="0" smtClean="0"/>
          </a:p>
          <a:p>
            <a:endParaRPr lang="en-CA" dirty="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835" y="1787839"/>
            <a:ext cx="6909907" cy="4590829"/>
          </a:xfrm>
          <a:prstGeom prst="rect">
            <a:avLst/>
          </a:prstGeom>
        </p:spPr>
      </p:pic>
    </p:spTree>
    <p:extLst>
      <p:ext uri="{BB962C8B-B14F-4D97-AF65-F5344CB8AC3E}">
        <p14:creationId xmlns:p14="http://schemas.microsoft.com/office/powerpoint/2010/main" val="188092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Mountain Pose</a:t>
            </a:r>
            <a:br>
              <a:rPr lang="en-CA" dirty="0" smtClean="0"/>
            </a:br>
            <a:r>
              <a:rPr lang="en-CA" dirty="0" smtClean="0"/>
              <a:t>“</a:t>
            </a:r>
            <a:r>
              <a:rPr lang="en-CA" dirty="0" err="1" smtClean="0"/>
              <a:t>Tadasana</a:t>
            </a:r>
            <a:r>
              <a:rPr lang="en-CA" dirty="0" smtClean="0"/>
              <a:t>”</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9246" y="1825625"/>
            <a:ext cx="6633508" cy="4351338"/>
          </a:xfrm>
        </p:spPr>
      </p:pic>
    </p:spTree>
    <p:extLst>
      <p:ext uri="{BB962C8B-B14F-4D97-AF65-F5344CB8AC3E}">
        <p14:creationId xmlns:p14="http://schemas.microsoft.com/office/powerpoint/2010/main" val="360625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Tree Pose</a:t>
            </a:r>
            <a:br>
              <a:rPr lang="en-CA" dirty="0" smtClean="0"/>
            </a:br>
            <a:r>
              <a:rPr lang="en-CA" dirty="0" smtClean="0"/>
              <a:t>“</a:t>
            </a:r>
            <a:r>
              <a:rPr lang="en-CA" dirty="0" err="1" smtClean="0"/>
              <a:t>Vrksasana</a:t>
            </a:r>
            <a:r>
              <a:rPr lang="en-CA" dirty="0" smtClean="0"/>
              <a:t>”</a:t>
            </a:r>
            <a:endParaRPr lang="en-CA"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401805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629"/>
            <a:ext cx="10515600" cy="1325563"/>
          </a:xfrm>
        </p:spPr>
        <p:txBody>
          <a:bodyPr>
            <a:normAutofit/>
          </a:bodyPr>
          <a:lstStyle/>
          <a:p>
            <a:pPr algn="ctr"/>
            <a:r>
              <a:rPr lang="en-CA" dirty="0" smtClean="0"/>
              <a:t>Questions/Comments?</a:t>
            </a:r>
            <a:r>
              <a:rPr lang="en-CA" dirty="0"/>
              <a:t/>
            </a:r>
            <a:br>
              <a:rPr lang="en-CA" dirty="0"/>
            </a:br>
            <a:endParaRPr lang="en-CA"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5060" y="1291235"/>
            <a:ext cx="7696665" cy="5121439"/>
          </a:xfrm>
        </p:spPr>
      </p:pic>
    </p:spTree>
    <p:extLst>
      <p:ext uri="{BB962C8B-B14F-4D97-AF65-F5344CB8AC3E}">
        <p14:creationId xmlns:p14="http://schemas.microsoft.com/office/powerpoint/2010/main" val="127843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43099" y="900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Session Evaluation and Outcome Assessment</a:t>
            </a:r>
            <a:br>
              <a:rPr lang="en-US" dirty="0"/>
            </a:br>
            <a:r>
              <a:rPr lang="en-US" sz="3600" dirty="0">
                <a:solidFill>
                  <a:srgbClr val="FF0000"/>
                </a:solidFill>
              </a:rPr>
              <a:t>These short forms serve important functions!</a:t>
            </a:r>
          </a:p>
        </p:txBody>
      </p:sp>
      <p:sp>
        <p:nvSpPr>
          <p:cNvPr id="6" name="Content Placeholder 2"/>
          <p:cNvSpPr>
            <a:spLocks noGrp="1"/>
          </p:cNvSpPr>
          <p:nvPr>
            <p:ph idx="1"/>
          </p:nvPr>
        </p:nvSpPr>
        <p:spPr>
          <a:xfrm>
            <a:off x="838200" y="1603169"/>
            <a:ext cx="10515600" cy="4573794"/>
          </a:xfrm>
        </p:spPr>
        <p:txBody>
          <a:bodyPr>
            <a:normAutofit lnSpcReduction="10000"/>
          </a:bodyPr>
          <a:lstStyle/>
          <a:p>
            <a:r>
              <a:rPr lang="en-US" dirty="0"/>
              <a:t>For </a:t>
            </a:r>
            <a:r>
              <a:rPr lang="en-US" b="1" dirty="0">
                <a:solidFill>
                  <a:srgbClr val="00B0F0"/>
                </a:solidFill>
              </a:rPr>
              <a:t>speakers</a:t>
            </a:r>
            <a:r>
              <a:rPr lang="en-US" dirty="0"/>
              <a:t>: Your responses help them understand their strengths and weaknesses, participant learning needs, and teaching outcomes</a:t>
            </a:r>
          </a:p>
          <a:p>
            <a:r>
              <a:rPr lang="en-US" dirty="0"/>
              <a:t>For </a:t>
            </a:r>
            <a:r>
              <a:rPr lang="en-US" b="1" dirty="0">
                <a:solidFill>
                  <a:srgbClr val="00B0F0"/>
                </a:solidFill>
              </a:rPr>
              <a:t>the CEPD office</a:t>
            </a:r>
            <a:r>
              <a:rPr lang="en-US" dirty="0"/>
              <a:t>:</a:t>
            </a:r>
          </a:p>
          <a:p>
            <a:pPr lvl="1"/>
            <a:r>
              <a:rPr lang="en-US" dirty="0"/>
              <a:t>To plan future programs</a:t>
            </a:r>
          </a:p>
          <a:p>
            <a:pPr lvl="1"/>
            <a:r>
              <a:rPr lang="en-US" dirty="0"/>
              <a:t>For quality assurance and improvement</a:t>
            </a:r>
          </a:p>
          <a:p>
            <a:pPr lvl="1"/>
            <a:r>
              <a:rPr lang="en-US" dirty="0"/>
              <a:t>To demonstrate compliance with national accreditation requirements</a:t>
            </a:r>
          </a:p>
          <a:p>
            <a:r>
              <a:rPr lang="en-US" dirty="0"/>
              <a:t>For </a:t>
            </a:r>
            <a:r>
              <a:rPr lang="en-US" b="1" dirty="0">
                <a:solidFill>
                  <a:srgbClr val="00B0F0"/>
                </a:solidFill>
              </a:rPr>
              <a:t>YOU</a:t>
            </a:r>
            <a:r>
              <a:rPr lang="en-US" dirty="0"/>
              <a:t>: Reflecting on what you’ve learned and how you plan to apply it can help you enact change as you return to your professional duties</a:t>
            </a:r>
          </a:p>
          <a:p>
            <a:pPr marL="0" indent="0">
              <a:buNone/>
            </a:pPr>
            <a:endParaRPr lang="en-US" dirty="0"/>
          </a:p>
          <a:p>
            <a:pPr marL="0" indent="0" algn="ctr">
              <a:buNone/>
            </a:pPr>
            <a:r>
              <a:rPr lang="en-US" u="sng" dirty="0"/>
              <a:t>Please take 3-5 minutes to fill the evaluation form out. Thank you!</a:t>
            </a:r>
          </a:p>
        </p:txBody>
      </p:sp>
    </p:spTree>
    <p:extLst>
      <p:ext uri="{BB962C8B-B14F-4D97-AF65-F5344CB8AC3E}">
        <p14:creationId xmlns:p14="http://schemas.microsoft.com/office/powerpoint/2010/main" val="4246241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511B72C184E84C849134EFC9D01C73" ma:contentTypeVersion="15" ma:contentTypeDescription="Create a new document." ma:contentTypeScope="" ma:versionID="dd9c1c7dd5d6f95be9439cba07cc10c3">
  <xsd:schema xmlns:xsd="http://www.w3.org/2001/XMLSchema" xmlns:xs="http://www.w3.org/2001/XMLSchema" xmlns:p="http://schemas.microsoft.com/office/2006/metadata/properties" xmlns:ns1="http://schemas.microsoft.com/sharepoint/v3" xmlns:ns2="c8c6777c-a985-4543-b6be-04714913a8fd" xmlns:ns3="60c23608-2914-453a-b363-52ae3a1f3041" targetNamespace="http://schemas.microsoft.com/office/2006/metadata/properties" ma:root="true" ma:fieldsID="706dd6e54aae922c1c864546d80bfab8" ns1:_="" ns2:_="" ns3:_="">
    <xsd:import namespace="http://schemas.microsoft.com/sharepoint/v3"/>
    <xsd:import namespace="c8c6777c-a985-4543-b6be-04714913a8fd"/>
    <xsd:import namespace="60c23608-2914-453a-b363-52ae3a1f304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RT" minOccurs="0"/>
                <xsd:element ref="ns3:Coordinator" minOccurs="0"/>
                <xsd:element ref="ns3:Course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6777c-a985-4543-b6be-04714913a8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c23608-2914-453a-b363-52ae3a1f30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RT" ma:index="21" nillable="true" ma:displayName="RT" ma:format="Dropdown" ma:internalName="RT">
      <xsd:simpleType>
        <xsd:restriction base="dms:Text">
          <xsd:maxLength value="255"/>
        </xsd:restriction>
      </xsd:simpleType>
    </xsd:element>
    <xsd:element name="Coordinator" ma:index="22" nillable="true" ma:displayName="Coordinator" ma:format="Dropdown" ma:internalName="Coordinator">
      <xsd:simpleType>
        <xsd:restriction base="dms:Text">
          <xsd:maxLength value="255"/>
        </xsd:restriction>
      </xsd:simpleType>
    </xsd:element>
    <xsd:element name="CourseCode" ma:index="23" nillable="true" ma:displayName="Course Code" ma:format="Dropdown" ma:internalName="CourseCod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_dlc_DocId xmlns="c8c6777c-a985-4543-b6be-04714913a8fd">NOSM-402283673-10041</_dlc_DocId>
    <_dlc_DocIdUrl xmlns="c8c6777c-a985-4543-b6be-04714913a8fd">
      <Url>https://nosm.sharepoint.com/org/fa_cepd/cepd/_layouts/15/DocIdRedir.aspx?ID=NOSM-402283673-10041</Url>
      <Description>NOSM-402283673-10041</Description>
    </_dlc_DocIdUrl>
    <_dlc_DocIdPersistId xmlns="c8c6777c-a985-4543-b6be-04714913a8fd" xsi:nil="true"/>
    <_ip_UnifiedCompliancePolicyUIAction xmlns="http://schemas.microsoft.com/sharepoint/v3" xsi:nil="true"/>
    <CourseCode xmlns="60c23608-2914-453a-b363-52ae3a1f3041" xsi:nil="true"/>
    <_ip_UnifiedCompliancePolicyProperties xmlns="http://schemas.microsoft.com/sharepoint/v3" xsi:nil="true"/>
    <RT xmlns="60c23608-2914-453a-b363-52ae3a1f3041" xsi:nil="true"/>
    <Coordinator xmlns="60c23608-2914-453a-b363-52ae3a1f304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518444-D321-4208-9B6C-8DF35D2A51B9}"/>
</file>

<file path=customXml/itemProps2.xml><?xml version="1.0" encoding="utf-8"?>
<ds:datastoreItem xmlns:ds="http://schemas.openxmlformats.org/officeDocument/2006/customXml" ds:itemID="{B86BD848-222C-448E-AF5D-0E379A086BDE}">
  <ds:schemaRefs>
    <ds:schemaRef ds:uri="http://schemas.microsoft.com/sharepoint/events"/>
  </ds:schemaRefs>
</ds:datastoreItem>
</file>

<file path=customXml/itemProps3.xml><?xml version="1.0" encoding="utf-8"?>
<ds:datastoreItem xmlns:ds="http://schemas.openxmlformats.org/officeDocument/2006/customXml" ds:itemID="{06C9771A-25EE-4815-830A-053CEC92D9A0}">
  <ds:schemaRefs>
    <ds:schemaRef ds:uri="00f0e45c-c332-4237-8edc-2b94bdb09d1d"/>
    <ds:schemaRef ds:uri="http://www.w3.org/XML/1998/namespace"/>
    <ds:schemaRef ds:uri="http://purl.org/dc/elements/1.1/"/>
    <ds:schemaRef ds:uri="60683145-9950-4edb-bdae-654501d07617"/>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c8c6777c-a985-4543-b6be-04714913a8fd"/>
    <ds:schemaRef ds:uri="http://schemas.microsoft.com/office/2006/metadata/properties"/>
  </ds:schemaRefs>
</ds:datastoreItem>
</file>

<file path=customXml/itemProps4.xml><?xml version="1.0" encoding="utf-8"?>
<ds:datastoreItem xmlns:ds="http://schemas.openxmlformats.org/officeDocument/2006/customXml" ds:itemID="{56A58534-7AC7-4830-96E1-3BB8C17009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1044</TotalTime>
  <Words>1135</Words>
  <Application>Microsoft Office PowerPoint</Application>
  <PresentationFormat>Custom</PresentationFormat>
  <Paragraphs>117</Paragraphs>
  <Slides>9</Slides>
  <Notes>6</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Learning Objectives </vt:lpstr>
      <vt:lpstr>Warning signs of compassion fatigue</vt:lpstr>
      <vt:lpstr>Implement yoga based breathing techniques </vt:lpstr>
      <vt:lpstr>Restorative Seated Cat-Cow Pose “Upavistha Bitilasana Marjaryasana”</vt:lpstr>
      <vt:lpstr>Mountain Pose “Tadasana”</vt:lpstr>
      <vt:lpstr>Tree Pose “Vrksasana”</vt:lpstr>
      <vt:lpstr>Questions/Comments?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Alisha</dc:creator>
  <cp:lastModifiedBy>Morin-Leblanc, Kaitlyn</cp:lastModifiedBy>
  <cp:revision>47</cp:revision>
  <dcterms:created xsi:type="dcterms:W3CDTF">2016-08-09T15:49:58Z</dcterms:created>
  <dcterms:modified xsi:type="dcterms:W3CDTF">2019-11-11T18:35:41Z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0x01010054511B72C184E84C849134EFC9D01C73</vt:lpwstr>
  </property>
  <property fmtid="{D5CDD505-2E9C-101B-9397-08002B2CF9AE}" pid="3" name="_dlc_DocIdItemGuid">
    <vt:lpwstr>ae53d8d8-7387-412e-8db7-a4e7045f4403</vt:lpwstr>
  </property>
  <property fmtid="{D5CDD505-2E9C-101B-9397-08002B2CF9AE}" pid="4" name="Order">
    <vt:r8>149600</vt:r8>
  </property>
  <property fmtid="{D5CDD505-2E9C-101B-9397-08002B2CF9AE}" pid="5" name="xd_ProgID">
    <vt:lpwstr/>
  </property>
  <property fmtid="{D5CDD505-2E9C-101B-9397-08002B2CF9AE}" pid="6" name="TemplateUrl">
    <vt:lpwstr/>
  </property>
</Properties>
</file>