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70" r:id="rId3"/>
    <p:sldId id="261" r:id="rId4"/>
    <p:sldId id="262" r:id="rId5"/>
    <p:sldId id="265" r:id="rId6"/>
    <p:sldId id="269" r:id="rId7"/>
    <p:sldId id="267" r:id="rId8"/>
    <p:sldId id="271" r:id="rId9"/>
    <p:sldId id="272" r:id="rId10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93A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77620" autoAdjust="0"/>
  </p:normalViewPr>
  <p:slideViewPr>
    <p:cSldViewPr snapToGrid="0">
      <p:cViewPr varScale="1">
        <p:scale>
          <a:sx n="55" d="100"/>
          <a:sy n="55" d="100"/>
        </p:scale>
        <p:origin x="-20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BDCB2A9-FFDA-4689-B26D-D1F4FA8E057F}" type="datetimeFigureOut">
              <a:rPr lang="en-CA"/>
              <a:pPr>
                <a:defRPr/>
              </a:pPr>
              <a:t>07/11/2019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8347D8E-5764-4E45-8033-79A9D530CF3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FB39304-9889-4AE6-ABB6-E85983064FDB}" type="datetimeFigureOut">
              <a:rPr lang="en-CA"/>
              <a:pPr>
                <a:defRPr/>
              </a:pPr>
              <a:t>07/11/2019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7743F3D-07C8-4CD3-B35E-C3C08CFB995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61988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8891" y="4415791"/>
            <a:ext cx="5608320" cy="440610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z="1600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CA" sz="16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61988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8891" y="4415791"/>
            <a:ext cx="5608320" cy="440610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z="1600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CA" sz="16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2229" y="4415790"/>
            <a:ext cx="6119494" cy="418338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931" y="4415790"/>
            <a:ext cx="5819281" cy="456911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CA" sz="16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CA" sz="16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spcBef>
                <a:spcPct val="0"/>
              </a:spcBef>
            </a:pPr>
            <a:endParaRPr lang="en-CA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Benefit</a:t>
            </a:r>
            <a:r>
              <a:rPr lang="en-US" baseline="0" dirty="0" smtClean="0"/>
              <a:t> to hospital and builds capacity for Hospice and Palliative Care within the rural community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dirty="0" smtClean="0"/>
              <a:t> 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F7577-FE6C-444C-B8D9-5C7CF7171F32}" type="slidenum">
              <a:rPr lang="en-CA" smtClean="0">
                <a:cs typeface="Arial" charset="0"/>
              </a:rPr>
              <a:pPr/>
              <a:t>6</a:t>
            </a:fld>
            <a:endParaRPr lang="en-CA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76676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346" y="4346390"/>
            <a:ext cx="6432691" cy="418338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spcBef>
                <a:spcPct val="0"/>
              </a:spcBef>
            </a:pPr>
            <a:endParaRPr lang="en-CA" sz="2400" i="1" dirty="0" smtClean="0"/>
          </a:p>
          <a:p>
            <a:pPr eaLnBrk="1" hangingPunct="1">
              <a:spcBef>
                <a:spcPct val="0"/>
              </a:spcBef>
            </a:pPr>
            <a:endParaRPr lang="en-CA" sz="24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76676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346" y="4346390"/>
            <a:ext cx="6432691" cy="418338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spcBef>
                <a:spcPct val="0"/>
              </a:spcBef>
            </a:pPr>
            <a:endParaRPr lang="en-CA" sz="2400" i="1" dirty="0" smtClean="0"/>
          </a:p>
          <a:p>
            <a:pPr eaLnBrk="1" hangingPunct="1">
              <a:spcBef>
                <a:spcPct val="0"/>
              </a:spcBef>
            </a:pPr>
            <a:endParaRPr lang="en-CA" sz="24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76676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346" y="4346390"/>
            <a:ext cx="6432691" cy="418338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spcBef>
                <a:spcPct val="0"/>
              </a:spcBef>
            </a:pPr>
            <a:endParaRPr lang="en-CA" sz="2400" i="1" dirty="0" smtClean="0"/>
          </a:p>
          <a:p>
            <a:pPr eaLnBrk="1" hangingPunct="1">
              <a:spcBef>
                <a:spcPct val="0"/>
              </a:spcBef>
            </a:pPr>
            <a:endParaRPr lang="en-CA" sz="24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55563" y="55563"/>
            <a:ext cx="9056687" cy="889000"/>
          </a:xfrm>
          <a:prstGeom prst="rect">
            <a:avLst/>
          </a:prstGeom>
          <a:solidFill>
            <a:srgbClr val="693A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49213" y="4772025"/>
            <a:ext cx="9058275" cy="460375"/>
            <a:chOff x="540" y="13103"/>
            <a:chExt cx="11177" cy="576"/>
          </a:xfrm>
        </p:grpSpPr>
        <p:grpSp>
          <p:nvGrpSpPr>
            <p:cNvPr id="6" name="Group 10"/>
            <p:cNvGrpSpPr>
              <a:grpSpLocks/>
            </p:cNvGrpSpPr>
            <p:nvPr userDrawn="1"/>
          </p:nvGrpSpPr>
          <p:grpSpPr bwMode="auto">
            <a:xfrm>
              <a:off x="540" y="13314"/>
              <a:ext cx="11175" cy="263"/>
              <a:chOff x="540" y="13314"/>
              <a:chExt cx="11175" cy="263"/>
            </a:xfrm>
          </p:grpSpPr>
          <p:sp>
            <p:nvSpPr>
              <p:cNvPr id="13" name="Freeform 17"/>
              <p:cNvSpPr>
                <a:spLocks/>
              </p:cNvSpPr>
              <p:nvPr userDrawn="1"/>
            </p:nvSpPr>
            <p:spPr bwMode="auto">
              <a:xfrm>
                <a:off x="540" y="13314"/>
                <a:ext cx="11175" cy="268"/>
              </a:xfrm>
              <a:custGeom>
                <a:avLst/>
                <a:gdLst>
                  <a:gd name="T0" fmla="+- 0 11709 540"/>
                  <a:gd name="T1" fmla="*/ T0 w 11175"/>
                  <a:gd name="T2" fmla="+- 0 13314 13314"/>
                  <a:gd name="T3" fmla="*/ 13314 h 263"/>
                  <a:gd name="T4" fmla="+- 0 11632 540"/>
                  <a:gd name="T5" fmla="*/ T4 w 11175"/>
                  <a:gd name="T6" fmla="+- 0 13329 13314"/>
                  <a:gd name="T7" fmla="*/ 13329 h 263"/>
                  <a:gd name="T8" fmla="+- 0 11572 540"/>
                  <a:gd name="T9" fmla="*/ T8 w 11175"/>
                  <a:gd name="T10" fmla="+- 0 13340 13314"/>
                  <a:gd name="T11" fmla="*/ 13340 h 263"/>
                  <a:gd name="T12" fmla="+- 0 11494 540"/>
                  <a:gd name="T13" fmla="*/ T12 w 11175"/>
                  <a:gd name="T14" fmla="+- 0 13352 13314"/>
                  <a:gd name="T15" fmla="*/ 13352 h 263"/>
                  <a:gd name="T16" fmla="+- 0 11397 540"/>
                  <a:gd name="T17" fmla="*/ T16 w 11175"/>
                  <a:gd name="T18" fmla="+- 0 13366 13314"/>
                  <a:gd name="T19" fmla="*/ 13366 h 263"/>
                  <a:gd name="T20" fmla="+- 0 11281 540"/>
                  <a:gd name="T21" fmla="*/ T20 w 11175"/>
                  <a:gd name="T22" fmla="+- 0 13382 13314"/>
                  <a:gd name="T23" fmla="*/ 13382 h 263"/>
                  <a:gd name="T24" fmla="+- 0 11144 540"/>
                  <a:gd name="T25" fmla="*/ T24 w 11175"/>
                  <a:gd name="T26" fmla="+- 0 13398 13314"/>
                  <a:gd name="T27" fmla="*/ 13398 h 263"/>
                  <a:gd name="T28" fmla="+- 0 10986 540"/>
                  <a:gd name="T29" fmla="*/ T28 w 11175"/>
                  <a:gd name="T30" fmla="+- 0 13416 13314"/>
                  <a:gd name="T31" fmla="*/ 13416 h 263"/>
                  <a:gd name="T32" fmla="+- 0 10807 540"/>
                  <a:gd name="T33" fmla="*/ T32 w 11175"/>
                  <a:gd name="T34" fmla="+- 0 13433 13314"/>
                  <a:gd name="T35" fmla="*/ 13433 h 263"/>
                  <a:gd name="T36" fmla="+- 0 10605 540"/>
                  <a:gd name="T37" fmla="*/ T36 w 11175"/>
                  <a:gd name="T38" fmla="+- 0 13451 13314"/>
                  <a:gd name="T39" fmla="*/ 13451 h 263"/>
                  <a:gd name="T40" fmla="+- 0 10381 540"/>
                  <a:gd name="T41" fmla="*/ T40 w 11175"/>
                  <a:gd name="T42" fmla="+- 0 13468 13314"/>
                  <a:gd name="T43" fmla="*/ 13468 h 263"/>
                  <a:gd name="T44" fmla="+- 0 9860 540"/>
                  <a:gd name="T45" fmla="*/ T44 w 11175"/>
                  <a:gd name="T46" fmla="+- 0 13500 13314"/>
                  <a:gd name="T47" fmla="*/ 13500 h 263"/>
                  <a:gd name="T48" fmla="+- 0 9239 540"/>
                  <a:gd name="T49" fmla="*/ T48 w 11175"/>
                  <a:gd name="T50" fmla="+- 0 13526 13314"/>
                  <a:gd name="T51" fmla="*/ 13526 h 263"/>
                  <a:gd name="T52" fmla="+- 0 8513 540"/>
                  <a:gd name="T53" fmla="*/ T52 w 11175"/>
                  <a:gd name="T54" fmla="+- 0 13544 13314"/>
                  <a:gd name="T55" fmla="*/ 13544 h 263"/>
                  <a:gd name="T56" fmla="+- 0 7675 540"/>
                  <a:gd name="T57" fmla="*/ T56 w 11175"/>
                  <a:gd name="T58" fmla="+- 0 13551 13314"/>
                  <a:gd name="T59" fmla="*/ 13551 h 263"/>
                  <a:gd name="T60" fmla="+- 0 540 540"/>
                  <a:gd name="T61" fmla="*/ T60 w 11175"/>
                  <a:gd name="T62" fmla="+- 0 13551 13314"/>
                  <a:gd name="T63" fmla="*/ 13551 h 263"/>
                  <a:gd name="T64" fmla="+- 0 540 540"/>
                  <a:gd name="T65" fmla="*/ T64 w 11175"/>
                  <a:gd name="T66" fmla="+- 0 13577 13314"/>
                  <a:gd name="T67" fmla="*/ 13577 h 263"/>
                  <a:gd name="T68" fmla="+- 0 7675 540"/>
                  <a:gd name="T69" fmla="*/ T68 w 11175"/>
                  <a:gd name="T70" fmla="+- 0 13577 13314"/>
                  <a:gd name="T71" fmla="*/ 13577 h 263"/>
                  <a:gd name="T72" fmla="+- 0 8514 540"/>
                  <a:gd name="T73" fmla="*/ T72 w 11175"/>
                  <a:gd name="T74" fmla="+- 0 13570 13314"/>
                  <a:gd name="T75" fmla="*/ 13570 h 263"/>
                  <a:gd name="T76" fmla="+- 0 9241 540"/>
                  <a:gd name="T77" fmla="*/ T76 w 11175"/>
                  <a:gd name="T78" fmla="+- 0 13552 13314"/>
                  <a:gd name="T79" fmla="*/ 13552 h 263"/>
                  <a:gd name="T80" fmla="+- 0 9863 540"/>
                  <a:gd name="T81" fmla="*/ T80 w 11175"/>
                  <a:gd name="T82" fmla="+- 0 13526 13314"/>
                  <a:gd name="T83" fmla="*/ 13526 h 263"/>
                  <a:gd name="T84" fmla="+- 0 10384 540"/>
                  <a:gd name="T85" fmla="*/ T84 w 11175"/>
                  <a:gd name="T86" fmla="+- 0 13494 13314"/>
                  <a:gd name="T87" fmla="*/ 13494 h 263"/>
                  <a:gd name="T88" fmla="+- 0 10609 540"/>
                  <a:gd name="T89" fmla="*/ T88 w 11175"/>
                  <a:gd name="T90" fmla="+- 0 13477 13314"/>
                  <a:gd name="T91" fmla="*/ 13477 h 263"/>
                  <a:gd name="T92" fmla="+- 0 10811 540"/>
                  <a:gd name="T93" fmla="*/ T92 w 11175"/>
                  <a:gd name="T94" fmla="+- 0 13459 13314"/>
                  <a:gd name="T95" fmla="*/ 13459 h 263"/>
                  <a:gd name="T96" fmla="+- 0 10991 540"/>
                  <a:gd name="T97" fmla="*/ T96 w 11175"/>
                  <a:gd name="T98" fmla="+- 0 13441 13314"/>
                  <a:gd name="T99" fmla="*/ 13441 h 263"/>
                  <a:gd name="T100" fmla="+- 0 11148 540"/>
                  <a:gd name="T101" fmla="*/ T100 w 11175"/>
                  <a:gd name="T102" fmla="+- 0 13424 13314"/>
                  <a:gd name="T103" fmla="*/ 13424 h 263"/>
                  <a:gd name="T104" fmla="+- 0 11285 540"/>
                  <a:gd name="T105" fmla="*/ T104 w 11175"/>
                  <a:gd name="T106" fmla="+- 0 13407 13314"/>
                  <a:gd name="T107" fmla="*/ 13407 h 263"/>
                  <a:gd name="T108" fmla="+- 0 11402 540"/>
                  <a:gd name="T109" fmla="*/ T108 w 11175"/>
                  <a:gd name="T110" fmla="+- 0 13392 13314"/>
                  <a:gd name="T111" fmla="*/ 13392 h 263"/>
                  <a:gd name="T112" fmla="+- 0 11499 540"/>
                  <a:gd name="T113" fmla="*/ T112 w 11175"/>
                  <a:gd name="T114" fmla="+- 0 13378 13314"/>
                  <a:gd name="T115" fmla="*/ 13378 h 263"/>
                  <a:gd name="T116" fmla="+- 0 11577 540"/>
                  <a:gd name="T117" fmla="*/ T116 w 11175"/>
                  <a:gd name="T118" fmla="+- 0 13365 13314"/>
                  <a:gd name="T119" fmla="*/ 13365 h 263"/>
                  <a:gd name="T120" fmla="+- 0 11637 540"/>
                  <a:gd name="T121" fmla="*/ T120 w 11175"/>
                  <a:gd name="T122" fmla="+- 0 13355 13314"/>
                  <a:gd name="T123" fmla="*/ 13355 h 263"/>
                  <a:gd name="T124" fmla="+- 0 11705 540"/>
                  <a:gd name="T125" fmla="*/ T124 w 11175"/>
                  <a:gd name="T126" fmla="+- 0 13342 13314"/>
                  <a:gd name="T127" fmla="*/ 13342 h 263"/>
                  <a:gd name="T128" fmla="+- 0 11715 540"/>
                  <a:gd name="T129" fmla="*/ T128 w 11175"/>
                  <a:gd name="T130" fmla="+- 0 13340 13314"/>
                  <a:gd name="T131" fmla="*/ 13340 h 263"/>
                  <a:gd name="T132" fmla="+- 0 11709 540"/>
                  <a:gd name="T133" fmla="*/ T132 w 11175"/>
                  <a:gd name="T134" fmla="+- 0 13314 13314"/>
                  <a:gd name="T135" fmla="*/ 13314 h 26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11175" h="263">
                    <a:moveTo>
                      <a:pt x="11169" y="0"/>
                    </a:moveTo>
                    <a:lnTo>
                      <a:pt x="11092" y="15"/>
                    </a:lnTo>
                    <a:lnTo>
                      <a:pt x="11032" y="26"/>
                    </a:lnTo>
                    <a:lnTo>
                      <a:pt x="10954" y="38"/>
                    </a:lnTo>
                    <a:lnTo>
                      <a:pt x="10857" y="52"/>
                    </a:lnTo>
                    <a:lnTo>
                      <a:pt x="10741" y="68"/>
                    </a:lnTo>
                    <a:lnTo>
                      <a:pt x="10604" y="84"/>
                    </a:lnTo>
                    <a:lnTo>
                      <a:pt x="10446" y="102"/>
                    </a:lnTo>
                    <a:lnTo>
                      <a:pt x="10267" y="119"/>
                    </a:lnTo>
                    <a:lnTo>
                      <a:pt x="10065" y="137"/>
                    </a:lnTo>
                    <a:lnTo>
                      <a:pt x="9841" y="154"/>
                    </a:lnTo>
                    <a:lnTo>
                      <a:pt x="9320" y="186"/>
                    </a:lnTo>
                    <a:lnTo>
                      <a:pt x="8699" y="212"/>
                    </a:lnTo>
                    <a:lnTo>
                      <a:pt x="7973" y="230"/>
                    </a:lnTo>
                    <a:lnTo>
                      <a:pt x="7135" y="237"/>
                    </a:lnTo>
                    <a:lnTo>
                      <a:pt x="0" y="237"/>
                    </a:lnTo>
                    <a:lnTo>
                      <a:pt x="0" y="263"/>
                    </a:lnTo>
                    <a:lnTo>
                      <a:pt x="7135" y="263"/>
                    </a:lnTo>
                    <a:lnTo>
                      <a:pt x="7974" y="256"/>
                    </a:lnTo>
                    <a:lnTo>
                      <a:pt x="8701" y="238"/>
                    </a:lnTo>
                    <a:lnTo>
                      <a:pt x="9323" y="212"/>
                    </a:lnTo>
                    <a:lnTo>
                      <a:pt x="9844" y="180"/>
                    </a:lnTo>
                    <a:lnTo>
                      <a:pt x="10069" y="163"/>
                    </a:lnTo>
                    <a:lnTo>
                      <a:pt x="10271" y="145"/>
                    </a:lnTo>
                    <a:lnTo>
                      <a:pt x="10451" y="127"/>
                    </a:lnTo>
                    <a:lnTo>
                      <a:pt x="10608" y="110"/>
                    </a:lnTo>
                    <a:lnTo>
                      <a:pt x="10745" y="93"/>
                    </a:lnTo>
                    <a:lnTo>
                      <a:pt x="10862" y="78"/>
                    </a:lnTo>
                    <a:lnTo>
                      <a:pt x="10959" y="64"/>
                    </a:lnTo>
                    <a:lnTo>
                      <a:pt x="11037" y="51"/>
                    </a:lnTo>
                    <a:lnTo>
                      <a:pt x="11097" y="41"/>
                    </a:lnTo>
                    <a:lnTo>
                      <a:pt x="11165" y="28"/>
                    </a:lnTo>
                    <a:lnTo>
                      <a:pt x="11175" y="26"/>
                    </a:lnTo>
                    <a:lnTo>
                      <a:pt x="11169" y="0"/>
                    </a:lnTo>
                    <a:close/>
                  </a:path>
                </a:pathLst>
              </a:custGeom>
              <a:solidFill>
                <a:srgbClr val="ADAFB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eaLnBrk="0" hangingPunct="0">
                  <a:defRPr/>
                </a:pPr>
                <a:endParaRPr lang="en-CA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1"/>
            <p:cNvGrpSpPr>
              <a:grpSpLocks/>
            </p:cNvGrpSpPr>
            <p:nvPr userDrawn="1"/>
          </p:nvGrpSpPr>
          <p:grpSpPr bwMode="auto">
            <a:xfrm>
              <a:off x="540" y="13103"/>
              <a:ext cx="11177" cy="418"/>
              <a:chOff x="540" y="13103"/>
              <a:chExt cx="11177" cy="418"/>
            </a:xfrm>
          </p:grpSpPr>
          <p:sp>
            <p:nvSpPr>
              <p:cNvPr id="12" name="Freeform 16"/>
              <p:cNvSpPr>
                <a:spLocks/>
              </p:cNvSpPr>
              <p:nvPr userDrawn="1"/>
            </p:nvSpPr>
            <p:spPr bwMode="auto">
              <a:xfrm>
                <a:off x="540" y="13103"/>
                <a:ext cx="11177" cy="413"/>
              </a:xfrm>
              <a:custGeom>
                <a:avLst/>
                <a:gdLst>
                  <a:gd name="T0" fmla="+- 0 11707 540"/>
                  <a:gd name="T1" fmla="*/ T0 w 11177"/>
                  <a:gd name="T2" fmla="+- 0 13103 13103"/>
                  <a:gd name="T3" fmla="*/ 13103 h 418"/>
                  <a:gd name="T4" fmla="+- 0 11627 540"/>
                  <a:gd name="T5" fmla="*/ T4 w 11177"/>
                  <a:gd name="T6" fmla="+- 0 13128 13103"/>
                  <a:gd name="T7" fmla="*/ 13128 h 418"/>
                  <a:gd name="T8" fmla="+- 0 11565 540"/>
                  <a:gd name="T9" fmla="*/ T8 w 11177"/>
                  <a:gd name="T10" fmla="+- 0 13145 13103"/>
                  <a:gd name="T11" fmla="*/ 13145 h 418"/>
                  <a:gd name="T12" fmla="+- 0 11485 540"/>
                  <a:gd name="T13" fmla="*/ T12 w 11177"/>
                  <a:gd name="T14" fmla="+- 0 13166 13103"/>
                  <a:gd name="T15" fmla="*/ 13166 h 418"/>
                  <a:gd name="T16" fmla="+- 0 11386 540"/>
                  <a:gd name="T17" fmla="*/ T16 w 11177"/>
                  <a:gd name="T18" fmla="+- 0 13189 13103"/>
                  <a:gd name="T19" fmla="*/ 13189 h 418"/>
                  <a:gd name="T20" fmla="+- 0 11267 540"/>
                  <a:gd name="T21" fmla="*/ T20 w 11177"/>
                  <a:gd name="T22" fmla="+- 0 13215 13103"/>
                  <a:gd name="T23" fmla="*/ 13215 h 418"/>
                  <a:gd name="T24" fmla="+- 0 11128 540"/>
                  <a:gd name="T25" fmla="*/ T24 w 11177"/>
                  <a:gd name="T26" fmla="+- 0 13243 13103"/>
                  <a:gd name="T27" fmla="*/ 13243 h 418"/>
                  <a:gd name="T28" fmla="+- 0 10968 540"/>
                  <a:gd name="T29" fmla="*/ T28 w 11177"/>
                  <a:gd name="T30" fmla="+- 0 13271 13103"/>
                  <a:gd name="T31" fmla="*/ 13271 h 418"/>
                  <a:gd name="T32" fmla="+- 0 10787 540"/>
                  <a:gd name="T33" fmla="*/ T32 w 11177"/>
                  <a:gd name="T34" fmla="+- 0 13300 13103"/>
                  <a:gd name="T35" fmla="*/ 13300 h 418"/>
                  <a:gd name="T36" fmla="+- 0 10584 540"/>
                  <a:gd name="T37" fmla="*/ T36 w 11177"/>
                  <a:gd name="T38" fmla="+- 0 13329 13103"/>
                  <a:gd name="T39" fmla="*/ 13329 h 418"/>
                  <a:gd name="T40" fmla="+- 0 10358 540"/>
                  <a:gd name="T41" fmla="*/ T40 w 11177"/>
                  <a:gd name="T42" fmla="+- 0 13358 13103"/>
                  <a:gd name="T43" fmla="*/ 13358 h 418"/>
                  <a:gd name="T44" fmla="+- 0 10109 540"/>
                  <a:gd name="T45" fmla="*/ T44 w 11177"/>
                  <a:gd name="T46" fmla="+- 0 13385 13103"/>
                  <a:gd name="T47" fmla="*/ 13385 h 418"/>
                  <a:gd name="T48" fmla="+- 0 9837 540"/>
                  <a:gd name="T49" fmla="*/ T48 w 11177"/>
                  <a:gd name="T50" fmla="+- 0 13411 13103"/>
                  <a:gd name="T51" fmla="*/ 13411 h 418"/>
                  <a:gd name="T52" fmla="+- 0 9541 540"/>
                  <a:gd name="T53" fmla="*/ T52 w 11177"/>
                  <a:gd name="T54" fmla="+- 0 13434 13103"/>
                  <a:gd name="T55" fmla="*/ 13434 h 418"/>
                  <a:gd name="T56" fmla="+- 0 9219 540"/>
                  <a:gd name="T57" fmla="*/ T56 w 11177"/>
                  <a:gd name="T58" fmla="+- 0 13454 13103"/>
                  <a:gd name="T59" fmla="*/ 13454 h 418"/>
                  <a:gd name="T60" fmla="+- 0 8873 540"/>
                  <a:gd name="T61" fmla="*/ T60 w 11177"/>
                  <a:gd name="T62" fmla="+- 0 13471 13103"/>
                  <a:gd name="T63" fmla="*/ 13471 h 418"/>
                  <a:gd name="T64" fmla="+- 0 8500 540"/>
                  <a:gd name="T65" fmla="*/ T64 w 11177"/>
                  <a:gd name="T66" fmla="+- 0 13484 13103"/>
                  <a:gd name="T67" fmla="*/ 13484 h 418"/>
                  <a:gd name="T68" fmla="+- 0 8101 540"/>
                  <a:gd name="T69" fmla="*/ T68 w 11177"/>
                  <a:gd name="T70" fmla="+- 0 13492 13103"/>
                  <a:gd name="T71" fmla="*/ 13492 h 418"/>
                  <a:gd name="T72" fmla="+- 0 7675 540"/>
                  <a:gd name="T73" fmla="*/ T72 w 11177"/>
                  <a:gd name="T74" fmla="+- 0 13494 13103"/>
                  <a:gd name="T75" fmla="*/ 13494 h 418"/>
                  <a:gd name="T76" fmla="+- 0 540 540"/>
                  <a:gd name="T77" fmla="*/ T76 w 11177"/>
                  <a:gd name="T78" fmla="+- 0 13494 13103"/>
                  <a:gd name="T79" fmla="*/ 13494 h 418"/>
                  <a:gd name="T80" fmla="+- 0 540 540"/>
                  <a:gd name="T81" fmla="*/ T80 w 11177"/>
                  <a:gd name="T82" fmla="+- 0 13521 13103"/>
                  <a:gd name="T83" fmla="*/ 13521 h 418"/>
                  <a:gd name="T84" fmla="+- 0 7675 540"/>
                  <a:gd name="T85" fmla="*/ T84 w 11177"/>
                  <a:gd name="T86" fmla="+- 0 13521 13103"/>
                  <a:gd name="T87" fmla="*/ 13521 h 418"/>
                  <a:gd name="T88" fmla="+- 0 8102 540"/>
                  <a:gd name="T89" fmla="*/ T88 w 11177"/>
                  <a:gd name="T90" fmla="+- 0 13518 13103"/>
                  <a:gd name="T91" fmla="*/ 13518 h 418"/>
                  <a:gd name="T92" fmla="+- 0 8502 540"/>
                  <a:gd name="T93" fmla="*/ T92 w 11177"/>
                  <a:gd name="T94" fmla="+- 0 13510 13103"/>
                  <a:gd name="T95" fmla="*/ 13510 h 418"/>
                  <a:gd name="T96" fmla="+- 0 8875 540"/>
                  <a:gd name="T97" fmla="*/ T96 w 11177"/>
                  <a:gd name="T98" fmla="+- 0 13497 13103"/>
                  <a:gd name="T99" fmla="*/ 13497 h 418"/>
                  <a:gd name="T100" fmla="+- 0 9222 540"/>
                  <a:gd name="T101" fmla="*/ T100 w 11177"/>
                  <a:gd name="T102" fmla="+- 0 13480 13103"/>
                  <a:gd name="T103" fmla="*/ 13480 h 418"/>
                  <a:gd name="T104" fmla="+- 0 9544 540"/>
                  <a:gd name="T105" fmla="*/ T104 w 11177"/>
                  <a:gd name="T106" fmla="+- 0 13460 13103"/>
                  <a:gd name="T107" fmla="*/ 13460 h 418"/>
                  <a:gd name="T108" fmla="+- 0 9841 540"/>
                  <a:gd name="T109" fmla="*/ T108 w 11177"/>
                  <a:gd name="T110" fmla="+- 0 13436 13103"/>
                  <a:gd name="T111" fmla="*/ 13436 h 418"/>
                  <a:gd name="T112" fmla="+- 0 10114 540"/>
                  <a:gd name="T113" fmla="*/ T112 w 11177"/>
                  <a:gd name="T114" fmla="+- 0 13411 13103"/>
                  <a:gd name="T115" fmla="*/ 13411 h 418"/>
                  <a:gd name="T116" fmla="+- 0 10364 540"/>
                  <a:gd name="T117" fmla="*/ T116 w 11177"/>
                  <a:gd name="T118" fmla="+- 0 13383 13103"/>
                  <a:gd name="T119" fmla="*/ 13383 h 418"/>
                  <a:gd name="T120" fmla="+- 0 10590 540"/>
                  <a:gd name="T121" fmla="*/ T120 w 11177"/>
                  <a:gd name="T122" fmla="+- 0 13355 13103"/>
                  <a:gd name="T123" fmla="*/ 13355 h 418"/>
                  <a:gd name="T124" fmla="+- 0 10793 540"/>
                  <a:gd name="T125" fmla="*/ T124 w 11177"/>
                  <a:gd name="T126" fmla="+- 0 13326 13103"/>
                  <a:gd name="T127" fmla="*/ 13326 h 418"/>
                  <a:gd name="T128" fmla="+- 0 10975 540"/>
                  <a:gd name="T129" fmla="*/ T128 w 11177"/>
                  <a:gd name="T130" fmla="+- 0 13296 13103"/>
                  <a:gd name="T131" fmla="*/ 13296 h 418"/>
                  <a:gd name="T132" fmla="+- 0 11135 540"/>
                  <a:gd name="T133" fmla="*/ T132 w 11177"/>
                  <a:gd name="T134" fmla="+- 0 13268 13103"/>
                  <a:gd name="T135" fmla="*/ 13268 h 418"/>
                  <a:gd name="T136" fmla="+- 0 11275 540"/>
                  <a:gd name="T137" fmla="*/ T136 w 11177"/>
                  <a:gd name="T138" fmla="+- 0 13240 13103"/>
                  <a:gd name="T139" fmla="*/ 13240 h 418"/>
                  <a:gd name="T140" fmla="+- 0 11394 540"/>
                  <a:gd name="T141" fmla="*/ T140 w 11177"/>
                  <a:gd name="T142" fmla="+- 0 13214 13103"/>
                  <a:gd name="T143" fmla="*/ 13214 h 418"/>
                  <a:gd name="T144" fmla="+- 0 11493 540"/>
                  <a:gd name="T145" fmla="*/ T144 w 11177"/>
                  <a:gd name="T146" fmla="+- 0 13191 13103"/>
                  <a:gd name="T147" fmla="*/ 13191 h 418"/>
                  <a:gd name="T148" fmla="+- 0 11574 540"/>
                  <a:gd name="T149" fmla="*/ T148 w 11177"/>
                  <a:gd name="T150" fmla="+- 0 13170 13103"/>
                  <a:gd name="T151" fmla="*/ 13170 h 418"/>
                  <a:gd name="T152" fmla="+- 0 11636 540"/>
                  <a:gd name="T153" fmla="*/ T152 w 11177"/>
                  <a:gd name="T154" fmla="+- 0 13153 13103"/>
                  <a:gd name="T155" fmla="*/ 13153 h 418"/>
                  <a:gd name="T156" fmla="+- 0 11706 540"/>
                  <a:gd name="T157" fmla="*/ T156 w 11177"/>
                  <a:gd name="T158" fmla="+- 0 13131 13103"/>
                  <a:gd name="T159" fmla="*/ 13131 h 418"/>
                  <a:gd name="T160" fmla="+- 0 11716 540"/>
                  <a:gd name="T161" fmla="*/ T160 w 11177"/>
                  <a:gd name="T162" fmla="+- 0 13128 13103"/>
                  <a:gd name="T163" fmla="*/ 13128 h 418"/>
                  <a:gd name="T164" fmla="+- 0 11707 540"/>
                  <a:gd name="T165" fmla="*/ T164 w 11177"/>
                  <a:gd name="T166" fmla="+- 0 13103 13103"/>
                  <a:gd name="T167" fmla="*/ 13103 h 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</a:cxnLst>
                <a:rect l="0" t="0" r="r" b="b"/>
                <a:pathLst>
                  <a:path w="11177" h="418">
                    <a:moveTo>
                      <a:pt x="11167" y="0"/>
                    </a:moveTo>
                    <a:lnTo>
                      <a:pt x="11087" y="25"/>
                    </a:lnTo>
                    <a:lnTo>
                      <a:pt x="11025" y="42"/>
                    </a:lnTo>
                    <a:lnTo>
                      <a:pt x="10945" y="63"/>
                    </a:lnTo>
                    <a:lnTo>
                      <a:pt x="10846" y="86"/>
                    </a:lnTo>
                    <a:lnTo>
                      <a:pt x="10727" y="112"/>
                    </a:lnTo>
                    <a:lnTo>
                      <a:pt x="10588" y="140"/>
                    </a:lnTo>
                    <a:lnTo>
                      <a:pt x="10428" y="168"/>
                    </a:lnTo>
                    <a:lnTo>
                      <a:pt x="10247" y="197"/>
                    </a:lnTo>
                    <a:lnTo>
                      <a:pt x="10044" y="226"/>
                    </a:lnTo>
                    <a:lnTo>
                      <a:pt x="9818" y="255"/>
                    </a:lnTo>
                    <a:lnTo>
                      <a:pt x="9569" y="282"/>
                    </a:lnTo>
                    <a:lnTo>
                      <a:pt x="9297" y="308"/>
                    </a:lnTo>
                    <a:lnTo>
                      <a:pt x="9001" y="331"/>
                    </a:lnTo>
                    <a:lnTo>
                      <a:pt x="8679" y="351"/>
                    </a:lnTo>
                    <a:lnTo>
                      <a:pt x="8333" y="368"/>
                    </a:lnTo>
                    <a:lnTo>
                      <a:pt x="7960" y="381"/>
                    </a:lnTo>
                    <a:lnTo>
                      <a:pt x="7561" y="389"/>
                    </a:lnTo>
                    <a:lnTo>
                      <a:pt x="7135" y="391"/>
                    </a:lnTo>
                    <a:lnTo>
                      <a:pt x="0" y="391"/>
                    </a:lnTo>
                    <a:lnTo>
                      <a:pt x="0" y="418"/>
                    </a:lnTo>
                    <a:lnTo>
                      <a:pt x="7135" y="418"/>
                    </a:lnTo>
                    <a:lnTo>
                      <a:pt x="7562" y="415"/>
                    </a:lnTo>
                    <a:lnTo>
                      <a:pt x="7962" y="407"/>
                    </a:lnTo>
                    <a:lnTo>
                      <a:pt x="8335" y="394"/>
                    </a:lnTo>
                    <a:lnTo>
                      <a:pt x="8682" y="377"/>
                    </a:lnTo>
                    <a:lnTo>
                      <a:pt x="9004" y="357"/>
                    </a:lnTo>
                    <a:lnTo>
                      <a:pt x="9301" y="333"/>
                    </a:lnTo>
                    <a:lnTo>
                      <a:pt x="9574" y="308"/>
                    </a:lnTo>
                    <a:lnTo>
                      <a:pt x="9824" y="280"/>
                    </a:lnTo>
                    <a:lnTo>
                      <a:pt x="10050" y="252"/>
                    </a:lnTo>
                    <a:lnTo>
                      <a:pt x="10253" y="223"/>
                    </a:lnTo>
                    <a:lnTo>
                      <a:pt x="10435" y="193"/>
                    </a:lnTo>
                    <a:lnTo>
                      <a:pt x="10595" y="165"/>
                    </a:lnTo>
                    <a:lnTo>
                      <a:pt x="10735" y="137"/>
                    </a:lnTo>
                    <a:lnTo>
                      <a:pt x="10854" y="111"/>
                    </a:lnTo>
                    <a:lnTo>
                      <a:pt x="10953" y="88"/>
                    </a:lnTo>
                    <a:lnTo>
                      <a:pt x="11034" y="67"/>
                    </a:lnTo>
                    <a:lnTo>
                      <a:pt x="11096" y="50"/>
                    </a:lnTo>
                    <a:lnTo>
                      <a:pt x="11166" y="28"/>
                    </a:lnTo>
                    <a:lnTo>
                      <a:pt x="11176" y="25"/>
                    </a:lnTo>
                    <a:lnTo>
                      <a:pt x="11167" y="0"/>
                    </a:lnTo>
                    <a:close/>
                  </a:path>
                </a:pathLst>
              </a:custGeom>
              <a:solidFill>
                <a:srgbClr val="D7D9DA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eaLnBrk="0" hangingPunct="0">
                  <a:defRPr/>
                </a:pPr>
                <a:endParaRPr lang="en-CA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2"/>
            <p:cNvGrpSpPr>
              <a:grpSpLocks/>
            </p:cNvGrpSpPr>
            <p:nvPr userDrawn="1"/>
          </p:nvGrpSpPr>
          <p:grpSpPr bwMode="auto">
            <a:xfrm>
              <a:off x="540" y="13677"/>
              <a:ext cx="11172" cy="2"/>
              <a:chOff x="540" y="13677"/>
              <a:chExt cx="11172" cy="2"/>
            </a:xfrm>
          </p:grpSpPr>
          <p:sp>
            <p:nvSpPr>
              <p:cNvPr id="11" name="Freeform 15"/>
              <p:cNvSpPr>
                <a:spLocks/>
              </p:cNvSpPr>
              <p:nvPr userDrawn="1"/>
            </p:nvSpPr>
            <p:spPr bwMode="auto">
              <a:xfrm>
                <a:off x="540" y="13677"/>
                <a:ext cx="11167" cy="2"/>
              </a:xfrm>
              <a:custGeom>
                <a:avLst/>
                <a:gdLst>
                  <a:gd name="T0" fmla="+- 0 540 540"/>
                  <a:gd name="T1" fmla="*/ T0 w 11172"/>
                  <a:gd name="T2" fmla="+- 0 11712 540"/>
                  <a:gd name="T3" fmla="*/ T2 w 11172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1172">
                    <a:moveTo>
                      <a:pt x="0" y="0"/>
                    </a:moveTo>
                    <a:lnTo>
                      <a:pt x="11172" y="0"/>
                    </a:lnTo>
                  </a:path>
                </a:pathLst>
              </a:custGeom>
              <a:noFill/>
              <a:ln w="1778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upright="1"/>
              <a:lstStyle/>
              <a:p>
                <a:pPr eaLnBrk="0" hangingPunct="0">
                  <a:defRPr/>
                </a:pPr>
                <a:endParaRPr lang="en-CA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"/>
            <p:cNvGrpSpPr>
              <a:grpSpLocks/>
            </p:cNvGrpSpPr>
            <p:nvPr userDrawn="1"/>
          </p:nvGrpSpPr>
          <p:grpSpPr bwMode="auto">
            <a:xfrm>
              <a:off x="540" y="13506"/>
              <a:ext cx="11174" cy="128"/>
              <a:chOff x="540" y="13506"/>
              <a:chExt cx="11174" cy="128"/>
            </a:xfrm>
          </p:grpSpPr>
          <p:sp>
            <p:nvSpPr>
              <p:cNvPr id="10" name="Freeform 14"/>
              <p:cNvSpPr>
                <a:spLocks/>
              </p:cNvSpPr>
              <p:nvPr userDrawn="1"/>
            </p:nvSpPr>
            <p:spPr bwMode="auto">
              <a:xfrm>
                <a:off x="540" y="13506"/>
                <a:ext cx="11169" cy="127"/>
              </a:xfrm>
              <a:custGeom>
                <a:avLst/>
                <a:gdLst>
                  <a:gd name="T0" fmla="+- 0 11710 540"/>
                  <a:gd name="T1" fmla="*/ T0 w 11174"/>
                  <a:gd name="T2" fmla="+- 0 13506 13506"/>
                  <a:gd name="T3" fmla="*/ 13506 h 128"/>
                  <a:gd name="T4" fmla="+- 0 11639 540"/>
                  <a:gd name="T5" fmla="*/ T4 w 11174"/>
                  <a:gd name="T6" fmla="+- 0 13512 13506"/>
                  <a:gd name="T7" fmla="*/ 13512 h 128"/>
                  <a:gd name="T8" fmla="+- 0 11510 540"/>
                  <a:gd name="T9" fmla="*/ T8 w 11174"/>
                  <a:gd name="T10" fmla="+- 0 13522 13506"/>
                  <a:gd name="T11" fmla="*/ 13522 h 128"/>
                  <a:gd name="T12" fmla="+- 0 11176 540"/>
                  <a:gd name="T13" fmla="*/ T12 w 11174"/>
                  <a:gd name="T14" fmla="+- 0 13542 13506"/>
                  <a:gd name="T15" fmla="*/ 13542 h 128"/>
                  <a:gd name="T16" fmla="+- 0 10649 540"/>
                  <a:gd name="T17" fmla="*/ T16 w 11174"/>
                  <a:gd name="T18" fmla="+- 0 13565 13506"/>
                  <a:gd name="T19" fmla="*/ 13565 h 128"/>
                  <a:gd name="T20" fmla="+- 0 9607 540"/>
                  <a:gd name="T21" fmla="*/ T20 w 11174"/>
                  <a:gd name="T22" fmla="+- 0 13592 13506"/>
                  <a:gd name="T23" fmla="*/ 13592 h 128"/>
                  <a:gd name="T24" fmla="+- 0 7675 540"/>
                  <a:gd name="T25" fmla="*/ T24 w 11174"/>
                  <a:gd name="T26" fmla="+- 0 13607 13506"/>
                  <a:gd name="T27" fmla="*/ 13607 h 128"/>
                  <a:gd name="T28" fmla="+- 0 540 540"/>
                  <a:gd name="T29" fmla="*/ T28 w 11174"/>
                  <a:gd name="T30" fmla="+- 0 13607 13506"/>
                  <a:gd name="T31" fmla="*/ 13607 h 128"/>
                  <a:gd name="T32" fmla="+- 0 540 540"/>
                  <a:gd name="T33" fmla="*/ T32 w 11174"/>
                  <a:gd name="T34" fmla="+- 0 13633 13506"/>
                  <a:gd name="T35" fmla="*/ 13633 h 128"/>
                  <a:gd name="T36" fmla="+- 0 7675 540"/>
                  <a:gd name="T37" fmla="*/ T36 w 11174"/>
                  <a:gd name="T38" fmla="+- 0 13633 13506"/>
                  <a:gd name="T39" fmla="*/ 13633 h 128"/>
                  <a:gd name="T40" fmla="+- 0 9609 540"/>
                  <a:gd name="T41" fmla="*/ T40 w 11174"/>
                  <a:gd name="T42" fmla="+- 0 13618 13506"/>
                  <a:gd name="T43" fmla="*/ 13618 h 128"/>
                  <a:gd name="T44" fmla="+- 0 10651 540"/>
                  <a:gd name="T45" fmla="*/ T44 w 11174"/>
                  <a:gd name="T46" fmla="+- 0 13591 13506"/>
                  <a:gd name="T47" fmla="*/ 13591 h 128"/>
                  <a:gd name="T48" fmla="+- 0 11178 540"/>
                  <a:gd name="T49" fmla="*/ T48 w 11174"/>
                  <a:gd name="T50" fmla="+- 0 13568 13506"/>
                  <a:gd name="T51" fmla="*/ 13568 h 128"/>
                  <a:gd name="T52" fmla="+- 0 11513 540"/>
                  <a:gd name="T53" fmla="*/ T52 w 11174"/>
                  <a:gd name="T54" fmla="+- 0 13548 13506"/>
                  <a:gd name="T55" fmla="*/ 13548 h 128"/>
                  <a:gd name="T56" fmla="+- 0 11642 540"/>
                  <a:gd name="T57" fmla="*/ T56 w 11174"/>
                  <a:gd name="T58" fmla="+- 0 13538 13506"/>
                  <a:gd name="T59" fmla="*/ 13538 h 128"/>
                  <a:gd name="T60" fmla="+- 0 11705 540"/>
                  <a:gd name="T61" fmla="*/ T60 w 11174"/>
                  <a:gd name="T62" fmla="+- 0 13533 13506"/>
                  <a:gd name="T63" fmla="*/ 13533 h 128"/>
                  <a:gd name="T64" fmla="+- 0 11713 540"/>
                  <a:gd name="T65" fmla="*/ T64 w 11174"/>
                  <a:gd name="T66" fmla="+- 0 13532 13506"/>
                  <a:gd name="T67" fmla="*/ 13532 h 128"/>
                  <a:gd name="T68" fmla="+- 0 11710 540"/>
                  <a:gd name="T69" fmla="*/ T68 w 11174"/>
                  <a:gd name="T70" fmla="+- 0 13506 13506"/>
                  <a:gd name="T71" fmla="*/ 13506 h 1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</a:cxnLst>
                <a:rect l="0" t="0" r="r" b="b"/>
                <a:pathLst>
                  <a:path w="11174" h="128">
                    <a:moveTo>
                      <a:pt x="11170" y="0"/>
                    </a:moveTo>
                    <a:lnTo>
                      <a:pt x="11099" y="6"/>
                    </a:lnTo>
                    <a:lnTo>
                      <a:pt x="10970" y="16"/>
                    </a:lnTo>
                    <a:lnTo>
                      <a:pt x="10636" y="36"/>
                    </a:lnTo>
                    <a:lnTo>
                      <a:pt x="10109" y="59"/>
                    </a:lnTo>
                    <a:lnTo>
                      <a:pt x="9067" y="86"/>
                    </a:lnTo>
                    <a:lnTo>
                      <a:pt x="7135" y="101"/>
                    </a:lnTo>
                    <a:lnTo>
                      <a:pt x="0" y="101"/>
                    </a:lnTo>
                    <a:lnTo>
                      <a:pt x="0" y="127"/>
                    </a:lnTo>
                    <a:lnTo>
                      <a:pt x="7135" y="127"/>
                    </a:lnTo>
                    <a:lnTo>
                      <a:pt x="9069" y="112"/>
                    </a:lnTo>
                    <a:lnTo>
                      <a:pt x="10111" y="85"/>
                    </a:lnTo>
                    <a:lnTo>
                      <a:pt x="10638" y="62"/>
                    </a:lnTo>
                    <a:lnTo>
                      <a:pt x="10973" y="42"/>
                    </a:lnTo>
                    <a:lnTo>
                      <a:pt x="11102" y="32"/>
                    </a:lnTo>
                    <a:lnTo>
                      <a:pt x="11165" y="27"/>
                    </a:lnTo>
                    <a:lnTo>
                      <a:pt x="11173" y="26"/>
                    </a:lnTo>
                    <a:lnTo>
                      <a:pt x="11170" y="0"/>
                    </a:lnTo>
                    <a:close/>
                  </a:path>
                </a:pathLst>
              </a:custGeom>
              <a:solidFill>
                <a:srgbClr val="80828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upright="1"/>
              <a:lstStyle/>
              <a:p>
                <a:pPr eaLnBrk="0" hangingPunct="0">
                  <a:defRPr/>
                </a:pPr>
                <a:endParaRPr lang="en-CA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" name="Rectangle 5"/>
          <p:cNvSpPr/>
          <p:nvPr userDrawn="1"/>
        </p:nvSpPr>
        <p:spPr bwMode="auto">
          <a:xfrm>
            <a:off x="42863" y="55563"/>
            <a:ext cx="9058275" cy="6743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7" descr="Symbol of the Government of Ontario | Local Health Integration Network&#10;&#10;Symbole du gouvernement de l'Ontario | Réseau local d'intégration des services de santé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1838" y="5413375"/>
            <a:ext cx="16764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71438"/>
            <a:ext cx="9029700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43163"/>
            <a:ext cx="9144000" cy="830262"/>
          </a:xfrm>
        </p:spPr>
        <p:txBody>
          <a:bodyPr anchor="t"/>
          <a:lstStyle>
            <a:lvl1pPr algn="ctr"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CA" alt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27388"/>
            <a:ext cx="9144000" cy="1584325"/>
          </a:xfrm>
        </p:spPr>
        <p:txBody>
          <a:bodyPr/>
          <a:lstStyle>
            <a:lvl1pPr marL="0" indent="0" algn="ctr">
              <a:spcAft>
                <a:spcPct val="0"/>
              </a:spcAft>
              <a:buFont typeface="Times" panose="02020603050405020304" pitchFamily="18" charset="0"/>
              <a:buNone/>
              <a:defRPr sz="2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  <a:endParaRPr lang="en-CA" altLang="en-US" noProof="0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8B1CE4-E9D2-4F3F-95C9-D4A1C10F295D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87375"/>
            <a:ext cx="1943100" cy="5508625"/>
          </a:xfrm>
        </p:spPr>
        <p:txBody>
          <a:bodyPr vert="eaVert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587375"/>
            <a:ext cx="5678487" cy="55086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49A79D5-BA22-4F22-BCC0-CB4AF4BE5547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 bwMode="auto">
          <a:xfrm>
            <a:off x="46038" y="52388"/>
            <a:ext cx="9039225" cy="285750"/>
          </a:xfrm>
          <a:prstGeom prst="rect">
            <a:avLst/>
          </a:prstGeom>
          <a:solidFill>
            <a:srgbClr val="693A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/>
          <p:nvPr userDrawn="1"/>
        </p:nvSpPr>
        <p:spPr bwMode="auto">
          <a:xfrm>
            <a:off x="46038" y="52388"/>
            <a:ext cx="9058275" cy="67468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C794C7-442F-4868-A6B0-DB6CE1651DEF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5E059B-D4DA-400B-8806-687F90F2E0A5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981200"/>
            <a:ext cx="3810000" cy="4114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981200"/>
            <a:ext cx="3810000" cy="4114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87E575E-494D-4A2C-AF0A-AD608CBC3BBA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3417586-589F-4C6E-AFBA-81D377A72C45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7CFAF9B-54D6-437D-AFD8-36D2AB069732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BF32D6-5173-4B39-B96E-40C4D2A5ED68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9694B77-02F2-4D19-B371-9CEFABC38A5A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B2796-B842-423E-A7B8-DD3EFA4D7A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46038" y="52388"/>
            <a:ext cx="9058275" cy="285750"/>
          </a:xfrm>
          <a:prstGeom prst="rect">
            <a:avLst/>
          </a:prstGeom>
          <a:solidFill>
            <a:srgbClr val="693A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87375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aseline="0">
                <a:latin typeface="Myriad Pro" panose="020B0503030403020204" pitchFamily="34" charset="0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aseline="0">
                <a:latin typeface="Myriad Pro" panose="020B0503030403020204" pitchFamily="34" charset="0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Myriad Pro" panose="020B0503030403020204" pitchFamily="34" charset="0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Myriad Pro" panose="020B0503030403020204" pitchFamily="34" charset="0"/>
                <a:cs typeface="+mn-cs"/>
              </a:defRPr>
            </a:lvl1pPr>
          </a:lstStyle>
          <a:p>
            <a:pPr>
              <a:defRPr/>
            </a:pPr>
            <a:fld id="{FBC90058-4FB4-4F50-8B2B-0D841A398FA6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6038" y="52388"/>
            <a:ext cx="9058275" cy="67468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anose="020B0606020202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anose="020B0606020202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anose="020B0606020202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460375" indent="-460375" algn="l" rtl="0" eaLnBrk="0" fontAlgn="base" hangingPunct="0">
        <a:spcBef>
          <a:spcPct val="0"/>
        </a:spcBef>
        <a:spcAft>
          <a:spcPct val="100000"/>
        </a:spcAft>
        <a:buClr>
          <a:schemeClr val="tx2"/>
        </a:buClr>
        <a:buFont typeface="Times" pitchFamily="18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860425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203325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928425" y="532262"/>
            <a:ext cx="7626350" cy="180150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Rural Hospice Co-Location</a:t>
            </a:r>
            <a:br>
              <a:rPr lang="en-US" sz="4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 smtClean="0"/>
              <a:t>An Integrated Approach to Hospice Palliative Care Services within Rural North East Ontario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3265" y="2811440"/>
            <a:ext cx="5964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The challenge of place of care: </a:t>
            </a:r>
          </a:p>
          <a:p>
            <a:pPr algn="ctr"/>
            <a:r>
              <a:rPr lang="en-CA" b="1" dirty="0" smtClean="0"/>
              <a:t>Hospice suites in acute care rural hospitals</a:t>
            </a:r>
          </a:p>
          <a:p>
            <a:pPr algn="ctr"/>
            <a:r>
              <a:rPr lang="en-CA" b="1" dirty="0" smtClean="0"/>
              <a:t>October 25, 2019  </a:t>
            </a:r>
          </a:p>
          <a:p>
            <a:pPr algn="ctr"/>
            <a:r>
              <a:rPr lang="en-CA" b="1" dirty="0" smtClean="0"/>
              <a:t>Sault Ste. Marie </a:t>
            </a:r>
            <a:endParaRPr lang="en-CA" b="1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624084" y="2620371"/>
            <a:ext cx="6141492" cy="18833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684" y="4585649"/>
            <a:ext cx="7519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Moderators:  </a:t>
            </a:r>
            <a:endParaRPr lang="en-CA" dirty="0" smtClean="0"/>
          </a:p>
          <a:p>
            <a:r>
              <a:rPr lang="en-CA" dirty="0" smtClean="0"/>
              <a:t>Frances Kilbertus, Maryse Bouvette,  Betty Smallwood</a:t>
            </a:r>
            <a:endParaRPr lang="en-CA" dirty="0"/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362" y="5488912"/>
            <a:ext cx="10429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90189" y="5763947"/>
            <a:ext cx="2986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/>
              <a:t>Kirkland and District Hospital</a:t>
            </a:r>
            <a:endParaRPr lang="en-CA" sz="1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533564" y="5527344"/>
          <a:ext cx="900752" cy="856397"/>
        </p:xfrm>
        <a:graphic>
          <a:graphicData uri="http://schemas.openxmlformats.org/presentationml/2006/ole">
            <p:oleObj spid="_x0000_s1026" name="Picture" r:id="rId5" imgW="991080" imgH="936720" progId="Word.Picture.8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3691944" y="6091493"/>
            <a:ext cx="3748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/>
              <a:t>Timiskaming Hospice Palliative Care</a:t>
            </a: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571500"/>
            <a:ext cx="479107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078553" y="177421"/>
            <a:ext cx="7626350" cy="8191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Timiskaming District</a:t>
            </a:r>
            <a:endParaRPr lang="en-CA" dirty="0" smtClean="0">
              <a:latin typeface="Arial" charset="0"/>
              <a:cs typeface="Arial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4622469" y="928048"/>
            <a:ext cx="4316413" cy="592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charset="0"/>
              <a:buChar char="•"/>
            </a:pPr>
            <a:r>
              <a:rPr lang="en-US" dirty="0"/>
              <a:t>14,000 sq km landmass</a:t>
            </a:r>
          </a:p>
          <a:p>
            <a:pPr marL="342900" indent="-342900" eaLnBrk="0" hangingPunct="0">
              <a:buFont typeface="Arial" charset="0"/>
              <a:buChar char="•"/>
            </a:pPr>
            <a:endParaRPr lang="en-US" dirty="0"/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dirty="0">
                <a:latin typeface="Arial" charset="0"/>
              </a:rPr>
              <a:t>34,000 </a:t>
            </a:r>
            <a:r>
              <a:rPr lang="en-US" sz="2000" dirty="0" smtClean="0">
                <a:latin typeface="Arial" charset="0"/>
              </a:rPr>
              <a:t>population  </a:t>
            </a:r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dirty="0" smtClean="0">
                <a:latin typeface="Arial" charset="0"/>
              </a:rPr>
              <a:t>(1 hospice bed/ 100,000=1.99 beds)</a:t>
            </a:r>
            <a:endParaRPr lang="en-US" sz="2000" dirty="0">
              <a:latin typeface="Arial" charset="0"/>
            </a:endParaRPr>
          </a:p>
          <a:p>
            <a:pPr marL="342900" indent="-342900" eaLnBrk="0" hangingPunct="0"/>
            <a:endParaRPr lang="en-US" sz="2000" dirty="0">
              <a:latin typeface="Arial" charset="0"/>
            </a:endParaRPr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dirty="0">
                <a:latin typeface="Arial" charset="0"/>
              </a:rPr>
              <a:t>3 central areas - Kirkland Lake, Englehart, Temiskaming Shores </a:t>
            </a:r>
          </a:p>
          <a:p>
            <a:pPr marL="342900" indent="-342900" eaLnBrk="0" hangingPunct="0">
              <a:buFont typeface="Arial" charset="0"/>
              <a:buChar char="•"/>
            </a:pPr>
            <a:endParaRPr lang="en-US" sz="2000" dirty="0">
              <a:latin typeface="Arial" charset="0"/>
            </a:endParaRPr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dirty="0">
                <a:latin typeface="Arial" charset="0"/>
              </a:rPr>
              <a:t>Many outlying towns &amp; villages</a:t>
            </a:r>
          </a:p>
          <a:p>
            <a:pPr marL="342900" indent="-342900" eaLnBrk="0" hangingPunct="0"/>
            <a:endParaRPr lang="en-US" sz="2000" dirty="0">
              <a:latin typeface="Arial" charset="0"/>
            </a:endParaRPr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dirty="0">
                <a:latin typeface="Arial" charset="0"/>
              </a:rPr>
              <a:t>Significant health challenges and poor socioeconomic and lifestyle factors</a:t>
            </a:r>
          </a:p>
          <a:p>
            <a:pPr marL="342900" indent="-342900" eaLnBrk="0" hangingPunct="0">
              <a:buFont typeface="Arial" charset="0"/>
              <a:buChar char="•"/>
            </a:pPr>
            <a:endParaRPr lang="en-US" sz="2000" dirty="0">
              <a:latin typeface="Arial" charset="0"/>
            </a:endParaRPr>
          </a:p>
          <a:p>
            <a:pPr marL="342900" indent="-342900" eaLnBrk="0" hangingPunct="0">
              <a:buFont typeface="Arial" charset="0"/>
              <a:buChar char="•"/>
            </a:pPr>
            <a:r>
              <a:rPr lang="en-CA" sz="2000" dirty="0">
                <a:latin typeface="Arial" charset="0"/>
              </a:rPr>
              <a:t>“These characteristics are typical of each of the rural districts/hubs in NE Ontario”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779463" y="0"/>
            <a:ext cx="7867650" cy="8810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Issues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their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Impact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Patients </a:t>
            </a:r>
            <a:endParaRPr lang="en-CA" dirty="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76250" y="1038225"/>
            <a:ext cx="8201025" cy="5437188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>
                <a:latin typeface="Arial" charset="0"/>
                <a:cs typeface="Arial" charset="0"/>
              </a:rPr>
              <a:t>Individuals travel long distances to be diagnosed, and later to receive treatment throughout their illness trajectory</a:t>
            </a:r>
          </a:p>
          <a:p>
            <a:pPr eaLnBrk="1" hangingPunct="1">
              <a:defRPr/>
            </a:pPr>
            <a:r>
              <a:rPr lang="en-CA" dirty="0" smtClean="0">
                <a:latin typeface="Arial" charset="0"/>
                <a:cs typeface="Arial" charset="0"/>
              </a:rPr>
              <a:t>Decentralization of hospitals in the 90’s, though best practice for the patient and our health care system, has created additional challenges to deliver and obtain care in community 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Individuals with cancer or chronic life-limiting illness, who are being cared for at home, find themselves having to be treated in Emergency Department and/or admitted to Hospital for pain and symptom management, or when family no longer able to cope</a:t>
            </a:r>
          </a:p>
          <a:p>
            <a:pPr eaLnBrk="1" hangingPunct="1">
              <a:lnSpc>
                <a:spcPts val="6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Gaps in HPC Service Delivery:</a:t>
            </a:r>
          </a:p>
          <a:p>
            <a:pPr marL="742950" lvl="1" eaLnBrk="1" hangingPunct="1">
              <a:lnSpc>
                <a:spcPts val="2000"/>
              </a:lnSpc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cs typeface="Arial" charset="0"/>
              </a:rPr>
              <a:t>In care setting – here are no dedicated palliative care beds in any of the three hospitals in the District; and no hospice care beds in the District. </a:t>
            </a:r>
          </a:p>
          <a:p>
            <a:pPr marL="742950" lvl="1"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Lack of Coordination of care and services for individuals throughout their illness trajectory.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CA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81025" y="0"/>
            <a:ext cx="8132763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Quality Intervention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Implementation  </a:t>
            </a:r>
            <a:endParaRPr lang="en-CA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01035" y="1098171"/>
            <a:ext cx="8291513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Times" pitchFamily="18" charset="0"/>
              <a:buNone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Opportunity and Vision</a:t>
            </a:r>
            <a:r>
              <a:rPr lang="en-US" sz="2400" dirty="0" smtClean="0">
                <a:latin typeface="Arial" charset="0"/>
                <a:cs typeface="Arial" charset="0"/>
              </a:rPr>
              <a:t> –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Times" pitchFamily="18" charset="0"/>
              <a:buNone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spcAft>
                <a:spcPct val="60000"/>
              </a:spcAft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Community Partners idea to incorporate Hospice Care within existing infrastructures, across the District</a:t>
            </a:r>
          </a:p>
          <a:p>
            <a:pPr eaLnBrk="1" hangingPunct="1">
              <a:lnSpc>
                <a:spcPct val="80000"/>
              </a:lnSpc>
              <a:spcAft>
                <a:spcPct val="60000"/>
              </a:spcAft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Right timing / Right leadership</a:t>
            </a:r>
          </a:p>
          <a:p>
            <a:pPr eaLnBrk="1" hangingPunct="1">
              <a:lnSpc>
                <a:spcPct val="80000"/>
              </a:lnSpc>
              <a:spcAft>
                <a:spcPct val="60000"/>
              </a:spcAft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Repurposing of unused space (an obstetrics ward) within the Kirkland and District Hospital (KDH)</a:t>
            </a:r>
          </a:p>
          <a:p>
            <a:pPr eaLnBrk="1" hangingPunct="1">
              <a:lnSpc>
                <a:spcPct val="80000"/>
              </a:lnSpc>
              <a:spcAft>
                <a:spcPct val="60000"/>
              </a:spcAft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Fall of 2013 – a </a:t>
            </a:r>
            <a:r>
              <a:rPr lang="en-US" sz="2200" b="1" u="sng" dirty="0" smtClean="0">
                <a:latin typeface="Arial" charset="0"/>
                <a:cs typeface="Arial" charset="0"/>
              </a:rPr>
              <a:t>dedicated </a:t>
            </a:r>
            <a:r>
              <a:rPr lang="en-US" sz="2200" b="1" dirty="0" smtClean="0">
                <a:latin typeface="Arial" charset="0"/>
                <a:cs typeface="Arial" charset="0"/>
              </a:rPr>
              <a:t>1-bed community hospice suite</a:t>
            </a:r>
            <a:r>
              <a:rPr lang="en-US" sz="2200" dirty="0" smtClean="0">
                <a:latin typeface="Arial" charset="0"/>
                <a:cs typeface="Arial" charset="0"/>
              </a:rPr>
              <a:t> was opened as a pilot project in the KDH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Oct </a:t>
            </a:r>
            <a:r>
              <a:rPr lang="en-US" sz="2200" dirty="0" smtClean="0">
                <a:latin typeface="Arial" charset="0"/>
                <a:cs typeface="Arial" charset="0"/>
              </a:rPr>
              <a:t>2013 - A proposal to develop this model as an </a:t>
            </a:r>
            <a:r>
              <a:rPr lang="en-US" sz="2200" b="1" dirty="0" smtClean="0">
                <a:latin typeface="Arial" charset="0"/>
                <a:cs typeface="Arial" charset="0"/>
              </a:rPr>
              <a:t>Integrated Rural Hospice Co-location Model </a:t>
            </a:r>
            <a:r>
              <a:rPr lang="en-US" sz="2200" dirty="0" smtClean="0">
                <a:latin typeface="Arial" charset="0"/>
                <a:cs typeface="Arial" charset="0"/>
              </a:rPr>
              <a:t>was endorsed by the Kirkland and District Hospital, and the Timiskaming District Hospice Palliative Care local planning table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en-CA" sz="2400" dirty="0" smtClean="0">
              <a:latin typeface="Arial" charset="0"/>
              <a:cs typeface="Arial" charset="0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8246724" y="4012577"/>
            <a:ext cx="561975" cy="62865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cxnSp>
        <p:nvCxnSpPr>
          <p:cNvPr id="21508" name="AutoShape 9"/>
          <p:cNvCxnSpPr>
            <a:cxnSpLocks noChangeShapeType="1"/>
          </p:cNvCxnSpPr>
          <p:nvPr/>
        </p:nvCxnSpPr>
        <p:spPr bwMode="auto">
          <a:xfrm rot="16200000" flipV="1">
            <a:off x="6708767" y="2805505"/>
            <a:ext cx="1990463" cy="148793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509" name="AutoShape 10"/>
          <p:cNvSpPr>
            <a:spLocks noChangeArrowheads="1"/>
          </p:cNvSpPr>
          <p:nvPr/>
        </p:nvSpPr>
        <p:spPr bwMode="auto">
          <a:xfrm>
            <a:off x="6571444" y="2042756"/>
            <a:ext cx="561975" cy="628650"/>
          </a:xfrm>
          <a:custGeom>
            <a:avLst/>
            <a:gdLst>
              <a:gd name="T0" fmla="*/ 80806 w 1047750"/>
              <a:gd name="T1" fmla="*/ 0 h 884238"/>
              <a:gd name="T2" fmla="*/ 1 w 1047750"/>
              <a:gd name="T3" fmla="*/ 121435 h 884238"/>
              <a:gd name="T4" fmla="*/ 30865 w 1047750"/>
              <a:gd name="T5" fmla="*/ 317923 h 884238"/>
              <a:gd name="T6" fmla="*/ 130747 w 1047750"/>
              <a:gd name="T7" fmla="*/ 317923 h 884238"/>
              <a:gd name="T8" fmla="*/ 161612 w 1047750"/>
              <a:gd name="T9" fmla="*/ 121435 h 884238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23775 w 1047750"/>
              <a:gd name="T16" fmla="*/ 337750 h 884238"/>
              <a:gd name="T17" fmla="*/ 723975 w 1047750"/>
              <a:gd name="T18" fmla="*/ 675494 h 8842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7750" h="884238">
                <a:moveTo>
                  <a:pt x="1" y="337748"/>
                </a:moveTo>
                <a:lnTo>
                  <a:pt x="400207" y="337750"/>
                </a:lnTo>
                <a:lnTo>
                  <a:pt x="523875" y="0"/>
                </a:lnTo>
                <a:lnTo>
                  <a:pt x="647543" y="337750"/>
                </a:lnTo>
                <a:lnTo>
                  <a:pt x="1047749" y="337748"/>
                </a:lnTo>
                <a:lnTo>
                  <a:pt x="723974" y="546486"/>
                </a:lnTo>
                <a:lnTo>
                  <a:pt x="847648" y="884235"/>
                </a:lnTo>
                <a:lnTo>
                  <a:pt x="523875" y="675493"/>
                </a:lnTo>
                <a:lnTo>
                  <a:pt x="200102" y="884235"/>
                </a:lnTo>
                <a:lnTo>
                  <a:pt x="323776" y="546486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519113"/>
            <a:ext cx="7772400" cy="914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1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Outcomes/Impact of </a:t>
            </a: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1-Bed </a:t>
            </a:r>
            <a:r>
              <a:rPr lang="en-US" sz="31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Rural Hospice </a:t>
            </a: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Suite Co-Location </a:t>
            </a:r>
            <a:r>
              <a:rPr lang="en-US" sz="31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Model</a:t>
            </a: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n-CA" sz="3100" dirty="0"/>
          </a:p>
        </p:txBody>
      </p:sp>
      <p:graphicFrame>
        <p:nvGraphicFramePr>
          <p:cNvPr id="25614" name="Group 14"/>
          <p:cNvGraphicFramePr>
            <a:graphicFrameLocks noGrp="1"/>
          </p:cNvGraphicFramePr>
          <p:nvPr/>
        </p:nvGraphicFramePr>
        <p:xfrm>
          <a:off x="736600" y="1477963"/>
          <a:ext cx="7964488" cy="5760720"/>
        </p:xfrm>
        <a:graphic>
          <a:graphicData uri="http://schemas.openxmlformats.org/drawingml/2006/table">
            <a:tbl>
              <a:tblPr/>
              <a:tblGrid>
                <a:gridCol w="3983038"/>
                <a:gridCol w="3981450"/>
              </a:tblGrid>
              <a:tr h="213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 the Patient and Families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Truly at centre of care</a:t>
                      </a: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and in better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control over their lives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Focus on all domains of issues –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physical, spiritual, psychosocial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Reduction in caregiver burnout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 Service Providers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Improved hospice palliative care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awareness and use of common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resources (PPS and CCO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Symptom Guidelines)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Improved skills, confidence and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practice amongst all settings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 Local Integration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Opportunity for direct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admission from home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Development of capacity  to serve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patient in location of choice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Co-location model builds on space, heating, maintenance, IT and other supports provided by the hospital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Rural hospice is not sustainable as a stand alone model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 the Health Care System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Building capacity to deliver hospice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care, while improving the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quality of palliative and EOL care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Early identification and capacity amongst providers is key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Successfully evaluated against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Hospice Palliative Care Ontario’s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Community Residential Hospice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Standards of care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CA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715963" y="479425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cs typeface="Arial" charset="0"/>
              </a:rPr>
              <a:t>Rural Hospice Suite Co-located at Kirkland and District Hospital</a:t>
            </a:r>
            <a:endParaRPr lang="en-CA" dirty="0" smtClean="0">
              <a:latin typeface="Arial" charset="0"/>
              <a:cs typeface="Arial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0850" y="1366838"/>
            <a:ext cx="8461138" cy="2528887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dirty="0" smtClean="0">
                <a:latin typeface="Arial" charset="0"/>
                <a:cs typeface="Times New Roman" pitchFamily="18" charset="0"/>
              </a:rPr>
              <a:t>The Hospice Suite provides a home-like environment </a:t>
            </a:r>
          </a:p>
          <a:p>
            <a:pPr eaLnBrk="1" hangingPunct="1">
              <a:lnSpc>
                <a:spcPct val="75000"/>
              </a:lnSpc>
            </a:pPr>
            <a:r>
              <a:rPr lang="en-US" dirty="0" smtClean="0">
                <a:latin typeface="Arial" charset="0"/>
                <a:cs typeface="Times New Roman" pitchFamily="18" charset="0"/>
              </a:rPr>
              <a:t>End-of-Life care services are offered by an inter-professional team with palliative care expertise 24 hours a day, 7 days a week.  </a:t>
            </a:r>
          </a:p>
          <a:p>
            <a:pPr eaLnBrk="1" hangingPunct="1">
              <a:lnSpc>
                <a:spcPct val="75000"/>
              </a:lnSpc>
            </a:pPr>
            <a:r>
              <a:rPr lang="en-US" dirty="0" smtClean="0">
                <a:latin typeface="Arial" charset="0"/>
                <a:cs typeface="Times New Roman" pitchFamily="18" charset="0"/>
              </a:rPr>
              <a:t>Significant connections have been established with all providers </a:t>
            </a:r>
          </a:p>
          <a:p>
            <a:pPr eaLnBrk="1" hangingPunct="1">
              <a:lnSpc>
                <a:spcPct val="75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This Community Model of Hospice Palliative Care promotes the understanding that care and support begins at the time of diagnosis, not solely when patients are admitted to the Hospice Suite.</a:t>
            </a:r>
            <a:endParaRPr lang="en-CA" dirty="0" smtClean="0">
              <a:latin typeface="Arial" charset="0"/>
              <a:cs typeface="Arial" charset="0"/>
            </a:endParaRP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915" y="4045543"/>
            <a:ext cx="7820025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298450"/>
            <a:ext cx="85344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/>
              <a:t>Sustainability and Sharing of the </a:t>
            </a:r>
            <a:r>
              <a:rPr lang="en-US" sz="3600" dirty="0" smtClean="0"/>
              <a:t>Initiative </a:t>
            </a:r>
            <a:endParaRPr lang="en-CA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88" y="1376363"/>
            <a:ext cx="8534400" cy="46482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7200" dirty="0" smtClean="0"/>
              <a:t>Demonstrated </a:t>
            </a:r>
            <a:r>
              <a:rPr lang="en-US" sz="7200" dirty="0"/>
              <a:t>that, in a rural area, 1-bed hospice suite and program can be co-located within an existing infrastructure </a:t>
            </a:r>
            <a:r>
              <a:rPr lang="en-US" sz="7200" dirty="0" smtClean="0"/>
              <a:t>to: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7200" dirty="0" smtClean="0"/>
              <a:t>provide quantifiable improvements to the patient experience at end-of-life;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7200" dirty="0" smtClean="0"/>
              <a:t>enhance </a:t>
            </a:r>
            <a:r>
              <a:rPr lang="en-US" sz="7200" dirty="0"/>
              <a:t>the continuum of care;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7200" dirty="0"/>
              <a:t>support the family through the dying and bereavement process; and,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7200" dirty="0"/>
              <a:t>provide value </a:t>
            </a:r>
            <a:r>
              <a:rPr lang="en-US" sz="7200" dirty="0" smtClean="0"/>
              <a:t>for </a:t>
            </a:r>
            <a:r>
              <a:rPr lang="en-US" sz="7200" dirty="0"/>
              <a:t>money. </a:t>
            </a:r>
          </a:p>
          <a:p>
            <a:pPr lvl="1" eaLnBrk="1" hangingPunct="1">
              <a:lnSpc>
                <a:spcPct val="120000"/>
              </a:lnSpc>
              <a:defRPr/>
            </a:pPr>
            <a:endParaRPr lang="en-CA" sz="7200" dirty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7200" dirty="0"/>
              <a:t>To improve access to service in rural communities and build capacity for </a:t>
            </a:r>
            <a:r>
              <a:rPr lang="en-US" sz="7200" dirty="0" smtClean="0"/>
              <a:t>hospice </a:t>
            </a:r>
            <a:r>
              <a:rPr lang="en-US" sz="7200" dirty="0"/>
              <a:t>p</a:t>
            </a:r>
            <a:r>
              <a:rPr lang="en-US" sz="7200" dirty="0" smtClean="0"/>
              <a:t>alliative </a:t>
            </a:r>
            <a:r>
              <a:rPr lang="en-US" sz="7200" dirty="0"/>
              <a:t>c</a:t>
            </a:r>
            <a:r>
              <a:rPr lang="en-US" sz="7200" dirty="0" smtClean="0"/>
              <a:t>are </a:t>
            </a:r>
            <a:r>
              <a:rPr lang="en-US" sz="7200" dirty="0"/>
              <a:t>in line with provincial direction, the NE </a:t>
            </a:r>
            <a:r>
              <a:rPr lang="en-US" sz="7200" dirty="0" smtClean="0"/>
              <a:t>LHIN endorsed </a:t>
            </a:r>
            <a:r>
              <a:rPr lang="en-US" sz="7200" dirty="0"/>
              <a:t>the </a:t>
            </a:r>
            <a:r>
              <a:rPr lang="en-US" sz="7200" dirty="0" smtClean="0"/>
              <a:t>co-location </a:t>
            </a:r>
            <a:r>
              <a:rPr lang="en-US" sz="7200" dirty="0"/>
              <a:t>model </a:t>
            </a:r>
            <a:r>
              <a:rPr lang="en-US" sz="7200" dirty="0" smtClean="0"/>
              <a:t>developed as a pilot project in Kirkland Lake and in 206-2017 </a:t>
            </a:r>
            <a:r>
              <a:rPr lang="en-US" sz="7200" dirty="0" smtClean="0"/>
              <a:t>   (17 </a:t>
            </a:r>
            <a:r>
              <a:rPr lang="en-US" sz="7200" dirty="0" smtClean="0"/>
              <a:t>hospitals within the NE received start up </a:t>
            </a:r>
            <a:r>
              <a:rPr lang="en-US" sz="7200" dirty="0" smtClean="0"/>
              <a:t>financing) </a:t>
            </a:r>
            <a:endParaRPr lang="en-US" sz="72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7200" dirty="0" smtClean="0"/>
              <a:t>17 </a:t>
            </a:r>
            <a:r>
              <a:rPr lang="en-US" sz="7200" dirty="0" smtClean="0"/>
              <a:t>hospitals </a:t>
            </a:r>
            <a:r>
              <a:rPr lang="en-US" sz="7200" dirty="0" smtClean="0"/>
              <a:t>in NE now  receive annualized funding as </a:t>
            </a:r>
            <a:r>
              <a:rPr lang="en-US" sz="7200" dirty="0" smtClean="0"/>
              <a:t>a </a:t>
            </a:r>
            <a:r>
              <a:rPr lang="en-US" sz="7200" dirty="0" smtClean="0"/>
              <a:t>Hospice </a:t>
            </a:r>
            <a:r>
              <a:rPr lang="en-US" sz="7200" dirty="0" smtClean="0"/>
              <a:t>bed - $105,000 per bed  which is directed toward nursing and PSW supports. </a:t>
            </a:r>
            <a:endParaRPr lang="en-US" sz="72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7200" dirty="0" smtClean="0"/>
              <a:t>Two of the early pilot sites are awaiting funding </a:t>
            </a:r>
            <a:endParaRPr lang="en-US" sz="7200" dirty="0"/>
          </a:p>
          <a:p>
            <a:pPr eaLnBrk="1" hangingPunct="1">
              <a:lnSpc>
                <a:spcPct val="80000"/>
              </a:lnSpc>
              <a:defRPr/>
            </a:pPr>
            <a:endParaRPr lang="en-CA" sz="19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58792"/>
            <a:ext cx="8321842" cy="170662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Survey – Discussions </a:t>
            </a:r>
            <a:br>
              <a:rPr lang="en-US" sz="3600" dirty="0" smtClean="0"/>
            </a:br>
            <a:r>
              <a:rPr lang="en-US" sz="3600" dirty="0" smtClean="0"/>
              <a:t>What has the effect of a One Bed Hospice in an Acute Care Setting been? </a:t>
            </a:r>
            <a:endParaRPr lang="en-CA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0" y="1865377"/>
            <a:ext cx="8534400" cy="4992624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0"/>
              </a:spcAft>
              <a:buNone/>
            </a:pPr>
            <a:r>
              <a:rPr lang="en-CA" sz="2800" b="1" dirty="0" smtClean="0"/>
              <a:t>----------------------------------------</a:t>
            </a:r>
          </a:p>
          <a:p>
            <a:pPr>
              <a:spcAft>
                <a:spcPts val="0"/>
              </a:spcAft>
              <a:buNone/>
            </a:pPr>
            <a:r>
              <a:rPr lang="en-CA" sz="2800" b="1" dirty="0" smtClean="0"/>
              <a:t>In </a:t>
            </a:r>
            <a:r>
              <a:rPr lang="en-CA" sz="2800" b="1" dirty="0" smtClean="0"/>
              <a:t>relation to the care </a:t>
            </a:r>
            <a:r>
              <a:rPr lang="en-CA" sz="2800" b="1" dirty="0" smtClean="0"/>
              <a:t>delivery &amp; </a:t>
            </a:r>
            <a:r>
              <a:rPr lang="en-CA" sz="2800" b="1" dirty="0" smtClean="0"/>
              <a:t>the </a:t>
            </a:r>
            <a:r>
              <a:rPr lang="en-CA" sz="2800" b="1" dirty="0" smtClean="0"/>
              <a:t>management</a:t>
            </a:r>
          </a:p>
          <a:p>
            <a:pPr>
              <a:spcAft>
                <a:spcPts val="0"/>
              </a:spcAft>
              <a:buNone/>
            </a:pPr>
            <a:r>
              <a:rPr lang="en-CA" sz="2800" b="1" dirty="0" smtClean="0"/>
              <a:t>of </a:t>
            </a:r>
            <a:r>
              <a:rPr lang="en-CA" sz="2800" b="1" dirty="0" smtClean="0"/>
              <a:t>clients/families </a:t>
            </a:r>
            <a:r>
              <a:rPr lang="en-CA" sz="2800" b="1" dirty="0" smtClean="0"/>
              <a:t>within the </a:t>
            </a:r>
            <a:r>
              <a:rPr lang="en-CA" sz="2800" b="1" dirty="0" smtClean="0"/>
              <a:t>Rural </a:t>
            </a:r>
            <a:r>
              <a:rPr lang="en-CA" sz="2800" b="1" dirty="0" smtClean="0"/>
              <a:t>Hospice</a:t>
            </a:r>
          </a:p>
          <a:p>
            <a:pPr>
              <a:spcAft>
                <a:spcPts val="0"/>
              </a:spcAft>
              <a:buNone/>
            </a:pPr>
            <a:r>
              <a:rPr lang="en-CA" sz="2800" b="1" dirty="0" smtClean="0"/>
              <a:t>Palliative </a:t>
            </a:r>
            <a:r>
              <a:rPr lang="en-CA" sz="2800" b="1" dirty="0" smtClean="0"/>
              <a:t>Care Co-Location Suite within </a:t>
            </a:r>
            <a:r>
              <a:rPr lang="en-CA" sz="2800" b="1" dirty="0" smtClean="0"/>
              <a:t>your</a:t>
            </a:r>
          </a:p>
          <a:p>
            <a:pPr>
              <a:spcAft>
                <a:spcPts val="0"/>
              </a:spcAft>
              <a:buNone/>
            </a:pPr>
            <a:r>
              <a:rPr lang="en-CA" sz="2800" b="1" dirty="0" smtClean="0"/>
              <a:t>Community hospital:</a:t>
            </a:r>
          </a:p>
          <a:p>
            <a:pPr>
              <a:spcAft>
                <a:spcPts val="0"/>
              </a:spcAft>
              <a:buNone/>
            </a:pPr>
            <a:endParaRPr lang="en-CA" sz="2800" dirty="0" smtClean="0"/>
          </a:p>
          <a:p>
            <a:r>
              <a:rPr lang="en-CA" sz="2800" b="1" dirty="0" smtClean="0"/>
              <a:t> </a:t>
            </a:r>
            <a:r>
              <a:rPr lang="en-CA" sz="2800" b="1" dirty="0" smtClean="0"/>
              <a:t>What </a:t>
            </a:r>
            <a:r>
              <a:rPr lang="en-CA" sz="2800" b="1" dirty="0" smtClean="0"/>
              <a:t>are the </a:t>
            </a:r>
            <a:r>
              <a:rPr lang="en-CA" sz="2800" b="1" u="sng" dirty="0" smtClean="0"/>
              <a:t>strengths</a:t>
            </a:r>
            <a:r>
              <a:rPr lang="en-CA" sz="2800" b="1" dirty="0" smtClean="0"/>
              <a:t>?  </a:t>
            </a:r>
            <a:endParaRPr lang="en-CA" sz="2800" dirty="0" smtClean="0"/>
          </a:p>
          <a:p>
            <a:pPr lvl="0" eaLnBrk="1" hangingPunct="1">
              <a:lnSpc>
                <a:spcPct val="80000"/>
              </a:lnSpc>
              <a:defRPr/>
            </a:pPr>
            <a:r>
              <a:rPr lang="en-CA" sz="2800" b="1" dirty="0" smtClean="0"/>
              <a:t>What have you found to be a </a:t>
            </a:r>
            <a:r>
              <a:rPr lang="en-CA" sz="2800" b="1" u="sng" dirty="0" smtClean="0"/>
              <a:t>challenging</a:t>
            </a:r>
            <a:r>
              <a:rPr lang="en-CA" sz="2800" b="1" dirty="0" smtClean="0"/>
              <a:t>? </a:t>
            </a:r>
            <a:endParaRPr lang="en-CA" sz="2800" dirty="0" smtClean="0"/>
          </a:p>
          <a:p>
            <a:pPr lvl="0" eaLnBrk="1" hangingPunct="1">
              <a:lnSpc>
                <a:spcPct val="80000"/>
              </a:lnSpc>
              <a:defRPr/>
            </a:pPr>
            <a:r>
              <a:rPr lang="en-CA" sz="2800" b="1" dirty="0" smtClean="0"/>
              <a:t>What improvements can be made?</a:t>
            </a:r>
            <a:endParaRPr lang="en-CA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CA" sz="19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74320"/>
            <a:ext cx="8321842" cy="104241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u="sng" dirty="0" smtClean="0"/>
              <a:t>SUMMARY </a:t>
            </a:r>
            <a:r>
              <a:rPr lang="en-US" sz="3600" dirty="0" smtClean="0"/>
              <a:t> </a:t>
            </a:r>
            <a:r>
              <a:rPr lang="en-US" sz="3600" dirty="0" smtClean="0"/>
              <a:t>Post –Survey &amp; Conference:</a:t>
            </a:r>
            <a:br>
              <a:rPr lang="en-US" sz="3600" dirty="0" smtClean="0"/>
            </a:br>
            <a:endParaRPr lang="en-CA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796" y="1382078"/>
            <a:ext cx="8534400" cy="547592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CA" sz="7200" b="1" dirty="0" smtClean="0"/>
              <a:t> </a:t>
            </a:r>
            <a:r>
              <a:rPr lang="en-CA" sz="8600" b="1" dirty="0" smtClean="0"/>
              <a:t>What improvements can be made</a:t>
            </a:r>
            <a:r>
              <a:rPr lang="en-CA" sz="8600" b="1" dirty="0" smtClean="0"/>
              <a:t>?</a:t>
            </a:r>
          </a:p>
          <a:p>
            <a:pPr>
              <a:buNone/>
            </a:pPr>
            <a:r>
              <a:rPr lang="en-CA" sz="7200" b="1" u="sng" dirty="0" smtClean="0"/>
              <a:t>THEMES </a:t>
            </a:r>
            <a:r>
              <a:rPr lang="en-CA" sz="7200" b="1" u="sng" dirty="0" smtClean="0"/>
              <a:t>IDENTIFIED: </a:t>
            </a:r>
            <a:endParaRPr lang="en-CA" sz="7200" u="sng" dirty="0" smtClean="0"/>
          </a:p>
          <a:p>
            <a:pPr lvl="0">
              <a:lnSpc>
                <a:spcPct val="120000"/>
              </a:lnSpc>
            </a:pPr>
            <a:r>
              <a:rPr lang="en-CA" sz="7200" dirty="0" smtClean="0"/>
              <a:t> </a:t>
            </a:r>
            <a:r>
              <a:rPr lang="en-CA" sz="7200" b="1" dirty="0" smtClean="0"/>
              <a:t>FUNDING &amp; </a:t>
            </a:r>
            <a:r>
              <a:rPr lang="en-CA" sz="7200" b="1" dirty="0" smtClean="0"/>
              <a:t>SUSTAINABILIY</a:t>
            </a:r>
            <a:endParaRPr lang="en-CA" sz="7200" dirty="0" smtClean="0"/>
          </a:p>
          <a:p>
            <a:pPr lvl="0">
              <a:lnSpc>
                <a:spcPct val="120000"/>
              </a:lnSpc>
            </a:pPr>
            <a:r>
              <a:rPr lang="en-CA" sz="7200" b="1" dirty="0" smtClean="0"/>
              <a:t>EDUCATION </a:t>
            </a:r>
            <a:r>
              <a:rPr lang="en-CA" sz="7200" b="1" dirty="0" smtClean="0"/>
              <a:t>&amp; </a:t>
            </a:r>
            <a:r>
              <a:rPr lang="en-CA" sz="7200" b="1" dirty="0" smtClean="0"/>
              <a:t>SUPPORT</a:t>
            </a:r>
            <a:endParaRPr lang="en-CA" sz="7200" dirty="0" smtClean="0"/>
          </a:p>
          <a:p>
            <a:pPr>
              <a:lnSpc>
                <a:spcPct val="120000"/>
              </a:lnSpc>
            </a:pPr>
            <a:r>
              <a:rPr lang="en-CA" sz="7200" b="1" dirty="0" smtClean="0"/>
              <a:t>EARLY </a:t>
            </a:r>
            <a:r>
              <a:rPr lang="en-CA" sz="7200" b="1" dirty="0" smtClean="0"/>
              <a:t>IDENTICATION STRATEGIES </a:t>
            </a:r>
            <a:r>
              <a:rPr lang="en-CA" sz="7200" b="1" dirty="0" smtClean="0"/>
              <a:t> (EARLY IDNETIFICATION OF </a:t>
            </a:r>
            <a:r>
              <a:rPr lang="en-CA" sz="7200" b="1" dirty="0" smtClean="0"/>
              <a:t>PERSONS WHO WOULD BENEFIT FROM A PALLIATIVE APPROACH TO </a:t>
            </a:r>
            <a:r>
              <a:rPr lang="en-CA" sz="7200" b="1" dirty="0" smtClean="0"/>
              <a:t>CARE) </a:t>
            </a:r>
            <a:endParaRPr lang="en-CA" sz="7200" dirty="0" smtClean="0"/>
          </a:p>
          <a:p>
            <a:pPr lvl="0">
              <a:lnSpc>
                <a:spcPct val="120000"/>
              </a:lnSpc>
            </a:pPr>
            <a:r>
              <a:rPr lang="en-CA" sz="7200" b="1" dirty="0" smtClean="0"/>
              <a:t>DEVELOP COMMUNITY INTEGRATED TEAM </a:t>
            </a:r>
            <a:r>
              <a:rPr lang="en-CA" sz="7200" b="1" dirty="0" smtClean="0"/>
              <a:t> APPROACH </a:t>
            </a:r>
            <a:endParaRPr lang="en-CA" sz="7200" dirty="0" smtClean="0"/>
          </a:p>
          <a:p>
            <a:pPr>
              <a:lnSpc>
                <a:spcPct val="120000"/>
              </a:lnSpc>
            </a:pPr>
            <a:endParaRPr lang="en-CA" sz="7200" dirty="0" smtClean="0"/>
          </a:p>
          <a:p>
            <a:pPr eaLnBrk="1" hangingPunct="1">
              <a:lnSpc>
                <a:spcPct val="120000"/>
              </a:lnSpc>
              <a:defRPr/>
            </a:pPr>
            <a:endParaRPr lang="en-CA" sz="19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633C82"/>
      </a:dk2>
      <a:lt2>
        <a:srgbClr val="8D988F"/>
      </a:lt2>
      <a:accent1>
        <a:srgbClr val="00B2DD"/>
      </a:accent1>
      <a:accent2>
        <a:srgbClr val="739AB3"/>
      </a:accent2>
      <a:accent3>
        <a:srgbClr val="FFFFFF"/>
      </a:accent3>
      <a:accent4>
        <a:srgbClr val="000000"/>
      </a:accent4>
      <a:accent5>
        <a:srgbClr val="AAD5EB"/>
      </a:accent5>
      <a:accent6>
        <a:srgbClr val="688BA2"/>
      </a:accent6>
      <a:hlink>
        <a:srgbClr val="2B7D84"/>
      </a:hlink>
      <a:folHlink>
        <a:srgbClr val="475285"/>
      </a:folHlink>
    </a:clrScheme>
    <a:fontScheme name="Office Theme">
      <a:majorFont>
        <a:latin typeface="Arial Narrow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Presentation_CentralEast</Template>
  <TotalTime>2069</TotalTime>
  <Words>835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Picture</vt:lpstr>
      <vt:lpstr>Rural Hospice Co-Location  An Integrated Approach to Hospice Palliative Care Services within Rural North East Ontario </vt:lpstr>
      <vt:lpstr>Timiskaming District</vt:lpstr>
      <vt:lpstr>Issues and their Impact on Patients </vt:lpstr>
      <vt:lpstr>Quality Intervention and Implementation  </vt:lpstr>
      <vt:lpstr>Outcomes/Impact of 1-Bed Rural Hospice Suite Co-Location Model:</vt:lpstr>
      <vt:lpstr>Rural Hospice Suite Co-located at Kirkland and District Hospital</vt:lpstr>
      <vt:lpstr>Sustainability and Sharing of the Initiative </vt:lpstr>
      <vt:lpstr>  Survey – Discussions  What has the effect of a One Bed Hospice in an Acute Care Setting been? </vt:lpstr>
      <vt:lpstr>  SUMMARY  Post –Survey &amp; Conference: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Betty Smallwood </dc:creator>
  <cp:lastModifiedBy>bsmallwood</cp:lastModifiedBy>
  <cp:revision>122</cp:revision>
  <dcterms:created xsi:type="dcterms:W3CDTF">2014-04-23T14:00:32Z</dcterms:created>
  <dcterms:modified xsi:type="dcterms:W3CDTF">2019-11-07T17:42:52Z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0x010100F5CC782DE02E0A46B8583BABC5F01BA000CACAE6D8FF45F2468A407EDF379BFDEC</vt:lpwstr>
  </property>
  <property fmtid="{D5CDD505-2E9C-101B-9397-08002B2CF9AE}" pid="3" name="NE_PR_Categories">
    <vt:lpwstr>[Select From List]</vt:lpwstr>
  </property>
  <property fmtid="{D5CDD505-2E9C-101B-9397-08002B2CF9AE}" pid="4" name="_dlc_DocIdItemGuid">
    <vt:lpwstr>b59d4289-4b1e-4aab-a088-f6d272218566</vt:lpwstr>
  </property>
  <property fmtid="{D5CDD505-2E9C-101B-9397-08002B2CF9AE}" pid="5" name="Sector">
    <vt:lpwstr>All</vt:lpwstr>
  </property>
  <property fmtid="{D5CDD505-2E9C-101B-9397-08002B2CF9AE}" pid="6" name="Program">
    <vt:lpwstr/>
  </property>
  <property fmtid="{D5CDD505-2E9C-101B-9397-08002B2CF9AE}" pid="7" name="_dlc_DocId">
    <vt:lpwstr>DCNNMPJYQ5W5-111-86</vt:lpwstr>
  </property>
  <property fmtid="{D5CDD505-2E9C-101B-9397-08002B2CF9AE}" pid="8" name="Effective Date">
    <vt:lpwstr>2014-03-05T00:00:00Z</vt:lpwstr>
  </property>
  <property fmtid="{D5CDD505-2E9C-101B-9397-08002B2CF9AE}" pid="9" name="NE HSP 2">
    <vt:lpwstr/>
  </property>
  <property fmtid="{D5CDD505-2E9C-101B-9397-08002B2CF9AE}" pid="10" name="_dlc_DocIdUrl">
    <vt:lpwstr>http://portal.lhins.on.ca/ne/administrative/administration/_layouts/DocIdRedir.aspx?ID=DCNNMPJYQ5W5-111-86, DCNNMPJYQ5W5-111-86</vt:lpwstr>
  </property>
  <property fmtid="{D5CDD505-2E9C-101B-9397-08002B2CF9AE}" pid="11" name="HSP">
    <vt:lpwstr/>
  </property>
  <property fmtid="{D5CDD505-2E9C-101B-9397-08002B2CF9AE}" pid="12" name="LHIN Document">
    <vt:lpwstr>Templates</vt:lpwstr>
  </property>
  <property fmtid="{D5CDD505-2E9C-101B-9397-08002B2CF9AE}" pid="13" name="Fiscal Year">
    <vt:lpwstr>2014/15</vt:lpwstr>
  </property>
  <property fmtid="{D5CDD505-2E9C-101B-9397-08002B2CF9AE}" pid="14" name="RoutingRuleDescription">
    <vt:lpwstr>Presentation Template</vt:lpwstr>
  </property>
</Properties>
</file>