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40.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diagrams/data1.xml" ContentType="application/vnd.openxmlformats-officedocument.drawingml.diagramData+xml"/>
  <Override PartName="/ppt/slides/slide41.xml" ContentType="application/vnd.openxmlformats-officedocument.presentationml.slide+xml"/>
  <Override PartName="/ppt/presentation.xml" ContentType="application/vnd.openxmlformats-officedocument.presentationml.presentation.main+xml"/>
  <Override PartName="/ppt/slides/slide3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xml" ContentType="application/vnd.openxmlformats-officedocument.presentationml.slide+xml"/>
  <Override PartName="/ppt/slideMasters/slideMaster2.xml" ContentType="application/vnd.openxmlformats-officedocument.presentationml.slideMaster+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3.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Masters/slideMaster6.xml" ContentType="application/vnd.openxmlformats-officedocument.presentationml.slideMaster+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notesSlides/notesSlide33.xml" ContentType="application/vnd.openxmlformats-officedocument.presentationml.notesSlide+xml"/>
  <Override PartName="/ppt/slideMasters/slideMaster3.xml" ContentType="application/vnd.openxmlformats-officedocument.presentationml.slideMaster+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notesSlides/notesSlide13.xml" ContentType="application/vnd.openxmlformats-officedocument.presentationml.notesSlid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drawing1.xml" ContentType="application/vnd.ms-office.drawingml.diagramDrawing+xml"/>
  <Override PartName="/ppt/diagrams/quickStyle1.xml" ContentType="application/vnd.openxmlformats-officedocument.drawingml.diagramStyle+xml"/>
  <Override PartName="/ppt/diagrams/colors1.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700" r:id="rId5"/>
    <p:sldMasterId id="2147483648" r:id="rId6"/>
    <p:sldMasterId id="2147483702" r:id="rId7"/>
    <p:sldMasterId id="2147483718" r:id="rId8"/>
    <p:sldMasterId id="2147483750" r:id="rId9"/>
  </p:sldMasterIdLst>
  <p:notesMasterIdLst>
    <p:notesMasterId r:id="rId53"/>
  </p:notesMasterIdLst>
  <p:handoutMasterIdLst>
    <p:handoutMasterId r:id="rId54"/>
  </p:handoutMasterIdLst>
  <p:sldIdLst>
    <p:sldId id="256" r:id="rId10"/>
    <p:sldId id="300" r:id="rId11"/>
    <p:sldId id="295" r:id="rId12"/>
    <p:sldId id="368" r:id="rId13"/>
    <p:sldId id="311" r:id="rId14"/>
    <p:sldId id="312" r:id="rId15"/>
    <p:sldId id="315" r:id="rId16"/>
    <p:sldId id="314" r:id="rId17"/>
    <p:sldId id="316" r:id="rId18"/>
    <p:sldId id="317" r:id="rId19"/>
    <p:sldId id="351" r:id="rId20"/>
    <p:sldId id="319" r:id="rId21"/>
    <p:sldId id="352" r:id="rId22"/>
    <p:sldId id="321" r:id="rId23"/>
    <p:sldId id="366" r:id="rId24"/>
    <p:sldId id="323" r:id="rId25"/>
    <p:sldId id="324" r:id="rId26"/>
    <p:sldId id="325" r:id="rId27"/>
    <p:sldId id="326" r:id="rId28"/>
    <p:sldId id="327" r:id="rId29"/>
    <p:sldId id="365" r:id="rId30"/>
    <p:sldId id="329" r:id="rId31"/>
    <p:sldId id="330" r:id="rId32"/>
    <p:sldId id="367" r:id="rId33"/>
    <p:sldId id="364" r:id="rId34"/>
    <p:sldId id="333" r:id="rId35"/>
    <p:sldId id="363" r:id="rId36"/>
    <p:sldId id="362" r:id="rId37"/>
    <p:sldId id="336" r:id="rId38"/>
    <p:sldId id="337" r:id="rId39"/>
    <p:sldId id="338" r:id="rId40"/>
    <p:sldId id="339" r:id="rId41"/>
    <p:sldId id="361" r:id="rId42"/>
    <p:sldId id="341" r:id="rId43"/>
    <p:sldId id="360" r:id="rId44"/>
    <p:sldId id="343" r:id="rId45"/>
    <p:sldId id="353" r:id="rId46"/>
    <p:sldId id="358" r:id="rId47"/>
    <p:sldId id="356" r:id="rId48"/>
    <p:sldId id="357" r:id="rId49"/>
    <p:sldId id="354" r:id="rId50"/>
    <p:sldId id="359" r:id="rId51"/>
    <p:sldId id="355" r:id="rId52"/>
  </p:sldIdLst>
  <p:sldSz cx="20104100" cy="11309350"/>
  <p:notesSz cx="20104100" cy="113093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ushal, Shivali" initials="KS" lastIdx="1" clrIdx="0">
    <p:extLst>
      <p:ext uri="{19B8F6BF-5375-455C-9EA6-DF929625EA0E}">
        <p15:presenceInfo xmlns:p15="http://schemas.microsoft.com/office/powerpoint/2012/main" userId="S-1-5-21-1271423080-98322552-283921195-337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D5E6"/>
    <a:srgbClr val="ED8B00"/>
    <a:srgbClr val="403A60"/>
    <a:srgbClr val="326295"/>
    <a:srgbClr val="0D3F6F"/>
    <a:srgbClr val="C3ECF5"/>
    <a:srgbClr val="B5DEDD"/>
    <a:srgbClr val="B5D9DB"/>
    <a:srgbClr val="A1D5DF"/>
    <a:srgbClr val="BBDE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01"/>
    <p:restoredTop sz="70465" autoAdjust="0"/>
  </p:normalViewPr>
  <p:slideViewPr>
    <p:cSldViewPr>
      <p:cViewPr varScale="1">
        <p:scale>
          <a:sx n="38" d="100"/>
          <a:sy n="38" d="100"/>
        </p:scale>
        <p:origin x="1896" y="43"/>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4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customXml" Target="../customXml/item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6A1596-7D4A-4F3F-9F2F-8DF4A2562E68}" type="doc">
      <dgm:prSet loTypeId="urn:microsoft.com/office/officeart/2005/8/layout/process1" loCatId="process" qsTypeId="urn:microsoft.com/office/officeart/2005/8/quickstyle/simple1" qsCatId="simple" csTypeId="urn:microsoft.com/office/officeart/2005/8/colors/accent6_2" csCatId="accent6" phldr="1"/>
      <dgm:spPr/>
    </dgm:pt>
    <dgm:pt modelId="{53BA5688-BFB6-453F-BFD3-62732689B90B}">
      <dgm:prSet phldrT="[Text]" custT="1">
        <dgm:style>
          <a:lnRef idx="2">
            <a:schemeClr val="dk1"/>
          </a:lnRef>
          <a:fillRef idx="1">
            <a:schemeClr val="lt1"/>
          </a:fillRef>
          <a:effectRef idx="0">
            <a:schemeClr val="dk1"/>
          </a:effectRef>
          <a:fontRef idx="minor">
            <a:schemeClr val="dk1"/>
          </a:fontRef>
        </dgm:style>
      </dgm:prSet>
      <dgm:spPr/>
      <dgm:t>
        <a:bodyPr/>
        <a:lstStyle/>
        <a:p>
          <a:r>
            <a:rPr lang="en-US" sz="3200" b="1" dirty="0">
              <a:solidFill>
                <a:schemeClr val="tx1"/>
              </a:solidFill>
              <a:latin typeface="Arial" panose="020B0604020202020204" pitchFamily="34" charset="0"/>
              <a:cs typeface="Arial" panose="020B0604020202020204" pitchFamily="34" charset="0"/>
            </a:rPr>
            <a:t>Informed Participation Conversation (In-person</a:t>
          </a:r>
          <a:r>
            <a:rPr lang="en-US" sz="3200" b="1" dirty="0" smtClean="0">
              <a:solidFill>
                <a:schemeClr val="tx1"/>
              </a:solidFill>
              <a:latin typeface="Arial" panose="020B0604020202020204" pitchFamily="34" charset="0"/>
              <a:cs typeface="Arial" panose="020B0604020202020204" pitchFamily="34" charset="0"/>
            </a:rPr>
            <a:t>)</a:t>
          </a:r>
        </a:p>
      </dgm:t>
    </dgm:pt>
    <dgm:pt modelId="{1E90AFAE-A32B-48C2-9A5F-F5C5F6C7E7F3}" type="parTrans" cxnId="{F750C47C-93A3-4034-B0BE-C5D7FB3B13EF}">
      <dgm:prSet/>
      <dgm:spPr/>
      <dgm:t>
        <a:bodyPr/>
        <a:lstStyle/>
        <a:p>
          <a:endParaRPr lang="en-US" sz="1800">
            <a:solidFill>
              <a:schemeClr val="tx1"/>
            </a:solidFill>
            <a:latin typeface="+mn-lt"/>
          </a:endParaRPr>
        </a:p>
      </dgm:t>
    </dgm:pt>
    <dgm:pt modelId="{5914B155-7BC6-4F7A-B708-BA26F7A04E0E}" type="sibTrans" cxnId="{F750C47C-93A3-4034-B0BE-C5D7FB3B13EF}">
      <dgm:prSet custT="1"/>
      <dgm:spPr>
        <a:solidFill>
          <a:srgbClr val="B4D5E6"/>
        </a:solidFill>
      </dgm:spPr>
      <dgm:t>
        <a:bodyPr/>
        <a:lstStyle/>
        <a:p>
          <a:endParaRPr lang="en-US" sz="1800" dirty="0">
            <a:solidFill>
              <a:schemeClr val="tx1"/>
            </a:solidFill>
            <a:latin typeface="+mn-lt"/>
          </a:endParaRPr>
        </a:p>
      </dgm:t>
    </dgm:pt>
    <dgm:pt modelId="{BC2C291D-5E64-4985-9832-3BFEF4A38041}">
      <dgm:prSet phldrT="[Text]" custT="1">
        <dgm:style>
          <a:lnRef idx="2">
            <a:schemeClr val="dk1"/>
          </a:lnRef>
          <a:fillRef idx="1">
            <a:schemeClr val="lt1"/>
          </a:fillRef>
          <a:effectRef idx="0">
            <a:schemeClr val="dk1"/>
          </a:effectRef>
          <a:fontRef idx="minor">
            <a:schemeClr val="dk1"/>
          </a:fontRef>
        </dgm:style>
      </dgm:prSet>
      <dgm:spPr/>
      <dgm:t>
        <a:bodyPr/>
        <a:lstStyle/>
        <a:p>
          <a:r>
            <a:rPr lang="en-US" sz="3200" b="1" dirty="0">
              <a:solidFill>
                <a:schemeClr val="tx1"/>
              </a:solidFill>
              <a:latin typeface="Arial" panose="020B0604020202020204" pitchFamily="34" charset="0"/>
              <a:cs typeface="Arial" panose="020B0604020202020204" pitchFamily="34" charset="0"/>
            </a:rPr>
            <a:t>LDCT </a:t>
          </a:r>
          <a:r>
            <a:rPr lang="en-US" sz="3200" b="1" dirty="0" smtClean="0">
              <a:solidFill>
                <a:schemeClr val="tx1"/>
              </a:solidFill>
              <a:latin typeface="Arial" panose="020B0604020202020204" pitchFamily="34" charset="0"/>
              <a:cs typeface="Arial" panose="020B0604020202020204" pitchFamily="34" charset="0"/>
            </a:rPr>
            <a:t>Scan</a:t>
          </a:r>
        </a:p>
      </dgm:t>
    </dgm:pt>
    <dgm:pt modelId="{33A0CCCF-D014-476E-B072-F2568C40ABD7}" type="parTrans" cxnId="{A27624CB-A505-4135-AD63-C05A148A8D52}">
      <dgm:prSet/>
      <dgm:spPr/>
      <dgm:t>
        <a:bodyPr/>
        <a:lstStyle/>
        <a:p>
          <a:endParaRPr lang="en-US" sz="1800">
            <a:solidFill>
              <a:schemeClr val="tx1"/>
            </a:solidFill>
            <a:latin typeface="+mn-lt"/>
          </a:endParaRPr>
        </a:p>
      </dgm:t>
    </dgm:pt>
    <dgm:pt modelId="{559DEA0C-B4A4-43B5-8962-7B3927652881}" type="sibTrans" cxnId="{A27624CB-A505-4135-AD63-C05A148A8D52}">
      <dgm:prSet custT="1"/>
      <dgm:spPr>
        <a:solidFill>
          <a:srgbClr val="B4D5E6"/>
        </a:solidFill>
      </dgm:spPr>
      <dgm:t>
        <a:bodyPr/>
        <a:lstStyle/>
        <a:p>
          <a:endParaRPr lang="en-US" sz="1800" dirty="0">
            <a:solidFill>
              <a:schemeClr val="tx1"/>
            </a:solidFill>
            <a:latin typeface="+mn-lt"/>
          </a:endParaRPr>
        </a:p>
      </dgm:t>
    </dgm:pt>
    <dgm:pt modelId="{77503F06-274C-4245-8367-0A66A631D829}">
      <dgm:prSet phldrT="[Text]" custT="1">
        <dgm:style>
          <a:lnRef idx="2">
            <a:schemeClr val="dk1"/>
          </a:lnRef>
          <a:fillRef idx="1">
            <a:schemeClr val="lt1"/>
          </a:fillRef>
          <a:effectRef idx="0">
            <a:schemeClr val="dk1"/>
          </a:effectRef>
          <a:fontRef idx="minor">
            <a:schemeClr val="dk1"/>
          </a:fontRef>
        </dgm:style>
      </dgm:prSet>
      <dgm:spPr/>
      <dgm:t>
        <a:bodyPr/>
        <a:lstStyle/>
        <a:p>
          <a:r>
            <a:rPr lang="en-US" sz="3200" b="1" dirty="0">
              <a:solidFill>
                <a:schemeClr val="tx1"/>
              </a:solidFill>
              <a:latin typeface="Arial" panose="020B0604020202020204" pitchFamily="34" charset="0"/>
              <a:cs typeface="Arial" panose="020B0604020202020204" pitchFamily="34" charset="0"/>
            </a:rPr>
            <a:t>Results </a:t>
          </a:r>
          <a:r>
            <a:rPr lang="en-US" sz="3200" b="1" dirty="0" smtClean="0">
              <a:solidFill>
                <a:schemeClr val="tx1"/>
              </a:solidFill>
              <a:latin typeface="Arial" panose="020B0604020202020204" pitchFamily="34" charset="0"/>
              <a:cs typeface="Arial" panose="020B0604020202020204" pitchFamily="34" charset="0"/>
            </a:rPr>
            <a:t>Communication</a:t>
          </a:r>
        </a:p>
      </dgm:t>
    </dgm:pt>
    <dgm:pt modelId="{A646F06D-9E6E-4242-AB4F-058648865CDA}" type="parTrans" cxnId="{6E9A3D20-3F41-43DC-B5EC-3F8AF031895B}">
      <dgm:prSet/>
      <dgm:spPr/>
      <dgm:t>
        <a:bodyPr/>
        <a:lstStyle/>
        <a:p>
          <a:endParaRPr lang="en-US" sz="1800">
            <a:solidFill>
              <a:schemeClr val="tx1"/>
            </a:solidFill>
            <a:latin typeface="+mn-lt"/>
          </a:endParaRPr>
        </a:p>
      </dgm:t>
    </dgm:pt>
    <dgm:pt modelId="{15A63FA5-7790-40E9-B71C-4A90F843964E}" type="sibTrans" cxnId="{6E9A3D20-3F41-43DC-B5EC-3F8AF031895B}">
      <dgm:prSet/>
      <dgm:spPr/>
      <dgm:t>
        <a:bodyPr/>
        <a:lstStyle/>
        <a:p>
          <a:endParaRPr lang="en-US" sz="1800">
            <a:solidFill>
              <a:schemeClr val="tx1"/>
            </a:solidFill>
            <a:latin typeface="+mn-lt"/>
          </a:endParaRPr>
        </a:p>
      </dgm:t>
    </dgm:pt>
    <dgm:pt modelId="{7D60B000-4F55-4BA4-896B-1AFFA4FC9CCB}">
      <dgm:prSet phldrT="[Text]" custT="1">
        <dgm:style>
          <a:lnRef idx="2">
            <a:schemeClr val="dk1"/>
          </a:lnRef>
          <a:fillRef idx="1">
            <a:schemeClr val="lt1"/>
          </a:fillRef>
          <a:effectRef idx="0">
            <a:schemeClr val="dk1"/>
          </a:effectRef>
          <a:fontRef idx="minor">
            <a:schemeClr val="dk1"/>
          </a:fontRef>
        </dgm:style>
      </dgm:prSet>
      <dgm:spPr/>
      <dgm:t>
        <a:bodyPr/>
        <a:lstStyle/>
        <a:p>
          <a:r>
            <a:rPr lang="en-CA" sz="3200" dirty="0">
              <a:solidFill>
                <a:schemeClr val="tx1"/>
              </a:solidFill>
              <a:latin typeface="Arial" panose="020B0604020202020204" pitchFamily="34" charset="0"/>
              <a:cs typeface="Arial" panose="020B0604020202020204" pitchFamily="34" charset="0"/>
            </a:rPr>
            <a:t>LDCT uses </a:t>
          </a:r>
          <a:r>
            <a:rPr lang="en-CA" sz="3200" strike="noStrike" dirty="0">
              <a:solidFill>
                <a:schemeClr val="tx1"/>
              </a:solidFill>
              <a:latin typeface="Arial" panose="020B0604020202020204" pitchFamily="34" charset="0"/>
              <a:cs typeface="Arial" panose="020B0604020202020204" pitchFamily="34" charset="0"/>
            </a:rPr>
            <a:t>much</a:t>
          </a:r>
          <a:r>
            <a:rPr lang="en-CA" sz="3200" dirty="0">
              <a:solidFill>
                <a:schemeClr val="tx1"/>
              </a:solidFill>
              <a:latin typeface="Arial" panose="020B0604020202020204" pitchFamily="34" charset="0"/>
              <a:cs typeface="Arial" panose="020B0604020202020204" pitchFamily="34" charset="0"/>
            </a:rPr>
            <a:t> less radiation than a diagnostic CT and does not require </a:t>
          </a:r>
          <a:r>
            <a:rPr lang="en-CA" sz="3200" dirty="0" smtClean="0">
              <a:solidFill>
                <a:schemeClr val="tx1"/>
              </a:solidFill>
              <a:latin typeface="Arial" panose="020B0604020202020204" pitchFamily="34" charset="0"/>
              <a:cs typeface="Arial" panose="020B0604020202020204" pitchFamily="34" charset="0"/>
            </a:rPr>
            <a:t>contrast</a:t>
          </a:r>
          <a:endParaRPr lang="en-US" sz="3200" strike="sngStrike" dirty="0">
            <a:solidFill>
              <a:srgbClr val="FF0000"/>
            </a:solidFill>
            <a:latin typeface="Arial" panose="020B0604020202020204" pitchFamily="34" charset="0"/>
            <a:cs typeface="Arial" panose="020B0604020202020204" pitchFamily="34" charset="0"/>
          </a:endParaRPr>
        </a:p>
      </dgm:t>
    </dgm:pt>
    <dgm:pt modelId="{2B15B617-AC77-43D8-9233-6CE1C1354306}" type="parTrans" cxnId="{8855ECE1-B273-422E-AB55-E6C2E9FD2905}">
      <dgm:prSet/>
      <dgm:spPr/>
      <dgm:t>
        <a:bodyPr/>
        <a:lstStyle/>
        <a:p>
          <a:endParaRPr lang="en-US" sz="1800">
            <a:solidFill>
              <a:schemeClr val="tx1"/>
            </a:solidFill>
            <a:latin typeface="+mn-lt"/>
          </a:endParaRPr>
        </a:p>
      </dgm:t>
    </dgm:pt>
    <dgm:pt modelId="{E1978DCA-13E6-4BC0-BCE1-6F3D82229316}" type="sibTrans" cxnId="{8855ECE1-B273-422E-AB55-E6C2E9FD2905}">
      <dgm:prSet/>
      <dgm:spPr/>
      <dgm:t>
        <a:bodyPr/>
        <a:lstStyle/>
        <a:p>
          <a:endParaRPr lang="en-US" sz="1800">
            <a:solidFill>
              <a:schemeClr val="tx1"/>
            </a:solidFill>
            <a:latin typeface="+mn-lt"/>
          </a:endParaRPr>
        </a:p>
      </dgm:t>
    </dgm:pt>
    <dgm:pt modelId="{8CBC880E-D08B-4054-9D9B-9E9CFB8A26AF}">
      <dgm:prSet phldrT="[Text]" custT="1">
        <dgm:style>
          <a:lnRef idx="2">
            <a:schemeClr val="dk1"/>
          </a:lnRef>
          <a:fillRef idx="1">
            <a:schemeClr val="lt1"/>
          </a:fillRef>
          <a:effectRef idx="0">
            <a:schemeClr val="dk1"/>
          </a:effectRef>
          <a:fontRef idx="minor">
            <a:schemeClr val="dk1"/>
          </a:fontRef>
        </dgm:style>
      </dgm:prSet>
      <dgm:spPr/>
      <dgm:t>
        <a:bodyPr/>
        <a:lstStyle/>
        <a:p>
          <a:r>
            <a:rPr lang="en-US" sz="3200" b="0" dirty="0">
              <a:solidFill>
                <a:schemeClr val="tx1"/>
              </a:solidFill>
              <a:latin typeface="Arial" panose="020B0604020202020204" pitchFamily="34" charset="0"/>
              <a:cs typeface="Arial" panose="020B0604020202020204" pitchFamily="34" charset="0"/>
            </a:rPr>
            <a:t>Results and next steps are communicated to the participant over the phone by the screening navigator </a:t>
          </a:r>
          <a:r>
            <a:rPr lang="en-CA" sz="3200" b="0" dirty="0">
              <a:solidFill>
                <a:schemeClr val="tx1"/>
              </a:solidFill>
              <a:latin typeface="Arial" panose="020B0604020202020204" pitchFamily="34" charset="0"/>
              <a:cs typeface="Arial" panose="020B0604020202020204" pitchFamily="34" charset="0"/>
            </a:rPr>
            <a:t>within two weeks of scan </a:t>
          </a:r>
          <a:r>
            <a:rPr lang="en-CA" sz="3200" b="0" dirty="0" smtClean="0">
              <a:solidFill>
                <a:schemeClr val="tx1"/>
              </a:solidFill>
              <a:latin typeface="Arial" panose="020B0604020202020204" pitchFamily="34" charset="0"/>
              <a:cs typeface="Arial" panose="020B0604020202020204" pitchFamily="34" charset="0"/>
            </a:rPr>
            <a:t>date</a:t>
          </a:r>
          <a:endParaRPr lang="en-US" sz="3200" b="0" dirty="0">
            <a:solidFill>
              <a:schemeClr val="tx1"/>
            </a:solidFill>
            <a:latin typeface="Arial" panose="020B0604020202020204" pitchFamily="34" charset="0"/>
            <a:cs typeface="Arial" panose="020B0604020202020204" pitchFamily="34" charset="0"/>
          </a:endParaRPr>
        </a:p>
      </dgm:t>
    </dgm:pt>
    <dgm:pt modelId="{4048248E-8F16-4813-994F-1A36DF11422A}" type="parTrans" cxnId="{C7B90456-7DE7-42D9-BA97-FF2F90890DBF}">
      <dgm:prSet/>
      <dgm:spPr/>
      <dgm:t>
        <a:bodyPr/>
        <a:lstStyle/>
        <a:p>
          <a:endParaRPr lang="en-US" sz="1800">
            <a:solidFill>
              <a:schemeClr val="tx1"/>
            </a:solidFill>
            <a:latin typeface="+mn-lt"/>
          </a:endParaRPr>
        </a:p>
      </dgm:t>
    </dgm:pt>
    <dgm:pt modelId="{A742C407-6584-4D79-BB51-F673B9D449F4}" type="sibTrans" cxnId="{C7B90456-7DE7-42D9-BA97-FF2F90890DBF}">
      <dgm:prSet/>
      <dgm:spPr/>
      <dgm:t>
        <a:bodyPr/>
        <a:lstStyle/>
        <a:p>
          <a:endParaRPr lang="en-US" sz="1800">
            <a:solidFill>
              <a:schemeClr val="tx1"/>
            </a:solidFill>
            <a:latin typeface="+mn-lt"/>
          </a:endParaRPr>
        </a:p>
      </dgm:t>
    </dgm:pt>
    <dgm:pt modelId="{89F858E4-E9C1-44B4-A6DE-E703FD48F823}">
      <dgm:prSet phldrT="[Text]" custT="1">
        <dgm:style>
          <a:lnRef idx="2">
            <a:schemeClr val="dk1"/>
          </a:lnRef>
          <a:fillRef idx="1">
            <a:schemeClr val="lt1"/>
          </a:fillRef>
          <a:effectRef idx="0">
            <a:schemeClr val="dk1"/>
          </a:effectRef>
          <a:fontRef idx="minor">
            <a:schemeClr val="dk1"/>
          </a:fontRef>
        </dgm:style>
      </dgm:prSet>
      <dgm:spPr/>
      <dgm:t>
        <a:bodyPr/>
        <a:lstStyle/>
        <a:p>
          <a:r>
            <a:rPr lang="en-CA" sz="3200" b="0" dirty="0">
              <a:solidFill>
                <a:schemeClr val="tx1"/>
              </a:solidFill>
              <a:latin typeface="Arial" panose="020B0604020202020204" pitchFamily="34" charset="0"/>
              <a:cs typeface="Arial" panose="020B0604020202020204" pitchFamily="34" charset="0"/>
            </a:rPr>
            <a:t>Lung-RADS™ scoring system is used for nodule management </a:t>
          </a:r>
          <a:endParaRPr lang="en-US" sz="3200" b="0" dirty="0">
            <a:solidFill>
              <a:schemeClr val="tx1"/>
            </a:solidFill>
            <a:latin typeface="Arial" panose="020B0604020202020204" pitchFamily="34" charset="0"/>
            <a:cs typeface="Arial" panose="020B0604020202020204" pitchFamily="34" charset="0"/>
          </a:endParaRPr>
        </a:p>
      </dgm:t>
    </dgm:pt>
    <dgm:pt modelId="{462F474B-125A-4291-A143-7E32B4C7D5AB}" type="parTrans" cxnId="{9D2D9FF2-2E71-4CBA-B387-D979A0B13F69}">
      <dgm:prSet/>
      <dgm:spPr/>
      <dgm:t>
        <a:bodyPr/>
        <a:lstStyle/>
        <a:p>
          <a:endParaRPr lang="en-US" sz="1800">
            <a:solidFill>
              <a:schemeClr val="tx1"/>
            </a:solidFill>
            <a:latin typeface="+mn-lt"/>
          </a:endParaRPr>
        </a:p>
      </dgm:t>
    </dgm:pt>
    <dgm:pt modelId="{DD1F98A0-C2E5-48BD-8798-93454389056B}" type="sibTrans" cxnId="{9D2D9FF2-2E71-4CBA-B387-D979A0B13F69}">
      <dgm:prSet/>
      <dgm:spPr/>
      <dgm:t>
        <a:bodyPr/>
        <a:lstStyle/>
        <a:p>
          <a:endParaRPr lang="en-US" sz="1800">
            <a:solidFill>
              <a:schemeClr val="tx1"/>
            </a:solidFill>
            <a:latin typeface="+mn-lt"/>
          </a:endParaRPr>
        </a:p>
      </dgm:t>
    </dgm:pt>
    <dgm:pt modelId="{6F8C9EF3-5545-4AF9-A16D-0D27357F7596}">
      <dgm:prSet phldrT="[Text]" custT="1">
        <dgm:style>
          <a:lnRef idx="2">
            <a:schemeClr val="dk1"/>
          </a:lnRef>
          <a:fillRef idx="1">
            <a:schemeClr val="lt1"/>
          </a:fillRef>
          <a:effectRef idx="0">
            <a:schemeClr val="dk1"/>
          </a:effectRef>
          <a:fontRef idx="minor">
            <a:schemeClr val="dk1"/>
          </a:fontRef>
        </dgm:style>
      </dgm:prSet>
      <dgm:spPr/>
      <dgm:t>
        <a:bodyPr/>
        <a:lstStyle/>
        <a:p>
          <a:r>
            <a:rPr lang="en-CA" sz="3200" strike="noStrike" dirty="0" smtClean="0">
              <a:solidFill>
                <a:schemeClr val="tx1"/>
              </a:solidFill>
              <a:latin typeface="Arial" panose="020B0604020202020204" pitchFamily="34" charset="0"/>
              <a:cs typeface="Arial" panose="020B0604020202020204" pitchFamily="34" charset="0"/>
            </a:rPr>
            <a:t>At the first screening visit, a </a:t>
          </a:r>
          <a:r>
            <a:rPr lang="en-CA" sz="3200" strike="noStrike" dirty="0">
              <a:solidFill>
                <a:schemeClr val="tx1"/>
              </a:solidFill>
              <a:latin typeface="Arial" panose="020B0604020202020204" pitchFamily="34" charset="0"/>
              <a:cs typeface="Arial" panose="020B0604020202020204" pitchFamily="34" charset="0"/>
            </a:rPr>
            <a:t>participant information sheet </a:t>
          </a:r>
          <a:r>
            <a:rPr lang="en-CA" sz="3200" strike="noStrike" dirty="0" smtClean="0">
              <a:solidFill>
                <a:schemeClr val="tx1"/>
              </a:solidFill>
              <a:latin typeface="Arial" panose="020B0604020202020204" pitchFamily="34" charset="0"/>
              <a:cs typeface="Arial" panose="020B0604020202020204" pitchFamily="34" charset="0"/>
            </a:rPr>
            <a:t>is used to facilitate </a:t>
          </a:r>
          <a:r>
            <a:rPr lang="en-CA" sz="3200" strike="noStrike" dirty="0">
              <a:solidFill>
                <a:schemeClr val="tx1"/>
              </a:solidFill>
              <a:latin typeface="Arial" panose="020B0604020202020204" pitchFamily="34" charset="0"/>
              <a:cs typeface="Arial" panose="020B0604020202020204" pitchFamily="34" charset="0"/>
            </a:rPr>
            <a:t>a conversation about:</a:t>
          </a:r>
          <a:endParaRPr lang="en-US" sz="3200" strike="noStrike" dirty="0">
            <a:solidFill>
              <a:schemeClr val="tx1"/>
            </a:solidFill>
            <a:latin typeface="Arial" panose="020B0604020202020204" pitchFamily="34" charset="0"/>
            <a:cs typeface="Arial" panose="020B0604020202020204" pitchFamily="34" charset="0"/>
          </a:endParaRPr>
        </a:p>
      </dgm:t>
    </dgm:pt>
    <dgm:pt modelId="{6B06086A-94BF-4692-93BE-F4EC1D780862}" type="sibTrans" cxnId="{4F0E474D-4478-429B-9D09-7AED5BD1D4AB}">
      <dgm:prSet/>
      <dgm:spPr/>
      <dgm:t>
        <a:bodyPr/>
        <a:lstStyle/>
        <a:p>
          <a:endParaRPr lang="en-US" sz="1800">
            <a:solidFill>
              <a:schemeClr val="tx1"/>
            </a:solidFill>
            <a:latin typeface="+mn-lt"/>
          </a:endParaRPr>
        </a:p>
      </dgm:t>
    </dgm:pt>
    <dgm:pt modelId="{915E0870-2420-4D9C-9310-F673008E866A}" type="parTrans" cxnId="{4F0E474D-4478-429B-9D09-7AED5BD1D4AB}">
      <dgm:prSet/>
      <dgm:spPr/>
      <dgm:t>
        <a:bodyPr/>
        <a:lstStyle/>
        <a:p>
          <a:endParaRPr lang="en-US" sz="1800">
            <a:solidFill>
              <a:schemeClr val="tx1"/>
            </a:solidFill>
            <a:latin typeface="+mn-lt"/>
          </a:endParaRPr>
        </a:p>
      </dgm:t>
    </dgm:pt>
    <dgm:pt modelId="{74C708B7-0B7E-4B9B-883C-DC044D3A163D}">
      <dgm:prSet phldrT="[Text]" custT="1">
        <dgm:style>
          <a:lnRef idx="2">
            <a:schemeClr val="dk1"/>
          </a:lnRef>
          <a:fillRef idx="1">
            <a:schemeClr val="lt1"/>
          </a:fillRef>
          <a:effectRef idx="0">
            <a:schemeClr val="dk1"/>
          </a:effectRef>
          <a:fontRef idx="minor">
            <a:schemeClr val="dk1"/>
          </a:fontRef>
        </dgm:style>
      </dgm:prSet>
      <dgm:spPr/>
      <dgm:t>
        <a:bodyPr/>
        <a:lstStyle/>
        <a:p>
          <a:endParaRPr lang="en-US" sz="2800" dirty="0">
            <a:solidFill>
              <a:schemeClr val="tx1"/>
            </a:solidFill>
            <a:latin typeface="Arial" panose="020B0604020202020204" pitchFamily="34" charset="0"/>
            <a:cs typeface="Arial" panose="020B0604020202020204" pitchFamily="34" charset="0"/>
          </a:endParaRPr>
        </a:p>
      </dgm:t>
    </dgm:pt>
    <dgm:pt modelId="{6318A10A-8EB3-4F77-BB2F-556615C2EBD7}" type="parTrans" cxnId="{03786162-808B-4A9E-85C7-FB9C6D4FEFC9}">
      <dgm:prSet/>
      <dgm:spPr/>
      <dgm:t>
        <a:bodyPr/>
        <a:lstStyle/>
        <a:p>
          <a:endParaRPr lang="en-US" sz="1800">
            <a:solidFill>
              <a:schemeClr val="tx1"/>
            </a:solidFill>
            <a:latin typeface="+mn-lt"/>
          </a:endParaRPr>
        </a:p>
      </dgm:t>
    </dgm:pt>
    <dgm:pt modelId="{28E7C131-DC35-4BD2-962E-C52641F03C5F}" type="sibTrans" cxnId="{03786162-808B-4A9E-85C7-FB9C6D4FEFC9}">
      <dgm:prSet/>
      <dgm:spPr/>
      <dgm:t>
        <a:bodyPr/>
        <a:lstStyle/>
        <a:p>
          <a:endParaRPr lang="en-US" sz="1800">
            <a:solidFill>
              <a:schemeClr val="tx1"/>
            </a:solidFill>
            <a:latin typeface="+mn-lt"/>
          </a:endParaRPr>
        </a:p>
      </dgm:t>
    </dgm:pt>
    <dgm:pt modelId="{BA837507-D4BF-4A30-99E6-2D7414BD300F}">
      <dgm:prSet phldrT="[Text]" custT="1">
        <dgm:style>
          <a:lnRef idx="2">
            <a:schemeClr val="dk1"/>
          </a:lnRef>
          <a:fillRef idx="1">
            <a:schemeClr val="lt1"/>
          </a:fillRef>
          <a:effectRef idx="0">
            <a:schemeClr val="dk1"/>
          </a:effectRef>
          <a:fontRef idx="minor">
            <a:schemeClr val="dk1"/>
          </a:fontRef>
        </dgm:style>
      </dgm:prSet>
      <dgm:spPr/>
      <dgm:t>
        <a:bodyPr/>
        <a:lstStyle/>
        <a:p>
          <a:r>
            <a:rPr lang="en-US" sz="3200" b="0" dirty="0">
              <a:solidFill>
                <a:schemeClr val="tx1"/>
              </a:solidFill>
              <a:latin typeface="Arial" panose="020B0604020202020204" pitchFamily="34" charset="0"/>
              <a:cs typeface="Arial" panose="020B0604020202020204" pitchFamily="34" charset="0"/>
            </a:rPr>
            <a:t>Each LDCT scan is reported using a highly structured, standardized reporting template</a:t>
          </a:r>
        </a:p>
      </dgm:t>
    </dgm:pt>
    <dgm:pt modelId="{F243783F-87AF-4AA2-9404-1ACCAD15F169}" type="parTrans" cxnId="{EA17A74A-E6AA-4A22-A529-D7C77AB1B631}">
      <dgm:prSet/>
      <dgm:spPr/>
      <dgm:t>
        <a:bodyPr/>
        <a:lstStyle/>
        <a:p>
          <a:endParaRPr lang="en-US" sz="2000">
            <a:solidFill>
              <a:schemeClr val="tx1"/>
            </a:solidFill>
          </a:endParaRPr>
        </a:p>
      </dgm:t>
    </dgm:pt>
    <dgm:pt modelId="{772C4887-9B3A-47FC-896C-448B2E889F29}" type="sibTrans" cxnId="{EA17A74A-E6AA-4A22-A529-D7C77AB1B631}">
      <dgm:prSet/>
      <dgm:spPr/>
      <dgm:t>
        <a:bodyPr/>
        <a:lstStyle/>
        <a:p>
          <a:endParaRPr lang="en-US" sz="2000">
            <a:solidFill>
              <a:schemeClr val="tx1"/>
            </a:solidFill>
          </a:endParaRPr>
        </a:p>
      </dgm:t>
    </dgm:pt>
    <dgm:pt modelId="{4E13928D-2F3E-49F6-9D9B-F0CDBC6EBEFB}">
      <dgm:prSet custT="1"/>
      <dgm:spPr/>
      <dgm:t>
        <a:bodyPr/>
        <a:lstStyle/>
        <a:p>
          <a:r>
            <a:rPr lang="en-CA" sz="3200" strike="noStrike" dirty="0" smtClean="0">
              <a:solidFill>
                <a:schemeClr val="tx1"/>
              </a:solidFill>
              <a:latin typeface="Arial" panose="020B0604020202020204" pitchFamily="34" charset="0"/>
              <a:cs typeface="Arial" panose="020B0604020202020204" pitchFamily="34" charset="0"/>
            </a:rPr>
            <a:t>The person’s </a:t>
          </a:r>
          <a:r>
            <a:rPr lang="en-CA" sz="3200" strike="noStrike" dirty="0">
              <a:solidFill>
                <a:schemeClr val="tx1"/>
              </a:solidFill>
              <a:latin typeface="Arial" panose="020B0604020202020204" pitchFamily="34" charset="0"/>
              <a:cs typeface="Arial" panose="020B0604020202020204" pitchFamily="34" charset="0"/>
            </a:rPr>
            <a:t>lung cancer risk</a:t>
          </a:r>
          <a:endParaRPr lang="en-CA" sz="3200" strike="sngStrike" dirty="0">
            <a:solidFill>
              <a:schemeClr val="tx1"/>
            </a:solidFill>
            <a:latin typeface="Arial" panose="020B0604020202020204" pitchFamily="34" charset="0"/>
            <a:cs typeface="Arial" panose="020B0604020202020204" pitchFamily="34" charset="0"/>
          </a:endParaRPr>
        </a:p>
      </dgm:t>
    </dgm:pt>
    <dgm:pt modelId="{AD3D9894-8F69-4523-BA4C-9F386E6659FA}" type="parTrans" cxnId="{698D0714-676E-4130-9279-826E418131CF}">
      <dgm:prSet/>
      <dgm:spPr/>
      <dgm:t>
        <a:bodyPr/>
        <a:lstStyle/>
        <a:p>
          <a:endParaRPr lang="en-US"/>
        </a:p>
      </dgm:t>
    </dgm:pt>
    <dgm:pt modelId="{A22F2C07-3B20-4F43-8247-9514FD787C0A}" type="sibTrans" cxnId="{698D0714-676E-4130-9279-826E418131CF}">
      <dgm:prSet/>
      <dgm:spPr/>
      <dgm:t>
        <a:bodyPr/>
        <a:lstStyle/>
        <a:p>
          <a:endParaRPr lang="en-US"/>
        </a:p>
      </dgm:t>
    </dgm:pt>
    <dgm:pt modelId="{BC27C01F-3A57-4BFF-B9FE-C0A9EEC20EDE}">
      <dgm:prSet custT="1"/>
      <dgm:spPr/>
      <dgm:t>
        <a:bodyPr/>
        <a:lstStyle/>
        <a:p>
          <a:r>
            <a:rPr lang="en-US" sz="3200" strike="noStrike" dirty="0">
              <a:solidFill>
                <a:schemeClr val="tx1"/>
              </a:solidFill>
              <a:latin typeface="Arial" panose="020B0604020202020204" pitchFamily="34" charset="0"/>
              <a:cs typeface="Arial" panose="020B0604020202020204" pitchFamily="34" charset="0"/>
            </a:rPr>
            <a:t>The LDCT scan</a:t>
          </a:r>
          <a:endParaRPr lang="en-CA" sz="3200" strike="sngStrike" dirty="0">
            <a:solidFill>
              <a:schemeClr val="tx1"/>
            </a:solidFill>
            <a:latin typeface="Arial" panose="020B0604020202020204" pitchFamily="34" charset="0"/>
            <a:cs typeface="Arial" panose="020B0604020202020204" pitchFamily="34" charset="0"/>
          </a:endParaRPr>
        </a:p>
      </dgm:t>
    </dgm:pt>
    <dgm:pt modelId="{4A831400-7B55-48AD-9F97-019F73492795}" type="parTrans" cxnId="{C9CBCEE0-30E7-40A7-8FF0-61EA1185EE17}">
      <dgm:prSet/>
      <dgm:spPr/>
      <dgm:t>
        <a:bodyPr/>
        <a:lstStyle/>
        <a:p>
          <a:endParaRPr lang="en-US"/>
        </a:p>
      </dgm:t>
    </dgm:pt>
    <dgm:pt modelId="{26BCD11D-697D-4BA0-B593-478DE0C1F04A}" type="sibTrans" cxnId="{C9CBCEE0-30E7-40A7-8FF0-61EA1185EE17}">
      <dgm:prSet/>
      <dgm:spPr/>
      <dgm:t>
        <a:bodyPr/>
        <a:lstStyle/>
        <a:p>
          <a:endParaRPr lang="en-US"/>
        </a:p>
      </dgm:t>
    </dgm:pt>
    <dgm:pt modelId="{51AB0C65-B41B-43C6-A079-3BCC054F1940}">
      <dgm:prSet custT="1"/>
      <dgm:spPr/>
      <dgm:t>
        <a:bodyPr/>
        <a:lstStyle/>
        <a:p>
          <a:r>
            <a:rPr lang="en-US" sz="3200" strike="noStrike" dirty="0">
              <a:solidFill>
                <a:schemeClr val="tx1"/>
              </a:solidFill>
              <a:latin typeface="Arial" panose="020B0604020202020204" pitchFamily="34" charset="0"/>
              <a:cs typeface="Arial" panose="020B0604020202020204" pitchFamily="34" charset="0"/>
            </a:rPr>
            <a:t>Possible results and next steps</a:t>
          </a:r>
          <a:endParaRPr lang="en-CA" sz="3200" strike="noStrike" dirty="0">
            <a:solidFill>
              <a:schemeClr val="tx1"/>
            </a:solidFill>
            <a:latin typeface="Arial" panose="020B0604020202020204" pitchFamily="34" charset="0"/>
            <a:cs typeface="Arial" panose="020B0604020202020204" pitchFamily="34" charset="0"/>
          </a:endParaRPr>
        </a:p>
      </dgm:t>
    </dgm:pt>
    <dgm:pt modelId="{062B660B-DAF0-42A6-996E-58474CAF79A5}" type="parTrans" cxnId="{901E4206-15C1-4A5E-ACC8-A9A6A99D0120}">
      <dgm:prSet/>
      <dgm:spPr/>
      <dgm:t>
        <a:bodyPr/>
        <a:lstStyle/>
        <a:p>
          <a:endParaRPr lang="en-US"/>
        </a:p>
      </dgm:t>
    </dgm:pt>
    <dgm:pt modelId="{EA5E8482-8F03-4200-BC2D-6490FD37BF70}" type="sibTrans" cxnId="{901E4206-15C1-4A5E-ACC8-A9A6A99D0120}">
      <dgm:prSet/>
      <dgm:spPr/>
      <dgm:t>
        <a:bodyPr/>
        <a:lstStyle/>
        <a:p>
          <a:endParaRPr lang="en-US"/>
        </a:p>
      </dgm:t>
    </dgm:pt>
    <dgm:pt modelId="{91A4137C-81B5-4329-B548-674E2FA1BB32}">
      <dgm:prSet custT="1"/>
      <dgm:spPr/>
      <dgm:t>
        <a:bodyPr/>
        <a:lstStyle/>
        <a:p>
          <a:r>
            <a:rPr lang="en-CA" sz="3200" strike="noStrike" dirty="0">
              <a:solidFill>
                <a:schemeClr val="tx1"/>
              </a:solidFill>
              <a:latin typeface="Arial" panose="020B0604020202020204" pitchFamily="34" charset="0"/>
              <a:cs typeface="Arial" panose="020B0604020202020204" pitchFamily="34" charset="0"/>
            </a:rPr>
            <a:t>Benefits and risks of screening</a:t>
          </a:r>
        </a:p>
      </dgm:t>
    </dgm:pt>
    <dgm:pt modelId="{A93CEB9A-46A5-442C-8CB4-D50555E1E969}" type="parTrans" cxnId="{3BA20C83-A73F-493E-B40A-450BD9C3AC64}">
      <dgm:prSet/>
      <dgm:spPr/>
      <dgm:t>
        <a:bodyPr/>
        <a:lstStyle/>
        <a:p>
          <a:endParaRPr lang="en-US"/>
        </a:p>
      </dgm:t>
    </dgm:pt>
    <dgm:pt modelId="{7DBED6E3-E7A6-44DA-8044-A3363B362E4C}" type="sibTrans" cxnId="{3BA20C83-A73F-493E-B40A-450BD9C3AC64}">
      <dgm:prSet/>
      <dgm:spPr/>
      <dgm:t>
        <a:bodyPr/>
        <a:lstStyle/>
        <a:p>
          <a:endParaRPr lang="en-US"/>
        </a:p>
      </dgm:t>
    </dgm:pt>
    <dgm:pt modelId="{71C8C71A-1117-4960-B888-D56140780D22}">
      <dgm:prSet custT="1"/>
      <dgm:spPr/>
      <dgm:t>
        <a:bodyPr/>
        <a:lstStyle/>
        <a:p>
          <a:r>
            <a:rPr lang="en-US" sz="3200" strike="noStrike" dirty="0">
              <a:solidFill>
                <a:schemeClr val="tx1"/>
              </a:solidFill>
              <a:latin typeface="Arial" panose="020B0604020202020204" pitchFamily="34" charset="0"/>
              <a:cs typeface="Arial" panose="020B0604020202020204" pitchFamily="34" charset="0"/>
            </a:rPr>
            <a:t>Smoking cessation</a:t>
          </a:r>
          <a:endParaRPr lang="en-CA" sz="3200" strike="noStrike" dirty="0">
            <a:solidFill>
              <a:schemeClr val="tx1"/>
            </a:solidFill>
            <a:latin typeface="Arial" panose="020B0604020202020204" pitchFamily="34" charset="0"/>
            <a:cs typeface="Arial" panose="020B0604020202020204" pitchFamily="34" charset="0"/>
          </a:endParaRPr>
        </a:p>
      </dgm:t>
    </dgm:pt>
    <dgm:pt modelId="{3982C6A5-90CB-4887-A076-E20090F3B395}" type="parTrans" cxnId="{48E09029-0A6F-49D8-B9EC-F99205D24853}">
      <dgm:prSet/>
      <dgm:spPr/>
      <dgm:t>
        <a:bodyPr/>
        <a:lstStyle/>
        <a:p>
          <a:endParaRPr lang="en-US"/>
        </a:p>
      </dgm:t>
    </dgm:pt>
    <dgm:pt modelId="{D4D99421-6EE1-4E7B-A057-F198B76F0328}" type="sibTrans" cxnId="{48E09029-0A6F-49D8-B9EC-F99205D24853}">
      <dgm:prSet/>
      <dgm:spPr/>
      <dgm:t>
        <a:bodyPr/>
        <a:lstStyle/>
        <a:p>
          <a:endParaRPr lang="en-US"/>
        </a:p>
      </dgm:t>
    </dgm:pt>
    <dgm:pt modelId="{1C68F630-DE63-458D-A400-48D336BCFFF0}">
      <dgm:prSet custT="1"/>
      <dgm:spPr/>
      <dgm:t>
        <a:bodyPr/>
        <a:lstStyle/>
        <a:p>
          <a:r>
            <a:rPr lang="en-US" sz="3200" b="0" dirty="0">
              <a:solidFill>
                <a:schemeClr val="tx1"/>
              </a:solidFill>
              <a:latin typeface="Arial" panose="020B0604020202020204" pitchFamily="34" charset="0"/>
              <a:cs typeface="Arial" panose="020B0604020202020204" pitchFamily="34" charset="0"/>
            </a:rPr>
            <a:t>Next steps are based on the participant’s Lung-RADS</a:t>
          </a:r>
          <a:r>
            <a:rPr lang="en-US" sz="3200" b="0" baseline="30000" dirty="0">
              <a:solidFill>
                <a:schemeClr val="tx1"/>
              </a:solidFill>
              <a:latin typeface="Arial" panose="020B0604020202020204" pitchFamily="34" charset="0"/>
              <a:cs typeface="Arial" panose="020B0604020202020204" pitchFamily="34" charset="0"/>
            </a:rPr>
            <a:t>TM</a:t>
          </a:r>
          <a:r>
            <a:rPr lang="en-US" sz="3200" b="0" dirty="0">
              <a:solidFill>
                <a:schemeClr val="tx1"/>
              </a:solidFill>
              <a:latin typeface="Arial" panose="020B0604020202020204" pitchFamily="34" charset="0"/>
              <a:cs typeface="Arial" panose="020B0604020202020204" pitchFamily="34" charset="0"/>
            </a:rPr>
            <a:t> score</a:t>
          </a:r>
        </a:p>
      </dgm:t>
    </dgm:pt>
    <dgm:pt modelId="{E6734D56-F123-41DD-A6DF-3D7E8F4A9063}" type="parTrans" cxnId="{0CE4E2C6-03AD-47D6-97E1-3E02A022D806}">
      <dgm:prSet/>
      <dgm:spPr/>
      <dgm:t>
        <a:bodyPr/>
        <a:lstStyle/>
        <a:p>
          <a:endParaRPr lang="en-US"/>
        </a:p>
      </dgm:t>
    </dgm:pt>
    <dgm:pt modelId="{87B8AD73-4278-4DD4-BDF9-CD9A20303ACB}" type="sibTrans" cxnId="{0CE4E2C6-03AD-47D6-97E1-3E02A022D806}">
      <dgm:prSet/>
      <dgm:spPr/>
      <dgm:t>
        <a:bodyPr/>
        <a:lstStyle/>
        <a:p>
          <a:endParaRPr lang="en-US"/>
        </a:p>
      </dgm:t>
    </dgm:pt>
    <dgm:pt modelId="{656F0BDC-A163-40B3-84E8-930EB94DA08C}" type="pres">
      <dgm:prSet presAssocID="{C16A1596-7D4A-4F3F-9F2F-8DF4A2562E68}" presName="Name0" presStyleCnt="0">
        <dgm:presLayoutVars>
          <dgm:dir/>
          <dgm:resizeHandles val="exact"/>
        </dgm:presLayoutVars>
      </dgm:prSet>
      <dgm:spPr/>
    </dgm:pt>
    <dgm:pt modelId="{43C10DB2-0B32-4323-8843-2426C550728B}" type="pres">
      <dgm:prSet presAssocID="{53BA5688-BFB6-453F-BFD3-62732689B90B}" presName="node" presStyleLbl="node1" presStyleIdx="0" presStyleCnt="3" custScaleX="177904">
        <dgm:presLayoutVars>
          <dgm:bulletEnabled val="1"/>
        </dgm:presLayoutVars>
      </dgm:prSet>
      <dgm:spPr/>
      <dgm:t>
        <a:bodyPr/>
        <a:lstStyle/>
        <a:p>
          <a:endParaRPr lang="en-US"/>
        </a:p>
      </dgm:t>
    </dgm:pt>
    <dgm:pt modelId="{47E2B393-4DF9-4D13-91F6-C6B88CB84A3F}" type="pres">
      <dgm:prSet presAssocID="{5914B155-7BC6-4F7A-B708-BA26F7A04E0E}" presName="sibTrans" presStyleLbl="sibTrans2D1" presStyleIdx="0" presStyleCnt="2"/>
      <dgm:spPr/>
      <dgm:t>
        <a:bodyPr/>
        <a:lstStyle/>
        <a:p>
          <a:endParaRPr lang="en-US"/>
        </a:p>
      </dgm:t>
    </dgm:pt>
    <dgm:pt modelId="{F94C7712-0B5C-4D4D-BB02-8EA694215715}" type="pres">
      <dgm:prSet presAssocID="{5914B155-7BC6-4F7A-B708-BA26F7A04E0E}" presName="connectorText" presStyleLbl="sibTrans2D1" presStyleIdx="0" presStyleCnt="2"/>
      <dgm:spPr/>
      <dgm:t>
        <a:bodyPr/>
        <a:lstStyle/>
        <a:p>
          <a:endParaRPr lang="en-US"/>
        </a:p>
      </dgm:t>
    </dgm:pt>
    <dgm:pt modelId="{5D5A48EF-F4D5-484E-ABB8-6071BFFB5742}" type="pres">
      <dgm:prSet presAssocID="{BC2C291D-5E64-4985-9832-3BFEF4A38041}" presName="node" presStyleLbl="node1" presStyleIdx="1" presStyleCnt="3" custScaleX="177904" custLinFactNeighborX="-208" custLinFactNeighborY="-482">
        <dgm:presLayoutVars>
          <dgm:bulletEnabled val="1"/>
        </dgm:presLayoutVars>
      </dgm:prSet>
      <dgm:spPr/>
      <dgm:t>
        <a:bodyPr/>
        <a:lstStyle/>
        <a:p>
          <a:endParaRPr lang="en-US"/>
        </a:p>
      </dgm:t>
    </dgm:pt>
    <dgm:pt modelId="{B90E7D43-F14F-4C5F-89D6-47B05B6B5573}" type="pres">
      <dgm:prSet presAssocID="{559DEA0C-B4A4-43B5-8962-7B3927652881}" presName="sibTrans" presStyleLbl="sibTrans2D1" presStyleIdx="1" presStyleCnt="2"/>
      <dgm:spPr/>
      <dgm:t>
        <a:bodyPr/>
        <a:lstStyle/>
        <a:p>
          <a:endParaRPr lang="en-US"/>
        </a:p>
      </dgm:t>
    </dgm:pt>
    <dgm:pt modelId="{8CA054BF-05EA-47B3-A575-920E6DC28BCE}" type="pres">
      <dgm:prSet presAssocID="{559DEA0C-B4A4-43B5-8962-7B3927652881}" presName="connectorText" presStyleLbl="sibTrans2D1" presStyleIdx="1" presStyleCnt="2"/>
      <dgm:spPr/>
      <dgm:t>
        <a:bodyPr/>
        <a:lstStyle/>
        <a:p>
          <a:endParaRPr lang="en-US"/>
        </a:p>
      </dgm:t>
    </dgm:pt>
    <dgm:pt modelId="{BAA58291-294B-4441-AAA7-55E411CDEBA6}" type="pres">
      <dgm:prSet presAssocID="{77503F06-274C-4245-8367-0A66A631D829}" presName="node" presStyleLbl="node1" presStyleIdx="2" presStyleCnt="3" custScaleX="177904" custLinFactNeighborX="1773" custLinFactNeighborY="-432">
        <dgm:presLayoutVars>
          <dgm:bulletEnabled val="1"/>
        </dgm:presLayoutVars>
      </dgm:prSet>
      <dgm:spPr/>
      <dgm:t>
        <a:bodyPr/>
        <a:lstStyle/>
        <a:p>
          <a:endParaRPr lang="en-US"/>
        </a:p>
      </dgm:t>
    </dgm:pt>
  </dgm:ptLst>
  <dgm:cxnLst>
    <dgm:cxn modelId="{4F0E474D-4478-429B-9D09-7AED5BD1D4AB}" srcId="{53BA5688-BFB6-453F-BFD3-62732689B90B}" destId="{6F8C9EF3-5545-4AF9-A16D-0D27357F7596}" srcOrd="0" destOrd="0" parTransId="{915E0870-2420-4D9C-9310-F673008E866A}" sibTransId="{6B06086A-94BF-4692-93BE-F4EC1D780862}"/>
    <dgm:cxn modelId="{947B0BCB-E3A5-4D6C-B5F1-D440D9D82292}" type="presOf" srcId="{559DEA0C-B4A4-43B5-8962-7B3927652881}" destId="{8CA054BF-05EA-47B3-A575-920E6DC28BCE}" srcOrd="1" destOrd="0" presId="urn:microsoft.com/office/officeart/2005/8/layout/process1"/>
    <dgm:cxn modelId="{9D2D9FF2-2E71-4CBA-B387-D979A0B13F69}" srcId="{BC2C291D-5E64-4985-9832-3BFEF4A38041}" destId="{89F858E4-E9C1-44B4-A6DE-E703FD48F823}" srcOrd="2" destOrd="0" parTransId="{462F474B-125A-4291-A143-7E32B4C7D5AB}" sibTransId="{DD1F98A0-C2E5-48BD-8798-93454389056B}"/>
    <dgm:cxn modelId="{31730647-AC19-41F3-B45E-BDFC7456F417}" type="presOf" srcId="{C16A1596-7D4A-4F3F-9F2F-8DF4A2562E68}" destId="{656F0BDC-A163-40B3-84E8-930EB94DA08C}" srcOrd="0" destOrd="0" presId="urn:microsoft.com/office/officeart/2005/8/layout/process1"/>
    <dgm:cxn modelId="{C7B90456-7DE7-42D9-BA97-FF2F90890DBF}" srcId="{77503F06-274C-4245-8367-0A66A631D829}" destId="{8CBC880E-D08B-4054-9D9B-9E9CFB8A26AF}" srcOrd="0" destOrd="0" parTransId="{4048248E-8F16-4813-994F-1A36DF11422A}" sibTransId="{A742C407-6584-4D79-BB51-F673B9D449F4}"/>
    <dgm:cxn modelId="{9A3FEB05-FE3E-412B-B652-013D39D0623A}" type="presOf" srcId="{5914B155-7BC6-4F7A-B708-BA26F7A04E0E}" destId="{F94C7712-0B5C-4D4D-BB02-8EA694215715}" srcOrd="1" destOrd="0" presId="urn:microsoft.com/office/officeart/2005/8/layout/process1"/>
    <dgm:cxn modelId="{4DF65E0B-F6F4-411F-ABBD-C3437318DB0E}" type="presOf" srcId="{BA837507-D4BF-4A30-99E6-2D7414BD300F}" destId="{5D5A48EF-F4D5-484E-ABB8-6071BFFB5742}" srcOrd="0" destOrd="2" presId="urn:microsoft.com/office/officeart/2005/8/layout/process1"/>
    <dgm:cxn modelId="{CEAF61DA-78D9-4B39-A114-24C4C897B986}" type="presOf" srcId="{8CBC880E-D08B-4054-9D9B-9E9CFB8A26AF}" destId="{BAA58291-294B-4441-AAA7-55E411CDEBA6}" srcOrd="0" destOrd="1" presId="urn:microsoft.com/office/officeart/2005/8/layout/process1"/>
    <dgm:cxn modelId="{C4F48D58-4583-4E29-ADAB-E4A2FA13EE46}" type="presOf" srcId="{6F8C9EF3-5545-4AF9-A16D-0D27357F7596}" destId="{43C10DB2-0B32-4323-8843-2426C550728B}" srcOrd="0" destOrd="1" presId="urn:microsoft.com/office/officeart/2005/8/layout/process1"/>
    <dgm:cxn modelId="{6E9A3D20-3F41-43DC-B5EC-3F8AF031895B}" srcId="{C16A1596-7D4A-4F3F-9F2F-8DF4A2562E68}" destId="{77503F06-274C-4245-8367-0A66A631D829}" srcOrd="2" destOrd="0" parTransId="{A646F06D-9E6E-4242-AB4F-058648865CDA}" sibTransId="{15A63FA5-7790-40E9-B71C-4A90F843964E}"/>
    <dgm:cxn modelId="{1654050F-E849-4A91-B68C-88337AAD0578}" type="presOf" srcId="{BC2C291D-5E64-4985-9832-3BFEF4A38041}" destId="{5D5A48EF-F4D5-484E-ABB8-6071BFFB5742}" srcOrd="0" destOrd="0" presId="urn:microsoft.com/office/officeart/2005/8/layout/process1"/>
    <dgm:cxn modelId="{3BA20C83-A73F-493E-B40A-450BD9C3AC64}" srcId="{6F8C9EF3-5545-4AF9-A16D-0D27357F7596}" destId="{91A4137C-81B5-4329-B548-674E2FA1BB32}" srcOrd="3" destOrd="0" parTransId="{A93CEB9A-46A5-442C-8CB4-D50555E1E969}" sibTransId="{7DBED6E3-E7A6-44DA-8044-A3363B362E4C}"/>
    <dgm:cxn modelId="{03786162-808B-4A9E-85C7-FB9C6D4FEFC9}" srcId="{53BA5688-BFB6-453F-BFD3-62732689B90B}" destId="{74C708B7-0B7E-4B9B-883C-DC044D3A163D}" srcOrd="1" destOrd="0" parTransId="{6318A10A-8EB3-4F77-BB2F-556615C2EBD7}" sibTransId="{28E7C131-DC35-4BD2-962E-C52641F03C5F}"/>
    <dgm:cxn modelId="{C9CBCEE0-30E7-40A7-8FF0-61EA1185EE17}" srcId="{6F8C9EF3-5545-4AF9-A16D-0D27357F7596}" destId="{BC27C01F-3A57-4BFF-B9FE-C0A9EEC20EDE}" srcOrd="1" destOrd="0" parTransId="{4A831400-7B55-48AD-9F97-019F73492795}" sibTransId="{26BCD11D-697D-4BA0-B593-478DE0C1F04A}"/>
    <dgm:cxn modelId="{D2C0D8B8-7CF1-4BB4-9AE5-1FC15D763F24}" type="presOf" srcId="{5914B155-7BC6-4F7A-B708-BA26F7A04E0E}" destId="{47E2B393-4DF9-4D13-91F6-C6B88CB84A3F}" srcOrd="0" destOrd="0" presId="urn:microsoft.com/office/officeart/2005/8/layout/process1"/>
    <dgm:cxn modelId="{86BF2614-3294-4717-B243-579875E4D7FE}" type="presOf" srcId="{559DEA0C-B4A4-43B5-8962-7B3927652881}" destId="{B90E7D43-F14F-4C5F-89D6-47B05B6B5573}" srcOrd="0" destOrd="0" presId="urn:microsoft.com/office/officeart/2005/8/layout/process1"/>
    <dgm:cxn modelId="{CC5A1603-17C7-4C21-AFB5-76CDEAAF43B2}" type="presOf" srcId="{BC27C01F-3A57-4BFF-B9FE-C0A9EEC20EDE}" destId="{43C10DB2-0B32-4323-8843-2426C550728B}" srcOrd="0" destOrd="3" presId="urn:microsoft.com/office/officeart/2005/8/layout/process1"/>
    <dgm:cxn modelId="{F750C47C-93A3-4034-B0BE-C5D7FB3B13EF}" srcId="{C16A1596-7D4A-4F3F-9F2F-8DF4A2562E68}" destId="{53BA5688-BFB6-453F-BFD3-62732689B90B}" srcOrd="0" destOrd="0" parTransId="{1E90AFAE-A32B-48C2-9A5F-F5C5F6C7E7F3}" sibTransId="{5914B155-7BC6-4F7A-B708-BA26F7A04E0E}"/>
    <dgm:cxn modelId="{901E4206-15C1-4A5E-ACC8-A9A6A99D0120}" srcId="{6F8C9EF3-5545-4AF9-A16D-0D27357F7596}" destId="{51AB0C65-B41B-43C6-A079-3BCC054F1940}" srcOrd="2" destOrd="0" parTransId="{062B660B-DAF0-42A6-996E-58474CAF79A5}" sibTransId="{EA5E8482-8F03-4200-BC2D-6490FD37BF70}"/>
    <dgm:cxn modelId="{695CB8C5-2640-4C6F-931B-927E99E9A9AF}" type="presOf" srcId="{89F858E4-E9C1-44B4-A6DE-E703FD48F823}" destId="{5D5A48EF-F4D5-484E-ABB8-6071BFFB5742}" srcOrd="0" destOrd="3" presId="urn:microsoft.com/office/officeart/2005/8/layout/process1"/>
    <dgm:cxn modelId="{E347CC1A-0954-4353-9353-4236F9EDEC47}" type="presOf" srcId="{74C708B7-0B7E-4B9B-883C-DC044D3A163D}" destId="{43C10DB2-0B32-4323-8843-2426C550728B}" srcOrd="0" destOrd="7" presId="urn:microsoft.com/office/officeart/2005/8/layout/process1"/>
    <dgm:cxn modelId="{0CE4E2C6-03AD-47D6-97E1-3E02A022D806}" srcId="{77503F06-274C-4245-8367-0A66A631D829}" destId="{1C68F630-DE63-458D-A400-48D336BCFFF0}" srcOrd="1" destOrd="0" parTransId="{E6734D56-F123-41DD-A6DF-3D7E8F4A9063}" sibTransId="{87B8AD73-4278-4DD4-BDF9-CD9A20303ACB}"/>
    <dgm:cxn modelId="{698D0714-676E-4130-9279-826E418131CF}" srcId="{6F8C9EF3-5545-4AF9-A16D-0D27357F7596}" destId="{4E13928D-2F3E-49F6-9D9B-F0CDBC6EBEFB}" srcOrd="0" destOrd="0" parTransId="{AD3D9894-8F69-4523-BA4C-9F386E6659FA}" sibTransId="{A22F2C07-3B20-4F43-8247-9514FD787C0A}"/>
    <dgm:cxn modelId="{58EAD224-0633-465F-9BA3-1140EF0078C3}" type="presOf" srcId="{77503F06-274C-4245-8367-0A66A631D829}" destId="{BAA58291-294B-4441-AAA7-55E411CDEBA6}" srcOrd="0" destOrd="0" presId="urn:microsoft.com/office/officeart/2005/8/layout/process1"/>
    <dgm:cxn modelId="{324EDAD7-A3EB-489C-9C72-87F6FED510E4}" type="presOf" srcId="{71C8C71A-1117-4960-B888-D56140780D22}" destId="{43C10DB2-0B32-4323-8843-2426C550728B}" srcOrd="0" destOrd="6" presId="urn:microsoft.com/office/officeart/2005/8/layout/process1"/>
    <dgm:cxn modelId="{7EB0F545-9DF0-4783-9E1A-9F33CA3E7E93}" type="presOf" srcId="{53BA5688-BFB6-453F-BFD3-62732689B90B}" destId="{43C10DB2-0B32-4323-8843-2426C550728B}" srcOrd="0" destOrd="0" presId="urn:microsoft.com/office/officeart/2005/8/layout/process1"/>
    <dgm:cxn modelId="{EA17A74A-E6AA-4A22-A529-D7C77AB1B631}" srcId="{BC2C291D-5E64-4985-9832-3BFEF4A38041}" destId="{BA837507-D4BF-4A30-99E6-2D7414BD300F}" srcOrd="1" destOrd="0" parTransId="{F243783F-87AF-4AA2-9404-1ACCAD15F169}" sibTransId="{772C4887-9B3A-47FC-896C-448B2E889F29}"/>
    <dgm:cxn modelId="{A27624CB-A505-4135-AD63-C05A148A8D52}" srcId="{C16A1596-7D4A-4F3F-9F2F-8DF4A2562E68}" destId="{BC2C291D-5E64-4985-9832-3BFEF4A38041}" srcOrd="1" destOrd="0" parTransId="{33A0CCCF-D014-476E-B072-F2568C40ABD7}" sibTransId="{559DEA0C-B4A4-43B5-8962-7B3927652881}"/>
    <dgm:cxn modelId="{635568E1-7055-401C-AF9D-3D3CE5CA0087}" type="presOf" srcId="{91A4137C-81B5-4329-B548-674E2FA1BB32}" destId="{43C10DB2-0B32-4323-8843-2426C550728B}" srcOrd="0" destOrd="5" presId="urn:microsoft.com/office/officeart/2005/8/layout/process1"/>
    <dgm:cxn modelId="{6ADBC347-F8A1-4702-AD81-49D3AB671007}" type="presOf" srcId="{1C68F630-DE63-458D-A400-48D336BCFFF0}" destId="{BAA58291-294B-4441-AAA7-55E411CDEBA6}" srcOrd="0" destOrd="2" presId="urn:microsoft.com/office/officeart/2005/8/layout/process1"/>
    <dgm:cxn modelId="{676762E2-F229-4B3A-8F0C-50EE0B896595}" type="presOf" srcId="{51AB0C65-B41B-43C6-A079-3BCC054F1940}" destId="{43C10DB2-0B32-4323-8843-2426C550728B}" srcOrd="0" destOrd="4" presId="urn:microsoft.com/office/officeart/2005/8/layout/process1"/>
    <dgm:cxn modelId="{C5BE98EE-377A-4438-9960-0AC04F456E2E}" type="presOf" srcId="{4E13928D-2F3E-49F6-9D9B-F0CDBC6EBEFB}" destId="{43C10DB2-0B32-4323-8843-2426C550728B}" srcOrd="0" destOrd="2" presId="urn:microsoft.com/office/officeart/2005/8/layout/process1"/>
    <dgm:cxn modelId="{8855ECE1-B273-422E-AB55-E6C2E9FD2905}" srcId="{BC2C291D-5E64-4985-9832-3BFEF4A38041}" destId="{7D60B000-4F55-4BA4-896B-1AFFA4FC9CCB}" srcOrd="0" destOrd="0" parTransId="{2B15B617-AC77-43D8-9233-6CE1C1354306}" sibTransId="{E1978DCA-13E6-4BC0-BCE1-6F3D82229316}"/>
    <dgm:cxn modelId="{48E09029-0A6F-49D8-B9EC-F99205D24853}" srcId="{6F8C9EF3-5545-4AF9-A16D-0D27357F7596}" destId="{71C8C71A-1117-4960-B888-D56140780D22}" srcOrd="4" destOrd="0" parTransId="{3982C6A5-90CB-4887-A076-E20090F3B395}" sibTransId="{D4D99421-6EE1-4E7B-A057-F198B76F0328}"/>
    <dgm:cxn modelId="{D40BC684-FC2F-41B5-8F41-6C98929D8E0A}" type="presOf" srcId="{7D60B000-4F55-4BA4-896B-1AFFA4FC9CCB}" destId="{5D5A48EF-F4D5-484E-ABB8-6071BFFB5742}" srcOrd="0" destOrd="1" presId="urn:microsoft.com/office/officeart/2005/8/layout/process1"/>
    <dgm:cxn modelId="{3BF0798D-062D-4C37-B5FA-1AC74E387689}" type="presParOf" srcId="{656F0BDC-A163-40B3-84E8-930EB94DA08C}" destId="{43C10DB2-0B32-4323-8843-2426C550728B}" srcOrd="0" destOrd="0" presId="urn:microsoft.com/office/officeart/2005/8/layout/process1"/>
    <dgm:cxn modelId="{FD9F7B89-AA61-4C90-8C97-05605B7BF26D}" type="presParOf" srcId="{656F0BDC-A163-40B3-84E8-930EB94DA08C}" destId="{47E2B393-4DF9-4D13-91F6-C6B88CB84A3F}" srcOrd="1" destOrd="0" presId="urn:microsoft.com/office/officeart/2005/8/layout/process1"/>
    <dgm:cxn modelId="{5AAC9B26-9E6C-44FC-9FE3-78124AE2EBB8}" type="presParOf" srcId="{47E2B393-4DF9-4D13-91F6-C6B88CB84A3F}" destId="{F94C7712-0B5C-4D4D-BB02-8EA694215715}" srcOrd="0" destOrd="0" presId="urn:microsoft.com/office/officeart/2005/8/layout/process1"/>
    <dgm:cxn modelId="{37F0910C-52C4-4B17-8A98-0CB985E58BB5}" type="presParOf" srcId="{656F0BDC-A163-40B3-84E8-930EB94DA08C}" destId="{5D5A48EF-F4D5-484E-ABB8-6071BFFB5742}" srcOrd="2" destOrd="0" presId="urn:microsoft.com/office/officeart/2005/8/layout/process1"/>
    <dgm:cxn modelId="{5AD1300D-7752-41DA-876A-DD29DAF77CA0}" type="presParOf" srcId="{656F0BDC-A163-40B3-84E8-930EB94DA08C}" destId="{B90E7D43-F14F-4C5F-89D6-47B05B6B5573}" srcOrd="3" destOrd="0" presId="urn:microsoft.com/office/officeart/2005/8/layout/process1"/>
    <dgm:cxn modelId="{18E5BEA8-BF58-4263-A8B3-92B673D9556A}" type="presParOf" srcId="{B90E7D43-F14F-4C5F-89D6-47B05B6B5573}" destId="{8CA054BF-05EA-47B3-A575-920E6DC28BCE}" srcOrd="0" destOrd="0" presId="urn:microsoft.com/office/officeart/2005/8/layout/process1"/>
    <dgm:cxn modelId="{72E413ED-8FE0-48B2-BEC9-A0441A0284CC}" type="presParOf" srcId="{656F0BDC-A163-40B3-84E8-930EB94DA08C}" destId="{BAA58291-294B-4441-AAA7-55E411CDEBA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10DB2-0B32-4323-8843-2426C550728B}">
      <dsp:nvSpPr>
        <dsp:cNvPr id="0" name=""/>
        <dsp:cNvSpPr/>
      </dsp:nvSpPr>
      <dsp:spPr>
        <a:xfrm>
          <a:off x="15640" y="531326"/>
          <a:ext cx="5671340" cy="7435953"/>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dirty="0">
              <a:solidFill>
                <a:schemeClr val="tx1"/>
              </a:solidFill>
              <a:latin typeface="Arial" panose="020B0604020202020204" pitchFamily="34" charset="0"/>
              <a:cs typeface="Arial" panose="020B0604020202020204" pitchFamily="34" charset="0"/>
            </a:rPr>
            <a:t>Informed Participation Conversation (In-person</a:t>
          </a:r>
          <a:r>
            <a:rPr lang="en-US" sz="3200" b="1" kern="1200" dirty="0" smtClean="0">
              <a:solidFill>
                <a:schemeClr val="tx1"/>
              </a:solidFill>
              <a:latin typeface="Arial" panose="020B0604020202020204" pitchFamily="34" charset="0"/>
              <a:cs typeface="Arial" panose="020B0604020202020204" pitchFamily="34" charset="0"/>
            </a:rPr>
            <a:t>)</a:t>
          </a:r>
        </a:p>
        <a:p>
          <a:pPr marL="285750" lvl="1" indent="-285750" algn="l" defTabSz="1422400">
            <a:lnSpc>
              <a:spcPct val="90000"/>
            </a:lnSpc>
            <a:spcBef>
              <a:spcPct val="0"/>
            </a:spcBef>
            <a:spcAft>
              <a:spcPct val="15000"/>
            </a:spcAft>
            <a:buChar char="••"/>
          </a:pPr>
          <a:r>
            <a:rPr lang="en-CA" sz="3200" strike="noStrike" kern="1200" dirty="0" smtClean="0">
              <a:solidFill>
                <a:schemeClr val="tx1"/>
              </a:solidFill>
              <a:latin typeface="Arial" panose="020B0604020202020204" pitchFamily="34" charset="0"/>
              <a:cs typeface="Arial" panose="020B0604020202020204" pitchFamily="34" charset="0"/>
            </a:rPr>
            <a:t>At the first screening visit, a </a:t>
          </a:r>
          <a:r>
            <a:rPr lang="en-CA" sz="3200" strike="noStrike" kern="1200" dirty="0">
              <a:solidFill>
                <a:schemeClr val="tx1"/>
              </a:solidFill>
              <a:latin typeface="Arial" panose="020B0604020202020204" pitchFamily="34" charset="0"/>
              <a:cs typeface="Arial" panose="020B0604020202020204" pitchFamily="34" charset="0"/>
            </a:rPr>
            <a:t>participant information sheet </a:t>
          </a:r>
          <a:r>
            <a:rPr lang="en-CA" sz="3200" strike="noStrike" kern="1200" dirty="0" smtClean="0">
              <a:solidFill>
                <a:schemeClr val="tx1"/>
              </a:solidFill>
              <a:latin typeface="Arial" panose="020B0604020202020204" pitchFamily="34" charset="0"/>
              <a:cs typeface="Arial" panose="020B0604020202020204" pitchFamily="34" charset="0"/>
            </a:rPr>
            <a:t>is used to facilitate </a:t>
          </a:r>
          <a:r>
            <a:rPr lang="en-CA" sz="3200" strike="noStrike" kern="1200" dirty="0">
              <a:solidFill>
                <a:schemeClr val="tx1"/>
              </a:solidFill>
              <a:latin typeface="Arial" panose="020B0604020202020204" pitchFamily="34" charset="0"/>
              <a:cs typeface="Arial" panose="020B0604020202020204" pitchFamily="34" charset="0"/>
            </a:rPr>
            <a:t>a conversation about:</a:t>
          </a:r>
          <a:endParaRPr lang="en-US" sz="3200" strike="noStrike" kern="1200" dirty="0">
            <a:solidFill>
              <a:schemeClr val="tx1"/>
            </a:solidFill>
            <a:latin typeface="Arial" panose="020B0604020202020204" pitchFamily="34" charset="0"/>
            <a:cs typeface="Arial" panose="020B0604020202020204" pitchFamily="34" charset="0"/>
          </a:endParaRPr>
        </a:p>
        <a:p>
          <a:pPr marL="571500" lvl="2" indent="-285750" algn="l" defTabSz="1422400">
            <a:lnSpc>
              <a:spcPct val="90000"/>
            </a:lnSpc>
            <a:spcBef>
              <a:spcPct val="0"/>
            </a:spcBef>
            <a:spcAft>
              <a:spcPct val="15000"/>
            </a:spcAft>
            <a:buChar char="••"/>
          </a:pPr>
          <a:r>
            <a:rPr lang="en-CA" sz="3200" strike="noStrike" kern="1200" dirty="0" smtClean="0">
              <a:solidFill>
                <a:schemeClr val="tx1"/>
              </a:solidFill>
              <a:latin typeface="Arial" panose="020B0604020202020204" pitchFamily="34" charset="0"/>
              <a:cs typeface="Arial" panose="020B0604020202020204" pitchFamily="34" charset="0"/>
            </a:rPr>
            <a:t>The person’s </a:t>
          </a:r>
          <a:r>
            <a:rPr lang="en-CA" sz="3200" strike="noStrike" kern="1200" dirty="0">
              <a:solidFill>
                <a:schemeClr val="tx1"/>
              </a:solidFill>
              <a:latin typeface="Arial" panose="020B0604020202020204" pitchFamily="34" charset="0"/>
              <a:cs typeface="Arial" panose="020B0604020202020204" pitchFamily="34" charset="0"/>
            </a:rPr>
            <a:t>lung cancer risk</a:t>
          </a:r>
          <a:endParaRPr lang="en-CA" sz="3200" strike="sngStrike" kern="1200" dirty="0">
            <a:solidFill>
              <a:schemeClr val="tx1"/>
            </a:solidFill>
            <a:latin typeface="Arial" panose="020B0604020202020204" pitchFamily="34" charset="0"/>
            <a:cs typeface="Arial" panose="020B0604020202020204" pitchFamily="34" charset="0"/>
          </a:endParaRPr>
        </a:p>
        <a:p>
          <a:pPr marL="571500" lvl="2" indent="-285750" algn="l" defTabSz="1422400">
            <a:lnSpc>
              <a:spcPct val="90000"/>
            </a:lnSpc>
            <a:spcBef>
              <a:spcPct val="0"/>
            </a:spcBef>
            <a:spcAft>
              <a:spcPct val="15000"/>
            </a:spcAft>
            <a:buChar char="••"/>
          </a:pPr>
          <a:r>
            <a:rPr lang="en-US" sz="3200" strike="noStrike" kern="1200" dirty="0">
              <a:solidFill>
                <a:schemeClr val="tx1"/>
              </a:solidFill>
              <a:latin typeface="Arial" panose="020B0604020202020204" pitchFamily="34" charset="0"/>
              <a:cs typeface="Arial" panose="020B0604020202020204" pitchFamily="34" charset="0"/>
            </a:rPr>
            <a:t>The LDCT scan</a:t>
          </a:r>
          <a:endParaRPr lang="en-CA" sz="3200" strike="sngStrike" kern="1200" dirty="0">
            <a:solidFill>
              <a:schemeClr val="tx1"/>
            </a:solidFill>
            <a:latin typeface="Arial" panose="020B0604020202020204" pitchFamily="34" charset="0"/>
            <a:cs typeface="Arial" panose="020B0604020202020204" pitchFamily="34" charset="0"/>
          </a:endParaRPr>
        </a:p>
        <a:p>
          <a:pPr marL="571500" lvl="2" indent="-285750" algn="l" defTabSz="1422400">
            <a:lnSpc>
              <a:spcPct val="90000"/>
            </a:lnSpc>
            <a:spcBef>
              <a:spcPct val="0"/>
            </a:spcBef>
            <a:spcAft>
              <a:spcPct val="15000"/>
            </a:spcAft>
            <a:buChar char="••"/>
          </a:pPr>
          <a:r>
            <a:rPr lang="en-US" sz="3200" strike="noStrike" kern="1200" dirty="0">
              <a:solidFill>
                <a:schemeClr val="tx1"/>
              </a:solidFill>
              <a:latin typeface="Arial" panose="020B0604020202020204" pitchFamily="34" charset="0"/>
              <a:cs typeface="Arial" panose="020B0604020202020204" pitchFamily="34" charset="0"/>
            </a:rPr>
            <a:t>Possible results and next steps</a:t>
          </a:r>
          <a:endParaRPr lang="en-CA" sz="3200" strike="noStrike" kern="1200" dirty="0">
            <a:solidFill>
              <a:schemeClr val="tx1"/>
            </a:solidFill>
            <a:latin typeface="Arial" panose="020B0604020202020204" pitchFamily="34" charset="0"/>
            <a:cs typeface="Arial" panose="020B0604020202020204" pitchFamily="34" charset="0"/>
          </a:endParaRPr>
        </a:p>
        <a:p>
          <a:pPr marL="571500" lvl="2" indent="-285750" algn="l" defTabSz="1422400">
            <a:lnSpc>
              <a:spcPct val="90000"/>
            </a:lnSpc>
            <a:spcBef>
              <a:spcPct val="0"/>
            </a:spcBef>
            <a:spcAft>
              <a:spcPct val="15000"/>
            </a:spcAft>
            <a:buChar char="••"/>
          </a:pPr>
          <a:r>
            <a:rPr lang="en-CA" sz="3200" strike="noStrike" kern="1200" dirty="0">
              <a:solidFill>
                <a:schemeClr val="tx1"/>
              </a:solidFill>
              <a:latin typeface="Arial" panose="020B0604020202020204" pitchFamily="34" charset="0"/>
              <a:cs typeface="Arial" panose="020B0604020202020204" pitchFamily="34" charset="0"/>
            </a:rPr>
            <a:t>Benefits and risks of screening</a:t>
          </a:r>
        </a:p>
        <a:p>
          <a:pPr marL="571500" lvl="2" indent="-285750" algn="l" defTabSz="1422400">
            <a:lnSpc>
              <a:spcPct val="90000"/>
            </a:lnSpc>
            <a:spcBef>
              <a:spcPct val="0"/>
            </a:spcBef>
            <a:spcAft>
              <a:spcPct val="15000"/>
            </a:spcAft>
            <a:buChar char="••"/>
          </a:pPr>
          <a:r>
            <a:rPr lang="en-US" sz="3200" strike="noStrike" kern="1200" dirty="0">
              <a:solidFill>
                <a:schemeClr val="tx1"/>
              </a:solidFill>
              <a:latin typeface="Arial" panose="020B0604020202020204" pitchFamily="34" charset="0"/>
              <a:cs typeface="Arial" panose="020B0604020202020204" pitchFamily="34" charset="0"/>
            </a:rPr>
            <a:t>Smoking cessation</a:t>
          </a:r>
          <a:endParaRPr lang="en-CA" sz="3200" strike="noStrike" kern="1200" dirty="0">
            <a:solidFill>
              <a:schemeClr val="tx1"/>
            </a:solidFill>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endParaRPr lang="en-US" sz="2800" kern="1200" dirty="0">
            <a:solidFill>
              <a:schemeClr val="tx1"/>
            </a:solidFill>
            <a:latin typeface="Arial" panose="020B0604020202020204" pitchFamily="34" charset="0"/>
            <a:cs typeface="Arial" panose="020B0604020202020204" pitchFamily="34" charset="0"/>
          </a:endParaRPr>
        </a:p>
      </dsp:txBody>
      <dsp:txXfrm>
        <a:off x="181748" y="697434"/>
        <a:ext cx="5339124" cy="7103737"/>
      </dsp:txXfrm>
    </dsp:sp>
    <dsp:sp modelId="{47E2B393-4DF9-4D13-91F6-C6B88CB84A3F}">
      <dsp:nvSpPr>
        <dsp:cNvPr id="0" name=""/>
        <dsp:cNvSpPr/>
      </dsp:nvSpPr>
      <dsp:spPr>
        <a:xfrm rot="21582256">
          <a:off x="6005100" y="3835988"/>
          <a:ext cx="674430" cy="790590"/>
        </a:xfrm>
        <a:prstGeom prst="rightArrow">
          <a:avLst>
            <a:gd name="adj1" fmla="val 60000"/>
            <a:gd name="adj2" fmla="val 50000"/>
          </a:avLst>
        </a:prstGeom>
        <a:solidFill>
          <a:srgbClr val="B4D5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solidFill>
              <a:schemeClr val="tx1"/>
            </a:solidFill>
            <a:latin typeface="+mn-lt"/>
          </a:endParaRPr>
        </a:p>
      </dsp:txBody>
      <dsp:txXfrm>
        <a:off x="6005101" y="3994628"/>
        <a:ext cx="472101" cy="474354"/>
      </dsp:txXfrm>
    </dsp:sp>
    <dsp:sp modelId="{5D5A48EF-F4D5-484E-ABB8-6071BFFB5742}">
      <dsp:nvSpPr>
        <dsp:cNvPr id="0" name=""/>
        <dsp:cNvSpPr/>
      </dsp:nvSpPr>
      <dsp:spPr>
        <a:xfrm>
          <a:off x="6959475" y="495485"/>
          <a:ext cx="5671340" cy="7435953"/>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dirty="0">
              <a:solidFill>
                <a:schemeClr val="tx1"/>
              </a:solidFill>
              <a:latin typeface="Arial" panose="020B0604020202020204" pitchFamily="34" charset="0"/>
              <a:cs typeface="Arial" panose="020B0604020202020204" pitchFamily="34" charset="0"/>
            </a:rPr>
            <a:t>LDCT </a:t>
          </a:r>
          <a:r>
            <a:rPr lang="en-US" sz="3200" b="1" kern="1200" dirty="0" smtClean="0">
              <a:solidFill>
                <a:schemeClr val="tx1"/>
              </a:solidFill>
              <a:latin typeface="Arial" panose="020B0604020202020204" pitchFamily="34" charset="0"/>
              <a:cs typeface="Arial" panose="020B0604020202020204" pitchFamily="34" charset="0"/>
            </a:rPr>
            <a:t>Scan</a:t>
          </a:r>
        </a:p>
        <a:p>
          <a:pPr marL="285750" lvl="1" indent="-285750" algn="l" defTabSz="1422400">
            <a:lnSpc>
              <a:spcPct val="90000"/>
            </a:lnSpc>
            <a:spcBef>
              <a:spcPct val="0"/>
            </a:spcBef>
            <a:spcAft>
              <a:spcPct val="15000"/>
            </a:spcAft>
            <a:buChar char="••"/>
          </a:pPr>
          <a:r>
            <a:rPr lang="en-CA" sz="3200" kern="1200" dirty="0">
              <a:solidFill>
                <a:schemeClr val="tx1"/>
              </a:solidFill>
              <a:latin typeface="Arial" panose="020B0604020202020204" pitchFamily="34" charset="0"/>
              <a:cs typeface="Arial" panose="020B0604020202020204" pitchFamily="34" charset="0"/>
            </a:rPr>
            <a:t>LDCT uses </a:t>
          </a:r>
          <a:r>
            <a:rPr lang="en-CA" sz="3200" strike="noStrike" kern="1200" dirty="0">
              <a:solidFill>
                <a:schemeClr val="tx1"/>
              </a:solidFill>
              <a:latin typeface="Arial" panose="020B0604020202020204" pitchFamily="34" charset="0"/>
              <a:cs typeface="Arial" panose="020B0604020202020204" pitchFamily="34" charset="0"/>
            </a:rPr>
            <a:t>much</a:t>
          </a:r>
          <a:r>
            <a:rPr lang="en-CA" sz="3200" kern="1200" dirty="0">
              <a:solidFill>
                <a:schemeClr val="tx1"/>
              </a:solidFill>
              <a:latin typeface="Arial" panose="020B0604020202020204" pitchFamily="34" charset="0"/>
              <a:cs typeface="Arial" panose="020B0604020202020204" pitchFamily="34" charset="0"/>
            </a:rPr>
            <a:t> less radiation than a diagnostic CT and does not require </a:t>
          </a:r>
          <a:r>
            <a:rPr lang="en-CA" sz="3200" kern="1200" dirty="0" smtClean="0">
              <a:solidFill>
                <a:schemeClr val="tx1"/>
              </a:solidFill>
              <a:latin typeface="Arial" panose="020B0604020202020204" pitchFamily="34" charset="0"/>
              <a:cs typeface="Arial" panose="020B0604020202020204" pitchFamily="34" charset="0"/>
            </a:rPr>
            <a:t>contrast</a:t>
          </a:r>
          <a:endParaRPr lang="en-US" sz="3200" strike="sngStrike" kern="1200" dirty="0">
            <a:solidFill>
              <a:srgbClr val="FF0000"/>
            </a:solidFill>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en-US" sz="3200" b="0" kern="1200" dirty="0">
              <a:solidFill>
                <a:schemeClr val="tx1"/>
              </a:solidFill>
              <a:latin typeface="Arial" panose="020B0604020202020204" pitchFamily="34" charset="0"/>
              <a:cs typeface="Arial" panose="020B0604020202020204" pitchFamily="34" charset="0"/>
            </a:rPr>
            <a:t>Each LDCT scan is reported using a highly structured, standardized reporting template</a:t>
          </a:r>
        </a:p>
        <a:p>
          <a:pPr marL="285750" lvl="1" indent="-285750" algn="l" defTabSz="1422400">
            <a:lnSpc>
              <a:spcPct val="90000"/>
            </a:lnSpc>
            <a:spcBef>
              <a:spcPct val="0"/>
            </a:spcBef>
            <a:spcAft>
              <a:spcPct val="15000"/>
            </a:spcAft>
            <a:buChar char="••"/>
          </a:pPr>
          <a:r>
            <a:rPr lang="en-CA" sz="3200" b="0" kern="1200" dirty="0">
              <a:solidFill>
                <a:schemeClr val="tx1"/>
              </a:solidFill>
              <a:latin typeface="Arial" panose="020B0604020202020204" pitchFamily="34" charset="0"/>
              <a:cs typeface="Arial" panose="020B0604020202020204" pitchFamily="34" charset="0"/>
            </a:rPr>
            <a:t>Lung-RADS™ scoring system is used for nodule management </a:t>
          </a:r>
          <a:endParaRPr lang="en-US" sz="3200" b="0" kern="1200" dirty="0">
            <a:solidFill>
              <a:schemeClr val="tx1"/>
            </a:solidFill>
            <a:latin typeface="Arial" panose="020B0604020202020204" pitchFamily="34" charset="0"/>
            <a:cs typeface="Arial" panose="020B0604020202020204" pitchFamily="34" charset="0"/>
          </a:endParaRPr>
        </a:p>
      </dsp:txBody>
      <dsp:txXfrm>
        <a:off x="7125583" y="661593"/>
        <a:ext cx="5339124" cy="7103737"/>
      </dsp:txXfrm>
    </dsp:sp>
    <dsp:sp modelId="{B90E7D43-F14F-4C5F-89D6-47B05B6B5573}">
      <dsp:nvSpPr>
        <dsp:cNvPr id="0" name=""/>
        <dsp:cNvSpPr/>
      </dsp:nvSpPr>
      <dsp:spPr>
        <a:xfrm rot="1835">
          <a:off x="12954175" y="3820035"/>
          <a:ext cx="685522" cy="790590"/>
        </a:xfrm>
        <a:prstGeom prst="rightArrow">
          <a:avLst>
            <a:gd name="adj1" fmla="val 60000"/>
            <a:gd name="adj2" fmla="val 50000"/>
          </a:avLst>
        </a:prstGeom>
        <a:solidFill>
          <a:srgbClr val="B4D5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solidFill>
              <a:schemeClr val="tx1"/>
            </a:solidFill>
            <a:latin typeface="+mn-lt"/>
          </a:endParaRPr>
        </a:p>
      </dsp:txBody>
      <dsp:txXfrm>
        <a:off x="12954175" y="3978098"/>
        <a:ext cx="479865" cy="474354"/>
      </dsp:txXfrm>
    </dsp:sp>
    <dsp:sp modelId="{BAA58291-294B-4441-AAA7-55E411CDEBA6}">
      <dsp:nvSpPr>
        <dsp:cNvPr id="0" name=""/>
        <dsp:cNvSpPr/>
      </dsp:nvSpPr>
      <dsp:spPr>
        <a:xfrm>
          <a:off x="13924255" y="499203"/>
          <a:ext cx="5671340" cy="7435953"/>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dirty="0">
              <a:solidFill>
                <a:schemeClr val="tx1"/>
              </a:solidFill>
              <a:latin typeface="Arial" panose="020B0604020202020204" pitchFamily="34" charset="0"/>
              <a:cs typeface="Arial" panose="020B0604020202020204" pitchFamily="34" charset="0"/>
            </a:rPr>
            <a:t>Results </a:t>
          </a:r>
          <a:r>
            <a:rPr lang="en-US" sz="3200" b="1" kern="1200" dirty="0" smtClean="0">
              <a:solidFill>
                <a:schemeClr val="tx1"/>
              </a:solidFill>
              <a:latin typeface="Arial" panose="020B0604020202020204" pitchFamily="34" charset="0"/>
              <a:cs typeface="Arial" panose="020B0604020202020204" pitchFamily="34" charset="0"/>
            </a:rPr>
            <a:t>Communication</a:t>
          </a:r>
        </a:p>
        <a:p>
          <a:pPr marL="285750" lvl="1" indent="-285750" algn="l" defTabSz="1422400">
            <a:lnSpc>
              <a:spcPct val="90000"/>
            </a:lnSpc>
            <a:spcBef>
              <a:spcPct val="0"/>
            </a:spcBef>
            <a:spcAft>
              <a:spcPct val="15000"/>
            </a:spcAft>
            <a:buChar char="••"/>
          </a:pPr>
          <a:r>
            <a:rPr lang="en-US" sz="3200" b="0" kern="1200" dirty="0">
              <a:solidFill>
                <a:schemeClr val="tx1"/>
              </a:solidFill>
              <a:latin typeface="Arial" panose="020B0604020202020204" pitchFamily="34" charset="0"/>
              <a:cs typeface="Arial" panose="020B0604020202020204" pitchFamily="34" charset="0"/>
            </a:rPr>
            <a:t>Results and next steps are communicated to the participant over the phone by the screening navigator </a:t>
          </a:r>
          <a:r>
            <a:rPr lang="en-CA" sz="3200" b="0" kern="1200" dirty="0">
              <a:solidFill>
                <a:schemeClr val="tx1"/>
              </a:solidFill>
              <a:latin typeface="Arial" panose="020B0604020202020204" pitchFamily="34" charset="0"/>
              <a:cs typeface="Arial" panose="020B0604020202020204" pitchFamily="34" charset="0"/>
            </a:rPr>
            <a:t>within two weeks of scan </a:t>
          </a:r>
          <a:r>
            <a:rPr lang="en-CA" sz="3200" b="0" kern="1200" dirty="0" smtClean="0">
              <a:solidFill>
                <a:schemeClr val="tx1"/>
              </a:solidFill>
              <a:latin typeface="Arial" panose="020B0604020202020204" pitchFamily="34" charset="0"/>
              <a:cs typeface="Arial" panose="020B0604020202020204" pitchFamily="34" charset="0"/>
            </a:rPr>
            <a:t>date</a:t>
          </a:r>
          <a:endParaRPr lang="en-US" sz="3200" b="0" kern="1200" dirty="0">
            <a:solidFill>
              <a:schemeClr val="tx1"/>
            </a:solidFill>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en-US" sz="3200" b="0" kern="1200" dirty="0">
              <a:solidFill>
                <a:schemeClr val="tx1"/>
              </a:solidFill>
              <a:latin typeface="Arial" panose="020B0604020202020204" pitchFamily="34" charset="0"/>
              <a:cs typeface="Arial" panose="020B0604020202020204" pitchFamily="34" charset="0"/>
            </a:rPr>
            <a:t>Next steps are based on the participant’s Lung-RADS</a:t>
          </a:r>
          <a:r>
            <a:rPr lang="en-US" sz="3200" b="0" kern="1200" baseline="30000" dirty="0">
              <a:solidFill>
                <a:schemeClr val="tx1"/>
              </a:solidFill>
              <a:latin typeface="Arial" panose="020B0604020202020204" pitchFamily="34" charset="0"/>
              <a:cs typeface="Arial" panose="020B0604020202020204" pitchFamily="34" charset="0"/>
            </a:rPr>
            <a:t>TM</a:t>
          </a:r>
          <a:r>
            <a:rPr lang="en-US" sz="3200" b="0" kern="1200" dirty="0">
              <a:solidFill>
                <a:schemeClr val="tx1"/>
              </a:solidFill>
              <a:latin typeface="Arial" panose="020B0604020202020204" pitchFamily="34" charset="0"/>
              <a:cs typeface="Arial" panose="020B0604020202020204" pitchFamily="34" charset="0"/>
            </a:rPr>
            <a:t> score</a:t>
          </a:r>
        </a:p>
      </dsp:txBody>
      <dsp:txXfrm>
        <a:off x="14090363" y="665311"/>
        <a:ext cx="5339124" cy="71037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11387138" y="0"/>
            <a:ext cx="8712200" cy="565150"/>
          </a:xfrm>
          <a:prstGeom prst="rect">
            <a:avLst/>
          </a:prstGeom>
        </p:spPr>
        <p:txBody>
          <a:bodyPr vert="horz" lIns="91440" tIns="45720" rIns="91440" bIns="45720" rtlCol="0"/>
          <a:lstStyle>
            <a:lvl1pPr algn="r">
              <a:defRPr sz="1200"/>
            </a:lvl1pPr>
          </a:lstStyle>
          <a:p>
            <a:fld id="{E1D0326F-CD36-9541-870E-5B5A923DF687}" type="datetimeFigureOut">
              <a:rPr lang="en-US" smtClean="0"/>
              <a:t>11/11/2019</a:t>
            </a:fld>
            <a:endParaRPr lang="en-US" dirty="0"/>
          </a:p>
        </p:txBody>
      </p:sp>
      <p:sp>
        <p:nvSpPr>
          <p:cNvPr id="4" name="Footer Placeholder 3"/>
          <p:cNvSpPr>
            <a:spLocks noGrp="1"/>
          </p:cNvSpPr>
          <p:nvPr>
            <p:ph type="ftr" sz="quarter" idx="2"/>
          </p:nvPr>
        </p:nvSpPr>
        <p:spPr>
          <a:xfrm>
            <a:off x="0" y="10742613"/>
            <a:ext cx="8712200" cy="5651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11387138" y="10742613"/>
            <a:ext cx="8712200" cy="565150"/>
          </a:xfrm>
          <a:prstGeom prst="rect">
            <a:avLst/>
          </a:prstGeom>
        </p:spPr>
        <p:txBody>
          <a:bodyPr vert="horz" lIns="91440" tIns="45720" rIns="91440" bIns="45720" rtlCol="0" anchor="b"/>
          <a:lstStyle>
            <a:lvl1pPr algn="r">
              <a:defRPr sz="1200"/>
            </a:lvl1pPr>
          </a:lstStyle>
          <a:p>
            <a:fld id="{59FA60F2-CDC1-874E-BD5B-3834D0464E89}" type="slidenum">
              <a:rPr lang="en-US" smtClean="0"/>
              <a:t>‹#›</a:t>
            </a:fld>
            <a:endParaRPr lang="en-US" dirty="0"/>
          </a:p>
        </p:txBody>
      </p:sp>
    </p:spTree>
    <p:extLst>
      <p:ext uri="{BB962C8B-B14F-4D97-AF65-F5344CB8AC3E}">
        <p14:creationId xmlns:p14="http://schemas.microsoft.com/office/powerpoint/2010/main" val="13701293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5150"/>
          </a:xfrm>
          <a:prstGeom prst="rect">
            <a:avLst/>
          </a:prstGeom>
        </p:spPr>
        <p:txBody>
          <a:bodyPr vert="horz" lIns="91440" tIns="45720" rIns="91440" bIns="45720" rtlCol="0"/>
          <a:lstStyle>
            <a:lvl1pPr algn="r">
              <a:defRPr sz="1200"/>
            </a:lvl1pPr>
          </a:lstStyle>
          <a:p>
            <a:fld id="{A44212B0-53E3-CB4F-A1B3-0573B3522B29}" type="datetimeFigureOut">
              <a:rPr lang="en-US" smtClean="0"/>
              <a:t>11/11/2019</a:t>
            </a:fld>
            <a:endParaRPr lang="en-US" dirty="0"/>
          </a:p>
        </p:txBody>
      </p:sp>
      <p:sp>
        <p:nvSpPr>
          <p:cNvPr id="4" name="Slide Image Placeholder 3"/>
          <p:cNvSpPr>
            <a:spLocks noGrp="1" noRot="1" noChangeAspect="1"/>
          </p:cNvSpPr>
          <p:nvPr>
            <p:ph type="sldImg" idx="2"/>
          </p:nvPr>
        </p:nvSpPr>
        <p:spPr>
          <a:xfrm>
            <a:off x="6281738" y="847725"/>
            <a:ext cx="7540625" cy="42418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372100"/>
            <a:ext cx="16084550" cy="5089525"/>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10742613"/>
            <a:ext cx="8712200" cy="5651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5150"/>
          </a:xfrm>
          <a:prstGeom prst="rect">
            <a:avLst/>
          </a:prstGeom>
        </p:spPr>
        <p:txBody>
          <a:bodyPr vert="horz" lIns="91440" tIns="45720" rIns="91440" bIns="45720" rtlCol="0" anchor="b"/>
          <a:lstStyle>
            <a:lvl1pPr algn="r">
              <a:defRPr sz="1200"/>
            </a:lvl1pPr>
          </a:lstStyle>
          <a:p>
            <a:fld id="{3CBF1611-5181-BF48-9AFE-E9330BA59ABB}" type="slidenum">
              <a:rPr lang="en-US" smtClean="0"/>
              <a:t>‹#›</a:t>
            </a:fld>
            <a:endParaRPr lang="en-US" dirty="0"/>
          </a:p>
        </p:txBody>
      </p:sp>
    </p:spTree>
    <p:extLst>
      <p:ext uri="{BB962C8B-B14F-4D97-AF65-F5344CB8AC3E}">
        <p14:creationId xmlns:p14="http://schemas.microsoft.com/office/powerpoint/2010/main" val="23089599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CBF1611-5181-BF48-9AFE-E9330BA59ABB}" type="slidenum">
              <a:rPr lang="en-US" smtClean="0"/>
              <a:t>1</a:t>
            </a:fld>
            <a:endParaRPr lang="en-US" dirty="0"/>
          </a:p>
        </p:txBody>
      </p:sp>
    </p:spTree>
    <p:extLst>
      <p:ext uri="{BB962C8B-B14F-4D97-AF65-F5344CB8AC3E}">
        <p14:creationId xmlns:p14="http://schemas.microsoft.com/office/powerpoint/2010/main" val="3929166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Considerations for recruitment:</a:t>
            </a:r>
          </a:p>
          <a:p>
            <a:pPr marL="800100" lvl="1" indent="-342900">
              <a:buFont typeface="Arial" panose="020B0604020202020204" pitchFamily="34" charset="0"/>
              <a:buChar char="•"/>
            </a:pPr>
            <a:r>
              <a:rPr lang="en-US" sz="2000" dirty="0" smtClean="0"/>
              <a:t>Potential stigma and negative attitudes related to smoking cigarettes</a:t>
            </a:r>
          </a:p>
          <a:p>
            <a:pPr marL="800100" lvl="1" indent="-342900">
              <a:buFont typeface="Arial" panose="020B0604020202020204" pitchFamily="34" charset="0"/>
              <a:buChar char="•"/>
            </a:pPr>
            <a:r>
              <a:rPr lang="en-US" sz="2000" dirty="0" smtClean="0"/>
              <a:t>First Nations, Inuit, Métis and urban Indigenous communities as well as people with lower socio-economic and education status, may have higher smoking rates</a:t>
            </a:r>
            <a:r>
              <a:rPr lang="en-US" sz="2000" baseline="30000" dirty="0" smtClean="0"/>
              <a:t>1,2</a:t>
            </a:r>
          </a:p>
          <a:p>
            <a:pPr marL="800100" lvl="1" indent="-342900">
              <a:buFont typeface="Arial" panose="020B0604020202020204" pitchFamily="34" charset="0"/>
              <a:buChar char="•"/>
            </a:pPr>
            <a:r>
              <a:rPr lang="en-US" sz="2000" dirty="0" smtClean="0"/>
              <a:t>Potentially eligible people are not easily identified; smoking related data is not readily available</a:t>
            </a:r>
          </a:p>
          <a:p>
            <a:pPr marL="800100" lvl="1" indent="-342900">
              <a:buFont typeface="Arial" panose="020B0604020202020204" pitchFamily="34" charset="0"/>
              <a:buChar char="•"/>
            </a:pPr>
            <a:r>
              <a:rPr lang="en-US" sz="2000" dirty="0" smtClean="0"/>
              <a:t>Some people may not have a primary care provider</a:t>
            </a:r>
          </a:p>
          <a:p>
            <a:pPr marL="457200" lvl="1" indent="0">
              <a:buFont typeface="Arial" panose="020B0604020202020204" pitchFamily="34" charset="0"/>
              <a:buNone/>
            </a:pPr>
            <a:endParaRPr lang="en-US" sz="2000" dirty="0" smtClean="0"/>
          </a:p>
          <a:p>
            <a:r>
              <a:rPr lang="en-US" sz="2000" dirty="0" smtClean="0"/>
              <a:t>Implications to recruitment strategy:</a:t>
            </a:r>
          </a:p>
          <a:p>
            <a:pPr marL="800100" lvl="1" indent="-342900">
              <a:buFont typeface="Arial" panose="020B0604020202020204" pitchFamily="34" charset="0"/>
              <a:buChar char="•"/>
            </a:pPr>
            <a:r>
              <a:rPr lang="en-US" sz="2000" dirty="0" smtClean="0"/>
              <a:t>Primary care providers play a crucial role in identifying people who may benefit from screening</a:t>
            </a:r>
          </a:p>
          <a:p>
            <a:pPr marL="800100" lvl="1" indent="-342900">
              <a:buFont typeface="Arial" panose="020B0604020202020204" pitchFamily="34" charset="0"/>
              <a:buChar char="•"/>
            </a:pPr>
            <a:r>
              <a:rPr lang="en-US" sz="2000" dirty="0" smtClean="0"/>
              <a:t>Cannot rely on correspondence programs or solely on primary care providers to recruit people; must include a community-based strategy</a:t>
            </a:r>
          </a:p>
          <a:p>
            <a:pPr marL="457200" lvl="1" indent="0">
              <a:buFont typeface="Arial" panose="020B0604020202020204" pitchFamily="34" charset="0"/>
              <a:buNone/>
            </a:pPr>
            <a:endParaRPr lang="en-US" sz="200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rPr>
              <a:t>Smokers</a:t>
            </a:r>
            <a:r>
              <a:rPr lang="en-US" sz="1200" baseline="0" dirty="0" smtClean="0">
                <a:solidFill>
                  <a:srgbClr val="FF0000"/>
                </a:solidFill>
              </a:rPr>
              <a:t> are typically at a lower SES and education levels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FF0000"/>
                </a:solidFill>
              </a:rPr>
              <a:t>Individuals may have lower socio-economic and education status, and some may not have a primary care provider </a:t>
            </a:r>
          </a:p>
          <a:p>
            <a:pPr>
              <a:buFont typeface="Arial" panose="020B0604020202020204" pitchFamily="34" charset="0"/>
              <a:buNone/>
            </a:pPr>
            <a:endParaRPr lang="en-CA" sz="1200" dirty="0" smtClean="0"/>
          </a:p>
          <a:p>
            <a:pPr>
              <a:buFont typeface="Arial" panose="020B0604020202020204" pitchFamily="34" charset="0"/>
              <a:buNone/>
            </a:pPr>
            <a:r>
              <a:rPr lang="en-CA" sz="1200" dirty="0" smtClean="0"/>
              <a:t>Interviews with current smokers identified themes that may contribute to reduced participation including fatalism, fear of diagnosis/treatment, pessimism about survival and stigma that lung cancer was a self-inflicted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baseline="0" dirty="0" smtClean="0"/>
              <a:t>Speaking Note Sources:</a:t>
            </a:r>
          </a:p>
          <a:p>
            <a:pPr marL="171450" lvl="0" indent="-171450">
              <a:buFont typeface="Arial" panose="020B0604020202020204" pitchFamily="34" charset="0"/>
              <a:buChar char="•"/>
              <a:defRPr/>
            </a:pPr>
            <a:r>
              <a:rPr lang="en-CA" sz="1200" kern="0" dirty="0" smtClean="0"/>
              <a:t>Cancer Care Ontario. Aboriginal Cancer Strategy III 2015-2019 [Internet]. Toronto (ON): Cancer Care Ontario; 2015. Retrieved from: https://www.cancercareontario.ca/sites/ccocancercare/files/assets/CCOAboriginalStrategy3.pdf</a:t>
            </a:r>
          </a:p>
          <a:p>
            <a:pPr marL="171450" lvl="0" indent="-171450">
              <a:buFont typeface="Arial" panose="020B0604020202020204" pitchFamily="34" charset="0"/>
              <a:buChar char="•"/>
              <a:defRPr/>
            </a:pPr>
            <a:r>
              <a:rPr lang="en-CA" sz="1200" kern="0" dirty="0" smtClean="0"/>
              <a:t>Cancer Care Ontario. Cancer Risk Factors in Ontario: Tobacco. Toronto, Canada, 2014. Retrieved from http://www.cancercare.on.ca/tobaccoreport</a:t>
            </a:r>
          </a:p>
        </p:txBody>
      </p:sp>
      <p:sp>
        <p:nvSpPr>
          <p:cNvPr id="4" name="Slide Number Placeholder 3"/>
          <p:cNvSpPr>
            <a:spLocks noGrp="1"/>
          </p:cNvSpPr>
          <p:nvPr>
            <p:ph type="sldNum" sz="quarter" idx="10"/>
          </p:nvPr>
        </p:nvSpPr>
        <p:spPr/>
        <p:txBody>
          <a:bodyPr/>
          <a:lstStyle/>
          <a:p>
            <a:fld id="{3CBF1611-5181-BF48-9AFE-E9330BA59ABB}" type="slidenum">
              <a:rPr lang="en-US" smtClean="0"/>
              <a:t>16</a:t>
            </a:fld>
            <a:endParaRPr lang="en-US" dirty="0"/>
          </a:p>
        </p:txBody>
      </p:sp>
    </p:spTree>
    <p:extLst>
      <p:ext uri="{BB962C8B-B14F-4D97-AF65-F5344CB8AC3E}">
        <p14:creationId xmlns:p14="http://schemas.microsoft.com/office/powerpoint/2010/main" val="1464610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smtClean="0">
                <a:solidFill>
                  <a:schemeClr val="tx1"/>
                </a:solidFill>
                <a:latin typeface="Arial" panose="020B0604020202020204" pitchFamily="34" charset="0"/>
                <a:ea typeface="+mn-ea"/>
                <a:cs typeface="Arial" panose="020B0604020202020204" pitchFamily="34" charset="0"/>
              </a:rPr>
              <a:t>Purpose of Literature Review:</a:t>
            </a:r>
            <a:r>
              <a:rPr lang="en-US" sz="1100" kern="1200" dirty="0" smtClean="0">
                <a:solidFill>
                  <a:schemeClr val="tx1"/>
                </a:solidFill>
                <a:latin typeface="Arial" panose="020B0604020202020204" pitchFamily="34" charset="0"/>
                <a:ea typeface="+mn-ea"/>
                <a:cs typeface="Arial" panose="020B0604020202020204" pitchFamily="34" charset="0"/>
              </a:rPr>
              <a:t> identify and synthesize available and relevant evidence about strategies to reach, inform and motivate hard-to-reach individuals/groups to attend cancer screening (Lung, Breast, Cervical, and Colorectal). </a:t>
            </a:r>
            <a:endParaRPr lang="en-CA" sz="1100" kern="1200" dirty="0" smtClean="0">
              <a:solidFill>
                <a:schemeClr val="tx1"/>
              </a:solidFill>
              <a:latin typeface="Arial" panose="020B0604020202020204" pitchFamily="34" charset="0"/>
              <a:ea typeface="+mn-ea"/>
              <a:cs typeface="Arial" panose="020B0604020202020204" pitchFamily="34" charset="0"/>
            </a:endParaRPr>
          </a:p>
          <a:p>
            <a:endParaRPr lang="en-US" sz="1100" kern="1200" dirty="0" smtClean="0">
              <a:solidFill>
                <a:schemeClr val="tx1"/>
              </a:solidFill>
              <a:latin typeface="Arial" panose="020B0604020202020204" pitchFamily="34" charset="0"/>
              <a:ea typeface="+mn-ea"/>
              <a:cs typeface="Arial" panose="020B0604020202020204" pitchFamily="34" charset="0"/>
            </a:endParaRPr>
          </a:p>
          <a:p>
            <a:r>
              <a:rPr lang="en-US" sz="1100" b="1" kern="1200" dirty="0" smtClean="0">
                <a:solidFill>
                  <a:schemeClr val="tx1"/>
                </a:solidFill>
                <a:latin typeface="Arial" panose="020B0604020202020204" pitchFamily="34" charset="0"/>
                <a:ea typeface="+mn-ea"/>
                <a:cs typeface="Arial" panose="020B0604020202020204" pitchFamily="34" charset="0"/>
              </a:rPr>
              <a:t>Studies Included: </a:t>
            </a:r>
            <a:r>
              <a:rPr lang="en-US" sz="1100" kern="1200" dirty="0" smtClean="0">
                <a:solidFill>
                  <a:schemeClr val="tx1"/>
                </a:solidFill>
                <a:latin typeface="Arial" panose="020B0604020202020204" pitchFamily="34" charset="0"/>
                <a:ea typeface="+mn-ea"/>
                <a:cs typeface="Arial" panose="020B0604020202020204" pitchFamily="34" charset="0"/>
              </a:rPr>
              <a:t>A total of 34 primary studies were included,</a:t>
            </a:r>
            <a:r>
              <a:rPr lang="en-US" sz="1100" kern="1200" baseline="0" dirty="0" smtClean="0">
                <a:solidFill>
                  <a:schemeClr val="tx1"/>
                </a:solidFill>
                <a:latin typeface="Arial" panose="020B0604020202020204" pitchFamily="34" charset="0"/>
                <a:ea typeface="+mn-ea"/>
                <a:cs typeface="Arial" panose="020B0604020202020204" pitchFamily="34" charset="0"/>
              </a:rPr>
              <a:t> which were conducted in USA (32), Australia (1) and England (1). </a:t>
            </a:r>
            <a:r>
              <a:rPr lang="en-US" sz="1100" kern="1200" dirty="0" smtClean="0">
                <a:solidFill>
                  <a:schemeClr val="tx1"/>
                </a:solidFill>
                <a:latin typeface="Arial" panose="020B0604020202020204" pitchFamily="34" charset="0"/>
                <a:ea typeface="+mn-ea"/>
                <a:cs typeface="Arial" panose="020B0604020202020204" pitchFamily="34" charset="0"/>
              </a:rPr>
              <a:t>In terms of study details, 24 (71%) studies were RCTs, eight (24%) used quasi-experimental designs (six used non-randomized groups; two used pre-post designs) and two (6%) studies used observational designs. </a:t>
            </a:r>
          </a:p>
          <a:p>
            <a:endParaRPr lang="en-US" sz="1100" b="1" kern="1200" dirty="0" smtClean="0">
              <a:solidFill>
                <a:schemeClr val="tx1"/>
              </a:solidFill>
              <a:latin typeface="Arial" panose="020B0604020202020204" pitchFamily="34" charset="0"/>
              <a:ea typeface="+mn-ea"/>
              <a:cs typeface="Arial" panose="020B0604020202020204" pitchFamily="34" charset="0"/>
            </a:endParaRPr>
          </a:p>
          <a:p>
            <a:r>
              <a:rPr lang="en-US" sz="1100" b="1" u="none" kern="1200" dirty="0" smtClean="0">
                <a:solidFill>
                  <a:schemeClr val="tx1"/>
                </a:solidFill>
                <a:latin typeface="Arial" panose="020B0604020202020204" pitchFamily="34" charset="0"/>
                <a:ea typeface="+mn-ea"/>
                <a:cs typeface="Arial" panose="020B0604020202020204" pitchFamily="34" charset="0"/>
              </a:rPr>
              <a:t>Findings:</a:t>
            </a:r>
            <a:r>
              <a:rPr lang="en-US" sz="1100" b="1" u="none" kern="1200" baseline="0" dirty="0" smtClean="0">
                <a:solidFill>
                  <a:schemeClr val="tx1"/>
                </a:solidFill>
                <a:latin typeface="Arial" panose="020B0604020202020204" pitchFamily="34" charset="0"/>
                <a:ea typeface="+mn-ea"/>
                <a:cs typeface="Arial" panose="020B0604020202020204" pitchFamily="34" charset="0"/>
              </a:rPr>
              <a:t> </a:t>
            </a:r>
          </a:p>
          <a:p>
            <a:pPr marL="228600" indent="-228600">
              <a:buAutoNum type="arabicPeriod"/>
            </a:pPr>
            <a:r>
              <a:rPr lang="en-US" sz="1100" b="1" u="none" kern="1200" baseline="0" dirty="0" smtClean="0">
                <a:solidFill>
                  <a:schemeClr val="tx1"/>
                </a:solidFill>
                <a:latin typeface="Arial" panose="020B0604020202020204" pitchFamily="34" charset="0"/>
                <a:ea typeface="+mn-ea"/>
                <a:cs typeface="Arial" panose="020B0604020202020204" pitchFamily="34" charset="0"/>
              </a:rPr>
              <a:t>Support Active Recruitment: </a:t>
            </a:r>
          </a:p>
          <a:p>
            <a:pPr marL="171450" indent="-171450">
              <a:buFont typeface="Arial" panose="020B0604020202020204" pitchFamily="34" charset="0"/>
              <a:buChar char="•"/>
            </a:pPr>
            <a:r>
              <a:rPr lang="en-CA" sz="1100" kern="1200" dirty="0" smtClean="0">
                <a:solidFill>
                  <a:schemeClr val="tx1"/>
                </a:solidFill>
                <a:effectLst/>
                <a:latin typeface="Arial" panose="020B0604020202020204" pitchFamily="34" charset="0"/>
                <a:ea typeface="+mn-ea"/>
                <a:cs typeface="Arial" panose="020B0604020202020204" pitchFamily="34" charset="0"/>
              </a:rPr>
              <a:t>There was no single formula for an effective recruitment strategy; it is unclear which specific intervention elements or combinations had the most impact on screening uptake.</a:t>
            </a:r>
            <a:r>
              <a:rPr lang="en-US" sz="1100" kern="1200" baseline="0" dirty="0" smtClean="0">
                <a:solidFill>
                  <a:schemeClr val="tx1"/>
                </a:solidFill>
                <a:effectLst/>
                <a:latin typeface="Arial" panose="020B0604020202020204" pitchFamily="34" charset="0"/>
                <a:ea typeface="+mn-ea"/>
                <a:cs typeface="Arial" panose="020B0604020202020204" pitchFamily="34" charset="0"/>
              </a:rPr>
              <a:t> </a:t>
            </a:r>
          </a:p>
          <a:p>
            <a:pPr marL="171450" indent="-171450">
              <a:buFont typeface="Arial" panose="020B0604020202020204" pitchFamily="34" charset="0"/>
              <a:buChar char="•"/>
            </a:pPr>
            <a:r>
              <a:rPr lang="en-CA" sz="1100" kern="1200" dirty="0" smtClean="0">
                <a:solidFill>
                  <a:schemeClr val="tx1"/>
                </a:solidFill>
                <a:effectLst/>
                <a:latin typeface="Arial" panose="020B0604020202020204" pitchFamily="34" charset="0"/>
                <a:ea typeface="+mn-ea"/>
                <a:cs typeface="Arial" panose="020B0604020202020204" pitchFamily="34" charset="0"/>
              </a:rPr>
              <a:t>In most cases, using some type of intervention to recruit people for screening resulted in significantly more people getting screened than following usual practice or not using a recruitment strategy.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i="1" u="none" kern="1200" dirty="0" smtClean="0">
                <a:solidFill>
                  <a:schemeClr val="tx1"/>
                </a:solidFill>
                <a:effectLst/>
                <a:latin typeface="Arial" panose="020B0604020202020204" pitchFamily="34" charset="0"/>
                <a:ea typeface="+mn-ea"/>
                <a:cs typeface="Arial" panose="020B0604020202020204" pitchFamily="34" charset="0"/>
              </a:rPr>
              <a:t>As a result, we</a:t>
            </a:r>
            <a:r>
              <a:rPr lang="en-CA" sz="1100" i="1" u="none" kern="1200" baseline="0" dirty="0" smtClean="0">
                <a:solidFill>
                  <a:schemeClr val="tx1"/>
                </a:solidFill>
                <a:effectLst/>
                <a:latin typeface="Arial" panose="020B0604020202020204" pitchFamily="34" charset="0"/>
                <a:ea typeface="+mn-ea"/>
                <a:cs typeface="Arial" panose="020B0604020202020204" pitchFamily="34" charset="0"/>
              </a:rPr>
              <a:t> developed</a:t>
            </a:r>
            <a:r>
              <a:rPr lang="en-CA" sz="1100" i="1" u="none" kern="1200" dirty="0" smtClean="0">
                <a:solidFill>
                  <a:schemeClr val="tx1"/>
                </a:solidFill>
                <a:effectLst/>
                <a:latin typeface="Arial" panose="020B0604020202020204" pitchFamily="34" charset="0"/>
                <a:ea typeface="+mn-ea"/>
                <a:cs typeface="Arial" panose="020B0604020202020204" pitchFamily="34" charset="0"/>
              </a:rPr>
              <a:t> </a:t>
            </a:r>
            <a:r>
              <a:rPr lang="en-US" sz="1100" i="1" u="none" dirty="0" smtClean="0">
                <a:solidFill>
                  <a:schemeClr val="tx1"/>
                </a:solidFill>
                <a:latin typeface="Arial" panose="020B0604020202020204" pitchFamily="34" charset="0"/>
                <a:cs typeface="Arial" panose="020B0604020202020204" pitchFamily="34" charset="0"/>
              </a:rPr>
              <a:t>an overarching provincial strategy used by all sites with tailored regional/local outreach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u="sng"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u="none" dirty="0" smtClean="0">
                <a:solidFill>
                  <a:schemeClr val="tx1"/>
                </a:solidFill>
                <a:latin typeface="Arial" panose="020B0604020202020204" pitchFamily="34" charset="0"/>
                <a:cs typeface="Arial" panose="020B0604020202020204" pitchFamily="34" charset="0"/>
              </a:rPr>
              <a:t>2. </a:t>
            </a:r>
            <a:r>
              <a:rPr lang="en-CA" sz="1100" b="1" dirty="0" smtClean="0">
                <a:solidFill>
                  <a:schemeClr val="tx1"/>
                </a:solidFill>
                <a:latin typeface="Arial" panose="020B0604020202020204" pitchFamily="34" charset="0"/>
                <a:cs typeface="Arial" panose="020B0604020202020204" pitchFamily="34" charset="0"/>
              </a:rPr>
              <a:t>Use Multi-Component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kern="1200" dirty="0" smtClean="0">
                <a:solidFill>
                  <a:schemeClr val="tx1"/>
                </a:solidFill>
                <a:effectLst/>
                <a:latin typeface="Arial" panose="020B0604020202020204" pitchFamily="34" charset="0"/>
                <a:ea typeface="+mn-ea"/>
                <a:cs typeface="Arial" panose="020B0604020202020204" pitchFamily="34" charset="0"/>
              </a:rPr>
              <a:t>Almost all of the recruitment interventions relied on multi-component strategies. Many strategies used professional or lay navigators, individual education, cultural tailoring, printed materials, telephone communication, and addressed structural barriers.</a:t>
            </a:r>
          </a:p>
          <a:p>
            <a:pPr marL="171450" lvl="0" indent="-171450">
              <a:buFont typeface="Arial" panose="020B0604020202020204" pitchFamily="34" charset="0"/>
              <a:buChar char="•"/>
            </a:pPr>
            <a:r>
              <a:rPr lang="en-CA" sz="1100" i="1" u="none" kern="1200" dirty="0" smtClean="0">
                <a:solidFill>
                  <a:schemeClr val="tx1"/>
                </a:solidFill>
                <a:effectLst/>
                <a:latin typeface="Arial" panose="020B0604020202020204" pitchFamily="34" charset="0"/>
                <a:ea typeface="+mn-ea"/>
                <a:cs typeface="Arial" panose="020B0604020202020204" pitchFamily="34" charset="0"/>
              </a:rPr>
              <a:t>As a result, we </a:t>
            </a:r>
            <a:r>
              <a:rPr lang="en-US" sz="1100" i="1" u="none" dirty="0" smtClean="0">
                <a:solidFill>
                  <a:schemeClr val="tx1"/>
                </a:solidFill>
                <a:latin typeface="Arial" panose="020B0604020202020204" pitchFamily="34" charset="0"/>
                <a:cs typeface="Arial" panose="020B0604020202020204" pitchFamily="34" charset="0"/>
              </a:rPr>
              <a:t>Included both primary care provider and public/community led strategies</a:t>
            </a:r>
          </a:p>
          <a:p>
            <a:pPr marL="628650" lvl="1" indent="-171450">
              <a:buFont typeface="Arial" panose="020B0604020202020204" pitchFamily="34" charset="0"/>
              <a:buChar char="•"/>
            </a:pPr>
            <a:r>
              <a:rPr lang="en-US" sz="1100" i="1" u="none" dirty="0" smtClean="0">
                <a:solidFill>
                  <a:schemeClr val="tx1"/>
                </a:solidFill>
                <a:latin typeface="Arial" panose="020B0604020202020204" pitchFamily="34" charset="0"/>
                <a:cs typeface="Arial" panose="020B0604020202020204" pitchFamily="34" charset="0"/>
              </a:rPr>
              <a:t>Segmented target populations using market research to recommend recruitment modalities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100" b="1" strike="sngStrike"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100" b="1" strike="noStrike" dirty="0" smtClean="0">
                <a:solidFill>
                  <a:schemeClr val="tx1"/>
                </a:solidFill>
                <a:latin typeface="Arial" panose="020B0604020202020204" pitchFamily="34" charset="0"/>
                <a:cs typeface="Arial" panose="020B0604020202020204" pitchFamily="34" charset="0"/>
              </a:rPr>
              <a:t>3. Include Personalized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kern="1200" dirty="0" smtClean="0">
                <a:solidFill>
                  <a:schemeClr val="tx1"/>
                </a:solidFill>
                <a:effectLst/>
                <a:latin typeface="Arial" panose="020B0604020202020204" pitchFamily="34" charset="0"/>
                <a:ea typeface="+mn-ea"/>
                <a:cs typeface="Arial" panose="020B0604020202020204" pitchFamily="34" charset="0"/>
              </a:rPr>
              <a:t>When compared with each other, active and personalized strategies were usually more likely to lead to screening uptake than less intensive or impersonal approaches.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1" u="none" kern="1200" dirty="0" smtClean="0">
                <a:solidFill>
                  <a:schemeClr val="tx1"/>
                </a:solidFill>
                <a:effectLst/>
                <a:latin typeface="Arial" panose="020B0604020202020204" pitchFamily="34" charset="0"/>
                <a:ea typeface="+mn-ea"/>
                <a:cs typeface="Arial" panose="020B0604020202020204" pitchFamily="34" charset="0"/>
              </a:rPr>
              <a:t>As a result, we created CPDs that were delivered in person to providers by regional primary care and aboriginal cancer care leaders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1" u="none" kern="1200" dirty="0" smtClean="0">
                <a:solidFill>
                  <a:schemeClr val="tx1"/>
                </a:solidFill>
                <a:effectLst/>
                <a:latin typeface="Arial" panose="020B0604020202020204" pitchFamily="34" charset="0"/>
                <a:ea typeface="+mn-ea"/>
                <a:cs typeface="Arial" panose="020B0604020202020204" pitchFamily="34" charset="0"/>
              </a:rPr>
              <a:t>Facilitated multiple meetings with PCP practices and FNIM providers groups to build trust and engage providers</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The site</a:t>
            </a:r>
            <a:r>
              <a:rPr lang="en-US" sz="1200" b="1" i="0" u="none" strike="noStrike" kern="1200" baseline="0" dirty="0" smtClean="0">
                <a:solidFill>
                  <a:schemeClr val="tx1"/>
                </a:solidFill>
                <a:effectLst/>
                <a:latin typeface="+mn-lt"/>
                <a:ea typeface="+mn-ea"/>
                <a:cs typeface="+mn-cs"/>
              </a:rPr>
              <a:t> specific strategies are outlined below:</a:t>
            </a:r>
          </a:p>
          <a:p>
            <a:pPr rtl="0" eaLnBrk="1" fontAlgn="t" latinLnBrk="0" hangingPunct="1"/>
            <a:r>
              <a:rPr lang="en-US" sz="1200" b="1" i="0" u="none" strike="noStrike" kern="1200" dirty="0" smtClean="0">
                <a:solidFill>
                  <a:schemeClr val="tx1"/>
                </a:solidFill>
                <a:effectLst/>
                <a:latin typeface="+mn-lt"/>
                <a:ea typeface="+mn-ea"/>
                <a:cs typeface="+mn-cs"/>
              </a:rPr>
              <a:t>The Ottawa Hospital </a:t>
            </a:r>
            <a:r>
              <a:rPr lang="en-CA" sz="1200" b="1" i="0" u="none" strike="noStrike" kern="1200" baseline="0" dirty="0" smtClean="0">
                <a:solidFill>
                  <a:schemeClr val="tx1"/>
                </a:solidFill>
                <a:effectLst/>
                <a:latin typeface="+mn-lt"/>
                <a:ea typeface="+mn-ea"/>
                <a:cs typeface="+mn-cs"/>
              </a:rPr>
              <a:t>–</a:t>
            </a:r>
            <a:r>
              <a:rPr lang="en-US" sz="1200" b="1" i="0" u="none" strike="noStrike" kern="1200" baseline="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Tertiary</a:t>
            </a:r>
            <a:r>
              <a:rPr lang="en-US" sz="1200" b="1" i="0" u="none" strike="noStrike" kern="1200" baseline="0" dirty="0" smtClean="0">
                <a:solidFill>
                  <a:schemeClr val="tx1"/>
                </a:solidFill>
                <a:effectLst/>
                <a:latin typeface="+mn-lt"/>
                <a:ea typeface="+mn-ea"/>
                <a:cs typeface="+mn-cs"/>
              </a:rPr>
              <a:t> and academic hospital, major urban centre, with a satellite community hospital</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Using media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led to high</a:t>
            </a:r>
            <a:r>
              <a:rPr lang="en-US" sz="1200" b="0" i="0" u="none" strike="noStrike" kern="1200" baseline="0" dirty="0" smtClean="0">
                <a:solidFill>
                  <a:schemeClr val="tx1"/>
                </a:solidFill>
                <a:effectLst/>
                <a:latin typeface="+mn-lt"/>
                <a:ea typeface="+mn-ea"/>
                <a:cs typeface="+mn-cs"/>
              </a:rPr>
              <a:t> recruitment, </a:t>
            </a:r>
            <a:r>
              <a:rPr lang="en-US" sz="1200" b="0" i="0" u="none" strike="noStrike" kern="1200" dirty="0" smtClean="0">
                <a:solidFill>
                  <a:schemeClr val="tx1"/>
                </a:solidFill>
                <a:effectLst/>
                <a:latin typeface="+mn-lt"/>
                <a:ea typeface="+mn-ea"/>
                <a:cs typeface="+mn-cs"/>
              </a:rPr>
              <a:t>but lower eligibility rates</a:t>
            </a:r>
          </a:p>
          <a:p>
            <a:pPr rtl="0" eaLnBrk="1" fontAlgn="t" latinLnBrk="0" hangingPunct="1"/>
            <a:r>
              <a:rPr lang="en-US" sz="1200" b="0" i="0" u="none" strike="noStrike" kern="1200" dirty="0" smtClean="0">
                <a:solidFill>
                  <a:schemeClr val="tx1"/>
                </a:solidFill>
                <a:effectLst/>
                <a:latin typeface="+mn-lt"/>
                <a:ea typeface="+mn-ea"/>
                <a:cs typeface="+mn-cs"/>
              </a:rPr>
              <a:t>Provider</a:t>
            </a:r>
            <a:r>
              <a:rPr lang="en-US" sz="1200" b="0" i="0" u="none" strike="noStrike" kern="1200" baseline="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led recruitment was more successful at reaching target populations and eligible participants</a:t>
            </a:r>
          </a:p>
          <a:p>
            <a:pPr rtl="0" eaLnBrk="1" fontAlgn="t" latinLnBrk="0" hangingPunct="1"/>
            <a:r>
              <a:rPr lang="en-CA" sz="1200" b="1" i="0" u="none" strike="noStrike" kern="1200" dirty="0" smtClean="0">
                <a:solidFill>
                  <a:schemeClr val="tx1"/>
                </a:solidFill>
                <a:effectLst/>
                <a:latin typeface="+mn-lt"/>
                <a:ea typeface="+mn-ea"/>
                <a:cs typeface="+mn-cs"/>
              </a:rPr>
              <a:t>Health</a:t>
            </a:r>
            <a:r>
              <a:rPr lang="en-CA" sz="1200" b="1" i="0" u="none" strike="noStrike" kern="1200" baseline="0" dirty="0" smtClean="0">
                <a:solidFill>
                  <a:schemeClr val="tx1"/>
                </a:solidFill>
                <a:effectLst/>
                <a:latin typeface="+mn-lt"/>
                <a:ea typeface="+mn-ea"/>
                <a:cs typeface="+mn-cs"/>
              </a:rPr>
              <a:t> Sciences North</a:t>
            </a:r>
            <a:r>
              <a:rPr lang="en-CA" sz="1200" b="1" i="0" u="none" strike="noStrike" kern="1200" dirty="0" smtClean="0">
                <a:solidFill>
                  <a:schemeClr val="tx1"/>
                </a:solidFill>
                <a:effectLst/>
                <a:latin typeface="+mn-lt"/>
                <a:ea typeface="+mn-ea"/>
                <a:cs typeface="+mn-cs"/>
              </a:rPr>
              <a:t> </a:t>
            </a:r>
            <a:r>
              <a:rPr lang="en-CA" sz="1200" b="1" i="0" u="none" strike="noStrike" kern="1200" baseline="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rPr>
              <a:t>Academic hospital</a:t>
            </a:r>
            <a:r>
              <a:rPr lang="en-CA" sz="1200" b="1" i="0" u="none" strike="noStrike" kern="1200" baseline="0" dirty="0" smtClean="0">
                <a:solidFill>
                  <a:schemeClr val="tx1"/>
                </a:solidFill>
                <a:effectLst/>
                <a:latin typeface="+mn-lt"/>
                <a:ea typeface="+mn-ea"/>
                <a:cs typeface="+mn-cs"/>
              </a:rPr>
              <a:t>, city and rural region</a:t>
            </a:r>
            <a:endParaRPr lang="en-US" sz="1200" b="0" i="0" u="none" strike="noStrike" kern="1200" dirty="0" smtClean="0">
              <a:solidFill>
                <a:schemeClr val="tx1"/>
              </a:solidFill>
              <a:effectLst/>
              <a:latin typeface="+mn-lt"/>
              <a:ea typeface="+mn-ea"/>
              <a:cs typeface="+mn-cs"/>
            </a:endParaRPr>
          </a:p>
          <a:p>
            <a:pPr rtl="0" eaLnBrk="1" fontAlgn="t" latinLnBrk="0" hangingPunct="1"/>
            <a:r>
              <a:rPr lang="en-CA" sz="1200" b="0" i="0" u="none" strike="noStrike" kern="1200" dirty="0" smtClean="0">
                <a:solidFill>
                  <a:schemeClr val="tx1"/>
                </a:solidFill>
                <a:effectLst/>
                <a:latin typeface="+mn-lt"/>
                <a:ea typeface="+mn-ea"/>
                <a:cs typeface="+mn-cs"/>
              </a:rPr>
              <a:t>Primary care providers identified and referred most potential participants</a:t>
            </a:r>
            <a:endParaRPr lang="en-US" sz="1200" b="0" i="0" u="none" strike="noStrike" kern="1200" dirty="0" smtClean="0">
              <a:solidFill>
                <a:schemeClr val="tx1"/>
              </a:solidFill>
              <a:effectLst/>
              <a:latin typeface="+mn-lt"/>
              <a:ea typeface="+mn-ea"/>
              <a:cs typeface="+mn-cs"/>
            </a:endParaRPr>
          </a:p>
          <a:p>
            <a:pPr rtl="0" eaLnBrk="1" fontAlgn="t" latinLnBrk="0" hangingPunct="1"/>
            <a:r>
              <a:rPr lang="en-CA" sz="1200" b="0" i="0" u="none" strike="noStrike" kern="1200" dirty="0" smtClean="0">
                <a:solidFill>
                  <a:schemeClr val="tx1"/>
                </a:solidFill>
                <a:effectLst/>
                <a:latin typeface="+mn-lt"/>
                <a:ea typeface="+mn-ea"/>
                <a:cs typeface="+mn-cs"/>
              </a:rPr>
              <a:t>Word</a:t>
            </a:r>
            <a:r>
              <a:rPr lang="en-CA" sz="1200" b="0" i="0" u="none" strike="noStrike" kern="1200" baseline="0" dirty="0" smtClean="0">
                <a:solidFill>
                  <a:schemeClr val="tx1"/>
                </a:solidFill>
                <a:effectLst/>
                <a:latin typeface="+mn-lt"/>
                <a:ea typeface="+mn-ea"/>
                <a:cs typeface="+mn-cs"/>
              </a:rPr>
              <a:t> of mouth was the most commonly reported recruitment method among self-presenters</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Lakeridge Health </a:t>
            </a:r>
            <a:r>
              <a:rPr lang="en-CA" sz="1200" b="1" i="0" u="none" strike="noStrike" kern="1200" baseline="0" dirty="0" smtClean="0">
                <a:solidFill>
                  <a:schemeClr val="tx1"/>
                </a:solidFill>
                <a:effectLst/>
                <a:latin typeface="+mn-lt"/>
                <a:ea typeface="+mn-ea"/>
                <a:cs typeface="+mn-cs"/>
              </a:rPr>
              <a:t>–</a:t>
            </a:r>
            <a:r>
              <a:rPr lang="en-US" sz="1200" b="1" i="0" u="none" strike="noStrike" kern="1200" baseline="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Community hospital,</a:t>
            </a:r>
            <a:r>
              <a:rPr lang="en-US" sz="1200" b="1" i="0" u="none" strike="noStrike" kern="1200" baseline="0" dirty="0" smtClean="0">
                <a:solidFill>
                  <a:schemeClr val="tx1"/>
                </a:solidFill>
                <a:effectLst/>
                <a:latin typeface="+mn-lt"/>
                <a:ea typeface="+mn-ea"/>
                <a:cs typeface="+mn-cs"/>
              </a:rPr>
              <a:t> city and rural region</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Provider</a:t>
            </a:r>
            <a:r>
              <a:rPr lang="en-US" sz="1200" b="0" i="0" u="none" strike="noStrike" kern="1200" baseline="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led strategies were somewhat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less successful</a:t>
            </a:r>
          </a:p>
          <a:p>
            <a:pPr rtl="0" eaLnBrk="1" fontAlgn="t" latinLnBrk="0" hangingPunct="1"/>
            <a:r>
              <a:rPr lang="en-US" sz="1200" b="0" i="0" u="none" strike="noStrike" kern="1200" dirty="0" smtClean="0">
                <a:solidFill>
                  <a:schemeClr val="tx1"/>
                </a:solidFill>
                <a:effectLst/>
                <a:latin typeface="+mn-lt"/>
                <a:ea typeface="+mn-ea"/>
                <a:cs typeface="+mn-cs"/>
              </a:rPr>
              <a:t>Community</a:t>
            </a:r>
            <a:r>
              <a:rPr lang="en-US" sz="1200" b="0" i="0" u="none" strike="noStrike" kern="1200" baseline="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led strategies (e.g., road shows,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newspaper)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led</a:t>
            </a:r>
            <a:r>
              <a:rPr lang="en-US" sz="1200" b="0" i="0" u="none" strike="noStrike" kern="1200" baseline="0" dirty="0" smtClean="0">
                <a:solidFill>
                  <a:schemeClr val="tx1"/>
                </a:solidFill>
                <a:effectLst/>
                <a:latin typeface="+mn-lt"/>
                <a:ea typeface="+mn-ea"/>
                <a:cs typeface="+mn-cs"/>
              </a:rPr>
              <a:t> to</a:t>
            </a:r>
            <a:r>
              <a:rPr lang="en-US" sz="1200" b="0" i="0" u="none" strike="noStrike" kern="1200" dirty="0" smtClean="0">
                <a:solidFill>
                  <a:schemeClr val="tx1"/>
                </a:solidFill>
                <a:effectLst/>
                <a:latin typeface="+mn-lt"/>
                <a:ea typeface="+mn-ea"/>
                <a:cs typeface="+mn-cs"/>
              </a:rPr>
              <a:t> increased recruitment rates</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*These are</a:t>
            </a:r>
            <a:r>
              <a:rPr lang="en-US" sz="1200" b="0" i="0" u="none" strike="noStrike" kern="1200" baseline="0" dirty="0" smtClean="0">
                <a:solidFill>
                  <a:schemeClr val="tx1"/>
                </a:solidFill>
                <a:effectLst/>
                <a:latin typeface="+mn-lt"/>
                <a:ea typeface="+mn-ea"/>
                <a:cs typeface="+mn-cs"/>
              </a:rPr>
              <a:t> based on the results of the interim evaluation</a:t>
            </a:r>
          </a:p>
          <a:p>
            <a:pPr rtl="0" eaLnBrk="1" fontAlgn="t" latinLnBrk="0" hangingPunct="1"/>
            <a:r>
              <a:rPr lang="en-US" sz="1200" b="0" i="0" u="none" strike="noStrike" kern="1200" baseline="0" dirty="0" smtClean="0">
                <a:solidFill>
                  <a:schemeClr val="tx1"/>
                </a:solidFill>
                <a:effectLst/>
                <a:latin typeface="+mn-lt"/>
                <a:ea typeface="+mn-ea"/>
                <a:cs typeface="+mn-cs"/>
              </a:rPr>
              <a:t>Cornwall and UHN are not accounted for</a:t>
            </a:r>
          </a:p>
          <a:p>
            <a:pPr rtl="0" eaLnBrk="1" fontAlgn="t" latinLnBrk="0" hangingPunct="1"/>
            <a:r>
              <a:rPr lang="en-US" sz="1200" b="0" i="0" u="none" strike="noStrike" kern="1200" baseline="0" dirty="0" smtClean="0">
                <a:solidFill>
                  <a:schemeClr val="tx1"/>
                </a:solidFill>
                <a:effectLst/>
                <a:latin typeface="+mn-lt"/>
                <a:ea typeface="+mn-ea"/>
                <a:cs typeface="+mn-cs"/>
              </a:rPr>
              <a:t/>
            </a:r>
            <a:br>
              <a:rPr lang="en-US" sz="1200" b="0" i="0" u="none" strike="noStrike" kern="1200" baseline="0" dirty="0" smtClean="0">
                <a:solidFill>
                  <a:schemeClr val="tx1"/>
                </a:solidFill>
                <a:effectLst/>
                <a:latin typeface="+mn-lt"/>
                <a:ea typeface="+mn-ea"/>
                <a:cs typeface="+mn-cs"/>
              </a:rPr>
            </a:br>
            <a:r>
              <a:rPr lang="en-US" sz="1200" b="0" i="0" u="none" strike="noStrike" kern="1200" baseline="0" dirty="0" smtClean="0">
                <a:solidFill>
                  <a:schemeClr val="tx1"/>
                </a:solidFill>
                <a:effectLst/>
                <a:latin typeface="+mn-lt"/>
                <a:ea typeface="+mn-ea"/>
                <a:cs typeface="+mn-cs"/>
              </a:rPr>
              <a:t/>
            </a:r>
            <a:br>
              <a:rPr lang="en-US" sz="1200" b="0" i="0" u="none" strike="noStrike" kern="1200" baseline="0" dirty="0" smtClean="0">
                <a:solidFill>
                  <a:schemeClr val="tx1"/>
                </a:solidFill>
                <a:effectLst/>
                <a:latin typeface="+mn-lt"/>
                <a:ea typeface="+mn-ea"/>
                <a:cs typeface="+mn-cs"/>
              </a:rPr>
            </a:br>
            <a:r>
              <a:rPr lang="en-US" sz="1200" b="1" i="0" u="none" strike="noStrike" kern="1200" baseline="0" dirty="0" smtClean="0">
                <a:solidFill>
                  <a:schemeClr val="tx1"/>
                </a:solidFill>
                <a:effectLst/>
                <a:latin typeface="+mn-lt"/>
                <a:ea typeface="+mn-ea"/>
                <a:cs typeface="+mn-cs"/>
              </a:rPr>
              <a:t>Example of supporting targeted recruitment:</a:t>
            </a:r>
            <a:br>
              <a:rPr lang="en-US" sz="1200" b="1" i="0" u="none" strike="noStrike" kern="1200" baseline="0" dirty="0" smtClean="0">
                <a:solidFill>
                  <a:schemeClr val="tx1"/>
                </a:solidFill>
                <a:effectLst/>
                <a:latin typeface="+mn-lt"/>
                <a:ea typeface="+mn-ea"/>
                <a:cs typeface="+mn-cs"/>
              </a:rPr>
            </a:br>
            <a:r>
              <a:rPr lang="en-US" sz="1200" b="0" i="0" u="none" strike="noStrike" kern="1200" baseline="0" dirty="0" smtClean="0">
                <a:solidFill>
                  <a:schemeClr val="tx1"/>
                </a:solidFill>
                <a:effectLst/>
                <a:latin typeface="+mn-lt"/>
                <a:ea typeface="+mn-ea"/>
                <a:cs typeface="+mn-cs"/>
              </a:rPr>
              <a:t>The Lung Cancer Screening for People at High Risk </a:t>
            </a:r>
            <a:r>
              <a:rPr lang="en-CA" dirty="0" smtClean="0"/>
              <a:t>Continuing Professional Development Course for primary care physicians includes information (e.g., statistics,</a:t>
            </a:r>
            <a:r>
              <a:rPr lang="en-CA" baseline="0" dirty="0" smtClean="0"/>
              <a:t> case study)</a:t>
            </a:r>
            <a:r>
              <a:rPr lang="en-CA" dirty="0" smtClean="0"/>
              <a:t> about </a:t>
            </a:r>
            <a:r>
              <a:rPr lang="en-US" sz="1200" dirty="0" smtClean="0"/>
              <a:t>First Nations, Inuit and Métis people to support recruitment </a:t>
            </a:r>
            <a:r>
              <a:rPr lang="en-US" sz="1200" baseline="0" dirty="0" smtClean="0"/>
              <a:t>from these target populations. </a:t>
            </a:r>
          </a:p>
          <a:p>
            <a:pPr rtl="0" eaLnBrk="1" fontAlgn="t" latinLnBrk="0" hangingPunct="1"/>
            <a:endParaRPr lang="en-US" sz="1200" baseline="0" dirty="0" smtClean="0"/>
          </a:p>
          <a:p>
            <a:pPr>
              <a:buFont typeface="Arial" panose="020B0604020202020204" pitchFamily="34" charset="0"/>
              <a:buNone/>
            </a:pPr>
            <a:r>
              <a:rPr lang="en-CA" sz="1200" b="0" i="0" u="sng" dirty="0" smtClean="0"/>
              <a:t>Slide</a:t>
            </a:r>
            <a:r>
              <a:rPr lang="en-CA" sz="1200" b="0" i="0" u="sng" baseline="0" dirty="0" smtClean="0"/>
              <a:t> C</a:t>
            </a:r>
            <a:r>
              <a:rPr lang="en-CA" sz="1200" b="0" i="0" u="sng" dirty="0" smtClean="0"/>
              <a:t>ontent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smtClean="0">
                <a:solidFill>
                  <a:srgbClr val="FF0000"/>
                </a:solidFill>
                <a:cs typeface="Arial" panose="020B0604020202020204" pitchFamily="34" charset="0"/>
                <a:sym typeface="Helvetica"/>
              </a:rPr>
              <a:t>6.</a:t>
            </a:r>
            <a:r>
              <a:rPr lang="en-US" sz="1200" kern="0" dirty="0" smtClean="0">
                <a:cs typeface="Arial" panose="020B0604020202020204" pitchFamily="34" charset="0"/>
                <a:sym typeface="Helvetica"/>
              </a:rPr>
              <a:t> P</a:t>
            </a:r>
            <a:r>
              <a:rPr lang="en-CA" sz="1200" kern="0" dirty="0" smtClean="0">
                <a:cs typeface="Arial" panose="020B0604020202020204" pitchFamily="34" charset="0"/>
                <a:sym typeface="Helvetica"/>
              </a:rPr>
              <a:t>eirson L, et al. 2016, March 30. </a:t>
            </a:r>
            <a:r>
              <a:rPr lang="en-US" sz="1200" kern="0" dirty="0" smtClean="0">
                <a:cs typeface="Arial" panose="020B0604020202020204" pitchFamily="34" charset="0"/>
                <a:sym typeface="Helvetica"/>
              </a:rPr>
              <a:t>Recruiting hard-to-reach groups for high risk lung cancer screening: A rapid review. Unpublished internal document, Cancer Care Ontario</a:t>
            </a:r>
            <a:endParaRPr lang="en-US" sz="1200" kern="0" dirty="0" smtClean="0">
              <a:cs typeface="Helvetica"/>
              <a:sym typeface="Helvetica"/>
            </a:endParaRPr>
          </a:p>
          <a:p>
            <a:pPr rtl="0" eaLnBrk="1" fontAlgn="t" latinLnBrk="0" hangingPunct="1"/>
            <a:endParaRPr lang="en-CA" dirty="0"/>
          </a:p>
        </p:txBody>
      </p:sp>
      <p:sp>
        <p:nvSpPr>
          <p:cNvPr id="4" name="Slide Number Placeholder 3"/>
          <p:cNvSpPr>
            <a:spLocks noGrp="1"/>
          </p:cNvSpPr>
          <p:nvPr>
            <p:ph type="sldNum" sz="quarter" idx="10"/>
          </p:nvPr>
        </p:nvSpPr>
        <p:spPr/>
        <p:txBody>
          <a:bodyPr/>
          <a:lstStyle/>
          <a:p>
            <a:fld id="{3CBF1611-5181-BF48-9AFE-E9330BA59ABB}" type="slidenum">
              <a:rPr lang="en-US" smtClean="0"/>
              <a:t>17</a:t>
            </a:fld>
            <a:endParaRPr lang="en-US" dirty="0"/>
          </a:p>
        </p:txBody>
      </p:sp>
    </p:spTree>
    <p:extLst>
      <p:ext uri="{BB962C8B-B14F-4D97-AF65-F5344CB8AC3E}">
        <p14:creationId xmlns:p14="http://schemas.microsoft.com/office/powerpoint/2010/main" val="3157768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smtClean="0"/>
              <a:t>Public advisors informed development of materials </a:t>
            </a:r>
          </a:p>
          <a:p>
            <a:pPr marL="342900" indent="-342900">
              <a:buFont typeface="Arial" panose="020B0604020202020204" pitchFamily="34" charset="0"/>
              <a:buChar char="•"/>
            </a:pPr>
            <a:r>
              <a:rPr lang="en-US" sz="2000" dirty="0" smtClean="0"/>
              <a:t>Translators from First Nations, Inuit and Métis communities developed culturally and linguistically appropriate materials </a:t>
            </a:r>
          </a:p>
          <a:p>
            <a:pPr marL="800100" lvl="1" indent="-342900">
              <a:buFont typeface="Arial" panose="020B0604020202020204" pitchFamily="34" charset="0"/>
              <a:buChar char="•"/>
            </a:pPr>
            <a:r>
              <a:rPr lang="en-US" sz="2000" b="1" dirty="0" smtClean="0"/>
              <a:t>Brochures: </a:t>
            </a:r>
            <a:r>
              <a:rPr lang="en-CA" sz="2000" dirty="0" smtClean="0">
                <a:sym typeface="Helvetica"/>
              </a:rPr>
              <a:t>Available in English, French, Ojibway, Mohawk and Inuktitut</a:t>
            </a:r>
            <a:endParaRPr lang="en-US" sz="2000" dirty="0" smtClean="0"/>
          </a:p>
          <a:p>
            <a:endParaRPr lang="en-CA" sz="1200" kern="0" dirty="0" smtClean="0"/>
          </a:p>
        </p:txBody>
      </p:sp>
      <p:sp>
        <p:nvSpPr>
          <p:cNvPr id="4" name="Slide Number Placeholder 3"/>
          <p:cNvSpPr>
            <a:spLocks noGrp="1"/>
          </p:cNvSpPr>
          <p:nvPr>
            <p:ph type="sldNum" sz="quarter" idx="10"/>
          </p:nvPr>
        </p:nvSpPr>
        <p:spPr/>
        <p:txBody>
          <a:bodyPr/>
          <a:lstStyle/>
          <a:p>
            <a:fld id="{3CBF1611-5181-BF48-9AFE-E9330BA59ABB}" type="slidenum">
              <a:rPr lang="en-US" smtClean="0"/>
              <a:t>18</a:t>
            </a:fld>
            <a:endParaRPr lang="en-US" dirty="0"/>
          </a:p>
        </p:txBody>
      </p:sp>
    </p:spTree>
    <p:extLst>
      <p:ext uri="{BB962C8B-B14F-4D97-AF65-F5344CB8AC3E}">
        <p14:creationId xmlns:p14="http://schemas.microsoft.com/office/powerpoint/2010/main" val="383300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baseline="0" dirty="0" smtClean="0">
                <a:solidFill>
                  <a:schemeClr val="tx1"/>
                </a:solidFill>
                <a:latin typeface="+mn-lt"/>
              </a:rPr>
              <a:t>People should be referred to the Lung Cancer Screening Pilot for People at High Risk if they meet the REFERRAL CRITERIA:</a:t>
            </a:r>
          </a:p>
          <a:p>
            <a:pPr marL="171450" indent="-171450">
              <a:buFont typeface="Arial" panose="020B0604020202020204" pitchFamily="34" charset="0"/>
              <a:buChar char="•"/>
            </a:pPr>
            <a:r>
              <a:rPr lang="en-US" sz="1000" b="0" baseline="0" dirty="0" smtClean="0">
                <a:solidFill>
                  <a:schemeClr val="tx1"/>
                </a:solidFill>
                <a:latin typeface="+mn-lt"/>
              </a:rPr>
              <a:t>Are current or former smokers ages 55 to 74, and</a:t>
            </a:r>
          </a:p>
          <a:p>
            <a:pPr marL="171450" indent="-171450">
              <a:buFont typeface="Arial" panose="020B0604020202020204" pitchFamily="34" charset="0"/>
              <a:buChar char="•"/>
            </a:pPr>
            <a:r>
              <a:rPr lang="en-US" sz="1000" b="0" baseline="0" dirty="0" smtClean="0">
                <a:solidFill>
                  <a:schemeClr val="tx1"/>
                </a:solidFill>
                <a:latin typeface="+mn-lt"/>
              </a:rPr>
              <a:t>Have smoked daily for a total of at least 20 years within their lifetime (not necessarily 20 years in a row). Note that this is not 20 pack-years (pack-years incorporates duration AND intensity)</a:t>
            </a:r>
          </a:p>
          <a:p>
            <a:pPr marL="628650" lvl="1" indent="-171450">
              <a:buFont typeface="Arial" panose="020B0604020202020204" pitchFamily="34" charset="0"/>
              <a:buChar char="•"/>
            </a:pPr>
            <a:endParaRPr lang="en-US" sz="1000" b="0" baseline="0" dirty="0" smtClean="0">
              <a:solidFill>
                <a:schemeClr val="tx1"/>
              </a:solidFill>
              <a:latin typeface="+mn-lt"/>
            </a:endParaRPr>
          </a:p>
          <a:p>
            <a:pPr marL="0" lvl="0" indent="0">
              <a:buFont typeface="Arial" panose="020B0604020202020204" pitchFamily="34" charset="0"/>
              <a:buNone/>
            </a:pPr>
            <a:r>
              <a:rPr lang="en-US" sz="1000" b="0" baseline="0" dirty="0" smtClean="0">
                <a:solidFill>
                  <a:schemeClr val="tx1"/>
                </a:solidFill>
                <a:latin typeface="+mn-lt"/>
              </a:rPr>
              <a:t>While more restrictive referral criteria would increase the proportion of referred people who are eligible, the criterion of 20 years of daily smoking has been selected to help ensure that people who meet the eligibility criteria are not excluded before undergoing risk assessment (i.e., to maintain the sensitivity of the risk prediction model). It is possible, but very unlikely, that someone who smoked fewer than 20 years would be eligible for screening.</a:t>
            </a:r>
          </a:p>
          <a:p>
            <a:pPr marL="0" lvl="0" indent="0">
              <a:buFont typeface="Arial" panose="020B0604020202020204" pitchFamily="34" charset="0"/>
              <a:buNone/>
            </a:pPr>
            <a:endParaRPr lang="en-US" sz="1000" b="0" baseline="0" dirty="0" smtClean="0">
              <a:solidFill>
                <a:schemeClr val="tx1"/>
              </a:solidFill>
              <a:latin typeface="+mn-lt"/>
            </a:endParaRPr>
          </a:p>
          <a:p>
            <a:r>
              <a:rPr lang="en-US" sz="1000" kern="1200" dirty="0" smtClean="0">
                <a:solidFill>
                  <a:schemeClr val="tx1"/>
                </a:solidFill>
                <a:effectLst/>
                <a:latin typeface="+mn-lt"/>
                <a:ea typeface="+mn-ea"/>
                <a:cs typeface="+mn-cs"/>
              </a:rPr>
              <a:t>People should not be referred to the Lung Cancer Screening Pilot for People at High Risk if they:</a:t>
            </a:r>
          </a:p>
          <a:p>
            <a:r>
              <a:rPr lang="en-US" sz="1000" kern="1200" dirty="0" smtClean="0">
                <a:solidFill>
                  <a:schemeClr val="tx1"/>
                </a:solidFill>
                <a:effectLst/>
                <a:latin typeface="+mn-lt"/>
                <a:ea typeface="+mn-ea"/>
                <a:cs typeface="+mn-cs"/>
              </a:rPr>
              <a:t>•</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Have been diagnosed with lung cancer;</a:t>
            </a:r>
          </a:p>
          <a:p>
            <a:r>
              <a:rPr lang="en-US" sz="1000" kern="1200" dirty="0" smtClean="0">
                <a:solidFill>
                  <a:schemeClr val="tx1"/>
                </a:solidFill>
                <a:effectLst/>
                <a:latin typeface="+mn-lt"/>
                <a:ea typeface="+mn-ea"/>
                <a:cs typeface="+mn-cs"/>
              </a:rPr>
              <a:t>•</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Are under surveillance for lung nodules;</a:t>
            </a:r>
          </a:p>
          <a:p>
            <a:r>
              <a:rPr lang="en-US" sz="1000" kern="1200" dirty="0" smtClean="0">
                <a:solidFill>
                  <a:schemeClr val="tx1"/>
                </a:solidFill>
                <a:effectLst/>
                <a:latin typeface="+mn-lt"/>
                <a:ea typeface="+mn-ea"/>
                <a:cs typeface="+mn-cs"/>
              </a:rPr>
              <a:t>•</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Have experienced hemoptysis of unknown cause or unexplained weight loss of more than five kilograms in the past year; or</a:t>
            </a:r>
          </a:p>
          <a:p>
            <a:pPr lvl="0"/>
            <a:r>
              <a:rPr lang="en-US" sz="1000" kern="1200" dirty="0" smtClean="0">
                <a:solidFill>
                  <a:schemeClr val="tx1"/>
                </a:solidFill>
                <a:effectLst/>
                <a:latin typeface="+mn-lt"/>
                <a:ea typeface="+mn-ea"/>
                <a:cs typeface="+mn-cs"/>
              </a:rPr>
              <a:t>•</a:t>
            </a:r>
            <a:r>
              <a:rPr lang="en-US" sz="10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Are currently undergoing diagnostic assessment, treatment or surveillance for life-threatening conditions (such as a cancer with a poor prognosis) as assessed by the referring physician.</a:t>
            </a:r>
            <a:endParaRPr lang="en-US" sz="1000" kern="1200" dirty="0" smtClean="0">
              <a:solidFill>
                <a:schemeClr val="tx1"/>
              </a:solidFill>
              <a:effectLst/>
              <a:latin typeface="+mn-lt"/>
              <a:ea typeface="+mn-ea"/>
              <a:cs typeface="+mn-cs"/>
            </a:endParaRPr>
          </a:p>
          <a:p>
            <a:endParaRPr lang="en-US" sz="1000" strike="sngStrike"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Determining eligibility for the Lung Cancer Screening Pilot for People at High Risk (the pilot) is a two-step process. Only people who meet the criteria in steps 1 and 2 will be eligible to get screened for lung cancer through the pilot. </a:t>
            </a:r>
          </a:p>
          <a:p>
            <a:pPr marL="171450" lvl="0" indent="-171450">
              <a:buFont typeface="Arial" panose="020B0604020202020204" pitchFamily="34" charset="0"/>
              <a:buChar char="•"/>
            </a:pPr>
            <a:r>
              <a:rPr lang="en-CA" sz="1200" kern="1200" dirty="0" smtClean="0">
                <a:solidFill>
                  <a:schemeClr val="tx1"/>
                </a:solidFill>
                <a:effectLst/>
                <a:latin typeface="+mn-lt"/>
                <a:ea typeface="+mn-ea"/>
                <a:cs typeface="+mn-cs"/>
              </a:rPr>
              <a:t>In step 1, physicians</a:t>
            </a:r>
            <a:r>
              <a:rPr lang="en-CA" sz="1050"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refer current and former smokers ages 55 to 74 who have smoked cigarettes daily for at least 20 years (not necessarily 20 years in a row, which means there could be times when they did not smoke) to a pilot site. People can also self-present (contact the pilot site on their own) to a pilot site to have their age and smoking history criteria assessed.</a:t>
            </a:r>
            <a:endParaRPr lang="en-C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smtClean="0">
                <a:solidFill>
                  <a:schemeClr val="tx1"/>
                </a:solidFill>
                <a:effectLst/>
                <a:latin typeface="+mn-lt"/>
                <a:ea typeface="+mn-ea"/>
                <a:cs typeface="+mn-cs"/>
              </a:rPr>
              <a:t>In step 2, a pilot site screening navigator conducts a risk assessment with anyone who meets the smoking history and age criteria in step 1. The results of the risk assessment in step 2 determine whether someone is eligible to get screened for lung cancer through the pilot.</a:t>
            </a:r>
          </a:p>
          <a:p>
            <a:pPr marL="171450" lvl="0" indent="-171450">
              <a:buFont typeface="Arial" panose="020B0604020202020204" pitchFamily="34" charset="0"/>
              <a:buChar char="•"/>
            </a:pPr>
            <a:endParaRPr lang="en-CA" sz="105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When physicians refer their patients to a pilot site for a risk assessment in step 1, they must complete the pilot referral form to authorize the use of low-dose computed tomography in case their patient is found to be eligible for the pilot in step 2. People who self-present to a pilot site and are found to be eligible in step 2 will still need a referral from a physician to participate in lung cancer screening in the pilot. The referral form can be found on the pilot site website.</a:t>
            </a:r>
          </a:p>
          <a:p>
            <a:endParaRPr lang="en-US" sz="1000" strike="sngStrike" kern="1200" dirty="0" smtClean="0">
              <a:solidFill>
                <a:schemeClr val="tx1"/>
              </a:solidFill>
              <a:effectLst/>
              <a:latin typeface="+mn-lt"/>
              <a:ea typeface="+mn-ea"/>
              <a:cs typeface="+mn-cs"/>
            </a:endParaRPr>
          </a:p>
          <a:p>
            <a:endParaRPr lang="en-CA" sz="1200" kern="0" dirty="0" smtClean="0"/>
          </a:p>
        </p:txBody>
      </p:sp>
      <p:sp>
        <p:nvSpPr>
          <p:cNvPr id="4" name="Slide Number Placeholder 3"/>
          <p:cNvSpPr>
            <a:spLocks noGrp="1"/>
          </p:cNvSpPr>
          <p:nvPr>
            <p:ph type="sldNum" sz="quarter" idx="10"/>
          </p:nvPr>
        </p:nvSpPr>
        <p:spPr/>
        <p:txBody>
          <a:bodyPr/>
          <a:lstStyle/>
          <a:p>
            <a:fld id="{3CBF1611-5181-BF48-9AFE-E9330BA59ABB}" type="slidenum">
              <a:rPr lang="en-US" smtClean="0"/>
              <a:t>19</a:t>
            </a:fld>
            <a:endParaRPr lang="en-US" dirty="0"/>
          </a:p>
        </p:txBody>
      </p:sp>
    </p:spTree>
    <p:extLst>
      <p:ext uri="{BB962C8B-B14F-4D97-AF65-F5344CB8AC3E}">
        <p14:creationId xmlns:p14="http://schemas.microsoft.com/office/powerpoint/2010/main" val="2493472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00"/>
              </a:spcBef>
              <a:spcAft>
                <a:spcPts val="400"/>
              </a:spcAft>
            </a:pPr>
            <a:r>
              <a:rPr lang="en-CA" sz="1200" dirty="0" smtClean="0">
                <a:solidFill>
                  <a:prstClr val="black"/>
                </a:solidFill>
              </a:rPr>
              <a:t>A physician authorizes the following activities through the HR LCSP Referral Form before screening begins: </a:t>
            </a:r>
          </a:p>
          <a:p>
            <a:pPr marL="173038" indent="-173038">
              <a:spcBef>
                <a:spcPts val="400"/>
              </a:spcBef>
              <a:spcAft>
                <a:spcPts val="400"/>
              </a:spcAft>
              <a:buFont typeface="Arial" panose="020B0604020202020204" pitchFamily="34" charset="0"/>
              <a:buChar char="•"/>
              <a:tabLst>
                <a:tab pos="57150" algn="l"/>
              </a:tabLst>
            </a:pPr>
            <a:r>
              <a:rPr lang="en-CA" sz="1200" dirty="0" smtClean="0">
                <a:solidFill>
                  <a:prstClr val="black"/>
                </a:solidFill>
              </a:rPr>
              <a:t>Use of low-dose computed tomography (LDCT) for baseline screening, ongoing routine annual screening and/or follow-up of lung nodules, as recommended by the pilot</a:t>
            </a:r>
          </a:p>
          <a:p>
            <a:pPr marL="173038" indent="-173038">
              <a:spcBef>
                <a:spcPts val="400"/>
              </a:spcBef>
              <a:spcAft>
                <a:spcPts val="400"/>
              </a:spcAft>
              <a:buFont typeface="Arial" panose="020B0604020202020204" pitchFamily="34" charset="0"/>
              <a:buChar char="•"/>
              <a:tabLst>
                <a:tab pos="57150" algn="l"/>
              </a:tabLst>
            </a:pPr>
            <a:r>
              <a:rPr lang="en-CA" sz="1200" dirty="0" smtClean="0">
                <a:solidFill>
                  <a:prstClr val="black"/>
                </a:solidFill>
              </a:rPr>
              <a:t>Referral for diagnostic assessment, as recommended by the reporting radiologist  </a:t>
            </a:r>
          </a:p>
          <a:p>
            <a:pPr marL="173038" indent="-173038">
              <a:spcBef>
                <a:spcPts val="400"/>
              </a:spcBef>
              <a:spcAft>
                <a:spcPts val="400"/>
              </a:spcAft>
              <a:buFont typeface="Arial" panose="020B0604020202020204" pitchFamily="34" charset="0"/>
              <a:buChar char="•"/>
              <a:tabLst>
                <a:tab pos="57150" algn="l"/>
              </a:tabLst>
            </a:pPr>
            <a:r>
              <a:rPr lang="en-CA" sz="1200" dirty="0" smtClean="0">
                <a:solidFill>
                  <a:prstClr val="black"/>
                </a:solidFill>
              </a:rPr>
              <a:t>Booking of LDCT scans</a:t>
            </a:r>
          </a:p>
          <a:p>
            <a:pPr marL="0" indent="0">
              <a:lnSpc>
                <a:spcPct val="107000"/>
              </a:lnSpc>
              <a:spcAft>
                <a:spcPts val="1200"/>
              </a:spcAft>
              <a:buFont typeface="Arial" panose="020B0604020202020204" pitchFamily="34" charset="0"/>
              <a:buNone/>
              <a:tabLst>
                <a:tab pos="217170" algn="l"/>
              </a:tabLst>
              <a:defRPr/>
            </a:pPr>
            <a:endParaRPr lang="en-US" sz="1200" b="0" dirty="0" smtClean="0">
              <a:solidFill>
                <a:schemeClr val="tx1"/>
              </a:solidFill>
            </a:endParaRPr>
          </a:p>
        </p:txBody>
      </p:sp>
      <p:sp>
        <p:nvSpPr>
          <p:cNvPr id="4" name="Slide Number Placeholder 3"/>
          <p:cNvSpPr>
            <a:spLocks noGrp="1"/>
          </p:cNvSpPr>
          <p:nvPr>
            <p:ph type="sldNum" sz="quarter" idx="10"/>
          </p:nvPr>
        </p:nvSpPr>
        <p:spPr/>
        <p:txBody>
          <a:bodyPr/>
          <a:lstStyle/>
          <a:p>
            <a:fld id="{3CBF1611-5181-BF48-9AFE-E9330BA59ABB}" type="slidenum">
              <a:rPr lang="en-US" smtClean="0"/>
              <a:t>20</a:t>
            </a:fld>
            <a:endParaRPr lang="en-US" dirty="0"/>
          </a:p>
        </p:txBody>
      </p:sp>
    </p:spTree>
    <p:extLst>
      <p:ext uri="{BB962C8B-B14F-4D97-AF65-F5344CB8AC3E}">
        <p14:creationId xmlns:p14="http://schemas.microsoft.com/office/powerpoint/2010/main" val="4116736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p:txBody>
      </p:sp>
      <p:sp>
        <p:nvSpPr>
          <p:cNvPr id="4" name="Slide Number Placeholder 3"/>
          <p:cNvSpPr>
            <a:spLocks noGrp="1"/>
          </p:cNvSpPr>
          <p:nvPr>
            <p:ph type="sldNum" sz="quarter" idx="10"/>
          </p:nvPr>
        </p:nvSpPr>
        <p:spPr/>
        <p:txBody>
          <a:bodyPr/>
          <a:lstStyle/>
          <a:p>
            <a:fld id="{89A971F6-3354-40D3-AD39-28967317D3DA}" type="slidenum">
              <a:rPr lang="en-CA" smtClean="0">
                <a:solidFill>
                  <a:prstClr val="black"/>
                </a:solidFill>
              </a:rPr>
              <a:pPr/>
              <a:t>21</a:t>
            </a:fld>
            <a:endParaRPr lang="en-CA" dirty="0">
              <a:solidFill>
                <a:prstClr val="black"/>
              </a:solidFill>
            </a:endParaRPr>
          </a:p>
        </p:txBody>
      </p:sp>
    </p:spTree>
    <p:extLst>
      <p:ext uri="{BB962C8B-B14F-4D97-AF65-F5344CB8AC3E}">
        <p14:creationId xmlns:p14="http://schemas.microsoft.com/office/powerpoint/2010/main" val="2200163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baseline="0" dirty="0" smtClean="0">
                <a:solidFill>
                  <a:schemeClr val="tx1"/>
                </a:solidFill>
                <a:latin typeface="+mn-lt"/>
              </a:rPr>
              <a:t>Questions Asked During the Telephone Risk Assessment:</a:t>
            </a:r>
            <a:endParaRPr lang="en-CA" sz="1000" b="0" kern="1200" dirty="0" smtClean="0">
              <a:solidFill>
                <a:schemeClr val="tx1"/>
              </a:solidFill>
              <a:effectLst/>
              <a:latin typeface="+mn-lt"/>
              <a:ea typeface="+mn-ea"/>
              <a:cs typeface="+mn-cs"/>
            </a:endParaRPr>
          </a:p>
          <a:p>
            <a:pPr marL="228600" lvl="0" indent="-228600">
              <a:buFont typeface="+mj-lt"/>
              <a:buAutoNum type="arabicPeriod"/>
            </a:pPr>
            <a:r>
              <a:rPr lang="en-US" sz="1000" b="0" kern="1200" dirty="0" smtClean="0">
                <a:solidFill>
                  <a:schemeClr val="tx1"/>
                </a:solidFill>
                <a:effectLst/>
                <a:latin typeface="+mn-lt"/>
                <a:ea typeface="+mn-ea"/>
                <a:cs typeface="+mn-cs"/>
              </a:rPr>
              <a:t>What is your date of birth?</a:t>
            </a:r>
            <a:endParaRPr lang="en-CA" sz="1000" b="0" kern="1200" dirty="0" smtClean="0">
              <a:solidFill>
                <a:schemeClr val="tx1"/>
              </a:solidFill>
              <a:effectLst/>
              <a:latin typeface="+mn-lt"/>
              <a:ea typeface="+mn-ea"/>
              <a:cs typeface="+mn-cs"/>
            </a:endParaRPr>
          </a:p>
          <a:p>
            <a:pPr marL="228600" lvl="0" indent="-228600">
              <a:buFont typeface="+mj-lt"/>
              <a:buAutoNum type="arabicPeriod"/>
            </a:pPr>
            <a:r>
              <a:rPr lang="en-US" sz="1000" b="0" kern="1200" dirty="0" smtClean="0">
                <a:solidFill>
                  <a:schemeClr val="tx1"/>
                </a:solidFill>
                <a:effectLst/>
                <a:latin typeface="+mn-lt"/>
                <a:ea typeface="+mn-ea"/>
                <a:cs typeface="+mn-cs"/>
              </a:rPr>
              <a:t>Do you still smoke?</a:t>
            </a:r>
            <a:endParaRPr lang="en-CA" sz="1000" b="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b="0" kern="1200" dirty="0" smtClean="0">
                <a:solidFill>
                  <a:schemeClr val="tx1"/>
                </a:solidFill>
                <a:effectLst/>
                <a:latin typeface="+mn-lt"/>
                <a:ea typeface="+mn-ea"/>
                <a:cs typeface="+mn-cs"/>
              </a:rPr>
              <a:t>If NO:</a:t>
            </a:r>
            <a:endParaRPr lang="en-CA" sz="1000" b="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b="0" kern="1200" dirty="0" smtClean="0">
                <a:solidFill>
                  <a:schemeClr val="tx1"/>
                </a:solidFill>
                <a:effectLst/>
                <a:latin typeface="+mn-lt"/>
                <a:ea typeface="+mn-ea"/>
                <a:cs typeface="+mn-cs"/>
              </a:rPr>
              <a:t>Have you smoked a cigarette in the past 30 days?</a:t>
            </a:r>
            <a:endParaRPr lang="en-CA" sz="1000" b="0" kern="1200" dirty="0" smtClean="0">
              <a:solidFill>
                <a:schemeClr val="tx1"/>
              </a:solidFill>
              <a:effectLst/>
              <a:latin typeface="+mn-lt"/>
              <a:ea typeface="+mn-ea"/>
              <a:cs typeface="+mn-cs"/>
            </a:endParaRPr>
          </a:p>
          <a:p>
            <a:pPr marL="228600" lvl="0" indent="-228600">
              <a:buFont typeface="+mj-lt"/>
              <a:buAutoNum type="arabicPeriod"/>
            </a:pPr>
            <a:r>
              <a:rPr lang="en-US" sz="1000" b="0" kern="1200" dirty="0" smtClean="0">
                <a:solidFill>
                  <a:schemeClr val="tx1"/>
                </a:solidFill>
                <a:effectLst/>
                <a:latin typeface="+mn-lt"/>
                <a:ea typeface="+mn-ea"/>
                <a:cs typeface="+mn-cs"/>
              </a:rPr>
              <a:t>How far did you go in school? </a:t>
            </a:r>
            <a:endParaRPr lang="en-CA" sz="1000" b="0" kern="1200" dirty="0" smtClean="0">
              <a:solidFill>
                <a:schemeClr val="tx1"/>
              </a:solidFill>
              <a:effectLst/>
              <a:latin typeface="+mn-lt"/>
              <a:ea typeface="+mn-ea"/>
              <a:cs typeface="+mn-cs"/>
            </a:endParaRPr>
          </a:p>
          <a:p>
            <a:pPr marL="228600" lvl="0" indent="-228600">
              <a:buFont typeface="+mj-lt"/>
              <a:buAutoNum type="arabicPeriod"/>
            </a:pPr>
            <a:r>
              <a:rPr lang="en-US" sz="1000" b="0" kern="1200" dirty="0" smtClean="0">
                <a:solidFill>
                  <a:schemeClr val="tx1"/>
                </a:solidFill>
                <a:effectLst/>
                <a:latin typeface="+mn-lt"/>
                <a:ea typeface="+mn-ea"/>
                <a:cs typeface="+mn-cs"/>
              </a:rPr>
              <a:t>What is your weight now? (your best guess)</a:t>
            </a:r>
            <a:endParaRPr lang="en-CA" sz="1000" b="0" kern="1200" dirty="0" smtClean="0">
              <a:solidFill>
                <a:schemeClr val="tx1"/>
              </a:solidFill>
              <a:effectLst/>
              <a:latin typeface="+mn-lt"/>
              <a:ea typeface="+mn-ea"/>
              <a:cs typeface="+mn-cs"/>
            </a:endParaRPr>
          </a:p>
          <a:p>
            <a:pPr marL="228600" indent="-228600">
              <a:buFont typeface="+mj-lt"/>
              <a:buAutoNum type="arabicPeriod"/>
            </a:pPr>
            <a:r>
              <a:rPr lang="en-US" sz="1000" b="0" kern="1200" dirty="0" smtClean="0">
                <a:solidFill>
                  <a:schemeClr val="tx1"/>
                </a:solidFill>
                <a:effectLst/>
                <a:latin typeface="+mn-lt"/>
                <a:ea typeface="+mn-ea"/>
                <a:cs typeface="+mn-cs"/>
              </a:rPr>
              <a:t>How tall are you now? (your best guess)</a:t>
            </a:r>
            <a:endParaRPr lang="en-CA" sz="1000" b="0" kern="1200" dirty="0" smtClean="0">
              <a:solidFill>
                <a:schemeClr val="tx1"/>
              </a:solidFill>
              <a:effectLst/>
              <a:latin typeface="+mn-lt"/>
              <a:ea typeface="+mn-ea"/>
              <a:cs typeface="+mn-cs"/>
            </a:endParaRPr>
          </a:p>
          <a:p>
            <a:pPr marL="228600" lvl="0" indent="-228600">
              <a:buFont typeface="+mj-lt"/>
              <a:buAutoNum type="arabicPeriod"/>
            </a:pPr>
            <a:r>
              <a:rPr lang="en-US" sz="1000" b="0" kern="1200" dirty="0" smtClean="0">
                <a:solidFill>
                  <a:schemeClr val="tx1"/>
                </a:solidFill>
                <a:effectLst/>
                <a:latin typeface="+mn-lt"/>
                <a:ea typeface="+mn-ea"/>
                <a:cs typeface="+mn-cs"/>
              </a:rPr>
              <a:t>Have you ever been told by a doctor that you have emphysema, chronic bronchitis or COPD (chronic obstructive pulmonary disease)?</a:t>
            </a:r>
            <a:endParaRPr lang="en-CA" sz="1000" b="0" kern="1200" dirty="0" smtClean="0">
              <a:solidFill>
                <a:schemeClr val="tx1"/>
              </a:solidFill>
              <a:effectLst/>
              <a:latin typeface="+mn-lt"/>
              <a:ea typeface="+mn-ea"/>
              <a:cs typeface="+mn-cs"/>
            </a:endParaRPr>
          </a:p>
          <a:p>
            <a:pPr marL="228600" lvl="0" indent="-228600">
              <a:buFont typeface="+mj-lt"/>
              <a:buAutoNum type="arabicPeriod"/>
            </a:pPr>
            <a:r>
              <a:rPr lang="en-US" sz="1000" b="0" kern="1200" dirty="0" smtClean="0">
                <a:solidFill>
                  <a:schemeClr val="tx1"/>
                </a:solidFill>
                <a:effectLst/>
                <a:latin typeface="+mn-lt"/>
                <a:ea typeface="+mn-ea"/>
                <a:cs typeface="+mn-cs"/>
              </a:rPr>
              <a:t>Have you ever been told by a doctor that you have cancer?</a:t>
            </a:r>
            <a:endParaRPr lang="en-CA" sz="1000" b="0" kern="1200" dirty="0" smtClean="0">
              <a:solidFill>
                <a:schemeClr val="tx1"/>
              </a:solidFill>
              <a:effectLst/>
              <a:latin typeface="+mn-lt"/>
              <a:ea typeface="+mn-ea"/>
              <a:cs typeface="+mn-cs"/>
            </a:endParaRPr>
          </a:p>
          <a:p>
            <a:pPr marL="228600" lvl="0" indent="-228600">
              <a:buFont typeface="+mj-lt"/>
              <a:buAutoNum type="arabicPeriod"/>
            </a:pPr>
            <a:r>
              <a:rPr lang="en-US" sz="1000" b="0" kern="1200" dirty="0" smtClean="0">
                <a:solidFill>
                  <a:schemeClr val="tx1"/>
                </a:solidFill>
                <a:effectLst/>
                <a:latin typeface="+mn-lt"/>
                <a:ea typeface="+mn-ea"/>
                <a:cs typeface="+mn-cs"/>
              </a:rPr>
              <a:t>Has your mother, father, brother, sister or child ever had lung cancer?</a:t>
            </a:r>
            <a:endParaRPr lang="en-CA" sz="1000" b="0" kern="1200" dirty="0" smtClean="0">
              <a:solidFill>
                <a:schemeClr val="tx1"/>
              </a:solidFill>
              <a:effectLst/>
              <a:latin typeface="+mn-lt"/>
              <a:ea typeface="+mn-ea"/>
              <a:cs typeface="+mn-cs"/>
            </a:endParaRPr>
          </a:p>
          <a:p>
            <a:pPr marL="228600" lvl="0" indent="-228600">
              <a:buFont typeface="+mj-lt"/>
              <a:buAutoNum type="arabicPeriod"/>
            </a:pPr>
            <a:r>
              <a:rPr lang="en-US" sz="1000" b="0" kern="1200" dirty="0" smtClean="0">
                <a:solidFill>
                  <a:schemeClr val="tx1"/>
                </a:solidFill>
                <a:effectLst/>
                <a:latin typeface="+mn-lt"/>
                <a:ea typeface="+mn-ea"/>
                <a:cs typeface="+mn-cs"/>
              </a:rPr>
              <a:t>When you smoked, how many cigarettes did you usually smoke per day? (your best guess)</a:t>
            </a:r>
            <a:r>
              <a:rPr lang="en-CA" sz="1000" b="0" kern="1200" dirty="0" smtClean="0">
                <a:solidFill>
                  <a:schemeClr val="tx1"/>
                </a:solidFill>
                <a:effectLst/>
                <a:latin typeface="+mn-lt"/>
                <a:ea typeface="+mn-ea"/>
                <a:cs typeface="+mn-cs"/>
              </a:rPr>
              <a:t>             </a:t>
            </a:r>
          </a:p>
          <a:p>
            <a:pPr marL="228600" lvl="0" indent="-228600">
              <a:buFont typeface="+mj-lt"/>
              <a:buAutoNum type="arabicPeriod"/>
            </a:pPr>
            <a:r>
              <a:rPr lang="en-US" sz="1000" b="0" kern="1200" dirty="0" smtClean="0">
                <a:solidFill>
                  <a:schemeClr val="tx1"/>
                </a:solidFill>
                <a:effectLst/>
                <a:latin typeface="+mn-lt"/>
                <a:ea typeface="+mn-ea"/>
                <a:cs typeface="+mn-cs"/>
              </a:rPr>
              <a:t>At what age did you start to smoke? (your best guess)</a:t>
            </a:r>
            <a:endParaRPr lang="en-CA" sz="1000" b="0" kern="1200" dirty="0" smtClean="0">
              <a:solidFill>
                <a:schemeClr val="tx1"/>
              </a:solidFill>
              <a:effectLst/>
              <a:latin typeface="+mn-lt"/>
              <a:ea typeface="+mn-ea"/>
              <a:cs typeface="+mn-cs"/>
            </a:endParaRPr>
          </a:p>
          <a:p>
            <a:pPr marL="228600" lvl="0" indent="-228600">
              <a:buFont typeface="+mj-lt"/>
              <a:buAutoNum type="arabicPeriod"/>
            </a:pPr>
            <a:r>
              <a:rPr lang="en-US" sz="1000" b="0" kern="1200" dirty="0" smtClean="0">
                <a:solidFill>
                  <a:schemeClr val="tx1"/>
                </a:solidFill>
                <a:effectLst/>
                <a:latin typeface="+mn-lt"/>
                <a:ea typeface="+mn-ea"/>
                <a:cs typeface="+mn-cs"/>
              </a:rPr>
              <a:t>How many years ago did you quit smoking cigarettes? (For former smokers only)</a:t>
            </a:r>
            <a:endParaRPr lang="en-CA" sz="1000" b="0" kern="1200" dirty="0" smtClean="0">
              <a:solidFill>
                <a:schemeClr val="tx1"/>
              </a:solidFill>
              <a:effectLst/>
              <a:latin typeface="+mn-lt"/>
              <a:ea typeface="+mn-ea"/>
              <a:cs typeface="+mn-cs"/>
            </a:endParaRPr>
          </a:p>
          <a:p>
            <a:pPr marL="228600" lvl="0" indent="-228600">
              <a:buFont typeface="+mj-lt"/>
              <a:buAutoNum type="arabicPeriod"/>
            </a:pPr>
            <a:r>
              <a:rPr lang="en-US" sz="1000" b="0" kern="1200" dirty="0" smtClean="0">
                <a:solidFill>
                  <a:schemeClr val="tx1"/>
                </a:solidFill>
                <a:effectLst/>
                <a:latin typeface="+mn-lt"/>
                <a:ea typeface="+mn-ea"/>
                <a:cs typeface="+mn-cs"/>
              </a:rPr>
              <a:t>Did you ever stop smoking (before you quit)? </a:t>
            </a:r>
            <a:endParaRPr lang="en-CA" sz="1000" b="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b="0" kern="1200" dirty="0" smtClean="0">
                <a:solidFill>
                  <a:schemeClr val="tx1"/>
                </a:solidFill>
                <a:effectLst/>
                <a:latin typeface="+mn-lt"/>
                <a:ea typeface="+mn-ea"/>
                <a:cs typeface="+mn-cs"/>
              </a:rPr>
              <a:t>If YES: </a:t>
            </a:r>
            <a:endParaRPr lang="en-CA" sz="1000" b="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b="0" kern="1200" dirty="0" smtClean="0">
                <a:solidFill>
                  <a:schemeClr val="tx1"/>
                </a:solidFill>
                <a:effectLst/>
                <a:latin typeface="+mn-lt"/>
                <a:ea typeface="+mn-ea"/>
                <a:cs typeface="+mn-cs"/>
              </a:rPr>
              <a:t>How many times did you stop? (your best guess)</a:t>
            </a:r>
            <a:endParaRPr lang="en-CA" sz="1000" b="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CA" sz="1000" b="0" kern="1200" dirty="0" smtClean="0">
                <a:solidFill>
                  <a:schemeClr val="tx1"/>
                </a:solidFill>
                <a:effectLst/>
                <a:latin typeface="+mn-lt"/>
                <a:ea typeface="+mn-ea"/>
                <a:cs typeface="+mn-cs"/>
              </a:rPr>
              <a:t>About how long did you stop each time? Please start with the longest time you stopped.</a:t>
            </a:r>
            <a:endParaRPr lang="en-US" sz="1000" b="0" kern="1200" dirty="0" smtClean="0">
              <a:solidFill>
                <a:schemeClr val="tx1"/>
              </a:solidFill>
              <a:effectLst/>
              <a:latin typeface="+mn-lt"/>
              <a:ea typeface="+mn-ea"/>
              <a:cs typeface="+mn-cs"/>
            </a:endParaRPr>
          </a:p>
          <a:p>
            <a:pPr marL="685800" lvl="1" indent="-228600">
              <a:buFont typeface="Arial" panose="020B0604020202020204" pitchFamily="34" charset="0"/>
              <a:buChar char="•"/>
            </a:pPr>
            <a:endParaRPr lang="en-US" sz="1000" b="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000" b="0" kern="1200" dirty="0" smtClean="0">
                <a:solidFill>
                  <a:schemeClr val="tx1"/>
                </a:solidFill>
                <a:effectLst/>
                <a:latin typeface="+mn-lt"/>
                <a:ea typeface="+mn-ea"/>
                <a:cs typeface="+mn-cs"/>
              </a:rPr>
              <a:t>Lung</a:t>
            </a:r>
            <a:r>
              <a:rPr lang="en-US" sz="1000" b="0" kern="1200" baseline="0" dirty="0" smtClean="0">
                <a:solidFill>
                  <a:schemeClr val="tx1"/>
                </a:solidFill>
                <a:effectLst/>
                <a:latin typeface="+mn-lt"/>
                <a:ea typeface="+mn-ea"/>
                <a:cs typeface="+mn-cs"/>
              </a:rPr>
              <a:t> cancer risk </a:t>
            </a:r>
            <a:r>
              <a:rPr lang="en-US" sz="1000" b="1" i="1" kern="1200" baseline="0" dirty="0" smtClean="0">
                <a:solidFill>
                  <a:schemeClr val="tx1"/>
                </a:solidFill>
                <a:effectLst/>
                <a:latin typeface="+mn-lt"/>
                <a:ea typeface="+mn-ea"/>
                <a:cs typeface="+mn-cs"/>
              </a:rPr>
              <a:t>increases</a:t>
            </a:r>
            <a:r>
              <a:rPr lang="en-US" sz="1000" b="0" kern="1200" baseline="0" dirty="0" smtClean="0">
                <a:solidFill>
                  <a:schemeClr val="tx1"/>
                </a:solidFill>
                <a:effectLst/>
                <a:latin typeface="+mn-lt"/>
                <a:ea typeface="+mn-ea"/>
                <a:cs typeface="+mn-cs"/>
              </a:rPr>
              <a:t> with:</a:t>
            </a:r>
          </a:p>
          <a:p>
            <a:pPr marL="457200" lvl="1" indent="0">
              <a:buFont typeface="Arial" panose="020B0604020202020204" pitchFamily="34" charset="0"/>
              <a:buNone/>
            </a:pPr>
            <a:r>
              <a:rPr lang="en-US" sz="1000" b="0" i="0" kern="1200" baseline="0" dirty="0" smtClean="0">
                <a:solidFill>
                  <a:schemeClr val="tx1"/>
                </a:solidFill>
                <a:effectLst/>
                <a:latin typeface="+mn-lt"/>
                <a:ea typeface="+mn-ea"/>
                <a:cs typeface="+mn-cs"/>
              </a:rPr>
              <a:t>Increasing a</a:t>
            </a:r>
            <a:r>
              <a:rPr lang="en-US" sz="1000" b="0" kern="1200" baseline="0" dirty="0" smtClean="0">
                <a:solidFill>
                  <a:schemeClr val="tx1"/>
                </a:solidFill>
                <a:effectLst/>
                <a:latin typeface="+mn-lt"/>
                <a:ea typeface="+mn-ea"/>
                <a:cs typeface="+mn-cs"/>
              </a:rPr>
              <a:t>ge</a:t>
            </a:r>
          </a:p>
          <a:p>
            <a:pPr marL="457200" lvl="1" indent="0">
              <a:buFont typeface="Arial" panose="020B0604020202020204" pitchFamily="34" charset="0"/>
              <a:buNone/>
            </a:pPr>
            <a:r>
              <a:rPr lang="en-US" sz="1000" b="0" kern="1200" baseline="0" dirty="0" smtClean="0">
                <a:solidFill>
                  <a:schemeClr val="tx1"/>
                </a:solidFill>
                <a:effectLst/>
                <a:latin typeface="+mn-lt"/>
                <a:ea typeface="+mn-ea"/>
                <a:cs typeface="+mn-cs"/>
              </a:rPr>
              <a:t>Current smoker status (vs. former smoker status)</a:t>
            </a:r>
          </a:p>
          <a:p>
            <a:pPr marL="457200" lvl="1" indent="0">
              <a:buFont typeface="Arial" panose="020B0604020202020204" pitchFamily="34" charset="0"/>
              <a:buNone/>
            </a:pPr>
            <a:r>
              <a:rPr lang="en-US" sz="1000" b="0" kern="1200" baseline="0" dirty="0" smtClean="0">
                <a:solidFill>
                  <a:schemeClr val="tx1"/>
                </a:solidFill>
                <a:effectLst/>
                <a:latin typeface="+mn-lt"/>
                <a:ea typeface="+mn-ea"/>
                <a:cs typeface="+mn-cs"/>
              </a:rPr>
              <a:t>Increasing smoking intensity (average number of cigarettes smoked per day over all the years the person smoked)</a:t>
            </a:r>
          </a:p>
          <a:p>
            <a:pPr marL="457200" lvl="1" indent="0">
              <a:buFont typeface="Arial" panose="020B0604020202020204" pitchFamily="34" charset="0"/>
              <a:buNone/>
            </a:pPr>
            <a:r>
              <a:rPr lang="en-US" sz="1000" b="0" kern="1200" baseline="0" dirty="0" smtClean="0">
                <a:solidFill>
                  <a:schemeClr val="tx1"/>
                </a:solidFill>
                <a:effectLst/>
                <a:latin typeface="+mn-lt"/>
                <a:ea typeface="+mn-ea"/>
                <a:cs typeface="+mn-cs"/>
              </a:rPr>
              <a:t>Increasing smoking duration</a:t>
            </a:r>
          </a:p>
          <a:p>
            <a:pPr marL="457200" lvl="1" indent="0">
              <a:buFont typeface="Arial" panose="020B0604020202020204" pitchFamily="34" charset="0"/>
              <a:buNone/>
            </a:pPr>
            <a:r>
              <a:rPr lang="en-US" sz="1000" b="0" kern="1200" baseline="0" dirty="0" smtClean="0">
                <a:solidFill>
                  <a:schemeClr val="tx1"/>
                </a:solidFill>
                <a:effectLst/>
                <a:latin typeface="+mn-lt"/>
                <a:ea typeface="+mn-ea"/>
                <a:cs typeface="+mn-cs"/>
              </a:rPr>
              <a:t>History of COPD (vs. no history of COPD)</a:t>
            </a:r>
          </a:p>
          <a:p>
            <a:pPr marL="457200" lvl="1" indent="0">
              <a:buFont typeface="Arial" panose="020B0604020202020204" pitchFamily="34" charset="0"/>
              <a:buNone/>
            </a:pPr>
            <a:r>
              <a:rPr lang="en-US" sz="1000" b="0" kern="1200" baseline="0" dirty="0" smtClean="0">
                <a:solidFill>
                  <a:schemeClr val="tx1"/>
                </a:solidFill>
                <a:effectLst/>
                <a:latin typeface="+mn-lt"/>
                <a:ea typeface="+mn-ea"/>
                <a:cs typeface="+mn-cs"/>
              </a:rPr>
              <a:t>Personal history of cancer (vs. no personal history of cancer)</a:t>
            </a:r>
          </a:p>
          <a:p>
            <a:pPr marL="457200" lvl="1" indent="0">
              <a:buFont typeface="Arial" panose="020B0604020202020204" pitchFamily="34" charset="0"/>
              <a:buNone/>
            </a:pPr>
            <a:r>
              <a:rPr lang="en-US" sz="1000" b="0" kern="1200" baseline="0" dirty="0" smtClean="0">
                <a:solidFill>
                  <a:schemeClr val="tx1"/>
                </a:solidFill>
                <a:effectLst/>
                <a:latin typeface="+mn-lt"/>
                <a:ea typeface="+mn-ea"/>
                <a:cs typeface="+mn-cs"/>
              </a:rPr>
              <a:t>Family history of lung cancer (vs. no family history of lung cancer)</a:t>
            </a:r>
          </a:p>
          <a:p>
            <a:pPr marL="0" lvl="0" indent="0">
              <a:buFont typeface="Arial" panose="020B0604020202020204" pitchFamily="34" charset="0"/>
              <a:buNone/>
            </a:pPr>
            <a:endParaRPr lang="en-US" sz="1000" b="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000" b="0" kern="1200" baseline="0" dirty="0" smtClean="0">
                <a:solidFill>
                  <a:schemeClr val="tx1"/>
                </a:solidFill>
                <a:effectLst/>
                <a:latin typeface="+mn-lt"/>
                <a:ea typeface="+mn-ea"/>
                <a:cs typeface="+mn-cs"/>
              </a:rPr>
              <a:t>Lung cancer risk </a:t>
            </a:r>
            <a:r>
              <a:rPr lang="en-US" sz="1000" b="1" i="1" kern="1200" baseline="0" dirty="0" smtClean="0">
                <a:solidFill>
                  <a:schemeClr val="tx1"/>
                </a:solidFill>
                <a:effectLst/>
                <a:latin typeface="+mn-lt"/>
                <a:ea typeface="+mn-ea"/>
                <a:cs typeface="+mn-cs"/>
              </a:rPr>
              <a:t>decreases</a:t>
            </a:r>
            <a:r>
              <a:rPr lang="en-US" sz="1000" b="0" kern="1200" baseline="0" dirty="0" smtClean="0">
                <a:solidFill>
                  <a:schemeClr val="tx1"/>
                </a:solidFill>
                <a:effectLst/>
                <a:latin typeface="+mn-lt"/>
                <a:ea typeface="+mn-ea"/>
                <a:cs typeface="+mn-cs"/>
              </a:rPr>
              <a:t> with:</a:t>
            </a:r>
          </a:p>
          <a:p>
            <a:pPr marL="457200" lvl="1" indent="0">
              <a:buFont typeface="Arial" panose="020B0604020202020204" pitchFamily="34" charset="0"/>
              <a:buNone/>
            </a:pPr>
            <a:r>
              <a:rPr lang="en-US" sz="1000" b="0" kern="1200" baseline="0" dirty="0" smtClean="0">
                <a:solidFill>
                  <a:schemeClr val="tx1"/>
                </a:solidFill>
                <a:effectLst/>
                <a:latin typeface="+mn-lt"/>
                <a:ea typeface="+mn-ea"/>
                <a:cs typeface="+mn-cs"/>
              </a:rPr>
              <a:t>Increasing level of education</a:t>
            </a:r>
          </a:p>
          <a:p>
            <a:pPr marL="457200" lvl="1" indent="0">
              <a:buFont typeface="Arial" panose="020B0604020202020204" pitchFamily="34" charset="0"/>
              <a:buNone/>
            </a:pPr>
            <a:r>
              <a:rPr lang="en-US" sz="1000" b="0" kern="1200" baseline="0" dirty="0" smtClean="0">
                <a:solidFill>
                  <a:schemeClr val="tx1"/>
                </a:solidFill>
                <a:effectLst/>
                <a:latin typeface="+mn-lt"/>
                <a:ea typeface="+mn-ea"/>
                <a:cs typeface="+mn-cs"/>
              </a:rPr>
              <a:t>Increasing quit time (for former smokers)</a:t>
            </a:r>
          </a:p>
          <a:p>
            <a:pPr marL="457200" lvl="1" indent="0">
              <a:buFont typeface="Arial" panose="020B0604020202020204" pitchFamily="34" charset="0"/>
              <a:buNone/>
            </a:pPr>
            <a:r>
              <a:rPr lang="en-US" sz="1000" b="0" kern="1200" baseline="0" dirty="0" smtClean="0">
                <a:solidFill>
                  <a:schemeClr val="tx1"/>
                </a:solidFill>
                <a:effectLst/>
                <a:latin typeface="+mn-lt"/>
                <a:ea typeface="+mn-ea"/>
                <a:cs typeface="+mn-cs"/>
              </a:rPr>
              <a:t>Increasing body mass index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dirty="0" smtClean="0">
              <a:solidFill>
                <a:schemeClr val="accent2"/>
              </a:solidFill>
              <a:latin typeface="+mn-lt"/>
            </a:endParaRPr>
          </a:p>
          <a:p>
            <a:r>
              <a:rPr lang="en-US" sz="1200" kern="1200" dirty="0" smtClean="0">
                <a:solidFill>
                  <a:schemeClr val="tx1"/>
                </a:solidFill>
                <a:effectLst/>
                <a:latin typeface="+mn-lt"/>
                <a:ea typeface="+mn-ea"/>
                <a:cs typeface="+mn-cs"/>
              </a:rPr>
              <a:t>By having the screening navigator conduct the risk assessment, rather than the primary care physician, the questions can be asked in a more standard way, brief smoking cessation advice can be embedded in the conversation with current smokers, and the navigator can be trained to address complex questions. The two referral criteria (age and smoking history) are relatively easy for a primary care physician to assess, compared to the risk assessment questions, and should facilitate referring people to the pilot.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2000" dirty="0" smtClean="0"/>
              <a:t>Tammemägi lung cancer risk prediction model</a:t>
            </a:r>
            <a:r>
              <a:rPr lang="en-US" sz="2000" baseline="0" dirty="0" smtClean="0"/>
              <a:t> is more efficient in selecting people who may benefit from screening.</a:t>
            </a:r>
          </a:p>
          <a:p>
            <a:endParaRPr lang="en-US" sz="2000" kern="1200" baseline="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Slide Content Source</a:t>
            </a:r>
            <a:r>
              <a:rPr lang="en-US" sz="1200" u="none"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0" dirty="0" smtClean="0"/>
              <a:t>5. Tammemägi MC, Katki HA, Hocking WG, Church TR, Caporaso N, Kvale PA, et al. Selection criteria for lung-cancer screening. New England Journal of Medicine. 2013 Feb 21;368(8):728-36.</a:t>
            </a:r>
          </a:p>
        </p:txBody>
      </p:sp>
      <p:sp>
        <p:nvSpPr>
          <p:cNvPr id="4" name="Slide Number Placeholder 3"/>
          <p:cNvSpPr>
            <a:spLocks noGrp="1"/>
          </p:cNvSpPr>
          <p:nvPr>
            <p:ph type="sldNum" sz="quarter" idx="10"/>
          </p:nvPr>
        </p:nvSpPr>
        <p:spPr/>
        <p:txBody>
          <a:bodyPr/>
          <a:lstStyle/>
          <a:p>
            <a:fld id="{3CBF1611-5181-BF48-9AFE-E9330BA59ABB}" type="slidenum">
              <a:rPr lang="en-US" smtClean="0"/>
              <a:t>22</a:t>
            </a:fld>
            <a:endParaRPr lang="en-US" dirty="0"/>
          </a:p>
        </p:txBody>
      </p:sp>
    </p:spTree>
    <p:extLst>
      <p:ext uri="{BB962C8B-B14F-4D97-AF65-F5344CB8AC3E}">
        <p14:creationId xmlns:p14="http://schemas.microsoft.com/office/powerpoint/2010/main" val="2912928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When</a:t>
            </a:r>
            <a:r>
              <a:rPr lang="en-US" sz="1200" baseline="0" dirty="0" smtClean="0">
                <a:latin typeface="+mn-lt"/>
              </a:rPr>
              <a:t> you look at the information that is needed to assess eligibility using the NLST-like criteria one needs to know the age, smoking status, age of smoking initiation, # of years since quitting, duration of in between periods and # of cigarettes smoked per day. The number of cigarettes smoked per day is the hardest to estimate, especially for people who have smoked for many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The additional elements required to be collected for </a:t>
            </a:r>
            <a:r>
              <a:rPr lang="en-US" sz="1200" b="0" baseline="0" dirty="0" smtClean="0">
                <a:latin typeface="+mn-lt"/>
              </a:rPr>
              <a:t>the </a:t>
            </a:r>
            <a:r>
              <a:rPr lang="en-US" sz="1200" b="0" dirty="0" smtClean="0">
                <a:solidFill>
                  <a:schemeClr val="bg1"/>
                </a:solidFill>
                <a:latin typeface="+mn-lt"/>
              </a:rPr>
              <a:t>Tammemägi </a:t>
            </a:r>
            <a:r>
              <a:rPr lang="en-US" sz="1200" baseline="0" dirty="0" smtClean="0">
                <a:latin typeface="+mn-lt"/>
              </a:rPr>
              <a:t>model such as height, weight, level of education, personal </a:t>
            </a:r>
            <a:r>
              <a:rPr lang="en-US" sz="1200" dirty="0" smtClean="0">
                <a:latin typeface="+mn-lt"/>
              </a:rPr>
              <a:t>history of</a:t>
            </a:r>
            <a:r>
              <a:rPr lang="en-US" sz="1200" baseline="0" dirty="0" smtClean="0">
                <a:latin typeface="+mn-lt"/>
              </a:rPr>
              <a:t> chronic obstructive pulmonary disease or cancer and family history of lung cancer are easy to collect.</a:t>
            </a:r>
            <a:endParaRPr lang="en-CA" sz="1200" dirty="0" smtClean="0">
              <a:solidFill>
                <a:srgbClr val="FF0000"/>
              </a:solidFill>
              <a:latin typeface="+mn-lt"/>
            </a:endParaRPr>
          </a:p>
          <a:p>
            <a:endParaRPr lang="en-CA" sz="1200" kern="0" dirty="0" smtClean="0"/>
          </a:p>
        </p:txBody>
      </p:sp>
      <p:sp>
        <p:nvSpPr>
          <p:cNvPr id="4" name="Slide Number Placeholder 3"/>
          <p:cNvSpPr>
            <a:spLocks noGrp="1"/>
          </p:cNvSpPr>
          <p:nvPr>
            <p:ph type="sldNum" sz="quarter" idx="10"/>
          </p:nvPr>
        </p:nvSpPr>
        <p:spPr/>
        <p:txBody>
          <a:bodyPr/>
          <a:lstStyle/>
          <a:p>
            <a:fld id="{3CBF1611-5181-BF48-9AFE-E9330BA59ABB}" type="slidenum">
              <a:rPr lang="en-US" smtClean="0"/>
              <a:t>23</a:t>
            </a:fld>
            <a:endParaRPr lang="en-US" dirty="0"/>
          </a:p>
        </p:txBody>
      </p:sp>
    </p:spTree>
    <p:extLst>
      <p:ext uri="{BB962C8B-B14F-4D97-AF65-F5344CB8AC3E}">
        <p14:creationId xmlns:p14="http://schemas.microsoft.com/office/powerpoint/2010/main" val="2758401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Slide Objective: </a:t>
            </a:r>
            <a:r>
              <a:rPr lang="en-US" sz="1000" b="0" dirty="0"/>
              <a:t>to</a:t>
            </a:r>
            <a:r>
              <a:rPr lang="en-US" sz="1000" b="0" baseline="0" dirty="0"/>
              <a:t> show the differences between the two ways that people can enter the Lung Cancer Screening Pilot for People at High Risk</a:t>
            </a:r>
            <a:endParaRPr lang="en-CA" sz="1000" b="0" dirty="0"/>
          </a:p>
          <a:p>
            <a:endParaRPr lang="en-CA" sz="1000" b="0" dirty="0"/>
          </a:p>
          <a:p>
            <a:r>
              <a:rPr lang="en-CA" sz="1000" b="0" i="0" dirty="0"/>
              <a:t>Note for presenter: for potential</a:t>
            </a:r>
            <a:r>
              <a:rPr lang="en-CA" sz="1000" b="0" i="0" baseline="0" dirty="0"/>
              <a:t> participants who are physician referred, only the age criteria is confirmed by the screening clerk because age is easy to assess and the person may no longer meet the criteria if it has been some time since they were referred (e.g. 74 turned 75); smoking history would have already been assessed by the physician.</a:t>
            </a:r>
          </a:p>
          <a:p>
            <a:endParaRPr lang="en-CA" sz="1000" b="0" i="0" baseline="0" dirty="0"/>
          </a:p>
          <a:p>
            <a:r>
              <a:rPr lang="en-CA" sz="1000" b="0" i="0" baseline="0" dirty="0"/>
              <a:t>If a potential participant self presents and is found eligible to participate, the pilot site will work with them to get a referral form from their primary care provider. If the self-presenting potential participant does not have a primary care provider, the pilot site will attach them with a primary care physician.</a:t>
            </a:r>
          </a:p>
          <a:p>
            <a:r>
              <a:rPr lang="en-CA" sz="1000" b="0" i="0" baseline="0" dirty="0"/>
              <a:t>Screening can only occur with a referral form from a physician.</a:t>
            </a:r>
            <a:endParaRPr lang="en-CA" sz="1000" b="0"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BF1611-5181-BF48-9AFE-E9330BA59ABB}" type="slidenum">
              <a:rPr kumimoji="0" lang="en-US" sz="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273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p:txBody>
      </p:sp>
      <p:sp>
        <p:nvSpPr>
          <p:cNvPr id="4" name="Slide Number Placeholder 3"/>
          <p:cNvSpPr>
            <a:spLocks noGrp="1"/>
          </p:cNvSpPr>
          <p:nvPr>
            <p:ph type="sldNum" sz="quarter" idx="10"/>
          </p:nvPr>
        </p:nvSpPr>
        <p:spPr/>
        <p:txBody>
          <a:bodyPr/>
          <a:lstStyle/>
          <a:p>
            <a:fld id="{89A971F6-3354-40D3-AD39-28967317D3DA}" type="slidenum">
              <a:rPr lang="en-CA" smtClean="0">
                <a:solidFill>
                  <a:prstClr val="black"/>
                </a:solidFill>
              </a:rPr>
              <a:pPr/>
              <a:t>25</a:t>
            </a:fld>
            <a:endParaRPr lang="en-CA" dirty="0">
              <a:solidFill>
                <a:prstClr val="black"/>
              </a:solidFill>
            </a:endParaRPr>
          </a:p>
        </p:txBody>
      </p:sp>
    </p:spTree>
    <p:extLst>
      <p:ext uri="{BB962C8B-B14F-4D97-AF65-F5344CB8AC3E}">
        <p14:creationId xmlns:p14="http://schemas.microsoft.com/office/powerpoint/2010/main" val="353521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CBF1611-5181-BF48-9AFE-E9330BA59ABB}" type="slidenum">
              <a:rPr lang="en-US" smtClean="0"/>
              <a:t>5</a:t>
            </a:fld>
            <a:endParaRPr lang="en-US" dirty="0"/>
          </a:p>
        </p:txBody>
      </p:sp>
    </p:spTree>
    <p:extLst>
      <p:ext uri="{BB962C8B-B14F-4D97-AF65-F5344CB8AC3E}">
        <p14:creationId xmlns:p14="http://schemas.microsoft.com/office/powerpoint/2010/main" val="1733935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i="1" kern="0" dirty="0" smtClean="0">
                <a:solidFill>
                  <a:schemeClr val="bg1">
                    <a:lumMod val="50000"/>
                  </a:schemeClr>
                </a:solidFill>
                <a:cs typeface="Arial" panose="020B0604020202020204" pitchFamily="34" charset="0"/>
              </a:rPr>
              <a:t>*People will not be asked directly about forms of tobacco other than cigarettes in the pilot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0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kern="1200" dirty="0" smtClean="0">
                <a:solidFill>
                  <a:schemeClr val="tx1"/>
                </a:solidFill>
                <a:effectLst/>
                <a:latin typeface="+mn-lt"/>
                <a:ea typeface="+mn-ea"/>
                <a:cs typeface="+mn-cs"/>
              </a:rPr>
              <a:t>Quitting smoking is the best way that someone can reduce their risk of lung cancer. Based on findings from the Pan-Canadian</a:t>
            </a:r>
            <a:r>
              <a:rPr lang="en-CA" sz="1000" kern="1200" baseline="0" dirty="0" smtClean="0">
                <a:solidFill>
                  <a:schemeClr val="tx1"/>
                </a:solidFill>
                <a:effectLst/>
                <a:latin typeface="+mn-lt"/>
                <a:ea typeface="+mn-ea"/>
                <a:cs typeface="+mn-cs"/>
              </a:rPr>
              <a:t> Early Detection of Lung Cancer Study, it was estimated that about 60% of the people eligible to participate in the pilot would be current daily smokers.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000" kern="1200" dirty="0" smtClean="0">
                <a:solidFill>
                  <a:schemeClr val="tx1"/>
                </a:solidFill>
                <a:effectLst/>
                <a:latin typeface="+mn-lt"/>
                <a:ea typeface="+mn-ea"/>
                <a:cs typeface="+mn-cs"/>
              </a:rPr>
              <a:t>Any interaction with the pilot presents a “teachable moment” </a:t>
            </a:r>
            <a:r>
              <a:rPr lang="en-CA" sz="1000" b="0" u="none" kern="1200" dirty="0" smtClean="0">
                <a:solidFill>
                  <a:schemeClr val="tx1"/>
                </a:solidFill>
                <a:effectLst/>
                <a:latin typeface="+mn-lt"/>
                <a:ea typeface="+mn-ea"/>
                <a:cs typeface="+mn-cs"/>
              </a:rPr>
              <a:t>for smoking cessation, and is an opportunity that s</a:t>
            </a:r>
            <a:r>
              <a:rPr lang="en-CA" sz="1000" b="0" u="none" kern="1200" baseline="0" dirty="0" smtClean="0">
                <a:solidFill>
                  <a:schemeClr val="tx1"/>
                </a:solidFill>
                <a:effectLst/>
                <a:latin typeface="+mn-lt"/>
                <a:ea typeface="+mn-ea"/>
                <a:cs typeface="+mn-cs"/>
              </a:rPr>
              <a:t>hould be taken advantage of</a:t>
            </a:r>
            <a:r>
              <a:rPr lang="en-CA" sz="1000" b="0" u="none" kern="1200" dirty="0" smtClean="0">
                <a:solidFill>
                  <a:schemeClr val="tx1"/>
                </a:solidFill>
                <a:effectLst/>
                <a:latin typeface="+mn-lt"/>
                <a:ea typeface="+mn-ea"/>
                <a:cs typeface="+mn-cs"/>
              </a:rPr>
              <a:t>. While </a:t>
            </a:r>
            <a:r>
              <a:rPr lang="en-CA" sz="1000" kern="1200" dirty="0" smtClean="0">
                <a:solidFill>
                  <a:schemeClr val="tx1"/>
                </a:solidFill>
                <a:effectLst/>
                <a:latin typeface="+mn-lt"/>
                <a:ea typeface="+mn-ea"/>
                <a:cs typeface="+mn-cs"/>
              </a:rPr>
              <a:t>screening with low-dose computed tomography (LDCT) has demonstrated a significant reduction in lung cancer mortality, the delivery of smoking cessation interventions along with this screening has the potential to reduce mortality even further, from all tobacco-related causes.</a:t>
            </a:r>
          </a:p>
          <a:p>
            <a:pPr marL="171450" indent="-171450">
              <a:buFont typeface="Arial" panose="020B0604020202020204" pitchFamily="34" charset="0"/>
              <a:buChar char="•"/>
            </a:pPr>
            <a:endParaRPr lang="en-CA" sz="1000" b="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chemeClr val="tx1"/>
                </a:solidFill>
                <a:effectLst/>
                <a:latin typeface="+mn-lt"/>
                <a:ea typeface="+mn-ea"/>
                <a:cs typeface="+mn-cs"/>
              </a:rPr>
              <a:t>An opt-out approach is included in the screening</a:t>
            </a:r>
            <a:r>
              <a:rPr lang="en-US" sz="1000" kern="1200" baseline="0" dirty="0" smtClean="0">
                <a:solidFill>
                  <a:schemeClr val="tx1"/>
                </a:solidFill>
                <a:effectLst/>
                <a:latin typeface="+mn-lt"/>
                <a:ea typeface="+mn-ea"/>
                <a:cs typeface="+mn-cs"/>
              </a:rPr>
              <a:t> pathway. </a:t>
            </a:r>
            <a:r>
              <a:rPr lang="en-US" sz="1000" kern="1200" dirty="0" smtClean="0">
                <a:solidFill>
                  <a:schemeClr val="tx1"/>
                </a:solidFill>
                <a:effectLst/>
                <a:latin typeface="+mn-lt"/>
                <a:ea typeface="+mn-ea"/>
                <a:cs typeface="+mn-cs"/>
              </a:rPr>
              <a:t>This approach involves</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providing all current smokers seeking lung cancer screening with access to a smoking cessation service, regardless of their motivation to quit.</a:t>
            </a:r>
          </a:p>
          <a:p>
            <a:pPr marL="171450" indent="-171450">
              <a:buFont typeface="Arial" panose="020B0604020202020204" pitchFamily="34" charset="0"/>
              <a:buChar char="•"/>
            </a:pPr>
            <a:endParaRPr lang="en-US"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000" kern="1200" dirty="0" smtClean="0">
                <a:solidFill>
                  <a:schemeClr val="tx1"/>
                </a:solidFill>
                <a:effectLst/>
                <a:latin typeface="+mn-lt"/>
                <a:ea typeface="+mn-ea"/>
                <a:cs typeface="+mn-cs"/>
              </a:rPr>
              <a:t>Current smokers who choose to participate in screening will automatically be booked for an appointment (minimum</a:t>
            </a:r>
            <a:r>
              <a:rPr lang="en-CA" sz="1000" kern="1200" baseline="0" dirty="0" smtClean="0">
                <a:solidFill>
                  <a:schemeClr val="tx1"/>
                </a:solidFill>
                <a:effectLst/>
                <a:latin typeface="+mn-lt"/>
                <a:ea typeface="+mn-ea"/>
                <a:cs typeface="+mn-cs"/>
              </a:rPr>
              <a:t> 10 minutes) </a:t>
            </a:r>
            <a:r>
              <a:rPr lang="en-CA" sz="1000" kern="1200" dirty="0" smtClean="0">
                <a:solidFill>
                  <a:schemeClr val="tx1"/>
                </a:solidFill>
                <a:effectLst/>
                <a:latin typeface="+mn-lt"/>
                <a:ea typeface="+mn-ea"/>
                <a:cs typeface="+mn-cs"/>
              </a:rPr>
              <a:t>with a hospital-based smoking cessation counsellor for the same visit as their baseline LDCT scan.</a:t>
            </a:r>
          </a:p>
          <a:p>
            <a:pPr marL="628650" lvl="1" indent="-171450">
              <a:buFont typeface="Arial" panose="020B0604020202020204" pitchFamily="34" charset="0"/>
              <a:buChar char="•"/>
            </a:pPr>
            <a:r>
              <a:rPr lang="en-US" sz="1000" kern="1200" dirty="0" smtClean="0">
                <a:solidFill>
                  <a:schemeClr val="tx1"/>
                </a:solidFill>
                <a:effectLst/>
                <a:latin typeface="+mn-lt"/>
                <a:ea typeface="+mn-ea"/>
                <a:cs typeface="+mn-cs"/>
              </a:rPr>
              <a:t>Provides behavioural counselling</a:t>
            </a:r>
          </a:p>
          <a:p>
            <a:pPr marL="628650" lvl="1" indent="-171450">
              <a:buFont typeface="Arial" panose="020B0604020202020204" pitchFamily="34" charset="0"/>
              <a:buChar char="•"/>
            </a:pPr>
            <a:r>
              <a:rPr lang="en-US" sz="1000" kern="1200" dirty="0" smtClean="0">
                <a:solidFill>
                  <a:schemeClr val="tx1"/>
                </a:solidFill>
                <a:effectLst/>
                <a:latin typeface="+mn-lt"/>
                <a:ea typeface="+mn-ea"/>
                <a:cs typeface="+mn-cs"/>
              </a:rPr>
              <a:t>Recommends or prescribes pharmacotherapy,</a:t>
            </a:r>
            <a:r>
              <a:rPr lang="en-US" sz="1000" kern="1200" baseline="0" dirty="0" smtClean="0">
                <a:solidFill>
                  <a:schemeClr val="tx1"/>
                </a:solidFill>
                <a:effectLst/>
                <a:latin typeface="+mn-lt"/>
                <a:ea typeface="+mn-ea"/>
                <a:cs typeface="+mn-cs"/>
              </a:rPr>
              <a:t> if appropriate</a:t>
            </a:r>
          </a:p>
          <a:p>
            <a:pPr marL="628650" lvl="1" indent="-171450">
              <a:buFont typeface="Arial" panose="020B0604020202020204" pitchFamily="34" charset="0"/>
              <a:buChar char="•"/>
            </a:pPr>
            <a:r>
              <a:rPr lang="en-US" sz="1000" kern="1200" baseline="0" dirty="0" smtClean="0">
                <a:solidFill>
                  <a:schemeClr val="tx1"/>
                </a:solidFill>
                <a:effectLst/>
                <a:latin typeface="+mn-lt"/>
                <a:ea typeface="+mn-ea"/>
                <a:cs typeface="+mn-cs"/>
              </a:rPr>
              <a:t>Arranges for proactive follow-up supportive contact</a:t>
            </a:r>
            <a:endParaRPr lang="en-US" sz="10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000" b="1" dirty="0" smtClean="0">
              <a:solidFill>
                <a:schemeClr val="tx1"/>
              </a:solidFill>
              <a:latin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smtClean="0">
                <a:solidFill>
                  <a:schemeClr val="tx1"/>
                </a:solidFill>
                <a:latin typeface="+mn-lt"/>
              </a:rPr>
              <a:t>The smoking cessation counsellor will recommend a </a:t>
            </a:r>
            <a:r>
              <a:rPr lang="en-US" sz="1000" b="1" dirty="0" smtClean="0">
                <a:solidFill>
                  <a:schemeClr val="tx1"/>
                </a:solidFill>
                <a:latin typeface="+mn-lt"/>
              </a:rPr>
              <a:t>first-line smoking cessation pharmacotherapy </a:t>
            </a:r>
            <a:r>
              <a:rPr lang="en-US" sz="1000" b="0" dirty="0" smtClean="0">
                <a:solidFill>
                  <a:schemeClr val="tx1"/>
                </a:solidFill>
                <a:latin typeface="+mn-lt"/>
              </a:rPr>
              <a:t>(nicotine replacement therapy, varenicline or bupropion), and either provide a prescription or a recommendation on how to get a prescription (e.g., through someone’s primary care provider or pharmacist).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000" kern="120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kern="1200" dirty="0" smtClean="0">
                <a:solidFill>
                  <a:schemeClr val="tx1"/>
                </a:solidFill>
                <a:effectLst/>
                <a:latin typeface="+mn-lt"/>
                <a:ea typeface="+mn-ea"/>
                <a:cs typeface="+mn-cs"/>
              </a:rPr>
              <a:t>People eligible for screening may decline the smoking cessation services offered,</a:t>
            </a:r>
            <a:r>
              <a:rPr lang="en-CA" sz="1000" kern="1200" baseline="0" dirty="0" smtClean="0">
                <a:solidFill>
                  <a:schemeClr val="tx1"/>
                </a:solidFill>
                <a:effectLst/>
                <a:latin typeface="+mn-lt"/>
                <a:ea typeface="+mn-ea"/>
                <a:cs typeface="+mn-cs"/>
              </a:rPr>
              <a:t> which</a:t>
            </a:r>
            <a:r>
              <a:rPr lang="en-CA" sz="1000" kern="1200" dirty="0" smtClean="0">
                <a:solidFill>
                  <a:schemeClr val="tx1"/>
                </a:solidFill>
                <a:effectLst/>
                <a:latin typeface="+mn-lt"/>
                <a:ea typeface="+mn-ea"/>
                <a:cs typeface="+mn-cs"/>
              </a:rPr>
              <a:t> does not affect their ability to participate in the pilot.</a:t>
            </a:r>
          </a:p>
          <a:p>
            <a:pPr marL="171450" indent="-171450">
              <a:buFont typeface="Arial" panose="020B0604020202020204" pitchFamily="34" charset="0"/>
              <a:buChar char="•"/>
            </a:pPr>
            <a:endParaRPr lang="en-CA"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000" kern="1200" dirty="0" smtClean="0">
                <a:solidFill>
                  <a:schemeClr val="tx1"/>
                </a:solidFill>
                <a:effectLst/>
                <a:latin typeface="+mn-lt"/>
                <a:ea typeface="+mn-ea"/>
                <a:cs typeface="+mn-cs"/>
              </a:rPr>
              <a:t>People eligible</a:t>
            </a:r>
            <a:r>
              <a:rPr lang="en-CA" sz="1000" kern="1200" baseline="0" dirty="0" smtClean="0">
                <a:solidFill>
                  <a:schemeClr val="tx1"/>
                </a:solidFill>
                <a:effectLst/>
                <a:latin typeface="+mn-lt"/>
                <a:ea typeface="+mn-ea"/>
                <a:cs typeface="+mn-cs"/>
              </a:rPr>
              <a:t> for screening </a:t>
            </a:r>
            <a:r>
              <a:rPr lang="en-CA" sz="1000" kern="1200" dirty="0" smtClean="0">
                <a:solidFill>
                  <a:schemeClr val="tx1"/>
                </a:solidFill>
                <a:effectLst/>
                <a:latin typeface="+mn-lt"/>
                <a:ea typeface="+mn-ea"/>
                <a:cs typeface="+mn-cs"/>
              </a:rPr>
              <a:t>who choose not to participate in screening are offered the choice of an appointment with a hospital-based smoking cessation counsellor or a fax referral to </a:t>
            </a:r>
            <a:r>
              <a:rPr lang="en-CA" sz="1000" b="1" kern="1200" dirty="0" smtClean="0">
                <a:solidFill>
                  <a:schemeClr val="tx1"/>
                </a:solidFill>
                <a:effectLst/>
                <a:latin typeface="+mn-lt"/>
                <a:ea typeface="+mn-ea"/>
                <a:cs typeface="+mn-cs"/>
              </a:rPr>
              <a:t>Telehealth </a:t>
            </a:r>
            <a:r>
              <a:rPr lang="en-CA" sz="1000" b="1" strike="noStrike" kern="1200" dirty="0" smtClean="0">
                <a:solidFill>
                  <a:schemeClr val="tx1"/>
                </a:solidFill>
                <a:effectLst/>
                <a:latin typeface="+mn-lt"/>
                <a:ea typeface="+mn-ea"/>
                <a:cs typeface="+mn-cs"/>
              </a:rPr>
              <a:t>Ontario</a:t>
            </a:r>
            <a:r>
              <a:rPr lang="en-CA" sz="1000" b="1" strike="noStrike" kern="1200" baseline="0" dirty="0" smtClean="0">
                <a:solidFill>
                  <a:schemeClr val="tx1"/>
                </a:solidFill>
                <a:effectLst/>
                <a:latin typeface="+mn-lt"/>
                <a:ea typeface="+mn-ea"/>
                <a:cs typeface="+mn-cs"/>
              </a:rPr>
              <a:t> </a:t>
            </a:r>
            <a:r>
              <a:rPr lang="en-CA" sz="1000" b="1" kern="1200" dirty="0" smtClean="0">
                <a:solidFill>
                  <a:schemeClr val="tx1"/>
                </a:solidFill>
                <a:effectLst/>
                <a:latin typeface="+mn-lt"/>
                <a:ea typeface="+mn-ea"/>
                <a:cs typeface="+mn-cs"/>
              </a:rPr>
              <a:t>1-866-797-0000</a:t>
            </a:r>
          </a:p>
          <a:p>
            <a:pPr marL="171450" indent="-171450">
              <a:buFont typeface="Arial" panose="020B0604020202020204" pitchFamily="34" charset="0"/>
              <a:buChar char="•"/>
            </a:pPr>
            <a:endParaRPr lang="en-US" sz="1000" b="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kern="1200" dirty="0" smtClean="0">
                <a:solidFill>
                  <a:schemeClr val="tx1"/>
                </a:solidFill>
                <a:effectLst/>
                <a:latin typeface="+mn-lt"/>
                <a:ea typeface="+mn-ea"/>
                <a:cs typeface="+mn-cs"/>
              </a:rPr>
              <a:t>Following an opt-out approach, people may decline the smoking cessation service offered. Someone’s refusal to participate in smoking cessation will not affect their participation in other aspects of the pilot.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0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000" kern="1200" dirty="0" smtClean="0">
              <a:solidFill>
                <a:schemeClr val="tx1"/>
              </a:solidFill>
              <a:effectLst/>
              <a:latin typeface="+mn-lt"/>
              <a:ea typeface="+mn-ea"/>
              <a:cs typeface="+mn-cs"/>
            </a:endParaRPr>
          </a:p>
          <a:p>
            <a:pPr lvl="0"/>
            <a:r>
              <a:rPr lang="en-CA" sz="1200" b="0" kern="1200" dirty="0" smtClean="0">
                <a:solidFill>
                  <a:schemeClr val="tx1"/>
                </a:solidFill>
                <a:effectLst/>
                <a:latin typeface="+mn-lt"/>
                <a:ea typeface="+mn-ea"/>
                <a:cs typeface="+mn-cs"/>
              </a:rPr>
              <a:t>People can also contact the following services directly for support:</a:t>
            </a:r>
          </a:p>
          <a:p>
            <a:pPr lvl="2"/>
            <a:r>
              <a:rPr lang="en-CA" sz="1200" b="0" kern="1200" dirty="0" smtClean="0">
                <a:solidFill>
                  <a:schemeClr val="tx1"/>
                </a:solidFill>
                <a:effectLst/>
                <a:latin typeface="+mn-lt"/>
                <a:ea typeface="+mn-ea"/>
                <a:cs typeface="+mn-cs"/>
              </a:rPr>
              <a:t>Telehealth Ontario: 1-866-797-0000</a:t>
            </a:r>
            <a:endParaRPr lang="en-CA" sz="1050" b="0" kern="1200" dirty="0" smtClean="0">
              <a:solidFill>
                <a:schemeClr val="tx1"/>
              </a:solidFill>
              <a:effectLst/>
              <a:latin typeface="+mn-lt"/>
              <a:ea typeface="+mn-ea"/>
              <a:cs typeface="+mn-cs"/>
            </a:endParaRPr>
          </a:p>
          <a:p>
            <a:pPr lvl="2"/>
            <a:r>
              <a:rPr lang="en-CA" sz="1200" b="0" kern="1200" dirty="0" smtClean="0">
                <a:solidFill>
                  <a:schemeClr val="tx1"/>
                </a:solidFill>
                <a:effectLst/>
                <a:latin typeface="+mn-lt"/>
                <a:ea typeface="+mn-ea"/>
                <a:cs typeface="+mn-cs"/>
              </a:rPr>
              <a:t>Smokers’ Helpline: </a:t>
            </a:r>
            <a:r>
              <a:rPr lang="en-CA" sz="1200" b="0" u="sng" kern="1200" dirty="0" smtClean="0">
                <a:solidFill>
                  <a:schemeClr val="tx1"/>
                </a:solidFill>
                <a:effectLst/>
                <a:latin typeface="+mn-lt"/>
                <a:ea typeface="+mn-ea"/>
                <a:cs typeface="+mn-cs"/>
              </a:rPr>
              <a:t>SmokersHelpline.ca</a:t>
            </a:r>
          </a:p>
          <a:p>
            <a:pPr lvl="2"/>
            <a:endParaRPr lang="en-CA" sz="1200" b="0" u="sng" kern="1200" dirty="0" smtClean="0">
              <a:solidFill>
                <a:schemeClr val="tx1"/>
              </a:solidFill>
              <a:effectLst/>
              <a:latin typeface="+mn-lt"/>
              <a:ea typeface="+mn-ea"/>
              <a:cs typeface="+mn-cs"/>
            </a:endParaRPr>
          </a:p>
          <a:p>
            <a:pPr lvl="0"/>
            <a:r>
              <a:rPr lang="en-CA" sz="1200" b="0" u="sng" kern="1200" dirty="0" smtClean="0">
                <a:solidFill>
                  <a:schemeClr val="tx1"/>
                </a:solidFill>
                <a:effectLst/>
                <a:latin typeface="+mn-lt"/>
                <a:ea typeface="+mn-ea"/>
                <a:cs typeface="+mn-cs"/>
              </a:rPr>
              <a:t>Speaking</a:t>
            </a:r>
            <a:r>
              <a:rPr lang="en-CA" sz="1200" b="0" u="sng" kern="1200" baseline="0" dirty="0" smtClean="0">
                <a:solidFill>
                  <a:schemeClr val="tx1"/>
                </a:solidFill>
                <a:effectLst/>
                <a:latin typeface="+mn-lt"/>
                <a:ea typeface="+mn-ea"/>
                <a:cs typeface="+mn-cs"/>
              </a:rPr>
              <a:t> Note Source:</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kern="1200" dirty="0" err="1" smtClean="0">
                <a:solidFill>
                  <a:schemeClr val="tx1"/>
                </a:solidFill>
                <a:effectLst/>
                <a:latin typeface="+mn-lt"/>
                <a:ea typeface="+mn-ea"/>
                <a:cs typeface="+mn-cs"/>
              </a:rPr>
              <a:t>Tammemägi</a:t>
            </a:r>
            <a:r>
              <a:rPr lang="en-CA" sz="1200" kern="1200" dirty="0" smtClean="0">
                <a:solidFill>
                  <a:schemeClr val="tx1"/>
                </a:solidFill>
                <a:effectLst/>
                <a:latin typeface="+mn-lt"/>
                <a:ea typeface="+mn-ea"/>
                <a:cs typeface="+mn-cs"/>
              </a:rPr>
              <a:t> MC, Schmidt H, Martel S, McWilliams A, </a:t>
            </a:r>
            <a:r>
              <a:rPr lang="en-CA" sz="1200" kern="1200" dirty="0" err="1" smtClean="0">
                <a:solidFill>
                  <a:schemeClr val="tx1"/>
                </a:solidFill>
                <a:effectLst/>
                <a:latin typeface="+mn-lt"/>
                <a:ea typeface="+mn-ea"/>
                <a:cs typeface="+mn-cs"/>
              </a:rPr>
              <a:t>Goffin</a:t>
            </a:r>
            <a:r>
              <a:rPr lang="en-CA" sz="1200" kern="1200" dirty="0" smtClean="0">
                <a:solidFill>
                  <a:schemeClr val="tx1"/>
                </a:solidFill>
                <a:effectLst/>
                <a:latin typeface="+mn-lt"/>
                <a:ea typeface="+mn-ea"/>
                <a:cs typeface="+mn-cs"/>
              </a:rPr>
              <a:t> JR, Johnston MR, et al. Participant selection for lung cancer screening by risk modelling (the Pan-Canadian Early Detection of Lung Cancer [</a:t>
            </a:r>
            <a:r>
              <a:rPr lang="en-CA" sz="1200" kern="1200" dirty="0" err="1" smtClean="0">
                <a:solidFill>
                  <a:schemeClr val="tx1"/>
                </a:solidFill>
                <a:effectLst/>
                <a:latin typeface="+mn-lt"/>
                <a:ea typeface="+mn-ea"/>
                <a:cs typeface="+mn-cs"/>
              </a:rPr>
              <a:t>PanCan</a:t>
            </a:r>
            <a:r>
              <a:rPr lang="en-CA" sz="1200" kern="1200" dirty="0" smtClean="0">
                <a:solidFill>
                  <a:schemeClr val="tx1"/>
                </a:solidFill>
                <a:effectLst/>
                <a:latin typeface="+mn-lt"/>
                <a:ea typeface="+mn-ea"/>
                <a:cs typeface="+mn-cs"/>
              </a:rPr>
              <a:t>] study): a single-arm, prospective study. Lancet. 2017 Nov;18:1523–1531.</a:t>
            </a:r>
          </a:p>
          <a:p>
            <a:pPr lvl="0"/>
            <a:endParaRPr lang="en-CA" sz="1200" b="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CBF1611-5181-BF48-9AFE-E9330BA59ABB}" type="slidenum">
              <a:rPr lang="en-US" smtClean="0"/>
              <a:t>26</a:t>
            </a:fld>
            <a:endParaRPr lang="en-US" dirty="0"/>
          </a:p>
        </p:txBody>
      </p:sp>
    </p:spTree>
    <p:extLst>
      <p:ext uri="{BB962C8B-B14F-4D97-AF65-F5344CB8AC3E}">
        <p14:creationId xmlns:p14="http://schemas.microsoft.com/office/powerpoint/2010/main" val="3330423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p:txBody>
      </p:sp>
      <p:sp>
        <p:nvSpPr>
          <p:cNvPr id="4" name="Slide Number Placeholder 3"/>
          <p:cNvSpPr>
            <a:spLocks noGrp="1"/>
          </p:cNvSpPr>
          <p:nvPr>
            <p:ph type="sldNum" sz="quarter" idx="10"/>
          </p:nvPr>
        </p:nvSpPr>
        <p:spPr/>
        <p:txBody>
          <a:bodyPr/>
          <a:lstStyle/>
          <a:p>
            <a:fld id="{89A971F6-3354-40D3-AD39-28967317D3DA}" type="slidenum">
              <a:rPr lang="en-CA" smtClean="0">
                <a:solidFill>
                  <a:prstClr val="black"/>
                </a:solidFill>
              </a:rPr>
              <a:pPr/>
              <a:t>27</a:t>
            </a:fld>
            <a:endParaRPr lang="en-CA" dirty="0">
              <a:solidFill>
                <a:prstClr val="black"/>
              </a:solidFill>
            </a:endParaRPr>
          </a:p>
        </p:txBody>
      </p:sp>
    </p:spTree>
    <p:extLst>
      <p:ext uri="{BB962C8B-B14F-4D97-AF65-F5344CB8AC3E}">
        <p14:creationId xmlns:p14="http://schemas.microsoft.com/office/powerpoint/2010/main" val="1925893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000" dirty="0">
                <a:effectLst/>
                <a:latin typeface="+mn-lt"/>
                <a:ea typeface="Calibri" panose="020F0502020204030204" pitchFamily="34" charset="0"/>
                <a:cs typeface="Arial" panose="020B0604020202020204" pitchFamily="34" charset="0"/>
              </a:rPr>
              <a:t>The Participant Experience (PE) surveys evaluate participant experience during risk triage, risk assessment, and screening using items relevant to the</a:t>
            </a:r>
            <a:r>
              <a:rPr lang="en-US" sz="1000" baseline="0" dirty="0">
                <a:effectLst/>
                <a:latin typeface="+mn-lt"/>
                <a:ea typeface="Calibri" panose="020F0502020204030204" pitchFamily="34" charset="0"/>
                <a:cs typeface="Arial" panose="020B0604020202020204" pitchFamily="34" charset="0"/>
              </a:rPr>
              <a:t> dimensions of</a:t>
            </a:r>
            <a:r>
              <a:rPr lang="en-US" sz="1000" dirty="0">
                <a:effectLst/>
                <a:latin typeface="+mn-lt"/>
                <a:ea typeface="Calibri" panose="020F0502020204030204" pitchFamily="34" charset="0"/>
                <a:cs typeface="Arial" panose="020B0604020202020204" pitchFamily="34" charset="0"/>
              </a:rPr>
              <a:t> Patient Experience outlined below:</a:t>
            </a:r>
          </a:p>
          <a:p>
            <a:pPr marL="1085850" lvl="2" indent="-171450">
              <a:buFont typeface="Arial" panose="020B0604020202020204" pitchFamily="34" charset="0"/>
              <a:buChar char="•"/>
            </a:pPr>
            <a:r>
              <a:rPr lang="en-US" sz="1000" kern="1200" dirty="0">
                <a:solidFill>
                  <a:schemeClr val="tx1"/>
                </a:solidFill>
                <a:latin typeface="+mn-lt"/>
                <a:ea typeface="+mn-ea"/>
                <a:cs typeface="+mn-cs"/>
              </a:rPr>
              <a:t>Patients' Preferences</a:t>
            </a:r>
          </a:p>
          <a:p>
            <a:pPr marL="1085850" lvl="2" indent="-171450">
              <a:buFont typeface="Arial" panose="020B0604020202020204" pitchFamily="34" charset="0"/>
              <a:buChar char="•"/>
            </a:pPr>
            <a:r>
              <a:rPr lang="en-US" sz="1000" kern="1200" dirty="0">
                <a:solidFill>
                  <a:schemeClr val="tx1"/>
                </a:solidFill>
                <a:latin typeface="+mn-lt"/>
                <a:ea typeface="+mn-ea"/>
                <a:cs typeface="+mn-cs"/>
              </a:rPr>
              <a:t>Emotional Support</a:t>
            </a:r>
          </a:p>
          <a:p>
            <a:pPr marL="1085850" lvl="2" indent="-171450">
              <a:buFont typeface="Arial" panose="020B0604020202020204" pitchFamily="34" charset="0"/>
              <a:buChar char="•"/>
            </a:pPr>
            <a:r>
              <a:rPr lang="en-US" sz="1000" kern="1200" dirty="0">
                <a:solidFill>
                  <a:schemeClr val="tx1"/>
                </a:solidFill>
                <a:latin typeface="+mn-lt"/>
                <a:ea typeface="+mn-ea"/>
                <a:cs typeface="+mn-cs"/>
              </a:rPr>
              <a:t>Information &amp; Education</a:t>
            </a:r>
          </a:p>
          <a:p>
            <a:pPr marL="1085850" lvl="2" indent="-171450">
              <a:buFont typeface="Arial" panose="020B0604020202020204" pitchFamily="34" charset="0"/>
              <a:buChar char="•"/>
            </a:pPr>
            <a:r>
              <a:rPr lang="en-US" sz="1000" kern="1200" dirty="0">
                <a:solidFill>
                  <a:schemeClr val="tx1"/>
                </a:solidFill>
                <a:latin typeface="+mn-lt"/>
                <a:ea typeface="+mn-ea"/>
                <a:cs typeface="+mn-cs"/>
              </a:rPr>
              <a:t>Continuity and Transition</a:t>
            </a:r>
          </a:p>
          <a:p>
            <a:pPr marL="1085850" lvl="2" indent="-171450">
              <a:buFont typeface="Arial" panose="020B0604020202020204" pitchFamily="34" charset="0"/>
              <a:buChar char="•"/>
            </a:pPr>
            <a:r>
              <a:rPr lang="en-US" sz="1000" kern="1200" dirty="0">
                <a:solidFill>
                  <a:schemeClr val="tx1"/>
                </a:solidFill>
                <a:latin typeface="+mn-lt"/>
                <a:ea typeface="+mn-ea"/>
                <a:cs typeface="+mn-cs"/>
              </a:rPr>
              <a:t>Coordination of Care</a:t>
            </a:r>
          </a:p>
          <a:p>
            <a:pPr marL="1085850" lvl="2" indent="-171450">
              <a:buFont typeface="Arial" panose="020B0604020202020204" pitchFamily="34" charset="0"/>
              <a:buChar char="•"/>
            </a:pPr>
            <a:r>
              <a:rPr lang="en-US" sz="1000" kern="1200" dirty="0">
                <a:solidFill>
                  <a:schemeClr val="tx1"/>
                </a:solidFill>
                <a:latin typeface="+mn-lt"/>
                <a:ea typeface="+mn-ea"/>
                <a:cs typeface="+mn-cs"/>
              </a:rPr>
              <a:t>Access to Care</a:t>
            </a:r>
          </a:p>
          <a:p>
            <a:pPr marL="1085850" lvl="2"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457200" lvl="1" indent="0">
              <a:buFont typeface="Arial" panose="020B0604020202020204" pitchFamily="34" charset="0"/>
              <a:buNone/>
            </a:pPr>
            <a:r>
              <a:rPr lang="en-US" sz="1000" i="1" kern="1200" dirty="0">
                <a:solidFill>
                  <a:schemeClr val="tx1"/>
                </a:solidFill>
                <a:effectLst/>
                <a:latin typeface="+mn-lt"/>
                <a:ea typeface="+mn-ea"/>
                <a:cs typeface="+mn-cs"/>
              </a:rPr>
              <a:t>*Dimensions</a:t>
            </a:r>
            <a:r>
              <a:rPr lang="en-US" sz="1000" i="1" kern="1200" baseline="0" dirty="0">
                <a:solidFill>
                  <a:schemeClr val="tx1"/>
                </a:solidFill>
                <a:effectLst/>
                <a:latin typeface="+mn-lt"/>
                <a:ea typeface="+mn-ea"/>
                <a:cs typeface="+mn-cs"/>
              </a:rPr>
              <a:t> that are not relevant are: physical comfort; and family and friends</a:t>
            </a:r>
          </a:p>
          <a:p>
            <a:pPr marL="1085850" lvl="2" indent="-171450">
              <a:buFont typeface="Arial" panose="020B0604020202020204" pitchFamily="34" charset="0"/>
              <a:buChar char="•"/>
            </a:pPr>
            <a:endParaRPr lang="en-US" sz="1000" i="1" dirty="0">
              <a:effectLst/>
              <a:latin typeface="+mn-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000" dirty="0">
                <a:effectLst/>
                <a:latin typeface="+mn-lt"/>
                <a:ea typeface="Calibri" panose="020F0502020204030204" pitchFamily="34" charset="0"/>
                <a:cs typeface="Arial" panose="020B0604020202020204" pitchFamily="34" charset="0"/>
              </a:rPr>
              <a:t>Paper based surveys have been</a:t>
            </a:r>
            <a:r>
              <a:rPr lang="en-US" sz="1000" baseline="0" dirty="0">
                <a:effectLst/>
                <a:latin typeface="+mn-lt"/>
                <a:ea typeface="Calibri" panose="020F0502020204030204" pitchFamily="34" charset="0"/>
                <a:cs typeface="Arial" panose="020B0604020202020204" pitchFamily="34" charset="0"/>
              </a:rPr>
              <a:t> translated into French, Ojibway, Mohawk and Inuktitut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000" dirty="0">
                <a:effectLst/>
                <a:latin typeface="+mn-lt"/>
                <a:ea typeface="Calibri" panose="020F0502020204030204" pitchFamily="34" charset="0"/>
                <a:cs typeface="Arial" panose="020B0604020202020204" pitchFamily="34" charset="0"/>
              </a:rPr>
              <a:t>The Risk Triage and Assessment</a:t>
            </a:r>
            <a:r>
              <a:rPr lang="en-US" sz="1000" baseline="0" dirty="0">
                <a:effectLst/>
                <a:latin typeface="+mn-lt"/>
                <a:ea typeface="Calibri" panose="020F0502020204030204" pitchFamily="34" charset="0"/>
                <a:cs typeface="Arial" panose="020B0604020202020204" pitchFamily="34" charset="0"/>
              </a:rPr>
              <a:t> </a:t>
            </a:r>
            <a:r>
              <a:rPr lang="en-US" sz="1000" dirty="0">
                <a:effectLst/>
                <a:latin typeface="+mn-lt"/>
                <a:ea typeface="Calibri" panose="020F0502020204030204" pitchFamily="34" charset="0"/>
                <a:cs typeface="Arial" panose="020B0604020202020204" pitchFamily="34" charset="0"/>
              </a:rPr>
              <a:t>Experience Survey (5 item) is administered to participants over the phone</a:t>
            </a:r>
            <a:r>
              <a:rPr lang="en-US" sz="1000" baseline="0" dirty="0">
                <a:effectLst/>
                <a:latin typeface="+mn-lt"/>
                <a:ea typeface="Calibri" panose="020F0502020204030204" pitchFamily="34" charset="0"/>
                <a:cs typeface="Arial" panose="020B0604020202020204" pitchFamily="34" charset="0"/>
              </a:rPr>
              <a:t> following the Risk Assessment call or after booking an LDCT appointment for eligible individuals who are unattached</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000" dirty="0">
                <a:effectLst/>
                <a:latin typeface="+mn-lt"/>
                <a:ea typeface="Calibri" panose="020F0502020204030204" pitchFamily="34" charset="0"/>
                <a:cs typeface="Arial" panose="020B0604020202020204" pitchFamily="34" charset="0"/>
              </a:rPr>
              <a:t>The Baseline Participant Experience Survey</a:t>
            </a:r>
            <a:r>
              <a:rPr lang="en-US" sz="1000" baseline="0" dirty="0">
                <a:effectLst/>
                <a:latin typeface="+mn-lt"/>
                <a:ea typeface="Calibri" panose="020F0502020204030204" pitchFamily="34" charset="0"/>
                <a:cs typeface="Arial" panose="020B0604020202020204" pitchFamily="34" charset="0"/>
              </a:rPr>
              <a:t> (11 item) is a paper-based survey administered to individuals following their baseline LDCT scan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000" dirty="0">
                <a:effectLst/>
                <a:latin typeface="+mn-lt"/>
                <a:ea typeface="Calibri" panose="020F0502020204030204" pitchFamily="34" charset="0"/>
                <a:cs typeface="Arial" panose="020B0604020202020204" pitchFamily="34" charset="0"/>
              </a:rPr>
              <a:t>The Follow-up Participant Experience Survey</a:t>
            </a:r>
            <a:r>
              <a:rPr lang="en-US" sz="1000" baseline="0" dirty="0">
                <a:effectLst/>
                <a:latin typeface="+mn-lt"/>
                <a:ea typeface="Calibri" panose="020F0502020204030204" pitchFamily="34" charset="0"/>
                <a:cs typeface="Arial" panose="020B0604020202020204" pitchFamily="34" charset="0"/>
              </a:rPr>
              <a:t> (8 item) is a paper-based survey administered to individuals following their 3, 6 or 12 month follow-up LDCT scan</a:t>
            </a:r>
            <a:endParaRPr lang="en-US" sz="1000" dirty="0">
              <a:effectLst/>
              <a:latin typeface="+mn-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9A971F6-3354-40D3-AD39-28967317D3DA}" type="slidenum">
              <a:rPr lang="en-CA" smtClean="0">
                <a:solidFill>
                  <a:prstClr val="black"/>
                </a:solidFill>
              </a:rPr>
              <a:pPr/>
              <a:t>28</a:t>
            </a:fld>
            <a:endParaRPr lang="en-CA" dirty="0">
              <a:solidFill>
                <a:prstClr val="black"/>
              </a:solidFill>
            </a:endParaRPr>
          </a:p>
        </p:txBody>
      </p:sp>
    </p:spTree>
    <p:extLst>
      <p:ext uri="{BB962C8B-B14F-4D97-AF65-F5344CB8AC3E}">
        <p14:creationId xmlns:p14="http://schemas.microsoft.com/office/powerpoint/2010/main" val="2914076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000" kern="1200" dirty="0" smtClean="0">
                <a:solidFill>
                  <a:schemeClr val="tx1"/>
                </a:solidFill>
                <a:effectLst/>
                <a:latin typeface="+mn-lt"/>
                <a:ea typeface="+mn-ea"/>
                <a:cs typeface="Arial" panose="020B0604020202020204" pitchFamily="34" charset="0"/>
              </a:rPr>
              <a:t>The Radiology QA Program for HR LCSP will support the definition, implementation and adoption of requirements to ensure LDCT is performed and interpreted according to quality standards across pilot sites by establishing quality standards, processes, and clear accountability required to ensure that quality is achieved.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smtClean="0">
              <a:latin typeface="+mn-lt"/>
              <a:cs typeface="Arial" panose="020B0604020202020204" pitchFamily="34" charset="0"/>
            </a:endParaRPr>
          </a:p>
          <a:p>
            <a:r>
              <a:rPr lang="en-US" sz="1000" kern="1200" dirty="0" smtClean="0">
                <a:solidFill>
                  <a:schemeClr val="tx1"/>
                </a:solidFill>
                <a:effectLst/>
                <a:latin typeface="+mn-lt"/>
                <a:ea typeface="+mn-ea"/>
                <a:cs typeface="Arial" panose="020B0604020202020204" pitchFamily="34" charset="0"/>
              </a:rPr>
              <a:t>Two basic categories:</a:t>
            </a:r>
            <a:r>
              <a:rPr lang="en-US" sz="1000" kern="1200" baseline="0" dirty="0" smtClean="0">
                <a:solidFill>
                  <a:schemeClr val="tx1"/>
                </a:solidFill>
                <a:effectLst/>
                <a:latin typeface="+mn-lt"/>
                <a:ea typeface="+mn-ea"/>
                <a:cs typeface="Arial" panose="020B0604020202020204" pitchFamily="34" charset="0"/>
              </a:rPr>
              <a:t> Equipment and personnel</a:t>
            </a:r>
          </a:p>
          <a:p>
            <a:endParaRPr lang="en-CA" sz="1000" kern="1200" dirty="0" smtClean="0">
              <a:solidFill>
                <a:schemeClr val="tx1"/>
              </a:solidFill>
              <a:effectLst/>
              <a:latin typeface="+mn-lt"/>
              <a:ea typeface="+mn-ea"/>
              <a:cs typeface="Arial" panose="020B0604020202020204" pitchFamily="34" charset="0"/>
            </a:endParaRPr>
          </a:p>
          <a:p>
            <a:r>
              <a:rPr lang="en-CA" sz="1000" kern="1200" dirty="0" smtClean="0">
                <a:solidFill>
                  <a:schemeClr val="tx1"/>
                </a:solidFill>
                <a:effectLst/>
                <a:latin typeface="+mn-lt"/>
                <a:ea typeface="+mn-ea"/>
                <a:cs typeface="Arial" panose="020B0604020202020204" pitchFamily="34" charset="0"/>
              </a:rPr>
              <a:t>An expert panel was convened by Cancer Care Ontario to develop the Radiology QA Program for the HR LCSP through a Call for Participation in 2016. The panel selected represented a cross-section of experts in diagnostic imaging and included radiologists, MRTs, diagnostic imaging administrators, and medical physicists with demonstrated commitment to quality assurance, patient-focused care, and public accountability. The panel was co-chaired by two radiologists. Cancer Care Ontario staff provided secretariat support. </a:t>
            </a:r>
          </a:p>
          <a:p>
            <a:r>
              <a:rPr lang="en-CA" sz="1000" kern="1200" dirty="0" smtClean="0">
                <a:solidFill>
                  <a:schemeClr val="tx1"/>
                </a:solidFill>
                <a:effectLst/>
                <a:latin typeface="+mn-lt"/>
                <a:ea typeface="+mn-ea"/>
                <a:cs typeface="Arial" panose="020B0604020202020204" pitchFamily="34" charset="0"/>
              </a:rPr>
              <a:t>The Radiology QA Expert Panel was mandated to develop an evidence-based radiology quality assurance program for LDCT lung cancer screening. Panel activities included review of evidence and relevant jurisdictional, professional association or government agency guidance to inform requirement recommendations for LDCT lung cancer screening. </a:t>
            </a:r>
          </a:p>
          <a:p>
            <a:r>
              <a:rPr lang="en-CA" sz="1000" kern="1200" dirty="0" smtClean="0">
                <a:solidFill>
                  <a:schemeClr val="tx1"/>
                </a:solidFill>
                <a:effectLst/>
                <a:latin typeface="+mn-lt"/>
                <a:ea typeface="+mn-ea"/>
                <a:cs typeface="Arial" panose="020B0604020202020204" pitchFamily="34" charset="0"/>
              </a:rPr>
              <a:t>Standards were abstracted from all included publications for each category of personnel, equipment and facility. </a:t>
            </a:r>
          </a:p>
          <a:p>
            <a:endParaRPr lang="en-CA" sz="1000" kern="1200" dirty="0" smtClean="0">
              <a:solidFill>
                <a:schemeClr val="tx1"/>
              </a:solidFill>
              <a:effectLst/>
              <a:latin typeface="+mn-lt"/>
              <a:ea typeface="+mn-ea"/>
              <a:cs typeface="Arial" panose="020B0604020202020204" pitchFamily="34" charset="0"/>
            </a:endParaRPr>
          </a:p>
          <a:p>
            <a:r>
              <a:rPr lang="en-CA" sz="1000" kern="1200" dirty="0" smtClean="0">
                <a:solidFill>
                  <a:schemeClr val="tx1"/>
                </a:solidFill>
                <a:effectLst/>
                <a:latin typeface="+mn-lt"/>
                <a:ea typeface="+mn-ea"/>
                <a:cs typeface="Arial" panose="020B0604020202020204" pitchFamily="34" charset="0"/>
              </a:rPr>
              <a:t>The findings of the literature search were presented to the Radiology QA Expert Panel </a:t>
            </a:r>
            <a:r>
              <a:rPr lang="en-CA" sz="1000" strike="noStrike" kern="1200" dirty="0" smtClean="0">
                <a:solidFill>
                  <a:schemeClr val="tx1"/>
                </a:solidFill>
                <a:effectLst/>
                <a:latin typeface="+mn-lt"/>
                <a:ea typeface="+mn-ea"/>
                <a:cs typeface="Arial" panose="020B0604020202020204" pitchFamily="34" charset="0"/>
              </a:rPr>
              <a:t>monthly. </a:t>
            </a:r>
            <a:r>
              <a:rPr lang="en-CA" sz="1000" kern="1200" dirty="0" smtClean="0">
                <a:solidFill>
                  <a:schemeClr val="tx1"/>
                </a:solidFill>
                <a:effectLst/>
                <a:latin typeface="+mn-lt"/>
                <a:ea typeface="+mn-ea"/>
                <a:cs typeface="Arial" panose="020B0604020202020204" pitchFamily="34" charset="0"/>
              </a:rPr>
              <a:t>Among the sources which contributed to the evidence base include:</a:t>
            </a:r>
          </a:p>
          <a:p>
            <a:pPr marL="171450" lvl="0" indent="-171450">
              <a:buFont typeface="Arial" panose="020B0604020202020204" pitchFamily="34" charset="0"/>
              <a:buChar char="•"/>
            </a:pPr>
            <a:r>
              <a:rPr lang="en-CA" sz="1000" kern="1200" dirty="0" smtClean="0">
                <a:solidFill>
                  <a:schemeClr val="tx1"/>
                </a:solidFill>
                <a:effectLst/>
                <a:latin typeface="+mn-lt"/>
                <a:ea typeface="+mn-ea"/>
                <a:cs typeface="Arial" panose="020B0604020202020204" pitchFamily="34" charset="0"/>
              </a:rPr>
              <a:t>The American College of Radiology</a:t>
            </a:r>
          </a:p>
          <a:p>
            <a:pPr marL="171450" lvl="0" indent="-171450">
              <a:buFont typeface="Arial" panose="020B0604020202020204" pitchFamily="34" charset="0"/>
              <a:buChar char="•"/>
            </a:pPr>
            <a:r>
              <a:rPr lang="en-CA" sz="1000" kern="1200" dirty="0" smtClean="0">
                <a:solidFill>
                  <a:schemeClr val="tx1"/>
                </a:solidFill>
                <a:effectLst/>
                <a:latin typeface="+mn-lt"/>
                <a:ea typeface="+mn-ea"/>
                <a:cs typeface="Arial" panose="020B0604020202020204" pitchFamily="34" charset="0"/>
              </a:rPr>
              <a:t>The College of Physicians and Surgeons of Ontario</a:t>
            </a:r>
          </a:p>
          <a:p>
            <a:pPr marL="171450" lvl="0" indent="-171450">
              <a:buFont typeface="Arial" panose="020B0604020202020204" pitchFamily="34" charset="0"/>
              <a:buChar char="•"/>
            </a:pPr>
            <a:r>
              <a:rPr lang="en-CA" sz="1000" kern="1200" dirty="0" smtClean="0">
                <a:solidFill>
                  <a:schemeClr val="tx1"/>
                </a:solidFill>
                <a:effectLst/>
                <a:latin typeface="+mn-lt"/>
                <a:ea typeface="+mn-ea"/>
                <a:cs typeface="Arial" panose="020B0604020202020204" pitchFamily="34" charset="0"/>
              </a:rPr>
              <a:t>The Canadian Association of Radiologists</a:t>
            </a:r>
          </a:p>
          <a:p>
            <a:pPr marL="171450" lvl="0" indent="-171450">
              <a:buFont typeface="Arial" panose="020B0604020202020204" pitchFamily="34" charset="0"/>
              <a:buChar char="•"/>
            </a:pPr>
            <a:r>
              <a:rPr lang="en-CA" sz="1000" kern="1200" dirty="0" smtClean="0">
                <a:solidFill>
                  <a:schemeClr val="tx1"/>
                </a:solidFill>
                <a:effectLst/>
                <a:latin typeface="+mn-lt"/>
                <a:ea typeface="+mn-ea"/>
                <a:cs typeface="Arial" panose="020B0604020202020204" pitchFamily="34" charset="0"/>
              </a:rPr>
              <a:t>Health Quality Ontario </a:t>
            </a:r>
          </a:p>
          <a:p>
            <a:r>
              <a:rPr lang="en-CA" sz="1000" kern="1200" dirty="0" smtClean="0">
                <a:solidFill>
                  <a:schemeClr val="tx1"/>
                </a:solidFill>
                <a:effectLst/>
                <a:latin typeface="+mn-lt"/>
                <a:ea typeface="+mn-ea"/>
                <a:cs typeface="Arial" panose="020B0604020202020204" pitchFamily="34" charset="0"/>
              </a:rPr>
              <a:t>The expert panel reviewed the evidence, discussed, and established a set of radiology quality requirements for LDCT lung cancer screening</a:t>
            </a:r>
            <a:r>
              <a:rPr lang="en-CA" sz="1000" kern="1200" baseline="0" dirty="0" smtClean="0">
                <a:solidFill>
                  <a:schemeClr val="tx1"/>
                </a:solidFill>
                <a:effectLst/>
                <a:latin typeface="+mn-lt"/>
                <a:ea typeface="+mn-ea"/>
                <a:cs typeface="Arial" panose="020B0604020202020204" pitchFamily="34" charset="0"/>
              </a:rPr>
              <a:t> as well as </a:t>
            </a:r>
            <a:r>
              <a:rPr lang="en-CA" sz="1000" kern="1200" dirty="0" smtClean="0">
                <a:solidFill>
                  <a:schemeClr val="tx1"/>
                </a:solidFill>
                <a:effectLst/>
                <a:latin typeface="+mn-lt"/>
                <a:ea typeface="+mn-ea"/>
                <a:cs typeface="Arial" panose="020B0604020202020204" pitchFamily="34" charset="0"/>
              </a:rPr>
              <a:t>processes to ensure quality is achieved.</a:t>
            </a:r>
          </a:p>
          <a:p>
            <a:endParaRPr lang="en-CA" sz="100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smtClean="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smtClean="0">
              <a:latin typeface="+mn-lt"/>
              <a:cs typeface="Arial" panose="020B0604020202020204" pitchFamily="34" charset="0"/>
            </a:endParaRPr>
          </a:p>
          <a:p>
            <a:r>
              <a:rPr lang="en-CA" sz="1000" b="1" kern="1200" dirty="0" smtClean="0">
                <a:solidFill>
                  <a:schemeClr val="tx1"/>
                </a:solidFill>
                <a:effectLst/>
                <a:latin typeface="+mn-lt"/>
                <a:ea typeface="+mn-ea"/>
                <a:cs typeface="Arial" panose="020B0604020202020204" pitchFamily="34" charset="0"/>
              </a:rPr>
              <a:t>Components of the Radiology QA Program for HR LCSP</a:t>
            </a:r>
          </a:p>
          <a:p>
            <a:r>
              <a:rPr lang="en-CA" sz="1000" b="1" kern="1200" dirty="0" smtClean="0">
                <a:solidFill>
                  <a:schemeClr val="tx1"/>
                </a:solidFill>
                <a:effectLst/>
                <a:latin typeface="+mn-lt"/>
                <a:ea typeface="+mn-ea"/>
                <a:cs typeface="Arial" panose="020B0604020202020204" pitchFamily="34" charset="0"/>
              </a:rPr>
              <a:t> </a:t>
            </a:r>
          </a:p>
          <a:p>
            <a:pPr lvl="0"/>
            <a:r>
              <a:rPr lang="en-CA" sz="1000" b="1" kern="1200" dirty="0" smtClean="0">
                <a:solidFill>
                  <a:schemeClr val="tx1"/>
                </a:solidFill>
                <a:effectLst/>
                <a:latin typeface="+mn-lt"/>
                <a:ea typeface="+mn-ea"/>
                <a:cs typeface="Arial" panose="020B0604020202020204" pitchFamily="34" charset="0"/>
              </a:rPr>
              <a:t>Quality defined </a:t>
            </a:r>
            <a:endParaRPr lang="en-CA" sz="1000" kern="1200" dirty="0" smtClean="0">
              <a:solidFill>
                <a:schemeClr val="tx1"/>
              </a:solidFill>
              <a:effectLst/>
              <a:latin typeface="+mn-lt"/>
              <a:ea typeface="+mn-ea"/>
              <a:cs typeface="Arial" panose="020B0604020202020204" pitchFamily="34" charset="0"/>
            </a:endParaRPr>
          </a:p>
          <a:p>
            <a:r>
              <a:rPr lang="en-CA" sz="1000" kern="1200" dirty="0" smtClean="0">
                <a:solidFill>
                  <a:schemeClr val="tx1"/>
                </a:solidFill>
                <a:effectLst/>
                <a:latin typeface="+mn-lt"/>
                <a:ea typeface="+mn-ea"/>
                <a:cs typeface="Arial" panose="020B0604020202020204" pitchFamily="34" charset="0"/>
              </a:rPr>
              <a:t>Defining quality involves establishing the requirements to provide a foundation for quality assurance processes.  Requirements are minimum acceptable levels of quality based on best available evidence.</a:t>
            </a:r>
          </a:p>
          <a:p>
            <a:pPr lvl="0"/>
            <a:r>
              <a:rPr lang="en-CA" sz="1000" b="1" kern="1200" dirty="0" smtClean="0">
                <a:solidFill>
                  <a:schemeClr val="tx1"/>
                </a:solidFill>
                <a:effectLst/>
                <a:latin typeface="+mn-lt"/>
                <a:ea typeface="+mn-ea"/>
                <a:cs typeface="Arial" panose="020B0604020202020204" pitchFamily="34" charset="0"/>
              </a:rPr>
              <a:t>Quality assurance </a:t>
            </a:r>
            <a:endParaRPr lang="en-CA" sz="1000" kern="1200" dirty="0" smtClean="0">
              <a:solidFill>
                <a:schemeClr val="tx1"/>
              </a:solidFill>
              <a:effectLst/>
              <a:latin typeface="+mn-lt"/>
              <a:ea typeface="+mn-ea"/>
              <a:cs typeface="Arial" panose="020B0604020202020204" pitchFamily="34" charset="0"/>
            </a:endParaRPr>
          </a:p>
          <a:p>
            <a:r>
              <a:rPr lang="en-CA" sz="1000" kern="1200" dirty="0" smtClean="0">
                <a:solidFill>
                  <a:schemeClr val="tx1"/>
                </a:solidFill>
                <a:effectLst/>
                <a:latin typeface="+mn-lt"/>
                <a:ea typeface="+mn-ea"/>
                <a:cs typeface="Arial" panose="020B0604020202020204" pitchFamily="34" charset="0"/>
              </a:rPr>
              <a:t>Quality assurance processes establish clear accountability to ensure that quality is achieved. These processes provide a consistent way to assess quality and monitor adherence to requirements across facilities.</a:t>
            </a:r>
          </a:p>
          <a:p>
            <a:pPr lvl="0"/>
            <a:r>
              <a:rPr lang="en-CA" sz="1000" b="1" kern="1200" dirty="0" smtClean="0">
                <a:solidFill>
                  <a:schemeClr val="tx1"/>
                </a:solidFill>
                <a:effectLst/>
                <a:latin typeface="+mn-lt"/>
                <a:ea typeface="+mn-ea"/>
                <a:cs typeface="Arial" panose="020B0604020202020204" pitchFamily="34" charset="0"/>
              </a:rPr>
              <a:t>Quality reporting </a:t>
            </a:r>
            <a:endParaRPr lang="en-CA" sz="1000" kern="1200" dirty="0" smtClean="0">
              <a:solidFill>
                <a:schemeClr val="tx1"/>
              </a:solidFill>
              <a:effectLst/>
              <a:latin typeface="+mn-lt"/>
              <a:ea typeface="+mn-ea"/>
              <a:cs typeface="Arial" panose="020B0604020202020204" pitchFamily="34" charset="0"/>
            </a:endParaRPr>
          </a:p>
          <a:p>
            <a:r>
              <a:rPr lang="en-CA" sz="1000" kern="1200" dirty="0" smtClean="0">
                <a:solidFill>
                  <a:schemeClr val="tx1"/>
                </a:solidFill>
                <a:effectLst/>
                <a:latin typeface="+mn-lt"/>
                <a:ea typeface="+mn-ea"/>
                <a:cs typeface="Arial" panose="020B0604020202020204" pitchFamily="34" charset="0"/>
              </a:rPr>
              <a:t>A key component of the Radiology QA Program for HR LCSP is to provide pilot sites with ongoing progress reports to support quality and quality improvement opportunities at the pilot site level.</a:t>
            </a:r>
          </a:p>
          <a:p>
            <a:pPr lvl="0"/>
            <a:r>
              <a:rPr lang="en-CA" sz="1000" b="1" kern="1200" dirty="0" smtClean="0">
                <a:solidFill>
                  <a:schemeClr val="tx1"/>
                </a:solidFill>
                <a:effectLst/>
                <a:latin typeface="+mn-lt"/>
                <a:ea typeface="+mn-ea"/>
                <a:cs typeface="Arial" panose="020B0604020202020204" pitchFamily="34" charset="0"/>
              </a:rPr>
              <a:t>Quality improvement</a:t>
            </a:r>
            <a:endParaRPr lang="en-CA" sz="1000" kern="1200" dirty="0" smtClean="0">
              <a:solidFill>
                <a:schemeClr val="tx1"/>
              </a:solidFill>
              <a:effectLst/>
              <a:latin typeface="+mn-lt"/>
              <a:ea typeface="+mn-ea"/>
              <a:cs typeface="Arial" panose="020B0604020202020204" pitchFamily="34" charset="0"/>
            </a:endParaRPr>
          </a:p>
          <a:p>
            <a:r>
              <a:rPr lang="en-CA" sz="1000" kern="1200" dirty="0" smtClean="0">
                <a:solidFill>
                  <a:schemeClr val="tx1"/>
                </a:solidFill>
                <a:effectLst/>
                <a:latin typeface="+mn-lt"/>
                <a:ea typeface="+mn-ea"/>
                <a:cs typeface="Arial" panose="020B0604020202020204" pitchFamily="34" charset="0"/>
              </a:rPr>
              <a:t>The Radiology QA Program for HR LCSP will support and foster a culture of continuous quality improvement for pilot sites that do not meet radiology quality assurance requirements. To support the implementation of requirements across the pilot sites, a program governance model and a issues management process has been developed</a:t>
            </a:r>
          </a:p>
          <a:p>
            <a:endParaRPr lang="en-CA" sz="1000" kern="1200" dirty="0" smtClean="0">
              <a:solidFill>
                <a:schemeClr val="tx1"/>
              </a:solidFill>
              <a:effectLst/>
              <a:latin typeface="+mn-lt"/>
              <a:ea typeface="+mn-ea"/>
              <a:cs typeface="Arial" panose="020B0604020202020204" pitchFamily="34" charset="0"/>
            </a:endParaRPr>
          </a:p>
          <a:p>
            <a:endParaRPr lang="en-CA" sz="1000" b="1" u="none" kern="1200" dirty="0" smtClean="0">
              <a:solidFill>
                <a:schemeClr val="tx1"/>
              </a:solidFill>
              <a:effectLst/>
              <a:latin typeface="+mn-lt"/>
              <a:ea typeface="+mn-ea"/>
              <a:cs typeface="Arial" panose="020B0604020202020204" pitchFamily="34" charset="0"/>
            </a:endParaRPr>
          </a:p>
          <a:p>
            <a:r>
              <a:rPr lang="en-CA" sz="1000" b="1" u="none" kern="1200" dirty="0" smtClean="0">
                <a:solidFill>
                  <a:schemeClr val="tx1"/>
                </a:solidFill>
                <a:effectLst/>
                <a:latin typeface="+mn-lt"/>
                <a:ea typeface="+mn-ea"/>
                <a:cs typeface="Arial" panose="020B0604020202020204" pitchFamily="34" charset="0"/>
              </a:rPr>
              <a:t>Radiology QA Requirements</a:t>
            </a:r>
            <a:r>
              <a:rPr lang="en-CA" sz="1000" kern="1200" dirty="0" smtClean="0">
                <a:solidFill>
                  <a:schemeClr val="tx1"/>
                </a:solidFill>
                <a:effectLst/>
                <a:latin typeface="+mn-lt"/>
                <a:ea typeface="+mn-ea"/>
                <a:cs typeface="Arial" panose="020B0604020202020204" pitchFamily="34" charset="0"/>
              </a:rPr>
              <a:t>:</a:t>
            </a:r>
          </a:p>
          <a:p>
            <a:pPr marL="342900" indent="-342900">
              <a:spcAft>
                <a:spcPts val="600"/>
              </a:spcAft>
              <a:buFont typeface="+mj-lt"/>
              <a:buAutoNum type="arabicPeriod"/>
            </a:pPr>
            <a:r>
              <a:rPr lang="en-US" sz="1600" b="1" dirty="0" smtClean="0">
                <a:solidFill>
                  <a:prstClr val="black"/>
                </a:solidFill>
                <a:latin typeface="Arial" panose="020B0604020202020204" pitchFamily="34" charset="0"/>
                <a:cs typeface="Arial" panose="020B0604020202020204" pitchFamily="34" charset="0"/>
              </a:rPr>
              <a:t>Evidence Review</a:t>
            </a:r>
          </a:p>
          <a:p>
            <a:pPr lvl="1" indent="-222250">
              <a:spcAft>
                <a:spcPts val="600"/>
              </a:spcAft>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Rapid review </a:t>
            </a:r>
          </a:p>
          <a:p>
            <a:pPr lvl="1" indent="-222250">
              <a:spcAft>
                <a:spcPts val="600"/>
              </a:spcAft>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Jurisdictional scan of existing quality standards for personnel, equipment, and facilities for LDCT lung cancer screening</a:t>
            </a:r>
          </a:p>
          <a:p>
            <a:pPr lvl="1" indent="-222250">
              <a:spcAft>
                <a:spcPts val="600"/>
              </a:spcAft>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Ongoing review by the </a:t>
            </a:r>
            <a:r>
              <a:rPr lang="en-US" sz="1600" dirty="0" smtClean="0">
                <a:latin typeface="Arial" panose="020B0604020202020204" pitchFamily="34" charset="0"/>
                <a:cs typeface="Arial" panose="020B0604020202020204" pitchFamily="34" charset="0"/>
              </a:rPr>
              <a:t>Radiology QA team occurs</a:t>
            </a:r>
          </a:p>
          <a:p>
            <a:pPr marL="342900" indent="-342900">
              <a:spcAft>
                <a:spcPts val="600"/>
              </a:spcAft>
              <a:buFont typeface="+mj-lt"/>
              <a:buAutoNum type="arabicPeriod" startAt="2"/>
            </a:pPr>
            <a:r>
              <a:rPr lang="en-US" sz="1600" b="1" dirty="0" smtClean="0">
                <a:solidFill>
                  <a:prstClr val="black"/>
                </a:solidFill>
                <a:latin typeface="Arial" panose="020B0604020202020204" pitchFamily="34" charset="0"/>
                <a:cs typeface="Arial" panose="020B0604020202020204" pitchFamily="34" charset="0"/>
              </a:rPr>
              <a:t>Expert Panel Review &amp; Consensus</a:t>
            </a:r>
          </a:p>
          <a:p>
            <a:pPr lvl="1" indent="-222250">
              <a:spcAft>
                <a:spcPts val="600"/>
              </a:spcAft>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Multidisciplinary Expert Panel provides guidance and endorsement</a:t>
            </a:r>
          </a:p>
          <a:p>
            <a:pPr marL="342900" indent="-342900">
              <a:spcAft>
                <a:spcPts val="600"/>
              </a:spcAft>
              <a:buFont typeface="+mj-lt"/>
              <a:buAutoNum type="arabicPeriod" startAt="3"/>
            </a:pPr>
            <a:r>
              <a:rPr lang="en-US" sz="1600" b="1" dirty="0" smtClean="0">
                <a:solidFill>
                  <a:prstClr val="black"/>
                </a:solidFill>
                <a:latin typeface="Arial" panose="020B0604020202020204" pitchFamily="34" charset="0"/>
                <a:cs typeface="Arial" panose="020B0604020202020204" pitchFamily="34" charset="0"/>
              </a:rPr>
              <a:t>Radiology QA Requirements</a:t>
            </a:r>
          </a:p>
          <a:p>
            <a:pPr lvl="1" indent="-222250">
              <a:spcAft>
                <a:spcPts val="600"/>
              </a:spcAft>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23 mandatory requirements and 2 recommendations</a:t>
            </a:r>
          </a:p>
          <a:p>
            <a:pPr lvl="1" indent="-222250">
              <a:spcAft>
                <a:spcPts val="600"/>
              </a:spcAft>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Outlined in Radiology Quality Assurance Manual</a:t>
            </a:r>
          </a:p>
          <a:p>
            <a:pPr marL="342900" indent="-342900">
              <a:spcAft>
                <a:spcPts val="600"/>
              </a:spcAft>
              <a:buFont typeface="+mj-lt"/>
              <a:buAutoNum type="arabicPeriod" startAt="4"/>
            </a:pPr>
            <a:r>
              <a:rPr lang="en-US" sz="1600" b="1" dirty="0" smtClean="0">
                <a:solidFill>
                  <a:prstClr val="black"/>
                </a:solidFill>
                <a:latin typeface="Arial" panose="020B0604020202020204" pitchFamily="34" charset="0"/>
                <a:cs typeface="Arial" panose="020B0604020202020204" pitchFamily="34" charset="0"/>
              </a:rPr>
              <a:t>Assessment Tools</a:t>
            </a:r>
          </a:p>
          <a:p>
            <a:pPr lvl="1" indent="-222250">
              <a:spcAft>
                <a:spcPts val="600"/>
              </a:spcAft>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Tools to monitor adherence to requirements: </a:t>
            </a:r>
          </a:p>
          <a:p>
            <a:pPr marL="800100" lvl="1" indent="-342900">
              <a:spcAft>
                <a:spcPts val="600"/>
              </a:spcAft>
              <a:buFont typeface="+mj-lt"/>
              <a:buAutoNum type="arabicPeriod"/>
            </a:pPr>
            <a:r>
              <a:rPr lang="en-US" sz="1600" dirty="0" smtClean="0">
                <a:solidFill>
                  <a:prstClr val="black"/>
                </a:solidFill>
                <a:latin typeface="Arial" panose="020B0604020202020204" pitchFamily="34" charset="0"/>
                <a:cs typeface="Arial" panose="020B0604020202020204" pitchFamily="34" charset="0"/>
              </a:rPr>
              <a:t>Initial assessment</a:t>
            </a:r>
          </a:p>
          <a:p>
            <a:pPr marL="800100" lvl="1" indent="-342900">
              <a:spcAft>
                <a:spcPts val="600"/>
              </a:spcAft>
              <a:buFont typeface="+mj-lt"/>
              <a:buAutoNum type="arabicPeriod"/>
            </a:pPr>
            <a:r>
              <a:rPr lang="en-US" sz="1600" dirty="0" smtClean="0">
                <a:solidFill>
                  <a:prstClr val="black"/>
                </a:solidFill>
                <a:latin typeface="Arial" panose="020B0604020202020204" pitchFamily="34" charset="0"/>
                <a:cs typeface="Arial" panose="020B0604020202020204" pitchFamily="34" charset="0"/>
              </a:rPr>
              <a:t>Annual assessment</a:t>
            </a:r>
          </a:p>
          <a:p>
            <a:pPr marL="800100" lvl="1" indent="-342900">
              <a:spcAft>
                <a:spcPts val="600"/>
              </a:spcAft>
              <a:buFont typeface="+mj-lt"/>
              <a:buAutoNum type="arabicPeriod"/>
            </a:pPr>
            <a:r>
              <a:rPr lang="en-US" sz="1600" dirty="0" smtClean="0">
                <a:solidFill>
                  <a:prstClr val="black"/>
                </a:solidFill>
                <a:latin typeface="Arial" panose="020B0604020202020204" pitchFamily="34" charset="0"/>
                <a:cs typeface="Arial" panose="020B0604020202020204" pitchFamily="34" charset="0"/>
              </a:rPr>
              <a:t>Indicator reporting </a:t>
            </a:r>
          </a:p>
          <a:p>
            <a:pPr marL="800100" lvl="1" indent="-342900">
              <a:spcAft>
                <a:spcPts val="600"/>
              </a:spcAft>
              <a:buFont typeface="+mj-lt"/>
              <a:buAutoNum type="arabicPeriod"/>
            </a:pPr>
            <a:r>
              <a:rPr lang="en-US" sz="1600" dirty="0" smtClean="0">
                <a:solidFill>
                  <a:prstClr val="black"/>
                </a:solidFill>
                <a:latin typeface="Arial" panose="020B0604020202020204" pitchFamily="34" charset="0"/>
                <a:cs typeface="Arial" panose="020B0604020202020204" pitchFamily="34" charset="0"/>
              </a:rPr>
              <a:t>Completeness Audit </a:t>
            </a:r>
          </a:p>
          <a:p>
            <a:pPr marL="234950" lvl="1" indent="0">
              <a:spcAft>
                <a:spcPts val="600"/>
              </a:spcAft>
              <a:buFont typeface="Arial" panose="020B0604020202020204" pitchFamily="34" charset="0"/>
              <a:buNone/>
            </a:pPr>
            <a:endParaRPr lang="en-US" sz="1600" dirty="0" smtClean="0">
              <a:solidFill>
                <a:prstClr val="black"/>
              </a:solidFill>
              <a:latin typeface="Arial" panose="020B0604020202020204" pitchFamily="34" charset="0"/>
              <a:cs typeface="Arial" panose="020B0604020202020204" pitchFamily="34" charset="0"/>
            </a:endParaRPr>
          </a:p>
          <a:p>
            <a:endParaRPr lang="en-US" sz="1000" b="1" dirty="0" smtClean="0">
              <a:latin typeface="+mn-lt"/>
              <a:cs typeface="Arial" panose="020B0604020202020204" pitchFamily="34" charset="0"/>
            </a:endParaRPr>
          </a:p>
          <a:p>
            <a:r>
              <a:rPr lang="en-US" sz="1000" b="1" u="none" dirty="0" smtClean="0">
                <a:latin typeface="+mn-lt"/>
                <a:cs typeface="Arial" panose="020B0604020202020204" pitchFamily="34" charset="0"/>
              </a:rPr>
              <a:t>Radiology Quality</a:t>
            </a:r>
            <a:r>
              <a:rPr lang="en-US" sz="1000" b="1" u="none" baseline="0" dirty="0" smtClean="0">
                <a:latin typeface="+mn-lt"/>
                <a:cs typeface="Arial" panose="020B0604020202020204" pitchFamily="34" charset="0"/>
              </a:rPr>
              <a:t> Assurance Summary</a:t>
            </a:r>
            <a:r>
              <a:rPr lang="en-US" sz="1000" b="1" baseline="0" dirty="0" smtClean="0">
                <a:latin typeface="+mn-lt"/>
                <a:cs typeface="Arial" panose="020B0604020202020204" pitchFamily="34" charset="0"/>
              </a:rPr>
              <a:t>:</a:t>
            </a:r>
          </a:p>
          <a:p>
            <a:endParaRPr lang="en-US" sz="1000" b="1" baseline="0" dirty="0" smtClean="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cs typeface="Arial" panose="020B0604020202020204" pitchFamily="34" charset="0"/>
              </a:rPr>
              <a:t>Radiology </a:t>
            </a:r>
            <a:r>
              <a:rPr lang="en-US" sz="1000" b="1" dirty="0" smtClean="0">
                <a:cs typeface="Arial" panose="020B0604020202020204" pitchFamily="34" charset="0"/>
              </a:rPr>
              <a:t>QA </a:t>
            </a:r>
            <a:r>
              <a:rPr lang="en-US" sz="1000" b="1" kern="1200" dirty="0" smtClean="0">
                <a:cs typeface="Arial" panose="020B0604020202020204" pitchFamily="34" charset="0"/>
              </a:rPr>
              <a:t>Program </a:t>
            </a:r>
            <a:r>
              <a:rPr lang="en-US" sz="1000" kern="1200" dirty="0" smtClean="0">
                <a:cs typeface="Arial" panose="020B0604020202020204" pitchFamily="34" charset="0"/>
              </a:rPr>
              <a:t>- Establishes standards, processes, and accountability for high quality LDCT lung cancer screening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1"/>
                </a:solidFill>
                <a:cs typeface="Arial" panose="020B0604020202020204" pitchFamily="34" charset="0"/>
              </a:rPr>
              <a:t>Radiologist CPD Workshops</a:t>
            </a:r>
            <a:r>
              <a:rPr lang="en-US" sz="1000" kern="1200" dirty="0" smtClean="0">
                <a:solidFill>
                  <a:schemeClr val="bg1"/>
                </a:solidFill>
                <a:cs typeface="Arial" panose="020B0604020202020204" pitchFamily="34" charset="0"/>
              </a:rPr>
              <a:t> -</a:t>
            </a:r>
            <a:r>
              <a:rPr lang="en-US" sz="1000" kern="1200" baseline="0" dirty="0" smtClean="0">
                <a:solidFill>
                  <a:schemeClr val="bg1"/>
                </a:solidFill>
                <a:cs typeface="Arial" panose="020B0604020202020204" pitchFamily="34" charset="0"/>
              </a:rPr>
              <a:t> </a:t>
            </a:r>
            <a:r>
              <a:rPr lang="en-US" sz="1000" kern="1200" dirty="0" smtClean="0">
                <a:cs typeface="Arial" panose="020B0604020202020204" pitchFamily="34" charset="0"/>
              </a:rPr>
              <a:t>Provides radiologists the tools and education to read and report LDCT lung cancer screening scans – standardizing image interpretation and reporting </a:t>
            </a:r>
            <a:endParaRPr lang="en-US" sz="1000" kern="1200" dirty="0" smtClean="0">
              <a:solidFill>
                <a:schemeClr val="bg1"/>
              </a:solidFill>
              <a:cs typeface="Arial" panose="020B0604020202020204" pitchFamily="34" charset="0"/>
            </a:endParaRPr>
          </a:p>
          <a:p>
            <a:pPr marL="0" lvl="1" indent="0" algn="l" defTabSz="800100">
              <a:lnSpc>
                <a:spcPct val="90000"/>
              </a:lnSpc>
              <a:spcBef>
                <a:spcPct val="0"/>
              </a:spcBef>
              <a:spcAft>
                <a:spcPct val="15000"/>
              </a:spcAft>
              <a:buNone/>
            </a:pPr>
            <a:r>
              <a:rPr lang="en-US" sz="1000" b="1" kern="1200" dirty="0" smtClean="0">
                <a:cs typeface="Arial" panose="020B0604020202020204" pitchFamily="34" charset="0"/>
              </a:rPr>
              <a:t>LDCT Lung Cancer Screening Technical Protocol </a:t>
            </a:r>
            <a:r>
              <a:rPr lang="en-US" sz="1000" kern="1200" dirty="0" smtClean="0">
                <a:cs typeface="Arial" panose="020B0604020202020204" pitchFamily="34" charset="0"/>
              </a:rPr>
              <a:t>- </a:t>
            </a:r>
            <a:r>
              <a:rPr lang="en-US" kern="1200" dirty="0" smtClean="0">
                <a:cs typeface="Arial" panose="020B0604020202020204" pitchFamily="34" charset="0"/>
              </a:rPr>
              <a:t>Has been adapted from American Association of Physicists in Medicine – ensures dose is minimized while maintain image quality.</a:t>
            </a:r>
            <a:r>
              <a:rPr lang="en-US" kern="1200" baseline="0" dirty="0" smtClean="0">
                <a:cs typeface="Arial" panose="020B0604020202020204" pitchFamily="34" charset="0"/>
              </a:rPr>
              <a:t> </a:t>
            </a:r>
            <a:r>
              <a:rPr lang="en-US" kern="1200" dirty="0" smtClean="0">
                <a:cs typeface="Arial" panose="020B0604020202020204" pitchFamily="34" charset="0"/>
              </a:rPr>
              <a:t>All sites will follow the same protocol </a:t>
            </a:r>
            <a:endParaRPr lang="en-US" sz="1000" kern="1200" dirty="0" smtClean="0">
              <a:cs typeface="Arial" panose="020B0604020202020204" pitchFamily="34" charset="0"/>
            </a:endParaRPr>
          </a:p>
          <a:p>
            <a:pPr marL="0" lvl="1" indent="0" algn="l" defTabSz="800100">
              <a:lnSpc>
                <a:spcPct val="90000"/>
              </a:lnSpc>
              <a:spcBef>
                <a:spcPct val="0"/>
              </a:spcBef>
              <a:spcAft>
                <a:spcPct val="15000"/>
              </a:spcAft>
              <a:buNone/>
            </a:pPr>
            <a:r>
              <a:rPr lang="en-US" sz="1000" b="1" kern="1200" dirty="0" smtClean="0">
                <a:cs typeface="Arial" panose="020B0604020202020204" pitchFamily="34" charset="0"/>
              </a:rPr>
              <a:t>LDCT Lung Cancer Screening Reporting Template </a:t>
            </a:r>
            <a:r>
              <a:rPr lang="en-US" sz="1000" kern="1200" dirty="0" smtClean="0">
                <a:cs typeface="Arial" panose="020B0604020202020204" pitchFamily="34" charset="0"/>
              </a:rPr>
              <a:t>- </a:t>
            </a:r>
            <a:r>
              <a:rPr lang="en-US" kern="1200" dirty="0" smtClean="0">
                <a:cs typeface="Arial" panose="020B0604020202020204" pitchFamily="34" charset="0"/>
              </a:rPr>
              <a:t>Is mandatory to use when reporting for the pilot program</a:t>
            </a:r>
            <a:r>
              <a:rPr lang="en-US" kern="1200" dirty="0" smtClean="0">
                <a:solidFill>
                  <a:srgbClr val="FF0000"/>
                </a:solidFill>
                <a:cs typeface="Arial" panose="020B0604020202020204" pitchFamily="34" charset="0"/>
              </a:rPr>
              <a:t>;</a:t>
            </a:r>
            <a:r>
              <a:rPr lang="en-US" kern="1200" baseline="0" dirty="0" smtClean="0">
                <a:solidFill>
                  <a:srgbClr val="FF0000"/>
                </a:solidFill>
                <a:cs typeface="Arial" panose="020B0604020202020204" pitchFamily="34" charset="0"/>
              </a:rPr>
              <a:t> </a:t>
            </a:r>
            <a:r>
              <a:rPr lang="en-US" kern="1200" baseline="0" dirty="0" smtClean="0">
                <a:solidFill>
                  <a:schemeClr val="tx1"/>
                </a:solidFill>
                <a:cs typeface="Arial" panose="020B0604020202020204" pitchFamily="34" charset="0"/>
              </a:rPr>
              <a:t>s</a:t>
            </a:r>
            <a:r>
              <a:rPr lang="en-US" kern="1200" dirty="0" smtClean="0">
                <a:solidFill>
                  <a:schemeClr val="tx1"/>
                </a:solidFill>
                <a:cs typeface="Arial" panose="020B0604020202020204" pitchFamily="34" charset="0"/>
              </a:rPr>
              <a:t>upports complete and consistent reporting for all scans and is i</a:t>
            </a:r>
            <a:r>
              <a:rPr lang="en-US" kern="1200" dirty="0" smtClean="0">
                <a:cs typeface="Arial" panose="020B0604020202020204" pitchFamily="34" charset="0"/>
              </a:rPr>
              <a:t>mplemented in all pilot site Voice Recognition </a:t>
            </a:r>
            <a:r>
              <a:rPr lang="en-US" kern="1200" dirty="0" smtClean="0">
                <a:solidFill>
                  <a:schemeClr val="tx1"/>
                </a:solidFill>
                <a:cs typeface="Arial" panose="020B0604020202020204" pitchFamily="34" charset="0"/>
              </a:rPr>
              <a:t>systems</a:t>
            </a:r>
            <a:endParaRPr lang="en-US" sz="1000" kern="1200" dirty="0" smtClean="0">
              <a:cs typeface="Arial" panose="020B0604020202020204" pitchFamily="34" charset="0"/>
            </a:endParaRPr>
          </a:p>
          <a:p>
            <a:pPr marL="0" lvl="1" indent="0" algn="l" defTabSz="800100">
              <a:lnSpc>
                <a:spcPct val="90000"/>
              </a:lnSpc>
              <a:spcBef>
                <a:spcPct val="0"/>
              </a:spcBef>
              <a:spcAft>
                <a:spcPct val="15000"/>
              </a:spcAft>
              <a:buNone/>
            </a:pPr>
            <a:r>
              <a:rPr lang="en-US" sz="1000" b="1" kern="1200" dirty="0" smtClean="0">
                <a:cs typeface="Arial" panose="020B0604020202020204" pitchFamily="34" charset="0"/>
              </a:rPr>
              <a:t>Standardized Follow-up of Nodules </a:t>
            </a:r>
            <a:r>
              <a:rPr lang="en-US" sz="1000" kern="1200" dirty="0" smtClean="0">
                <a:cs typeface="Arial" panose="020B0604020202020204" pitchFamily="34" charset="0"/>
              </a:rPr>
              <a:t>- </a:t>
            </a:r>
            <a:r>
              <a:rPr lang="en-US" kern="1200" dirty="0" smtClean="0">
                <a:cs typeface="Arial" panose="020B0604020202020204" pitchFamily="34" charset="0"/>
              </a:rPr>
              <a:t>Lung-RADS™</a:t>
            </a:r>
            <a:r>
              <a:rPr lang="en-US" kern="1200" baseline="0" dirty="0" smtClean="0">
                <a:cs typeface="Arial" panose="020B0604020202020204" pitchFamily="34" charset="0"/>
              </a:rPr>
              <a:t> s</a:t>
            </a:r>
            <a:r>
              <a:rPr lang="en-US" kern="1200" dirty="0" smtClean="0">
                <a:cs typeface="Arial" panose="020B0604020202020204" pitchFamily="34" charset="0"/>
              </a:rPr>
              <a:t>tandardizes the follow-up of nodules </a:t>
            </a:r>
            <a:endParaRPr lang="en-US" sz="1000" kern="1200" dirty="0" smtClean="0">
              <a:cs typeface="Arial" panose="020B0604020202020204" pitchFamily="34" charset="0"/>
            </a:endParaRPr>
          </a:p>
          <a:p>
            <a:pPr marL="0" lvl="1" indent="0" algn="l" defTabSz="800100">
              <a:lnSpc>
                <a:spcPct val="90000"/>
              </a:lnSpc>
              <a:spcBef>
                <a:spcPct val="0"/>
              </a:spcBef>
              <a:spcAft>
                <a:spcPct val="15000"/>
              </a:spcAft>
              <a:buNone/>
            </a:pPr>
            <a:r>
              <a:rPr lang="en-US" sz="1000" b="1" kern="1200" dirty="0" smtClean="0">
                <a:solidFill>
                  <a:schemeClr val="bg1"/>
                </a:solidFill>
              </a:rPr>
              <a:t>Continual Quality Assurance </a:t>
            </a:r>
            <a:r>
              <a:rPr lang="en-US" sz="1000" kern="1200" dirty="0" smtClean="0">
                <a:solidFill>
                  <a:schemeClr val="bg1"/>
                </a:solidFill>
              </a:rPr>
              <a:t>- </a:t>
            </a:r>
            <a:r>
              <a:rPr lang="en-US" kern="1200" dirty="0" smtClean="0">
                <a:solidFill>
                  <a:schemeClr val="tx1"/>
                </a:solidFill>
                <a:cs typeface="Arial" panose="020B0604020202020204" pitchFamily="34" charset="0"/>
              </a:rPr>
              <a:t>Peer review,</a:t>
            </a:r>
            <a:r>
              <a:rPr lang="en-US" kern="1200" baseline="0" dirty="0" smtClean="0">
                <a:solidFill>
                  <a:schemeClr val="tx1"/>
                </a:solidFill>
                <a:cs typeface="Arial" panose="020B0604020202020204" pitchFamily="34" charset="0"/>
              </a:rPr>
              <a:t> d</a:t>
            </a:r>
            <a:r>
              <a:rPr lang="en-US" dirty="0" smtClean="0">
                <a:solidFill>
                  <a:schemeClr val="tx1"/>
                </a:solidFill>
                <a:cs typeface="Arial" panose="020B0604020202020204" pitchFamily="34" charset="0"/>
              </a:rPr>
              <a:t>ouble reads, complex case webinars</a:t>
            </a:r>
          </a:p>
          <a:p>
            <a:pPr marL="0" lvl="1" indent="0" algn="l" defTabSz="800100">
              <a:lnSpc>
                <a:spcPct val="90000"/>
              </a:lnSpc>
              <a:spcBef>
                <a:spcPct val="0"/>
              </a:spcBef>
              <a:spcAft>
                <a:spcPct val="15000"/>
              </a:spcAft>
              <a:buNone/>
            </a:pPr>
            <a:endParaRPr lang="en-US" dirty="0" smtClean="0">
              <a:solidFill>
                <a:schemeClr val="tx1"/>
              </a:solidFill>
              <a:cs typeface="Arial" panose="020B0604020202020204" pitchFamily="34" charset="0"/>
            </a:endParaRPr>
          </a:p>
          <a:p>
            <a:pPr marL="0" marR="0" lvl="1" indent="0" algn="l" defTabSz="800100" rtl="0" eaLnBrk="1" fontAlgn="auto" latinLnBrk="0" hangingPunct="1">
              <a:lnSpc>
                <a:spcPct val="90000"/>
              </a:lnSpc>
              <a:spcBef>
                <a:spcPct val="0"/>
              </a:spcBef>
              <a:spcAft>
                <a:spcPct val="15000"/>
              </a:spcAft>
              <a:buClrTx/>
              <a:buSzTx/>
              <a:buFontTx/>
              <a:buNone/>
              <a:tabLst/>
              <a:defRPr/>
            </a:pPr>
            <a:r>
              <a:rPr lang="en-US" sz="1200" dirty="0" smtClean="0"/>
              <a:t>A</a:t>
            </a:r>
            <a:r>
              <a:rPr lang="en-US" sz="1200" baseline="0" dirty="0" smtClean="0"/>
              <a:t> lot of work has been put in ensuring the radiology components are of high quality and standardized. </a:t>
            </a:r>
            <a:endParaRPr lang="en-US" sz="1200" dirty="0" smtClean="0"/>
          </a:p>
          <a:p>
            <a:pPr marL="0" lvl="1" indent="0" algn="l" defTabSz="800100">
              <a:lnSpc>
                <a:spcPct val="90000"/>
              </a:lnSpc>
              <a:spcBef>
                <a:spcPct val="0"/>
              </a:spcBef>
              <a:spcAft>
                <a:spcPct val="15000"/>
              </a:spcAft>
              <a:buNone/>
            </a:pPr>
            <a:endParaRPr lang="en-US" dirty="0" smtClean="0">
              <a:solidFill>
                <a:schemeClr val="tx1"/>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3CBF1611-5181-BF48-9AFE-E9330BA59ABB}" type="slidenum">
              <a:rPr lang="en-US" smtClean="0"/>
              <a:t>29</a:t>
            </a:fld>
            <a:endParaRPr lang="en-US" dirty="0"/>
          </a:p>
        </p:txBody>
      </p:sp>
    </p:spTree>
    <p:extLst>
      <p:ext uri="{BB962C8B-B14F-4D97-AF65-F5344CB8AC3E}">
        <p14:creationId xmlns:p14="http://schemas.microsoft.com/office/powerpoint/2010/main" val="10894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Highly-structured</a:t>
            </a:r>
            <a:r>
              <a:rPr lang="en-US" baseline="0" dirty="0" smtClean="0"/>
              <a:t> reporting template ensures consistent and complete reporting of all screening scans, supporting standardized approach for participant management and reporting of all findings, including incidental findings.</a:t>
            </a:r>
          </a:p>
          <a:p>
            <a:endParaRPr lang="en-US" baseline="0" dirty="0" smtClean="0"/>
          </a:p>
          <a:p>
            <a:r>
              <a:rPr lang="en-US" baseline="0" dirty="0" smtClean="0"/>
              <a:t>Template was developed by a CCO-supported multidisciplinary working group, including radiologists, treating physicians (e.g., surgeons, radiation oncologists), pathology, primary care, epidemiology.  Was informed by available evidence and existing high-quality templates.</a:t>
            </a:r>
          </a:p>
          <a:p>
            <a:endParaRPr lang="en-US" baseline="0" dirty="0" smtClean="0"/>
          </a:p>
          <a:p>
            <a:r>
              <a:rPr lang="en-US" baseline="0" dirty="0" smtClean="0"/>
              <a:t>Content of template supports use of the Lung-RADs categorization system for nodules, as described in subsequent slides.  (ie – by using the template, radiologists are reporting on all components that ultimately contribute to the score, which is also reported in the Impressions section of the report)</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3CBF1611-5181-BF48-9AFE-E9330BA59ABB}" type="slidenum">
              <a:rPr lang="en-US" smtClean="0"/>
              <a:t>30</a:t>
            </a:fld>
            <a:endParaRPr lang="en-US" dirty="0"/>
          </a:p>
        </p:txBody>
      </p:sp>
    </p:spTree>
    <p:extLst>
      <p:ext uri="{BB962C8B-B14F-4D97-AF65-F5344CB8AC3E}">
        <p14:creationId xmlns:p14="http://schemas.microsoft.com/office/powerpoint/2010/main" val="208961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t>Using the reporting template allows radiologists to easily</a:t>
            </a:r>
            <a:r>
              <a:rPr lang="en-CA" sz="1200" baseline="0" dirty="0" smtClean="0"/>
              <a:t> utilize a standardized scoring criteria adapted from the American College of Radiology called </a:t>
            </a:r>
            <a:r>
              <a:rPr lang="en-US" sz="1200" dirty="0" smtClean="0"/>
              <a:t>Lung-RADS</a:t>
            </a:r>
            <a:r>
              <a:rPr lang="en-CA" sz="1200" dirty="0" smtClean="0"/>
              <a:t>™</a:t>
            </a:r>
            <a:r>
              <a:rPr lang="en-CA" sz="1200" baseline="0" dirty="0" smtClean="0"/>
              <a:t>.</a:t>
            </a:r>
          </a:p>
          <a:p>
            <a:endParaRPr lang="en-CA" sz="1200" baseline="0" dirty="0" smtClean="0"/>
          </a:p>
          <a:p>
            <a:r>
              <a:rPr lang="en-CA" sz="1200" baseline="0" dirty="0" smtClean="0"/>
              <a:t>Radiologists will describe lung nodules using </a:t>
            </a:r>
            <a:r>
              <a:rPr lang="en-US" sz="1200" dirty="0" smtClean="0"/>
              <a:t>Lung-RADS</a:t>
            </a:r>
            <a:r>
              <a:rPr lang="en-CA" sz="1200" dirty="0" smtClean="0"/>
              <a:t>™ </a:t>
            </a:r>
            <a:r>
              <a:rPr lang="en-CA" sz="1200" baseline="0" dirty="0" smtClean="0"/>
              <a:t>and provide relevant complete clinical information in the standard reporting template, ensuring that clinicians have the appropriate information for follow up investigations as needed.</a:t>
            </a:r>
            <a:endParaRPr lang="en-CA" sz="1200" dirty="0" smtClean="0"/>
          </a:p>
        </p:txBody>
      </p:sp>
      <p:sp>
        <p:nvSpPr>
          <p:cNvPr id="4" name="Slide Number Placeholder 3"/>
          <p:cNvSpPr>
            <a:spLocks noGrp="1"/>
          </p:cNvSpPr>
          <p:nvPr>
            <p:ph type="sldNum" sz="quarter" idx="10"/>
          </p:nvPr>
        </p:nvSpPr>
        <p:spPr/>
        <p:txBody>
          <a:bodyPr/>
          <a:lstStyle/>
          <a:p>
            <a:fld id="{3CBF1611-5181-BF48-9AFE-E9330BA59ABB}" type="slidenum">
              <a:rPr lang="en-US" smtClean="0"/>
              <a:t>31</a:t>
            </a:fld>
            <a:endParaRPr lang="en-US" dirty="0"/>
          </a:p>
        </p:txBody>
      </p:sp>
    </p:spTree>
    <p:extLst>
      <p:ext uri="{BB962C8B-B14F-4D97-AF65-F5344CB8AC3E}">
        <p14:creationId xmlns:p14="http://schemas.microsoft.com/office/powerpoint/2010/main" val="2535708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Probability</a:t>
            </a:r>
            <a:r>
              <a:rPr lang="en-US" sz="1200" b="1" kern="1200" baseline="0" dirty="0" smtClean="0">
                <a:solidFill>
                  <a:schemeClr val="tx1"/>
                </a:solidFill>
                <a:effectLst/>
                <a:latin typeface="+mn-lt"/>
                <a:ea typeface="+mn-ea"/>
                <a:cs typeface="+mn-cs"/>
              </a:rPr>
              <a:t> of Lung Nodule Malignancy for Each </a:t>
            </a:r>
            <a:r>
              <a:rPr lang="en-US" sz="1200" b="1" dirty="0" smtClean="0">
                <a:latin typeface="+mn-lt"/>
              </a:rPr>
              <a:t>Lung-RADS</a:t>
            </a:r>
            <a:r>
              <a:rPr lang="en-CA" sz="1200" b="1" dirty="0" smtClean="0">
                <a:latin typeface="+mn-lt"/>
              </a:rPr>
              <a:t>™ Score:</a:t>
            </a: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1</a:t>
            </a:r>
            <a:r>
              <a:rPr lang="en-US" sz="1200" b="0" kern="1200" baseline="0" dirty="0" smtClean="0">
                <a:solidFill>
                  <a:schemeClr val="tx1"/>
                </a:solidFill>
                <a:effectLst/>
                <a:latin typeface="+mn-lt"/>
                <a:ea typeface="+mn-ea"/>
                <a:cs typeface="+mn-cs"/>
              </a:rPr>
              <a:t>:    &lt;1%</a:t>
            </a:r>
          </a:p>
          <a:p>
            <a:r>
              <a:rPr lang="en-US" sz="1200" b="0" kern="1200" baseline="0" dirty="0" smtClean="0">
                <a:solidFill>
                  <a:schemeClr val="tx1"/>
                </a:solidFill>
                <a:effectLst/>
                <a:latin typeface="+mn-lt"/>
                <a:ea typeface="+mn-ea"/>
                <a:cs typeface="+mn-cs"/>
              </a:rPr>
              <a:t>2:    &lt;1%</a:t>
            </a:r>
          </a:p>
          <a:p>
            <a:r>
              <a:rPr lang="en-US" sz="1200" b="0" kern="1200" baseline="0" dirty="0" smtClean="0">
                <a:solidFill>
                  <a:schemeClr val="tx1"/>
                </a:solidFill>
                <a:effectLst/>
                <a:latin typeface="+mn-lt"/>
                <a:ea typeface="+mn-ea"/>
                <a:cs typeface="+mn-cs"/>
              </a:rPr>
              <a:t>3:    1-2%</a:t>
            </a:r>
          </a:p>
          <a:p>
            <a:r>
              <a:rPr lang="en-US" sz="1200" b="0" kern="1200" baseline="0" dirty="0" smtClean="0">
                <a:solidFill>
                  <a:schemeClr val="tx1"/>
                </a:solidFill>
                <a:effectLst/>
                <a:latin typeface="+mn-lt"/>
                <a:ea typeface="+mn-ea"/>
                <a:cs typeface="+mn-cs"/>
              </a:rPr>
              <a:t>4A:  5-15%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4B:  &gt;15%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4X:  &gt;15%</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t>
            </a:r>
            <a:r>
              <a:rPr lang="en-US" sz="1200" b="1" kern="1200" dirty="0" smtClean="0">
                <a:solidFill>
                  <a:schemeClr val="tx1"/>
                </a:solidFill>
                <a:effectLst/>
                <a:latin typeface="+mn-lt"/>
                <a:ea typeface="+mn-ea"/>
                <a:cs typeface="+mn-cs"/>
              </a:rPr>
              <a:t>incidental findings </a:t>
            </a:r>
            <a:r>
              <a:rPr lang="en-US" sz="1200" kern="1200" dirty="0" smtClean="0">
                <a:solidFill>
                  <a:schemeClr val="tx1"/>
                </a:solidFill>
                <a:effectLst/>
                <a:latin typeface="+mn-lt"/>
                <a:ea typeface="+mn-ea"/>
                <a:cs typeface="+mn-cs"/>
              </a:rPr>
              <a:t>are reported on the radiology report (marked with “S” modifier), an additional reminder communication will be sent to the referring physician. </a:t>
            </a:r>
            <a:endParaRPr lang="en-US" sz="120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3CBF1611-5181-BF48-9AFE-E9330BA59ABB}" type="slidenum">
              <a:rPr lang="en-US" smtClean="0"/>
              <a:t>32</a:t>
            </a:fld>
            <a:endParaRPr lang="en-US" dirty="0"/>
          </a:p>
        </p:txBody>
      </p:sp>
    </p:spTree>
    <p:extLst>
      <p:ext uri="{BB962C8B-B14F-4D97-AF65-F5344CB8AC3E}">
        <p14:creationId xmlns:p14="http://schemas.microsoft.com/office/powerpoint/2010/main" val="1424662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p:txBody>
      </p:sp>
      <p:sp>
        <p:nvSpPr>
          <p:cNvPr id="4" name="Slide Number Placeholder 3"/>
          <p:cNvSpPr>
            <a:spLocks noGrp="1"/>
          </p:cNvSpPr>
          <p:nvPr>
            <p:ph type="sldNum" sz="quarter" idx="10"/>
          </p:nvPr>
        </p:nvSpPr>
        <p:spPr/>
        <p:txBody>
          <a:bodyPr/>
          <a:lstStyle/>
          <a:p>
            <a:fld id="{89A971F6-3354-40D3-AD39-28967317D3DA}" type="slidenum">
              <a:rPr lang="en-CA" smtClean="0">
                <a:solidFill>
                  <a:prstClr val="black"/>
                </a:solidFill>
              </a:rPr>
              <a:pPr/>
              <a:t>33</a:t>
            </a:fld>
            <a:endParaRPr lang="en-CA" dirty="0">
              <a:solidFill>
                <a:prstClr val="black"/>
              </a:solidFill>
            </a:endParaRPr>
          </a:p>
        </p:txBody>
      </p:sp>
    </p:spTree>
    <p:extLst>
      <p:ext uri="{BB962C8B-B14F-4D97-AF65-F5344CB8AC3E}">
        <p14:creationId xmlns:p14="http://schemas.microsoft.com/office/powerpoint/2010/main" val="4054503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3CBF1611-5181-BF48-9AFE-E9330BA59ABB}" type="slidenum">
              <a:rPr lang="en-US" smtClean="0"/>
              <a:t>34</a:t>
            </a:fld>
            <a:endParaRPr lang="en-US" dirty="0"/>
          </a:p>
        </p:txBody>
      </p:sp>
    </p:spTree>
    <p:extLst>
      <p:ext uri="{BB962C8B-B14F-4D97-AF65-F5344CB8AC3E}">
        <p14:creationId xmlns:p14="http://schemas.microsoft.com/office/powerpoint/2010/main" val="287653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p:txBody>
      </p:sp>
      <p:sp>
        <p:nvSpPr>
          <p:cNvPr id="4" name="Slide Number Placeholder 3"/>
          <p:cNvSpPr>
            <a:spLocks noGrp="1"/>
          </p:cNvSpPr>
          <p:nvPr>
            <p:ph type="sldNum" sz="quarter" idx="10"/>
          </p:nvPr>
        </p:nvSpPr>
        <p:spPr/>
        <p:txBody>
          <a:bodyPr/>
          <a:lstStyle/>
          <a:p>
            <a:fld id="{89A971F6-3354-40D3-AD39-28967317D3DA}" type="slidenum">
              <a:rPr lang="en-CA" smtClean="0">
                <a:solidFill>
                  <a:prstClr val="black"/>
                </a:solidFill>
              </a:rPr>
              <a:pPr/>
              <a:t>35</a:t>
            </a:fld>
            <a:endParaRPr lang="en-CA" dirty="0">
              <a:solidFill>
                <a:prstClr val="black"/>
              </a:solidFill>
            </a:endParaRPr>
          </a:p>
        </p:txBody>
      </p:sp>
    </p:spTree>
    <p:extLst>
      <p:ext uri="{BB962C8B-B14F-4D97-AF65-F5344CB8AC3E}">
        <p14:creationId xmlns:p14="http://schemas.microsoft.com/office/powerpoint/2010/main" val="2195703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35092" rtl="0" eaLnBrk="1" fontAlgn="auto" latinLnBrk="0" hangingPunct="1">
              <a:lnSpc>
                <a:spcPct val="100000"/>
              </a:lnSpc>
              <a:spcBef>
                <a:spcPts val="0"/>
              </a:spcBef>
              <a:spcAft>
                <a:spcPts val="0"/>
              </a:spcAft>
              <a:buClrTx/>
              <a:buSzTx/>
              <a:buFontTx/>
              <a:buNone/>
              <a:tabLst/>
              <a:defRPr/>
            </a:pPr>
            <a:r>
              <a:rPr lang="en-US" sz="1800" i="0" kern="1200" dirty="0" smtClean="0">
                <a:solidFill>
                  <a:schemeClr val="tx1"/>
                </a:solidFill>
                <a:effectLst/>
                <a:latin typeface="+mn-lt"/>
                <a:ea typeface="+mn-ea"/>
                <a:cs typeface="+mn-cs"/>
              </a:rPr>
              <a:t>In 2018, lung cancer was expected to be the third most commonly diagnosed cancer in Ontario, following female breast and colorectal cancer. </a:t>
            </a:r>
          </a:p>
          <a:p>
            <a:pPr marL="0" marR="0" lvl="0" indent="0" algn="l" defTabSz="235092"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effectLst/>
                <a:latin typeface="+mn-lt"/>
                <a:ea typeface="+mn-ea"/>
                <a:cs typeface="+mn-cs"/>
              </a:rPr>
              <a:t>In 2013, lung cancer was the second most commonly diagnosed cancer in Ontario;</a:t>
            </a:r>
            <a:r>
              <a:rPr lang="en-US" sz="1800" b="0" i="0" kern="1200" baseline="0" dirty="0" smtClean="0">
                <a:solidFill>
                  <a:schemeClr val="tx1"/>
                </a:solidFill>
                <a:effectLst/>
                <a:latin typeface="+mn-lt"/>
                <a:ea typeface="+mn-ea"/>
                <a:cs typeface="+mn-cs"/>
              </a:rPr>
              <a:t> t</a:t>
            </a:r>
            <a:r>
              <a:rPr lang="en-US" sz="1800" b="0" i="0" kern="1200" dirty="0" smtClean="0">
                <a:solidFill>
                  <a:schemeClr val="tx1"/>
                </a:solidFill>
                <a:effectLst/>
                <a:latin typeface="+mn-lt"/>
                <a:ea typeface="+mn-ea"/>
                <a:cs typeface="+mn-cs"/>
              </a:rPr>
              <a:t>here were 10,269 cases of female breast cancer, 9,757 cases of lung cancer, 8,759 of colorectal cancer and 7,647 cases of prostate cancer.</a:t>
            </a:r>
            <a:r>
              <a:rPr lang="en-US" sz="1800" i="0" kern="1200" baseline="30000" dirty="0" smtClean="0">
                <a:solidFill>
                  <a:schemeClr val="tx1"/>
                </a:solidFill>
                <a:effectLst/>
                <a:latin typeface="+mn-lt"/>
                <a:ea typeface="+mn-ea"/>
                <a:cs typeface="+mn-cs"/>
              </a:rPr>
              <a:t> </a:t>
            </a:r>
          </a:p>
          <a:p>
            <a:pPr marL="0" marR="0" lvl="0" indent="0" algn="l" defTabSz="235092" rtl="0" eaLnBrk="1" fontAlgn="auto" latinLnBrk="0" hangingPunct="1">
              <a:lnSpc>
                <a:spcPct val="100000"/>
              </a:lnSpc>
              <a:spcBef>
                <a:spcPts val="0"/>
              </a:spcBef>
              <a:spcAft>
                <a:spcPts val="0"/>
              </a:spcAft>
              <a:buClrTx/>
              <a:buSzTx/>
              <a:buFontTx/>
              <a:buNone/>
              <a:tabLst/>
              <a:defRPr/>
            </a:pPr>
            <a:endParaRPr lang="en-US" sz="1800" b="0" i="0" kern="1200" baseline="30000" dirty="0" smtClean="0">
              <a:solidFill>
                <a:schemeClr val="tx1"/>
              </a:solidFill>
              <a:effectLst/>
              <a:latin typeface="+mn-lt"/>
              <a:ea typeface="+mn-ea"/>
              <a:cs typeface="+mn-cs"/>
            </a:endParaRPr>
          </a:p>
          <a:p>
            <a:r>
              <a:rPr lang="en-US" sz="1200" i="0" dirty="0" smtClean="0">
                <a:solidFill>
                  <a:schemeClr val="tx1"/>
                </a:solidFill>
                <a:latin typeface="+mn-lt"/>
              </a:rPr>
              <a:t>Lung cancer accounts for approximately 13% of cancer diagnoses,</a:t>
            </a:r>
            <a:r>
              <a:rPr lang="en-US" sz="1200" i="0" baseline="0" dirty="0" smtClean="0">
                <a:solidFill>
                  <a:schemeClr val="tx1"/>
                </a:solidFill>
                <a:latin typeface="+mn-lt"/>
              </a:rPr>
              <a:t> but approximately 24% of cancer deaths. It is the number one cause of cancer death in Ontario. </a:t>
            </a:r>
            <a:r>
              <a:rPr lang="en-US" sz="1200" strike="noStrike" dirty="0" smtClean="0">
                <a:solidFill>
                  <a:srgbClr val="FF0000"/>
                </a:solidFill>
              </a:rPr>
              <a:t>In 2018, 7,414 people were expected to die from lung cancer – more than colorectal, breast and prostate cancer combined.</a:t>
            </a:r>
            <a:r>
              <a:rPr lang="en-US" sz="1200" i="0" kern="1200" baseline="30000" dirty="0" smtClean="0">
                <a:solidFill>
                  <a:schemeClr val="tx1"/>
                </a:solidFill>
                <a:effectLst/>
                <a:latin typeface="+mn-lt"/>
                <a:ea typeface="+mn-ea"/>
                <a:cs typeface="+mn-cs"/>
              </a:rPr>
              <a:t> 1</a:t>
            </a:r>
            <a:endParaRPr lang="en-US" sz="1200" strike="noStrike" dirty="0" smtClean="0">
              <a:solidFill>
                <a:srgbClr val="FF0000"/>
              </a:solidFill>
            </a:endParaRPr>
          </a:p>
          <a:p>
            <a:endParaRPr lang="en-US" sz="1200" i="0" dirty="0" smtClean="0">
              <a:solidFill>
                <a:schemeClr val="tx1"/>
              </a:solidFill>
              <a:latin typeface="+mn-lt"/>
            </a:endParaRPr>
          </a:p>
          <a:p>
            <a:pPr defTabSz="235092">
              <a:defRPr/>
            </a:pPr>
            <a:r>
              <a:rPr lang="en-US" sz="1200" b="0" i="0" dirty="0" smtClean="0">
                <a:solidFill>
                  <a:schemeClr val="tx1"/>
                </a:solidFill>
                <a:latin typeface="+mn-lt"/>
              </a:rPr>
              <a:t>The</a:t>
            </a:r>
            <a:r>
              <a:rPr lang="en-US" sz="1200" b="0" i="0" baseline="0" dirty="0" smtClean="0">
                <a:solidFill>
                  <a:schemeClr val="tx1"/>
                </a:solidFill>
                <a:latin typeface="+mn-lt"/>
              </a:rPr>
              <a:t> age-standardized five-year </a:t>
            </a:r>
            <a:r>
              <a:rPr lang="en-US" sz="1200" i="0" baseline="0" dirty="0" smtClean="0">
                <a:solidFill>
                  <a:schemeClr val="tx1"/>
                </a:solidFill>
                <a:latin typeface="+mn-lt"/>
              </a:rPr>
              <a:t>relative survival ratio for people diagnosed with lung cancer in Ontario from 2009 to 2013 was 21.7%, showing some improvement over the past decade, but being much less than female breast (87.9%), colorectal (67.9%) and prostate (94.1%) cancer.</a:t>
            </a:r>
            <a:r>
              <a:rPr lang="en-US" sz="1200" i="0" kern="1200" baseline="30000" dirty="0" smtClean="0">
                <a:solidFill>
                  <a:schemeClr val="tx1"/>
                </a:solidFill>
                <a:effectLst/>
                <a:latin typeface="+mn-lt"/>
                <a:ea typeface="+mn-ea"/>
                <a:cs typeface="+mn-cs"/>
              </a:rPr>
              <a:t> </a:t>
            </a:r>
            <a:endParaRPr lang="en-US" sz="1200" i="0" baseline="0" dirty="0" smtClean="0">
              <a:solidFill>
                <a:schemeClr val="tx1"/>
              </a:solidFill>
              <a:latin typeface="+mn-lt"/>
            </a:endParaRPr>
          </a:p>
          <a:p>
            <a:pPr defTabSz="235092">
              <a:defRPr/>
            </a:pPr>
            <a:endParaRPr lang="en-US" sz="1800" i="0" dirty="0" smtClean="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dirty="0" smtClean="0">
                <a:solidFill>
                  <a:schemeClr val="tx1"/>
                </a:solidFill>
                <a:latin typeface="+mn-lt"/>
              </a:rPr>
              <a:t>People are usually diagnosed with lung cancer when the disease is at an advanced stage when</a:t>
            </a:r>
            <a:r>
              <a:rPr lang="en-US" sz="1800" i="0" baseline="0" dirty="0" smtClean="0">
                <a:solidFill>
                  <a:schemeClr val="tx1"/>
                </a:solidFill>
                <a:latin typeface="+mn-lt"/>
              </a:rPr>
              <a:t> treatment has less of a change of working</a:t>
            </a:r>
            <a:r>
              <a:rPr lang="en-US" sz="1800" i="0" dirty="0" smtClean="0">
                <a:solidFill>
                  <a:schemeClr val="tx1"/>
                </a:solidFill>
                <a:latin typeface="+mn-lt"/>
              </a:rPr>
              <a:t>.</a:t>
            </a:r>
            <a:r>
              <a:rPr lang="en-US" sz="1800" i="0" baseline="0" dirty="0" smtClean="0">
                <a:solidFill>
                  <a:schemeClr val="tx1"/>
                </a:solidFill>
                <a:latin typeface="+mn-lt"/>
              </a:rPr>
              <a:t> Screening with low-dose computed tomography (LDCT) can detect lung cancers earlier, when treatment has a better chance of working.</a:t>
            </a:r>
            <a:endParaRPr lang="en-US" sz="1800" i="0" dirty="0" smtClean="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0" dirty="0" smtClean="0">
              <a:solidFill>
                <a:schemeClr val="tx1"/>
              </a:solidFill>
              <a:latin typeface="+mn-lt"/>
            </a:endParaRPr>
          </a:p>
          <a:p>
            <a:pPr marL="0" indent="0">
              <a:spcBef>
                <a:spcPts val="600"/>
              </a:spcBef>
              <a:spcAft>
                <a:spcPts val="600"/>
              </a:spcAft>
              <a:buNone/>
            </a:pPr>
            <a:r>
              <a:rPr lang="en-US" sz="1800" b="1" i="0" dirty="0" smtClean="0">
                <a:solidFill>
                  <a:schemeClr val="tx1"/>
                </a:solidFill>
                <a:latin typeface="Arial" panose="020B0604020202020204" pitchFamily="34" charset="0"/>
                <a:cs typeface="Arial" panose="020B0604020202020204" pitchFamily="34" charset="0"/>
              </a:rPr>
              <a:t>Cost Effectiveness of Screening:</a:t>
            </a:r>
          </a:p>
          <a:p>
            <a:pPr lvl="0">
              <a:spcAft>
                <a:spcPts val="1200"/>
              </a:spcAft>
            </a:pPr>
            <a:r>
              <a:rPr lang="en-CA" sz="1800" i="0" dirty="0" smtClean="0">
                <a:solidFill>
                  <a:schemeClr val="tx1"/>
                </a:solidFill>
                <a:latin typeface="Arial" panose="020B0604020202020204" pitchFamily="34" charset="0"/>
                <a:cs typeface="Arial" panose="020B0604020202020204" pitchFamily="34" charset="0"/>
              </a:rPr>
              <a:t>Lung cancer screening with computed tomography can be cost-effective in a population-based setting if stringent smoking history eligibility criteria are applied.</a:t>
            </a:r>
            <a:endParaRPr lang="en-US" sz="1800" i="0" dirty="0" smtClean="0">
              <a:solidFill>
                <a:schemeClr val="tx1"/>
              </a:solidFill>
              <a:latin typeface="Arial" panose="020B0604020202020204" pitchFamily="34" charset="0"/>
              <a:cs typeface="Arial" panose="020B0604020202020204" pitchFamily="34" charset="0"/>
            </a:endParaRPr>
          </a:p>
          <a:p>
            <a:pPr lvl="0">
              <a:spcAft>
                <a:spcPts val="1200"/>
              </a:spcAft>
            </a:pPr>
            <a:r>
              <a:rPr lang="en-CA" sz="1800" i="0" dirty="0" smtClean="0">
                <a:solidFill>
                  <a:schemeClr val="tx1"/>
                </a:solidFill>
                <a:latin typeface="Arial" panose="020B0604020202020204" pitchFamily="34" charset="0"/>
                <a:cs typeface="Arial" panose="020B0604020202020204" pitchFamily="34" charset="0"/>
              </a:rPr>
              <a:t>Annual screening scenarios are more cost-effective than biennial screening scenarios.</a:t>
            </a:r>
            <a:r>
              <a:rPr lang="en-US" sz="1800" i="0" kern="1200" baseline="30000" dirty="0" smtClean="0">
                <a:solidFill>
                  <a:schemeClr val="tx1"/>
                </a:solidFill>
                <a:effectLst/>
                <a:latin typeface="+mn-lt"/>
                <a:ea typeface="+mn-ea"/>
                <a:cs typeface="+mn-cs"/>
              </a:rPr>
              <a:t> </a:t>
            </a:r>
            <a:endParaRPr lang="en-US" sz="1800" i="0" dirty="0" smtClean="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dirty="0" smtClean="0">
              <a:solidFill>
                <a:schemeClr val="tx1"/>
              </a:solidFill>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u="sng" dirty="0" smtClean="0">
                <a:solidFill>
                  <a:schemeClr val="tx1"/>
                </a:solidFill>
              </a:rPr>
              <a:t>Speaking Note Sources:</a:t>
            </a:r>
            <a:endParaRPr lang="en-US" sz="1800" dirty="0" smtClean="0">
              <a:solidFill>
                <a:schemeClr val="tx1"/>
              </a:solidFill>
              <a:latin typeface="+mn-lt"/>
            </a:endParaRPr>
          </a:p>
          <a:p>
            <a:pPr marL="171450" marR="0" lvl="0" indent="-171450" algn="l" defTabSz="2350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solidFill>
                  <a:schemeClr val="tx1"/>
                </a:solidFill>
                <a:latin typeface="+mn-lt"/>
              </a:rPr>
              <a:t>Cancer Care Ontario. Ontario Cancer Statistics 2018 [Internet]. Toronto (ON): Cancer Care Ontario; 2018 [cited 2018 Nov 2]. Available from: https://www.cancercareontario.ca/sites/ccocancercare/files/assets/OCS2018_1.pdf</a:t>
            </a:r>
          </a:p>
          <a:p>
            <a:pPr marL="171450" marR="0" lvl="0" indent="-171450" algn="l" defTabSz="2350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solidFill>
                  <a:schemeClr val="tx1"/>
                </a:solidFill>
                <a:latin typeface="+mn-lt"/>
              </a:rPr>
              <a:t>Cancer Quality Council of Ontario. Cancer in Ontario [Internet]. Toronto (ON): Cancer Care Ontario; 2018 [cited 2018 Nov 2]. Available from: https://www.csqi.on.ca/highlights/cancer-in-ontario</a:t>
            </a:r>
          </a:p>
          <a:p>
            <a:pPr marL="171450" marR="0" lvl="0" indent="-171450" algn="l" defTabSz="2350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b="0" kern="1200" dirty="0" smtClean="0">
                <a:solidFill>
                  <a:schemeClr val="tx1"/>
                </a:solidFill>
                <a:effectLst/>
                <a:latin typeface="Arial" panose="020B0604020202020204" pitchFamily="34" charset="0"/>
                <a:ea typeface="+mn-ea"/>
                <a:cs typeface="Arial" panose="020B0604020202020204" pitchFamily="34" charset="0"/>
              </a:rPr>
              <a:t>ten Haaf K, Tammemagi MC, Bondy SJ, van der Aalst CM, Gu S, McGregor SE, et al. (2017) Performance and Cost-Effectiveness of Computed Tomography Lung Cancer Screening Scenarios in a Population-Based Setting: A Microsimulation Modeling Analysis in Ontario, Canada. PLoS Med 14(2): e1002225. doi:10.1371/journal. pmed.1002225</a:t>
            </a:r>
            <a:endParaRPr lang="en-US" sz="18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smtClean="0">
              <a:solidFill>
                <a:schemeClr val="tx1"/>
              </a:solidFill>
              <a:latin typeface="+mn-lt"/>
            </a:endParaRPr>
          </a:p>
          <a:p>
            <a:r>
              <a:rPr lang="en-US" sz="1800" b="0" u="sng" dirty="0" smtClean="0">
                <a:solidFill>
                  <a:schemeClr val="tx1"/>
                </a:solidFill>
              </a:rPr>
              <a:t>Slide Content Source:</a:t>
            </a:r>
          </a:p>
          <a:p>
            <a:r>
              <a:rPr lang="en-US" sz="1200" dirty="0" smtClean="0">
                <a:solidFill>
                  <a:schemeClr val="tx1"/>
                </a:solidFill>
                <a:latin typeface="+mn-lt"/>
              </a:rPr>
              <a:t>1. Cancer Care Ontario. Ontario Cancer Statistics 2018 [Internet]. Toronto (ON): Cancer Care Ontario; 2018 [cited 2018 Nov 2]. Available from: https://www.cancercareontario.ca/sites/ccocancercare/files/assets/OCS2018_1.pdf</a:t>
            </a:r>
          </a:p>
        </p:txBody>
      </p:sp>
      <p:sp>
        <p:nvSpPr>
          <p:cNvPr id="4" name="Slide Number Placeholder 3"/>
          <p:cNvSpPr>
            <a:spLocks noGrp="1"/>
          </p:cNvSpPr>
          <p:nvPr>
            <p:ph type="sldNum" sz="quarter" idx="10"/>
          </p:nvPr>
        </p:nvSpPr>
        <p:spPr/>
        <p:txBody>
          <a:bodyPr/>
          <a:lstStyle/>
          <a:p>
            <a:fld id="{3CBF1611-5181-BF48-9AFE-E9330BA59ABB}" type="slidenum">
              <a:rPr lang="en-US" smtClean="0"/>
              <a:t>7</a:t>
            </a:fld>
            <a:endParaRPr lang="en-US" dirty="0"/>
          </a:p>
        </p:txBody>
      </p:sp>
    </p:spTree>
    <p:extLst>
      <p:ext uri="{BB962C8B-B14F-4D97-AF65-F5344CB8AC3E}">
        <p14:creationId xmlns:p14="http://schemas.microsoft.com/office/powerpoint/2010/main" val="644035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smtClean="0">
                <a:solidFill>
                  <a:schemeClr val="tx1"/>
                </a:solidFill>
                <a:latin typeface="Arial" panose="020B0604020202020204" pitchFamily="34" charset="0"/>
                <a:cs typeface="Arial" panose="020B0604020202020204" pitchFamily="34" charset="0"/>
              </a:rPr>
              <a:t>Navigators facilitate entire screening pathway process from initial referral, scanning, recall and all required follow-up to ensure support for all participants to maximize participant retention and avoid people falling through the cracks as they navigate</a:t>
            </a:r>
            <a:r>
              <a:rPr lang="en-US" sz="1000" baseline="0" dirty="0" smtClean="0">
                <a:solidFill>
                  <a:schemeClr val="tx1"/>
                </a:solidFill>
                <a:latin typeface="Arial" panose="020B0604020202020204" pitchFamily="34" charset="0"/>
                <a:cs typeface="Arial" panose="020B0604020202020204" pitchFamily="34" charset="0"/>
              </a:rPr>
              <a:t> through a </a:t>
            </a:r>
            <a:r>
              <a:rPr lang="en-US" sz="1000" dirty="0" smtClean="0">
                <a:solidFill>
                  <a:schemeClr val="tx1"/>
                </a:solidFill>
                <a:latin typeface="Arial" panose="020B0604020202020204" pitchFamily="34" charset="0"/>
                <a:cs typeface="Arial" panose="020B0604020202020204" pitchFamily="34" charset="0"/>
              </a:rPr>
              <a:t>complex health care system.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smtClean="0">
              <a:solidFill>
                <a:schemeClr val="tx1"/>
              </a:solidFill>
              <a:latin typeface="Arial" panose="020B0604020202020204" pitchFamily="34" charset="0"/>
              <a:cs typeface="Arial" panose="020B0604020202020204" pitchFamily="34" charset="0"/>
            </a:endParaRPr>
          </a:p>
          <a:p>
            <a:pPr marL="285750" indent="-285750" fontAlgn="base">
              <a:spcBef>
                <a:spcPts val="400"/>
              </a:spcBef>
              <a:spcAft>
                <a:spcPts val="400"/>
              </a:spcAft>
              <a:buFont typeface="Arial" panose="020B0604020202020204" pitchFamily="34" charset="0"/>
              <a:buChar char="•"/>
            </a:pPr>
            <a:r>
              <a:rPr lang="en-CA" sz="1000" dirty="0" smtClean="0">
                <a:latin typeface="Arial" panose="020B0604020202020204" pitchFamily="34" charset="0"/>
                <a:cs typeface="Arial" panose="020B0604020202020204" pitchFamily="34" charset="0"/>
              </a:rPr>
              <a:t>Risk assessments to determine eligibility for screening</a:t>
            </a:r>
            <a:endParaRPr lang="en-US" sz="1000" dirty="0" smtClean="0">
              <a:latin typeface="Arial" panose="020B0604020202020204" pitchFamily="34" charset="0"/>
              <a:cs typeface="Arial" panose="020B0604020202020204" pitchFamily="34" charset="0"/>
            </a:endParaRPr>
          </a:p>
          <a:p>
            <a:pPr marL="285750" indent="-285750" fontAlgn="base">
              <a:spcBef>
                <a:spcPts val="400"/>
              </a:spcBef>
              <a:spcAft>
                <a:spcPts val="400"/>
              </a:spcAft>
              <a:buFont typeface="Arial" panose="020B0604020202020204" pitchFamily="34" charset="0"/>
              <a:buChar char="•"/>
            </a:pPr>
            <a:r>
              <a:rPr lang="en-CA" sz="1000" dirty="0" smtClean="0">
                <a:latin typeface="Arial" panose="020B0604020202020204" pitchFamily="34" charset="0"/>
                <a:cs typeface="Arial" panose="020B0604020202020204" pitchFamily="34" charset="0"/>
              </a:rPr>
              <a:t>Informed decision-making about participating in lung cancer screening</a:t>
            </a:r>
            <a:endParaRPr lang="en-US" sz="1000" dirty="0" smtClean="0">
              <a:latin typeface="Arial" panose="020B0604020202020204" pitchFamily="34" charset="0"/>
              <a:cs typeface="Arial" panose="020B0604020202020204" pitchFamily="34" charset="0"/>
            </a:endParaRPr>
          </a:p>
          <a:p>
            <a:pPr marL="285750" indent="-285750" fontAlgn="base">
              <a:spcBef>
                <a:spcPts val="400"/>
              </a:spcBef>
              <a:spcAft>
                <a:spcPts val="400"/>
              </a:spcAft>
              <a:buFont typeface="Arial" panose="020B0604020202020204" pitchFamily="34" charset="0"/>
              <a:buChar char="•"/>
            </a:pPr>
            <a:r>
              <a:rPr lang="en-CA" sz="1000" dirty="0" smtClean="0">
                <a:latin typeface="Arial" panose="020B0604020202020204" pitchFamily="34" charset="0"/>
                <a:cs typeface="Arial" panose="020B0604020202020204" pitchFamily="34" charset="0"/>
              </a:rPr>
              <a:t>Smoking cessation support to all current smokers</a:t>
            </a:r>
            <a:endParaRPr lang="en-US" sz="1000" dirty="0" smtClean="0">
              <a:latin typeface="Arial" panose="020B0604020202020204" pitchFamily="34" charset="0"/>
              <a:cs typeface="Arial" panose="020B0604020202020204" pitchFamily="34" charset="0"/>
            </a:endParaRPr>
          </a:p>
          <a:p>
            <a:pPr marL="285750" indent="-285750" fontAlgn="base">
              <a:spcBef>
                <a:spcPts val="400"/>
              </a:spcBef>
              <a:spcAft>
                <a:spcPts val="400"/>
              </a:spcAft>
              <a:buFont typeface="Arial" panose="020B0604020202020204" pitchFamily="34" charset="0"/>
              <a:buChar char="•"/>
            </a:pPr>
            <a:r>
              <a:rPr lang="en-CA" sz="1000" dirty="0" smtClean="0">
                <a:latin typeface="Arial" panose="020B0604020202020204" pitchFamily="34" charset="0"/>
                <a:cs typeface="Arial" panose="020B0604020202020204" pitchFamily="34" charset="0"/>
              </a:rPr>
              <a:t>Communication with referring providers and primary care physicians (if different) of screening results and next steps</a:t>
            </a:r>
            <a:endParaRPr lang="en-US" sz="1000" dirty="0" smtClean="0">
              <a:latin typeface="Arial" panose="020B0604020202020204" pitchFamily="34" charset="0"/>
              <a:cs typeface="Arial" panose="020B0604020202020204" pitchFamily="34" charset="0"/>
            </a:endParaRPr>
          </a:p>
          <a:p>
            <a:pPr marL="285750" indent="-285750" fontAlgn="base">
              <a:spcBef>
                <a:spcPts val="400"/>
              </a:spcBef>
              <a:spcAft>
                <a:spcPts val="400"/>
              </a:spcAft>
              <a:buFont typeface="Arial" panose="020B0604020202020204" pitchFamily="34" charset="0"/>
              <a:buChar char="•"/>
            </a:pPr>
            <a:r>
              <a:rPr lang="en-CA" sz="1000" dirty="0" smtClean="0">
                <a:latin typeface="Arial" panose="020B0604020202020204" pitchFamily="34" charset="0"/>
                <a:cs typeface="Arial" panose="020B0604020202020204" pitchFamily="34" charset="0"/>
              </a:rPr>
              <a:t>Facilitated participant recall and follow-up that is similar to the Ontario Breast Screening Program</a:t>
            </a:r>
            <a:endParaRPr lang="en-US" sz="1000" dirty="0" smtClean="0">
              <a:latin typeface="Arial" panose="020B0604020202020204" pitchFamily="34" charset="0"/>
              <a:cs typeface="Arial" panose="020B0604020202020204" pitchFamily="34" charset="0"/>
            </a:endParaRPr>
          </a:p>
          <a:p>
            <a:pPr marL="285750" indent="-285750" fontAlgn="base">
              <a:spcBef>
                <a:spcPts val="400"/>
              </a:spcBef>
              <a:spcAft>
                <a:spcPts val="400"/>
              </a:spcAft>
              <a:buFont typeface="Arial" panose="020B0604020202020204" pitchFamily="34" charset="0"/>
              <a:buChar char="•"/>
            </a:pPr>
            <a:r>
              <a:rPr lang="en-CA" sz="1000" dirty="0" smtClean="0">
                <a:latin typeface="Arial" panose="020B0604020202020204" pitchFamily="34" charset="0"/>
                <a:cs typeface="Arial" panose="020B0604020202020204" pitchFamily="34" charset="0"/>
              </a:rPr>
              <a:t>Seamless transition to diagnostic</a:t>
            </a:r>
            <a:r>
              <a:rPr lang="en-CA" sz="1000" baseline="0" dirty="0" smtClean="0">
                <a:latin typeface="Arial" panose="020B0604020202020204" pitchFamily="34" charset="0"/>
                <a:cs typeface="Arial" panose="020B0604020202020204" pitchFamily="34" charset="0"/>
              </a:rPr>
              <a:t> </a:t>
            </a:r>
            <a:r>
              <a:rPr lang="en-CA" sz="1000" dirty="0" smtClean="0">
                <a:latin typeface="Arial" panose="020B0604020202020204" pitchFamily="34" charset="0"/>
                <a:cs typeface="Arial" panose="020B0604020202020204" pitchFamily="34" charset="0"/>
              </a:rPr>
              <a:t>assessment for surveillance of scans with suspicious findings</a:t>
            </a:r>
            <a:endParaRPr lang="en-US" sz="1000" dirty="0" smtClean="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smtClean="0">
              <a:solidFill>
                <a:schemeClr val="tx1"/>
              </a:solidFill>
              <a:latin typeface="Arial" panose="020B0604020202020204" pitchFamily="34" charset="0"/>
              <a:cs typeface="Arial" panose="020B0604020202020204" pitchFamily="34" charset="0"/>
            </a:endParaRPr>
          </a:p>
          <a:p>
            <a:pPr marL="285750" indent="-285750"/>
            <a:r>
              <a:rPr lang="en-US" sz="1000" dirty="0" smtClean="0">
                <a:latin typeface="Arial" panose="020B0604020202020204" pitchFamily="34" charset="0"/>
                <a:cs typeface="Arial" panose="020B0604020202020204" pitchFamily="34" charset="0"/>
              </a:rPr>
              <a:t>The screening navigator can have a significant impact on participant experience, especially through their role in</a:t>
            </a:r>
          </a:p>
          <a:p>
            <a:pPr marL="742950" lvl="1" indent="-285750" fontAlgn="base">
              <a:buFont typeface="Arial" panose="020B0604020202020204" pitchFamily="34" charset="0"/>
              <a:buChar char="•"/>
            </a:pPr>
            <a:r>
              <a:rPr lang="en-US" sz="1000" b="1" dirty="0" smtClean="0">
                <a:solidFill>
                  <a:srgbClr val="0070C0"/>
                </a:solidFill>
                <a:latin typeface="Arial" panose="020B0604020202020204" pitchFamily="34" charset="0"/>
                <a:cs typeface="Arial" panose="020B0604020202020204" pitchFamily="34" charset="0"/>
              </a:rPr>
              <a:t>Informed participation</a:t>
            </a:r>
          </a:p>
          <a:p>
            <a:pPr marL="742950" lvl="1" indent="-285750" fontAlgn="base">
              <a:buFont typeface="Arial" panose="020B0604020202020204" pitchFamily="34" charset="0"/>
              <a:buChar char="•"/>
            </a:pPr>
            <a:r>
              <a:rPr lang="en-US" sz="1000" b="1" dirty="0" smtClean="0">
                <a:solidFill>
                  <a:srgbClr val="0070C0"/>
                </a:solidFill>
                <a:latin typeface="Arial" panose="020B0604020202020204" pitchFamily="34" charset="0"/>
                <a:cs typeface="Arial" panose="020B0604020202020204" pitchFamily="34" charset="0"/>
              </a:rPr>
              <a:t>Results communication</a:t>
            </a:r>
            <a:endParaRPr lang="en-CA" sz="1000" b="1" dirty="0" smtClean="0">
              <a:solidFill>
                <a:srgbClr val="0070C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dirty="0" smtClean="0">
                <a:solidFill>
                  <a:schemeClr val="tx1"/>
                </a:solidFill>
                <a:latin typeface="Arial" panose="020B0604020202020204" pitchFamily="34" charset="0"/>
                <a:cs typeface="Arial" panose="020B0604020202020204" pitchFamily="34" charset="0"/>
              </a:rPr>
              <a:t>Informed Participation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solidFill>
                  <a:schemeClr val="tx1"/>
                </a:solidFill>
              </a:rPr>
              <a:t>Screening navigators </a:t>
            </a:r>
            <a:r>
              <a:rPr lang="en-US" dirty="0" smtClean="0">
                <a:solidFill>
                  <a:schemeClr val="tx1"/>
                </a:solidFill>
                <a:cs typeface="Arial" panose="020B0604020202020204" pitchFamily="34" charset="0"/>
              </a:rPr>
              <a:t>provide a supportive environment for decision making and discussion of complex information with the participant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chemeClr val="tx1"/>
              </a:solidFill>
              <a:latin typeface="Arial" panose="020B0604020202020204" pitchFamily="34" charset="0"/>
              <a:cs typeface="Arial" panose="020B0604020202020204" pitchFamily="34" charset="0"/>
            </a:endParaRPr>
          </a:p>
          <a:p>
            <a:pPr marL="0" indent="0">
              <a:spcBef>
                <a:spcPts val="400"/>
              </a:spcBef>
              <a:spcAft>
                <a:spcPts val="400"/>
              </a:spcAft>
              <a:buNone/>
            </a:pPr>
            <a:r>
              <a:rPr lang="en-US" sz="1900" b="0" dirty="0" smtClean="0">
                <a:latin typeface="Arial" panose="020B0604020202020204" pitchFamily="34" charset="0"/>
                <a:cs typeface="Arial" panose="020B0604020202020204" pitchFamily="34" charset="0"/>
              </a:rPr>
              <a:t>Facilitating informed participation in lung cancer screening includes:</a:t>
            </a:r>
            <a:endParaRPr lang="en-US" sz="1900" b="0" strike="sngStrike" dirty="0" smtClean="0">
              <a:latin typeface="Arial" panose="020B0604020202020204" pitchFamily="34" charset="0"/>
              <a:cs typeface="Arial" panose="020B0604020202020204" pitchFamily="34" charset="0"/>
            </a:endParaRPr>
          </a:p>
          <a:p>
            <a:pPr marL="342900" lvl="0" indent="-342900">
              <a:spcBef>
                <a:spcPts val="400"/>
              </a:spcBef>
              <a:spcAft>
                <a:spcPts val="400"/>
              </a:spcAft>
              <a:buFont typeface="Arial" panose="020B0604020202020204" pitchFamily="34" charset="0"/>
              <a:buChar char="•"/>
            </a:pPr>
            <a:r>
              <a:rPr lang="en-US" sz="1900" dirty="0" smtClean="0">
                <a:latin typeface="Arial" panose="020B0604020202020204" pitchFamily="34" charset="0"/>
                <a:cs typeface="Arial" panose="020B0604020202020204" pitchFamily="34" charset="0"/>
              </a:rPr>
              <a:t>Providing easy to understand information about LDCT lung cancer screening to help participants decide whether or not to get screened </a:t>
            </a:r>
          </a:p>
          <a:p>
            <a:pPr marL="342900" lvl="0" indent="-342900">
              <a:spcBef>
                <a:spcPts val="400"/>
              </a:spcBef>
              <a:spcAft>
                <a:spcPts val="400"/>
              </a:spcAft>
              <a:buFont typeface="Arial" panose="020B0604020202020204" pitchFamily="34" charset="0"/>
              <a:buChar char="•"/>
            </a:pPr>
            <a:r>
              <a:rPr lang="en-US" sz="1900" dirty="0" smtClean="0">
                <a:latin typeface="Arial" panose="020B0604020202020204" pitchFamily="34" charset="0"/>
                <a:cs typeface="Arial" panose="020B0604020202020204" pitchFamily="34" charset="0"/>
              </a:rPr>
              <a:t>Keeping participants informed and ensure they understand what is happening throughout the screening process</a:t>
            </a:r>
            <a:br>
              <a:rPr lang="en-US" sz="1900" dirty="0" smtClean="0">
                <a:latin typeface="Arial" panose="020B0604020202020204" pitchFamily="34" charset="0"/>
                <a:cs typeface="Arial" panose="020B0604020202020204" pitchFamily="34" charset="0"/>
              </a:rPr>
            </a:br>
            <a:endParaRPr lang="en-US" sz="1900" dirty="0" smtClean="0">
              <a:latin typeface="Arial" panose="020B0604020202020204" pitchFamily="34" charset="0"/>
              <a:cs typeface="Arial" panose="020B0604020202020204" pitchFamily="34" charset="0"/>
            </a:endParaRPr>
          </a:p>
          <a:p>
            <a:pPr marL="342900" lvl="0" indent="-342900">
              <a:spcBef>
                <a:spcPts val="400"/>
              </a:spcBef>
              <a:spcAft>
                <a:spcPts val="400"/>
              </a:spcAft>
              <a:buFont typeface="Arial" panose="020B0604020202020204" pitchFamily="34" charset="0"/>
              <a:buChar char="•"/>
            </a:pPr>
            <a:r>
              <a:rPr lang="en-US" sz="1900" dirty="0" smtClean="0">
                <a:latin typeface="Arial" panose="020B0604020202020204" pitchFamily="34" charset="0"/>
                <a:cs typeface="Arial" panose="020B0604020202020204" pitchFamily="34" charset="0"/>
              </a:rPr>
              <a:t>Informed participation discussions occur at a minimum of 2 points in the screening pathway</a:t>
            </a:r>
          </a:p>
          <a:p>
            <a:pPr marL="800100" lvl="1" indent="-342900">
              <a:spcBef>
                <a:spcPts val="400"/>
              </a:spcBef>
              <a:spcAft>
                <a:spcPts val="400"/>
              </a:spcAft>
              <a:buFont typeface="Arial" panose="020B0604020202020204" pitchFamily="34" charset="0"/>
              <a:buChar char="•"/>
            </a:pPr>
            <a:r>
              <a:rPr lang="en-US" sz="1900" dirty="0" smtClean="0">
                <a:latin typeface="Arial" panose="020B0604020202020204" pitchFamily="34" charset="0"/>
                <a:cs typeface="Arial" panose="020B0604020202020204" pitchFamily="34" charset="0"/>
              </a:rPr>
              <a:t>Risk Assessment</a:t>
            </a:r>
          </a:p>
          <a:p>
            <a:pPr marL="800100" lvl="1" indent="-342900">
              <a:spcBef>
                <a:spcPts val="400"/>
              </a:spcBef>
              <a:spcAft>
                <a:spcPts val="400"/>
              </a:spcAft>
              <a:buFont typeface="Arial" panose="020B0604020202020204" pitchFamily="34" charset="0"/>
              <a:buChar char="•"/>
            </a:pPr>
            <a:r>
              <a:rPr lang="en-US" sz="1900" dirty="0" smtClean="0">
                <a:latin typeface="Arial" panose="020B0604020202020204" pitchFamily="34" charset="0"/>
                <a:cs typeface="Arial" panose="020B0604020202020204" pitchFamily="34" charset="0"/>
              </a:rPr>
              <a:t>LDCT scan</a:t>
            </a:r>
          </a:p>
          <a:p>
            <a:pPr marL="342900" lvl="0" indent="-342900">
              <a:spcBef>
                <a:spcPts val="400"/>
              </a:spcBef>
              <a:spcAft>
                <a:spcPts val="400"/>
              </a:spcAft>
              <a:buFont typeface="Arial" panose="020B0604020202020204" pitchFamily="34" charset="0"/>
              <a:buChar char="•"/>
            </a:pPr>
            <a:r>
              <a:rPr lang="en-US" sz="1900" dirty="0" smtClean="0">
                <a:latin typeface="Arial" panose="020B0604020202020204" pitchFamily="34" charset="0"/>
                <a:cs typeface="Arial" panose="020B0604020202020204" pitchFamily="34" charset="0"/>
              </a:rPr>
              <a:t>Tools available: Navigator Scripts, Participant Information Sheet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chemeClr val="tx1"/>
              </a:solidFill>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The following three are </a:t>
            </a:r>
            <a:r>
              <a:rPr lang="en-US" sz="1000" b="1" dirty="0" smtClean="0">
                <a:latin typeface="Arial" panose="020B0604020202020204" pitchFamily="34" charset="0"/>
                <a:cs typeface="Arial" panose="020B0604020202020204" pitchFamily="34" charset="0"/>
              </a:rPr>
              <a:t>guiding principles</a:t>
            </a:r>
            <a:r>
              <a:rPr lang="en-US" sz="1000" baseline="0" dirty="0" smtClean="0">
                <a:latin typeface="Arial" panose="020B0604020202020204" pitchFamily="34" charset="0"/>
                <a:cs typeface="Arial" panose="020B0604020202020204" pitchFamily="34" charset="0"/>
              </a:rPr>
              <a:t> of informed decision making:</a:t>
            </a:r>
          </a:p>
          <a:p>
            <a:pPr marL="285750" indent="-285750">
              <a:buFont typeface="Arial" panose="020B0604020202020204" pitchFamily="34" charset="0"/>
              <a:buChar char="•"/>
            </a:pPr>
            <a:r>
              <a:rPr lang="en-US" sz="1000" dirty="0" smtClean="0">
                <a:latin typeface="Arial" panose="020B0604020202020204" pitchFamily="34" charset="0"/>
                <a:cs typeface="Arial" panose="020B0604020202020204" pitchFamily="34" charset="0"/>
              </a:rPr>
              <a:t>A potential participant:</a:t>
            </a:r>
          </a:p>
          <a:p>
            <a:pPr marL="742950" lvl="1" indent="-285750">
              <a:buFont typeface="Arial" panose="020B0604020202020204" pitchFamily="34" charset="0"/>
              <a:buChar char="•"/>
            </a:pPr>
            <a:r>
              <a:rPr lang="en-US" sz="1000" dirty="0" smtClean="0">
                <a:latin typeface="Arial" panose="020B0604020202020204" pitchFamily="34" charset="0"/>
                <a:cs typeface="Arial" panose="020B0604020202020204" pitchFamily="34" charset="0"/>
              </a:rPr>
              <a:t>should be presented with balanced and accurate information about the benefits, harms, limitations and alternatives to any procedures/screening tests </a:t>
            </a:r>
          </a:p>
          <a:p>
            <a:pPr marL="742950" lvl="1" indent="-285750">
              <a:buFont typeface="Arial" panose="020B0604020202020204" pitchFamily="34" charset="0"/>
              <a:buChar char="•"/>
            </a:pPr>
            <a:r>
              <a:rPr lang="en-US" sz="1000" dirty="0" smtClean="0">
                <a:latin typeface="Arial" panose="020B0604020202020204" pitchFamily="34" charset="0"/>
                <a:cs typeface="Arial" panose="020B0604020202020204" pitchFamily="34" charset="0"/>
              </a:rPr>
              <a:t>should actively participate in decision-making processes throughout the care pathway. </a:t>
            </a:r>
          </a:p>
          <a:p>
            <a:pPr marL="742950" lvl="1" indent="-285750">
              <a:buFont typeface="Arial" panose="020B0604020202020204" pitchFamily="34" charset="0"/>
              <a:buChar char="•"/>
            </a:pPr>
            <a:r>
              <a:rPr lang="en-US" sz="1000" dirty="0" smtClean="0">
                <a:latin typeface="Arial" panose="020B0604020202020204" pitchFamily="34" charset="0"/>
                <a:cs typeface="Arial" panose="020B0604020202020204" pitchFamily="34" charset="0"/>
              </a:rPr>
              <a:t>understands his or her personal values and preferences, and makes decisions consistent with these values and preferences. </a:t>
            </a:r>
          </a:p>
          <a:p>
            <a:pPr marL="0" indent="0">
              <a:buFont typeface="Arial" panose="020B0604020202020204" pitchFamily="34" charset="0"/>
              <a:buNone/>
            </a:pPr>
            <a:endParaRPr lang="en-US" sz="1000"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b="1" dirty="0" smtClean="0">
                <a:solidFill>
                  <a:schemeClr val="tx1"/>
                </a:solidFill>
                <a:latin typeface="Arial" panose="020B0604020202020204" pitchFamily="34" charset="0"/>
                <a:cs typeface="Arial" panose="020B0604020202020204" pitchFamily="34" charset="0"/>
              </a:rPr>
              <a:t>Informed Participation: </a:t>
            </a:r>
            <a:r>
              <a:rPr lang="en-US" sz="1000" dirty="0" smtClean="0">
                <a:solidFill>
                  <a:schemeClr val="tx1"/>
                </a:solidFill>
                <a:latin typeface="Arial" panose="020B0604020202020204" pitchFamily="34" charset="0"/>
                <a:cs typeface="Arial" panose="020B0604020202020204" pitchFamily="34" charset="0"/>
              </a:rPr>
              <a:t>ensures participants are provided easy to understand information about LDCT to help them choose whether or not to get screened and understand what is happening through screening and follow-up</a:t>
            </a:r>
          </a:p>
          <a:p>
            <a:pPr marL="628650" lvl="1" indent="-171450">
              <a:buFont typeface="Arial" panose="020B0604020202020204" pitchFamily="34" charset="0"/>
              <a:buChar char="•"/>
            </a:pPr>
            <a:r>
              <a:rPr lang="en-US" sz="1000" dirty="0" smtClean="0">
                <a:solidFill>
                  <a:schemeClr val="tx1"/>
                </a:solidFill>
                <a:latin typeface="Arial" panose="020B0604020202020204" pitchFamily="34" charset="0"/>
                <a:cs typeface="Arial" panose="020B0604020202020204" pitchFamily="34" charset="0"/>
              </a:rPr>
              <a:t>Takes into consideration that someone’s decision to participate in the ongoing screening process is based on adequate knowledge, a positive attitude towards the option chosen and actual participation</a:t>
            </a:r>
          </a:p>
          <a:p>
            <a:pPr marL="285750" indent="-285750">
              <a:buFont typeface="Arial" panose="020B0604020202020204" pitchFamily="34" charset="0"/>
              <a:buChar char="•"/>
            </a:pPr>
            <a:endParaRPr lang="en-US" sz="1000"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b="1" dirty="0" smtClean="0">
                <a:solidFill>
                  <a:schemeClr val="tx1"/>
                </a:solidFill>
                <a:latin typeface="Arial" panose="020B0604020202020204" pitchFamily="34" charset="0"/>
                <a:cs typeface="Arial" panose="020B0604020202020204" pitchFamily="34" charset="0"/>
              </a:rPr>
              <a:t>HR LCSP</a:t>
            </a:r>
            <a:r>
              <a:rPr lang="en-US" sz="1000" b="1" baseline="0" dirty="0" smtClean="0">
                <a:solidFill>
                  <a:schemeClr val="tx1"/>
                </a:solidFill>
                <a:latin typeface="Arial" panose="020B0604020202020204" pitchFamily="34" charset="0"/>
                <a:cs typeface="Arial" panose="020B0604020202020204" pitchFamily="34" charset="0"/>
              </a:rPr>
              <a:t> Informed Participation Policy: </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Informed participation in lung cancer screening must be facilitated, which includes providing information on a potential participant’s risk of developing lung cancer, the benefits, harms and limitations of lung cancer screening, and possible scan outcomes and next steps.</a:t>
            </a:r>
          </a:p>
          <a:p>
            <a:endPar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The informed participation conversation will occur at a minimum of </a:t>
            </a:r>
            <a:r>
              <a:rPr lang="en-US" sz="1000" b="1" i="0" u="none" strike="noStrike" kern="1200" baseline="0" dirty="0" smtClean="0">
                <a:solidFill>
                  <a:schemeClr val="tx1"/>
                </a:solidFill>
                <a:latin typeface="Arial" panose="020B0604020202020204" pitchFamily="34" charset="0"/>
                <a:ea typeface="+mn-ea"/>
                <a:cs typeface="Arial" panose="020B0604020202020204" pitchFamily="34" charset="0"/>
              </a:rPr>
              <a:t>two points </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in the screening pathway:</a:t>
            </a:r>
          </a:p>
          <a:p>
            <a:pPr marL="171450" indent="-171450">
              <a:buFont typeface="Arial" panose="020B0604020202020204" pitchFamily="34" charset="0"/>
              <a:buChar char="•"/>
            </a:pP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After completing the risk assessment on the phone, </a:t>
            </a:r>
          </a:p>
          <a:p>
            <a:pPr marL="171450" indent="-171450">
              <a:buFont typeface="Arial" panose="020B0604020202020204" pitchFamily="34" charset="0"/>
              <a:buChar char="•"/>
            </a:pP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At the first hospital visit, before the scan, </a:t>
            </a:r>
            <a:endParaRPr lang="en-US" sz="1000" baseline="0" dirty="0" smtClean="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After considering the information, potential participants may choose not to participate in screening or they may wish to take more time to make a decision. If someone does not wish to continue at this point, there must be no attempts to influence their decision, either intentionally or unintentionally (e.g., through body language). The purpose of informed participation is to inform potential participants and not to persuade them. </a:t>
            </a:r>
          </a:p>
          <a:p>
            <a:pPr>
              <a:spcBef>
                <a:spcPts val="400"/>
              </a:spcBef>
              <a:spcAft>
                <a:spcPts val="400"/>
              </a:spcAft>
            </a:pPr>
            <a:endParaRPr lang="en-US" sz="1000" dirty="0" smtClean="0">
              <a:solidFill>
                <a:schemeClr val="tx1"/>
              </a:solidFill>
              <a:latin typeface="Arial" panose="020B0604020202020204" pitchFamily="34" charset="0"/>
              <a:cs typeface="Arial" panose="020B0604020202020204" pitchFamily="34" charset="0"/>
            </a:endParaRPr>
          </a:p>
          <a:p>
            <a:pPr>
              <a:spcBef>
                <a:spcPts val="400"/>
              </a:spcBef>
              <a:spcAft>
                <a:spcPts val="400"/>
              </a:spcAft>
            </a:pPr>
            <a:r>
              <a:rPr lang="en-US" sz="1000" b="1" dirty="0" smtClean="0"/>
              <a:t>Screening navigators may use some discretion in assessing how much information to give to a potential participant</a:t>
            </a:r>
          </a:p>
          <a:p>
            <a:pPr marL="285750" indent="-285750">
              <a:spcBef>
                <a:spcPts val="400"/>
              </a:spcBef>
              <a:spcAft>
                <a:spcPts val="400"/>
              </a:spcAft>
              <a:buFont typeface="Arial" panose="020B0604020202020204" pitchFamily="34" charset="0"/>
              <a:buChar char="•"/>
            </a:pPr>
            <a:r>
              <a:rPr lang="en-US" sz="1000" dirty="0" smtClean="0"/>
              <a:t>General overview of benefits and harms of screening to help decide whether to book a screening appointment </a:t>
            </a:r>
          </a:p>
          <a:p>
            <a:pPr marL="285750" indent="-285750">
              <a:spcBef>
                <a:spcPts val="400"/>
              </a:spcBef>
              <a:spcAft>
                <a:spcPts val="400"/>
              </a:spcAft>
              <a:buFont typeface="Arial" panose="020B0604020202020204" pitchFamily="34" charset="0"/>
              <a:buChar char="•"/>
            </a:pPr>
            <a:r>
              <a:rPr lang="en-US" sz="1000" dirty="0" smtClean="0"/>
              <a:t>Potential participant is notified that more information will be provided before the LDCT scan</a:t>
            </a:r>
          </a:p>
          <a:p>
            <a:pPr marL="285750" indent="-285750">
              <a:spcBef>
                <a:spcPts val="400"/>
              </a:spcBef>
              <a:spcAft>
                <a:spcPts val="400"/>
              </a:spcAft>
              <a:buFont typeface="Arial" panose="020B0604020202020204" pitchFamily="34" charset="0"/>
              <a:buChar char="•"/>
            </a:pPr>
            <a:r>
              <a:rPr lang="en-US" sz="1000" dirty="0" smtClean="0"/>
              <a:t>Potential participant is informed of their eligibility, which is based on their risk score</a:t>
            </a:r>
          </a:p>
          <a:p>
            <a:endParaRPr lang="en-US" sz="1000" i="1" dirty="0" smtClean="0"/>
          </a:p>
          <a:p>
            <a:r>
              <a:rPr lang="en-US" sz="1000" i="1" dirty="0" smtClean="0"/>
              <a:t>Tools available: Scripts</a:t>
            </a:r>
          </a:p>
          <a:p>
            <a:pPr>
              <a:spcBef>
                <a:spcPts val="400"/>
              </a:spcBef>
              <a:spcAft>
                <a:spcPts val="400"/>
              </a:spcAft>
            </a:pPr>
            <a:r>
              <a:rPr lang="en-US" sz="1000" dirty="0" smtClean="0">
                <a:solidFill>
                  <a:schemeClr val="tx1"/>
                </a:solidFill>
                <a:latin typeface="Arial" panose="020B0604020202020204" pitchFamily="34" charset="0"/>
                <a:cs typeface="Arial" panose="020B0604020202020204" pitchFamily="34" charset="0"/>
              </a:rPr>
              <a:t/>
            </a:r>
            <a:br>
              <a:rPr lang="en-US" sz="1000" dirty="0" smtClean="0">
                <a:solidFill>
                  <a:schemeClr val="tx1"/>
                </a:solidFill>
                <a:latin typeface="Arial" panose="020B0604020202020204" pitchFamily="34" charset="0"/>
                <a:cs typeface="Arial" panose="020B0604020202020204" pitchFamily="34" charset="0"/>
              </a:rPr>
            </a:br>
            <a:r>
              <a:rPr lang="en-US" b="1" dirty="0" smtClean="0"/>
              <a:t>Screening navigators may spend more time than anticipated to respond to questions </a:t>
            </a:r>
          </a:p>
          <a:p>
            <a:pPr marL="285750" indent="-285750">
              <a:spcBef>
                <a:spcPts val="400"/>
              </a:spcBef>
              <a:spcAft>
                <a:spcPts val="400"/>
              </a:spcAft>
              <a:buFont typeface="Arial" panose="020B0604020202020204" pitchFamily="34" charset="0"/>
              <a:buChar char="•"/>
            </a:pPr>
            <a:r>
              <a:rPr lang="en-US" dirty="0" smtClean="0"/>
              <a:t>More comprehensive 1:1 discussion</a:t>
            </a:r>
          </a:p>
          <a:p>
            <a:pPr marL="285750" indent="-285750">
              <a:spcBef>
                <a:spcPts val="400"/>
              </a:spcBef>
              <a:spcAft>
                <a:spcPts val="400"/>
              </a:spcAft>
              <a:buFont typeface="Arial" panose="020B0604020202020204" pitchFamily="34" charset="0"/>
              <a:buChar char="•"/>
            </a:pPr>
            <a:r>
              <a:rPr lang="en-US" dirty="0" smtClean="0"/>
              <a:t>Potential participant is offered the option of finding out their risk score</a:t>
            </a:r>
          </a:p>
          <a:p>
            <a:pPr marL="742950" lvl="1" indent="-285750">
              <a:spcBef>
                <a:spcPts val="400"/>
              </a:spcBef>
              <a:spcAft>
                <a:spcPts val="400"/>
              </a:spcAft>
              <a:buFont typeface="Arial" panose="020B0604020202020204" pitchFamily="34" charset="0"/>
              <a:buChar char="•"/>
            </a:pPr>
            <a:r>
              <a:rPr lang="en-US" dirty="0" smtClean="0"/>
              <a:t>The risk score is explained (absolute vs. relative score)</a:t>
            </a:r>
          </a:p>
          <a:p>
            <a:pPr marL="285750" indent="-285750">
              <a:spcBef>
                <a:spcPts val="400"/>
              </a:spcBef>
              <a:spcAft>
                <a:spcPts val="400"/>
              </a:spcAft>
              <a:buFont typeface="Arial" panose="020B0604020202020204" pitchFamily="34" charset="0"/>
              <a:buChar char="•"/>
            </a:pPr>
            <a:r>
              <a:rPr lang="en-US" dirty="0" smtClean="0"/>
              <a:t>Potential participant verbally confirms if they wish to continue with LDCT appointment</a:t>
            </a:r>
          </a:p>
          <a:p>
            <a:pPr marL="285750" indent="-285750">
              <a:buFont typeface="Arial" panose="020B0604020202020204" pitchFamily="34" charset="0"/>
              <a:buChar char="•"/>
            </a:pPr>
            <a:endParaRPr lang="en-US" dirty="0" smtClean="0"/>
          </a:p>
          <a:p>
            <a:r>
              <a:rPr lang="en-US" i="1" dirty="0" smtClean="0"/>
              <a:t>Tools available: Scripts and Participant Information Sheet </a:t>
            </a:r>
            <a:endParaRPr lang="en-US" i="1" strike="sngStrike"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dirty="0" smtClean="0">
                <a:solidFill>
                  <a:schemeClr val="tx1"/>
                </a:solidFill>
                <a:latin typeface="Arial" panose="020B0604020202020204" pitchFamily="34" charset="0"/>
                <a:cs typeface="Arial" panose="020B0604020202020204" pitchFamily="34" charset="0"/>
              </a:rPr>
              <a:t>Results Communication</a:t>
            </a:r>
            <a:endParaRPr lang="en-US" sz="1200" b="0" u="none"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solidFill>
                  <a:schemeClr val="tx1"/>
                </a:solidFill>
                <a:latin typeface="Arial" panose="020B0604020202020204" pitchFamily="34" charset="0"/>
                <a:cs typeface="Arial" panose="020B0604020202020204" pitchFamily="34" charset="0"/>
              </a:rPr>
              <a:t>Screening navigators communicate lung cancer screening results to participants, referring physicians and primary care providers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solidFill>
                  <a:schemeClr val="tx1"/>
                </a:solidFill>
                <a:latin typeface="Arial" panose="020B0604020202020204" pitchFamily="34" charset="0"/>
                <a:cs typeface="Arial" panose="020B0604020202020204" pitchFamily="34" charset="0"/>
              </a:rPr>
              <a:t>Results Communication</a:t>
            </a:r>
            <a:r>
              <a:rPr lang="en-US" sz="1200" dirty="0" smtClean="0">
                <a:solidFill>
                  <a:schemeClr val="tx1"/>
                </a:solidFill>
                <a:latin typeface="Arial" panose="020B0604020202020204" pitchFamily="34" charset="0"/>
                <a:cs typeface="Arial" panose="020B0604020202020204" pitchFamily="34" charset="0"/>
              </a:rPr>
              <a:t>: </a:t>
            </a:r>
            <a:r>
              <a:rPr lang="en-US" sz="1200" baseline="0" dirty="0" smtClean="0">
                <a:solidFill>
                  <a:schemeClr val="tx1"/>
                </a:solidFill>
                <a:latin typeface="Arial" panose="020B0604020202020204" pitchFamily="34" charset="0"/>
                <a:cs typeface="Arial" panose="020B0604020202020204" pitchFamily="34" charset="0"/>
              </a:rPr>
              <a:t>Ensures participants have full knowledge of their results and a clear plan for their next appointment based on their specific screening results</a:t>
            </a:r>
            <a:endParaRPr lang="en-US" sz="1200"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u="sng" strike="sngStrike" dirty="0" smtClean="0">
              <a:solidFill>
                <a:schemeClr val="tx1"/>
              </a:solidFill>
              <a:latin typeface="Arial" panose="020B0604020202020204" pitchFamily="34" charset="0"/>
              <a:cs typeface="Arial" panose="020B0604020202020204" pitchFamily="34" charset="0"/>
            </a:endParaRPr>
          </a:p>
          <a:p>
            <a:pPr>
              <a:spcBef>
                <a:spcPts val="400"/>
              </a:spcBef>
              <a:spcAft>
                <a:spcPts val="400"/>
              </a:spcAft>
            </a:pPr>
            <a:r>
              <a:rPr lang="en-US" b="1" dirty="0" smtClean="0">
                <a:latin typeface="Arial" panose="020B0604020202020204" pitchFamily="34" charset="0"/>
                <a:cs typeface="Arial" panose="020B0604020202020204" pitchFamily="34" charset="0"/>
              </a:rPr>
              <a:t>Communicating lung cancer screening results:</a:t>
            </a:r>
          </a:p>
          <a:p>
            <a:pPr marL="285750" indent="-285750">
              <a:spcBef>
                <a:spcPts val="400"/>
              </a:spcBef>
              <a:spcAft>
                <a:spcPts val="4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Inform participants of LDCT scan results and next steps within </a:t>
            </a:r>
            <a:r>
              <a:rPr lang="en-US" dirty="0" smtClean="0">
                <a:cs typeface="Arial" panose="020B0604020202020204" pitchFamily="34" charset="0"/>
              </a:rPr>
              <a:t>2 weeks of the LDCT scan </a:t>
            </a:r>
            <a:endParaRPr lang="en-US" dirty="0" smtClean="0">
              <a:latin typeface="Arial" panose="020B0604020202020204" pitchFamily="34" charset="0"/>
              <a:cs typeface="Arial" panose="020B0604020202020204" pitchFamily="34" charset="0"/>
            </a:endParaRPr>
          </a:p>
          <a:p>
            <a:pPr marL="285750" indent="-285750">
              <a:spcBef>
                <a:spcPts val="400"/>
              </a:spcBef>
              <a:spcAft>
                <a:spcPts val="4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Notify referring physician and primary care provider (if different) of: </a:t>
            </a:r>
          </a:p>
          <a:p>
            <a:pPr marL="742950" lvl="1" indent="-285750">
              <a:spcBef>
                <a:spcPts val="400"/>
              </a:spcBef>
              <a:spcAft>
                <a:spcPts val="4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LDCT results via a standardized radiology report, including any actionable incidental findings</a:t>
            </a:r>
          </a:p>
          <a:p>
            <a:pPr marL="742950" lvl="1" indent="-285750">
              <a:spcBef>
                <a:spcPts val="400"/>
              </a:spcBef>
              <a:spcAft>
                <a:spcPts val="4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Unsuccessful efforts to communicate results with the participant</a:t>
            </a:r>
            <a:endParaRPr lang="en-US" strike="sngStrike" dirty="0" smtClean="0">
              <a:solidFill>
                <a:srgbClr val="FF0000"/>
              </a:solidFill>
              <a:latin typeface="Arial" panose="020B0604020202020204" pitchFamily="34" charset="0"/>
              <a:cs typeface="Arial" panose="020B0604020202020204" pitchFamily="34" charset="0"/>
            </a:endParaRPr>
          </a:p>
          <a:p>
            <a:pPr marL="742950" lvl="1" indent="-285750">
              <a:spcBef>
                <a:spcPts val="400"/>
              </a:spcBef>
              <a:spcAft>
                <a:spcPts val="4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Tools available: Navigator Scripts, Participant Information Sheet</a:t>
            </a:r>
          </a:p>
          <a:p>
            <a:endParaRPr lang="en-US" sz="1000" dirty="0" smtClean="0">
              <a:latin typeface="Arial" panose="020B0604020202020204" pitchFamily="34" charset="0"/>
              <a:cs typeface="Arial" panose="020B0604020202020204" pitchFamily="34" charset="0"/>
            </a:endParaRPr>
          </a:p>
          <a:p>
            <a:pPr marL="342900" marR="0" lvl="0" indent="-342900">
              <a:spcBef>
                <a:spcPts val="1200"/>
              </a:spcBef>
              <a:spcAft>
                <a:spcPts val="600"/>
              </a:spcAft>
              <a:buFont typeface="+mj-lt"/>
              <a:buAutoNum type="arabicPeriod"/>
            </a:pPr>
            <a:r>
              <a:rPr lang="en-CA" sz="1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Lung cancer screening results will be communicated to screening participants by the screening navigator.</a:t>
            </a:r>
            <a:endParaRPr lang="en-US" sz="1000" dirty="0" smtClean="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1200"/>
              </a:spcBef>
              <a:spcAft>
                <a:spcPts val="600"/>
              </a:spcAft>
              <a:buFont typeface="+mj-lt"/>
              <a:buAutoNum type="arabicPeriod"/>
            </a:pPr>
            <a:r>
              <a:rPr lang="en-CA" sz="1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Only low-dose computed tomography (LDCT) findings pertaining to lung cancer screening results may be communicated by the pilot site’s screening navigator (i.e., the Lung-RADS</a:t>
            </a:r>
            <a:r>
              <a:rPr lang="en-CA" sz="1000" baseline="30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TM </a:t>
            </a:r>
            <a:r>
              <a:rPr lang="en-CA" sz="1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scores).</a:t>
            </a:r>
            <a:endParaRPr lang="en-US" sz="1000" dirty="0" smtClean="0">
              <a:effectLst/>
              <a:latin typeface="Arial" panose="020B0604020202020204" pitchFamily="34" charset="0"/>
              <a:ea typeface="Times New Roman" panose="02020603050405020304" pitchFamily="18" charset="0"/>
              <a:cs typeface="Arial" panose="020B0604020202020204" pitchFamily="34" charset="0"/>
            </a:endParaRPr>
          </a:p>
          <a:p>
            <a:pPr marL="685800" marR="0" lvl="1" indent="-228600">
              <a:spcBef>
                <a:spcPts val="1200"/>
              </a:spcBef>
              <a:spcAft>
                <a:spcPts val="600"/>
              </a:spcAft>
              <a:buFont typeface="+mj-lt"/>
              <a:buAutoNum type="arabicPeriod"/>
            </a:pPr>
            <a:r>
              <a:rPr lang="en-CA" sz="1000" dirty="0" smtClean="0">
                <a:effectLst/>
                <a:latin typeface="Arial" panose="020B0604020202020204" pitchFamily="34" charset="0"/>
                <a:ea typeface="Times New Roman" panose="02020603050405020304" pitchFamily="18" charset="0"/>
                <a:cs typeface="Arial" panose="020B0604020202020204" pitchFamily="34" charset="0"/>
              </a:rPr>
              <a:t>The pilot site should not communicate anything about incidental findings to participants. Communicating results related to incidental findings is the responsibility of the referring physician, as outlined in the incidental findings policy</a:t>
            </a:r>
            <a:r>
              <a:rPr lang="en-CA" sz="1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000" baseline="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685800" marR="0" lvl="1" indent="-228600">
              <a:spcBef>
                <a:spcPts val="1200"/>
              </a:spcBef>
              <a:spcAft>
                <a:spcPts val="600"/>
              </a:spcAft>
              <a:buFont typeface="+mj-lt"/>
              <a:buAutoNum type="arabicPeriod"/>
            </a:pPr>
            <a:endParaRPr lang="en-US" sz="1000" dirty="0" smtClean="0">
              <a:effectLst/>
              <a:latin typeface="Arial" panose="020B0604020202020204" pitchFamily="34" charset="0"/>
              <a:ea typeface="Times New Roman" panose="02020603050405020304" pitchFamily="18" charset="0"/>
              <a:cs typeface="Arial" panose="020B0604020202020204" pitchFamily="34" charset="0"/>
            </a:endParaRPr>
          </a:p>
          <a:p>
            <a:pPr marL="685800" marR="0" lvl="1" indent="-228600">
              <a:spcBef>
                <a:spcPts val="0"/>
              </a:spcBef>
              <a:spcAft>
                <a:spcPts val="0"/>
              </a:spcAft>
              <a:buFont typeface="+mj-lt"/>
              <a:buAutoNum type="arabicPeriod"/>
            </a:pPr>
            <a:r>
              <a:rPr lang="en-CA" sz="1000" dirty="0" smtClean="0">
                <a:effectLst/>
                <a:latin typeface="Arial" panose="020B0604020202020204" pitchFamily="34" charset="0"/>
                <a:ea typeface="Times New Roman" panose="02020603050405020304" pitchFamily="18" charset="0"/>
                <a:cs typeface="Arial" panose="020B0604020202020204" pitchFamily="34" charset="0"/>
              </a:rPr>
              <a:t>When communicating results, the screening navigator will use the Participant Information Sheet to explain what the participant’s Lung-RADS</a:t>
            </a:r>
            <a:r>
              <a:rPr lang="en-CA" sz="1000" baseline="30000" dirty="0" smtClean="0">
                <a:effectLst/>
                <a:latin typeface="Arial" panose="020B0604020202020204" pitchFamily="34" charset="0"/>
                <a:ea typeface="Times New Roman" panose="02020603050405020304" pitchFamily="18" charset="0"/>
                <a:cs typeface="Arial" panose="020B0604020202020204" pitchFamily="34" charset="0"/>
              </a:rPr>
              <a:t>TM </a:t>
            </a:r>
            <a:r>
              <a:rPr lang="en-CA" sz="1000" dirty="0" smtClean="0">
                <a:effectLst/>
                <a:latin typeface="Arial" panose="020B0604020202020204" pitchFamily="34" charset="0"/>
                <a:ea typeface="Times New Roman" panose="02020603050405020304" pitchFamily="18" charset="0"/>
                <a:cs typeface="Arial" panose="020B0604020202020204" pitchFamily="34" charset="0"/>
              </a:rPr>
              <a:t>score means and to inform them of the next step. The exact language from the “Results” section of the Participant Information Sheet (shown on the previous page) must be used. The screening navigator will have scripts to ensure appropriate messaging and to identify when to refer questions to a physician.</a:t>
            </a:r>
            <a:endParaRPr lang="en-US" sz="1000" dirty="0" smtClean="0">
              <a:effectLst/>
              <a:latin typeface="Arial" panose="020B0604020202020204" pitchFamily="34" charset="0"/>
              <a:ea typeface="Times New Roman" panose="02020603050405020304" pitchFamily="18" charset="0"/>
              <a:cs typeface="Arial" panose="020B0604020202020204" pitchFamily="34" charset="0"/>
            </a:endParaRPr>
          </a:p>
          <a:p>
            <a:pPr marL="457200" marR="0" lvl="1" indent="0">
              <a:spcBef>
                <a:spcPts val="0"/>
              </a:spcBef>
              <a:spcAft>
                <a:spcPts val="0"/>
              </a:spcAft>
              <a:buFont typeface="+mj-lt"/>
              <a:buNone/>
            </a:pPr>
            <a:r>
              <a:rPr lang="en-CA" sz="1000" dirty="0" smtClean="0">
                <a:effectLst/>
                <a:latin typeface="Arial" panose="020B0604020202020204" pitchFamily="34" charset="0"/>
                <a:ea typeface="Times New Roman" panose="02020603050405020304" pitchFamily="18" charset="0"/>
                <a:cs typeface="Arial" panose="020B0604020202020204" pitchFamily="34" charset="0"/>
              </a:rPr>
              <a:t> </a:t>
            </a:r>
            <a:endParaRPr lang="en-US" sz="1000" dirty="0" smtClean="0">
              <a:effectLst/>
              <a:latin typeface="Arial" panose="020B0604020202020204" pitchFamily="34" charset="0"/>
              <a:ea typeface="Times New Roman" panose="02020603050405020304" pitchFamily="18" charset="0"/>
              <a:cs typeface="Arial" panose="020B0604020202020204" pitchFamily="34" charset="0"/>
            </a:endParaRPr>
          </a:p>
          <a:p>
            <a:pPr marL="685800" marR="0" indent="-228600">
              <a:spcBef>
                <a:spcPts val="0"/>
              </a:spcBef>
              <a:spcAft>
                <a:spcPts val="0"/>
              </a:spcAft>
              <a:buFont typeface="+mj-lt"/>
              <a:buAutoNum type="arabicPeriod"/>
            </a:pPr>
            <a:r>
              <a:rPr lang="en-CA" sz="1000" dirty="0" smtClean="0">
                <a:effectLst/>
                <a:latin typeface="Arial" panose="020B0604020202020204" pitchFamily="34" charset="0"/>
                <a:ea typeface="Times New Roman" panose="02020603050405020304" pitchFamily="18" charset="0"/>
                <a:cs typeface="Arial" panose="020B0604020202020204" pitchFamily="34" charset="0"/>
              </a:rPr>
              <a:t>If a participant requests more information about their screening result, the screening navigator will tell them how to access the radiology report through existing hospital processes. The screening navigator will tell the participant up front that they will not be able to discuss the information in the radiology report. The navigator will advise the participant to speak with their physician if they have any questions about the report.</a:t>
            </a:r>
            <a:endParaRPr lang="en-US" sz="1000" dirty="0" smtClean="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600"/>
              </a:spcBef>
              <a:spcAft>
                <a:spcPts val="1200"/>
              </a:spcAft>
              <a:buFont typeface="+mj-lt"/>
              <a:buAutoNum type="arabicPeriod" startAt="2"/>
            </a:pPr>
            <a:r>
              <a:rPr lang="en-CA" sz="1000" dirty="0" smtClean="0">
                <a:effectLst/>
                <a:latin typeface="Arial" panose="020B0604020202020204" pitchFamily="34" charset="0"/>
                <a:ea typeface="Times New Roman" panose="02020603050405020304" pitchFamily="18" charset="0"/>
                <a:cs typeface="Arial" panose="020B0604020202020204" pitchFamily="34" charset="0"/>
              </a:rPr>
              <a:t>Screening results should be communicated to the participant within two weeks of their LDCT scan visit. </a:t>
            </a:r>
            <a:endParaRPr lang="en-US" sz="1000" dirty="0" smtClean="0">
              <a:effectLst/>
              <a:latin typeface="Arial" panose="020B0604020202020204" pitchFamily="34" charset="0"/>
              <a:ea typeface="Times New Roman" panose="02020603050405020304" pitchFamily="18" charset="0"/>
              <a:cs typeface="Arial" panose="020B0604020202020204" pitchFamily="34" charset="0"/>
            </a:endParaRPr>
          </a:p>
          <a:p>
            <a:pPr marL="742950" marR="0" lvl="1" indent="-285750">
              <a:spcBef>
                <a:spcPts val="0"/>
              </a:spcBef>
              <a:spcAft>
                <a:spcPts val="0"/>
              </a:spcAft>
              <a:buFont typeface="+mj-lt"/>
              <a:buAutoNum type="arabicPeriod"/>
            </a:pPr>
            <a:r>
              <a:rPr lang="en-CA" sz="1000" dirty="0" smtClean="0">
                <a:effectLst/>
                <a:latin typeface="Arial" panose="020B0604020202020204" pitchFamily="34" charset="0"/>
                <a:ea typeface="Times New Roman" panose="02020603050405020304" pitchFamily="18" charset="0"/>
                <a:cs typeface="Arial" panose="020B0604020202020204" pitchFamily="34" charset="0"/>
              </a:rPr>
              <a:t>The navigator will let the participant know that they will receive their result within two weeks. The navigator may use discretion in determining whether an in-person visit is more appropriate for communicating the result.</a:t>
            </a:r>
            <a:endParaRPr lang="en-US" sz="1000" dirty="0" smtClean="0">
              <a:effectLst/>
              <a:latin typeface="Arial" panose="020B0604020202020204" pitchFamily="34" charset="0"/>
              <a:ea typeface="Times New Roman" panose="02020603050405020304" pitchFamily="18" charset="0"/>
              <a:cs typeface="Arial" panose="020B0604020202020204" pitchFamily="34" charset="0"/>
            </a:endParaRPr>
          </a:p>
          <a:p>
            <a:pPr marL="1143000" marR="0" lvl="2" indent="-228600">
              <a:spcBef>
                <a:spcPts val="1200"/>
              </a:spcBef>
              <a:spcAft>
                <a:spcPts val="600"/>
              </a:spcAft>
              <a:buFont typeface="+mj-lt"/>
              <a:buAutoNum type="arabicPeriod"/>
            </a:pPr>
            <a:r>
              <a:rPr lang="en-CA" sz="1000" b="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first attempt to communicate the result must occur within two weeks  of the screening appointment.</a:t>
            </a:r>
            <a:endParaRPr lang="en-US"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1143000" marR="0" lvl="2" indent="-228600">
              <a:spcBef>
                <a:spcPts val="1200"/>
              </a:spcBef>
              <a:spcAft>
                <a:spcPts val="600"/>
              </a:spcAft>
              <a:buFont typeface="+mj-lt"/>
              <a:buAutoNum type="arabicPeriod"/>
            </a:pPr>
            <a:r>
              <a:rPr lang="en-CA" sz="1000" b="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the result is provided over the phone, participants will be asked to refer to their Participant Information Sheet during the communication of their result.</a:t>
            </a:r>
            <a:endParaRPr lang="en-US"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marR="0" lvl="1" indent="-285750">
              <a:spcBef>
                <a:spcPts val="1200"/>
              </a:spcBef>
              <a:spcAft>
                <a:spcPts val="600"/>
              </a:spcAft>
              <a:buFont typeface="+mj-lt"/>
              <a:buAutoNum type="arabicPeriod"/>
            </a:pPr>
            <a:r>
              <a:rPr lang="en-CA" sz="1000" b="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pilot site must notify a participant’s referring physician and primary care provider (if different) when efforts to contact them to communicate their screening result have been unsuccessful. The site must work with the referring physician and primary care provider to ensure that the result is communicated and next steps are arranged.</a:t>
            </a:r>
            <a:r>
              <a:rPr lang="en-CA" sz="1000" b="0" baseline="30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000" b="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referring physician and primary care provider should be engaged as soon as the hospital’s processes for attempting to contact a participant have been completed and contact was unsuccessful.</a:t>
            </a:r>
            <a:endParaRPr lang="en-US"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1200"/>
              </a:spcBef>
              <a:spcAft>
                <a:spcPts val="600"/>
              </a:spcAft>
              <a:buFont typeface="+mj-lt"/>
              <a:buAutoNum type="arabicPeriod" startAt="3"/>
            </a:pPr>
            <a:r>
              <a:rPr lang="en-CA" sz="1000" b="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next screening LDCT appointment will be booked when the result is communicated.</a:t>
            </a:r>
            <a:endParaRPr lang="en-US"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742950" marR="0" lvl="1" indent="-285750">
              <a:spcBef>
                <a:spcPts val="1200"/>
              </a:spcBef>
              <a:spcAft>
                <a:spcPts val="600"/>
              </a:spcAft>
              <a:buFont typeface="+mj-lt"/>
              <a:buAutoNum type="arabicPeriod"/>
            </a:pPr>
            <a:r>
              <a:rPr lang="en-CA" sz="1000" b="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does not apply to participants referred for diagnostic</a:t>
            </a:r>
            <a:r>
              <a:rPr lang="en-CA" sz="1000" b="0"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assessment</a:t>
            </a:r>
            <a:r>
              <a:rPr lang="en-CA" sz="1000" b="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mj-lt"/>
              <a:buAutoNum type="arabicPeriod" startAt="3"/>
            </a:pPr>
            <a:r>
              <a:rPr lang="en-CA" sz="1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LDCT results will be communicated to the referring physician and primary care provider (if different) via the standardized radiology report.</a:t>
            </a:r>
            <a:endParaRPr lang="en-US" sz="1000" dirty="0" smtClean="0">
              <a:effectLst/>
              <a:latin typeface="Arial" panose="020B0604020202020204" pitchFamily="34" charset="0"/>
              <a:ea typeface="Times New Roman" panose="02020603050405020304" pitchFamily="18" charset="0"/>
              <a:cs typeface="Arial" panose="020B0604020202020204" pitchFamily="34" charset="0"/>
            </a:endParaRPr>
          </a:p>
          <a:p>
            <a:pPr marL="0" indent="0">
              <a:buFont typeface="Arial" panose="020B0604020202020204" pitchFamily="34" charset="0"/>
              <a:buNone/>
            </a:pPr>
            <a:endParaRPr lang="en-US" sz="10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smtClean="0">
                <a:latin typeface="Arial" panose="020B0604020202020204" pitchFamily="34" charset="0"/>
                <a:cs typeface="Arial" panose="020B0604020202020204" pitchFamily="34" charset="0"/>
              </a:rPr>
              <a:t>Additional notes:</a:t>
            </a:r>
          </a:p>
          <a:p>
            <a:pPr marL="171450" indent="-171450">
              <a:buFont typeface="Arial" panose="020B0604020202020204" pitchFamily="34" charset="0"/>
              <a:buChar char="•"/>
            </a:pPr>
            <a:r>
              <a:rPr lang="en-US" sz="1000" dirty="0" smtClean="0">
                <a:latin typeface="Arial" panose="020B0604020202020204" pitchFamily="34" charset="0"/>
                <a:cs typeface="Arial" panose="020B0604020202020204" pitchFamily="34" charset="0"/>
              </a:rPr>
              <a:t>Nurse</a:t>
            </a:r>
            <a:r>
              <a:rPr lang="en-US" sz="1000" baseline="0" dirty="0" smtClean="0">
                <a:latin typeface="Arial" panose="020B0604020202020204" pitchFamily="34" charset="0"/>
                <a:cs typeface="Arial" panose="020B0604020202020204" pitchFamily="34" charset="0"/>
              </a:rPr>
              <a:t> practitioners are</a:t>
            </a:r>
            <a:r>
              <a:rPr lang="en-US" sz="1000" dirty="0" smtClean="0">
                <a:latin typeface="Arial" panose="020B0604020202020204" pitchFamily="34" charset="0"/>
                <a:cs typeface="Arial" panose="020B0604020202020204" pitchFamily="34" charset="0"/>
              </a:rPr>
              <a:t> not permitted to refer for CT; referring provider is a physician</a:t>
            </a:r>
          </a:p>
          <a:p>
            <a:pPr marL="171450" indent="-171450">
              <a:buFont typeface="Arial" panose="020B0604020202020204" pitchFamily="34" charset="0"/>
              <a:buChar char="•"/>
            </a:pPr>
            <a:r>
              <a:rPr lang="en-US" sz="1000" dirty="0" smtClean="0">
                <a:latin typeface="Arial" panose="020B0604020202020204" pitchFamily="34" charset="0"/>
                <a:cs typeface="Arial" panose="020B0604020202020204" pitchFamily="34" charset="0"/>
              </a:rPr>
              <a:t>Only one primary</a:t>
            </a:r>
            <a:r>
              <a:rPr lang="en-US" sz="1000" baseline="0" dirty="0" smtClean="0">
                <a:latin typeface="Arial" panose="020B0604020202020204" pitchFamily="34" charset="0"/>
                <a:cs typeface="Arial" panose="020B0604020202020204" pitchFamily="34" charset="0"/>
              </a:rPr>
              <a:t> care provider</a:t>
            </a:r>
            <a:r>
              <a:rPr lang="en-US" sz="1000" dirty="0" smtClean="0">
                <a:latin typeface="Arial" panose="020B0604020202020204" pitchFamily="34" charset="0"/>
                <a:cs typeface="Arial" panose="020B0604020202020204" pitchFamily="34" charset="0"/>
              </a:rPr>
              <a:t> is notified of results if they aren't the referring physician; could be a</a:t>
            </a:r>
            <a:r>
              <a:rPr lang="en-US" sz="1000" baseline="0" dirty="0" smtClean="0">
                <a:latin typeface="Arial" panose="020B0604020202020204" pitchFamily="34" charset="0"/>
                <a:cs typeface="Arial" panose="020B0604020202020204" pitchFamily="34" charset="0"/>
              </a:rPr>
              <a:t> nurse practitioner</a:t>
            </a:r>
            <a:r>
              <a:rPr lang="en-US" sz="1000" dirty="0" smtClean="0">
                <a:latin typeface="Arial" panose="020B0604020202020204" pitchFamily="34" charset="0"/>
                <a:cs typeface="Arial" panose="020B0604020202020204" pitchFamily="34" charset="0"/>
              </a:rPr>
              <a:t> or a physician </a:t>
            </a:r>
          </a:p>
          <a:p>
            <a:pPr marL="171450" indent="-171450">
              <a:buFont typeface="Arial" panose="020B0604020202020204" pitchFamily="34" charset="0"/>
              <a:buChar char="•"/>
            </a:pPr>
            <a:r>
              <a:rPr lang="en-US" sz="1000" dirty="0" smtClean="0">
                <a:latin typeface="Arial" panose="020B0604020202020204" pitchFamily="34" charset="0"/>
                <a:cs typeface="Arial" panose="020B0604020202020204" pitchFamily="34" charset="0"/>
              </a:rPr>
              <a:t>The pilot site must notify a participant’s referring physician and primary care provider (if different) when efforts to contact them to communicate their screening result have been unsuccessful.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trike="sngStrike" dirty="0" smtClean="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3CBF1611-5181-BF48-9AFE-E9330BA59ABB}" type="slidenum">
              <a:rPr lang="en-US" smtClean="0"/>
              <a:t>36</a:t>
            </a:fld>
            <a:endParaRPr lang="en-US" dirty="0"/>
          </a:p>
        </p:txBody>
      </p:sp>
    </p:spTree>
    <p:extLst>
      <p:ext uri="{BB962C8B-B14F-4D97-AF65-F5344CB8AC3E}">
        <p14:creationId xmlns:p14="http://schemas.microsoft.com/office/powerpoint/2010/main" val="1190748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dirty="0" smtClean="0">
                <a:solidFill>
                  <a:schemeClr val="tx1"/>
                </a:solidFill>
              </a:rPr>
              <a:t>The distribution of proportions of lung cancer stages in the pilot shows statistically significant differences when compared to historical proportions in Ontario (p&lt;0.05), even after adjusting for over-diagnosis. </a:t>
            </a:r>
            <a:endParaRPr lang="en-US" dirty="0"/>
          </a:p>
        </p:txBody>
      </p:sp>
      <p:sp>
        <p:nvSpPr>
          <p:cNvPr id="4" name="Slide Number Placeholder 3"/>
          <p:cNvSpPr>
            <a:spLocks noGrp="1"/>
          </p:cNvSpPr>
          <p:nvPr>
            <p:ph type="sldNum" sz="quarter" idx="10"/>
          </p:nvPr>
        </p:nvSpPr>
        <p:spPr/>
        <p:txBody>
          <a:bodyPr/>
          <a:lstStyle/>
          <a:p>
            <a:fld id="{89A971F6-3354-40D3-AD39-28967317D3DA}" type="slidenum">
              <a:rPr lang="en-CA" smtClean="0">
                <a:solidFill>
                  <a:prstClr val="black"/>
                </a:solidFill>
              </a:rPr>
              <a:pPr/>
              <a:t>38</a:t>
            </a:fld>
            <a:endParaRPr lang="en-CA" dirty="0">
              <a:solidFill>
                <a:prstClr val="black"/>
              </a:solidFill>
            </a:endParaRPr>
          </a:p>
        </p:txBody>
      </p:sp>
    </p:spTree>
    <p:extLst>
      <p:ext uri="{BB962C8B-B14F-4D97-AF65-F5344CB8AC3E}">
        <p14:creationId xmlns:p14="http://schemas.microsoft.com/office/powerpoint/2010/main" val="209876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Median </a:t>
            </a:r>
            <a:r>
              <a:rPr lang="en-US" sz="1200" b="1" i="0" u="none" strike="noStrike" kern="1200" baseline="0" dirty="0">
                <a:solidFill>
                  <a:schemeClr val="tx1"/>
                </a:solidFill>
                <a:latin typeface="+mn-lt"/>
                <a:ea typeface="+mn-ea"/>
                <a:cs typeface="+mn-cs"/>
              </a:rPr>
              <a:t>wait time </a:t>
            </a:r>
            <a:r>
              <a:rPr lang="en-US" sz="1200" b="0" i="0" u="none" strike="noStrike" kern="1200" baseline="0" dirty="0">
                <a:solidFill>
                  <a:schemeClr val="tx1"/>
                </a:solidFill>
                <a:latin typeface="+mn-lt"/>
                <a:ea typeface="+mn-ea"/>
                <a:cs typeface="+mn-cs"/>
              </a:rPr>
              <a:t>from pilot entry (physician-referred or self-presented) to risk assessment completion (to confirm eligibility to participate in the pilot) in March 2019: </a:t>
            </a:r>
            <a:r>
              <a:rPr lang="en-US" sz="1200" b="1" i="0" u="none" strike="noStrike" kern="1200" baseline="0" dirty="0">
                <a:solidFill>
                  <a:schemeClr val="tx1"/>
                </a:solidFill>
                <a:latin typeface="+mn-lt"/>
                <a:ea typeface="+mn-ea"/>
                <a:cs typeface="+mn-cs"/>
              </a:rPr>
              <a:t>1 day.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Median </a:t>
            </a:r>
            <a:r>
              <a:rPr lang="en-US" sz="1200" b="1" i="0" u="none" strike="noStrike" kern="1200" baseline="0" dirty="0">
                <a:solidFill>
                  <a:schemeClr val="tx1"/>
                </a:solidFill>
                <a:latin typeface="+mn-lt"/>
                <a:ea typeface="+mn-ea"/>
                <a:cs typeface="+mn-cs"/>
              </a:rPr>
              <a:t>wait time </a:t>
            </a:r>
            <a:r>
              <a:rPr lang="en-US" sz="1200" b="0" i="0" u="none" strike="noStrike" kern="1200" baseline="0" dirty="0">
                <a:solidFill>
                  <a:schemeClr val="tx1"/>
                </a:solidFill>
                <a:latin typeface="+mn-lt"/>
                <a:ea typeface="+mn-ea"/>
                <a:cs typeface="+mn-cs"/>
              </a:rPr>
              <a:t>from the screening navigator completing the risk assessment to LDCT completed in March 2019: </a:t>
            </a:r>
            <a:r>
              <a:rPr lang="en-US" sz="1200" b="1" i="0" u="none" strike="noStrike" kern="1200" baseline="0" dirty="0">
                <a:solidFill>
                  <a:schemeClr val="tx1"/>
                </a:solidFill>
                <a:latin typeface="+mn-lt"/>
                <a:ea typeface="+mn-ea"/>
                <a:cs typeface="+mn-cs"/>
              </a:rPr>
              <a:t>7 days</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9A971F6-3354-40D3-AD39-28967317D3DA}" type="slidenum">
              <a:rPr lang="en-CA" smtClean="0"/>
              <a:t>39</a:t>
            </a:fld>
            <a:endParaRPr lang="en-CA" dirty="0"/>
          </a:p>
        </p:txBody>
      </p:sp>
    </p:spTree>
    <p:extLst>
      <p:ext uri="{BB962C8B-B14F-4D97-AF65-F5344CB8AC3E}">
        <p14:creationId xmlns:p14="http://schemas.microsoft.com/office/powerpoint/2010/main" val="1805302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The Lung Cancer Screening Pilot for People at High Risk (HR LCSP) is organized into three phases:</a:t>
            </a:r>
          </a:p>
          <a:p>
            <a:pPr marL="171450" lvl="0" indent="-171450">
              <a:buFont typeface="Arial" panose="020B0604020202020204" pitchFamily="34" charset="0"/>
              <a:buChar char="•"/>
            </a:pPr>
            <a:r>
              <a:rPr lang="en-CA" sz="1000" kern="1200" dirty="0">
                <a:solidFill>
                  <a:schemeClr val="tx1"/>
                </a:solidFill>
                <a:effectLst/>
                <a:latin typeface="+mn-lt"/>
                <a:ea typeface="+mn-ea"/>
                <a:cs typeface="+mn-cs"/>
              </a:rPr>
              <a:t>(April 2015</a:t>
            </a:r>
            <a:r>
              <a:rPr lang="en-CA" sz="1000" kern="1200" baseline="0" dirty="0">
                <a:solidFill>
                  <a:schemeClr val="tx1"/>
                </a:solidFill>
                <a:effectLst/>
                <a:latin typeface="+mn-lt"/>
                <a:ea typeface="+mn-ea"/>
                <a:cs typeface="+mn-cs"/>
              </a:rPr>
              <a:t> – March 20</a:t>
            </a:r>
            <a:r>
              <a:rPr lang="en-CA" sz="1000" kern="1200" dirty="0">
                <a:solidFill>
                  <a:schemeClr val="tx1"/>
                </a:solidFill>
                <a:effectLst/>
                <a:latin typeface="+mn-lt"/>
                <a:ea typeface="+mn-ea"/>
                <a:cs typeface="+mn-cs"/>
              </a:rPr>
              <a:t>17): Planning for and selecting pilots and preparing for screening </a:t>
            </a:r>
          </a:p>
          <a:p>
            <a:pPr marL="171450" lvl="0" indent="-171450">
              <a:buFont typeface="Arial" panose="020B0604020202020204" pitchFamily="34" charset="0"/>
              <a:buChar char="•"/>
            </a:pPr>
            <a:r>
              <a:rPr lang="en-CA" sz="1000" kern="1200" dirty="0">
                <a:solidFill>
                  <a:schemeClr val="tx1"/>
                </a:solidFill>
                <a:effectLst/>
                <a:latin typeface="+mn-lt"/>
                <a:ea typeface="+mn-ea"/>
                <a:cs typeface="+mn-cs"/>
              </a:rPr>
              <a:t>(current phase) (April 2017</a:t>
            </a:r>
            <a:r>
              <a:rPr lang="en-CA" sz="1000" kern="1200" baseline="0" dirty="0">
                <a:solidFill>
                  <a:schemeClr val="tx1"/>
                </a:solidFill>
                <a:effectLst/>
                <a:latin typeface="+mn-lt"/>
                <a:ea typeface="+mn-ea"/>
                <a:cs typeface="+mn-cs"/>
              </a:rPr>
              <a:t> – March 20</a:t>
            </a:r>
            <a:r>
              <a:rPr lang="en-CA" sz="1000" kern="1200" dirty="0">
                <a:solidFill>
                  <a:schemeClr val="tx1"/>
                </a:solidFill>
                <a:effectLst/>
                <a:latin typeface="+mn-lt"/>
                <a:ea typeface="+mn-ea"/>
                <a:cs typeface="+mn-cs"/>
              </a:rPr>
              <a:t>20): Supporting initiation of screening, monitoring and evaluation of pilots and development of recommendations for a provincial program</a:t>
            </a:r>
            <a:endParaRPr lang="en-US" sz="1000" kern="1200" dirty="0">
              <a:solidFill>
                <a:schemeClr val="tx1"/>
              </a:solidFill>
              <a:effectLst/>
              <a:latin typeface="+mn-lt"/>
              <a:ea typeface="+mn-ea"/>
              <a:cs typeface="+mn-cs"/>
            </a:endParaRPr>
          </a:p>
          <a:p>
            <a:pPr lvl="0"/>
            <a:endParaRPr lang="en-US" sz="1000" kern="1200" dirty="0">
              <a:solidFill>
                <a:schemeClr val="tx1"/>
              </a:solidFill>
              <a:effectLst/>
              <a:latin typeface="+mn-lt"/>
              <a:ea typeface="+mn-ea"/>
              <a:cs typeface="+mn-cs"/>
            </a:endParaRPr>
          </a:p>
          <a:p>
            <a:pPr lvl="0"/>
            <a:r>
              <a:rPr lang="en-US" sz="1000" b="1" dirty="0"/>
              <a:t>Pilot</a:t>
            </a:r>
            <a:r>
              <a:rPr lang="en-US" sz="1000" b="1" baseline="0" dirty="0"/>
              <a:t> sites initiated screening in June 2017.</a:t>
            </a:r>
          </a:p>
          <a:p>
            <a:pPr marL="171450" indent="-171450">
              <a:buFont typeface="Arial" panose="020B0604020202020204" pitchFamily="34" charset="0"/>
              <a:buChar char="•"/>
            </a:pPr>
            <a:endParaRPr lang="en-US" sz="10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000" kern="1200" dirty="0">
                <a:solidFill>
                  <a:schemeClr val="tx1"/>
                </a:solidFill>
                <a:effectLst/>
                <a:latin typeface="+mn-lt"/>
                <a:ea typeface="+mn-ea"/>
                <a:cs typeface="+mn-cs"/>
              </a:rPr>
              <a:t>An </a:t>
            </a:r>
            <a:r>
              <a:rPr lang="en-CA" sz="1000" u="sng" kern="1200" dirty="0">
                <a:solidFill>
                  <a:schemeClr val="tx1"/>
                </a:solidFill>
                <a:effectLst/>
                <a:latin typeface="+mn-lt"/>
                <a:ea typeface="+mn-ea"/>
                <a:cs typeface="+mn-cs"/>
              </a:rPr>
              <a:t>interim</a:t>
            </a:r>
            <a:r>
              <a:rPr lang="en-CA" sz="1000" kern="1200" dirty="0">
                <a:solidFill>
                  <a:schemeClr val="tx1"/>
                </a:solidFill>
                <a:effectLst/>
                <a:latin typeface="+mn-lt"/>
                <a:ea typeface="+mn-ea"/>
                <a:cs typeface="+mn-cs"/>
              </a:rPr>
              <a:t> evaluation was conducted after completion of 1 year of the pilot, using the first year of data.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000" kern="1200" dirty="0">
                <a:solidFill>
                  <a:schemeClr val="tx1"/>
                </a:solidFill>
                <a:effectLst/>
                <a:latin typeface="+mn-lt"/>
                <a:ea typeface="+mn-ea"/>
                <a:cs typeface="+mn-cs"/>
              </a:rPr>
              <a:t>A </a:t>
            </a:r>
            <a:r>
              <a:rPr lang="en-CA" sz="1000" u="sng" kern="1200" dirty="0">
                <a:solidFill>
                  <a:schemeClr val="tx1"/>
                </a:solidFill>
                <a:effectLst/>
                <a:latin typeface="+mn-lt"/>
                <a:ea typeface="+mn-ea"/>
                <a:cs typeface="+mn-cs"/>
              </a:rPr>
              <a:t>final</a:t>
            </a:r>
            <a:r>
              <a:rPr lang="en-CA" sz="1000" kern="1200" dirty="0">
                <a:solidFill>
                  <a:schemeClr val="tx1"/>
                </a:solidFill>
                <a:effectLst/>
                <a:latin typeface="+mn-lt"/>
                <a:ea typeface="+mn-ea"/>
                <a:cs typeface="+mn-cs"/>
              </a:rPr>
              <a:t> evaluation will be conducted </a:t>
            </a:r>
            <a:r>
              <a:rPr lang="en-US" sz="1000" kern="1200" dirty="0">
                <a:solidFill>
                  <a:schemeClr val="tx1"/>
                </a:solidFill>
                <a:effectLst/>
                <a:latin typeface="+mn-lt"/>
                <a:ea typeface="+mn-ea"/>
                <a:cs typeface="+mn-cs"/>
              </a:rPr>
              <a:t>at the end of the pilot and the results will be finalized in </a:t>
            </a:r>
            <a:r>
              <a:rPr lang="en-US" sz="1000" kern="1200" dirty="0" smtClean="0">
                <a:solidFill>
                  <a:schemeClr val="tx1"/>
                </a:solidFill>
                <a:effectLst/>
                <a:latin typeface="+mn-lt"/>
                <a:ea typeface="+mn-ea"/>
                <a:cs typeface="+mn-cs"/>
              </a:rPr>
              <a:t>Spring </a:t>
            </a:r>
            <a:r>
              <a:rPr lang="en-US" sz="1000" kern="1200" dirty="0">
                <a:solidFill>
                  <a:schemeClr val="tx1"/>
                </a:solidFill>
                <a:effectLst/>
                <a:latin typeface="+mn-lt"/>
                <a:ea typeface="+mn-ea"/>
                <a:cs typeface="+mn-cs"/>
              </a:rPr>
              <a:t>2021. Evaluation findings will inform recommendations for the optimal design and implementation of a provincial lung cancer screening program for people at high risk in Ontario.</a:t>
            </a:r>
            <a:r>
              <a:rPr lang="en-US" sz="1000" kern="1200" baseline="0" dirty="0">
                <a:solidFill>
                  <a:schemeClr val="tx1"/>
                </a:solidFill>
                <a:effectLst/>
                <a:latin typeface="+mn-lt"/>
                <a:ea typeface="+mn-ea"/>
                <a:cs typeface="+mn-cs"/>
              </a:rPr>
              <a:t> </a:t>
            </a:r>
            <a:endParaRPr lang="en-US" sz="1000" kern="1200" dirty="0">
              <a:solidFill>
                <a:schemeClr val="tx1"/>
              </a:solidFill>
              <a:effectLst/>
              <a:latin typeface="+mn-lt"/>
              <a:ea typeface="+mn-ea"/>
              <a:cs typeface="+mn-cs"/>
            </a:endParaRPr>
          </a:p>
          <a:p>
            <a:pPr marL="0" indent="0">
              <a:buFont typeface="Arial" panose="020B0604020202020204" pitchFamily="34" charset="0"/>
              <a:buNone/>
            </a:pPr>
            <a:endParaRPr lang="en-US" baseline="0" dirty="0"/>
          </a:p>
          <a:p>
            <a:r>
              <a:rPr lang="en-US" dirty="0"/>
              <a:t>Learnings from the pilot will identify opportunities for improvement and will inform implementation of organized, programmatic lung cancer screening</a:t>
            </a:r>
          </a:p>
          <a:p>
            <a:endParaRPr lang="en-US" dirty="0"/>
          </a:p>
          <a:p>
            <a:r>
              <a:rPr lang="en-US" dirty="0"/>
              <a:t>Once the pilot ends, we anticipate continuing screening services at the existing pilot sites while planning for a provincial program</a:t>
            </a:r>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FF0000"/>
                </a:solidFill>
              </a:rPr>
              <a:t>Critical success factor</a:t>
            </a:r>
            <a:r>
              <a:rPr lang="en-US" sz="1200" dirty="0">
                <a:solidFill>
                  <a:srgbClr val="FF0000"/>
                </a:solidFill>
              </a:rPr>
              <a:t>: Continued Ministry support to expand screening services and develop a provincial program</a:t>
            </a:r>
          </a:p>
          <a:p>
            <a:pPr marL="0" indent="0">
              <a:buFont typeface="Arial" panose="020B0604020202020204" pitchFamily="34" charset="0"/>
              <a:buNone/>
            </a:pPr>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971F6-3354-40D3-AD39-28967317D3D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598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b="0" u="sng" dirty="0" smtClean="0">
                <a:solidFill>
                  <a:schemeClr val="tx1"/>
                </a:solidFill>
              </a:rPr>
              <a:t>Slide Content Source</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2. Csqi.on.ca. [Internet]. Local Health Integration Network. Toronto: Cancer Care Ontario; [cited 2018 Nov 6]. Available from: https://www.csqi.on.ca/indicators/by-lhin</a:t>
            </a:r>
            <a:endParaRPr lang="en-CA" sz="1050" dirty="0" smtClean="0">
              <a:latin typeface="+mn-lt"/>
            </a:endParaRPr>
          </a:p>
        </p:txBody>
      </p:sp>
      <p:sp>
        <p:nvSpPr>
          <p:cNvPr id="4" name="Slide Number Placeholder 3"/>
          <p:cNvSpPr>
            <a:spLocks noGrp="1"/>
          </p:cNvSpPr>
          <p:nvPr>
            <p:ph type="sldNum" sz="quarter" idx="10"/>
          </p:nvPr>
        </p:nvSpPr>
        <p:spPr/>
        <p:txBody>
          <a:bodyPr/>
          <a:lstStyle/>
          <a:p>
            <a:fld id="{3CBF1611-5181-BF48-9AFE-E9330BA59ABB}" type="slidenum">
              <a:rPr lang="en-US" smtClean="0"/>
              <a:t>8</a:t>
            </a:fld>
            <a:endParaRPr lang="en-US" dirty="0"/>
          </a:p>
        </p:txBody>
      </p:sp>
    </p:spTree>
    <p:extLst>
      <p:ext uri="{BB962C8B-B14F-4D97-AF65-F5344CB8AC3E}">
        <p14:creationId xmlns:p14="http://schemas.microsoft.com/office/powerpoint/2010/main" val="3387155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1200"/>
              </a:spcAft>
              <a:buFont typeface="Arial" panose="020B0604020202020204" pitchFamily="34" charset="0"/>
              <a:buNone/>
              <a:tabLst>
                <a:tab pos="217170" algn="l"/>
              </a:tabLst>
              <a:defRPr/>
            </a:pPr>
            <a:r>
              <a:rPr lang="en-US" sz="1200" b="1" dirty="0" smtClean="0">
                <a:solidFill>
                  <a:schemeClr val="tx1"/>
                </a:solidFill>
                <a:latin typeface="+mn-lt"/>
              </a:rPr>
              <a:t>Speaking Notes:</a:t>
            </a:r>
          </a:p>
          <a:p>
            <a:pPr marL="171450" indent="-171450">
              <a:lnSpc>
                <a:spcPct val="107000"/>
              </a:lnSpc>
              <a:spcAft>
                <a:spcPts val="1200"/>
              </a:spcAft>
              <a:buFont typeface="Arial" panose="020B0604020202020204" pitchFamily="34" charset="0"/>
              <a:buChar char="•"/>
              <a:tabLst>
                <a:tab pos="217170" algn="l"/>
              </a:tabLst>
              <a:defRPr/>
            </a:pPr>
            <a:r>
              <a:rPr lang="en-US" sz="1200" dirty="0" smtClean="0">
                <a:solidFill>
                  <a:schemeClr val="tx1"/>
                </a:solidFill>
                <a:latin typeface="+mn-lt"/>
              </a:rPr>
              <a:t>Cancer Care Ontario accepts the evidence generated by the National Lung Screening Trial (NLST)</a:t>
            </a:r>
          </a:p>
          <a:p>
            <a:pPr marL="171450" indent="-171450">
              <a:lnSpc>
                <a:spcPct val="107000"/>
              </a:lnSpc>
              <a:spcAft>
                <a:spcPts val="1200"/>
              </a:spcAft>
              <a:buFont typeface="Arial" panose="020B0604020202020204" pitchFamily="34" charset="0"/>
              <a:buChar char="•"/>
              <a:tabLst>
                <a:tab pos="217170" algn="l"/>
              </a:tabLst>
              <a:defRPr/>
            </a:pPr>
            <a:r>
              <a:rPr lang="en-US" sz="1200" b="0" kern="1200" dirty="0" smtClean="0">
                <a:solidFill>
                  <a:schemeClr val="tx1"/>
                </a:solidFill>
              </a:rPr>
              <a:t>The NLST was a randomized controlled trial with over 50,0</a:t>
            </a:r>
            <a:r>
              <a:rPr lang="en-US" sz="1200" b="0" dirty="0" smtClean="0">
                <a:solidFill>
                  <a:schemeClr val="tx1"/>
                </a:solidFill>
              </a:rPr>
              <a:t>00</a:t>
            </a:r>
            <a:r>
              <a:rPr lang="en-US" sz="1100" b="0" dirty="0" smtClean="0">
                <a:solidFill>
                  <a:schemeClr val="tx1"/>
                </a:solidFill>
              </a:rPr>
              <a:t> </a:t>
            </a:r>
            <a:r>
              <a:rPr lang="en-US" sz="1200" b="0" dirty="0" smtClean="0">
                <a:solidFill>
                  <a:schemeClr val="tx1"/>
                </a:solidFill>
              </a:rPr>
              <a:t>participants </a:t>
            </a:r>
          </a:p>
          <a:p>
            <a:pPr marL="171450" indent="-171450">
              <a:lnSpc>
                <a:spcPct val="107000"/>
              </a:lnSpc>
              <a:spcAft>
                <a:spcPts val="1200"/>
              </a:spcAft>
              <a:buFont typeface="Arial" panose="020B0604020202020204" pitchFamily="34" charset="0"/>
              <a:buChar char="•"/>
              <a:tabLst>
                <a:tab pos="217170" algn="l"/>
              </a:tabLst>
              <a:defRPr/>
            </a:pPr>
            <a:r>
              <a:rPr lang="en-US" sz="900" dirty="0" smtClean="0">
                <a:solidFill>
                  <a:schemeClr val="tx1"/>
                </a:solidFill>
                <a:latin typeface="+mn-lt"/>
              </a:rPr>
              <a:t>People were eligible to participate in the NLST if they were ages 55 to 74, had smoked for at least 30 pack-years, and were either current smokers or former smokers who had quit within the past 15 years.</a:t>
            </a:r>
            <a:r>
              <a:rPr lang="en-US" sz="900" b="1" dirty="0" smtClean="0">
                <a:solidFill>
                  <a:schemeClr val="tx1"/>
                </a:solidFill>
                <a:latin typeface="+mn-lt"/>
              </a:rPr>
              <a:t> </a:t>
            </a:r>
            <a:endParaRPr lang="en-US" sz="900" b="1" strike="sngStrike" dirty="0" smtClean="0">
              <a:solidFill>
                <a:schemeClr val="tx1"/>
              </a:solidFill>
              <a:latin typeface="+mn-lt"/>
            </a:endParaRPr>
          </a:p>
          <a:p>
            <a:pPr marL="171450" indent="-171450">
              <a:lnSpc>
                <a:spcPct val="107000"/>
              </a:lnSpc>
              <a:spcAft>
                <a:spcPts val="1200"/>
              </a:spcAft>
              <a:buFont typeface="Arial" panose="020B0604020202020204" pitchFamily="34" charset="0"/>
              <a:buChar char="•"/>
              <a:tabLst>
                <a:tab pos="217170" algn="l"/>
              </a:tabLst>
              <a:defRPr/>
            </a:pPr>
            <a:r>
              <a:rPr lang="en-US" sz="1200" b="0" kern="1200" dirty="0" smtClean="0">
                <a:solidFill>
                  <a:schemeClr val="tx1"/>
                </a:solidFill>
              </a:rPr>
              <a:t>It compared people at high risk for lung cancer </a:t>
            </a:r>
            <a:r>
              <a:rPr lang="en-US" sz="1200" b="0" dirty="0" smtClean="0">
                <a:solidFill>
                  <a:schemeClr val="tx1"/>
                </a:solidFill>
              </a:rPr>
              <a:t>who got screened with an LDCT scan to people who got screened with a chest X-ray</a:t>
            </a:r>
            <a:endParaRPr lang="en-US" sz="900" b="0" baseline="70000" dirty="0" smtClean="0">
              <a:solidFill>
                <a:schemeClr val="tx1"/>
              </a:solidFill>
            </a:endParaRPr>
          </a:p>
          <a:p>
            <a:pPr marL="171450" indent="-171450">
              <a:lnSpc>
                <a:spcPct val="107000"/>
              </a:lnSpc>
              <a:spcAft>
                <a:spcPts val="1200"/>
              </a:spcAft>
              <a:buFont typeface="Arial" panose="020B0604020202020204" pitchFamily="34" charset="0"/>
              <a:buChar char="•"/>
              <a:tabLst>
                <a:tab pos="217170" algn="l"/>
              </a:tabLst>
              <a:defRPr/>
            </a:pPr>
            <a:r>
              <a:rPr lang="en-US" sz="1200" b="0" kern="1200" dirty="0" smtClean="0">
                <a:solidFill>
                  <a:schemeClr val="tx1"/>
                </a:solidFill>
              </a:rPr>
              <a:t>Screening with LDCT resulted in </a:t>
            </a:r>
            <a:r>
              <a:rPr lang="en-US" sz="1200" b="0" dirty="0" smtClean="0">
                <a:solidFill>
                  <a:schemeClr val="tx1"/>
                </a:solidFill>
              </a:rPr>
              <a:t>a 20% relative reduction in lung cancer mortality over 6 years</a:t>
            </a:r>
          </a:p>
          <a:p>
            <a:endParaRPr lang="en-US" sz="1200" b="0" u="sng" dirty="0" smtClean="0">
              <a:solidFill>
                <a:schemeClr val="tx1"/>
              </a:solidFill>
              <a:latin typeface="+mn-lt"/>
            </a:endParaRPr>
          </a:p>
          <a:p>
            <a:endParaRPr lang="en-US" sz="1200" b="0" u="sng" dirty="0" smtClean="0">
              <a:solidFill>
                <a:schemeClr val="tx1"/>
              </a:solidFill>
              <a:latin typeface="+mn-lt"/>
            </a:endParaRPr>
          </a:p>
          <a:p>
            <a:r>
              <a:rPr lang="en-US" sz="1200" b="0" u="sng" dirty="0" smtClean="0">
                <a:solidFill>
                  <a:schemeClr val="tx1"/>
                </a:solidFill>
                <a:latin typeface="+mn-lt"/>
              </a:rPr>
              <a:t>Speaking Notes Source:</a:t>
            </a:r>
          </a:p>
          <a:p>
            <a:pPr marL="0" indent="0">
              <a:buFont typeface="Arial" panose="020B0604020202020204" pitchFamily="34" charset="0"/>
              <a:buNone/>
            </a:pPr>
            <a:r>
              <a:rPr lang="en-US" sz="1200" b="0" u="none" baseline="0" dirty="0" smtClean="0">
                <a:solidFill>
                  <a:schemeClr val="tx1"/>
                </a:solidFill>
                <a:latin typeface="+mn-lt"/>
              </a:rPr>
              <a:t>Cancer.gov [internet]. </a:t>
            </a:r>
            <a:r>
              <a:rPr lang="en-US" sz="1200" b="0" u="none" dirty="0" smtClean="0">
                <a:solidFill>
                  <a:schemeClr val="tx1"/>
                </a:solidFill>
                <a:latin typeface="+mn-lt"/>
              </a:rPr>
              <a:t>National Cancer Institute</a:t>
            </a:r>
            <a:r>
              <a:rPr lang="en-US" sz="1200" b="0" u="none" baseline="0" dirty="0" smtClean="0">
                <a:solidFill>
                  <a:schemeClr val="tx1"/>
                </a:solidFill>
                <a:latin typeface="+mn-lt"/>
              </a:rPr>
              <a:t> at the National Institutes of Health; 2014 September</a:t>
            </a:r>
          </a:p>
          <a:p>
            <a:pPr marL="0" indent="0">
              <a:buFont typeface="Arial" panose="020B0604020202020204" pitchFamily="34" charset="0"/>
              <a:buNone/>
            </a:pPr>
            <a:endParaRPr lang="en-US" sz="1200" b="0" u="sng" dirty="0" smtClean="0">
              <a:solidFill>
                <a:schemeClr val="tx1"/>
              </a:solidFill>
            </a:endParaRPr>
          </a:p>
          <a:p>
            <a:r>
              <a:rPr lang="en-US" sz="1200" b="0" u="sng" dirty="0" smtClean="0">
                <a:solidFill>
                  <a:schemeClr val="tx1"/>
                </a:solidFill>
              </a:rPr>
              <a:t>Slide Content Source: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mn-lt"/>
              </a:rPr>
              <a:t>3. </a:t>
            </a:r>
            <a:r>
              <a:rPr lang="en-CA" sz="1200" kern="1200" dirty="0" smtClean="0">
                <a:solidFill>
                  <a:schemeClr val="tx1"/>
                </a:solidFill>
                <a:effectLst/>
                <a:latin typeface="+mn-lt"/>
                <a:ea typeface="+mn-ea"/>
                <a:cs typeface="+mn-cs"/>
              </a:rPr>
              <a:t>Aberle D, Adams A, Berg C, Black W, Clapp J, Fagerstrom RM, et al. Reduced lung-cancer mortality with low-dose computed tomographic screening. N Engl J Med. United States; 2011 Aug 4;365(5):395–409</a:t>
            </a:r>
            <a:endParaRPr lang="en-US" sz="1200" b="0" dirty="0" smtClean="0">
              <a:solidFill>
                <a:schemeClr val="tx1"/>
              </a:solidFill>
            </a:endParaRPr>
          </a:p>
        </p:txBody>
      </p:sp>
      <p:sp>
        <p:nvSpPr>
          <p:cNvPr id="4" name="Slide Number Placeholder 3"/>
          <p:cNvSpPr>
            <a:spLocks noGrp="1"/>
          </p:cNvSpPr>
          <p:nvPr>
            <p:ph type="sldNum" sz="quarter" idx="10"/>
          </p:nvPr>
        </p:nvSpPr>
        <p:spPr/>
        <p:txBody>
          <a:bodyPr/>
          <a:lstStyle/>
          <a:p>
            <a:fld id="{3CBF1611-5181-BF48-9AFE-E9330BA59ABB}" type="slidenum">
              <a:rPr lang="en-US" smtClean="0"/>
              <a:t>9</a:t>
            </a:fld>
            <a:endParaRPr lang="en-US" dirty="0"/>
          </a:p>
        </p:txBody>
      </p:sp>
    </p:spTree>
    <p:extLst>
      <p:ext uri="{BB962C8B-B14F-4D97-AF65-F5344CB8AC3E}">
        <p14:creationId xmlns:p14="http://schemas.microsoft.com/office/powerpoint/2010/main" val="79648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1200"/>
              </a:spcAft>
              <a:buFont typeface="Arial" panose="020B0604020202020204" pitchFamily="34" charset="0"/>
              <a:buNone/>
              <a:tabLst>
                <a:tab pos="217170" algn="l"/>
              </a:tabLst>
              <a:defRPr/>
            </a:pPr>
            <a:r>
              <a:rPr lang="en-US" sz="1200" b="1" dirty="0" smtClean="0">
                <a:solidFill>
                  <a:schemeClr val="tx1"/>
                </a:solidFill>
                <a:latin typeface="+mn-lt"/>
              </a:rPr>
              <a:t>Speaking Notes:</a:t>
            </a:r>
          </a:p>
          <a:p>
            <a:pPr marL="171450" indent="-171450">
              <a:lnSpc>
                <a:spcPct val="107000"/>
              </a:lnSpc>
              <a:spcAft>
                <a:spcPts val="1200"/>
              </a:spcAft>
              <a:buFont typeface="Arial" panose="020B0604020202020204" pitchFamily="34" charset="0"/>
              <a:buChar char="•"/>
              <a:tabLst>
                <a:tab pos="217170" algn="l"/>
              </a:tabLst>
              <a:defRPr/>
            </a:pPr>
            <a:r>
              <a:rPr lang="en-US" sz="1200" dirty="0" smtClean="0">
                <a:solidFill>
                  <a:schemeClr val="tx1"/>
                </a:solidFill>
                <a:latin typeface="+mn-lt"/>
              </a:rPr>
              <a:t>NELSON study was a randomized controlled trial with over 15, 000 participant</a:t>
            </a:r>
            <a:r>
              <a:rPr lang="en-US" sz="1200" baseline="0" dirty="0" smtClean="0">
                <a:solidFill>
                  <a:schemeClr val="tx1"/>
                </a:solidFill>
                <a:latin typeface="+mn-lt"/>
              </a:rPr>
              <a:t>s</a:t>
            </a:r>
          </a:p>
          <a:p>
            <a:pPr marL="171450" indent="-171450">
              <a:lnSpc>
                <a:spcPct val="107000"/>
              </a:lnSpc>
              <a:spcAft>
                <a:spcPts val="1200"/>
              </a:spcAft>
              <a:buFont typeface="Arial" panose="020B0604020202020204" pitchFamily="34" charset="0"/>
              <a:buChar char="•"/>
              <a:tabLst>
                <a:tab pos="217170" algn="l"/>
              </a:tabLst>
              <a:defRPr/>
            </a:pPr>
            <a:r>
              <a:rPr lang="en-US" sz="1200" baseline="0" dirty="0" smtClean="0">
                <a:solidFill>
                  <a:schemeClr val="tx1"/>
                </a:solidFill>
                <a:latin typeface="+mn-lt"/>
              </a:rPr>
              <a:t>The study compared people at high risk for lung cancer who got screened with computed tomography at four different time points to people who did not get screened</a:t>
            </a:r>
          </a:p>
          <a:p>
            <a:pPr marL="171450" indent="-171450">
              <a:lnSpc>
                <a:spcPct val="107000"/>
              </a:lnSpc>
              <a:spcAft>
                <a:spcPts val="1200"/>
              </a:spcAft>
              <a:buFont typeface="Arial" panose="020B0604020202020204" pitchFamily="34" charset="0"/>
              <a:buChar char="•"/>
              <a:tabLst>
                <a:tab pos="217170" algn="l"/>
              </a:tabLst>
              <a:defRPr/>
            </a:pPr>
            <a:r>
              <a:rPr lang="en-US" sz="1200" dirty="0" smtClean="0">
                <a:solidFill>
                  <a:schemeClr val="tx1"/>
                </a:solidFill>
                <a:latin typeface="+mn-lt"/>
              </a:rPr>
              <a:t>Participants that were randomized to the screening group in the NELSON study had computed</a:t>
            </a:r>
            <a:r>
              <a:rPr lang="en-US" sz="1200" baseline="0" dirty="0" smtClean="0">
                <a:solidFill>
                  <a:schemeClr val="tx1"/>
                </a:solidFill>
                <a:latin typeface="+mn-lt"/>
              </a:rPr>
              <a:t> tomography scans at baseline, 1, 3, and 5.5 years after randomization. A minimum follow-up period of 10 years was used for the majority of participants. </a:t>
            </a:r>
          </a:p>
          <a:p>
            <a:pPr marL="171450" indent="-171450">
              <a:lnSpc>
                <a:spcPct val="107000"/>
              </a:lnSpc>
              <a:spcAft>
                <a:spcPts val="1200"/>
              </a:spcAft>
              <a:buFont typeface="Arial" panose="020B0604020202020204" pitchFamily="34" charset="0"/>
              <a:buChar char="•"/>
              <a:tabLst>
                <a:tab pos="217170" algn="l"/>
              </a:tabLst>
              <a:defRPr/>
            </a:pPr>
            <a:r>
              <a:rPr lang="en-US" sz="1200" b="0" u="none" baseline="0" dirty="0" smtClean="0">
                <a:solidFill>
                  <a:schemeClr val="tx1"/>
                </a:solidFill>
                <a:latin typeface="+mn-lt"/>
              </a:rPr>
              <a:t>Like the National Lung Screening Trial, the findings from the NELSON trial show that lung cancer screening results in reduced risk of dying from lung cancer.</a:t>
            </a:r>
          </a:p>
          <a:p>
            <a:pPr marL="628650" lvl="1" indent="-171450">
              <a:lnSpc>
                <a:spcPct val="107000"/>
              </a:lnSpc>
              <a:spcAft>
                <a:spcPts val="1200"/>
              </a:spcAft>
              <a:buFont typeface="Arial" panose="020B0604020202020204" pitchFamily="34" charset="0"/>
              <a:buChar char="•"/>
              <a:tabLst>
                <a:tab pos="217170" algn="l"/>
              </a:tabLst>
              <a:defRPr/>
            </a:pPr>
            <a:r>
              <a:rPr lang="en-US" sz="1200" b="0" u="none" baseline="0" dirty="0" smtClean="0">
                <a:solidFill>
                  <a:schemeClr val="tx1"/>
                </a:solidFill>
                <a:latin typeface="+mn-lt"/>
              </a:rPr>
              <a:t>For men, screening with CT resulted in a 26% reduction in lung cancer mortality after 10 years of follow-up</a:t>
            </a:r>
          </a:p>
          <a:p>
            <a:pPr marL="628650" lvl="1" indent="-171450">
              <a:lnSpc>
                <a:spcPct val="107000"/>
              </a:lnSpc>
              <a:spcAft>
                <a:spcPts val="1200"/>
              </a:spcAft>
              <a:buFont typeface="Arial" panose="020B0604020202020204" pitchFamily="34" charset="0"/>
              <a:buChar char="•"/>
              <a:tabLst>
                <a:tab pos="217170" algn="l"/>
              </a:tabLst>
              <a:defRPr/>
            </a:pPr>
            <a:r>
              <a:rPr lang="en-US" sz="1200" b="0" u="none" baseline="0" dirty="0" smtClean="0">
                <a:solidFill>
                  <a:schemeClr val="tx1"/>
                </a:solidFill>
                <a:latin typeface="+mn-lt"/>
              </a:rPr>
              <a:t>For women, there was a significant and larger reduction in lung cancer mortality compared to men</a:t>
            </a:r>
          </a:p>
          <a:p>
            <a:pPr marL="171450" indent="-171450">
              <a:lnSpc>
                <a:spcPct val="107000"/>
              </a:lnSpc>
              <a:spcAft>
                <a:spcPts val="1200"/>
              </a:spcAft>
              <a:buFont typeface="Arial" panose="020B0604020202020204" pitchFamily="34" charset="0"/>
              <a:buChar char="•"/>
              <a:tabLst>
                <a:tab pos="217170" algn="l"/>
              </a:tabLst>
              <a:defRPr/>
            </a:pPr>
            <a:endParaRPr lang="en-US" sz="1200" b="0" u="none" baseline="0" dirty="0" smtClean="0">
              <a:solidFill>
                <a:schemeClr val="tx1"/>
              </a:solidFill>
              <a:latin typeface="+mn-lt"/>
            </a:endParaRPr>
          </a:p>
          <a:p>
            <a:pPr marL="171450" indent="-171450">
              <a:lnSpc>
                <a:spcPct val="107000"/>
              </a:lnSpc>
              <a:spcAft>
                <a:spcPts val="1200"/>
              </a:spcAft>
              <a:buFont typeface="Arial" panose="020B0604020202020204" pitchFamily="34" charset="0"/>
              <a:buChar char="•"/>
              <a:tabLst>
                <a:tab pos="217170" algn="l"/>
              </a:tabLst>
              <a:defRPr/>
            </a:pPr>
            <a:endParaRPr lang="en-US" sz="1200" b="0" u="none" dirty="0" smtClean="0">
              <a:solidFill>
                <a:schemeClr val="tx1"/>
              </a:solidFill>
              <a:latin typeface="+mn-lt"/>
            </a:endParaRPr>
          </a:p>
          <a:p>
            <a:r>
              <a:rPr lang="en-US" sz="1200" b="0" u="sng" dirty="0" smtClean="0">
                <a:solidFill>
                  <a:schemeClr val="tx1"/>
                </a:solidFill>
                <a:latin typeface="+mn-lt"/>
              </a:rPr>
              <a:t>Speaking Notes and Slide Content Sources:</a:t>
            </a:r>
          </a:p>
          <a:p>
            <a:pPr marL="0" marR="0" lvl="0" indent="0" algn="l" defTabSz="914400" rtl="0" eaLnBrk="1" fontAlgn="auto" latinLnBrk="0" hangingPunct="1">
              <a:lnSpc>
                <a:spcPct val="107000"/>
              </a:lnSpc>
              <a:spcBef>
                <a:spcPts val="0"/>
              </a:spcBef>
              <a:spcAft>
                <a:spcPts val="1200"/>
              </a:spcAft>
              <a:buClrTx/>
              <a:buSzTx/>
              <a:buFont typeface="Arial" panose="020B0604020202020204" pitchFamily="34" charset="0"/>
              <a:buNone/>
              <a:tabLst>
                <a:tab pos="217170" algn="l"/>
              </a:tabLst>
              <a:defRPr/>
            </a:pPr>
            <a:r>
              <a:rPr lang="en-US" sz="1200" kern="1200" dirty="0" smtClean="0">
                <a:solidFill>
                  <a:schemeClr val="tx1"/>
                </a:solidFill>
                <a:effectLst/>
                <a:latin typeface="+mn-lt"/>
                <a:ea typeface="+mn-ea"/>
                <a:cs typeface="+mn-cs"/>
              </a:rPr>
              <a:t>4. International Association for the Study of Lung Cancer (IASLC). NELSON study shows CT screening for nodule volume management reduces lung cancer mortality by 26 percent in men [Internet]. 2018 [cited 2019 Jun]. Available from: https://wclc2018.iaslc.org/media/2018 WCLC Press Program Press Release De Koning 9.25 FINAL .pdf</a:t>
            </a:r>
            <a:endParaRPr lang="en-US" sz="1200" b="0" dirty="0" smtClean="0">
              <a:solidFill>
                <a:schemeClr val="tx1"/>
              </a:solidFill>
            </a:endParaRPr>
          </a:p>
        </p:txBody>
      </p:sp>
      <p:sp>
        <p:nvSpPr>
          <p:cNvPr id="4" name="Slide Number Placeholder 3"/>
          <p:cNvSpPr>
            <a:spLocks noGrp="1"/>
          </p:cNvSpPr>
          <p:nvPr>
            <p:ph type="sldNum" sz="quarter" idx="10"/>
          </p:nvPr>
        </p:nvSpPr>
        <p:spPr/>
        <p:txBody>
          <a:bodyPr/>
          <a:lstStyle/>
          <a:p>
            <a:fld id="{3CBF1611-5181-BF48-9AFE-E9330BA59ABB}" type="slidenum">
              <a:rPr lang="en-US" smtClean="0"/>
              <a:t>10</a:t>
            </a:fld>
            <a:endParaRPr lang="en-US" dirty="0"/>
          </a:p>
        </p:txBody>
      </p:sp>
    </p:spTree>
    <p:extLst>
      <p:ext uri="{BB962C8B-B14F-4D97-AF65-F5344CB8AC3E}">
        <p14:creationId xmlns:p14="http://schemas.microsoft.com/office/powerpoint/2010/main" val="6528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50" b="1" kern="1200" dirty="0" smtClean="0">
                <a:solidFill>
                  <a:schemeClr val="tx1"/>
                </a:solidFill>
                <a:effectLst/>
                <a:latin typeface="+mn-lt"/>
                <a:ea typeface="+mn-ea"/>
                <a:cs typeface="+mn-cs"/>
              </a:rPr>
              <a:t>Project Goal and Objectives</a:t>
            </a:r>
          </a:p>
          <a:p>
            <a:r>
              <a:rPr lang="en-US" sz="1050" kern="1200" dirty="0" smtClean="0">
                <a:solidFill>
                  <a:schemeClr val="tx1"/>
                </a:solidFill>
                <a:effectLst/>
                <a:latin typeface="+mn-lt"/>
                <a:ea typeface="+mn-ea"/>
                <a:cs typeface="+mn-cs"/>
              </a:rPr>
              <a:t>Pilot organized, lung cancer screening for people at high risk, using LDCT, to inform the design and implementation of a provincial program.</a:t>
            </a:r>
          </a:p>
          <a:p>
            <a:pPr lvl="0"/>
            <a:endParaRPr lang="en-US" sz="1050" kern="1200" dirty="0" smtClean="0">
              <a:solidFill>
                <a:schemeClr val="tx1"/>
              </a:solidFill>
              <a:effectLst/>
              <a:latin typeface="+mn-lt"/>
              <a:ea typeface="+mn-ea"/>
              <a:cs typeface="+mn-cs"/>
            </a:endParaRPr>
          </a:p>
          <a:p>
            <a:pPr lvl="0"/>
            <a:r>
              <a:rPr lang="en-US" sz="1050" dirty="0" smtClean="0"/>
              <a:t>Pilot</a:t>
            </a:r>
            <a:r>
              <a:rPr lang="en-US" sz="1050" baseline="0" dirty="0" smtClean="0"/>
              <a:t> sites initiated screening in June 2017.</a:t>
            </a:r>
          </a:p>
          <a:p>
            <a:pPr marL="171450" indent="-171450">
              <a:buFont typeface="Arial" panose="020B0604020202020204" pitchFamily="34" charset="0"/>
              <a:buChar char="•"/>
            </a:pPr>
            <a:endParaRPr lang="en-US" sz="105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050" kern="1200" dirty="0" smtClean="0">
                <a:solidFill>
                  <a:schemeClr val="tx1"/>
                </a:solidFill>
                <a:effectLst/>
                <a:latin typeface="+mn-lt"/>
                <a:ea typeface="+mn-ea"/>
                <a:cs typeface="+mn-cs"/>
              </a:rPr>
              <a:t>An interim evaluation will be conducted after completion of 1 year of the pilot, using the first year of data. A final evaluation will be conducted </a:t>
            </a:r>
            <a:r>
              <a:rPr lang="en-US" sz="1050" kern="1200" dirty="0" smtClean="0">
                <a:solidFill>
                  <a:schemeClr val="tx1"/>
                </a:solidFill>
                <a:effectLst/>
                <a:latin typeface="+mn-lt"/>
                <a:ea typeface="+mn-ea"/>
                <a:cs typeface="+mn-cs"/>
              </a:rPr>
              <a:t>at the end of the pilot and the results will be finalized in Fall 2021. Evaluation findings will inform recommendations for the optimal design and implementation of a provincial lung cancer screening program for people at high risk in Ontario.</a:t>
            </a:r>
            <a:r>
              <a:rPr lang="en-US" sz="1050" kern="1200" baseline="0" dirty="0" smtClean="0">
                <a:solidFill>
                  <a:schemeClr val="tx1"/>
                </a:solidFill>
                <a:effectLst/>
                <a:latin typeface="+mn-lt"/>
                <a:ea typeface="+mn-ea"/>
                <a:cs typeface="+mn-cs"/>
              </a:rPr>
              <a:t> </a:t>
            </a:r>
            <a:endParaRPr lang="en-US" sz="1050" kern="1200" dirty="0" smtClean="0">
              <a:solidFill>
                <a:schemeClr val="tx1"/>
              </a:solidFill>
              <a:effectLst/>
              <a:latin typeface="+mn-lt"/>
              <a:ea typeface="+mn-ea"/>
              <a:cs typeface="+mn-cs"/>
            </a:endParaRPr>
          </a:p>
          <a:p>
            <a:pPr marL="0" indent="0">
              <a:buFont typeface="Arial" panose="020B0604020202020204" pitchFamily="34" charset="0"/>
              <a:buNone/>
            </a:pPr>
            <a:endParaRPr lang="en-US" sz="1050" baseline="0" dirty="0" smtClean="0"/>
          </a:p>
          <a:p>
            <a:endParaRPr lang="en-US" sz="1050" b="1" baseline="0" dirty="0" smtClean="0">
              <a:solidFill>
                <a:schemeClr val="tx1"/>
              </a:solidFill>
              <a:latin typeface="+mn-lt"/>
            </a:endParaRPr>
          </a:p>
          <a:p>
            <a:r>
              <a:rPr lang="en-US" sz="1050" b="1" baseline="0" dirty="0" smtClean="0">
                <a:solidFill>
                  <a:schemeClr val="tx1"/>
                </a:solidFill>
                <a:latin typeface="+mn-lt"/>
              </a:rPr>
              <a:t>How Pilot Sites were Chosen: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solidFill>
                  <a:schemeClr val="tx1"/>
                </a:solidFill>
                <a:latin typeface="+mn-lt"/>
              </a:rPr>
              <a:t>Cancer Care Ontario selected 4 hospital-based pilot sites to assess feasibility of implementing organized lung cancer</a:t>
            </a:r>
            <a:r>
              <a:rPr lang="en-US" sz="1050" baseline="0" dirty="0" smtClean="0">
                <a:solidFill>
                  <a:schemeClr val="tx1"/>
                </a:solidFill>
                <a:latin typeface="+mn-lt"/>
              </a:rPr>
              <a:t> screening for individuals at high risk for lung cancer due to cigarette smoking history. Findings and learnings from the pilot will inform how to best implement a provincial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solidFill>
                  <a:schemeClr val="tx1"/>
                </a:solidFill>
                <a:latin typeface="+mn-lt"/>
              </a:rPr>
              <a:t>Pilot</a:t>
            </a:r>
            <a:r>
              <a:rPr lang="en-US" sz="1050" baseline="0" dirty="0" smtClean="0">
                <a:solidFill>
                  <a:schemeClr val="tx1"/>
                </a:solidFill>
                <a:latin typeface="+mn-lt"/>
              </a:rPr>
              <a:t> sites were selected </a:t>
            </a:r>
            <a:r>
              <a:rPr lang="en-US" sz="1050" dirty="0" smtClean="0">
                <a:solidFill>
                  <a:schemeClr val="tx1"/>
                </a:solidFill>
                <a:latin typeface="+mn-lt"/>
              </a:rPr>
              <a:t>from hospitals</a:t>
            </a:r>
            <a:r>
              <a:rPr lang="en-US" sz="1050" baseline="0" dirty="0" smtClean="0">
                <a:solidFill>
                  <a:schemeClr val="tx1"/>
                </a:solidFill>
                <a:latin typeface="+mn-lt"/>
              </a:rPr>
              <a:t> that submitted</a:t>
            </a:r>
            <a:r>
              <a:rPr lang="en-US" sz="1050" dirty="0" smtClean="0">
                <a:solidFill>
                  <a:schemeClr val="tx1"/>
                </a:solidFill>
                <a:latin typeface="+mn-lt"/>
              </a:rPr>
              <a:t> proposals</a:t>
            </a:r>
            <a:r>
              <a:rPr lang="en-US" sz="1050" baseline="0" dirty="0" smtClean="0">
                <a:solidFill>
                  <a:schemeClr val="tx1"/>
                </a:solidFill>
                <a:latin typeface="+mn-lt"/>
              </a:rPr>
              <a:t> of interest to CCO.  All proposals were reviewed and ranked </a:t>
            </a:r>
            <a:r>
              <a:rPr lang="en-US" sz="1050" dirty="0" smtClean="0">
                <a:solidFill>
                  <a:schemeClr val="tx1"/>
                </a:solidFill>
                <a:latin typeface="+mn-lt"/>
              </a:rPr>
              <a:t>by</a:t>
            </a:r>
            <a:r>
              <a:rPr lang="en-US" sz="1050" baseline="0" dirty="0" smtClean="0">
                <a:solidFill>
                  <a:schemeClr val="tx1"/>
                </a:solidFill>
                <a:latin typeface="+mn-lt"/>
              </a:rPr>
              <a:t> a Selection Committee that included CCO leadership and leading clinicians from other jurisdictions. Selection was based on quality of proposals and also considered other factors to</a:t>
            </a:r>
            <a:r>
              <a:rPr lang="en-US" sz="1050" dirty="0" smtClean="0">
                <a:solidFill>
                  <a:schemeClr val="tx1"/>
                </a:solidFill>
                <a:latin typeface="+mn-lt"/>
              </a:rPr>
              <a:t> ensure diversity based on geography, hospital setting</a:t>
            </a:r>
            <a:r>
              <a:rPr lang="en-US" sz="1050" baseline="0" dirty="0" smtClean="0">
                <a:solidFill>
                  <a:schemeClr val="tx1"/>
                </a:solidFill>
                <a:latin typeface="+mn-lt"/>
              </a:rPr>
              <a:t> and</a:t>
            </a:r>
            <a:r>
              <a:rPr lang="en-US" sz="1050" dirty="0" smtClean="0">
                <a:solidFill>
                  <a:schemeClr val="tx1"/>
                </a:solidFill>
                <a:latin typeface="+mn-lt"/>
              </a:rPr>
              <a:t> service delivery model (i.e.,</a:t>
            </a:r>
            <a:r>
              <a:rPr lang="en-US" sz="1050" baseline="0" dirty="0" smtClean="0">
                <a:solidFill>
                  <a:schemeClr val="tx1"/>
                </a:solidFill>
                <a:latin typeface="+mn-lt"/>
              </a:rPr>
              <a:t> single site or multiple, affiliated sites with shared radiology infrastructure and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aseline="0" dirty="0" smtClean="0">
                <a:solidFill>
                  <a:schemeClr val="tx1"/>
                </a:solidFill>
                <a:latin typeface="+mn-lt"/>
              </a:rPr>
              <a:t>The pilot sites include:</a:t>
            </a:r>
          </a:p>
          <a:p>
            <a:pPr marL="171450" lvl="0" indent="-171450" fontAlgn="base">
              <a:buFont typeface="Arial" panose="020B0604020202020204" pitchFamily="34" charset="0"/>
              <a:buChar char="•"/>
            </a:pPr>
            <a:r>
              <a:rPr lang="en-US" sz="1050" kern="1200" dirty="0" smtClean="0">
                <a:solidFill>
                  <a:schemeClr val="tx1"/>
                </a:solidFill>
                <a:effectLst/>
                <a:latin typeface="+mn-lt"/>
                <a:ea typeface="+mn-ea"/>
                <a:cs typeface="+mn-cs"/>
              </a:rPr>
              <a:t>The Ottawa Hospital (Ottawa), together with Renfrew Victoria Hospital and Cornwall Community Hospital, as part of the hub</a:t>
            </a:r>
            <a:r>
              <a:rPr lang="en-US" sz="1050" kern="1200" baseline="0" dirty="0" smtClean="0">
                <a:solidFill>
                  <a:schemeClr val="tx1"/>
                </a:solidFill>
                <a:effectLst/>
                <a:latin typeface="+mn-lt"/>
                <a:ea typeface="+mn-ea"/>
                <a:cs typeface="+mn-cs"/>
              </a:rPr>
              <a:t> and spoke model </a:t>
            </a:r>
            <a:endParaRPr lang="en-US" sz="1050" kern="1200" dirty="0" smtClean="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050" kern="1200" dirty="0" smtClean="0">
                <a:solidFill>
                  <a:schemeClr val="tx1"/>
                </a:solidFill>
                <a:effectLst/>
                <a:latin typeface="+mn-lt"/>
                <a:ea typeface="+mn-ea"/>
                <a:cs typeface="+mn-cs"/>
              </a:rPr>
              <a:t>Lakeridge Health (Oshawa)</a:t>
            </a:r>
          </a:p>
          <a:p>
            <a:pPr marL="171450" lvl="0" indent="-171450" fontAlgn="base">
              <a:buFont typeface="Arial" panose="020B0604020202020204" pitchFamily="34" charset="0"/>
              <a:buChar char="•"/>
            </a:pPr>
            <a:r>
              <a:rPr lang="en-US" sz="1050" kern="1200" dirty="0" smtClean="0">
                <a:solidFill>
                  <a:schemeClr val="tx1"/>
                </a:solidFill>
                <a:effectLst/>
                <a:latin typeface="+mn-lt"/>
                <a:ea typeface="+mn-ea"/>
                <a:cs typeface="+mn-cs"/>
              </a:rPr>
              <a:t>Health Sciences North (Sudbury)</a:t>
            </a:r>
          </a:p>
          <a:p>
            <a:pPr marL="171450" lvl="0" indent="-171450" fontAlgn="base">
              <a:buFont typeface="Arial" panose="020B0604020202020204" pitchFamily="34" charset="0"/>
              <a:buChar char="•"/>
            </a:pPr>
            <a:r>
              <a:rPr lang="en-US" sz="1050" kern="1200" dirty="0" smtClean="0">
                <a:solidFill>
                  <a:schemeClr val="tx1"/>
                </a:solidFill>
                <a:effectLst/>
                <a:latin typeface="+mn-lt"/>
                <a:ea typeface="+mn-ea"/>
                <a:cs typeface="+mn-cs"/>
              </a:rPr>
              <a:t>University Health Network (Toronto)</a:t>
            </a:r>
          </a:p>
          <a:p>
            <a:pPr marL="171450" lvl="0" indent="-171450" fontAlgn="base">
              <a:buFont typeface="Arial" panose="020B0604020202020204" pitchFamily="34" charset="0"/>
              <a:buChar char="•"/>
            </a:pPr>
            <a:endParaRPr lang="en-US" sz="1050" kern="1200" baseline="0" dirty="0" smtClean="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050" kern="1200" baseline="0" dirty="0" smtClean="0">
                <a:solidFill>
                  <a:schemeClr val="tx1"/>
                </a:solidFill>
                <a:effectLst/>
                <a:latin typeface="+mn-lt"/>
                <a:ea typeface="+mn-ea"/>
                <a:cs typeface="+mn-cs"/>
              </a:rPr>
              <a:t>Note: CCH was added in October 2018 while UHN was added in Feb 2019 </a:t>
            </a:r>
            <a:endParaRPr lang="en-US" sz="1050"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aseline="0" dirty="0" smtClean="0">
                <a:solidFill>
                  <a:schemeClr val="tx1"/>
                </a:solidFill>
                <a:latin typeface="+mn-lt"/>
              </a:rPr>
              <a:t>Cancer Care Ontario has led and managed all planning</a:t>
            </a:r>
            <a:r>
              <a:rPr lang="en-US" sz="1050" strike="sngStrike" baseline="0" dirty="0" smtClean="0">
                <a:solidFill>
                  <a:schemeClr val="tx1"/>
                </a:solidFill>
                <a:latin typeface="+mn-lt"/>
              </a:rPr>
              <a:t>,</a:t>
            </a:r>
            <a:r>
              <a:rPr lang="en-US" sz="1050" baseline="0" dirty="0" smtClean="0">
                <a:solidFill>
                  <a:schemeClr val="tx1"/>
                </a:solidFill>
                <a:latin typeface="+mn-lt"/>
              </a:rPr>
              <a:t> </a:t>
            </a:r>
            <a:r>
              <a:rPr lang="en-US" sz="1050" b="0" baseline="0" dirty="0" smtClean="0">
                <a:solidFill>
                  <a:schemeClr val="tx1"/>
                </a:solidFill>
                <a:latin typeface="+mn-lt"/>
              </a:rPr>
              <a:t>and </a:t>
            </a:r>
            <a:r>
              <a:rPr lang="en-US" sz="1050" baseline="0" dirty="0" smtClean="0">
                <a:solidFill>
                  <a:schemeClr val="tx1"/>
                </a:solidFill>
                <a:latin typeface="+mn-lt"/>
              </a:rPr>
              <a:t>preparation for the pilot</a:t>
            </a:r>
            <a:r>
              <a:rPr lang="en-US" sz="1050" b="1" baseline="0" dirty="0" smtClean="0">
                <a:solidFill>
                  <a:schemeClr val="tx1"/>
                </a:solidFill>
                <a:latin typeface="+mn-lt"/>
              </a:rPr>
              <a:t>,</a:t>
            </a:r>
            <a:r>
              <a:rPr lang="en-US" sz="1050" baseline="0" dirty="0" smtClean="0">
                <a:solidFill>
                  <a:schemeClr val="tx1"/>
                </a:solidFill>
                <a:latin typeface="+mn-lt"/>
              </a:rPr>
              <a:t> as well as pilot launch and ongoing pilot evaluation and monitoring.</a:t>
            </a:r>
            <a:endParaRPr lang="en-US" sz="1050" baseline="0" dirty="0">
              <a:solidFill>
                <a:schemeClr val="tx1"/>
              </a:solidFill>
              <a:latin typeface="+mn-lt"/>
            </a:endParaRPr>
          </a:p>
        </p:txBody>
      </p:sp>
      <p:sp>
        <p:nvSpPr>
          <p:cNvPr id="4" name="Slide Number Placeholder 3"/>
          <p:cNvSpPr>
            <a:spLocks noGrp="1"/>
          </p:cNvSpPr>
          <p:nvPr>
            <p:ph type="sldNum" sz="quarter" idx="10"/>
          </p:nvPr>
        </p:nvSpPr>
        <p:spPr/>
        <p:txBody>
          <a:bodyPr/>
          <a:lstStyle/>
          <a:p>
            <a:fld id="{3CBF1611-5181-BF48-9AFE-E9330BA59ABB}" type="slidenum">
              <a:rPr lang="en-US" smtClean="0"/>
              <a:t>12</a:t>
            </a:fld>
            <a:endParaRPr lang="en-US" dirty="0"/>
          </a:p>
        </p:txBody>
      </p:sp>
    </p:spTree>
    <p:extLst>
      <p:ext uri="{BB962C8B-B14F-4D97-AF65-F5344CB8AC3E}">
        <p14:creationId xmlns:p14="http://schemas.microsoft.com/office/powerpoint/2010/main" val="1978884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Arial" panose="020B0604020202020204" pitchFamily="34" charset="0"/>
                <a:cs typeface="Arial" panose="020B0604020202020204" pitchFamily="34" charset="0"/>
              </a:rPr>
              <a:t>This is a</a:t>
            </a:r>
            <a:r>
              <a:rPr lang="en-US" sz="1200" b="0" baseline="0" dirty="0" smtClean="0">
                <a:latin typeface="Arial" panose="020B0604020202020204" pitchFamily="34" charset="0"/>
                <a:cs typeface="Arial" panose="020B0604020202020204" pitchFamily="34" charset="0"/>
              </a:rPr>
              <a:t> high-level overview of the screening pathway that people will follow from the point of referral to potential diagnosis, staging and treatment for lung cancer.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latin typeface="Arial" panose="020B0604020202020204" pitchFamily="34" charset="0"/>
                <a:cs typeface="Arial" panose="020B0604020202020204" pitchFamily="34" charset="0"/>
              </a:rPr>
              <a:t> </a:t>
            </a:r>
            <a:r>
              <a:rPr lang="en-CA" sz="1200" dirty="0" smtClean="0">
                <a:effectLst/>
                <a:latin typeface="+mn-lt"/>
                <a:ea typeface="+mn-ea"/>
                <a:cs typeface="+mn-cs"/>
                <a:sym typeface="Helvetica Neue"/>
              </a:rPr>
              <a:t>Participants are recruited through primary care providers and public-facing messaging. </a:t>
            </a:r>
            <a:endParaRPr lang="en-US" sz="1200" b="0" baseline="0" dirty="0" smtClean="0"/>
          </a:p>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smtClean="0">
                <a:latin typeface="Arial" panose="020B0604020202020204" pitchFamily="34" charset="0"/>
                <a:cs typeface="Arial" panose="020B0604020202020204" pitchFamily="34" charset="0"/>
              </a:rPr>
              <a:t>Tammemägi risk prediction model - A modified version of the lung cancer risk prediction model developed by Tammemägi et al. (PLCOm2012) that estimates someone’s risk of developing lung cancer in the next six years. This version of the model (also known as PLCOm2012noRace) does not include the race/ethnicity variable that is a component of the original PLCOm2012 model; removing this variable was found to have no meaningful impact on the model’s predictive performance.</a:t>
            </a:r>
          </a:p>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smtClean="0">
                <a:latin typeface="Arial" panose="020B0604020202020204" pitchFamily="34" charset="0"/>
                <a:cs typeface="Arial" panose="020B0604020202020204" pitchFamily="34" charset="0"/>
              </a:rPr>
              <a:t>Tammemägi risk score - the output of a risk calculator that is based on the Tammemägi risk prediction model. The risk score reflects someone’s risk (as a percentage) of developing lung cancer in the next six years.</a:t>
            </a:r>
          </a:p>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smtClean="0">
                <a:solidFill>
                  <a:schemeClr val="tx1"/>
                </a:solidFill>
                <a:latin typeface="Arial" panose="020B0604020202020204" pitchFamily="34" charset="0"/>
                <a:cs typeface="Arial" panose="020B0604020202020204" pitchFamily="34" charset="0"/>
              </a:rPr>
              <a:t>An individual is eligible for screening if they have a 2% or greater risk of developing lung cancer in the next 6 years.</a:t>
            </a:r>
            <a:endParaRPr lang="en-CA" sz="1200" b="0" kern="1200" baseline="0" dirty="0" smtClean="0">
              <a:solidFill>
                <a:schemeClr val="tx1"/>
              </a:solidFill>
              <a:effectLst/>
              <a:latin typeface="+mn-lt"/>
              <a:ea typeface="+mn-ea"/>
              <a:cs typeface="+mn-cs"/>
            </a:endParaRPr>
          </a:p>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tx1"/>
                </a:solidFill>
                <a:latin typeface="+mn-lt"/>
                <a:ea typeface="Calibri" panose="020F0502020204030204" pitchFamily="34" charset="0"/>
                <a:cs typeface="Times New Roman" panose="02020603050405020304" pitchFamily="18" charset="0"/>
              </a:rPr>
              <a:t>Smoking cessation services are embedded in the screening pathway</a:t>
            </a:r>
          </a:p>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tx1"/>
                </a:solidFill>
                <a:latin typeface="+mn-lt"/>
                <a:ea typeface="Calibri" panose="020F0502020204030204" pitchFamily="34" charset="0"/>
                <a:cs typeface="Times New Roman" panose="02020603050405020304" pitchFamily="18" charset="0"/>
              </a:rPr>
              <a:t>Lung-RADS</a:t>
            </a:r>
            <a:r>
              <a:rPr lang="en-US" baseline="30000" dirty="0" smtClean="0">
                <a:solidFill>
                  <a:schemeClr val="tx1"/>
                </a:solidFill>
                <a:latin typeface="+mn-lt"/>
                <a:ea typeface="Calibri" panose="020F0502020204030204" pitchFamily="34" charset="0"/>
                <a:cs typeface="Times New Roman" panose="02020603050405020304" pitchFamily="18" charset="0"/>
              </a:rPr>
              <a:t>TM</a:t>
            </a:r>
            <a:r>
              <a:rPr lang="en-US" dirty="0" smtClean="0">
                <a:solidFill>
                  <a:schemeClr val="tx1"/>
                </a:solidFill>
                <a:latin typeface="+mn-lt"/>
                <a:ea typeface="Calibri" panose="020F0502020204030204" pitchFamily="34" charset="0"/>
                <a:cs typeface="Times New Roman" panose="02020603050405020304" pitchFamily="18" charset="0"/>
              </a:rPr>
              <a:t> scoring system is</a:t>
            </a:r>
            <a:r>
              <a:rPr lang="en-US" baseline="0" dirty="0" smtClean="0">
                <a:solidFill>
                  <a:schemeClr val="tx1"/>
                </a:solidFill>
                <a:latin typeface="+mn-lt"/>
                <a:ea typeface="Calibri" panose="020F0502020204030204" pitchFamily="34" charset="0"/>
                <a:cs typeface="Times New Roman" panose="02020603050405020304" pitchFamily="18" charset="0"/>
              </a:rPr>
              <a:t> used</a:t>
            </a:r>
            <a:r>
              <a:rPr lang="en-US" dirty="0" smtClean="0">
                <a:solidFill>
                  <a:schemeClr val="tx1"/>
                </a:solidFill>
                <a:latin typeface="+mn-lt"/>
                <a:ea typeface="Calibri" panose="020F0502020204030204" pitchFamily="34" charset="0"/>
                <a:cs typeface="Times New Roman" panose="02020603050405020304" pitchFamily="18" charset="0"/>
              </a:rPr>
              <a:t> for nodule management</a:t>
            </a:r>
          </a:p>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tx1"/>
                </a:solidFill>
                <a:latin typeface="+mn-lt"/>
                <a:ea typeface="Calibri" panose="020F0502020204030204" pitchFamily="34" charset="0"/>
                <a:cs typeface="Times New Roman" panose="02020603050405020304" pitchFamily="18" charset="0"/>
              </a:rPr>
              <a:t>Radiology quality assurance program and training for radiologists e.g., Continuing Professional Development Workshop or equivalent</a:t>
            </a:r>
          </a:p>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tx1"/>
                </a:solidFill>
                <a:latin typeface="+mn-lt"/>
                <a:ea typeface="Calibri" panose="020F0502020204030204" pitchFamily="34" charset="0"/>
                <a:cs typeface="Times New Roman" panose="02020603050405020304" pitchFamily="18" charset="0"/>
              </a:rPr>
              <a:t>Seamless transition for</a:t>
            </a:r>
            <a:r>
              <a:rPr lang="en-US" baseline="0" dirty="0" smtClean="0">
                <a:solidFill>
                  <a:schemeClr val="tx1"/>
                </a:solidFill>
                <a:latin typeface="+mn-lt"/>
                <a:ea typeface="Calibri" panose="020F0502020204030204" pitchFamily="34" charset="0"/>
                <a:cs typeface="Times New Roman" panose="02020603050405020304" pitchFamily="18" charset="0"/>
              </a:rPr>
              <a:t> lung d</a:t>
            </a:r>
            <a:r>
              <a:rPr lang="en-US" dirty="0" smtClean="0">
                <a:solidFill>
                  <a:schemeClr val="tx1"/>
                </a:solidFill>
                <a:latin typeface="+mn-lt"/>
                <a:ea typeface="Calibri" panose="020F0502020204030204" pitchFamily="34" charset="0"/>
                <a:cs typeface="Times New Roman" panose="02020603050405020304" pitchFamily="18" charset="0"/>
              </a:rPr>
              <a:t>iagnostic assessment</a:t>
            </a:r>
            <a:r>
              <a:rPr lang="en-US" baseline="0" dirty="0" smtClean="0">
                <a:solidFill>
                  <a:schemeClr val="tx1"/>
                </a:solidFill>
                <a:latin typeface="+mn-lt"/>
                <a:ea typeface="Calibri" panose="020F0502020204030204" pitchFamily="34" charset="0"/>
                <a:cs typeface="Times New Roman" panose="02020603050405020304" pitchFamily="18" charset="0"/>
              </a:rPr>
              <a:t> </a:t>
            </a:r>
            <a:r>
              <a:rPr lang="en-US" dirty="0" smtClean="0">
                <a:solidFill>
                  <a:schemeClr val="tx1"/>
                </a:solidFill>
                <a:latin typeface="+mn-lt"/>
                <a:ea typeface="Calibri" panose="020F0502020204030204" pitchFamily="34" charset="0"/>
                <a:cs typeface="Times New Roman" panose="02020603050405020304" pitchFamily="18" charset="0"/>
              </a:rPr>
              <a:t>for investigation of suspicious findings</a:t>
            </a:r>
          </a:p>
          <a:p>
            <a:pPr marL="1714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tx1"/>
                </a:solidFill>
                <a:latin typeface="+mn-lt"/>
                <a:ea typeface="Calibri" panose="020F0502020204030204" pitchFamily="34" charset="0"/>
                <a:cs typeface="Times New Roman" panose="02020603050405020304" pitchFamily="18" charset="0"/>
              </a:rPr>
              <a:t>Navigation support throughout the screening pathway</a:t>
            </a:r>
            <a:endParaRPr lang="en-US" sz="1200" b="0" baseline="0" dirty="0" smtClean="0"/>
          </a:p>
        </p:txBody>
      </p:sp>
      <p:sp>
        <p:nvSpPr>
          <p:cNvPr id="4" name="Slide Number Placeholder 3"/>
          <p:cNvSpPr>
            <a:spLocks noGrp="1"/>
          </p:cNvSpPr>
          <p:nvPr>
            <p:ph type="sldNum" sz="quarter" idx="10"/>
          </p:nvPr>
        </p:nvSpPr>
        <p:spPr/>
        <p:txBody>
          <a:bodyPr/>
          <a:lstStyle/>
          <a:p>
            <a:fld id="{3CBF1611-5181-BF48-9AFE-E9330BA59ABB}" type="slidenum">
              <a:rPr lang="en-US" smtClean="0"/>
              <a:t>14</a:t>
            </a:fld>
            <a:endParaRPr lang="en-US" dirty="0"/>
          </a:p>
        </p:txBody>
      </p:sp>
    </p:spTree>
    <p:extLst>
      <p:ext uri="{BB962C8B-B14F-4D97-AF65-F5344CB8AC3E}">
        <p14:creationId xmlns:p14="http://schemas.microsoft.com/office/powerpoint/2010/main" val="4260662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p:txBody>
      </p:sp>
      <p:sp>
        <p:nvSpPr>
          <p:cNvPr id="4" name="Slide Number Placeholder 3"/>
          <p:cNvSpPr>
            <a:spLocks noGrp="1"/>
          </p:cNvSpPr>
          <p:nvPr>
            <p:ph type="sldNum" sz="quarter" idx="10"/>
          </p:nvPr>
        </p:nvSpPr>
        <p:spPr/>
        <p:txBody>
          <a:bodyPr/>
          <a:lstStyle/>
          <a:p>
            <a:fld id="{89A971F6-3354-40D3-AD39-28967317D3DA}" type="slidenum">
              <a:rPr lang="en-CA" smtClean="0">
                <a:solidFill>
                  <a:prstClr val="black"/>
                </a:solidFill>
              </a:rPr>
              <a:pPr/>
              <a:t>15</a:t>
            </a:fld>
            <a:endParaRPr lang="en-CA" dirty="0">
              <a:solidFill>
                <a:prstClr val="black"/>
              </a:solidFill>
            </a:endParaRPr>
          </a:p>
        </p:txBody>
      </p:sp>
    </p:spTree>
    <p:extLst>
      <p:ext uri="{BB962C8B-B14F-4D97-AF65-F5344CB8AC3E}">
        <p14:creationId xmlns:p14="http://schemas.microsoft.com/office/powerpoint/2010/main" val="2870528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0" y="0"/>
            <a:ext cx="20104100" cy="11309350"/>
          </a:xfrm>
          <a:prstGeom prst="rect">
            <a:avLst/>
          </a:prstGeom>
        </p:spPr>
        <p:txBody>
          <a:bodyPr vert="horz" lIns="0">
            <a:noAutofit/>
          </a:bodyPr>
          <a:lstStyle>
            <a:lvl1pPr algn="ctr">
              <a:defRPr>
                <a:solidFill>
                  <a:srgbClr val="141313"/>
                </a:solidFill>
              </a:defRPr>
            </a:lvl1pPr>
          </a:lstStyle>
          <a:p>
            <a:endParaRPr lang="en-US" dirty="0"/>
          </a:p>
        </p:txBody>
      </p:sp>
      <p:sp>
        <p:nvSpPr>
          <p:cNvPr id="7" name="SmartArt Placeholder 6"/>
          <p:cNvSpPr>
            <a:spLocks noGrp="1"/>
          </p:cNvSpPr>
          <p:nvPr>
            <p:ph type="dgm" sz="quarter" idx="11" hasCustomPrompt="1"/>
          </p:nvPr>
        </p:nvSpPr>
        <p:spPr bwMode="ltGray">
          <a:xfrm>
            <a:off x="831850" y="2454275"/>
            <a:ext cx="11049000" cy="6629400"/>
          </a:xfrm>
          <a:prstGeom prst="round2DiagRect">
            <a:avLst>
              <a:gd name="adj1" fmla="val 4340"/>
              <a:gd name="adj2" fmla="val 0"/>
            </a:avLst>
          </a:prstGeom>
          <a:solidFill>
            <a:schemeClr val="tx2"/>
          </a:solidFill>
        </p:spPr>
        <p:txBody>
          <a:bodyPr vert="horz"/>
          <a:lstStyle>
            <a:lvl1pPr marL="0" indent="0">
              <a:buNone/>
              <a:defRPr baseline="0"/>
            </a:lvl1pPr>
          </a:lstStyle>
          <a:p>
            <a:r>
              <a:rPr lang="en-US" dirty="0"/>
              <a:t> </a:t>
            </a:r>
          </a:p>
        </p:txBody>
      </p:sp>
      <p:sp>
        <p:nvSpPr>
          <p:cNvPr id="12" name="SmartArt Placeholder 11"/>
          <p:cNvSpPr>
            <a:spLocks noGrp="1"/>
          </p:cNvSpPr>
          <p:nvPr>
            <p:ph type="dgm" sz="quarter" idx="12" hasCustomPrompt="1"/>
          </p:nvPr>
        </p:nvSpPr>
        <p:spPr bwMode="ltGray">
          <a:xfrm rot="5400000">
            <a:off x="2511424" y="4667251"/>
            <a:ext cx="838201" cy="5861049"/>
          </a:xfrm>
          <a:prstGeom prst="round1Rect">
            <a:avLst>
              <a:gd name="adj" fmla="val 33794"/>
            </a:avLst>
          </a:prstGeom>
          <a:solidFill>
            <a:srgbClr val="326295"/>
          </a:solidFill>
        </p:spPr>
        <p:txBody>
          <a:bodyPr vert="horz"/>
          <a:lstStyle>
            <a:lvl1pPr marL="0" indent="0">
              <a:buNone/>
              <a:defRPr baseline="0"/>
            </a:lvl1pPr>
          </a:lstStyle>
          <a:p>
            <a:r>
              <a:rPr lang="en-US" dirty="0"/>
              <a:t> </a:t>
            </a:r>
          </a:p>
        </p:txBody>
      </p:sp>
      <p:sp>
        <p:nvSpPr>
          <p:cNvPr id="2" name="Holder 2"/>
          <p:cNvSpPr>
            <a:spLocks noGrp="1"/>
          </p:cNvSpPr>
          <p:nvPr>
            <p:ph type="ctrTitle"/>
          </p:nvPr>
        </p:nvSpPr>
        <p:spPr>
          <a:xfrm>
            <a:off x="1170511" y="3880360"/>
            <a:ext cx="10557939" cy="1508105"/>
          </a:xfrm>
          <a:prstGeom prst="rect">
            <a:avLst/>
          </a:prstGeom>
        </p:spPr>
        <p:txBody>
          <a:bodyPr wrap="square" lIns="0" tIns="0" rIns="0" bIns="0">
            <a:spAutoFit/>
          </a:bodyPr>
          <a:lstStyle>
            <a:lvl1pPr algn="l">
              <a:defRPr sz="9800" b="0" i="0">
                <a:solidFill>
                  <a:schemeClr val="bg1"/>
                </a:solidFill>
              </a:defRPr>
            </a:lvl1pPr>
          </a:lstStyle>
          <a:p>
            <a:endParaRPr dirty="0"/>
          </a:p>
        </p:txBody>
      </p:sp>
      <p:sp>
        <p:nvSpPr>
          <p:cNvPr id="3" name="Holder 3"/>
          <p:cNvSpPr>
            <a:spLocks noGrp="1"/>
          </p:cNvSpPr>
          <p:nvPr>
            <p:ph type="subTitle" idx="4"/>
          </p:nvPr>
        </p:nvSpPr>
        <p:spPr>
          <a:xfrm>
            <a:off x="1212850" y="7326610"/>
            <a:ext cx="9067800" cy="461665"/>
          </a:xfrm>
          <a:prstGeom prst="rect">
            <a:avLst/>
          </a:prstGeom>
        </p:spPr>
        <p:txBody>
          <a:bodyPr wrap="square" lIns="0" tIns="0" rIns="0" bIns="0">
            <a:spAutoFit/>
          </a:bodyPr>
          <a:lstStyle>
            <a:lvl1pPr marL="0" indent="0">
              <a:buFontTx/>
              <a:buNone/>
              <a:defRPr sz="3000" b="1" i="0" cap="all">
                <a:solidFill>
                  <a:schemeClr val="bg2"/>
                </a:solidFill>
              </a:defRPr>
            </a:lvl1pPr>
          </a:lstStyle>
          <a:p>
            <a:endParaRPr dirty="0"/>
          </a:p>
        </p:txBody>
      </p:sp>
      <p:pic>
        <p:nvPicPr>
          <p:cNvPr id="8" name="Picture 7"/>
          <p:cNvPicPr>
            <a:picLocks noChangeAspect="1"/>
          </p:cNvPicPr>
          <p:nvPr userDrawn="1"/>
        </p:nvPicPr>
        <p:blipFill>
          <a:blip r:embed="rId2"/>
          <a:stretch>
            <a:fillRect/>
          </a:stretch>
        </p:blipFill>
        <p:spPr>
          <a:xfrm>
            <a:off x="16757650" y="9529329"/>
            <a:ext cx="2850130" cy="1317105"/>
          </a:xfrm>
          <a:prstGeom prst="rect">
            <a:avLst/>
          </a:prstGeom>
        </p:spPr>
      </p:pic>
      <p:pic>
        <p:nvPicPr>
          <p:cNvPr id="9" name="Picture 8" descr="CCO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650" y="535940"/>
            <a:ext cx="4343400" cy="10953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 subhead) Text and image: 2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3" name="Picture Placeholder 42"/>
          <p:cNvSpPr>
            <a:spLocks noGrp="1"/>
          </p:cNvSpPr>
          <p:nvPr>
            <p:ph type="pic" sz="quarter" idx="12"/>
          </p:nvPr>
        </p:nvSpPr>
        <p:spPr>
          <a:xfrm>
            <a:off x="0" y="2378075"/>
            <a:ext cx="9747250" cy="7010400"/>
          </a:xfrm>
          <a:prstGeom prst="rect">
            <a:avLst/>
          </a:prstGeom>
        </p:spPr>
        <p:txBody>
          <a:bodyPr vert="horz" wrap="square">
            <a:noAutofit/>
          </a:bodyPr>
          <a:lstStyle>
            <a:lvl1pPr>
              <a:defRPr>
                <a:solidFill>
                  <a:schemeClr val="accent1"/>
                </a:solidFill>
                <a:latin typeface="Calibri"/>
                <a:cs typeface="Calibri"/>
              </a:defRPr>
            </a:lvl1pPr>
          </a:lstStyle>
          <a:p>
            <a:endParaRPr lang="en-US" dirty="0"/>
          </a:p>
        </p:txBody>
      </p:sp>
      <p:sp>
        <p:nvSpPr>
          <p:cNvPr id="47" name="Text Placeholder 46"/>
          <p:cNvSpPr>
            <a:spLocks noGrp="1"/>
          </p:cNvSpPr>
          <p:nvPr>
            <p:ph type="body" sz="quarter" idx="13"/>
          </p:nvPr>
        </p:nvSpPr>
        <p:spPr>
          <a:xfrm>
            <a:off x="10356850" y="2301875"/>
            <a:ext cx="8991600" cy="3751075"/>
          </a:xfrm>
          <a:prstGeom prst="rect">
            <a:avLst/>
          </a:prstGeom>
        </p:spPr>
        <p:txBody>
          <a:bodyPr vert="horz" numCol="1"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34588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columns, specialized quote text">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rgbClr val="0D3F6F"/>
                </a:solidFill>
                <a:latin typeface="Calibri"/>
                <a:cs typeface="Calibri"/>
              </a:defRPr>
            </a:lvl1pPr>
          </a:lstStyle>
          <a:p>
            <a:fld id="{81D60167-4931-47E6-BA6A-407CBD079E47}" type="slidenum">
              <a:rPr lang="en-US" spc="-5" smtClean="0"/>
              <a:pPr/>
              <a:t>‹#›</a:t>
            </a:fld>
            <a:endParaRPr lang="en-US" spc="-5" dirty="0"/>
          </a:p>
        </p:txBody>
      </p:sp>
      <p:sp>
        <p:nvSpPr>
          <p:cNvPr id="43" name="Picture Placeholder 42"/>
          <p:cNvSpPr>
            <a:spLocks noGrp="1"/>
          </p:cNvSpPr>
          <p:nvPr>
            <p:ph type="pic" sz="quarter" idx="12" hasCustomPrompt="1"/>
          </p:nvPr>
        </p:nvSpPr>
        <p:spPr>
          <a:xfrm>
            <a:off x="0" y="2378075"/>
            <a:ext cx="9747250" cy="7010400"/>
          </a:xfrm>
          <a:prstGeom prst="rect">
            <a:avLst/>
          </a:prstGeom>
        </p:spPr>
        <p:txBody>
          <a:bodyPr vert="horz" wrap="square">
            <a:noAutofit/>
          </a:bodyPr>
          <a:lstStyle>
            <a:lvl1pPr>
              <a:defRPr sz="4000">
                <a:solidFill>
                  <a:srgbClr val="191838"/>
                </a:solidFill>
                <a:latin typeface="Calibri"/>
                <a:cs typeface="Calibri"/>
              </a:defRPr>
            </a:lvl1pPr>
          </a:lstStyle>
          <a:p>
            <a:r>
              <a:rPr lang="en-US" dirty="0"/>
              <a:t>Picture</a:t>
            </a:r>
          </a:p>
        </p:txBody>
      </p:sp>
      <p:sp>
        <p:nvSpPr>
          <p:cNvPr id="4" name="Text Placeholder 3"/>
          <p:cNvSpPr>
            <a:spLocks noGrp="1"/>
          </p:cNvSpPr>
          <p:nvPr>
            <p:ph type="body" sz="quarter" idx="14" hasCustomPrompt="1"/>
          </p:nvPr>
        </p:nvSpPr>
        <p:spPr>
          <a:xfrm>
            <a:off x="10356850" y="2225675"/>
            <a:ext cx="8991600" cy="607859"/>
          </a:xfrm>
          <a:prstGeom prst="rect">
            <a:avLst/>
          </a:prstGeom>
        </p:spPr>
        <p:txBody>
          <a:bodyPr vert="horz"/>
          <a:lstStyle>
            <a:lvl1pPr>
              <a:lnSpc>
                <a:spcPct val="100000"/>
              </a:lnSpc>
              <a:defRPr sz="3950" b="1">
                <a:solidFill>
                  <a:schemeClr val="accent2"/>
                </a:solidFill>
                <a:latin typeface="Calibri"/>
                <a:cs typeface="Calibri"/>
              </a:defRPr>
            </a:lvl1pPr>
            <a:lvl2pPr marL="0" algn="l">
              <a:spcAft>
                <a:spcPts val="1200"/>
              </a:spcAft>
              <a:defRPr sz="3300" baseline="0">
                <a:latin typeface="Georgia"/>
              </a:defRPr>
            </a:lvl2pPr>
            <a:lvl3pPr marL="457200" indent="-457200" algn="l">
              <a:spcAft>
                <a:spcPts val="1200"/>
              </a:spcAft>
              <a:buFont typeface="Arial"/>
              <a:buChar char="•"/>
              <a:defRPr sz="3300" baseline="0">
                <a:latin typeface="Georgia"/>
              </a:defRPr>
            </a:lvl3pPr>
            <a:lvl4pPr marL="889200" indent="-457200" algn="l">
              <a:spcAft>
                <a:spcPts val="1200"/>
              </a:spcAft>
              <a:buFont typeface="Arial"/>
              <a:buChar char="•"/>
              <a:defRPr sz="3300" baseline="0">
                <a:latin typeface="Georgia"/>
              </a:defRPr>
            </a:lvl4pPr>
            <a:lvl5pPr marL="889200" indent="-457200" algn="l">
              <a:spcAft>
                <a:spcPts val="1200"/>
              </a:spcAft>
              <a:buFont typeface="Arial"/>
              <a:buChar char="•"/>
              <a:defRPr sz="3300" baseline="0">
                <a:latin typeface="Georgia"/>
              </a:defRPr>
            </a:lvl5pPr>
          </a:lstStyle>
          <a:p>
            <a:pPr lvl="0"/>
            <a:r>
              <a:rPr lang="en-CA" dirty="0"/>
              <a:t>Highlight/Subhead</a:t>
            </a:r>
          </a:p>
        </p:txBody>
      </p:sp>
      <p:sp>
        <p:nvSpPr>
          <p:cNvPr id="11" name="Text Placeholder 10"/>
          <p:cNvSpPr>
            <a:spLocks noGrp="1"/>
          </p:cNvSpPr>
          <p:nvPr>
            <p:ph type="body" sz="quarter" idx="15" hasCustomPrompt="1"/>
          </p:nvPr>
        </p:nvSpPr>
        <p:spPr>
          <a:xfrm>
            <a:off x="10356850" y="3140075"/>
            <a:ext cx="8991600" cy="3141475"/>
          </a:xfrm>
          <a:prstGeom prst="rect">
            <a:avLst/>
          </a:prstGeom>
        </p:spPr>
        <p:txBody>
          <a:bodyPr vert="horz"/>
          <a:lstStyle>
            <a:lvl1pPr marL="0" algn="l">
              <a:lnSpc>
                <a:spcPct val="112000"/>
              </a:lnSpc>
              <a:spcAft>
                <a:spcPts val="600"/>
              </a:spcAft>
              <a:defRPr sz="3300" b="0" i="0" baseline="0">
                <a:solidFill>
                  <a:srgbClr val="141313"/>
                </a:solidFill>
                <a:latin typeface="Georgia"/>
                <a:cs typeface="Calibri"/>
              </a:defRPr>
            </a:lvl1pPr>
            <a:lvl2pPr marL="0" indent="0" algn="l">
              <a:lnSpc>
                <a:spcPct val="112000"/>
              </a:lnSpc>
              <a:spcBef>
                <a:spcPts val="0"/>
              </a:spcBef>
              <a:spcAft>
                <a:spcPts val="600"/>
              </a:spcAft>
              <a:buFontTx/>
              <a:buNone/>
              <a:defRPr sz="3300" b="0" i="0" baseline="0">
                <a:solidFill>
                  <a:srgbClr val="141313"/>
                </a:solidFill>
                <a:latin typeface="Georgia"/>
              </a:defRPr>
            </a:lvl2pPr>
            <a:lvl3pPr marL="0" indent="0" algn="l">
              <a:lnSpc>
                <a:spcPct val="112000"/>
              </a:lnSpc>
              <a:spcBef>
                <a:spcPts val="0"/>
              </a:spcBef>
              <a:spcAft>
                <a:spcPts val="600"/>
              </a:spcAft>
              <a:buFontTx/>
              <a:buNone/>
              <a:defRPr sz="3300" b="0" i="0" baseline="0">
                <a:solidFill>
                  <a:srgbClr val="141313"/>
                </a:solidFill>
                <a:latin typeface="Georgia"/>
              </a:defRPr>
            </a:lvl3pPr>
            <a:lvl4pPr marL="0" indent="0" algn="l">
              <a:lnSpc>
                <a:spcPct val="112000"/>
              </a:lnSpc>
              <a:spcBef>
                <a:spcPts val="0"/>
              </a:spcBef>
              <a:spcAft>
                <a:spcPts val="600"/>
              </a:spcAft>
              <a:buFontTx/>
              <a:buNone/>
              <a:defRPr sz="3300" b="0" i="0" baseline="0">
                <a:solidFill>
                  <a:srgbClr val="141313"/>
                </a:solidFill>
                <a:latin typeface="Georgia"/>
              </a:defRPr>
            </a:lvl4pPr>
            <a:lvl5pPr marL="0" indent="0" algn="l">
              <a:lnSpc>
                <a:spcPct val="112000"/>
              </a:lnSpc>
              <a:spcBef>
                <a:spcPts val="0"/>
              </a:spcBef>
              <a:spcAft>
                <a:spcPts val="600"/>
              </a:spcAft>
              <a:buFontTx/>
              <a:buNone/>
              <a:defRPr sz="3300" b="0" i="0" baseline="0">
                <a:solidFill>
                  <a:srgbClr val="141313"/>
                </a:solidFill>
                <a:latin typeface="Georgia"/>
              </a:defRPr>
            </a:lvl5pPr>
          </a:lstStyle>
          <a:p>
            <a:pPr lvl="0"/>
            <a:r>
              <a:rPr lang="en-CA" dirty="0"/>
              <a:t>Special text. E.g. A quote.</a:t>
            </a:r>
            <a:endParaRPr lang="en-US" dirty="0"/>
          </a:p>
        </p:txBody>
      </p:sp>
    </p:spTree>
    <p:extLst>
      <p:ext uri="{BB962C8B-B14F-4D97-AF65-F5344CB8AC3E}">
        <p14:creationId xmlns:p14="http://schemas.microsoft.com/office/powerpoint/2010/main" val="2888289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subhead) Text and image: 2 columns, specialized quote text">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rgbClr val="0D3F6F"/>
                </a:solidFill>
                <a:latin typeface="Calibri"/>
                <a:cs typeface="Calibri"/>
              </a:defRPr>
            </a:lvl1pPr>
          </a:lstStyle>
          <a:p>
            <a:fld id="{81D60167-4931-47E6-BA6A-407CBD079E47}" type="slidenum">
              <a:rPr lang="en-US" spc="-5" smtClean="0"/>
              <a:pPr/>
              <a:t>‹#›</a:t>
            </a:fld>
            <a:endParaRPr lang="en-US" spc="-5" dirty="0"/>
          </a:p>
        </p:txBody>
      </p:sp>
      <p:sp>
        <p:nvSpPr>
          <p:cNvPr id="43" name="Picture Placeholder 42"/>
          <p:cNvSpPr>
            <a:spLocks noGrp="1"/>
          </p:cNvSpPr>
          <p:nvPr>
            <p:ph type="pic" sz="quarter" idx="12" hasCustomPrompt="1"/>
          </p:nvPr>
        </p:nvSpPr>
        <p:spPr>
          <a:xfrm>
            <a:off x="0" y="2378075"/>
            <a:ext cx="9747250" cy="7010400"/>
          </a:xfrm>
          <a:prstGeom prst="rect">
            <a:avLst/>
          </a:prstGeom>
        </p:spPr>
        <p:txBody>
          <a:bodyPr vert="horz" wrap="square">
            <a:noAutofit/>
          </a:bodyPr>
          <a:lstStyle>
            <a:lvl1pPr>
              <a:defRPr sz="4000">
                <a:solidFill>
                  <a:srgbClr val="191838"/>
                </a:solidFill>
                <a:latin typeface="Calibri"/>
                <a:cs typeface="Calibri"/>
              </a:defRPr>
            </a:lvl1pPr>
          </a:lstStyle>
          <a:p>
            <a:r>
              <a:rPr lang="en-US" dirty="0"/>
              <a:t>Picture</a:t>
            </a:r>
          </a:p>
        </p:txBody>
      </p:sp>
      <p:sp>
        <p:nvSpPr>
          <p:cNvPr id="11" name="Text Placeholder 10"/>
          <p:cNvSpPr>
            <a:spLocks noGrp="1"/>
          </p:cNvSpPr>
          <p:nvPr>
            <p:ph type="body" sz="quarter" idx="15" hasCustomPrompt="1"/>
          </p:nvPr>
        </p:nvSpPr>
        <p:spPr>
          <a:xfrm>
            <a:off x="10356850" y="2225675"/>
            <a:ext cx="8991600" cy="4055875"/>
          </a:xfrm>
          <a:prstGeom prst="rect">
            <a:avLst/>
          </a:prstGeom>
        </p:spPr>
        <p:txBody>
          <a:bodyPr vert="horz"/>
          <a:lstStyle>
            <a:lvl1pPr marL="0" algn="l">
              <a:lnSpc>
                <a:spcPct val="112000"/>
              </a:lnSpc>
              <a:spcAft>
                <a:spcPts val="600"/>
              </a:spcAft>
              <a:defRPr sz="3300" b="0" i="0" baseline="0">
                <a:solidFill>
                  <a:srgbClr val="141313"/>
                </a:solidFill>
                <a:latin typeface="Georgia"/>
                <a:cs typeface="Calibri"/>
              </a:defRPr>
            </a:lvl1pPr>
            <a:lvl2pPr marL="0" indent="0" algn="l">
              <a:lnSpc>
                <a:spcPct val="112000"/>
              </a:lnSpc>
              <a:spcBef>
                <a:spcPts val="0"/>
              </a:spcBef>
              <a:spcAft>
                <a:spcPts val="600"/>
              </a:spcAft>
              <a:buFontTx/>
              <a:buNone/>
              <a:defRPr sz="3300" b="0" i="0" baseline="0">
                <a:solidFill>
                  <a:srgbClr val="141313"/>
                </a:solidFill>
                <a:latin typeface="Georgia"/>
              </a:defRPr>
            </a:lvl2pPr>
            <a:lvl3pPr marL="0" indent="0" algn="l">
              <a:lnSpc>
                <a:spcPct val="112000"/>
              </a:lnSpc>
              <a:spcBef>
                <a:spcPts val="0"/>
              </a:spcBef>
              <a:spcAft>
                <a:spcPts val="600"/>
              </a:spcAft>
              <a:buFontTx/>
              <a:buNone/>
              <a:defRPr sz="3300" b="0" i="0" baseline="0">
                <a:solidFill>
                  <a:srgbClr val="141313"/>
                </a:solidFill>
                <a:latin typeface="Georgia"/>
              </a:defRPr>
            </a:lvl3pPr>
            <a:lvl4pPr marL="0" indent="0" algn="l">
              <a:lnSpc>
                <a:spcPct val="112000"/>
              </a:lnSpc>
              <a:spcBef>
                <a:spcPts val="0"/>
              </a:spcBef>
              <a:spcAft>
                <a:spcPts val="600"/>
              </a:spcAft>
              <a:buFontTx/>
              <a:buNone/>
              <a:defRPr sz="3300" b="0" i="0" baseline="0">
                <a:solidFill>
                  <a:srgbClr val="141313"/>
                </a:solidFill>
                <a:latin typeface="Georgia"/>
              </a:defRPr>
            </a:lvl4pPr>
            <a:lvl5pPr marL="0" indent="0" algn="l">
              <a:lnSpc>
                <a:spcPct val="112000"/>
              </a:lnSpc>
              <a:spcBef>
                <a:spcPts val="0"/>
              </a:spcBef>
              <a:spcAft>
                <a:spcPts val="600"/>
              </a:spcAft>
              <a:buFontTx/>
              <a:buNone/>
              <a:defRPr sz="3300" b="0" i="0" baseline="0">
                <a:solidFill>
                  <a:srgbClr val="141313"/>
                </a:solidFill>
                <a:latin typeface="Georgia"/>
              </a:defRPr>
            </a:lvl5pPr>
          </a:lstStyle>
          <a:p>
            <a:pPr lvl="0"/>
            <a:r>
              <a:rPr lang="en-CA" dirty="0"/>
              <a:t>Special text. E.g. A quote.</a:t>
            </a:r>
            <a:endParaRPr lang="en-US" dirty="0"/>
          </a:p>
        </p:txBody>
      </p:sp>
    </p:spTree>
    <p:extLst>
      <p:ext uri="{BB962C8B-B14F-4D97-AF65-F5344CB8AC3E}">
        <p14:creationId xmlns:p14="http://schemas.microsoft.com/office/powerpoint/2010/main" val="1960293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603250" y="2225675"/>
            <a:ext cx="18745200" cy="607859"/>
          </a:xfrm>
          <a:prstGeom prst="rect">
            <a:avLst/>
          </a:prstGeom>
        </p:spPr>
        <p:txBody>
          <a:bodyPr vert="horz"/>
          <a:lstStyle>
            <a:lvl1pPr>
              <a:lnSpc>
                <a:spcPct val="100000"/>
              </a:lnSpc>
              <a:defRPr sz="3900" b="1">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603250" y="2911475"/>
            <a:ext cx="18745200" cy="3141475"/>
          </a:xfrm>
          <a:prstGeom prst="rect">
            <a:avLst/>
          </a:prstGeom>
        </p:spPr>
        <p:txBody>
          <a:bodyPr vert="horz" numCol="2"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434427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 subhead) Text: 2 columns">
    <p:spTree>
      <p:nvGrpSpPr>
        <p:cNvPr id="1" name=""/>
        <p:cNvGrpSpPr/>
        <p:nvPr/>
      </p:nvGrpSpPr>
      <p:grpSpPr>
        <a:xfrm>
          <a:off x="0" y="0"/>
          <a:ext cx="0" cy="0"/>
          <a:chOff x="0" y="0"/>
          <a:chExt cx="0" cy="0"/>
        </a:xfrm>
      </p:grpSpPr>
      <p:sp>
        <p:nvSpPr>
          <p:cNvPr id="47" name="Text Placeholder 46"/>
          <p:cNvSpPr>
            <a:spLocks noGrp="1"/>
          </p:cNvSpPr>
          <p:nvPr>
            <p:ph type="body" sz="quarter" idx="13"/>
          </p:nvPr>
        </p:nvSpPr>
        <p:spPr>
          <a:xfrm>
            <a:off x="603250" y="2225675"/>
            <a:ext cx="18745200" cy="6553200"/>
          </a:xfrm>
          <a:prstGeom prst="rect">
            <a:avLst/>
          </a:prstGeom>
        </p:spPr>
        <p:txBody>
          <a:bodyPr vert="horz" numCol="2"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6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a:t>
            </a:r>
            <a:r>
              <a:rPr lang="en-US" sz="2600" b="0" i="0" dirty="0">
                <a:solidFill>
                  <a:srgbClr val="000000"/>
                </a:solidFill>
                <a:latin typeface="Lucida Grande"/>
                <a:ea typeface="Lucida Grande"/>
                <a:cs typeface="Lucida Grande"/>
              </a:rPr>
              <a:t>(no subhead) Text: 2 columns</a:t>
            </a:r>
            <a:r>
              <a:rPr lang="en-CA" dirty="0" err="1"/>
              <a:t>fth</a:t>
            </a:r>
            <a:r>
              <a:rPr lang="en-CA" dirty="0"/>
              <a:t> level</a:t>
            </a:r>
            <a:endParaRPr lang="en-US" dirty="0"/>
          </a:p>
        </p:txBody>
      </p:sp>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Tree>
    <p:extLst>
      <p:ext uri="{BB962C8B-B14F-4D97-AF65-F5344CB8AC3E}">
        <p14:creationId xmlns:p14="http://schemas.microsoft.com/office/powerpoint/2010/main" val="819562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1 column">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603250" y="2225675"/>
            <a:ext cx="18745200" cy="607859"/>
          </a:xfrm>
          <a:prstGeom prst="rect">
            <a:avLst/>
          </a:prstGeom>
        </p:spPr>
        <p:txBody>
          <a:bodyPr vert="horz"/>
          <a:lstStyle>
            <a:lvl1pPr>
              <a:lnSpc>
                <a:spcPct val="100000"/>
              </a:lnSpc>
              <a:defRPr sz="3900" b="1">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603250" y="2911475"/>
            <a:ext cx="18745200" cy="3141475"/>
          </a:xfrm>
          <a:prstGeom prst="rect">
            <a:avLst/>
          </a:prstGeom>
        </p:spPr>
        <p:txBody>
          <a:bodyPr vert="horz" numCol="1" spcCol="540000"/>
          <a:lstStyle>
            <a:lvl1pPr marL="457200" indent="-457200">
              <a:lnSpc>
                <a:spcPct val="112000"/>
              </a:lnSpc>
              <a:spcAft>
                <a:spcPts val="600"/>
              </a:spcAft>
              <a:buFont typeface="Arial"/>
              <a:buChar char="•"/>
              <a:defRPr sz="3300" b="0" i="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a:solidFill>
                  <a:srgbClr val="141313"/>
                </a:solidFill>
                <a:latin typeface="+mn-lt"/>
              </a:defRPr>
            </a:lvl2pPr>
            <a:lvl3pPr marL="1440000" indent="-457200" algn="l">
              <a:lnSpc>
                <a:spcPct val="112000"/>
              </a:lnSpc>
              <a:spcAft>
                <a:spcPts val="600"/>
              </a:spcAft>
              <a:buSzPct val="100000"/>
              <a:buFont typeface="Arial"/>
              <a:buChar char="•"/>
              <a:defRPr sz="3300" b="0" i="0">
                <a:solidFill>
                  <a:srgbClr val="141313"/>
                </a:solidFill>
                <a:latin typeface="+mn-lt"/>
              </a:defRPr>
            </a:lvl3pPr>
            <a:lvl4pPr marL="1944000" indent="-457200" algn="l">
              <a:lnSpc>
                <a:spcPct val="112000"/>
              </a:lnSpc>
              <a:spcAft>
                <a:spcPts val="600"/>
              </a:spcAft>
              <a:buSzPct val="60000"/>
              <a:buFont typeface="Courier New"/>
              <a:buChar char="o"/>
              <a:defRPr sz="3300" b="0" i="0">
                <a:solidFill>
                  <a:srgbClr val="141313"/>
                </a:solidFill>
                <a:latin typeface="+mn-lt"/>
              </a:defRPr>
            </a:lvl4pPr>
            <a:lvl5pPr marL="2412000" indent="-457200" algn="l">
              <a:lnSpc>
                <a:spcPct val="112000"/>
              </a:lnSpc>
              <a:spcAft>
                <a:spcPts val="600"/>
              </a:spcAft>
              <a:buSzPct val="100000"/>
              <a:buFont typeface="Arial"/>
              <a:buChar char="•"/>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78452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subhead) Bullet: 1 column">
    <p:spTree>
      <p:nvGrpSpPr>
        <p:cNvPr id="1" name=""/>
        <p:cNvGrpSpPr/>
        <p:nvPr/>
      </p:nvGrpSpPr>
      <p:grpSpPr>
        <a:xfrm>
          <a:off x="0" y="0"/>
          <a:ext cx="0" cy="0"/>
          <a:chOff x="0" y="0"/>
          <a:chExt cx="0" cy="0"/>
        </a:xfrm>
      </p:grpSpPr>
      <p:sp>
        <p:nvSpPr>
          <p:cNvPr id="47" name="Text Placeholder 46"/>
          <p:cNvSpPr>
            <a:spLocks noGrp="1"/>
          </p:cNvSpPr>
          <p:nvPr>
            <p:ph type="body" sz="quarter" idx="13"/>
          </p:nvPr>
        </p:nvSpPr>
        <p:spPr>
          <a:xfrm>
            <a:off x="603250" y="2225675"/>
            <a:ext cx="18745200" cy="3141475"/>
          </a:xfrm>
          <a:prstGeom prst="rect">
            <a:avLst/>
          </a:prstGeom>
        </p:spPr>
        <p:txBody>
          <a:bodyPr vert="horz" numCol="1" spcCol="540000"/>
          <a:lstStyle>
            <a:lvl1pPr marL="457200" indent="-457200">
              <a:lnSpc>
                <a:spcPct val="112000"/>
              </a:lnSpc>
              <a:spcAft>
                <a:spcPts val="600"/>
              </a:spcAft>
              <a:buFont typeface="Arial"/>
              <a:buChar char="•"/>
              <a:defRPr sz="3300" b="0" i="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a:solidFill>
                  <a:srgbClr val="141313"/>
                </a:solidFill>
                <a:latin typeface="+mn-lt"/>
              </a:defRPr>
            </a:lvl2pPr>
            <a:lvl3pPr marL="1440000" indent="-457200" algn="l">
              <a:lnSpc>
                <a:spcPct val="112000"/>
              </a:lnSpc>
              <a:spcAft>
                <a:spcPts val="600"/>
              </a:spcAft>
              <a:buSzPct val="100000"/>
              <a:buFont typeface="Arial"/>
              <a:buChar char="•"/>
              <a:defRPr sz="3300" b="0" i="0">
                <a:solidFill>
                  <a:srgbClr val="141313"/>
                </a:solidFill>
                <a:latin typeface="+mn-lt"/>
              </a:defRPr>
            </a:lvl3pPr>
            <a:lvl4pPr marL="1944000" indent="-457200" algn="l">
              <a:lnSpc>
                <a:spcPct val="112000"/>
              </a:lnSpc>
              <a:spcAft>
                <a:spcPts val="600"/>
              </a:spcAft>
              <a:buSzPct val="60000"/>
              <a:buFont typeface="Courier New"/>
              <a:buChar char="o"/>
              <a:defRPr sz="3300" b="0" i="0">
                <a:solidFill>
                  <a:srgbClr val="141313"/>
                </a:solidFill>
                <a:latin typeface="+mn-lt"/>
              </a:defRPr>
            </a:lvl4pPr>
            <a:lvl5pPr marL="2412000" indent="-457200" algn="l">
              <a:lnSpc>
                <a:spcPct val="112000"/>
              </a:lnSpc>
              <a:spcAft>
                <a:spcPts val="600"/>
              </a:spcAft>
              <a:buSzPct val="100000"/>
              <a:buFont typeface="Arial"/>
              <a:buChar char="•"/>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Tree>
    <p:extLst>
      <p:ext uri="{BB962C8B-B14F-4D97-AF65-F5344CB8AC3E}">
        <p14:creationId xmlns:p14="http://schemas.microsoft.com/office/powerpoint/2010/main" val="1126703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2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603250" y="2225675"/>
            <a:ext cx="18745200" cy="607859"/>
          </a:xfrm>
          <a:prstGeom prst="rect">
            <a:avLst/>
          </a:prstGeom>
        </p:spPr>
        <p:txBody>
          <a:bodyPr vert="horz"/>
          <a:lstStyle>
            <a:lvl1pPr>
              <a:lnSpc>
                <a:spcPct val="100000"/>
              </a:lnSpc>
              <a:defRPr sz="3900" b="1" i="0">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603250" y="2911475"/>
            <a:ext cx="18745200" cy="3141475"/>
          </a:xfrm>
          <a:prstGeom prst="rect">
            <a:avLst/>
          </a:prstGeom>
        </p:spPr>
        <p:txBody>
          <a:bodyPr vert="horz" numCol="2" spcCol="540000"/>
          <a:lstStyle>
            <a:lvl1pPr marL="457200" indent="-457200">
              <a:lnSpc>
                <a:spcPct val="112000"/>
              </a:lnSpc>
              <a:spcAft>
                <a:spcPts val="600"/>
              </a:spcAft>
              <a:buFont typeface="Arial"/>
              <a:buChar char="•"/>
              <a:defRPr sz="3300" b="0" i="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a:solidFill>
                  <a:srgbClr val="141313"/>
                </a:solidFill>
                <a:latin typeface="+mn-lt"/>
              </a:defRPr>
            </a:lvl2pPr>
            <a:lvl3pPr marL="1440000" indent="-457200" algn="l">
              <a:lnSpc>
                <a:spcPct val="112000"/>
              </a:lnSpc>
              <a:spcAft>
                <a:spcPts val="600"/>
              </a:spcAft>
              <a:buSzPct val="100000"/>
              <a:buFont typeface="Arial"/>
              <a:buChar char="•"/>
              <a:defRPr sz="3300" b="0" i="0">
                <a:solidFill>
                  <a:srgbClr val="141313"/>
                </a:solidFill>
                <a:latin typeface="+mn-lt"/>
              </a:defRPr>
            </a:lvl3pPr>
            <a:lvl4pPr marL="1944000" indent="-457200" algn="l">
              <a:lnSpc>
                <a:spcPct val="112000"/>
              </a:lnSpc>
              <a:spcAft>
                <a:spcPts val="600"/>
              </a:spcAft>
              <a:buSzPct val="60000"/>
              <a:buFont typeface="Courier New"/>
              <a:buChar char="o"/>
              <a:defRPr sz="3300" b="0" i="0">
                <a:solidFill>
                  <a:srgbClr val="141313"/>
                </a:solidFill>
                <a:latin typeface="+mn-lt"/>
              </a:defRPr>
            </a:lvl4pPr>
            <a:lvl5pPr marL="2412000" indent="-457200" algn="l">
              <a:lnSpc>
                <a:spcPct val="112000"/>
              </a:lnSpc>
              <a:spcAft>
                <a:spcPts val="600"/>
              </a:spcAft>
              <a:buSzPct val="100000"/>
              <a:buFont typeface="Arial"/>
              <a:buChar char="•"/>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009458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subhead) Bullet: 2 columns">
    <p:spTree>
      <p:nvGrpSpPr>
        <p:cNvPr id="1" name=""/>
        <p:cNvGrpSpPr/>
        <p:nvPr/>
      </p:nvGrpSpPr>
      <p:grpSpPr>
        <a:xfrm>
          <a:off x="0" y="0"/>
          <a:ext cx="0" cy="0"/>
          <a:chOff x="0" y="0"/>
          <a:chExt cx="0" cy="0"/>
        </a:xfrm>
      </p:grpSpPr>
      <p:sp>
        <p:nvSpPr>
          <p:cNvPr id="47" name="Text Placeholder 46"/>
          <p:cNvSpPr>
            <a:spLocks noGrp="1"/>
          </p:cNvSpPr>
          <p:nvPr>
            <p:ph type="body" sz="quarter" idx="13"/>
          </p:nvPr>
        </p:nvSpPr>
        <p:spPr>
          <a:xfrm>
            <a:off x="603250" y="2225675"/>
            <a:ext cx="18745200" cy="6629400"/>
          </a:xfrm>
          <a:prstGeom prst="rect">
            <a:avLst/>
          </a:prstGeom>
        </p:spPr>
        <p:txBody>
          <a:bodyPr vert="horz" numCol="2" spcCol="540000"/>
          <a:lstStyle>
            <a:lvl1pPr marL="457200" indent="-457200">
              <a:lnSpc>
                <a:spcPct val="112000"/>
              </a:lnSpc>
              <a:spcAft>
                <a:spcPts val="600"/>
              </a:spcAft>
              <a:buFont typeface="Arial"/>
              <a:buChar char="•"/>
              <a:defRPr sz="3300" b="0" i="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a:solidFill>
                  <a:srgbClr val="141313"/>
                </a:solidFill>
                <a:latin typeface="+mn-lt"/>
              </a:defRPr>
            </a:lvl2pPr>
            <a:lvl3pPr marL="1440000" indent="-457200" algn="l">
              <a:lnSpc>
                <a:spcPct val="112000"/>
              </a:lnSpc>
              <a:spcAft>
                <a:spcPts val="600"/>
              </a:spcAft>
              <a:buSzPct val="100000"/>
              <a:buFont typeface="Arial"/>
              <a:buChar char="•"/>
              <a:defRPr sz="3300" b="0" i="0">
                <a:solidFill>
                  <a:srgbClr val="141313"/>
                </a:solidFill>
                <a:latin typeface="+mn-lt"/>
              </a:defRPr>
            </a:lvl3pPr>
            <a:lvl4pPr marL="1944000" indent="-457200" algn="l">
              <a:lnSpc>
                <a:spcPct val="112000"/>
              </a:lnSpc>
              <a:spcAft>
                <a:spcPts val="600"/>
              </a:spcAft>
              <a:buSzPct val="60000"/>
              <a:buFont typeface="Courier New"/>
              <a:buChar char="o"/>
              <a:defRPr sz="3300" b="0" i="0">
                <a:solidFill>
                  <a:srgbClr val="141313"/>
                </a:solidFill>
                <a:latin typeface="+mn-lt"/>
              </a:defRPr>
            </a:lvl4pPr>
            <a:lvl5pPr marL="2412000" indent="-457200" algn="l">
              <a:lnSpc>
                <a:spcPct val="112000"/>
              </a:lnSpc>
              <a:spcAft>
                <a:spcPts val="600"/>
              </a:spcAft>
              <a:buSzPct val="100000"/>
              <a:buFont typeface="Arial"/>
              <a:buChar char="•"/>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Tree>
    <p:extLst>
      <p:ext uri="{BB962C8B-B14F-4D97-AF65-F5344CB8AC3E}">
        <p14:creationId xmlns:p14="http://schemas.microsoft.com/office/powerpoint/2010/main" val="178878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and image: 2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10356850" y="2225675"/>
            <a:ext cx="8991600" cy="607859"/>
          </a:xfrm>
          <a:prstGeom prst="rect">
            <a:avLst/>
          </a:prstGeom>
        </p:spPr>
        <p:txBody>
          <a:bodyPr vert="horz"/>
          <a:lstStyle>
            <a:lvl1pPr>
              <a:lnSpc>
                <a:spcPct val="100000"/>
              </a:lnSpc>
              <a:defRPr sz="3900" b="1" i="0">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10356850" y="2911475"/>
            <a:ext cx="8991600" cy="3141475"/>
          </a:xfrm>
          <a:prstGeom prst="rect">
            <a:avLst/>
          </a:prstGeom>
        </p:spPr>
        <p:txBody>
          <a:bodyPr vert="horz" numCol="1" spcCol="540000"/>
          <a:lstStyle>
            <a:lvl1pPr marL="457200" indent="-457200">
              <a:lnSpc>
                <a:spcPct val="112000"/>
              </a:lnSpc>
              <a:spcBef>
                <a:spcPts val="0"/>
              </a:spcBef>
              <a:spcAft>
                <a:spcPts val="600"/>
              </a:spcAft>
              <a:buFont typeface="Arial"/>
              <a:buChar char="•"/>
              <a:defRPr sz="3300" b="0" i="0" kern="0" spc="0">
                <a:solidFill>
                  <a:srgbClr val="141313"/>
                </a:solidFill>
                <a:latin typeface="+mn-lt"/>
                <a:cs typeface="Calibri"/>
              </a:defRPr>
            </a:lvl1pPr>
            <a:lvl2pPr marL="972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2pPr>
            <a:lvl3pPr marL="1440000" indent="-457200" algn="l">
              <a:lnSpc>
                <a:spcPct val="112000"/>
              </a:lnSpc>
              <a:spcBef>
                <a:spcPts val="0"/>
              </a:spcBef>
              <a:spcAft>
                <a:spcPts val="600"/>
              </a:spcAft>
              <a:buSzPct val="100000"/>
              <a:buFont typeface="Arial"/>
              <a:buChar char="•"/>
              <a:defRPr sz="3300" b="0" i="0" kern="0" spc="0">
                <a:solidFill>
                  <a:srgbClr val="141313"/>
                </a:solidFill>
                <a:latin typeface="+mn-lt"/>
              </a:defRPr>
            </a:lvl3pPr>
            <a:lvl4pPr marL="1944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4pPr>
            <a:lvl5pPr marL="2412000" indent="-457200" algn="l">
              <a:lnSpc>
                <a:spcPct val="112000"/>
              </a:lnSpc>
              <a:spcBef>
                <a:spcPts val="0"/>
              </a:spcBef>
              <a:spcAft>
                <a:spcPts val="600"/>
              </a:spcAft>
              <a:buSzPct val="100000"/>
              <a:buFont typeface="Arial"/>
              <a:buChar char="•"/>
              <a:defRPr sz="3300" b="0" i="0" kern="0" spc="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1" name="Picture Placeholder 42"/>
          <p:cNvSpPr>
            <a:spLocks noGrp="1"/>
          </p:cNvSpPr>
          <p:nvPr>
            <p:ph type="pic" sz="quarter" idx="12"/>
          </p:nvPr>
        </p:nvSpPr>
        <p:spPr>
          <a:xfrm>
            <a:off x="0" y="2378075"/>
            <a:ext cx="9747250" cy="7010400"/>
          </a:xfrm>
          <a:prstGeom prst="rect">
            <a:avLst/>
          </a:prstGeom>
        </p:spPr>
        <p:txBody>
          <a:bodyPr vert="horz" wrap="square">
            <a:noAutofit/>
          </a:bodyPr>
          <a:lstStyle>
            <a:lvl1pPr>
              <a:defRPr>
                <a:solidFill>
                  <a:srgbClr val="191838"/>
                </a:solidFill>
                <a:latin typeface="Calibri"/>
                <a:cs typeface="Calibri"/>
              </a:defRPr>
            </a:lvl1pPr>
          </a:lstStyle>
          <a:p>
            <a:endParaRPr lang="en-US" dirty="0"/>
          </a:p>
        </p:txBody>
      </p:sp>
    </p:spTree>
    <p:extLst>
      <p:ext uri="{BB962C8B-B14F-4D97-AF65-F5344CB8AC3E}">
        <p14:creationId xmlns:p14="http://schemas.microsoft.com/office/powerpoint/2010/main" val="131882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70" name="SmartArt Placeholder 6"/>
          <p:cNvSpPr>
            <a:spLocks noGrp="1"/>
          </p:cNvSpPr>
          <p:nvPr>
            <p:ph type="dgm" sz="quarter" idx="12" hasCustomPrompt="1"/>
          </p:nvPr>
        </p:nvSpPr>
        <p:spPr>
          <a:xfrm>
            <a:off x="1060450" y="3063875"/>
            <a:ext cx="11049000" cy="6629400"/>
          </a:xfrm>
          <a:prstGeom prst="round2DiagRect">
            <a:avLst>
              <a:gd name="adj1" fmla="val 4340"/>
              <a:gd name="adj2" fmla="val 0"/>
            </a:avLst>
          </a:prstGeom>
          <a:solidFill>
            <a:srgbClr val="F0F0F0"/>
          </a:solidFill>
        </p:spPr>
        <p:txBody>
          <a:bodyPr vert="horz"/>
          <a:lstStyle>
            <a:lvl1pPr marL="0" indent="0">
              <a:buNone/>
              <a:defRPr baseline="0"/>
            </a:lvl1pPr>
          </a:lstStyle>
          <a:p>
            <a:r>
              <a:rPr lang="en-US" dirty="0"/>
              <a:t> </a:t>
            </a:r>
          </a:p>
        </p:txBody>
      </p:sp>
      <p:sp>
        <p:nvSpPr>
          <p:cNvPr id="39" name="SmartArt Placeholder 6"/>
          <p:cNvSpPr>
            <a:spLocks noGrp="1"/>
          </p:cNvSpPr>
          <p:nvPr>
            <p:ph type="dgm" sz="quarter" idx="11" hasCustomPrompt="1"/>
          </p:nvPr>
        </p:nvSpPr>
        <p:spPr>
          <a:xfrm>
            <a:off x="755650" y="2835275"/>
            <a:ext cx="11049000" cy="6629400"/>
          </a:xfrm>
          <a:prstGeom prst="round2DiagRect">
            <a:avLst>
              <a:gd name="adj1" fmla="val 4340"/>
              <a:gd name="adj2" fmla="val 0"/>
            </a:avLst>
          </a:prstGeom>
          <a:solidFill>
            <a:srgbClr val="C3ECF5"/>
          </a:solidFill>
        </p:spPr>
        <p:txBody>
          <a:bodyPr vert="horz"/>
          <a:lstStyle>
            <a:lvl1pPr marL="0" indent="0">
              <a:buNone/>
              <a:defRPr baseline="0"/>
            </a:lvl1pPr>
          </a:lstStyle>
          <a:p>
            <a:r>
              <a:rPr lang="en-US" dirty="0"/>
              <a:t> </a:t>
            </a:r>
          </a:p>
        </p:txBody>
      </p:sp>
      <p:sp>
        <p:nvSpPr>
          <p:cNvPr id="72" name="SmartArt Placeholder 11"/>
          <p:cNvSpPr>
            <a:spLocks noGrp="1"/>
          </p:cNvSpPr>
          <p:nvPr>
            <p:ph type="dgm" sz="quarter" idx="13" hasCustomPrompt="1"/>
          </p:nvPr>
        </p:nvSpPr>
        <p:spPr bwMode="ltGray">
          <a:xfrm rot="5400000">
            <a:off x="2511424" y="4667251"/>
            <a:ext cx="838201" cy="5861049"/>
          </a:xfrm>
          <a:prstGeom prst="round1Rect">
            <a:avLst>
              <a:gd name="adj" fmla="val 33794"/>
            </a:avLst>
          </a:prstGeom>
          <a:gradFill flip="none" rotWithShape="1">
            <a:gsLst>
              <a:gs pos="0">
                <a:schemeClr val="tx2"/>
              </a:gs>
              <a:gs pos="100000">
                <a:schemeClr val="accent3"/>
              </a:gs>
              <a:gs pos="29000">
                <a:schemeClr val="accent2"/>
              </a:gs>
              <a:gs pos="75000">
                <a:schemeClr val="accent2"/>
              </a:gs>
            </a:gsLst>
            <a:lin ang="16200000" scaled="0"/>
            <a:tileRect/>
          </a:gradFill>
        </p:spPr>
        <p:txBody>
          <a:bodyPr vert="horz"/>
          <a:lstStyle>
            <a:lvl1pPr marL="0" indent="0">
              <a:buNone/>
              <a:defRPr baseline="0"/>
            </a:lvl1pPr>
          </a:lstStyle>
          <a:p>
            <a:r>
              <a:rPr lang="en-US" dirty="0"/>
              <a:t> </a:t>
            </a:r>
          </a:p>
        </p:txBody>
      </p:sp>
      <p:sp>
        <p:nvSpPr>
          <p:cNvPr id="2" name="Holder 2"/>
          <p:cNvSpPr>
            <a:spLocks noGrp="1"/>
          </p:cNvSpPr>
          <p:nvPr>
            <p:ph type="ctrTitle"/>
          </p:nvPr>
        </p:nvSpPr>
        <p:spPr>
          <a:xfrm>
            <a:off x="1170511" y="3880360"/>
            <a:ext cx="10557939" cy="1508105"/>
          </a:xfrm>
          <a:prstGeom prst="rect">
            <a:avLst/>
          </a:prstGeom>
        </p:spPr>
        <p:txBody>
          <a:bodyPr wrap="square" lIns="0" tIns="0" rIns="0" bIns="0">
            <a:spAutoFit/>
          </a:bodyPr>
          <a:lstStyle>
            <a:lvl1pPr algn="l">
              <a:defRPr sz="9800" b="0" i="0">
                <a:solidFill>
                  <a:schemeClr val="accent2"/>
                </a:solidFill>
              </a:defRPr>
            </a:lvl1pPr>
          </a:lstStyle>
          <a:p>
            <a:endParaRPr dirty="0"/>
          </a:p>
        </p:txBody>
      </p:sp>
      <p:sp>
        <p:nvSpPr>
          <p:cNvPr id="3" name="Holder 3"/>
          <p:cNvSpPr>
            <a:spLocks noGrp="1"/>
          </p:cNvSpPr>
          <p:nvPr>
            <p:ph type="subTitle" idx="4"/>
          </p:nvPr>
        </p:nvSpPr>
        <p:spPr>
          <a:xfrm>
            <a:off x="1212850" y="7326610"/>
            <a:ext cx="9067800" cy="461665"/>
          </a:xfrm>
          <a:prstGeom prst="rect">
            <a:avLst/>
          </a:prstGeom>
        </p:spPr>
        <p:txBody>
          <a:bodyPr wrap="square" lIns="0" tIns="0" rIns="0" bIns="0">
            <a:spAutoFit/>
          </a:bodyPr>
          <a:lstStyle>
            <a:lvl1pPr marL="0" indent="0">
              <a:buFontTx/>
              <a:buNone/>
              <a:defRPr sz="3000" b="1" i="0" cap="all">
                <a:solidFill>
                  <a:schemeClr val="bg2"/>
                </a:solidFill>
              </a:defRPr>
            </a:lvl1pPr>
          </a:lstStyle>
          <a:p>
            <a:endParaRPr dirty="0"/>
          </a:p>
        </p:txBody>
      </p:sp>
      <p:pic>
        <p:nvPicPr>
          <p:cNvPr id="71" name="Picture 70" descr="CCO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650" y="535940"/>
            <a:ext cx="4343400" cy="1095375"/>
          </a:xfrm>
          <a:prstGeom prst="rect">
            <a:avLst/>
          </a:prstGeom>
        </p:spPr>
      </p:pic>
      <p:pic>
        <p:nvPicPr>
          <p:cNvPr id="37" name="Picture 3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3850" y="10057719"/>
            <a:ext cx="2801699" cy="854756"/>
          </a:xfrm>
          <a:prstGeom prst="rect">
            <a:avLst/>
          </a:prstGeom>
        </p:spPr>
      </p:pic>
    </p:spTree>
    <p:extLst>
      <p:ext uri="{BB962C8B-B14F-4D97-AF65-F5344CB8AC3E}">
        <p14:creationId xmlns:p14="http://schemas.microsoft.com/office/powerpoint/2010/main" val="3452951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 subhead) Bullet and image: 2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7" name="Text Placeholder 46"/>
          <p:cNvSpPr>
            <a:spLocks noGrp="1"/>
          </p:cNvSpPr>
          <p:nvPr>
            <p:ph type="body" sz="quarter" idx="13"/>
          </p:nvPr>
        </p:nvSpPr>
        <p:spPr>
          <a:xfrm>
            <a:off x="10356850" y="2225675"/>
            <a:ext cx="8991600" cy="3827275"/>
          </a:xfrm>
          <a:prstGeom prst="rect">
            <a:avLst/>
          </a:prstGeom>
        </p:spPr>
        <p:txBody>
          <a:bodyPr vert="horz" numCol="1" spcCol="540000"/>
          <a:lstStyle>
            <a:lvl1pPr marL="457200" indent="-457200">
              <a:lnSpc>
                <a:spcPct val="112000"/>
              </a:lnSpc>
              <a:spcBef>
                <a:spcPts val="0"/>
              </a:spcBef>
              <a:spcAft>
                <a:spcPts val="600"/>
              </a:spcAft>
              <a:buFont typeface="Arial"/>
              <a:buChar char="•"/>
              <a:defRPr sz="3300" b="0" i="0" kern="0" spc="0">
                <a:solidFill>
                  <a:srgbClr val="141313"/>
                </a:solidFill>
                <a:latin typeface="+mn-lt"/>
                <a:cs typeface="Calibri"/>
              </a:defRPr>
            </a:lvl1pPr>
            <a:lvl2pPr marL="972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2pPr>
            <a:lvl3pPr marL="1440000" indent="-457200" algn="l">
              <a:lnSpc>
                <a:spcPct val="112000"/>
              </a:lnSpc>
              <a:spcBef>
                <a:spcPts val="0"/>
              </a:spcBef>
              <a:spcAft>
                <a:spcPts val="600"/>
              </a:spcAft>
              <a:buSzPct val="100000"/>
              <a:buFont typeface="Arial"/>
              <a:buChar char="•"/>
              <a:defRPr sz="3300" b="0" i="0" kern="0" spc="0">
                <a:solidFill>
                  <a:srgbClr val="141313"/>
                </a:solidFill>
                <a:latin typeface="+mn-lt"/>
              </a:defRPr>
            </a:lvl3pPr>
            <a:lvl4pPr marL="1944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4pPr>
            <a:lvl5pPr marL="2412000" indent="-457200" algn="l">
              <a:lnSpc>
                <a:spcPct val="112000"/>
              </a:lnSpc>
              <a:spcBef>
                <a:spcPts val="0"/>
              </a:spcBef>
              <a:spcAft>
                <a:spcPts val="600"/>
              </a:spcAft>
              <a:buSzPct val="100000"/>
              <a:buFont typeface="Arial"/>
              <a:buChar char="•"/>
              <a:defRPr sz="3300" b="0" i="0" kern="0" spc="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1" name="Picture Placeholder 42"/>
          <p:cNvSpPr>
            <a:spLocks noGrp="1"/>
          </p:cNvSpPr>
          <p:nvPr>
            <p:ph type="pic" sz="quarter" idx="12"/>
          </p:nvPr>
        </p:nvSpPr>
        <p:spPr>
          <a:xfrm>
            <a:off x="0" y="2378075"/>
            <a:ext cx="9747250" cy="7010400"/>
          </a:xfrm>
          <a:prstGeom prst="rect">
            <a:avLst/>
          </a:prstGeom>
        </p:spPr>
        <p:txBody>
          <a:bodyPr vert="horz" wrap="square">
            <a:noAutofit/>
          </a:bodyPr>
          <a:lstStyle>
            <a:lvl1pPr>
              <a:defRPr>
                <a:solidFill>
                  <a:srgbClr val="191838"/>
                </a:solidFill>
                <a:latin typeface="Calibri"/>
                <a:cs typeface="Calibri"/>
              </a:defRPr>
            </a:lvl1pPr>
          </a:lstStyle>
          <a:p>
            <a:endParaRPr lang="en-US" dirty="0"/>
          </a:p>
        </p:txBody>
      </p:sp>
    </p:spTree>
    <p:extLst>
      <p:ext uri="{BB962C8B-B14F-4D97-AF65-F5344CB8AC3E}">
        <p14:creationId xmlns:p14="http://schemas.microsoft.com/office/powerpoint/2010/main" val="3316874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and image: 3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7080250" y="2225675"/>
            <a:ext cx="12268200" cy="607859"/>
          </a:xfrm>
          <a:prstGeom prst="rect">
            <a:avLst/>
          </a:prstGeom>
        </p:spPr>
        <p:txBody>
          <a:bodyPr vert="horz"/>
          <a:lstStyle>
            <a:lvl1pPr>
              <a:lnSpc>
                <a:spcPct val="100000"/>
              </a:lnSpc>
              <a:defRPr sz="3900" b="1" i="0">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7080250" y="2911475"/>
            <a:ext cx="12268200" cy="3141475"/>
          </a:xfrm>
          <a:prstGeom prst="rect">
            <a:avLst/>
          </a:prstGeom>
        </p:spPr>
        <p:txBody>
          <a:bodyPr vert="horz" numCol="2" spcCol="540000"/>
          <a:lstStyle>
            <a:lvl1pPr marL="457200" indent="-457200">
              <a:lnSpc>
                <a:spcPct val="112000"/>
              </a:lnSpc>
              <a:spcAft>
                <a:spcPts val="600"/>
              </a:spcAft>
              <a:buFont typeface="Arial"/>
              <a:buChar char="•"/>
              <a:defRPr sz="3300" b="0" i="0" spc="-3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spc="-30">
                <a:solidFill>
                  <a:srgbClr val="141313"/>
                </a:solidFill>
                <a:latin typeface="+mn-lt"/>
              </a:defRPr>
            </a:lvl2pPr>
            <a:lvl3pPr marL="1440000" indent="-457200" algn="l">
              <a:lnSpc>
                <a:spcPct val="112000"/>
              </a:lnSpc>
              <a:spcAft>
                <a:spcPts val="600"/>
              </a:spcAft>
              <a:buSzPct val="100000"/>
              <a:buFont typeface="Arial"/>
              <a:buChar char="•"/>
              <a:defRPr sz="3300" b="0" i="0" spc="-30">
                <a:solidFill>
                  <a:srgbClr val="141313"/>
                </a:solidFill>
                <a:latin typeface="+mn-lt"/>
              </a:defRPr>
            </a:lvl3pPr>
            <a:lvl4pPr marL="1944000" indent="-457200" algn="l">
              <a:lnSpc>
                <a:spcPct val="112000"/>
              </a:lnSpc>
              <a:spcAft>
                <a:spcPts val="600"/>
              </a:spcAft>
              <a:buSzPct val="60000"/>
              <a:buFont typeface="Courier New"/>
              <a:buChar char="o"/>
              <a:defRPr sz="3300" b="0" i="0" spc="-30">
                <a:solidFill>
                  <a:srgbClr val="141313"/>
                </a:solidFill>
                <a:latin typeface="+mn-lt"/>
              </a:defRPr>
            </a:lvl4pPr>
            <a:lvl5pPr marL="2412000" indent="-457200" algn="l">
              <a:lnSpc>
                <a:spcPct val="112000"/>
              </a:lnSpc>
              <a:spcAft>
                <a:spcPts val="600"/>
              </a:spcAft>
              <a:buSzPct val="100000"/>
              <a:buFont typeface="Arial"/>
              <a:buChar char="•"/>
              <a:defRPr sz="3300" b="0" i="0" spc="-3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Picture Placeholder 42"/>
          <p:cNvSpPr>
            <a:spLocks noGrp="1"/>
          </p:cNvSpPr>
          <p:nvPr>
            <p:ph type="pic" sz="quarter" idx="12" hasCustomPrompt="1"/>
          </p:nvPr>
        </p:nvSpPr>
        <p:spPr>
          <a:xfrm>
            <a:off x="0" y="2354426"/>
            <a:ext cx="6470650" cy="7010400"/>
          </a:xfrm>
          <a:prstGeom prst="rect">
            <a:avLst/>
          </a:prstGeom>
        </p:spPr>
        <p:txBody>
          <a:bodyPr vert="horz" wrap="square">
            <a:noAutofit/>
          </a:bodyPr>
          <a:lstStyle>
            <a:lvl1pPr>
              <a:defRPr sz="4000">
                <a:solidFill>
                  <a:srgbClr val="0D3F6F"/>
                </a:solidFill>
                <a:latin typeface="Calibri"/>
                <a:cs typeface="Calibri"/>
              </a:defRPr>
            </a:lvl1pPr>
          </a:lstStyle>
          <a:p>
            <a:r>
              <a:rPr lang="en-US" dirty="0"/>
              <a:t>Picture</a:t>
            </a:r>
          </a:p>
        </p:txBody>
      </p:sp>
    </p:spTree>
    <p:extLst>
      <p:ext uri="{BB962C8B-B14F-4D97-AF65-F5344CB8AC3E}">
        <p14:creationId xmlns:p14="http://schemas.microsoft.com/office/powerpoint/2010/main" val="457683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o subhead) Bullet and image: 3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7" name="Text Placeholder 46"/>
          <p:cNvSpPr>
            <a:spLocks noGrp="1"/>
          </p:cNvSpPr>
          <p:nvPr>
            <p:ph type="body" sz="quarter" idx="13"/>
          </p:nvPr>
        </p:nvSpPr>
        <p:spPr>
          <a:xfrm>
            <a:off x="7080250" y="2225675"/>
            <a:ext cx="12268200" cy="3827275"/>
          </a:xfrm>
          <a:prstGeom prst="rect">
            <a:avLst/>
          </a:prstGeom>
        </p:spPr>
        <p:txBody>
          <a:bodyPr vert="horz" numCol="2" spcCol="540000"/>
          <a:lstStyle>
            <a:lvl1pPr marL="457200" indent="-457200">
              <a:lnSpc>
                <a:spcPct val="112000"/>
              </a:lnSpc>
              <a:spcAft>
                <a:spcPts val="600"/>
              </a:spcAft>
              <a:buFont typeface="Arial"/>
              <a:buChar char="•"/>
              <a:defRPr sz="3300" b="0" i="0" spc="-3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spc="-30">
                <a:solidFill>
                  <a:srgbClr val="141313"/>
                </a:solidFill>
                <a:latin typeface="+mn-lt"/>
              </a:defRPr>
            </a:lvl2pPr>
            <a:lvl3pPr marL="1440000" indent="-457200" algn="l">
              <a:lnSpc>
                <a:spcPct val="112000"/>
              </a:lnSpc>
              <a:spcAft>
                <a:spcPts val="600"/>
              </a:spcAft>
              <a:buSzPct val="100000"/>
              <a:buFont typeface="Arial"/>
              <a:buChar char="•"/>
              <a:defRPr sz="3300" b="0" i="0" spc="-30">
                <a:solidFill>
                  <a:srgbClr val="141313"/>
                </a:solidFill>
                <a:latin typeface="+mn-lt"/>
              </a:defRPr>
            </a:lvl3pPr>
            <a:lvl4pPr marL="1944000" indent="-457200" algn="l">
              <a:lnSpc>
                <a:spcPct val="112000"/>
              </a:lnSpc>
              <a:spcAft>
                <a:spcPts val="600"/>
              </a:spcAft>
              <a:buSzPct val="60000"/>
              <a:buFont typeface="Courier New"/>
              <a:buChar char="o"/>
              <a:defRPr sz="3300" b="0" i="0" spc="-30">
                <a:solidFill>
                  <a:srgbClr val="141313"/>
                </a:solidFill>
                <a:latin typeface="+mn-lt"/>
              </a:defRPr>
            </a:lvl4pPr>
            <a:lvl5pPr marL="2412000" indent="-457200" algn="l">
              <a:lnSpc>
                <a:spcPct val="112000"/>
              </a:lnSpc>
              <a:spcAft>
                <a:spcPts val="600"/>
              </a:spcAft>
              <a:buSzPct val="100000"/>
              <a:buFont typeface="Arial"/>
              <a:buChar char="•"/>
              <a:defRPr sz="3300" b="0" i="0" spc="-3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Picture Placeholder 42"/>
          <p:cNvSpPr>
            <a:spLocks noGrp="1"/>
          </p:cNvSpPr>
          <p:nvPr>
            <p:ph type="pic" sz="quarter" idx="12" hasCustomPrompt="1"/>
          </p:nvPr>
        </p:nvSpPr>
        <p:spPr>
          <a:xfrm>
            <a:off x="0" y="2354426"/>
            <a:ext cx="6470650" cy="7010400"/>
          </a:xfrm>
          <a:prstGeom prst="rect">
            <a:avLst/>
          </a:prstGeom>
        </p:spPr>
        <p:txBody>
          <a:bodyPr vert="horz" wrap="square">
            <a:noAutofit/>
          </a:bodyPr>
          <a:lstStyle>
            <a:lvl1pPr>
              <a:defRPr sz="4000">
                <a:solidFill>
                  <a:srgbClr val="0D3F6F"/>
                </a:solidFill>
                <a:latin typeface="Calibri"/>
                <a:cs typeface="Calibri"/>
              </a:defRPr>
            </a:lvl1pPr>
          </a:lstStyle>
          <a:p>
            <a:r>
              <a:rPr lang="en-US" dirty="0"/>
              <a:t>Picture</a:t>
            </a:r>
          </a:p>
        </p:txBody>
      </p:sp>
    </p:spTree>
    <p:extLst>
      <p:ext uri="{BB962C8B-B14F-4D97-AF65-F5344CB8AC3E}">
        <p14:creationId xmlns:p14="http://schemas.microsoft.com/office/powerpoint/2010/main" val="179553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Rectangle 3"/>
          <p:cNvSpPr/>
          <p:nvPr userDrawn="1"/>
        </p:nvSpPr>
        <p:spPr bwMode="ltGray">
          <a:xfrm>
            <a:off x="0" y="0"/>
            <a:ext cx="20104100" cy="95408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6" name="Picture Placeholder 5"/>
          <p:cNvSpPr>
            <a:spLocks noGrp="1"/>
          </p:cNvSpPr>
          <p:nvPr>
            <p:ph type="pic" sz="quarter" idx="10"/>
          </p:nvPr>
        </p:nvSpPr>
        <p:spPr>
          <a:xfrm>
            <a:off x="0" y="1768474"/>
            <a:ext cx="18205450" cy="7772400"/>
          </a:xfrm>
          <a:prstGeom prst="rect">
            <a:avLst/>
          </a:prstGeom>
        </p:spPr>
        <p:txBody>
          <a:bodyPr vert="horz"/>
          <a:lstStyle>
            <a:lvl1pPr>
              <a:defRPr>
                <a:solidFill>
                  <a:schemeClr val="bg1"/>
                </a:solidFill>
                <a:latin typeface="Calibri"/>
                <a:cs typeface="Calibri"/>
              </a:defRPr>
            </a:lvl1pPr>
          </a:lstStyle>
          <a:p>
            <a:endParaRPr lang="en-US" dirty="0"/>
          </a:p>
        </p:txBody>
      </p:sp>
    </p:spTree>
    <p:extLst>
      <p:ext uri="{BB962C8B-B14F-4D97-AF65-F5344CB8AC3E}">
        <p14:creationId xmlns:p14="http://schemas.microsoft.com/office/powerpoint/2010/main" val="2963509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image with accompanying text">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Picture Placeholder 4"/>
          <p:cNvSpPr>
            <a:spLocks noGrp="1"/>
          </p:cNvSpPr>
          <p:nvPr>
            <p:ph type="pic" sz="quarter" idx="10"/>
          </p:nvPr>
        </p:nvSpPr>
        <p:spPr>
          <a:xfrm>
            <a:off x="-6350" y="2378074"/>
            <a:ext cx="16224250" cy="7009200"/>
          </a:xfrm>
          <a:prstGeom prst="rect">
            <a:avLst/>
          </a:prstGeom>
        </p:spPr>
        <p:txBody>
          <a:bodyPr vert="horz"/>
          <a:lstStyle>
            <a:lvl1pPr>
              <a:defRPr>
                <a:solidFill>
                  <a:srgbClr val="0D3F6F"/>
                </a:solidFill>
                <a:latin typeface="Calibri"/>
                <a:cs typeface="Calibri"/>
              </a:defRPr>
            </a:lvl1pPr>
          </a:lstStyle>
          <a:p>
            <a:endParaRPr lang="en-US" dirty="0"/>
          </a:p>
        </p:txBody>
      </p:sp>
      <p:sp>
        <p:nvSpPr>
          <p:cNvPr id="14" name="SmartArt Placeholder 13"/>
          <p:cNvSpPr>
            <a:spLocks noGrp="1"/>
          </p:cNvSpPr>
          <p:nvPr>
            <p:ph type="dgm" sz="quarter" idx="11" hasCustomPrompt="1"/>
          </p:nvPr>
        </p:nvSpPr>
        <p:spPr bwMode="ltGray">
          <a:xfrm rot="5400000">
            <a:off x="13520100" y="1767875"/>
            <a:ext cx="5486400" cy="6706800"/>
          </a:xfrm>
          <a:prstGeom prst="round1Rect">
            <a:avLst/>
          </a:prstGeom>
          <a:solidFill>
            <a:schemeClr val="accent2"/>
          </a:solidFill>
        </p:spPr>
        <p:txBody>
          <a:bodyPr vert="horz"/>
          <a:lstStyle>
            <a:lvl1pPr>
              <a:defRPr>
                <a:latin typeface="Calibri"/>
                <a:cs typeface="Calibri"/>
              </a:defRPr>
            </a:lvl1pPr>
          </a:lstStyle>
          <a:p>
            <a:r>
              <a:rPr lang="en-US" dirty="0"/>
              <a:t> </a:t>
            </a:r>
          </a:p>
        </p:txBody>
      </p:sp>
      <p:sp>
        <p:nvSpPr>
          <p:cNvPr id="18" name="Text Placeholder 17"/>
          <p:cNvSpPr>
            <a:spLocks noGrp="1"/>
          </p:cNvSpPr>
          <p:nvPr>
            <p:ph type="body" idx="13" hasCustomPrompt="1"/>
          </p:nvPr>
        </p:nvSpPr>
        <p:spPr>
          <a:xfrm>
            <a:off x="13328650" y="2874250"/>
            <a:ext cx="5791200" cy="2693045"/>
          </a:xfrm>
          <a:prstGeom prst="rect">
            <a:avLst/>
          </a:prstGeom>
        </p:spPr>
        <p:txBody>
          <a:bodyPr vert="horz"/>
          <a:lstStyle>
            <a:lvl1pPr algn="l">
              <a:spcAft>
                <a:spcPts val="600"/>
              </a:spcAft>
              <a:buFontTx/>
              <a:buNone/>
              <a:defRPr sz="3300" b="0" i="0">
                <a:solidFill>
                  <a:schemeClr val="bg2"/>
                </a:solidFill>
                <a:latin typeface="Georgia"/>
                <a:cs typeface="Calibri"/>
              </a:defRPr>
            </a:lvl1pPr>
            <a:lvl2pPr marL="468000" indent="0" algn="l">
              <a:buFontTx/>
              <a:buNone/>
              <a:defRPr sz="3300" b="1" i="0">
                <a:solidFill>
                  <a:schemeClr val="bg2"/>
                </a:solidFill>
                <a:latin typeface="+mn-lt"/>
                <a:cs typeface="Georgia"/>
              </a:defRPr>
            </a:lvl2pPr>
            <a:lvl3pPr marL="910800" indent="0" algn="l">
              <a:buFontTx/>
              <a:buNone/>
              <a:defRPr sz="3300" b="0" i="0">
                <a:solidFill>
                  <a:schemeClr val="bg2"/>
                </a:solidFill>
                <a:latin typeface="Georgia"/>
              </a:defRPr>
            </a:lvl3pPr>
            <a:lvl4pPr marL="1393200" indent="0" algn="l">
              <a:buFontTx/>
              <a:buNone/>
              <a:defRPr sz="3300" b="0" i="0">
                <a:solidFill>
                  <a:schemeClr val="bg2"/>
                </a:solidFill>
                <a:latin typeface="Georgia"/>
              </a:defRPr>
            </a:lvl4pPr>
            <a:lvl5pPr marL="1803600" indent="0" algn="l">
              <a:buFontTx/>
              <a:buNone/>
              <a:defRPr sz="3300" b="0" i="0">
                <a:solidFill>
                  <a:schemeClr val="bg2"/>
                </a:solidFill>
                <a:latin typeface="Georgia"/>
              </a:defRPr>
            </a:lvl5pPr>
          </a:lstStyle>
          <a:p>
            <a:pPr lvl="0"/>
            <a:r>
              <a:rPr lang="en-CA" dirty="0"/>
              <a:t>Quote text</a:t>
            </a:r>
          </a:p>
          <a:p>
            <a:pPr lvl="1"/>
            <a:r>
              <a:rPr lang="en-CA" dirty="0"/>
              <a:t>Source</a:t>
            </a:r>
          </a:p>
        </p:txBody>
      </p:sp>
    </p:spTree>
    <p:extLst>
      <p:ext uri="{BB962C8B-B14F-4D97-AF65-F5344CB8AC3E}">
        <p14:creationId xmlns:p14="http://schemas.microsoft.com/office/powerpoint/2010/main" val="3926722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pic>
        <p:nvPicPr>
          <p:cNvPr id="10" name="Picture 9" descr="CCO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250" y="9845675"/>
            <a:ext cx="3134802" cy="790575"/>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5"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6"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9685265" cy="1675459"/>
          </a:xfrm>
          <a:prstGeom prst="rect">
            <a:avLst/>
          </a:prstGeom>
        </p:spPr>
      </p:pic>
      <p:sp>
        <p:nvSpPr>
          <p:cNvPr id="2" name="Title 1"/>
          <p:cNvSpPr>
            <a:spLocks noGrp="1"/>
          </p:cNvSpPr>
          <p:nvPr>
            <p:ph type="title"/>
          </p:nvPr>
        </p:nvSpPr>
        <p:spPr>
          <a:xfrm>
            <a:off x="991245" y="305860"/>
            <a:ext cx="18093690" cy="1222561"/>
          </a:xfrm>
        </p:spPr>
        <p:txBody>
          <a:bodyPr lIns="0" tIns="0" rIns="0" bIns="0">
            <a:noAutofit/>
          </a:bodyPr>
          <a:lstStyle>
            <a:lvl1pPr algn="l">
              <a:defRPr sz="5277" b="0">
                <a:solidFill>
                  <a:schemeClr val="bg1"/>
                </a:solidFill>
                <a:latin typeface="+mj-lt"/>
              </a:defRPr>
            </a:lvl1pPr>
          </a:lstStyle>
          <a:p>
            <a:r>
              <a:rPr lang="en-CA" dirty="0"/>
              <a:t>Click to edit Master title style</a:t>
            </a:r>
            <a:endParaRPr lang="en-US" dirty="0"/>
          </a:p>
        </p:txBody>
      </p:sp>
      <p:sp>
        <p:nvSpPr>
          <p:cNvPr id="6" name="Slide Number Placeholder 5"/>
          <p:cNvSpPr>
            <a:spLocks noGrp="1"/>
          </p:cNvSpPr>
          <p:nvPr>
            <p:ph type="sldNum" sz="quarter" idx="12"/>
          </p:nvPr>
        </p:nvSpPr>
        <p:spPr/>
        <p:txBody>
          <a:bodyPr rIns="0" bIns="0"/>
          <a:lstStyle>
            <a:lvl1pPr>
              <a:defRPr sz="1979" b="1">
                <a:solidFill>
                  <a:schemeClr val="tx1">
                    <a:lumMod val="95000"/>
                    <a:lumOff val="5000"/>
                  </a:schemeClr>
                </a:solidFill>
              </a:defRPr>
            </a:lvl1pPr>
          </a:lstStyle>
          <a:p>
            <a:fld id="{D28A7EBE-86EF-4D46-BBBA-56D187EC3882}" type="slidenum">
              <a:rPr lang="en-US" smtClean="0"/>
              <a:pPr/>
              <a:t>‹#›</a:t>
            </a:fld>
            <a:endParaRPr lang="en-US" dirty="0"/>
          </a:p>
        </p:txBody>
      </p:sp>
      <p:pic>
        <p:nvPicPr>
          <p:cNvPr id="7" name="Picture 6" descr="CCO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287" y="10234264"/>
            <a:ext cx="3400098" cy="823765"/>
          </a:xfrm>
          <a:prstGeom prst="rect">
            <a:avLst/>
          </a:prstGeom>
        </p:spPr>
      </p:pic>
      <p:sp>
        <p:nvSpPr>
          <p:cNvPr id="13" name="Text Placeholder 12"/>
          <p:cNvSpPr>
            <a:spLocks noGrp="1"/>
          </p:cNvSpPr>
          <p:nvPr>
            <p:ph type="body" sz="quarter" idx="13"/>
          </p:nvPr>
        </p:nvSpPr>
        <p:spPr>
          <a:xfrm>
            <a:off x="977286" y="2282813"/>
            <a:ext cx="18121612" cy="7665226"/>
          </a:xfrm>
        </p:spPr>
        <p:txBody>
          <a:bodyPr>
            <a:normAutofit/>
          </a:bodyPr>
          <a:lstStyle>
            <a:lvl1pPr>
              <a:spcBef>
                <a:spcPts val="2226"/>
              </a:spcBef>
              <a:spcAft>
                <a:spcPts val="618"/>
              </a:spcAft>
              <a:defRPr sz="2968"/>
            </a:lvl1pPr>
            <a:lvl2pPr>
              <a:spcBef>
                <a:spcPts val="618"/>
              </a:spcBef>
              <a:spcAft>
                <a:spcPts val="618"/>
              </a:spcAft>
              <a:defRPr sz="2474"/>
            </a:lvl2pPr>
            <a:lvl3pPr>
              <a:spcBef>
                <a:spcPts val="618"/>
              </a:spcBef>
              <a:spcAft>
                <a:spcPts val="618"/>
              </a:spcAft>
              <a:defRPr sz="2226"/>
            </a:lvl3pPr>
            <a:lvl4pPr>
              <a:spcBef>
                <a:spcPts val="618"/>
              </a:spcBef>
              <a:spcAft>
                <a:spcPts val="618"/>
              </a:spcAft>
              <a:defRPr sz="1979"/>
            </a:lvl4pPr>
            <a:lvl5pPr>
              <a:spcBef>
                <a:spcPts val="618"/>
              </a:spcBef>
              <a:spcAft>
                <a:spcPts val="618"/>
              </a:spcAft>
              <a:defRPr sz="197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611124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mage: 3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7080250" y="2225675"/>
            <a:ext cx="12268200" cy="607859"/>
          </a:xfrm>
          <a:prstGeom prst="rect">
            <a:avLst/>
          </a:prstGeom>
        </p:spPr>
        <p:txBody>
          <a:bodyPr vert="horz"/>
          <a:lstStyle>
            <a:lvl1pPr>
              <a:lnSpc>
                <a:spcPct val="100000"/>
              </a:lnSpc>
              <a:defRPr sz="3950" b="1">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7080250" y="2911475"/>
            <a:ext cx="12268200" cy="3141475"/>
          </a:xfrm>
          <a:prstGeom prst="rect">
            <a:avLst/>
          </a:prstGeom>
        </p:spPr>
        <p:txBody>
          <a:bodyPr vert="horz" numCol="2"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SzPct val="100000"/>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p:txBody>
      </p:sp>
      <p:sp>
        <p:nvSpPr>
          <p:cNvPr id="12" name="Round Single Corner Rectangle 11" descr="Grandfather and grandson playing the guitar "/>
          <p:cNvSpPr/>
          <p:nvPr userDrawn="1"/>
        </p:nvSpPr>
        <p:spPr>
          <a:xfrm rot="5400000">
            <a:off x="-269876" y="2647949"/>
            <a:ext cx="7010400" cy="6470651"/>
          </a:xfrm>
          <a:prstGeom prst="round1Rect">
            <a:avLst/>
          </a:prstGeom>
          <a:blipFill rotWithShape="0">
            <a:blip r:embed="rId2"/>
            <a:srcRect/>
            <a:stretch>
              <a:fillRect l="-17792" r="-17792"/>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6329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o subhead) Text and image: 3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7" name="Text Placeholder 46"/>
          <p:cNvSpPr>
            <a:spLocks noGrp="1"/>
          </p:cNvSpPr>
          <p:nvPr>
            <p:ph type="body" sz="quarter" idx="13"/>
          </p:nvPr>
        </p:nvSpPr>
        <p:spPr>
          <a:xfrm>
            <a:off x="7080250" y="2301875"/>
            <a:ext cx="12268200" cy="3751075"/>
          </a:xfrm>
          <a:prstGeom prst="rect">
            <a:avLst/>
          </a:prstGeom>
        </p:spPr>
        <p:txBody>
          <a:bodyPr vert="horz" numCol="2"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SzPct val="100000"/>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p:txBody>
      </p:sp>
      <p:sp>
        <p:nvSpPr>
          <p:cNvPr id="12" name="Round Single Corner Rectangle 11" descr="Grandfather and grandson playing the guitar "/>
          <p:cNvSpPr/>
          <p:nvPr userDrawn="1"/>
        </p:nvSpPr>
        <p:spPr>
          <a:xfrm rot="5400000">
            <a:off x="-269876" y="2647949"/>
            <a:ext cx="7010400" cy="6470651"/>
          </a:xfrm>
          <a:prstGeom prst="round1Rect">
            <a:avLst/>
          </a:prstGeom>
          <a:blipFill rotWithShape="0">
            <a:blip r:embed="rId2"/>
            <a:srcRect/>
            <a:stretch>
              <a:fillRect l="-17792" r="-17792"/>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5075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40" name="SmartArt Placeholder 6"/>
          <p:cNvSpPr>
            <a:spLocks noGrp="1"/>
          </p:cNvSpPr>
          <p:nvPr>
            <p:ph type="dgm" sz="quarter" idx="11" hasCustomPrompt="1"/>
          </p:nvPr>
        </p:nvSpPr>
        <p:spPr>
          <a:xfrm>
            <a:off x="1060450" y="3140075"/>
            <a:ext cx="11049000" cy="6629400"/>
          </a:xfrm>
          <a:prstGeom prst="round2DiagRect">
            <a:avLst>
              <a:gd name="adj1" fmla="val 4340"/>
              <a:gd name="adj2" fmla="val 0"/>
            </a:avLst>
          </a:prstGeom>
          <a:solidFill>
            <a:srgbClr val="C3ECF5"/>
          </a:solidFill>
        </p:spPr>
        <p:txBody>
          <a:bodyPr vert="horz"/>
          <a:lstStyle>
            <a:lvl1pPr marL="0" indent="0">
              <a:buNone/>
              <a:defRPr baseline="0"/>
            </a:lvl1pPr>
          </a:lstStyle>
          <a:p>
            <a:r>
              <a:rPr lang="en-US" dirty="0"/>
              <a:t> </a:t>
            </a:r>
          </a:p>
        </p:txBody>
      </p:sp>
      <p:sp>
        <p:nvSpPr>
          <p:cNvPr id="44" name="SmartArt Placeholder 11"/>
          <p:cNvSpPr>
            <a:spLocks noGrp="1"/>
          </p:cNvSpPr>
          <p:nvPr>
            <p:ph type="dgm" sz="quarter" idx="13" hasCustomPrompt="1"/>
          </p:nvPr>
        </p:nvSpPr>
        <p:spPr>
          <a:xfrm rot="5400000">
            <a:off x="2511424" y="4667251"/>
            <a:ext cx="838201" cy="5861049"/>
          </a:xfrm>
          <a:prstGeom prst="round1Rect">
            <a:avLst>
              <a:gd name="adj" fmla="val 33794"/>
            </a:avLst>
          </a:prstGeom>
          <a:solidFill>
            <a:srgbClr val="F0F0F0"/>
          </a:solidFill>
        </p:spPr>
        <p:txBody>
          <a:bodyPr vert="horz"/>
          <a:lstStyle>
            <a:lvl1pPr marL="0" indent="0">
              <a:buNone/>
              <a:defRPr baseline="0"/>
            </a:lvl1pPr>
          </a:lstStyle>
          <a:p>
            <a:r>
              <a:rPr lang="en-US" dirty="0"/>
              <a:t> </a:t>
            </a:r>
          </a:p>
        </p:txBody>
      </p:sp>
      <p:sp>
        <p:nvSpPr>
          <p:cNvPr id="42" name="SmartArt Placeholder 6"/>
          <p:cNvSpPr>
            <a:spLocks noGrp="1"/>
          </p:cNvSpPr>
          <p:nvPr>
            <p:ph type="dgm" sz="quarter" idx="12" hasCustomPrompt="1"/>
          </p:nvPr>
        </p:nvSpPr>
        <p:spPr>
          <a:xfrm>
            <a:off x="679450" y="2759075"/>
            <a:ext cx="11049000" cy="6705600"/>
          </a:xfrm>
          <a:prstGeom prst="round2DiagRect">
            <a:avLst>
              <a:gd name="adj1" fmla="val 4340"/>
              <a:gd name="adj2" fmla="val 0"/>
            </a:avLst>
          </a:prstGeom>
          <a:noFill/>
          <a:ln w="88900" cap="rnd">
            <a:gradFill flip="none" rotWithShape="1">
              <a:gsLst>
                <a:gs pos="0">
                  <a:schemeClr val="accent1"/>
                </a:gs>
                <a:gs pos="100000">
                  <a:schemeClr val="accent3"/>
                </a:gs>
                <a:gs pos="50000">
                  <a:schemeClr val="accent1"/>
                </a:gs>
              </a:gsLst>
              <a:lin ang="0" scaled="1"/>
              <a:tileRect/>
            </a:gradFill>
          </a:ln>
        </p:spPr>
        <p:txBody>
          <a:bodyPr vert="horz"/>
          <a:lstStyle>
            <a:lvl1pPr marL="0" indent="0">
              <a:buNone/>
              <a:defRPr baseline="0"/>
            </a:lvl1pPr>
          </a:lstStyle>
          <a:p>
            <a:r>
              <a:rPr lang="en-US" dirty="0"/>
              <a:t> </a:t>
            </a:r>
          </a:p>
        </p:txBody>
      </p:sp>
      <p:sp>
        <p:nvSpPr>
          <p:cNvPr id="2" name="Holder 2"/>
          <p:cNvSpPr>
            <a:spLocks noGrp="1"/>
          </p:cNvSpPr>
          <p:nvPr>
            <p:ph type="ctrTitle"/>
          </p:nvPr>
        </p:nvSpPr>
        <p:spPr>
          <a:xfrm>
            <a:off x="1170511" y="3880360"/>
            <a:ext cx="10557939" cy="1508105"/>
          </a:xfrm>
          <a:prstGeom prst="rect">
            <a:avLst/>
          </a:prstGeom>
        </p:spPr>
        <p:txBody>
          <a:bodyPr wrap="square" lIns="0" tIns="0" rIns="0" bIns="0">
            <a:spAutoFit/>
          </a:bodyPr>
          <a:lstStyle>
            <a:lvl1pPr algn="l">
              <a:defRPr sz="9800" b="0" i="0">
                <a:solidFill>
                  <a:schemeClr val="accent2"/>
                </a:solidFill>
              </a:defRPr>
            </a:lvl1pPr>
          </a:lstStyle>
          <a:p>
            <a:endParaRPr dirty="0"/>
          </a:p>
        </p:txBody>
      </p:sp>
      <p:sp>
        <p:nvSpPr>
          <p:cNvPr id="3" name="Holder 3"/>
          <p:cNvSpPr>
            <a:spLocks noGrp="1"/>
          </p:cNvSpPr>
          <p:nvPr>
            <p:ph type="subTitle" idx="4"/>
          </p:nvPr>
        </p:nvSpPr>
        <p:spPr>
          <a:xfrm>
            <a:off x="1212850" y="7326610"/>
            <a:ext cx="9067800" cy="461665"/>
          </a:xfrm>
          <a:prstGeom prst="rect">
            <a:avLst/>
          </a:prstGeom>
        </p:spPr>
        <p:txBody>
          <a:bodyPr wrap="square" lIns="0" tIns="0" rIns="0" bIns="0">
            <a:spAutoFit/>
          </a:bodyPr>
          <a:lstStyle>
            <a:lvl1pPr marL="0" indent="0">
              <a:buFontTx/>
              <a:buNone/>
              <a:defRPr sz="3000" b="1" i="0" cap="all">
                <a:solidFill>
                  <a:schemeClr val="accent2"/>
                </a:solidFill>
              </a:defRPr>
            </a:lvl1pPr>
          </a:lstStyle>
          <a:p>
            <a:endParaRPr dirty="0"/>
          </a:p>
        </p:txBody>
      </p:sp>
      <p:pic>
        <p:nvPicPr>
          <p:cNvPr id="37" name="Picture 36" descr="CCO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650" y="535940"/>
            <a:ext cx="4343400" cy="1095375"/>
          </a:xfrm>
          <a:prstGeom prst="rect">
            <a:avLst/>
          </a:prstGeom>
        </p:spPr>
      </p:pic>
      <p:pic>
        <p:nvPicPr>
          <p:cNvPr id="41" name="Picture 4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3850" y="10057719"/>
            <a:ext cx="2801699" cy="854756"/>
          </a:xfrm>
          <a:prstGeom prst="rect">
            <a:avLst/>
          </a:prstGeom>
        </p:spPr>
      </p:pic>
    </p:spTree>
    <p:extLst>
      <p:ext uri="{BB962C8B-B14F-4D97-AF65-F5344CB8AC3E}">
        <p14:creationId xmlns:p14="http://schemas.microsoft.com/office/powerpoint/2010/main" val="305566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image: 2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10356850" y="2225675"/>
            <a:ext cx="8991600" cy="607859"/>
          </a:xfrm>
          <a:prstGeom prst="rect">
            <a:avLst/>
          </a:prstGeom>
        </p:spPr>
        <p:txBody>
          <a:bodyPr vert="horz"/>
          <a:lstStyle>
            <a:lvl1pPr>
              <a:lnSpc>
                <a:spcPct val="100000"/>
              </a:lnSpc>
              <a:defRPr sz="3950" b="1">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10356850" y="2911475"/>
            <a:ext cx="8991600" cy="3141475"/>
          </a:xfrm>
          <a:prstGeom prst="rect">
            <a:avLst/>
          </a:prstGeom>
        </p:spPr>
        <p:txBody>
          <a:bodyPr vert="horz" numCol="1"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1" name="Round Single Corner Rectangle 10" descr="Grandfather and grandson playing the guitar "/>
          <p:cNvSpPr/>
          <p:nvPr userDrawn="1"/>
        </p:nvSpPr>
        <p:spPr>
          <a:xfrm rot="5400000">
            <a:off x="1368000" y="1008275"/>
            <a:ext cx="7009200" cy="9748800"/>
          </a:xfrm>
          <a:prstGeom prst="round1Rect">
            <a:avLst/>
          </a:prstGeom>
          <a:blipFill rotWithShape="0">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3135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o subhead) Text and image: 2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7" name="Text Placeholder 46"/>
          <p:cNvSpPr>
            <a:spLocks noGrp="1"/>
          </p:cNvSpPr>
          <p:nvPr>
            <p:ph type="body" sz="quarter" idx="13"/>
          </p:nvPr>
        </p:nvSpPr>
        <p:spPr>
          <a:xfrm>
            <a:off x="10356850" y="2301875"/>
            <a:ext cx="8991600" cy="3751075"/>
          </a:xfrm>
          <a:prstGeom prst="rect">
            <a:avLst/>
          </a:prstGeom>
        </p:spPr>
        <p:txBody>
          <a:bodyPr vert="horz" numCol="1"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1" name="Round Single Corner Rectangle 10" descr="Grandfather and grandson playing the guitar "/>
          <p:cNvSpPr/>
          <p:nvPr userDrawn="1"/>
        </p:nvSpPr>
        <p:spPr>
          <a:xfrm rot="5400000">
            <a:off x="1368000" y="1008275"/>
            <a:ext cx="7009200" cy="9748800"/>
          </a:xfrm>
          <a:prstGeom prst="round1Rect">
            <a:avLst/>
          </a:prstGeom>
          <a:blipFill rotWithShape="0">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2730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image: 2 columns, specialized quote text">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 name="Text Placeholder 3"/>
          <p:cNvSpPr>
            <a:spLocks noGrp="1"/>
          </p:cNvSpPr>
          <p:nvPr>
            <p:ph type="body" sz="quarter" idx="14" hasCustomPrompt="1"/>
          </p:nvPr>
        </p:nvSpPr>
        <p:spPr>
          <a:xfrm>
            <a:off x="10356850" y="2225675"/>
            <a:ext cx="8991600" cy="607859"/>
          </a:xfrm>
          <a:prstGeom prst="rect">
            <a:avLst/>
          </a:prstGeom>
        </p:spPr>
        <p:txBody>
          <a:bodyPr vert="horz"/>
          <a:lstStyle>
            <a:lvl1pPr>
              <a:lnSpc>
                <a:spcPct val="100000"/>
              </a:lnSpc>
              <a:defRPr sz="3950" b="1">
                <a:solidFill>
                  <a:schemeClr val="accent2"/>
                </a:solidFill>
                <a:latin typeface="Calibri"/>
                <a:cs typeface="Calibri"/>
              </a:defRPr>
            </a:lvl1pPr>
            <a:lvl2pPr marL="0" algn="l">
              <a:spcAft>
                <a:spcPts val="1200"/>
              </a:spcAft>
              <a:defRPr sz="3300" baseline="0">
                <a:latin typeface="Georgia"/>
              </a:defRPr>
            </a:lvl2pPr>
            <a:lvl3pPr marL="457200" indent="-457200" algn="l">
              <a:spcAft>
                <a:spcPts val="1200"/>
              </a:spcAft>
              <a:buFont typeface="Arial"/>
              <a:buChar char="•"/>
              <a:defRPr sz="3300" baseline="0">
                <a:latin typeface="Georgia"/>
              </a:defRPr>
            </a:lvl3pPr>
            <a:lvl4pPr marL="889200" indent="-457200" algn="l">
              <a:spcAft>
                <a:spcPts val="1200"/>
              </a:spcAft>
              <a:buFont typeface="Arial"/>
              <a:buChar char="•"/>
              <a:defRPr sz="3300" baseline="0">
                <a:latin typeface="Georgia"/>
              </a:defRPr>
            </a:lvl4pPr>
            <a:lvl5pPr marL="889200" indent="-457200" algn="l">
              <a:spcAft>
                <a:spcPts val="1200"/>
              </a:spcAft>
              <a:buFont typeface="Arial"/>
              <a:buChar char="•"/>
              <a:defRPr sz="3300" baseline="0">
                <a:latin typeface="Georgia"/>
              </a:defRPr>
            </a:lvl5pPr>
          </a:lstStyle>
          <a:p>
            <a:pPr lvl="0"/>
            <a:r>
              <a:rPr lang="en-CA" dirty="0"/>
              <a:t>Highlight/Subhead</a:t>
            </a:r>
          </a:p>
        </p:txBody>
      </p:sp>
      <p:sp>
        <p:nvSpPr>
          <p:cNvPr id="11" name="Text Placeholder 10"/>
          <p:cNvSpPr>
            <a:spLocks noGrp="1"/>
          </p:cNvSpPr>
          <p:nvPr>
            <p:ph type="body" sz="quarter" idx="15" hasCustomPrompt="1"/>
          </p:nvPr>
        </p:nvSpPr>
        <p:spPr>
          <a:xfrm>
            <a:off x="10356850" y="3140075"/>
            <a:ext cx="8991600" cy="3141475"/>
          </a:xfrm>
          <a:prstGeom prst="rect">
            <a:avLst/>
          </a:prstGeom>
        </p:spPr>
        <p:txBody>
          <a:bodyPr vert="horz"/>
          <a:lstStyle>
            <a:lvl1pPr marL="0" algn="l">
              <a:lnSpc>
                <a:spcPct val="112000"/>
              </a:lnSpc>
              <a:spcAft>
                <a:spcPts val="600"/>
              </a:spcAft>
              <a:defRPr sz="3300" b="0" i="0" baseline="0">
                <a:solidFill>
                  <a:srgbClr val="141313"/>
                </a:solidFill>
                <a:latin typeface="Georgia"/>
                <a:cs typeface="Calibri"/>
              </a:defRPr>
            </a:lvl1pPr>
            <a:lvl2pPr marL="0" indent="0" algn="l">
              <a:lnSpc>
                <a:spcPct val="112000"/>
              </a:lnSpc>
              <a:spcBef>
                <a:spcPts val="0"/>
              </a:spcBef>
              <a:spcAft>
                <a:spcPts val="600"/>
              </a:spcAft>
              <a:buFontTx/>
              <a:buNone/>
              <a:defRPr sz="3300" b="0" i="0" baseline="0">
                <a:solidFill>
                  <a:srgbClr val="141313"/>
                </a:solidFill>
                <a:latin typeface="Georgia"/>
              </a:defRPr>
            </a:lvl2pPr>
            <a:lvl3pPr marL="0" indent="0" algn="l">
              <a:lnSpc>
                <a:spcPct val="112000"/>
              </a:lnSpc>
              <a:spcBef>
                <a:spcPts val="0"/>
              </a:spcBef>
              <a:spcAft>
                <a:spcPts val="600"/>
              </a:spcAft>
              <a:buFontTx/>
              <a:buNone/>
              <a:defRPr sz="3300" b="0" i="0" baseline="0">
                <a:solidFill>
                  <a:srgbClr val="141313"/>
                </a:solidFill>
                <a:latin typeface="Georgia"/>
              </a:defRPr>
            </a:lvl3pPr>
            <a:lvl4pPr marL="0" indent="0" algn="l">
              <a:lnSpc>
                <a:spcPct val="112000"/>
              </a:lnSpc>
              <a:spcBef>
                <a:spcPts val="0"/>
              </a:spcBef>
              <a:spcAft>
                <a:spcPts val="600"/>
              </a:spcAft>
              <a:buFontTx/>
              <a:buNone/>
              <a:defRPr sz="3300" b="0" i="0" baseline="0">
                <a:solidFill>
                  <a:srgbClr val="141313"/>
                </a:solidFill>
                <a:latin typeface="Georgia"/>
              </a:defRPr>
            </a:lvl4pPr>
            <a:lvl5pPr marL="0" indent="0" algn="l">
              <a:lnSpc>
                <a:spcPct val="112000"/>
              </a:lnSpc>
              <a:spcBef>
                <a:spcPts val="0"/>
              </a:spcBef>
              <a:spcAft>
                <a:spcPts val="600"/>
              </a:spcAft>
              <a:buFontTx/>
              <a:buNone/>
              <a:defRPr sz="3300" b="0" i="0" baseline="0">
                <a:solidFill>
                  <a:srgbClr val="141313"/>
                </a:solidFill>
                <a:latin typeface="Georgia"/>
              </a:defRPr>
            </a:lvl5pPr>
          </a:lstStyle>
          <a:p>
            <a:pPr lvl="0"/>
            <a:r>
              <a:rPr lang="en-CA" dirty="0"/>
              <a:t>Special text. E.g. A quote.</a:t>
            </a:r>
            <a:endParaRPr lang="en-US" dirty="0"/>
          </a:p>
        </p:txBody>
      </p:sp>
      <p:sp>
        <p:nvSpPr>
          <p:cNvPr id="12" name="Round Single Corner Rectangle 11" descr="Female patient"/>
          <p:cNvSpPr/>
          <p:nvPr userDrawn="1"/>
        </p:nvSpPr>
        <p:spPr>
          <a:xfrm rot="5400000">
            <a:off x="1368000" y="1008275"/>
            <a:ext cx="7009200" cy="9748800"/>
          </a:xfrm>
          <a:prstGeom prst="round1Rect">
            <a:avLst/>
          </a:prstGeom>
          <a:blipFill rotWithShape="0">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3412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 subhead) Text and image: 2 columns, specialized quote text">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11" name="Text Placeholder 10"/>
          <p:cNvSpPr>
            <a:spLocks noGrp="1"/>
          </p:cNvSpPr>
          <p:nvPr>
            <p:ph type="body" sz="quarter" idx="15" hasCustomPrompt="1"/>
          </p:nvPr>
        </p:nvSpPr>
        <p:spPr>
          <a:xfrm>
            <a:off x="10356850" y="2301875"/>
            <a:ext cx="8991600" cy="3979675"/>
          </a:xfrm>
          <a:prstGeom prst="rect">
            <a:avLst/>
          </a:prstGeom>
        </p:spPr>
        <p:txBody>
          <a:bodyPr vert="horz"/>
          <a:lstStyle>
            <a:lvl1pPr marL="0" algn="l">
              <a:lnSpc>
                <a:spcPct val="112000"/>
              </a:lnSpc>
              <a:spcAft>
                <a:spcPts val="600"/>
              </a:spcAft>
              <a:defRPr sz="3300" b="0" i="0" baseline="0">
                <a:solidFill>
                  <a:srgbClr val="141313"/>
                </a:solidFill>
                <a:latin typeface="Georgia"/>
                <a:cs typeface="Calibri"/>
              </a:defRPr>
            </a:lvl1pPr>
            <a:lvl2pPr marL="0" indent="0" algn="l">
              <a:lnSpc>
                <a:spcPct val="112000"/>
              </a:lnSpc>
              <a:spcBef>
                <a:spcPts val="0"/>
              </a:spcBef>
              <a:spcAft>
                <a:spcPts val="600"/>
              </a:spcAft>
              <a:buFontTx/>
              <a:buNone/>
              <a:defRPr sz="3300" b="0" i="0" baseline="0">
                <a:solidFill>
                  <a:srgbClr val="141313"/>
                </a:solidFill>
                <a:latin typeface="Georgia"/>
              </a:defRPr>
            </a:lvl2pPr>
            <a:lvl3pPr marL="0" indent="0" algn="l">
              <a:lnSpc>
                <a:spcPct val="112000"/>
              </a:lnSpc>
              <a:spcBef>
                <a:spcPts val="0"/>
              </a:spcBef>
              <a:spcAft>
                <a:spcPts val="600"/>
              </a:spcAft>
              <a:buFontTx/>
              <a:buNone/>
              <a:defRPr sz="3300" b="0" i="0" baseline="0">
                <a:solidFill>
                  <a:srgbClr val="141313"/>
                </a:solidFill>
                <a:latin typeface="Georgia"/>
              </a:defRPr>
            </a:lvl3pPr>
            <a:lvl4pPr marL="0" indent="0" algn="l">
              <a:lnSpc>
                <a:spcPct val="112000"/>
              </a:lnSpc>
              <a:spcBef>
                <a:spcPts val="0"/>
              </a:spcBef>
              <a:spcAft>
                <a:spcPts val="600"/>
              </a:spcAft>
              <a:buFontTx/>
              <a:buNone/>
              <a:defRPr sz="3300" b="0" i="0" baseline="0">
                <a:solidFill>
                  <a:srgbClr val="141313"/>
                </a:solidFill>
                <a:latin typeface="Georgia"/>
              </a:defRPr>
            </a:lvl4pPr>
            <a:lvl5pPr marL="0" indent="0" algn="l">
              <a:lnSpc>
                <a:spcPct val="112000"/>
              </a:lnSpc>
              <a:spcBef>
                <a:spcPts val="0"/>
              </a:spcBef>
              <a:spcAft>
                <a:spcPts val="600"/>
              </a:spcAft>
              <a:buFontTx/>
              <a:buNone/>
              <a:defRPr sz="3300" b="0" i="0" baseline="0">
                <a:solidFill>
                  <a:srgbClr val="141313"/>
                </a:solidFill>
                <a:latin typeface="Georgia"/>
              </a:defRPr>
            </a:lvl5pPr>
          </a:lstStyle>
          <a:p>
            <a:pPr lvl="0"/>
            <a:r>
              <a:rPr lang="en-CA" dirty="0"/>
              <a:t>Special text. E.g. A quote.</a:t>
            </a:r>
            <a:endParaRPr lang="en-US" dirty="0"/>
          </a:p>
        </p:txBody>
      </p:sp>
      <p:sp>
        <p:nvSpPr>
          <p:cNvPr id="12" name="Round Single Corner Rectangle 11" descr="Female patient"/>
          <p:cNvSpPr/>
          <p:nvPr userDrawn="1"/>
        </p:nvSpPr>
        <p:spPr>
          <a:xfrm rot="5400000">
            <a:off x="1368000" y="1008275"/>
            <a:ext cx="7009200" cy="9748800"/>
          </a:xfrm>
          <a:prstGeom prst="round1Rect">
            <a:avLst/>
          </a:prstGeom>
          <a:blipFill rotWithShape="0">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1912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 and image: 2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10356850" y="2225675"/>
            <a:ext cx="8991600" cy="607859"/>
          </a:xfrm>
          <a:prstGeom prst="rect">
            <a:avLst/>
          </a:prstGeom>
        </p:spPr>
        <p:txBody>
          <a:bodyPr vert="horz"/>
          <a:lstStyle>
            <a:lvl1pPr>
              <a:lnSpc>
                <a:spcPct val="100000"/>
              </a:lnSpc>
              <a:defRPr sz="3900" b="1" i="0">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10356850" y="2911475"/>
            <a:ext cx="8991600" cy="3141475"/>
          </a:xfrm>
          <a:prstGeom prst="rect">
            <a:avLst/>
          </a:prstGeom>
        </p:spPr>
        <p:txBody>
          <a:bodyPr vert="horz" numCol="1" spcCol="540000"/>
          <a:lstStyle>
            <a:lvl1pPr marL="457200" indent="-457200">
              <a:lnSpc>
                <a:spcPct val="112000"/>
              </a:lnSpc>
              <a:spcBef>
                <a:spcPts val="0"/>
              </a:spcBef>
              <a:spcAft>
                <a:spcPts val="600"/>
              </a:spcAft>
              <a:buFont typeface="Arial"/>
              <a:buChar char="•"/>
              <a:defRPr sz="3300" b="0" i="0" kern="0" spc="0">
                <a:solidFill>
                  <a:srgbClr val="141313"/>
                </a:solidFill>
                <a:latin typeface="+mn-lt"/>
                <a:cs typeface="Calibri"/>
              </a:defRPr>
            </a:lvl1pPr>
            <a:lvl2pPr marL="972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2pPr>
            <a:lvl3pPr marL="1440000" indent="-457200" algn="l">
              <a:lnSpc>
                <a:spcPct val="112000"/>
              </a:lnSpc>
              <a:spcBef>
                <a:spcPts val="0"/>
              </a:spcBef>
              <a:spcAft>
                <a:spcPts val="600"/>
              </a:spcAft>
              <a:buSzPct val="100000"/>
              <a:buFont typeface="Arial"/>
              <a:buChar char="•"/>
              <a:defRPr sz="3300" b="0" i="0" kern="0" spc="0">
                <a:solidFill>
                  <a:srgbClr val="141313"/>
                </a:solidFill>
                <a:latin typeface="+mn-lt"/>
              </a:defRPr>
            </a:lvl3pPr>
            <a:lvl4pPr marL="1944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4pPr>
            <a:lvl5pPr marL="2412000" indent="-457200" algn="l">
              <a:lnSpc>
                <a:spcPct val="112000"/>
              </a:lnSpc>
              <a:spcBef>
                <a:spcPts val="0"/>
              </a:spcBef>
              <a:spcAft>
                <a:spcPts val="600"/>
              </a:spcAft>
              <a:buSzPct val="100000"/>
              <a:buFont typeface="Arial"/>
              <a:buChar char="•"/>
              <a:defRPr sz="3300" b="0" i="0" kern="0" spc="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2" name="Round Single Corner Rectangle 11" descr="Mother and daughter laughing"/>
          <p:cNvSpPr/>
          <p:nvPr userDrawn="1"/>
        </p:nvSpPr>
        <p:spPr>
          <a:xfrm rot="5400000">
            <a:off x="1368000" y="1008275"/>
            <a:ext cx="7009200" cy="9748800"/>
          </a:xfrm>
          <a:prstGeom prst="round1Rect">
            <a:avLst/>
          </a:prstGeom>
          <a:blipFill rotWithShape="0">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5108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o subhead) Bullet and image: 2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7" name="Text Placeholder 46"/>
          <p:cNvSpPr>
            <a:spLocks noGrp="1"/>
          </p:cNvSpPr>
          <p:nvPr>
            <p:ph type="body" sz="quarter" idx="13"/>
          </p:nvPr>
        </p:nvSpPr>
        <p:spPr>
          <a:xfrm>
            <a:off x="10356850" y="2301875"/>
            <a:ext cx="8991600" cy="3751075"/>
          </a:xfrm>
          <a:prstGeom prst="rect">
            <a:avLst/>
          </a:prstGeom>
        </p:spPr>
        <p:txBody>
          <a:bodyPr vert="horz" numCol="1" spcCol="540000"/>
          <a:lstStyle>
            <a:lvl1pPr marL="457200" indent="-457200">
              <a:lnSpc>
                <a:spcPct val="112000"/>
              </a:lnSpc>
              <a:spcBef>
                <a:spcPts val="0"/>
              </a:spcBef>
              <a:spcAft>
                <a:spcPts val="600"/>
              </a:spcAft>
              <a:buFont typeface="Arial"/>
              <a:buChar char="•"/>
              <a:defRPr sz="3300" b="0" i="0" kern="0" spc="0">
                <a:solidFill>
                  <a:srgbClr val="141313"/>
                </a:solidFill>
                <a:latin typeface="+mn-lt"/>
                <a:cs typeface="Calibri"/>
              </a:defRPr>
            </a:lvl1pPr>
            <a:lvl2pPr marL="972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2pPr>
            <a:lvl3pPr marL="1440000" indent="-457200" algn="l">
              <a:lnSpc>
                <a:spcPct val="112000"/>
              </a:lnSpc>
              <a:spcBef>
                <a:spcPts val="0"/>
              </a:spcBef>
              <a:spcAft>
                <a:spcPts val="600"/>
              </a:spcAft>
              <a:buSzPct val="100000"/>
              <a:buFont typeface="Arial"/>
              <a:buChar char="•"/>
              <a:defRPr sz="3300" b="0" i="0" kern="0" spc="0">
                <a:solidFill>
                  <a:srgbClr val="141313"/>
                </a:solidFill>
                <a:latin typeface="+mn-lt"/>
              </a:defRPr>
            </a:lvl3pPr>
            <a:lvl4pPr marL="1944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4pPr>
            <a:lvl5pPr marL="2412000" indent="-457200" algn="l">
              <a:lnSpc>
                <a:spcPct val="112000"/>
              </a:lnSpc>
              <a:spcBef>
                <a:spcPts val="0"/>
              </a:spcBef>
              <a:spcAft>
                <a:spcPts val="600"/>
              </a:spcAft>
              <a:buSzPct val="100000"/>
              <a:buFont typeface="Arial"/>
              <a:buChar char="•"/>
              <a:defRPr sz="3300" b="0" i="0" kern="0" spc="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2" name="Round Single Corner Rectangle 11" descr="Mother and daughter laughing"/>
          <p:cNvSpPr/>
          <p:nvPr userDrawn="1"/>
        </p:nvSpPr>
        <p:spPr>
          <a:xfrm rot="5400000">
            <a:off x="1368000" y="1008275"/>
            <a:ext cx="7009200" cy="9748800"/>
          </a:xfrm>
          <a:prstGeom prst="round1Rect">
            <a:avLst/>
          </a:prstGeom>
          <a:blipFill rotWithShape="0">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6416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and image: 3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7080250" y="2225675"/>
            <a:ext cx="12268200" cy="607859"/>
          </a:xfrm>
          <a:prstGeom prst="rect">
            <a:avLst/>
          </a:prstGeom>
        </p:spPr>
        <p:txBody>
          <a:bodyPr vert="horz"/>
          <a:lstStyle>
            <a:lvl1pPr>
              <a:lnSpc>
                <a:spcPct val="100000"/>
              </a:lnSpc>
              <a:defRPr sz="3900" b="1" i="0">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7080250" y="2911475"/>
            <a:ext cx="12268200" cy="3141475"/>
          </a:xfrm>
          <a:prstGeom prst="rect">
            <a:avLst/>
          </a:prstGeom>
        </p:spPr>
        <p:txBody>
          <a:bodyPr vert="horz" numCol="2" spcCol="540000"/>
          <a:lstStyle>
            <a:lvl1pPr marL="457200" indent="-457200">
              <a:lnSpc>
                <a:spcPct val="112000"/>
              </a:lnSpc>
              <a:spcAft>
                <a:spcPts val="600"/>
              </a:spcAft>
              <a:buFont typeface="Arial"/>
              <a:buChar char="•"/>
              <a:defRPr sz="3300" b="0" i="0" spc="-3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spc="-30">
                <a:solidFill>
                  <a:srgbClr val="141313"/>
                </a:solidFill>
                <a:latin typeface="+mn-lt"/>
              </a:defRPr>
            </a:lvl2pPr>
            <a:lvl3pPr marL="1440000" indent="-457200" algn="l">
              <a:lnSpc>
                <a:spcPct val="112000"/>
              </a:lnSpc>
              <a:spcAft>
                <a:spcPts val="600"/>
              </a:spcAft>
              <a:buSzPct val="100000"/>
              <a:buFont typeface="Arial"/>
              <a:buChar char="•"/>
              <a:defRPr sz="3300" b="0" i="0" spc="-30">
                <a:solidFill>
                  <a:srgbClr val="141313"/>
                </a:solidFill>
                <a:latin typeface="+mn-lt"/>
              </a:defRPr>
            </a:lvl3pPr>
            <a:lvl4pPr marL="1944000" indent="-457200" algn="l">
              <a:lnSpc>
                <a:spcPct val="112000"/>
              </a:lnSpc>
              <a:spcAft>
                <a:spcPts val="600"/>
              </a:spcAft>
              <a:buSzPct val="60000"/>
              <a:buFont typeface="Courier New"/>
              <a:buChar char="o"/>
              <a:defRPr sz="3300" b="0" i="0" spc="-30">
                <a:solidFill>
                  <a:srgbClr val="141313"/>
                </a:solidFill>
                <a:latin typeface="+mn-lt"/>
              </a:defRPr>
            </a:lvl4pPr>
            <a:lvl5pPr marL="2412000" indent="-457200" algn="l">
              <a:lnSpc>
                <a:spcPct val="112000"/>
              </a:lnSpc>
              <a:spcAft>
                <a:spcPts val="600"/>
              </a:spcAft>
              <a:buSzPct val="100000"/>
              <a:buFont typeface="Arial"/>
              <a:buChar char="•"/>
              <a:defRPr sz="3300" b="0" i="0" spc="-3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2" name="Round Single Corner Rectangle 11" descr="Female cancer survivor"/>
          <p:cNvSpPr/>
          <p:nvPr userDrawn="1"/>
        </p:nvSpPr>
        <p:spPr>
          <a:xfrm rot="5400000">
            <a:off x="-308875" y="2608950"/>
            <a:ext cx="7086600" cy="6472450"/>
          </a:xfrm>
          <a:prstGeom prst="round1Rect">
            <a:avLst/>
          </a:prstGeom>
          <a:blipFill rotWithShape="0">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1950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o subhead) Bullet and image: 3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7" name="Text Placeholder 46"/>
          <p:cNvSpPr>
            <a:spLocks noGrp="1"/>
          </p:cNvSpPr>
          <p:nvPr>
            <p:ph type="body" sz="quarter" idx="13"/>
          </p:nvPr>
        </p:nvSpPr>
        <p:spPr>
          <a:xfrm>
            <a:off x="7080250" y="2225675"/>
            <a:ext cx="12268200" cy="3827275"/>
          </a:xfrm>
          <a:prstGeom prst="rect">
            <a:avLst/>
          </a:prstGeom>
        </p:spPr>
        <p:txBody>
          <a:bodyPr vert="horz" numCol="2" spcCol="540000"/>
          <a:lstStyle>
            <a:lvl1pPr marL="457200" indent="-457200">
              <a:lnSpc>
                <a:spcPct val="112000"/>
              </a:lnSpc>
              <a:spcAft>
                <a:spcPts val="600"/>
              </a:spcAft>
              <a:buFont typeface="Arial"/>
              <a:buChar char="•"/>
              <a:defRPr sz="3300" b="0" i="0" spc="-3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spc="-30">
                <a:solidFill>
                  <a:srgbClr val="141313"/>
                </a:solidFill>
                <a:latin typeface="+mn-lt"/>
              </a:defRPr>
            </a:lvl2pPr>
            <a:lvl3pPr marL="1440000" indent="-457200" algn="l">
              <a:lnSpc>
                <a:spcPct val="112000"/>
              </a:lnSpc>
              <a:spcAft>
                <a:spcPts val="600"/>
              </a:spcAft>
              <a:buSzPct val="100000"/>
              <a:buFont typeface="Arial"/>
              <a:buChar char="•"/>
              <a:defRPr sz="3300" b="0" i="0" spc="-30">
                <a:solidFill>
                  <a:srgbClr val="141313"/>
                </a:solidFill>
                <a:latin typeface="+mn-lt"/>
              </a:defRPr>
            </a:lvl3pPr>
            <a:lvl4pPr marL="1944000" indent="-457200" algn="l">
              <a:lnSpc>
                <a:spcPct val="112000"/>
              </a:lnSpc>
              <a:spcAft>
                <a:spcPts val="600"/>
              </a:spcAft>
              <a:buSzPct val="60000"/>
              <a:buFont typeface="Courier New"/>
              <a:buChar char="o"/>
              <a:defRPr sz="3300" b="0" i="0" spc="-30">
                <a:solidFill>
                  <a:srgbClr val="141313"/>
                </a:solidFill>
                <a:latin typeface="+mn-lt"/>
              </a:defRPr>
            </a:lvl4pPr>
            <a:lvl5pPr marL="2412000" indent="-457200" algn="l">
              <a:lnSpc>
                <a:spcPct val="112000"/>
              </a:lnSpc>
              <a:spcAft>
                <a:spcPts val="600"/>
              </a:spcAft>
              <a:buSzPct val="100000"/>
              <a:buFont typeface="Arial"/>
              <a:buChar char="•"/>
              <a:defRPr sz="3300" b="0" i="0" spc="-3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2" name="Round Single Corner Rectangle 11" descr="Female cancer survivor"/>
          <p:cNvSpPr/>
          <p:nvPr userDrawn="1"/>
        </p:nvSpPr>
        <p:spPr>
          <a:xfrm rot="5400000">
            <a:off x="-308875" y="2608950"/>
            <a:ext cx="7086600" cy="6472450"/>
          </a:xfrm>
          <a:prstGeom prst="round1Rect">
            <a:avLst/>
          </a:prstGeom>
          <a:blipFill rotWithShape="0">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3347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Rectangle 3"/>
          <p:cNvSpPr/>
          <p:nvPr userDrawn="1"/>
        </p:nvSpPr>
        <p:spPr bwMode="ltGray">
          <a:xfrm>
            <a:off x="0" y="0"/>
            <a:ext cx="20104100" cy="95408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9" name="Round Single Corner Rectangle 8" descr="Father playing with child"/>
          <p:cNvSpPr/>
          <p:nvPr userDrawn="1"/>
        </p:nvSpPr>
        <p:spPr>
          <a:xfrm>
            <a:off x="0" y="1768475"/>
            <a:ext cx="18205450" cy="7772400"/>
          </a:xfrm>
          <a:prstGeom prst="round1Rect">
            <a:avLst/>
          </a:prstGeom>
          <a:blipFill rotWithShape="0">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1562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image with accompanying text">
    <p:spTree>
      <p:nvGrpSpPr>
        <p:cNvPr id="1" name=""/>
        <p:cNvGrpSpPr/>
        <p:nvPr/>
      </p:nvGrpSpPr>
      <p:grpSpPr>
        <a:xfrm>
          <a:off x="0" y="0"/>
          <a:ext cx="0" cy="0"/>
          <a:chOff x="0" y="0"/>
          <a:chExt cx="0" cy="0"/>
        </a:xfrm>
      </p:grpSpPr>
      <p:sp>
        <p:nvSpPr>
          <p:cNvPr id="11" name="Round Single Corner Rectangle 10" descr="Senior man and women laughing "/>
          <p:cNvSpPr/>
          <p:nvPr userDrawn="1"/>
        </p:nvSpPr>
        <p:spPr>
          <a:xfrm rot="5400000">
            <a:off x="4606923" y="-2228850"/>
            <a:ext cx="7010401" cy="16224249"/>
          </a:xfrm>
          <a:prstGeom prst="round1Rect">
            <a:avLst/>
          </a:prstGeom>
          <a:blipFill rotWithShape="0">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14" name="SmartArt Placeholder 13"/>
          <p:cNvSpPr>
            <a:spLocks noGrp="1"/>
          </p:cNvSpPr>
          <p:nvPr>
            <p:ph type="dgm" sz="quarter" idx="11" hasCustomPrompt="1"/>
          </p:nvPr>
        </p:nvSpPr>
        <p:spPr bwMode="ltGray">
          <a:xfrm rot="5400000">
            <a:off x="13520100" y="1767875"/>
            <a:ext cx="5486400" cy="6706800"/>
          </a:xfrm>
          <a:prstGeom prst="round1Rect">
            <a:avLst/>
          </a:prstGeom>
          <a:solidFill>
            <a:schemeClr val="accent2"/>
          </a:solidFill>
        </p:spPr>
        <p:txBody>
          <a:bodyPr vert="horz"/>
          <a:lstStyle>
            <a:lvl1pPr>
              <a:defRPr>
                <a:latin typeface="Calibri"/>
                <a:cs typeface="Calibri"/>
              </a:defRPr>
            </a:lvl1pPr>
          </a:lstStyle>
          <a:p>
            <a:r>
              <a:rPr lang="en-US" dirty="0"/>
              <a:t> </a:t>
            </a:r>
          </a:p>
        </p:txBody>
      </p:sp>
      <p:sp>
        <p:nvSpPr>
          <p:cNvPr id="18" name="Text Placeholder 17"/>
          <p:cNvSpPr>
            <a:spLocks noGrp="1"/>
          </p:cNvSpPr>
          <p:nvPr>
            <p:ph type="body" idx="13" hasCustomPrompt="1"/>
          </p:nvPr>
        </p:nvSpPr>
        <p:spPr>
          <a:xfrm>
            <a:off x="13328650" y="2874250"/>
            <a:ext cx="5791200" cy="2693045"/>
          </a:xfrm>
          <a:prstGeom prst="rect">
            <a:avLst/>
          </a:prstGeom>
        </p:spPr>
        <p:txBody>
          <a:bodyPr vert="horz"/>
          <a:lstStyle>
            <a:lvl1pPr algn="l">
              <a:spcAft>
                <a:spcPts val="600"/>
              </a:spcAft>
              <a:buFontTx/>
              <a:buNone/>
              <a:defRPr sz="3300" b="0" i="0">
                <a:solidFill>
                  <a:schemeClr val="bg2"/>
                </a:solidFill>
                <a:latin typeface="Georgia"/>
                <a:cs typeface="Calibri"/>
              </a:defRPr>
            </a:lvl1pPr>
            <a:lvl2pPr marL="468000" indent="0" algn="l">
              <a:buFontTx/>
              <a:buNone/>
              <a:defRPr sz="3300" b="1" i="0">
                <a:solidFill>
                  <a:schemeClr val="bg2"/>
                </a:solidFill>
                <a:latin typeface="+mn-lt"/>
                <a:cs typeface="Georgia"/>
              </a:defRPr>
            </a:lvl2pPr>
            <a:lvl3pPr marL="910800" indent="0" algn="l">
              <a:buFontTx/>
              <a:buNone/>
              <a:defRPr sz="3300" b="0" i="0">
                <a:solidFill>
                  <a:schemeClr val="bg2"/>
                </a:solidFill>
                <a:latin typeface="Georgia"/>
              </a:defRPr>
            </a:lvl3pPr>
            <a:lvl4pPr marL="1393200" indent="0" algn="l">
              <a:buFontTx/>
              <a:buNone/>
              <a:defRPr sz="3300" b="0" i="0">
                <a:solidFill>
                  <a:schemeClr val="bg2"/>
                </a:solidFill>
                <a:latin typeface="Georgia"/>
              </a:defRPr>
            </a:lvl4pPr>
            <a:lvl5pPr marL="1803600" indent="0" algn="l">
              <a:buFontTx/>
              <a:buNone/>
              <a:defRPr sz="3300" b="0" i="0">
                <a:solidFill>
                  <a:schemeClr val="bg2"/>
                </a:solidFill>
                <a:latin typeface="Georgia"/>
              </a:defRPr>
            </a:lvl5pPr>
          </a:lstStyle>
          <a:p>
            <a:pPr lvl="0"/>
            <a:r>
              <a:rPr lang="en-CA" dirty="0"/>
              <a:t>Quote text</a:t>
            </a:r>
          </a:p>
          <a:p>
            <a:pPr lvl="1"/>
            <a:r>
              <a:rPr lang="en-CA" dirty="0"/>
              <a:t>Source</a:t>
            </a:r>
          </a:p>
        </p:txBody>
      </p:sp>
    </p:spTree>
    <p:extLst>
      <p:ext uri="{BB962C8B-B14F-4D97-AF65-F5344CB8AC3E}">
        <p14:creationId xmlns:p14="http://schemas.microsoft.com/office/powerpoint/2010/main" val="3720615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69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image: 3 columns">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626290"/>
          </a:xfrm>
          <a:prstGeom prst="rect">
            <a:avLst/>
          </a:prstGeom>
        </p:spPr>
        <p:txBody>
          <a:bodyPr lIns="0" tIns="0" rIns="0" bIns="0" anchor="t" anchorCtr="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12" name="Text Placeholder 4"/>
          <p:cNvSpPr>
            <a:spLocks noGrp="1"/>
          </p:cNvSpPr>
          <p:nvPr>
            <p:ph type="body" sz="quarter" idx="10" hasCustomPrompt="1"/>
          </p:nvPr>
        </p:nvSpPr>
        <p:spPr>
          <a:xfrm>
            <a:off x="7080250" y="3063875"/>
            <a:ext cx="12268200" cy="607859"/>
          </a:xfrm>
          <a:prstGeom prst="rect">
            <a:avLst/>
          </a:prstGeom>
        </p:spPr>
        <p:txBody>
          <a:bodyPr vert="horz"/>
          <a:lstStyle>
            <a:lvl1pPr>
              <a:lnSpc>
                <a:spcPct val="100000"/>
              </a:lnSpc>
              <a:defRPr sz="3950" b="1">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13" name="Picture Placeholder 42"/>
          <p:cNvSpPr>
            <a:spLocks noGrp="1"/>
          </p:cNvSpPr>
          <p:nvPr>
            <p:ph type="pic" sz="quarter" idx="12"/>
          </p:nvPr>
        </p:nvSpPr>
        <p:spPr>
          <a:xfrm>
            <a:off x="0" y="3063875"/>
            <a:ext cx="6470650" cy="6248400"/>
          </a:xfrm>
          <a:prstGeom prst="rect">
            <a:avLst/>
          </a:prstGeom>
        </p:spPr>
        <p:txBody>
          <a:bodyPr vert="horz" wrap="square">
            <a:noAutofit/>
          </a:bodyPr>
          <a:lstStyle>
            <a:lvl1pPr>
              <a:defRPr>
                <a:solidFill>
                  <a:srgbClr val="141313"/>
                </a:solidFill>
                <a:latin typeface="Calibri"/>
                <a:cs typeface="Calibri"/>
              </a:defRPr>
            </a:lvl1pPr>
          </a:lstStyle>
          <a:p>
            <a:endParaRPr lang="en-US" dirty="0"/>
          </a:p>
        </p:txBody>
      </p:sp>
      <p:sp>
        <p:nvSpPr>
          <p:cNvPr id="14" name="Text Placeholder 46"/>
          <p:cNvSpPr>
            <a:spLocks noGrp="1"/>
          </p:cNvSpPr>
          <p:nvPr>
            <p:ph type="body" sz="quarter" idx="13"/>
          </p:nvPr>
        </p:nvSpPr>
        <p:spPr>
          <a:xfrm>
            <a:off x="7080250" y="3749675"/>
            <a:ext cx="12268200" cy="3141475"/>
          </a:xfrm>
          <a:prstGeom prst="rect">
            <a:avLst/>
          </a:prstGeom>
        </p:spPr>
        <p:txBody>
          <a:bodyPr vert="horz" numCol="2"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SzPct val="100000"/>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p:txBody>
      </p:sp>
    </p:spTree>
    <p:extLst>
      <p:ext uri="{BB962C8B-B14F-4D97-AF65-F5344CB8AC3E}">
        <p14:creationId xmlns:p14="http://schemas.microsoft.com/office/powerpoint/2010/main" val="3773731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 subhead) Text and image: 3 columns">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626290"/>
          </a:xfrm>
          <a:prstGeom prst="rect">
            <a:avLst/>
          </a:prstGeom>
        </p:spPr>
        <p:txBody>
          <a:bodyPr lIns="0" tIns="0" rIns="0" bIns="0" anchor="t" anchorCtr="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13" name="Picture Placeholder 42"/>
          <p:cNvSpPr>
            <a:spLocks noGrp="1"/>
          </p:cNvSpPr>
          <p:nvPr>
            <p:ph type="pic" sz="quarter" idx="12"/>
          </p:nvPr>
        </p:nvSpPr>
        <p:spPr>
          <a:xfrm>
            <a:off x="0" y="3063875"/>
            <a:ext cx="6470650" cy="6248400"/>
          </a:xfrm>
          <a:prstGeom prst="rect">
            <a:avLst/>
          </a:prstGeom>
        </p:spPr>
        <p:txBody>
          <a:bodyPr vert="horz" wrap="square">
            <a:noAutofit/>
          </a:bodyPr>
          <a:lstStyle>
            <a:lvl1pPr>
              <a:defRPr>
                <a:solidFill>
                  <a:srgbClr val="141313"/>
                </a:solidFill>
                <a:latin typeface="Calibri"/>
                <a:cs typeface="Calibri"/>
              </a:defRPr>
            </a:lvl1pPr>
          </a:lstStyle>
          <a:p>
            <a:endParaRPr lang="en-US" dirty="0"/>
          </a:p>
        </p:txBody>
      </p:sp>
      <p:sp>
        <p:nvSpPr>
          <p:cNvPr id="14" name="Text Placeholder 46"/>
          <p:cNvSpPr>
            <a:spLocks noGrp="1"/>
          </p:cNvSpPr>
          <p:nvPr>
            <p:ph type="body" sz="quarter" idx="13"/>
          </p:nvPr>
        </p:nvSpPr>
        <p:spPr>
          <a:xfrm>
            <a:off x="7080250" y="2835275"/>
            <a:ext cx="12268200" cy="4055875"/>
          </a:xfrm>
          <a:prstGeom prst="rect">
            <a:avLst/>
          </a:prstGeom>
        </p:spPr>
        <p:txBody>
          <a:bodyPr vert="horz" numCol="2"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SzPct val="100000"/>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p:txBody>
      </p:sp>
    </p:spTree>
    <p:extLst>
      <p:ext uri="{BB962C8B-B14F-4D97-AF65-F5344CB8AC3E}">
        <p14:creationId xmlns:p14="http://schemas.microsoft.com/office/powerpoint/2010/main" val="2304266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image: 2 columns">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5500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10356850" y="2987675"/>
            <a:ext cx="8991600" cy="607859"/>
          </a:xfrm>
          <a:prstGeom prst="rect">
            <a:avLst/>
          </a:prstGeom>
        </p:spPr>
        <p:txBody>
          <a:bodyPr vert="horz"/>
          <a:lstStyle>
            <a:lvl1pPr>
              <a:lnSpc>
                <a:spcPct val="100000"/>
              </a:lnSpc>
              <a:defRPr sz="3950" b="1">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3" name="Picture Placeholder 42"/>
          <p:cNvSpPr>
            <a:spLocks noGrp="1"/>
          </p:cNvSpPr>
          <p:nvPr>
            <p:ph type="pic" sz="quarter" idx="12"/>
          </p:nvPr>
        </p:nvSpPr>
        <p:spPr>
          <a:xfrm>
            <a:off x="0" y="3063875"/>
            <a:ext cx="9747250" cy="6172200"/>
          </a:xfrm>
          <a:prstGeom prst="rect">
            <a:avLst/>
          </a:prstGeom>
        </p:spPr>
        <p:txBody>
          <a:bodyPr vert="horz" wrap="square">
            <a:noAutofit/>
          </a:bodyPr>
          <a:lstStyle>
            <a:lvl1pPr>
              <a:defRPr>
                <a:solidFill>
                  <a:schemeClr val="accent1"/>
                </a:solidFill>
                <a:latin typeface="Calibri"/>
                <a:cs typeface="Calibri"/>
              </a:defRPr>
            </a:lvl1pPr>
          </a:lstStyle>
          <a:p>
            <a:endParaRPr lang="en-US" dirty="0"/>
          </a:p>
        </p:txBody>
      </p:sp>
      <p:sp>
        <p:nvSpPr>
          <p:cNvPr id="47" name="Text Placeholder 46"/>
          <p:cNvSpPr>
            <a:spLocks noGrp="1"/>
          </p:cNvSpPr>
          <p:nvPr>
            <p:ph type="body" sz="quarter" idx="13"/>
          </p:nvPr>
        </p:nvSpPr>
        <p:spPr>
          <a:xfrm>
            <a:off x="10356850" y="3597275"/>
            <a:ext cx="8991600" cy="3141475"/>
          </a:xfrm>
          <a:prstGeom prst="rect">
            <a:avLst/>
          </a:prstGeom>
        </p:spPr>
        <p:txBody>
          <a:bodyPr vert="horz" numCol="1"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098270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o subhead) Text and image: 2 columns">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5500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3" name="Picture Placeholder 42"/>
          <p:cNvSpPr>
            <a:spLocks noGrp="1"/>
          </p:cNvSpPr>
          <p:nvPr>
            <p:ph type="pic" sz="quarter" idx="12"/>
          </p:nvPr>
        </p:nvSpPr>
        <p:spPr>
          <a:xfrm>
            <a:off x="0" y="3063875"/>
            <a:ext cx="9747250" cy="6172200"/>
          </a:xfrm>
          <a:prstGeom prst="rect">
            <a:avLst/>
          </a:prstGeom>
        </p:spPr>
        <p:txBody>
          <a:bodyPr vert="horz" wrap="square">
            <a:noAutofit/>
          </a:bodyPr>
          <a:lstStyle>
            <a:lvl1pPr>
              <a:defRPr>
                <a:solidFill>
                  <a:schemeClr val="accent1"/>
                </a:solidFill>
                <a:latin typeface="Calibri"/>
                <a:cs typeface="Calibri"/>
              </a:defRPr>
            </a:lvl1pPr>
          </a:lstStyle>
          <a:p>
            <a:endParaRPr lang="en-US" dirty="0"/>
          </a:p>
        </p:txBody>
      </p:sp>
      <p:sp>
        <p:nvSpPr>
          <p:cNvPr id="47" name="Text Placeholder 46"/>
          <p:cNvSpPr>
            <a:spLocks noGrp="1"/>
          </p:cNvSpPr>
          <p:nvPr>
            <p:ph type="body" sz="quarter" idx="13"/>
          </p:nvPr>
        </p:nvSpPr>
        <p:spPr>
          <a:xfrm>
            <a:off x="10356850" y="2911475"/>
            <a:ext cx="8991600" cy="3827275"/>
          </a:xfrm>
          <a:prstGeom prst="rect">
            <a:avLst/>
          </a:prstGeom>
        </p:spPr>
        <p:txBody>
          <a:bodyPr vert="horz" numCol="1"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598575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image: 2 columns, specialized quote text">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6262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3" name="Picture Placeholder 42"/>
          <p:cNvSpPr>
            <a:spLocks noGrp="1"/>
          </p:cNvSpPr>
          <p:nvPr>
            <p:ph type="pic" sz="quarter" idx="12" hasCustomPrompt="1"/>
          </p:nvPr>
        </p:nvSpPr>
        <p:spPr>
          <a:xfrm>
            <a:off x="0" y="3063875"/>
            <a:ext cx="9747250" cy="6248400"/>
          </a:xfrm>
          <a:prstGeom prst="rect">
            <a:avLst/>
          </a:prstGeom>
        </p:spPr>
        <p:txBody>
          <a:bodyPr vert="horz" wrap="square">
            <a:noAutofit/>
          </a:bodyPr>
          <a:lstStyle>
            <a:lvl1pPr>
              <a:defRPr sz="4000">
                <a:solidFill>
                  <a:srgbClr val="191838"/>
                </a:solidFill>
                <a:latin typeface="Calibri"/>
                <a:cs typeface="Calibri"/>
              </a:defRPr>
            </a:lvl1pPr>
          </a:lstStyle>
          <a:p>
            <a:r>
              <a:rPr lang="en-US" dirty="0"/>
              <a:t>Picture</a:t>
            </a:r>
          </a:p>
        </p:txBody>
      </p:sp>
      <p:sp>
        <p:nvSpPr>
          <p:cNvPr id="4" name="Text Placeholder 3"/>
          <p:cNvSpPr>
            <a:spLocks noGrp="1"/>
          </p:cNvSpPr>
          <p:nvPr>
            <p:ph type="body" sz="quarter" idx="14" hasCustomPrompt="1"/>
          </p:nvPr>
        </p:nvSpPr>
        <p:spPr>
          <a:xfrm>
            <a:off x="10356850" y="2970400"/>
            <a:ext cx="8991600" cy="607859"/>
          </a:xfrm>
          <a:prstGeom prst="rect">
            <a:avLst/>
          </a:prstGeom>
        </p:spPr>
        <p:txBody>
          <a:bodyPr vert="horz"/>
          <a:lstStyle>
            <a:lvl1pPr>
              <a:lnSpc>
                <a:spcPct val="100000"/>
              </a:lnSpc>
              <a:defRPr sz="3950" b="1">
                <a:solidFill>
                  <a:schemeClr val="accent2"/>
                </a:solidFill>
                <a:latin typeface="Calibri"/>
                <a:cs typeface="Calibri"/>
              </a:defRPr>
            </a:lvl1pPr>
            <a:lvl2pPr marL="0" algn="l">
              <a:spcAft>
                <a:spcPts val="1200"/>
              </a:spcAft>
              <a:defRPr sz="3300" baseline="0">
                <a:latin typeface="Georgia"/>
              </a:defRPr>
            </a:lvl2pPr>
            <a:lvl3pPr marL="457200" indent="-457200" algn="l">
              <a:spcAft>
                <a:spcPts val="1200"/>
              </a:spcAft>
              <a:buFont typeface="Arial"/>
              <a:buChar char="•"/>
              <a:defRPr sz="3300" baseline="0">
                <a:latin typeface="Georgia"/>
              </a:defRPr>
            </a:lvl3pPr>
            <a:lvl4pPr marL="889200" indent="-457200" algn="l">
              <a:spcAft>
                <a:spcPts val="1200"/>
              </a:spcAft>
              <a:buFont typeface="Arial"/>
              <a:buChar char="•"/>
              <a:defRPr sz="3300" baseline="0">
                <a:latin typeface="Georgia"/>
              </a:defRPr>
            </a:lvl4pPr>
            <a:lvl5pPr marL="889200" indent="-457200" algn="l">
              <a:spcAft>
                <a:spcPts val="1200"/>
              </a:spcAft>
              <a:buFont typeface="Arial"/>
              <a:buChar char="•"/>
              <a:defRPr sz="3300" baseline="0">
                <a:latin typeface="Georgia"/>
              </a:defRPr>
            </a:lvl5pPr>
          </a:lstStyle>
          <a:p>
            <a:pPr lvl="0"/>
            <a:r>
              <a:rPr lang="en-CA" dirty="0"/>
              <a:t>Highlight/Subhead</a:t>
            </a:r>
          </a:p>
        </p:txBody>
      </p:sp>
      <p:sp>
        <p:nvSpPr>
          <p:cNvPr id="11" name="Text Placeholder 10"/>
          <p:cNvSpPr>
            <a:spLocks noGrp="1"/>
          </p:cNvSpPr>
          <p:nvPr>
            <p:ph type="body" sz="quarter" idx="15" hasCustomPrompt="1"/>
          </p:nvPr>
        </p:nvSpPr>
        <p:spPr>
          <a:xfrm>
            <a:off x="10356850" y="3884800"/>
            <a:ext cx="8991600" cy="3141475"/>
          </a:xfrm>
          <a:prstGeom prst="rect">
            <a:avLst/>
          </a:prstGeom>
        </p:spPr>
        <p:txBody>
          <a:bodyPr vert="horz"/>
          <a:lstStyle>
            <a:lvl1pPr marL="0" algn="l">
              <a:lnSpc>
                <a:spcPct val="112000"/>
              </a:lnSpc>
              <a:spcAft>
                <a:spcPts val="600"/>
              </a:spcAft>
              <a:defRPr sz="3300" b="0" i="0" baseline="0">
                <a:solidFill>
                  <a:srgbClr val="141313"/>
                </a:solidFill>
                <a:latin typeface="Georgia"/>
                <a:cs typeface="Calibri"/>
              </a:defRPr>
            </a:lvl1pPr>
            <a:lvl2pPr marL="0" indent="0" algn="l">
              <a:lnSpc>
                <a:spcPct val="112000"/>
              </a:lnSpc>
              <a:spcBef>
                <a:spcPts val="0"/>
              </a:spcBef>
              <a:spcAft>
                <a:spcPts val="600"/>
              </a:spcAft>
              <a:buFontTx/>
              <a:buNone/>
              <a:defRPr sz="3300" b="0" i="0" baseline="0">
                <a:solidFill>
                  <a:srgbClr val="141313"/>
                </a:solidFill>
                <a:latin typeface="Georgia"/>
              </a:defRPr>
            </a:lvl2pPr>
            <a:lvl3pPr marL="0" indent="0" algn="l">
              <a:lnSpc>
                <a:spcPct val="112000"/>
              </a:lnSpc>
              <a:spcBef>
                <a:spcPts val="0"/>
              </a:spcBef>
              <a:spcAft>
                <a:spcPts val="600"/>
              </a:spcAft>
              <a:buFontTx/>
              <a:buNone/>
              <a:defRPr sz="3300" b="0" i="0" baseline="0">
                <a:solidFill>
                  <a:srgbClr val="141313"/>
                </a:solidFill>
                <a:latin typeface="Georgia"/>
              </a:defRPr>
            </a:lvl3pPr>
            <a:lvl4pPr marL="0" indent="0" algn="l">
              <a:lnSpc>
                <a:spcPct val="112000"/>
              </a:lnSpc>
              <a:spcBef>
                <a:spcPts val="0"/>
              </a:spcBef>
              <a:spcAft>
                <a:spcPts val="600"/>
              </a:spcAft>
              <a:buFontTx/>
              <a:buNone/>
              <a:defRPr sz="3300" b="0" i="0" baseline="0">
                <a:solidFill>
                  <a:srgbClr val="141313"/>
                </a:solidFill>
                <a:latin typeface="Georgia"/>
              </a:defRPr>
            </a:lvl4pPr>
            <a:lvl5pPr marL="0" indent="0" algn="l">
              <a:lnSpc>
                <a:spcPct val="112000"/>
              </a:lnSpc>
              <a:spcBef>
                <a:spcPts val="0"/>
              </a:spcBef>
              <a:spcAft>
                <a:spcPts val="600"/>
              </a:spcAft>
              <a:buFontTx/>
              <a:buNone/>
              <a:defRPr sz="3300" b="0" i="0" baseline="0">
                <a:solidFill>
                  <a:srgbClr val="141313"/>
                </a:solidFill>
                <a:latin typeface="Georgia"/>
              </a:defRPr>
            </a:lvl5pPr>
          </a:lstStyle>
          <a:p>
            <a:pPr lvl="0"/>
            <a:r>
              <a:rPr lang="en-CA" dirty="0"/>
              <a:t>Special text. E.g. A quote.</a:t>
            </a:r>
            <a:endParaRPr lang="en-US" dirty="0"/>
          </a:p>
        </p:txBody>
      </p:sp>
    </p:spTree>
    <p:extLst>
      <p:ext uri="{BB962C8B-B14F-4D97-AF65-F5344CB8AC3E}">
        <p14:creationId xmlns:p14="http://schemas.microsoft.com/office/powerpoint/2010/main" val="1582342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 subhead) Text and image: 2 columns, specialized quote text">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6262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3" name="Picture Placeholder 42"/>
          <p:cNvSpPr>
            <a:spLocks noGrp="1"/>
          </p:cNvSpPr>
          <p:nvPr>
            <p:ph type="pic" sz="quarter" idx="12" hasCustomPrompt="1"/>
          </p:nvPr>
        </p:nvSpPr>
        <p:spPr>
          <a:xfrm>
            <a:off x="0" y="3063875"/>
            <a:ext cx="9747250" cy="6248400"/>
          </a:xfrm>
          <a:prstGeom prst="rect">
            <a:avLst/>
          </a:prstGeom>
        </p:spPr>
        <p:txBody>
          <a:bodyPr vert="horz" wrap="square">
            <a:noAutofit/>
          </a:bodyPr>
          <a:lstStyle>
            <a:lvl1pPr>
              <a:defRPr sz="4000">
                <a:solidFill>
                  <a:srgbClr val="191838"/>
                </a:solidFill>
                <a:latin typeface="Calibri"/>
                <a:cs typeface="Calibri"/>
              </a:defRPr>
            </a:lvl1pPr>
          </a:lstStyle>
          <a:p>
            <a:r>
              <a:rPr lang="en-US" dirty="0"/>
              <a:t>Picture</a:t>
            </a:r>
          </a:p>
        </p:txBody>
      </p:sp>
      <p:sp>
        <p:nvSpPr>
          <p:cNvPr id="11" name="Text Placeholder 10"/>
          <p:cNvSpPr>
            <a:spLocks noGrp="1"/>
          </p:cNvSpPr>
          <p:nvPr>
            <p:ph type="body" sz="quarter" idx="15" hasCustomPrompt="1"/>
          </p:nvPr>
        </p:nvSpPr>
        <p:spPr>
          <a:xfrm>
            <a:off x="10356850" y="2911476"/>
            <a:ext cx="8991600" cy="4114800"/>
          </a:xfrm>
          <a:prstGeom prst="rect">
            <a:avLst/>
          </a:prstGeom>
        </p:spPr>
        <p:txBody>
          <a:bodyPr vert="horz"/>
          <a:lstStyle>
            <a:lvl1pPr marL="0" algn="l">
              <a:lnSpc>
                <a:spcPct val="112000"/>
              </a:lnSpc>
              <a:spcAft>
                <a:spcPts val="600"/>
              </a:spcAft>
              <a:defRPr sz="3300" b="0" i="0" baseline="0">
                <a:solidFill>
                  <a:srgbClr val="141313"/>
                </a:solidFill>
                <a:latin typeface="Georgia"/>
                <a:cs typeface="Calibri"/>
              </a:defRPr>
            </a:lvl1pPr>
            <a:lvl2pPr marL="0" indent="0" algn="l">
              <a:lnSpc>
                <a:spcPct val="112000"/>
              </a:lnSpc>
              <a:spcBef>
                <a:spcPts val="0"/>
              </a:spcBef>
              <a:spcAft>
                <a:spcPts val="600"/>
              </a:spcAft>
              <a:buFontTx/>
              <a:buNone/>
              <a:defRPr sz="3300" b="0" i="0" baseline="0">
                <a:solidFill>
                  <a:srgbClr val="141313"/>
                </a:solidFill>
                <a:latin typeface="Georgia"/>
              </a:defRPr>
            </a:lvl2pPr>
            <a:lvl3pPr marL="0" indent="0" algn="l">
              <a:lnSpc>
                <a:spcPct val="112000"/>
              </a:lnSpc>
              <a:spcBef>
                <a:spcPts val="0"/>
              </a:spcBef>
              <a:spcAft>
                <a:spcPts val="600"/>
              </a:spcAft>
              <a:buFontTx/>
              <a:buNone/>
              <a:defRPr sz="3300" b="0" i="0" baseline="0">
                <a:solidFill>
                  <a:srgbClr val="141313"/>
                </a:solidFill>
                <a:latin typeface="Georgia"/>
              </a:defRPr>
            </a:lvl3pPr>
            <a:lvl4pPr marL="0" indent="0" algn="l">
              <a:lnSpc>
                <a:spcPct val="112000"/>
              </a:lnSpc>
              <a:spcBef>
                <a:spcPts val="0"/>
              </a:spcBef>
              <a:spcAft>
                <a:spcPts val="600"/>
              </a:spcAft>
              <a:buFontTx/>
              <a:buNone/>
              <a:defRPr sz="3300" b="0" i="0" baseline="0">
                <a:solidFill>
                  <a:srgbClr val="141313"/>
                </a:solidFill>
                <a:latin typeface="Georgia"/>
              </a:defRPr>
            </a:lvl4pPr>
            <a:lvl5pPr marL="0" indent="0" algn="l">
              <a:lnSpc>
                <a:spcPct val="112000"/>
              </a:lnSpc>
              <a:spcBef>
                <a:spcPts val="0"/>
              </a:spcBef>
              <a:spcAft>
                <a:spcPts val="600"/>
              </a:spcAft>
              <a:buFontTx/>
              <a:buNone/>
              <a:defRPr sz="3300" b="0" i="0" baseline="0">
                <a:solidFill>
                  <a:srgbClr val="141313"/>
                </a:solidFill>
                <a:latin typeface="Georgia"/>
              </a:defRPr>
            </a:lvl5pPr>
          </a:lstStyle>
          <a:p>
            <a:pPr lvl="0"/>
            <a:r>
              <a:rPr lang="en-CA" dirty="0"/>
              <a:t>Special text. E.g. A quote.</a:t>
            </a:r>
            <a:endParaRPr lang="en-US" dirty="0"/>
          </a:p>
        </p:txBody>
      </p:sp>
    </p:spTree>
    <p:extLst>
      <p:ext uri="{BB962C8B-B14F-4D97-AF65-F5344CB8AC3E}">
        <p14:creationId xmlns:p14="http://schemas.microsoft.com/office/powerpoint/2010/main" val="379953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4738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rgbClr val="0D3F6F"/>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603250" y="3063875"/>
            <a:ext cx="18745200" cy="607859"/>
          </a:xfrm>
          <a:prstGeom prst="rect">
            <a:avLst/>
          </a:prstGeom>
        </p:spPr>
        <p:txBody>
          <a:bodyPr vert="horz"/>
          <a:lstStyle>
            <a:lvl1pPr>
              <a:lnSpc>
                <a:spcPct val="100000"/>
              </a:lnSpc>
              <a:defRPr sz="3900" b="1">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603250" y="3749675"/>
            <a:ext cx="18745200" cy="3141475"/>
          </a:xfrm>
          <a:prstGeom prst="rect">
            <a:avLst/>
          </a:prstGeom>
        </p:spPr>
        <p:txBody>
          <a:bodyPr vert="horz" numCol="2"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987730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 subhead) Text: 2 columns">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47" name="Text Placeholder 46"/>
          <p:cNvSpPr>
            <a:spLocks noGrp="1"/>
          </p:cNvSpPr>
          <p:nvPr>
            <p:ph type="body" sz="quarter" idx="13"/>
          </p:nvPr>
        </p:nvSpPr>
        <p:spPr>
          <a:xfrm>
            <a:off x="603250" y="3063875"/>
            <a:ext cx="18745200" cy="5334000"/>
          </a:xfrm>
          <a:prstGeom prst="rect">
            <a:avLst/>
          </a:prstGeom>
        </p:spPr>
        <p:txBody>
          <a:bodyPr vert="horz" numCol="2"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2" name="Holder 2"/>
          <p:cNvSpPr>
            <a:spLocks noGrp="1"/>
          </p:cNvSpPr>
          <p:nvPr>
            <p:ph type="title"/>
          </p:nvPr>
        </p:nvSpPr>
        <p:spPr>
          <a:xfrm>
            <a:off x="615553" y="599385"/>
            <a:ext cx="18872993" cy="15500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Tree>
    <p:extLst>
      <p:ext uri="{BB962C8B-B14F-4D97-AF65-F5344CB8AC3E}">
        <p14:creationId xmlns:p14="http://schemas.microsoft.com/office/powerpoint/2010/main" val="501050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1 column">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5500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603250" y="3063875"/>
            <a:ext cx="18745200" cy="607859"/>
          </a:xfrm>
          <a:prstGeom prst="rect">
            <a:avLst/>
          </a:prstGeom>
        </p:spPr>
        <p:txBody>
          <a:bodyPr vert="horz"/>
          <a:lstStyle>
            <a:lvl1pPr>
              <a:lnSpc>
                <a:spcPct val="100000"/>
              </a:lnSpc>
              <a:defRPr sz="3900" b="1">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603250" y="3749675"/>
            <a:ext cx="18745200" cy="3141475"/>
          </a:xfrm>
          <a:prstGeom prst="rect">
            <a:avLst/>
          </a:prstGeom>
        </p:spPr>
        <p:txBody>
          <a:bodyPr vert="horz" numCol="1" spcCol="540000"/>
          <a:lstStyle>
            <a:lvl1pPr marL="457200" indent="-457200">
              <a:lnSpc>
                <a:spcPct val="112000"/>
              </a:lnSpc>
              <a:spcAft>
                <a:spcPts val="600"/>
              </a:spcAft>
              <a:buFont typeface="Arial"/>
              <a:buChar char="•"/>
              <a:defRPr sz="3300" b="0" i="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a:solidFill>
                  <a:srgbClr val="141313"/>
                </a:solidFill>
                <a:latin typeface="+mn-lt"/>
              </a:defRPr>
            </a:lvl2pPr>
            <a:lvl3pPr marL="1440000" indent="-457200" algn="l">
              <a:lnSpc>
                <a:spcPct val="112000"/>
              </a:lnSpc>
              <a:spcAft>
                <a:spcPts val="600"/>
              </a:spcAft>
              <a:buSzPct val="100000"/>
              <a:buFont typeface="Arial"/>
              <a:buChar char="•"/>
              <a:defRPr sz="3300" b="0" i="0">
                <a:solidFill>
                  <a:srgbClr val="141313"/>
                </a:solidFill>
                <a:latin typeface="+mn-lt"/>
              </a:defRPr>
            </a:lvl3pPr>
            <a:lvl4pPr marL="1944000" indent="-457200" algn="l">
              <a:lnSpc>
                <a:spcPct val="112000"/>
              </a:lnSpc>
              <a:spcAft>
                <a:spcPts val="600"/>
              </a:spcAft>
              <a:buSzPct val="60000"/>
              <a:buFont typeface="Courier New"/>
              <a:buChar char="o"/>
              <a:defRPr sz="3300" b="0" i="0">
                <a:solidFill>
                  <a:srgbClr val="141313"/>
                </a:solidFill>
                <a:latin typeface="+mn-lt"/>
              </a:defRPr>
            </a:lvl4pPr>
            <a:lvl5pPr marL="2412000" indent="-457200" algn="l">
              <a:lnSpc>
                <a:spcPct val="112000"/>
              </a:lnSpc>
              <a:spcAft>
                <a:spcPts val="600"/>
              </a:spcAft>
              <a:buSzPct val="100000"/>
              <a:buFont typeface="Arial"/>
              <a:buChar char="•"/>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894089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 subhead) Bullet: 1 column">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47" name="Text Placeholder 46"/>
          <p:cNvSpPr>
            <a:spLocks noGrp="1"/>
          </p:cNvSpPr>
          <p:nvPr>
            <p:ph type="body" sz="quarter" idx="13"/>
          </p:nvPr>
        </p:nvSpPr>
        <p:spPr>
          <a:xfrm>
            <a:off x="603250" y="3063875"/>
            <a:ext cx="18745200" cy="3141475"/>
          </a:xfrm>
          <a:prstGeom prst="rect">
            <a:avLst/>
          </a:prstGeom>
        </p:spPr>
        <p:txBody>
          <a:bodyPr vert="horz" numCol="1" spcCol="540000"/>
          <a:lstStyle>
            <a:lvl1pPr marL="457200" indent="-457200">
              <a:lnSpc>
                <a:spcPct val="112000"/>
              </a:lnSpc>
              <a:spcAft>
                <a:spcPts val="600"/>
              </a:spcAft>
              <a:buFont typeface="Arial"/>
              <a:buChar char="•"/>
              <a:defRPr sz="3300" b="0" i="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a:solidFill>
                  <a:srgbClr val="141313"/>
                </a:solidFill>
                <a:latin typeface="+mn-lt"/>
              </a:defRPr>
            </a:lvl2pPr>
            <a:lvl3pPr marL="1440000" indent="-457200" algn="l">
              <a:lnSpc>
                <a:spcPct val="112000"/>
              </a:lnSpc>
              <a:spcAft>
                <a:spcPts val="600"/>
              </a:spcAft>
              <a:buSzPct val="100000"/>
              <a:buFont typeface="Arial"/>
              <a:buChar char="•"/>
              <a:defRPr sz="3300" b="0" i="0">
                <a:solidFill>
                  <a:srgbClr val="141313"/>
                </a:solidFill>
                <a:latin typeface="+mn-lt"/>
              </a:defRPr>
            </a:lvl3pPr>
            <a:lvl4pPr marL="1944000" indent="-457200" algn="l">
              <a:lnSpc>
                <a:spcPct val="112000"/>
              </a:lnSpc>
              <a:spcAft>
                <a:spcPts val="600"/>
              </a:spcAft>
              <a:buSzPct val="60000"/>
              <a:buFont typeface="Courier New"/>
              <a:buChar char="o"/>
              <a:defRPr sz="3300" b="0" i="0">
                <a:solidFill>
                  <a:srgbClr val="141313"/>
                </a:solidFill>
                <a:latin typeface="+mn-lt"/>
              </a:defRPr>
            </a:lvl4pPr>
            <a:lvl5pPr marL="2412000" indent="-457200" algn="l">
              <a:lnSpc>
                <a:spcPct val="112000"/>
              </a:lnSpc>
              <a:spcAft>
                <a:spcPts val="600"/>
              </a:spcAft>
              <a:buSzPct val="100000"/>
              <a:buFont typeface="Arial"/>
              <a:buChar char="•"/>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2" name="Holder 2"/>
          <p:cNvSpPr>
            <a:spLocks noGrp="1"/>
          </p:cNvSpPr>
          <p:nvPr>
            <p:ph type="title"/>
          </p:nvPr>
        </p:nvSpPr>
        <p:spPr>
          <a:xfrm>
            <a:off x="615553" y="599385"/>
            <a:ext cx="18872993" cy="16262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Tree>
    <p:extLst>
      <p:ext uri="{BB962C8B-B14F-4D97-AF65-F5344CB8AC3E}">
        <p14:creationId xmlns:p14="http://schemas.microsoft.com/office/powerpoint/2010/main" val="35312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full width">
    <p:spTree>
      <p:nvGrpSpPr>
        <p:cNvPr id="1" name=""/>
        <p:cNvGrpSpPr/>
        <p:nvPr/>
      </p:nvGrpSpPr>
      <p:grpSpPr>
        <a:xfrm>
          <a:off x="0" y="0"/>
          <a:ext cx="0" cy="0"/>
          <a:chOff x="0" y="0"/>
          <a:chExt cx="0" cy="0"/>
        </a:xfrm>
      </p:grpSpPr>
      <p:sp>
        <p:nvSpPr>
          <p:cNvPr id="4" name="Rectangle 3"/>
          <p:cNvSpPr/>
          <p:nvPr userDrawn="1"/>
        </p:nvSpPr>
        <p:spPr bwMode="ltGray">
          <a:xfrm>
            <a:off x="0" y="0"/>
            <a:ext cx="20104100" cy="95408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9" name="SmartArt Placeholder 5"/>
          <p:cNvSpPr>
            <a:spLocks noGrp="1"/>
          </p:cNvSpPr>
          <p:nvPr>
            <p:ph type="dgm" sz="quarter" idx="10" hasCustomPrompt="1"/>
          </p:nvPr>
        </p:nvSpPr>
        <p:spPr>
          <a:xfrm>
            <a:off x="603250" y="2378075"/>
            <a:ext cx="18897600" cy="5334000"/>
          </a:xfrm>
          <a:prstGeom prst="roundRect">
            <a:avLst>
              <a:gd name="adj" fmla="val 3629"/>
            </a:avLst>
          </a:prstGeom>
          <a:ln>
            <a:solidFill>
              <a:schemeClr val="bg2"/>
            </a:solidFill>
          </a:ln>
        </p:spPr>
        <p:txBody>
          <a:bodyPr vert="horz"/>
          <a:lstStyle/>
          <a:p>
            <a:r>
              <a:rPr lang="en-US" dirty="0"/>
              <a:t> </a:t>
            </a:r>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18" name="Text Placeholder 17"/>
          <p:cNvSpPr>
            <a:spLocks noGrp="1"/>
          </p:cNvSpPr>
          <p:nvPr>
            <p:ph type="body" sz="quarter" idx="11" hasCustomPrompt="1"/>
          </p:nvPr>
        </p:nvSpPr>
        <p:spPr>
          <a:xfrm>
            <a:off x="1289050" y="3673475"/>
            <a:ext cx="17373600" cy="3429000"/>
          </a:xfrm>
        </p:spPr>
        <p:txBody>
          <a:bodyPr/>
          <a:lstStyle>
            <a:lvl1pPr>
              <a:lnSpc>
                <a:spcPct val="100000"/>
              </a:lnSpc>
              <a:defRPr sz="3950" b="0">
                <a:solidFill>
                  <a:schemeClr val="bg1"/>
                </a:solidFill>
              </a:defRPr>
            </a:lvl1pPr>
            <a:lvl2pPr>
              <a:defRPr sz="3950">
                <a:solidFill>
                  <a:schemeClr val="bg1"/>
                </a:solidFill>
              </a:defRPr>
            </a:lvl2pPr>
            <a:lvl3pPr>
              <a:defRPr sz="3950">
                <a:solidFill>
                  <a:schemeClr val="bg1"/>
                </a:solidFill>
              </a:defRPr>
            </a:lvl3pPr>
            <a:lvl4pPr>
              <a:defRPr sz="3950">
                <a:solidFill>
                  <a:schemeClr val="bg1"/>
                </a:solidFill>
              </a:defRPr>
            </a:lvl4pPr>
            <a:lvl5pPr>
              <a:defRPr sz="3950">
                <a:solidFill>
                  <a:schemeClr val="bg1"/>
                </a:solidFill>
              </a:defRPr>
            </a:lvl5pPr>
          </a:lstStyle>
          <a:p>
            <a:pPr marL="12700" marR="5080">
              <a:lnSpc>
                <a:spcPct val="104400"/>
              </a:lnSpc>
              <a:spcBef>
                <a:spcPts val="1040"/>
              </a:spcBef>
            </a:pPr>
            <a:r>
              <a:rPr lang="en-CA" sz="3950" dirty="0" err="1">
                <a:latin typeface="+mn-lt"/>
                <a:cs typeface="Arial"/>
              </a:rPr>
              <a:t>Lorem</a:t>
            </a:r>
            <a:r>
              <a:rPr lang="en-CA" sz="3950" dirty="0">
                <a:latin typeface="+mn-lt"/>
                <a:cs typeface="Arial"/>
              </a:rPr>
              <a:t> </a:t>
            </a:r>
            <a:r>
              <a:rPr lang="en-CA" sz="3950" dirty="0" err="1">
                <a:latin typeface="+mn-lt"/>
                <a:cs typeface="Arial"/>
              </a:rPr>
              <a:t>ipsum</a:t>
            </a:r>
            <a:r>
              <a:rPr lang="en-CA" sz="3950" dirty="0">
                <a:latin typeface="+mn-lt"/>
                <a:cs typeface="Arial"/>
              </a:rPr>
              <a:t> </a:t>
            </a:r>
            <a:r>
              <a:rPr lang="en-CA" sz="3950" dirty="0" err="1">
                <a:latin typeface="+mn-lt"/>
                <a:cs typeface="Arial"/>
              </a:rPr>
              <a:t>dolor</a:t>
            </a:r>
            <a:r>
              <a:rPr lang="en-CA" sz="3950" dirty="0">
                <a:latin typeface="+mn-lt"/>
                <a:cs typeface="Arial"/>
              </a:rPr>
              <a:t> sit </a:t>
            </a:r>
            <a:r>
              <a:rPr lang="en-CA" sz="3950" dirty="0" err="1">
                <a:latin typeface="+mn-lt"/>
                <a:cs typeface="Arial"/>
              </a:rPr>
              <a:t>amet</a:t>
            </a:r>
            <a:r>
              <a:rPr lang="en-CA" sz="3950" dirty="0">
                <a:latin typeface="+mn-lt"/>
                <a:cs typeface="Arial"/>
              </a:rPr>
              <a:t>, </a:t>
            </a:r>
            <a:r>
              <a:rPr lang="en-CA" sz="3950" dirty="0" err="1">
                <a:latin typeface="+mn-lt"/>
                <a:cs typeface="Arial"/>
              </a:rPr>
              <a:t>consectetur</a:t>
            </a:r>
            <a:r>
              <a:rPr lang="en-CA" sz="3950" dirty="0">
                <a:latin typeface="+mn-lt"/>
                <a:cs typeface="Arial"/>
              </a:rPr>
              <a:t> </a:t>
            </a:r>
            <a:r>
              <a:rPr lang="en-CA" sz="3950" dirty="0" err="1">
                <a:latin typeface="+mn-lt"/>
                <a:cs typeface="Arial"/>
              </a:rPr>
              <a:t>adipiscing</a:t>
            </a:r>
            <a:r>
              <a:rPr lang="en-CA" sz="3950" dirty="0">
                <a:latin typeface="+mn-lt"/>
                <a:cs typeface="Arial"/>
              </a:rPr>
              <a:t> </a:t>
            </a:r>
            <a:r>
              <a:rPr lang="en-CA" sz="3950" dirty="0" err="1">
                <a:latin typeface="+mn-lt"/>
                <a:cs typeface="Arial"/>
              </a:rPr>
              <a:t>elit</a:t>
            </a:r>
            <a:r>
              <a:rPr lang="en-CA" sz="3950" dirty="0">
                <a:latin typeface="+mn-lt"/>
                <a:cs typeface="Arial"/>
              </a:rPr>
              <a:t>. Maecenas </a:t>
            </a:r>
            <a:r>
              <a:rPr lang="en-CA" sz="3950" dirty="0" err="1">
                <a:latin typeface="+mn-lt"/>
                <a:cs typeface="Arial"/>
              </a:rPr>
              <a:t>congue</a:t>
            </a:r>
            <a:r>
              <a:rPr lang="en-CA" sz="3950" dirty="0">
                <a:latin typeface="+mn-lt"/>
                <a:cs typeface="Arial"/>
              </a:rPr>
              <a:t>  ex in </a:t>
            </a:r>
            <a:r>
              <a:rPr lang="en-CA" sz="3950" dirty="0" err="1">
                <a:latin typeface="+mn-lt"/>
                <a:cs typeface="Arial"/>
              </a:rPr>
              <a:t>volutpat</a:t>
            </a:r>
            <a:r>
              <a:rPr lang="en-CA" sz="3950" dirty="0">
                <a:latin typeface="+mn-lt"/>
                <a:cs typeface="Arial"/>
              </a:rPr>
              <a:t> </a:t>
            </a:r>
            <a:r>
              <a:rPr lang="en-CA" sz="3950" dirty="0" err="1">
                <a:latin typeface="+mn-lt"/>
                <a:cs typeface="Arial"/>
              </a:rPr>
              <a:t>pellentesque</a:t>
            </a:r>
            <a:r>
              <a:rPr lang="en-CA" sz="3950" dirty="0">
                <a:latin typeface="+mn-lt"/>
                <a:cs typeface="Arial"/>
              </a:rPr>
              <a:t>. </a:t>
            </a:r>
            <a:r>
              <a:rPr lang="en-CA" sz="3950" dirty="0" err="1">
                <a:latin typeface="+mn-lt"/>
                <a:cs typeface="Arial"/>
              </a:rPr>
              <a:t>Pellentesque</a:t>
            </a:r>
            <a:r>
              <a:rPr lang="en-CA" sz="3950" dirty="0">
                <a:latin typeface="+mn-lt"/>
                <a:cs typeface="Arial"/>
              </a:rPr>
              <a:t> </a:t>
            </a:r>
            <a:r>
              <a:rPr lang="en-CA" sz="3950" dirty="0" err="1">
                <a:latin typeface="+mn-lt"/>
                <a:cs typeface="Arial"/>
              </a:rPr>
              <a:t>auctor</a:t>
            </a:r>
            <a:r>
              <a:rPr lang="en-CA" sz="3950" dirty="0">
                <a:latin typeface="+mn-lt"/>
                <a:cs typeface="Arial"/>
              </a:rPr>
              <a:t> sit </a:t>
            </a:r>
            <a:r>
              <a:rPr lang="en-CA" sz="3950" dirty="0" err="1">
                <a:latin typeface="+mn-lt"/>
                <a:cs typeface="Arial"/>
              </a:rPr>
              <a:t>amet</a:t>
            </a:r>
            <a:r>
              <a:rPr lang="en-CA" sz="3950" dirty="0">
                <a:latin typeface="+mn-lt"/>
                <a:cs typeface="Arial"/>
              </a:rPr>
              <a:t> lacus </a:t>
            </a:r>
            <a:r>
              <a:rPr lang="en-CA" sz="3950" dirty="0" err="1">
                <a:latin typeface="+mn-lt"/>
                <a:cs typeface="Arial"/>
              </a:rPr>
              <a:t>eget</a:t>
            </a:r>
            <a:r>
              <a:rPr lang="en-CA" sz="3950" dirty="0">
                <a:latin typeface="+mn-lt"/>
                <a:cs typeface="Arial"/>
              </a:rPr>
              <a:t>  </a:t>
            </a:r>
            <a:r>
              <a:rPr lang="en-CA" sz="3950" dirty="0" err="1">
                <a:latin typeface="+mn-lt"/>
                <a:cs typeface="Arial"/>
              </a:rPr>
              <a:t>commodo</a:t>
            </a:r>
            <a:r>
              <a:rPr lang="en-CA" sz="3950" dirty="0">
                <a:latin typeface="+mn-lt"/>
                <a:cs typeface="Arial"/>
              </a:rPr>
              <a:t>. </a:t>
            </a:r>
            <a:r>
              <a:rPr lang="en-CA" sz="3950" dirty="0" err="1">
                <a:latin typeface="+mn-lt"/>
                <a:cs typeface="Arial"/>
              </a:rPr>
              <a:t>Vestibulum</a:t>
            </a:r>
            <a:r>
              <a:rPr lang="en-CA" sz="3950" dirty="0">
                <a:latin typeface="+mn-lt"/>
                <a:cs typeface="Arial"/>
              </a:rPr>
              <a:t> at </a:t>
            </a:r>
            <a:r>
              <a:rPr lang="en-CA" sz="3950" dirty="0" err="1">
                <a:latin typeface="+mn-lt"/>
                <a:cs typeface="Arial"/>
              </a:rPr>
              <a:t>nibh</a:t>
            </a:r>
            <a:r>
              <a:rPr lang="en-CA" sz="3950" dirty="0">
                <a:latin typeface="+mn-lt"/>
                <a:cs typeface="Arial"/>
              </a:rPr>
              <a:t> </a:t>
            </a:r>
            <a:r>
              <a:rPr lang="en-CA" sz="3950" dirty="0" err="1">
                <a:latin typeface="+mn-lt"/>
                <a:cs typeface="Arial"/>
              </a:rPr>
              <a:t>enim</a:t>
            </a:r>
            <a:r>
              <a:rPr lang="en-CA" sz="3950" dirty="0">
                <a:latin typeface="+mn-lt"/>
                <a:cs typeface="Arial"/>
              </a:rPr>
              <a:t>. </a:t>
            </a:r>
            <a:r>
              <a:rPr lang="en-CA" sz="3950" dirty="0" err="1">
                <a:latin typeface="+mn-lt"/>
                <a:cs typeface="Arial"/>
              </a:rPr>
              <a:t>Vestibulum</a:t>
            </a:r>
            <a:r>
              <a:rPr lang="en-CA" sz="3950" dirty="0">
                <a:latin typeface="+mn-lt"/>
                <a:cs typeface="Arial"/>
              </a:rPr>
              <a:t> </a:t>
            </a:r>
            <a:r>
              <a:rPr lang="en-CA" sz="3950" dirty="0" err="1">
                <a:latin typeface="+mn-lt"/>
                <a:cs typeface="Arial"/>
              </a:rPr>
              <a:t>eu</a:t>
            </a:r>
            <a:r>
              <a:rPr lang="en-CA" sz="3950" dirty="0">
                <a:latin typeface="+mn-lt"/>
                <a:cs typeface="Arial"/>
              </a:rPr>
              <a:t> </a:t>
            </a:r>
            <a:r>
              <a:rPr lang="en-CA" sz="3950" dirty="0" err="1">
                <a:latin typeface="+mn-lt"/>
                <a:cs typeface="Arial"/>
              </a:rPr>
              <a:t>mauris</a:t>
            </a:r>
            <a:r>
              <a:rPr lang="en-CA" sz="3950" dirty="0">
                <a:latin typeface="+mn-lt"/>
                <a:cs typeface="Arial"/>
              </a:rPr>
              <a:t> </a:t>
            </a:r>
            <a:r>
              <a:rPr lang="en-CA" sz="3950" dirty="0" err="1">
                <a:latin typeface="+mn-lt"/>
                <a:cs typeface="Arial"/>
              </a:rPr>
              <a:t>consectetur</a:t>
            </a:r>
            <a:r>
              <a:rPr lang="en-CA" sz="3950" dirty="0">
                <a:latin typeface="+mn-lt"/>
                <a:cs typeface="Arial"/>
              </a:rPr>
              <a:t> </a:t>
            </a:r>
            <a:r>
              <a:rPr lang="en-CA" sz="3950" dirty="0" err="1">
                <a:latin typeface="+mn-lt"/>
                <a:cs typeface="Arial"/>
              </a:rPr>
              <a:t>lectus</a:t>
            </a:r>
            <a:r>
              <a:rPr lang="en-CA" sz="3950" dirty="0">
                <a:latin typeface="+mn-lt"/>
                <a:cs typeface="Arial"/>
              </a:rPr>
              <a:t> </a:t>
            </a:r>
            <a:r>
              <a:rPr lang="en-CA" sz="3950" dirty="0" err="1">
                <a:latin typeface="+mn-lt"/>
                <a:cs typeface="Arial"/>
              </a:rPr>
              <a:t>posuere</a:t>
            </a:r>
            <a:r>
              <a:rPr lang="en-CA" sz="3950" dirty="0">
                <a:latin typeface="+mn-lt"/>
                <a:cs typeface="Arial"/>
              </a:rPr>
              <a:t> </a:t>
            </a:r>
            <a:r>
              <a:rPr lang="en-CA" sz="3950" dirty="0" err="1">
                <a:latin typeface="+mn-lt"/>
                <a:cs typeface="Arial"/>
              </a:rPr>
              <a:t>pretium</a:t>
            </a:r>
            <a:r>
              <a:rPr lang="en-CA" sz="3950" dirty="0">
                <a:latin typeface="+mn-lt"/>
                <a:cs typeface="Arial"/>
              </a:rPr>
              <a:t> </a:t>
            </a:r>
            <a:r>
              <a:rPr lang="en-CA" sz="3950" dirty="0" err="1">
                <a:latin typeface="+mn-lt"/>
                <a:cs typeface="Arial"/>
              </a:rPr>
              <a:t>nec</a:t>
            </a:r>
            <a:r>
              <a:rPr lang="en-CA" sz="3950" dirty="0">
                <a:latin typeface="+mn-lt"/>
                <a:cs typeface="Arial"/>
              </a:rPr>
              <a:t> a </a:t>
            </a:r>
            <a:r>
              <a:rPr lang="en-CA" sz="3950" dirty="0" err="1">
                <a:latin typeface="+mn-lt"/>
                <a:cs typeface="Arial"/>
              </a:rPr>
              <a:t>nulla</a:t>
            </a:r>
            <a:r>
              <a:rPr lang="en-CA" sz="3950" dirty="0">
                <a:latin typeface="+mn-lt"/>
                <a:cs typeface="Arial"/>
              </a:rPr>
              <a:t>. </a:t>
            </a:r>
            <a:r>
              <a:rPr lang="en-CA" sz="3950" dirty="0" err="1">
                <a:latin typeface="+mn-lt"/>
                <a:cs typeface="Arial"/>
              </a:rPr>
              <a:t>Phasellus</a:t>
            </a:r>
            <a:r>
              <a:rPr lang="en-CA" sz="3950" dirty="0">
                <a:latin typeface="+mn-lt"/>
                <a:cs typeface="Arial"/>
              </a:rPr>
              <a:t> </a:t>
            </a:r>
            <a:r>
              <a:rPr lang="en-CA" sz="3950" dirty="0" err="1">
                <a:latin typeface="+mn-lt"/>
                <a:cs typeface="Arial"/>
              </a:rPr>
              <a:t>lobortis</a:t>
            </a:r>
            <a:r>
              <a:rPr lang="en-CA" sz="3950" dirty="0">
                <a:latin typeface="+mn-lt"/>
                <a:cs typeface="Arial"/>
              </a:rPr>
              <a:t> </a:t>
            </a:r>
            <a:r>
              <a:rPr lang="en-CA" sz="3950" dirty="0" err="1">
                <a:latin typeface="+mn-lt"/>
                <a:cs typeface="Arial"/>
              </a:rPr>
              <a:t>est</a:t>
            </a:r>
            <a:r>
              <a:rPr lang="en-CA" sz="3950" dirty="0">
                <a:latin typeface="+mn-lt"/>
                <a:cs typeface="Arial"/>
              </a:rPr>
              <a:t> et </a:t>
            </a:r>
            <a:r>
              <a:rPr lang="en-CA" sz="3950" dirty="0" err="1">
                <a:latin typeface="+mn-lt"/>
                <a:cs typeface="Arial"/>
              </a:rPr>
              <a:t>orci</a:t>
            </a:r>
            <a:r>
              <a:rPr lang="en-CA" sz="3950" dirty="0">
                <a:latin typeface="+mn-lt"/>
                <a:cs typeface="Arial"/>
              </a:rPr>
              <a:t> </a:t>
            </a:r>
            <a:r>
              <a:rPr lang="en-CA" sz="3950" dirty="0" err="1">
                <a:latin typeface="+mn-lt"/>
                <a:cs typeface="Arial"/>
              </a:rPr>
              <a:t>auctor</a:t>
            </a:r>
            <a:r>
              <a:rPr lang="en-CA" sz="3950" dirty="0">
                <a:latin typeface="+mn-lt"/>
                <a:cs typeface="Arial"/>
              </a:rPr>
              <a:t>  </a:t>
            </a:r>
            <a:r>
              <a:rPr lang="en-CA" sz="3950" dirty="0" err="1">
                <a:latin typeface="+mn-lt"/>
                <a:cs typeface="Arial"/>
              </a:rPr>
              <a:t>viverra</a:t>
            </a:r>
            <a:r>
              <a:rPr lang="en-CA" sz="3950" dirty="0">
                <a:latin typeface="+mn-lt"/>
                <a:cs typeface="Arial"/>
              </a:rPr>
              <a:t>. Nam </a:t>
            </a:r>
            <a:r>
              <a:rPr lang="en-CA" sz="3950" dirty="0" err="1">
                <a:latin typeface="+mn-lt"/>
                <a:cs typeface="Arial"/>
              </a:rPr>
              <a:t>venenatis</a:t>
            </a:r>
            <a:r>
              <a:rPr lang="en-CA" sz="3950" dirty="0">
                <a:latin typeface="+mn-lt"/>
                <a:cs typeface="Arial"/>
              </a:rPr>
              <a:t> </a:t>
            </a:r>
            <a:r>
              <a:rPr lang="en-CA" sz="3950" dirty="0" err="1">
                <a:latin typeface="+mn-lt"/>
                <a:cs typeface="Arial"/>
              </a:rPr>
              <a:t>libero</a:t>
            </a:r>
            <a:r>
              <a:rPr lang="en-CA" sz="3950" dirty="0">
                <a:latin typeface="+mn-lt"/>
                <a:cs typeface="Arial"/>
              </a:rPr>
              <a:t> ex, at </a:t>
            </a:r>
            <a:r>
              <a:rPr lang="en-CA" sz="3950" dirty="0" err="1">
                <a:latin typeface="+mn-lt"/>
                <a:cs typeface="Arial"/>
              </a:rPr>
              <a:t>laoreet</a:t>
            </a:r>
            <a:r>
              <a:rPr lang="en-CA" sz="3950" dirty="0">
                <a:latin typeface="+mn-lt"/>
                <a:cs typeface="Arial"/>
              </a:rPr>
              <a:t> </a:t>
            </a:r>
            <a:r>
              <a:rPr lang="en-CA" sz="3950" dirty="0" err="1">
                <a:latin typeface="+mn-lt"/>
                <a:cs typeface="Arial"/>
              </a:rPr>
              <a:t>felis</a:t>
            </a:r>
            <a:r>
              <a:rPr lang="en-CA" sz="3950" dirty="0">
                <a:latin typeface="+mn-lt"/>
                <a:cs typeface="Arial"/>
              </a:rPr>
              <a:t> </a:t>
            </a:r>
            <a:r>
              <a:rPr lang="en-CA" sz="3950" dirty="0" err="1">
                <a:latin typeface="+mn-lt"/>
                <a:cs typeface="Arial"/>
              </a:rPr>
              <a:t>auctor</a:t>
            </a:r>
            <a:r>
              <a:rPr lang="en-CA" sz="3950" dirty="0">
                <a:latin typeface="+mn-lt"/>
                <a:cs typeface="Arial"/>
              </a:rPr>
              <a:t> </a:t>
            </a:r>
            <a:r>
              <a:rPr lang="en-CA" sz="3950" dirty="0" err="1">
                <a:latin typeface="+mn-lt"/>
                <a:cs typeface="Arial"/>
              </a:rPr>
              <a:t>eu</a:t>
            </a:r>
            <a:r>
              <a:rPr lang="en-CA" sz="3950" dirty="0">
                <a:latin typeface="+mn-lt"/>
                <a:cs typeface="Arial"/>
              </a:rPr>
              <a:t>. </a:t>
            </a:r>
          </a:p>
        </p:txBody>
      </p:sp>
      <p:sp>
        <p:nvSpPr>
          <p:cNvPr id="20" name="Text Placeholder 19"/>
          <p:cNvSpPr>
            <a:spLocks noGrp="1"/>
          </p:cNvSpPr>
          <p:nvPr>
            <p:ph type="body" sz="quarter" idx="12" hasCustomPrompt="1"/>
          </p:nvPr>
        </p:nvSpPr>
        <p:spPr>
          <a:xfrm>
            <a:off x="1289050" y="2911475"/>
            <a:ext cx="17373600" cy="685800"/>
          </a:xfrm>
        </p:spPr>
        <p:txBody>
          <a:bodyPr/>
          <a:lstStyle>
            <a:lvl1pPr>
              <a:defRPr sz="3950" b="1">
                <a:solidFill>
                  <a:srgbClr val="FFFFFF"/>
                </a:solidFill>
              </a:defRPr>
            </a:lvl1pPr>
            <a:lvl2pPr>
              <a:defRPr sz="3950" b="1">
                <a:solidFill>
                  <a:srgbClr val="FFFFFF"/>
                </a:solidFill>
              </a:defRPr>
            </a:lvl2pPr>
            <a:lvl3pPr>
              <a:defRPr sz="3950" b="1">
                <a:solidFill>
                  <a:srgbClr val="FFFFFF"/>
                </a:solidFill>
              </a:defRPr>
            </a:lvl3pPr>
            <a:lvl4pPr>
              <a:defRPr sz="3950" b="1">
                <a:solidFill>
                  <a:srgbClr val="FFFFFF"/>
                </a:solidFill>
              </a:defRPr>
            </a:lvl4pPr>
            <a:lvl5pPr>
              <a:defRPr sz="3950" b="1">
                <a:solidFill>
                  <a:srgbClr val="FFFFFF"/>
                </a:solidFill>
              </a:defRPr>
            </a:lvl5pPr>
          </a:lstStyle>
          <a:p>
            <a:pPr lvl="0"/>
            <a:r>
              <a:rPr lang="en-CA" dirty="0"/>
              <a:t>Subhead</a:t>
            </a:r>
            <a:endParaRPr lang="en-US" dirty="0"/>
          </a:p>
        </p:txBody>
      </p:sp>
    </p:spTree>
    <p:extLst>
      <p:ext uri="{BB962C8B-B14F-4D97-AF65-F5344CB8AC3E}">
        <p14:creationId xmlns:p14="http://schemas.microsoft.com/office/powerpoint/2010/main" val="6236122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2 columns">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6262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603250" y="3063875"/>
            <a:ext cx="18745200" cy="607859"/>
          </a:xfrm>
          <a:prstGeom prst="rect">
            <a:avLst/>
          </a:prstGeom>
        </p:spPr>
        <p:txBody>
          <a:bodyPr vert="horz"/>
          <a:lstStyle>
            <a:lvl1pPr>
              <a:lnSpc>
                <a:spcPct val="100000"/>
              </a:lnSpc>
              <a:defRPr sz="3900" b="1" i="0">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603250" y="3749675"/>
            <a:ext cx="18745200" cy="3141475"/>
          </a:xfrm>
          <a:prstGeom prst="rect">
            <a:avLst/>
          </a:prstGeom>
        </p:spPr>
        <p:txBody>
          <a:bodyPr vert="horz" numCol="2" spcCol="540000"/>
          <a:lstStyle>
            <a:lvl1pPr marL="457200" indent="-457200">
              <a:lnSpc>
                <a:spcPct val="112000"/>
              </a:lnSpc>
              <a:spcAft>
                <a:spcPts val="600"/>
              </a:spcAft>
              <a:buFont typeface="Arial"/>
              <a:buChar char="•"/>
              <a:defRPr sz="3300" b="0" i="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a:solidFill>
                  <a:srgbClr val="141313"/>
                </a:solidFill>
                <a:latin typeface="+mn-lt"/>
              </a:defRPr>
            </a:lvl2pPr>
            <a:lvl3pPr marL="1440000" indent="-457200" algn="l">
              <a:lnSpc>
                <a:spcPct val="112000"/>
              </a:lnSpc>
              <a:spcAft>
                <a:spcPts val="600"/>
              </a:spcAft>
              <a:buSzPct val="100000"/>
              <a:buFont typeface="Arial"/>
              <a:buChar char="•"/>
              <a:defRPr sz="3300" b="0" i="0">
                <a:solidFill>
                  <a:srgbClr val="141313"/>
                </a:solidFill>
                <a:latin typeface="+mn-lt"/>
              </a:defRPr>
            </a:lvl3pPr>
            <a:lvl4pPr marL="1944000" indent="-457200" algn="l">
              <a:lnSpc>
                <a:spcPct val="112000"/>
              </a:lnSpc>
              <a:spcAft>
                <a:spcPts val="600"/>
              </a:spcAft>
              <a:buSzPct val="60000"/>
              <a:buFont typeface="Courier New"/>
              <a:buChar char="o"/>
              <a:defRPr sz="3300" b="0" i="0">
                <a:solidFill>
                  <a:srgbClr val="141313"/>
                </a:solidFill>
                <a:latin typeface="+mn-lt"/>
              </a:defRPr>
            </a:lvl4pPr>
            <a:lvl5pPr marL="2412000" indent="-457200" algn="l">
              <a:lnSpc>
                <a:spcPct val="112000"/>
              </a:lnSpc>
              <a:spcAft>
                <a:spcPts val="600"/>
              </a:spcAft>
              <a:buSzPct val="100000"/>
              <a:buFont typeface="Arial"/>
              <a:buChar char="•"/>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224989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 subhead) Bullet: 2 columns">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47" name="Text Placeholder 46"/>
          <p:cNvSpPr>
            <a:spLocks noGrp="1"/>
          </p:cNvSpPr>
          <p:nvPr>
            <p:ph type="body" sz="quarter" idx="13"/>
          </p:nvPr>
        </p:nvSpPr>
        <p:spPr>
          <a:xfrm>
            <a:off x="603250" y="3063875"/>
            <a:ext cx="18745200" cy="5486400"/>
          </a:xfrm>
          <a:prstGeom prst="rect">
            <a:avLst/>
          </a:prstGeom>
        </p:spPr>
        <p:txBody>
          <a:bodyPr vert="horz" numCol="2" spcCol="540000"/>
          <a:lstStyle>
            <a:lvl1pPr marL="457200" indent="-457200">
              <a:lnSpc>
                <a:spcPct val="112000"/>
              </a:lnSpc>
              <a:spcAft>
                <a:spcPts val="600"/>
              </a:spcAft>
              <a:buFont typeface="Arial"/>
              <a:buChar char="•"/>
              <a:defRPr sz="3300" b="0" i="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a:solidFill>
                  <a:srgbClr val="141313"/>
                </a:solidFill>
                <a:latin typeface="+mn-lt"/>
              </a:defRPr>
            </a:lvl2pPr>
            <a:lvl3pPr marL="1440000" indent="-457200" algn="l">
              <a:lnSpc>
                <a:spcPct val="112000"/>
              </a:lnSpc>
              <a:spcAft>
                <a:spcPts val="600"/>
              </a:spcAft>
              <a:buSzPct val="100000"/>
              <a:buFont typeface="Arial"/>
              <a:buChar char="•"/>
              <a:defRPr sz="3300" b="0" i="0">
                <a:solidFill>
                  <a:srgbClr val="141313"/>
                </a:solidFill>
                <a:latin typeface="+mn-lt"/>
              </a:defRPr>
            </a:lvl3pPr>
            <a:lvl4pPr marL="1944000" indent="-457200" algn="l">
              <a:lnSpc>
                <a:spcPct val="112000"/>
              </a:lnSpc>
              <a:spcAft>
                <a:spcPts val="600"/>
              </a:spcAft>
              <a:buSzPct val="60000"/>
              <a:buFont typeface="Courier New"/>
              <a:buChar char="o"/>
              <a:defRPr sz="3300" b="0" i="0">
                <a:solidFill>
                  <a:srgbClr val="141313"/>
                </a:solidFill>
                <a:latin typeface="+mn-lt"/>
              </a:defRPr>
            </a:lvl4pPr>
            <a:lvl5pPr marL="2412000" indent="-457200" algn="l">
              <a:lnSpc>
                <a:spcPct val="112000"/>
              </a:lnSpc>
              <a:spcAft>
                <a:spcPts val="600"/>
              </a:spcAft>
              <a:buSzPct val="100000"/>
              <a:buFont typeface="Arial"/>
              <a:buChar char="•"/>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2" name="Holder 2"/>
          <p:cNvSpPr>
            <a:spLocks noGrp="1"/>
          </p:cNvSpPr>
          <p:nvPr>
            <p:ph type="title"/>
          </p:nvPr>
        </p:nvSpPr>
        <p:spPr>
          <a:xfrm>
            <a:off x="615553" y="599385"/>
            <a:ext cx="18872993" cy="17024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Tree>
    <p:extLst>
      <p:ext uri="{BB962C8B-B14F-4D97-AF65-F5344CB8AC3E}">
        <p14:creationId xmlns:p14="http://schemas.microsoft.com/office/powerpoint/2010/main" val="3614162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 and image: 2 columns">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6262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10356850" y="2911475"/>
            <a:ext cx="8991600" cy="607859"/>
          </a:xfrm>
          <a:prstGeom prst="rect">
            <a:avLst/>
          </a:prstGeom>
        </p:spPr>
        <p:txBody>
          <a:bodyPr vert="horz"/>
          <a:lstStyle>
            <a:lvl1pPr>
              <a:lnSpc>
                <a:spcPct val="100000"/>
              </a:lnSpc>
              <a:defRPr sz="3900" b="1" i="0">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10356850" y="3597275"/>
            <a:ext cx="8991600" cy="3141475"/>
          </a:xfrm>
          <a:prstGeom prst="rect">
            <a:avLst/>
          </a:prstGeom>
        </p:spPr>
        <p:txBody>
          <a:bodyPr vert="horz" numCol="1" spcCol="540000"/>
          <a:lstStyle>
            <a:lvl1pPr marL="457200" indent="-457200">
              <a:lnSpc>
                <a:spcPct val="112000"/>
              </a:lnSpc>
              <a:spcBef>
                <a:spcPts val="0"/>
              </a:spcBef>
              <a:spcAft>
                <a:spcPts val="600"/>
              </a:spcAft>
              <a:buFont typeface="Arial"/>
              <a:buChar char="•"/>
              <a:defRPr sz="3300" b="0" i="0" kern="0" spc="0">
                <a:solidFill>
                  <a:srgbClr val="141313"/>
                </a:solidFill>
                <a:latin typeface="+mn-lt"/>
                <a:cs typeface="Calibri"/>
              </a:defRPr>
            </a:lvl1pPr>
            <a:lvl2pPr marL="972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2pPr>
            <a:lvl3pPr marL="1440000" indent="-457200" algn="l">
              <a:lnSpc>
                <a:spcPct val="112000"/>
              </a:lnSpc>
              <a:spcBef>
                <a:spcPts val="0"/>
              </a:spcBef>
              <a:spcAft>
                <a:spcPts val="600"/>
              </a:spcAft>
              <a:buSzPct val="100000"/>
              <a:buFont typeface="Arial"/>
              <a:buChar char="•"/>
              <a:defRPr sz="3300" b="0" i="0" kern="0" spc="0">
                <a:solidFill>
                  <a:srgbClr val="141313"/>
                </a:solidFill>
                <a:latin typeface="+mn-lt"/>
              </a:defRPr>
            </a:lvl3pPr>
            <a:lvl4pPr marL="1944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4pPr>
            <a:lvl5pPr marL="2412000" indent="-457200" algn="l">
              <a:lnSpc>
                <a:spcPct val="112000"/>
              </a:lnSpc>
              <a:spcBef>
                <a:spcPts val="0"/>
              </a:spcBef>
              <a:spcAft>
                <a:spcPts val="600"/>
              </a:spcAft>
              <a:buSzPct val="100000"/>
              <a:buFont typeface="Arial"/>
              <a:buChar char="•"/>
              <a:defRPr sz="3300" b="0" i="0" kern="0" spc="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1" name="Picture Placeholder 42"/>
          <p:cNvSpPr>
            <a:spLocks noGrp="1"/>
          </p:cNvSpPr>
          <p:nvPr>
            <p:ph type="pic" sz="quarter" idx="12"/>
          </p:nvPr>
        </p:nvSpPr>
        <p:spPr>
          <a:xfrm>
            <a:off x="0" y="3063875"/>
            <a:ext cx="9747250" cy="6248400"/>
          </a:xfrm>
          <a:prstGeom prst="rect">
            <a:avLst/>
          </a:prstGeom>
        </p:spPr>
        <p:txBody>
          <a:bodyPr vert="horz" wrap="square">
            <a:noAutofit/>
          </a:bodyPr>
          <a:lstStyle>
            <a:lvl1pPr>
              <a:defRPr>
                <a:solidFill>
                  <a:srgbClr val="191838"/>
                </a:solidFill>
                <a:latin typeface="Calibri"/>
                <a:cs typeface="Calibri"/>
              </a:defRPr>
            </a:lvl1pPr>
          </a:lstStyle>
          <a:p>
            <a:endParaRPr lang="en-US" dirty="0"/>
          </a:p>
        </p:txBody>
      </p:sp>
    </p:spTree>
    <p:extLst>
      <p:ext uri="{BB962C8B-B14F-4D97-AF65-F5344CB8AC3E}">
        <p14:creationId xmlns:p14="http://schemas.microsoft.com/office/powerpoint/2010/main" val="721143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 subhead) Bullet and image: 2 columns">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6262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7" name="Text Placeholder 46"/>
          <p:cNvSpPr>
            <a:spLocks noGrp="1"/>
          </p:cNvSpPr>
          <p:nvPr>
            <p:ph type="body" sz="quarter" idx="13"/>
          </p:nvPr>
        </p:nvSpPr>
        <p:spPr>
          <a:xfrm>
            <a:off x="10356850" y="2911475"/>
            <a:ext cx="8991600" cy="3827275"/>
          </a:xfrm>
          <a:prstGeom prst="rect">
            <a:avLst/>
          </a:prstGeom>
        </p:spPr>
        <p:txBody>
          <a:bodyPr vert="horz" numCol="1" spcCol="540000"/>
          <a:lstStyle>
            <a:lvl1pPr marL="457200" indent="-457200">
              <a:lnSpc>
                <a:spcPct val="112000"/>
              </a:lnSpc>
              <a:spcBef>
                <a:spcPts val="0"/>
              </a:spcBef>
              <a:spcAft>
                <a:spcPts val="600"/>
              </a:spcAft>
              <a:buFont typeface="Arial"/>
              <a:buChar char="•"/>
              <a:defRPr sz="3300" b="0" i="0" kern="0" spc="0">
                <a:solidFill>
                  <a:srgbClr val="141313"/>
                </a:solidFill>
                <a:latin typeface="+mn-lt"/>
                <a:cs typeface="Calibri"/>
              </a:defRPr>
            </a:lvl1pPr>
            <a:lvl2pPr marL="972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2pPr>
            <a:lvl3pPr marL="1440000" indent="-457200" algn="l">
              <a:lnSpc>
                <a:spcPct val="112000"/>
              </a:lnSpc>
              <a:spcBef>
                <a:spcPts val="0"/>
              </a:spcBef>
              <a:spcAft>
                <a:spcPts val="600"/>
              </a:spcAft>
              <a:buSzPct val="100000"/>
              <a:buFont typeface="Arial"/>
              <a:buChar char="•"/>
              <a:defRPr sz="3300" b="0" i="0" kern="0" spc="0">
                <a:solidFill>
                  <a:srgbClr val="141313"/>
                </a:solidFill>
                <a:latin typeface="+mn-lt"/>
              </a:defRPr>
            </a:lvl3pPr>
            <a:lvl4pPr marL="1944000" indent="-457200" algn="l">
              <a:lnSpc>
                <a:spcPct val="112000"/>
              </a:lnSpc>
              <a:spcBef>
                <a:spcPts val="0"/>
              </a:spcBef>
              <a:spcAft>
                <a:spcPts val="600"/>
              </a:spcAft>
              <a:buSzPct val="60000"/>
              <a:buFont typeface="Courier New"/>
              <a:buChar char="o"/>
              <a:defRPr sz="3300" b="0" i="0" kern="0" spc="0">
                <a:solidFill>
                  <a:srgbClr val="141313"/>
                </a:solidFill>
                <a:latin typeface="+mn-lt"/>
              </a:defRPr>
            </a:lvl4pPr>
            <a:lvl5pPr marL="2412000" indent="-457200" algn="l">
              <a:lnSpc>
                <a:spcPct val="112000"/>
              </a:lnSpc>
              <a:spcBef>
                <a:spcPts val="0"/>
              </a:spcBef>
              <a:spcAft>
                <a:spcPts val="600"/>
              </a:spcAft>
              <a:buSzPct val="100000"/>
              <a:buFont typeface="Arial"/>
              <a:buChar char="•"/>
              <a:defRPr sz="3300" b="0" i="0" kern="0" spc="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1" name="Picture Placeholder 42"/>
          <p:cNvSpPr>
            <a:spLocks noGrp="1"/>
          </p:cNvSpPr>
          <p:nvPr>
            <p:ph type="pic" sz="quarter" idx="12"/>
          </p:nvPr>
        </p:nvSpPr>
        <p:spPr>
          <a:xfrm>
            <a:off x="0" y="3063875"/>
            <a:ext cx="9747250" cy="6248400"/>
          </a:xfrm>
          <a:prstGeom prst="rect">
            <a:avLst/>
          </a:prstGeom>
        </p:spPr>
        <p:txBody>
          <a:bodyPr vert="horz" wrap="square">
            <a:noAutofit/>
          </a:bodyPr>
          <a:lstStyle>
            <a:lvl1pPr>
              <a:defRPr>
                <a:solidFill>
                  <a:srgbClr val="191838"/>
                </a:solidFill>
                <a:latin typeface="Calibri"/>
                <a:cs typeface="Calibri"/>
              </a:defRPr>
            </a:lvl1pPr>
          </a:lstStyle>
          <a:p>
            <a:endParaRPr lang="en-US" dirty="0"/>
          </a:p>
        </p:txBody>
      </p:sp>
    </p:spTree>
    <p:extLst>
      <p:ext uri="{BB962C8B-B14F-4D97-AF65-F5344CB8AC3E}">
        <p14:creationId xmlns:p14="http://schemas.microsoft.com/office/powerpoint/2010/main" val="27974039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 and image: 3 columns">
    <p:spTree>
      <p:nvGrpSpPr>
        <p:cNvPr id="1" name=""/>
        <p:cNvGrpSpPr/>
        <p:nvPr/>
      </p:nvGrpSpPr>
      <p:grpSpPr>
        <a:xfrm>
          <a:off x="0" y="0"/>
          <a:ext cx="0" cy="0"/>
          <a:chOff x="0" y="0"/>
          <a:chExt cx="0" cy="0"/>
        </a:xfrm>
      </p:grpSpPr>
      <p:sp>
        <p:nvSpPr>
          <p:cNvPr id="11"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7024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7080250" y="2911475"/>
            <a:ext cx="12268200" cy="607859"/>
          </a:xfrm>
          <a:prstGeom prst="rect">
            <a:avLst/>
          </a:prstGeom>
        </p:spPr>
        <p:txBody>
          <a:bodyPr vert="horz"/>
          <a:lstStyle>
            <a:lvl1pPr>
              <a:lnSpc>
                <a:spcPct val="100000"/>
              </a:lnSpc>
              <a:defRPr sz="3900" b="1" i="0">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7" name="Text Placeholder 46"/>
          <p:cNvSpPr>
            <a:spLocks noGrp="1"/>
          </p:cNvSpPr>
          <p:nvPr>
            <p:ph type="body" sz="quarter" idx="13"/>
          </p:nvPr>
        </p:nvSpPr>
        <p:spPr>
          <a:xfrm>
            <a:off x="7080250" y="3597275"/>
            <a:ext cx="12268200" cy="3141475"/>
          </a:xfrm>
          <a:prstGeom prst="rect">
            <a:avLst/>
          </a:prstGeom>
        </p:spPr>
        <p:txBody>
          <a:bodyPr vert="horz" numCol="2" spcCol="540000"/>
          <a:lstStyle>
            <a:lvl1pPr marL="457200" indent="-457200">
              <a:lnSpc>
                <a:spcPct val="112000"/>
              </a:lnSpc>
              <a:spcAft>
                <a:spcPts val="600"/>
              </a:spcAft>
              <a:buFont typeface="Arial"/>
              <a:buChar char="•"/>
              <a:defRPr sz="3300" b="0" i="0" spc="-3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spc="-30">
                <a:solidFill>
                  <a:srgbClr val="141313"/>
                </a:solidFill>
                <a:latin typeface="+mn-lt"/>
              </a:defRPr>
            </a:lvl2pPr>
            <a:lvl3pPr marL="1440000" indent="-457200" algn="l">
              <a:lnSpc>
                <a:spcPct val="112000"/>
              </a:lnSpc>
              <a:spcAft>
                <a:spcPts val="600"/>
              </a:spcAft>
              <a:buSzPct val="100000"/>
              <a:buFont typeface="Arial"/>
              <a:buChar char="•"/>
              <a:defRPr sz="3300" b="0" i="0" spc="-30">
                <a:solidFill>
                  <a:srgbClr val="141313"/>
                </a:solidFill>
                <a:latin typeface="+mn-lt"/>
              </a:defRPr>
            </a:lvl3pPr>
            <a:lvl4pPr marL="1944000" indent="-457200" algn="l">
              <a:lnSpc>
                <a:spcPct val="112000"/>
              </a:lnSpc>
              <a:spcAft>
                <a:spcPts val="600"/>
              </a:spcAft>
              <a:buSzPct val="60000"/>
              <a:buFont typeface="Courier New"/>
              <a:buChar char="o"/>
              <a:defRPr sz="3300" b="0" i="0" spc="-30">
                <a:solidFill>
                  <a:srgbClr val="141313"/>
                </a:solidFill>
                <a:latin typeface="+mn-lt"/>
              </a:defRPr>
            </a:lvl4pPr>
            <a:lvl5pPr marL="2412000" indent="-457200" algn="l">
              <a:lnSpc>
                <a:spcPct val="112000"/>
              </a:lnSpc>
              <a:spcAft>
                <a:spcPts val="600"/>
              </a:spcAft>
              <a:buSzPct val="100000"/>
              <a:buFont typeface="Arial"/>
              <a:buChar char="•"/>
              <a:defRPr sz="3300" b="0" i="0" spc="-3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Picture Placeholder 42"/>
          <p:cNvSpPr>
            <a:spLocks noGrp="1"/>
          </p:cNvSpPr>
          <p:nvPr>
            <p:ph type="pic" sz="quarter" idx="12" hasCustomPrompt="1"/>
          </p:nvPr>
        </p:nvSpPr>
        <p:spPr>
          <a:xfrm>
            <a:off x="0" y="3040226"/>
            <a:ext cx="6470650" cy="6195849"/>
          </a:xfrm>
          <a:prstGeom prst="rect">
            <a:avLst/>
          </a:prstGeom>
        </p:spPr>
        <p:txBody>
          <a:bodyPr vert="horz" wrap="square">
            <a:noAutofit/>
          </a:bodyPr>
          <a:lstStyle>
            <a:lvl1pPr>
              <a:defRPr sz="4000">
                <a:solidFill>
                  <a:srgbClr val="0D3F6F"/>
                </a:solidFill>
                <a:latin typeface="Calibri"/>
                <a:cs typeface="Calibri"/>
              </a:defRPr>
            </a:lvl1pPr>
          </a:lstStyle>
          <a:p>
            <a:r>
              <a:rPr lang="en-US" dirty="0"/>
              <a:t>Picture</a:t>
            </a:r>
          </a:p>
        </p:txBody>
      </p:sp>
    </p:spTree>
    <p:extLst>
      <p:ext uri="{BB962C8B-B14F-4D97-AF65-F5344CB8AC3E}">
        <p14:creationId xmlns:p14="http://schemas.microsoft.com/office/powerpoint/2010/main" val="4225825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o subhead) Bullet and image: 3 columns">
    <p:spTree>
      <p:nvGrpSpPr>
        <p:cNvPr id="1" name=""/>
        <p:cNvGrpSpPr/>
        <p:nvPr/>
      </p:nvGrpSpPr>
      <p:grpSpPr>
        <a:xfrm>
          <a:off x="0" y="0"/>
          <a:ext cx="0" cy="0"/>
          <a:chOff x="0" y="0"/>
          <a:chExt cx="0" cy="0"/>
        </a:xfrm>
      </p:grpSpPr>
      <p:sp>
        <p:nvSpPr>
          <p:cNvPr id="11"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7024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7" name="Text Placeholder 46"/>
          <p:cNvSpPr>
            <a:spLocks noGrp="1"/>
          </p:cNvSpPr>
          <p:nvPr>
            <p:ph type="body" sz="quarter" idx="13"/>
          </p:nvPr>
        </p:nvSpPr>
        <p:spPr>
          <a:xfrm>
            <a:off x="7080250" y="2911475"/>
            <a:ext cx="12268200" cy="3827275"/>
          </a:xfrm>
          <a:prstGeom prst="rect">
            <a:avLst/>
          </a:prstGeom>
        </p:spPr>
        <p:txBody>
          <a:bodyPr vert="horz" numCol="2" spcCol="540000"/>
          <a:lstStyle>
            <a:lvl1pPr marL="457200" indent="-457200">
              <a:lnSpc>
                <a:spcPct val="112000"/>
              </a:lnSpc>
              <a:spcAft>
                <a:spcPts val="600"/>
              </a:spcAft>
              <a:buFont typeface="Arial"/>
              <a:buChar char="•"/>
              <a:defRPr sz="3300" b="0" i="0" spc="-30">
                <a:solidFill>
                  <a:srgbClr val="141313"/>
                </a:solidFill>
                <a:latin typeface="+mn-lt"/>
                <a:cs typeface="Calibri"/>
              </a:defRPr>
            </a:lvl1pPr>
            <a:lvl2pPr marL="972000" indent="-457200" algn="l">
              <a:lnSpc>
                <a:spcPct val="112000"/>
              </a:lnSpc>
              <a:spcAft>
                <a:spcPts val="600"/>
              </a:spcAft>
              <a:buSzPct val="60000"/>
              <a:buFont typeface="Courier New"/>
              <a:buChar char="o"/>
              <a:defRPr sz="3300" b="0" i="0" spc="-30">
                <a:solidFill>
                  <a:srgbClr val="141313"/>
                </a:solidFill>
                <a:latin typeface="+mn-lt"/>
              </a:defRPr>
            </a:lvl2pPr>
            <a:lvl3pPr marL="1440000" indent="-457200" algn="l">
              <a:lnSpc>
                <a:spcPct val="112000"/>
              </a:lnSpc>
              <a:spcAft>
                <a:spcPts val="600"/>
              </a:spcAft>
              <a:buSzPct val="100000"/>
              <a:buFont typeface="Arial"/>
              <a:buChar char="•"/>
              <a:defRPr sz="3300" b="0" i="0" spc="-30">
                <a:solidFill>
                  <a:srgbClr val="141313"/>
                </a:solidFill>
                <a:latin typeface="+mn-lt"/>
              </a:defRPr>
            </a:lvl3pPr>
            <a:lvl4pPr marL="1944000" indent="-457200" algn="l">
              <a:lnSpc>
                <a:spcPct val="112000"/>
              </a:lnSpc>
              <a:spcAft>
                <a:spcPts val="600"/>
              </a:spcAft>
              <a:buSzPct val="60000"/>
              <a:buFont typeface="Courier New"/>
              <a:buChar char="o"/>
              <a:defRPr sz="3300" b="0" i="0" spc="-30">
                <a:solidFill>
                  <a:srgbClr val="141313"/>
                </a:solidFill>
                <a:latin typeface="+mn-lt"/>
              </a:defRPr>
            </a:lvl4pPr>
            <a:lvl5pPr marL="2412000" indent="-457200" algn="l">
              <a:lnSpc>
                <a:spcPct val="112000"/>
              </a:lnSpc>
              <a:spcAft>
                <a:spcPts val="600"/>
              </a:spcAft>
              <a:buSzPct val="100000"/>
              <a:buFont typeface="Arial"/>
              <a:buChar char="•"/>
              <a:defRPr sz="3300" b="0" i="0" spc="-3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Picture Placeholder 42"/>
          <p:cNvSpPr>
            <a:spLocks noGrp="1"/>
          </p:cNvSpPr>
          <p:nvPr>
            <p:ph type="pic" sz="quarter" idx="12" hasCustomPrompt="1"/>
          </p:nvPr>
        </p:nvSpPr>
        <p:spPr>
          <a:xfrm>
            <a:off x="0" y="3040226"/>
            <a:ext cx="6470650" cy="6195849"/>
          </a:xfrm>
          <a:prstGeom prst="rect">
            <a:avLst/>
          </a:prstGeom>
        </p:spPr>
        <p:txBody>
          <a:bodyPr vert="horz" wrap="square">
            <a:noAutofit/>
          </a:bodyPr>
          <a:lstStyle>
            <a:lvl1pPr>
              <a:defRPr sz="4000">
                <a:solidFill>
                  <a:srgbClr val="0D3F6F"/>
                </a:solidFill>
                <a:latin typeface="Calibri"/>
                <a:cs typeface="Calibri"/>
              </a:defRPr>
            </a:lvl1pPr>
          </a:lstStyle>
          <a:p>
            <a:r>
              <a:rPr lang="en-US" dirty="0"/>
              <a:t>Picture</a:t>
            </a:r>
          </a:p>
        </p:txBody>
      </p:sp>
    </p:spTree>
    <p:extLst>
      <p:ext uri="{BB962C8B-B14F-4D97-AF65-F5344CB8AC3E}">
        <p14:creationId xmlns:p14="http://schemas.microsoft.com/office/powerpoint/2010/main" val="1452548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Rectangle 3"/>
          <p:cNvSpPr/>
          <p:nvPr userDrawn="1"/>
        </p:nvSpPr>
        <p:spPr bwMode="ltGray">
          <a:xfrm>
            <a:off x="0" y="0"/>
            <a:ext cx="20104100" cy="95408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Holder 2"/>
          <p:cNvSpPr>
            <a:spLocks noGrp="1"/>
          </p:cNvSpPr>
          <p:nvPr>
            <p:ph type="title"/>
          </p:nvPr>
        </p:nvSpPr>
        <p:spPr>
          <a:xfrm>
            <a:off x="615553" y="599385"/>
            <a:ext cx="18872993" cy="17024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6" name="Picture Placeholder 5"/>
          <p:cNvSpPr>
            <a:spLocks noGrp="1"/>
          </p:cNvSpPr>
          <p:nvPr>
            <p:ph type="pic" sz="quarter" idx="10"/>
          </p:nvPr>
        </p:nvSpPr>
        <p:spPr>
          <a:xfrm>
            <a:off x="0" y="2835275"/>
            <a:ext cx="18205450" cy="6705598"/>
          </a:xfrm>
          <a:prstGeom prst="rect">
            <a:avLst/>
          </a:prstGeom>
        </p:spPr>
        <p:txBody>
          <a:bodyPr vert="horz"/>
          <a:lstStyle>
            <a:lvl1pPr>
              <a:defRPr>
                <a:solidFill>
                  <a:schemeClr val="bg1"/>
                </a:solidFill>
                <a:latin typeface="Calibri"/>
                <a:cs typeface="Calibri"/>
              </a:defRPr>
            </a:lvl1pPr>
          </a:lstStyle>
          <a:p>
            <a:endParaRPr lang="en-US" dirty="0"/>
          </a:p>
        </p:txBody>
      </p:sp>
    </p:spTree>
    <p:extLst>
      <p:ext uri="{BB962C8B-B14F-4D97-AF65-F5344CB8AC3E}">
        <p14:creationId xmlns:p14="http://schemas.microsoft.com/office/powerpoint/2010/main" val="2641855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image with accompanying text">
    <p:spTree>
      <p:nvGrpSpPr>
        <p:cNvPr id="1" name=""/>
        <p:cNvGrpSpPr/>
        <p:nvPr/>
      </p:nvGrpSpPr>
      <p:grpSpPr>
        <a:xfrm>
          <a:off x="0" y="0"/>
          <a:ext cx="0" cy="0"/>
          <a:chOff x="0" y="0"/>
          <a:chExt cx="0" cy="0"/>
        </a:xfrm>
      </p:grpSpPr>
      <p:sp>
        <p:nvSpPr>
          <p:cNvPr id="10"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7786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Picture Placeholder 4"/>
          <p:cNvSpPr>
            <a:spLocks noGrp="1"/>
          </p:cNvSpPr>
          <p:nvPr>
            <p:ph type="pic" sz="quarter" idx="10"/>
          </p:nvPr>
        </p:nvSpPr>
        <p:spPr>
          <a:xfrm>
            <a:off x="-6350" y="3063875"/>
            <a:ext cx="16224250" cy="6400800"/>
          </a:xfrm>
          <a:prstGeom prst="rect">
            <a:avLst/>
          </a:prstGeom>
        </p:spPr>
        <p:txBody>
          <a:bodyPr vert="horz"/>
          <a:lstStyle>
            <a:lvl1pPr>
              <a:defRPr>
                <a:solidFill>
                  <a:srgbClr val="0D3F6F"/>
                </a:solidFill>
                <a:latin typeface="Calibri"/>
                <a:cs typeface="Calibri"/>
              </a:defRPr>
            </a:lvl1pPr>
          </a:lstStyle>
          <a:p>
            <a:endParaRPr lang="en-US" dirty="0"/>
          </a:p>
        </p:txBody>
      </p:sp>
      <p:sp>
        <p:nvSpPr>
          <p:cNvPr id="14" name="SmartArt Placeholder 13"/>
          <p:cNvSpPr>
            <a:spLocks noGrp="1"/>
          </p:cNvSpPr>
          <p:nvPr>
            <p:ph type="dgm" sz="quarter" idx="11" hasCustomPrompt="1"/>
          </p:nvPr>
        </p:nvSpPr>
        <p:spPr bwMode="ltGray">
          <a:xfrm rot="5400000">
            <a:off x="13520100" y="2453675"/>
            <a:ext cx="5486400" cy="6706800"/>
          </a:xfrm>
          <a:prstGeom prst="round1Rect">
            <a:avLst/>
          </a:prstGeom>
          <a:solidFill>
            <a:schemeClr val="accent2"/>
          </a:solidFill>
        </p:spPr>
        <p:txBody>
          <a:bodyPr vert="horz"/>
          <a:lstStyle>
            <a:lvl1pPr>
              <a:defRPr>
                <a:latin typeface="Calibri"/>
                <a:cs typeface="Calibri"/>
              </a:defRPr>
            </a:lvl1pPr>
          </a:lstStyle>
          <a:p>
            <a:r>
              <a:rPr lang="en-US" dirty="0"/>
              <a:t> </a:t>
            </a:r>
          </a:p>
        </p:txBody>
      </p:sp>
      <p:sp>
        <p:nvSpPr>
          <p:cNvPr id="18" name="Text Placeholder 17"/>
          <p:cNvSpPr>
            <a:spLocks noGrp="1"/>
          </p:cNvSpPr>
          <p:nvPr>
            <p:ph type="body" idx="13" hasCustomPrompt="1"/>
          </p:nvPr>
        </p:nvSpPr>
        <p:spPr>
          <a:xfrm>
            <a:off x="13328650" y="3560050"/>
            <a:ext cx="5791200" cy="2693045"/>
          </a:xfrm>
          <a:prstGeom prst="rect">
            <a:avLst/>
          </a:prstGeom>
        </p:spPr>
        <p:txBody>
          <a:bodyPr vert="horz"/>
          <a:lstStyle>
            <a:lvl1pPr algn="l">
              <a:spcAft>
                <a:spcPts val="600"/>
              </a:spcAft>
              <a:buFontTx/>
              <a:buNone/>
              <a:defRPr sz="3300" b="0" i="0">
                <a:solidFill>
                  <a:schemeClr val="bg2"/>
                </a:solidFill>
                <a:latin typeface="Georgia"/>
                <a:cs typeface="Calibri"/>
              </a:defRPr>
            </a:lvl1pPr>
            <a:lvl2pPr marL="468000" indent="0" algn="l">
              <a:buFontTx/>
              <a:buNone/>
              <a:defRPr sz="3300" b="1" i="0">
                <a:solidFill>
                  <a:schemeClr val="bg2"/>
                </a:solidFill>
                <a:latin typeface="+mn-lt"/>
                <a:cs typeface="Georgia"/>
              </a:defRPr>
            </a:lvl2pPr>
            <a:lvl3pPr marL="910800" indent="0" algn="l">
              <a:buFontTx/>
              <a:buNone/>
              <a:defRPr sz="3300" b="0" i="0">
                <a:solidFill>
                  <a:schemeClr val="bg2"/>
                </a:solidFill>
                <a:latin typeface="Georgia"/>
              </a:defRPr>
            </a:lvl3pPr>
            <a:lvl4pPr marL="1393200" indent="0" algn="l">
              <a:buFontTx/>
              <a:buNone/>
              <a:defRPr sz="3300" b="0" i="0">
                <a:solidFill>
                  <a:schemeClr val="bg2"/>
                </a:solidFill>
                <a:latin typeface="Georgia"/>
              </a:defRPr>
            </a:lvl4pPr>
            <a:lvl5pPr marL="1803600" indent="0" algn="l">
              <a:buFontTx/>
              <a:buNone/>
              <a:defRPr sz="3300" b="0" i="0">
                <a:solidFill>
                  <a:schemeClr val="bg2"/>
                </a:solidFill>
                <a:latin typeface="Georgia"/>
              </a:defRPr>
            </a:lvl5pPr>
          </a:lstStyle>
          <a:p>
            <a:pPr lvl="0"/>
            <a:r>
              <a:rPr lang="en-CA" dirty="0"/>
              <a:t>Quote text</a:t>
            </a:r>
          </a:p>
          <a:p>
            <a:pPr lvl="1"/>
            <a:r>
              <a:rPr lang="en-CA" dirty="0"/>
              <a:t>Source</a:t>
            </a:r>
          </a:p>
        </p:txBody>
      </p:sp>
    </p:spTree>
    <p:extLst>
      <p:ext uri="{BB962C8B-B14F-4D97-AF65-F5344CB8AC3E}">
        <p14:creationId xmlns:p14="http://schemas.microsoft.com/office/powerpoint/2010/main" val="1699705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9" name="object 4"/>
          <p:cNvSpPr/>
          <p:nvPr userDrawn="1"/>
        </p:nvSpPr>
        <p:spPr bwMode="ltGray">
          <a:xfrm>
            <a:off x="-1" y="0"/>
            <a:ext cx="19476085" cy="2492375"/>
          </a:xfrm>
          <a:custGeom>
            <a:avLst/>
            <a:gdLst/>
            <a:ahLst/>
            <a:cxnLst/>
            <a:rect l="l" t="t" r="r" b="b"/>
            <a:pathLst>
              <a:path w="19476085" h="2492375">
                <a:moveTo>
                  <a:pt x="19475846" y="0"/>
                </a:moveTo>
                <a:lnTo>
                  <a:pt x="0" y="0"/>
                </a:lnTo>
                <a:lnTo>
                  <a:pt x="0" y="2492070"/>
                </a:lnTo>
                <a:lnTo>
                  <a:pt x="18971480" y="2491512"/>
                </a:lnTo>
                <a:lnTo>
                  <a:pt x="19021878" y="2490747"/>
                </a:lnTo>
                <a:lnTo>
                  <a:pt x="19068801" y="2489485"/>
                </a:lnTo>
                <a:lnTo>
                  <a:pt x="19112374" y="2487603"/>
                </a:lnTo>
                <a:lnTo>
                  <a:pt x="19152720" y="2484977"/>
                </a:lnTo>
                <a:lnTo>
                  <a:pt x="19224232" y="2476994"/>
                </a:lnTo>
                <a:lnTo>
                  <a:pt x="19284328" y="2464545"/>
                </a:lnTo>
                <a:lnTo>
                  <a:pt x="19334002" y="2446636"/>
                </a:lnTo>
                <a:lnTo>
                  <a:pt x="19374245" y="2422275"/>
                </a:lnTo>
                <a:lnTo>
                  <a:pt x="19406051" y="2390469"/>
                </a:lnTo>
                <a:lnTo>
                  <a:pt x="19430412" y="2350226"/>
                </a:lnTo>
                <a:lnTo>
                  <a:pt x="19448321" y="2300552"/>
                </a:lnTo>
                <a:lnTo>
                  <a:pt x="19460771" y="2240456"/>
                </a:lnTo>
                <a:lnTo>
                  <a:pt x="19468753" y="2168944"/>
                </a:lnTo>
                <a:lnTo>
                  <a:pt x="19471379" y="2128597"/>
                </a:lnTo>
                <a:lnTo>
                  <a:pt x="19473261" y="2085025"/>
                </a:lnTo>
                <a:lnTo>
                  <a:pt x="19474523" y="2038101"/>
                </a:lnTo>
                <a:lnTo>
                  <a:pt x="19475288" y="1987704"/>
                </a:lnTo>
                <a:lnTo>
                  <a:pt x="19475681" y="1933709"/>
                </a:lnTo>
                <a:lnTo>
                  <a:pt x="19475826" y="1875990"/>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17024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pic>
        <p:nvPicPr>
          <p:cNvPr id="10" name="Picture 9" descr="CCO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250" y="9845675"/>
            <a:ext cx="3134802" cy="790575"/>
          </a:xfrm>
          <a:prstGeom prst="rect">
            <a:avLst/>
          </a:prstGeom>
        </p:spPr>
      </p:pic>
    </p:spTree>
    <p:extLst>
      <p:ext uri="{BB962C8B-B14F-4D97-AF65-F5344CB8AC3E}">
        <p14:creationId xmlns:p14="http://schemas.microsoft.com/office/powerpoint/2010/main" val="3539844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bg1"/>
        </a:solidFill>
        <a:effectLst/>
      </p:bgPr>
    </p:bg>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0" y="0"/>
            <a:ext cx="20104100" cy="11309350"/>
          </a:xfrm>
          <a:prstGeom prst="rect">
            <a:avLst/>
          </a:prstGeom>
        </p:spPr>
        <p:txBody>
          <a:bodyPr vert="horz" lIns="0">
            <a:noAutofit/>
          </a:bodyPr>
          <a:lstStyle>
            <a:lvl1pPr algn="ctr">
              <a:defRPr>
                <a:solidFill>
                  <a:srgbClr val="141313"/>
                </a:solidFill>
              </a:defRPr>
            </a:lvl1pPr>
          </a:lstStyle>
          <a:p>
            <a:r>
              <a:rPr lang="en-US" dirty="0" smtClean="0"/>
              <a:t>Click icon to add picture</a:t>
            </a:r>
            <a:endParaRPr lang="en-US" dirty="0"/>
          </a:p>
        </p:txBody>
      </p:sp>
      <p:sp>
        <p:nvSpPr>
          <p:cNvPr id="7" name="SmartArt Placeholder 6"/>
          <p:cNvSpPr>
            <a:spLocks noGrp="1"/>
          </p:cNvSpPr>
          <p:nvPr>
            <p:ph type="dgm" sz="quarter" idx="11" hasCustomPrompt="1"/>
          </p:nvPr>
        </p:nvSpPr>
        <p:spPr bwMode="ltGray">
          <a:xfrm>
            <a:off x="831850" y="2454276"/>
            <a:ext cx="11049000" cy="6629400"/>
          </a:xfrm>
          <a:prstGeom prst="round2DiagRect">
            <a:avLst>
              <a:gd name="adj1" fmla="val 4340"/>
              <a:gd name="adj2" fmla="val 0"/>
            </a:avLst>
          </a:prstGeom>
          <a:solidFill>
            <a:schemeClr val="tx2"/>
          </a:solidFill>
        </p:spPr>
        <p:txBody>
          <a:bodyPr vert="horz"/>
          <a:lstStyle>
            <a:lvl1pPr marL="0" indent="0">
              <a:buNone/>
              <a:defRPr baseline="0"/>
            </a:lvl1pPr>
          </a:lstStyle>
          <a:p>
            <a:r>
              <a:rPr lang="en-US" dirty="0"/>
              <a:t> </a:t>
            </a:r>
          </a:p>
        </p:txBody>
      </p:sp>
      <p:sp>
        <p:nvSpPr>
          <p:cNvPr id="12" name="SmartArt Placeholder 11"/>
          <p:cNvSpPr>
            <a:spLocks noGrp="1"/>
          </p:cNvSpPr>
          <p:nvPr>
            <p:ph type="dgm" sz="quarter" idx="12" hasCustomPrompt="1"/>
          </p:nvPr>
        </p:nvSpPr>
        <p:spPr bwMode="ltGray">
          <a:xfrm rot="5400000">
            <a:off x="2511425" y="4667253"/>
            <a:ext cx="838201" cy="5861049"/>
          </a:xfrm>
          <a:prstGeom prst="round1Rect">
            <a:avLst>
              <a:gd name="adj" fmla="val 33794"/>
            </a:avLst>
          </a:prstGeom>
          <a:solidFill>
            <a:srgbClr val="326295"/>
          </a:solidFill>
        </p:spPr>
        <p:txBody>
          <a:bodyPr vert="horz"/>
          <a:lstStyle>
            <a:lvl1pPr marL="0" indent="0">
              <a:buNone/>
              <a:defRPr baseline="0"/>
            </a:lvl1pPr>
          </a:lstStyle>
          <a:p>
            <a:r>
              <a:rPr lang="en-US" dirty="0"/>
              <a:t> </a:t>
            </a:r>
          </a:p>
        </p:txBody>
      </p:sp>
      <p:sp>
        <p:nvSpPr>
          <p:cNvPr id="2" name="Holder 2"/>
          <p:cNvSpPr>
            <a:spLocks noGrp="1"/>
          </p:cNvSpPr>
          <p:nvPr>
            <p:ph type="ctrTitle"/>
          </p:nvPr>
        </p:nvSpPr>
        <p:spPr>
          <a:xfrm>
            <a:off x="1170512" y="3880360"/>
            <a:ext cx="10557939" cy="3016305"/>
          </a:xfrm>
          <a:prstGeom prst="rect">
            <a:avLst/>
          </a:prstGeom>
        </p:spPr>
        <p:txBody>
          <a:bodyPr wrap="square" lIns="0" tIns="0" rIns="0" bIns="0">
            <a:spAutoFit/>
          </a:bodyPr>
          <a:lstStyle>
            <a:lvl1pPr algn="l">
              <a:defRPr sz="9800" b="0" i="0">
                <a:solidFill>
                  <a:schemeClr val="bg1"/>
                </a:solidFill>
              </a:defRPr>
            </a:lvl1pPr>
          </a:lstStyle>
          <a:p>
            <a:r>
              <a:rPr lang="en-US" smtClean="0"/>
              <a:t>Click to edit Master title style</a:t>
            </a:r>
            <a:endParaRPr dirty="0"/>
          </a:p>
        </p:txBody>
      </p:sp>
      <p:sp>
        <p:nvSpPr>
          <p:cNvPr id="3" name="Holder 3"/>
          <p:cNvSpPr>
            <a:spLocks noGrp="1"/>
          </p:cNvSpPr>
          <p:nvPr>
            <p:ph type="subTitle" idx="4"/>
          </p:nvPr>
        </p:nvSpPr>
        <p:spPr>
          <a:xfrm>
            <a:off x="1212850" y="7326610"/>
            <a:ext cx="9067800" cy="461665"/>
          </a:xfrm>
          <a:prstGeom prst="rect">
            <a:avLst/>
          </a:prstGeom>
        </p:spPr>
        <p:txBody>
          <a:bodyPr wrap="square" lIns="0" tIns="0" rIns="0" bIns="0">
            <a:spAutoFit/>
          </a:bodyPr>
          <a:lstStyle>
            <a:lvl1pPr marL="0" indent="0">
              <a:buFontTx/>
              <a:buNone/>
              <a:defRPr sz="3000" b="1" i="0" cap="all">
                <a:solidFill>
                  <a:schemeClr val="bg2"/>
                </a:solidFill>
              </a:defRPr>
            </a:lvl1pPr>
          </a:lstStyle>
          <a:p>
            <a:r>
              <a:rPr lang="en-US" smtClean="0"/>
              <a:t>Click to edit Master subtitle style</a:t>
            </a:r>
            <a:endParaRPr dirty="0"/>
          </a:p>
        </p:txBody>
      </p:sp>
      <p:pic>
        <p:nvPicPr>
          <p:cNvPr id="8" name="Picture 7"/>
          <p:cNvPicPr>
            <a:picLocks noChangeAspect="1"/>
          </p:cNvPicPr>
          <p:nvPr/>
        </p:nvPicPr>
        <p:blipFill>
          <a:blip r:embed="rId2"/>
          <a:stretch>
            <a:fillRect/>
          </a:stretch>
        </p:blipFill>
        <p:spPr>
          <a:xfrm>
            <a:off x="16757651" y="9529329"/>
            <a:ext cx="2850130" cy="1317106"/>
          </a:xfrm>
          <a:prstGeom prst="rect">
            <a:avLst/>
          </a:prstGeom>
        </p:spPr>
      </p:pic>
      <p:pic>
        <p:nvPicPr>
          <p:cNvPr id="9" name="Picture 8" descr="CCO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51" y="535941"/>
            <a:ext cx="4343401" cy="1095374"/>
          </a:xfrm>
          <a:prstGeom prst="rect">
            <a:avLst/>
          </a:prstGeom>
        </p:spPr>
      </p:pic>
    </p:spTree>
    <p:extLst>
      <p:ext uri="{BB962C8B-B14F-4D97-AF65-F5344CB8AC3E}">
        <p14:creationId xmlns:p14="http://schemas.microsoft.com/office/powerpoint/2010/main" val="30778768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subhead) Text: full width">
    <p:spTree>
      <p:nvGrpSpPr>
        <p:cNvPr id="1" name=""/>
        <p:cNvGrpSpPr/>
        <p:nvPr/>
      </p:nvGrpSpPr>
      <p:grpSpPr>
        <a:xfrm>
          <a:off x="0" y="0"/>
          <a:ext cx="0" cy="0"/>
          <a:chOff x="0" y="0"/>
          <a:chExt cx="0" cy="0"/>
        </a:xfrm>
      </p:grpSpPr>
      <p:sp>
        <p:nvSpPr>
          <p:cNvPr id="4" name="Rectangle 3"/>
          <p:cNvSpPr/>
          <p:nvPr userDrawn="1"/>
        </p:nvSpPr>
        <p:spPr bwMode="ltGray">
          <a:xfrm>
            <a:off x="0" y="0"/>
            <a:ext cx="20104100" cy="95408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martArt Placeholder 5"/>
          <p:cNvSpPr>
            <a:spLocks noGrp="1"/>
          </p:cNvSpPr>
          <p:nvPr>
            <p:ph type="dgm" sz="quarter" idx="10" hasCustomPrompt="1"/>
          </p:nvPr>
        </p:nvSpPr>
        <p:spPr>
          <a:xfrm>
            <a:off x="603250" y="2378075"/>
            <a:ext cx="18897600" cy="5334000"/>
          </a:xfrm>
          <a:prstGeom prst="roundRect">
            <a:avLst>
              <a:gd name="adj" fmla="val 3629"/>
            </a:avLst>
          </a:prstGeom>
          <a:ln>
            <a:solidFill>
              <a:schemeClr val="bg2"/>
            </a:solidFill>
          </a:ln>
        </p:spPr>
        <p:txBody>
          <a:bodyPr vert="horz"/>
          <a:lstStyle/>
          <a:p>
            <a:r>
              <a:rPr lang="en-US" dirty="0"/>
              <a:t> </a:t>
            </a:r>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3" name="Holder 3"/>
          <p:cNvSpPr>
            <a:spLocks noGrp="1"/>
          </p:cNvSpPr>
          <p:nvPr>
            <p:ph type="body" idx="1" hasCustomPrompt="1"/>
          </p:nvPr>
        </p:nvSpPr>
        <p:spPr>
          <a:xfrm>
            <a:off x="1593850" y="2987675"/>
            <a:ext cx="16611600" cy="4114800"/>
          </a:xfrm>
          <a:prstGeom prst="rect">
            <a:avLst/>
          </a:prstGeom>
        </p:spPr>
        <p:txBody>
          <a:bodyPr lIns="0" tIns="0" rIns="0" bIns="0">
            <a:noAutofit/>
          </a:bodyPr>
          <a:lstStyle>
            <a:lvl1pPr>
              <a:lnSpc>
                <a:spcPct val="100000"/>
              </a:lnSpc>
              <a:defRPr sz="4000" b="0" i="0">
                <a:solidFill>
                  <a:schemeClr val="bg1"/>
                </a:solidFill>
                <a:latin typeface="+mn-lt"/>
                <a:cs typeface="Calibri"/>
              </a:defRPr>
            </a:lvl1pPr>
          </a:lstStyle>
          <a:p>
            <a:pPr marL="12700" marR="5080">
              <a:lnSpc>
                <a:spcPct val="104400"/>
              </a:lnSpc>
              <a:spcBef>
                <a:spcPts val="1040"/>
              </a:spcBef>
            </a:pPr>
            <a:r>
              <a:rPr lang="en-CA" sz="3950" dirty="0" err="1">
                <a:latin typeface="+mn-lt"/>
                <a:cs typeface="Arial"/>
              </a:rPr>
              <a:t>Lorem</a:t>
            </a:r>
            <a:r>
              <a:rPr lang="en-CA" sz="3950" dirty="0">
                <a:latin typeface="+mn-lt"/>
                <a:cs typeface="Arial"/>
              </a:rPr>
              <a:t> </a:t>
            </a:r>
            <a:r>
              <a:rPr lang="en-CA" sz="3950" dirty="0" err="1">
                <a:latin typeface="+mn-lt"/>
                <a:cs typeface="Arial"/>
              </a:rPr>
              <a:t>ipsum</a:t>
            </a:r>
            <a:r>
              <a:rPr lang="en-CA" sz="3950" dirty="0">
                <a:latin typeface="+mn-lt"/>
                <a:cs typeface="Arial"/>
              </a:rPr>
              <a:t> </a:t>
            </a:r>
            <a:r>
              <a:rPr lang="en-CA" sz="3950" dirty="0" err="1">
                <a:latin typeface="+mn-lt"/>
                <a:cs typeface="Arial"/>
              </a:rPr>
              <a:t>dolor</a:t>
            </a:r>
            <a:r>
              <a:rPr lang="en-CA" sz="3950" dirty="0">
                <a:latin typeface="+mn-lt"/>
                <a:cs typeface="Arial"/>
              </a:rPr>
              <a:t> sit </a:t>
            </a:r>
            <a:r>
              <a:rPr lang="en-CA" sz="3950" dirty="0" err="1">
                <a:latin typeface="+mn-lt"/>
                <a:cs typeface="Arial"/>
              </a:rPr>
              <a:t>amet</a:t>
            </a:r>
            <a:r>
              <a:rPr lang="en-CA" sz="3950" dirty="0">
                <a:latin typeface="+mn-lt"/>
                <a:cs typeface="Arial"/>
              </a:rPr>
              <a:t>, </a:t>
            </a:r>
            <a:r>
              <a:rPr lang="en-CA" sz="3950" dirty="0" err="1">
                <a:latin typeface="+mn-lt"/>
                <a:cs typeface="Arial"/>
              </a:rPr>
              <a:t>consectetur</a:t>
            </a:r>
            <a:r>
              <a:rPr lang="en-CA" sz="3950" dirty="0">
                <a:latin typeface="+mn-lt"/>
                <a:cs typeface="Arial"/>
              </a:rPr>
              <a:t> </a:t>
            </a:r>
            <a:r>
              <a:rPr lang="en-CA" sz="3950" dirty="0" err="1">
                <a:latin typeface="+mn-lt"/>
                <a:cs typeface="Arial"/>
              </a:rPr>
              <a:t>adipiscing</a:t>
            </a:r>
            <a:r>
              <a:rPr lang="en-CA" sz="3950" dirty="0">
                <a:latin typeface="+mn-lt"/>
                <a:cs typeface="Arial"/>
              </a:rPr>
              <a:t> </a:t>
            </a:r>
            <a:r>
              <a:rPr lang="en-CA" sz="3950" dirty="0" err="1">
                <a:latin typeface="+mn-lt"/>
                <a:cs typeface="Arial"/>
              </a:rPr>
              <a:t>elit</a:t>
            </a:r>
            <a:r>
              <a:rPr lang="en-CA" sz="3950" dirty="0">
                <a:latin typeface="+mn-lt"/>
                <a:cs typeface="Arial"/>
              </a:rPr>
              <a:t>. Maecenas </a:t>
            </a:r>
            <a:r>
              <a:rPr lang="en-CA" sz="3950" dirty="0" err="1">
                <a:latin typeface="+mn-lt"/>
                <a:cs typeface="Arial"/>
              </a:rPr>
              <a:t>congue</a:t>
            </a:r>
            <a:r>
              <a:rPr lang="en-CA" sz="3950" dirty="0">
                <a:latin typeface="+mn-lt"/>
                <a:cs typeface="Arial"/>
              </a:rPr>
              <a:t>  ex in </a:t>
            </a:r>
            <a:r>
              <a:rPr lang="en-CA" sz="3950" dirty="0" err="1">
                <a:latin typeface="+mn-lt"/>
                <a:cs typeface="Arial"/>
              </a:rPr>
              <a:t>volutpat</a:t>
            </a:r>
            <a:r>
              <a:rPr lang="en-CA" sz="3950" dirty="0">
                <a:latin typeface="+mn-lt"/>
                <a:cs typeface="Arial"/>
              </a:rPr>
              <a:t> </a:t>
            </a:r>
            <a:r>
              <a:rPr lang="en-CA" sz="3950" dirty="0" err="1">
                <a:latin typeface="+mn-lt"/>
                <a:cs typeface="Arial"/>
              </a:rPr>
              <a:t>pellentesque</a:t>
            </a:r>
            <a:r>
              <a:rPr lang="en-CA" sz="3950" dirty="0">
                <a:latin typeface="+mn-lt"/>
                <a:cs typeface="Arial"/>
              </a:rPr>
              <a:t>. </a:t>
            </a:r>
            <a:r>
              <a:rPr lang="en-CA" sz="3950" dirty="0" err="1">
                <a:latin typeface="+mn-lt"/>
                <a:cs typeface="Arial"/>
              </a:rPr>
              <a:t>Pellentesque</a:t>
            </a:r>
            <a:r>
              <a:rPr lang="en-CA" sz="3950" dirty="0">
                <a:latin typeface="+mn-lt"/>
                <a:cs typeface="Arial"/>
              </a:rPr>
              <a:t> </a:t>
            </a:r>
            <a:r>
              <a:rPr lang="en-CA" sz="3950" dirty="0" err="1">
                <a:latin typeface="+mn-lt"/>
                <a:cs typeface="Arial"/>
              </a:rPr>
              <a:t>auctor</a:t>
            </a:r>
            <a:r>
              <a:rPr lang="en-CA" sz="3950" dirty="0">
                <a:latin typeface="+mn-lt"/>
                <a:cs typeface="Arial"/>
              </a:rPr>
              <a:t> sit </a:t>
            </a:r>
            <a:r>
              <a:rPr lang="en-CA" sz="3950" dirty="0" err="1">
                <a:latin typeface="+mn-lt"/>
                <a:cs typeface="Arial"/>
              </a:rPr>
              <a:t>amet</a:t>
            </a:r>
            <a:r>
              <a:rPr lang="en-CA" sz="3950" dirty="0">
                <a:latin typeface="+mn-lt"/>
                <a:cs typeface="Arial"/>
              </a:rPr>
              <a:t> lacus </a:t>
            </a:r>
            <a:r>
              <a:rPr lang="en-CA" sz="3950" dirty="0" err="1">
                <a:latin typeface="+mn-lt"/>
                <a:cs typeface="Arial"/>
              </a:rPr>
              <a:t>eget</a:t>
            </a:r>
            <a:r>
              <a:rPr lang="en-CA" sz="3950" dirty="0">
                <a:latin typeface="+mn-lt"/>
                <a:cs typeface="Arial"/>
              </a:rPr>
              <a:t>  </a:t>
            </a:r>
            <a:r>
              <a:rPr lang="en-CA" sz="3950" dirty="0" err="1">
                <a:latin typeface="+mn-lt"/>
                <a:cs typeface="Arial"/>
              </a:rPr>
              <a:t>commodo</a:t>
            </a:r>
            <a:r>
              <a:rPr lang="en-CA" sz="3950" dirty="0">
                <a:latin typeface="+mn-lt"/>
                <a:cs typeface="Arial"/>
              </a:rPr>
              <a:t>. </a:t>
            </a:r>
            <a:r>
              <a:rPr lang="en-CA" sz="3950" dirty="0" err="1">
                <a:latin typeface="+mn-lt"/>
                <a:cs typeface="Arial"/>
              </a:rPr>
              <a:t>Vestibulum</a:t>
            </a:r>
            <a:r>
              <a:rPr lang="en-CA" sz="3950" dirty="0">
                <a:latin typeface="+mn-lt"/>
                <a:cs typeface="Arial"/>
              </a:rPr>
              <a:t> at </a:t>
            </a:r>
            <a:r>
              <a:rPr lang="en-CA" sz="3950" dirty="0" err="1">
                <a:latin typeface="+mn-lt"/>
                <a:cs typeface="Arial"/>
              </a:rPr>
              <a:t>nibh</a:t>
            </a:r>
            <a:r>
              <a:rPr lang="en-CA" sz="3950" dirty="0">
                <a:latin typeface="+mn-lt"/>
                <a:cs typeface="Arial"/>
              </a:rPr>
              <a:t> </a:t>
            </a:r>
            <a:r>
              <a:rPr lang="en-CA" sz="3950" dirty="0" err="1">
                <a:latin typeface="+mn-lt"/>
                <a:cs typeface="Arial"/>
              </a:rPr>
              <a:t>enim</a:t>
            </a:r>
            <a:r>
              <a:rPr lang="en-CA" sz="3950" dirty="0">
                <a:latin typeface="+mn-lt"/>
                <a:cs typeface="Arial"/>
              </a:rPr>
              <a:t>. </a:t>
            </a:r>
            <a:r>
              <a:rPr lang="en-CA" sz="3950" dirty="0" err="1">
                <a:latin typeface="+mn-lt"/>
                <a:cs typeface="Arial"/>
              </a:rPr>
              <a:t>Vestibulum</a:t>
            </a:r>
            <a:r>
              <a:rPr lang="en-CA" sz="3950" dirty="0">
                <a:latin typeface="+mn-lt"/>
                <a:cs typeface="Arial"/>
              </a:rPr>
              <a:t> </a:t>
            </a:r>
            <a:r>
              <a:rPr lang="en-CA" sz="3950" dirty="0" err="1">
                <a:latin typeface="+mn-lt"/>
                <a:cs typeface="Arial"/>
              </a:rPr>
              <a:t>eu</a:t>
            </a:r>
            <a:r>
              <a:rPr lang="en-CA" sz="3950" dirty="0">
                <a:latin typeface="+mn-lt"/>
                <a:cs typeface="Arial"/>
              </a:rPr>
              <a:t> </a:t>
            </a:r>
            <a:r>
              <a:rPr lang="en-CA" sz="3950" dirty="0" err="1">
                <a:latin typeface="+mn-lt"/>
                <a:cs typeface="Arial"/>
              </a:rPr>
              <a:t>mauris</a:t>
            </a:r>
            <a:r>
              <a:rPr lang="en-CA" sz="3950" dirty="0">
                <a:latin typeface="+mn-lt"/>
                <a:cs typeface="Arial"/>
              </a:rPr>
              <a:t> </a:t>
            </a:r>
            <a:r>
              <a:rPr lang="en-CA" sz="3950" dirty="0" err="1">
                <a:latin typeface="+mn-lt"/>
                <a:cs typeface="Arial"/>
              </a:rPr>
              <a:t>consectetur</a:t>
            </a:r>
            <a:r>
              <a:rPr lang="en-CA" sz="3950" dirty="0">
                <a:latin typeface="+mn-lt"/>
                <a:cs typeface="Arial"/>
              </a:rPr>
              <a:t> </a:t>
            </a:r>
            <a:r>
              <a:rPr lang="en-CA" sz="3950" dirty="0" err="1">
                <a:latin typeface="+mn-lt"/>
                <a:cs typeface="Arial"/>
              </a:rPr>
              <a:t>lectus</a:t>
            </a:r>
            <a:r>
              <a:rPr lang="en-CA" sz="3950" dirty="0">
                <a:latin typeface="+mn-lt"/>
                <a:cs typeface="Arial"/>
              </a:rPr>
              <a:t> </a:t>
            </a:r>
            <a:r>
              <a:rPr lang="en-CA" sz="3950" dirty="0" err="1">
                <a:latin typeface="+mn-lt"/>
                <a:cs typeface="Arial"/>
              </a:rPr>
              <a:t>posuere</a:t>
            </a:r>
            <a:r>
              <a:rPr lang="en-CA" sz="3950" dirty="0">
                <a:latin typeface="+mn-lt"/>
                <a:cs typeface="Arial"/>
              </a:rPr>
              <a:t> </a:t>
            </a:r>
            <a:r>
              <a:rPr lang="en-CA" sz="3950" dirty="0" err="1">
                <a:latin typeface="+mn-lt"/>
                <a:cs typeface="Arial"/>
              </a:rPr>
              <a:t>pretium</a:t>
            </a:r>
            <a:r>
              <a:rPr lang="en-CA" sz="3950" dirty="0">
                <a:latin typeface="+mn-lt"/>
                <a:cs typeface="Arial"/>
              </a:rPr>
              <a:t> </a:t>
            </a:r>
            <a:r>
              <a:rPr lang="en-CA" sz="3950" dirty="0" err="1">
                <a:latin typeface="+mn-lt"/>
                <a:cs typeface="Arial"/>
              </a:rPr>
              <a:t>nec</a:t>
            </a:r>
            <a:r>
              <a:rPr lang="en-CA" sz="3950" dirty="0">
                <a:latin typeface="+mn-lt"/>
                <a:cs typeface="Arial"/>
              </a:rPr>
              <a:t> a </a:t>
            </a:r>
            <a:r>
              <a:rPr lang="en-CA" sz="3950" dirty="0" err="1">
                <a:latin typeface="+mn-lt"/>
                <a:cs typeface="Arial"/>
              </a:rPr>
              <a:t>nulla</a:t>
            </a:r>
            <a:r>
              <a:rPr lang="en-CA" sz="3950" dirty="0">
                <a:latin typeface="+mn-lt"/>
                <a:cs typeface="Arial"/>
              </a:rPr>
              <a:t>. </a:t>
            </a:r>
            <a:r>
              <a:rPr lang="en-CA" sz="3950" dirty="0" err="1">
                <a:latin typeface="+mn-lt"/>
                <a:cs typeface="Arial"/>
              </a:rPr>
              <a:t>Phasellus</a:t>
            </a:r>
            <a:r>
              <a:rPr lang="en-CA" sz="3950" dirty="0">
                <a:latin typeface="+mn-lt"/>
                <a:cs typeface="Arial"/>
              </a:rPr>
              <a:t> </a:t>
            </a:r>
            <a:r>
              <a:rPr lang="en-CA" sz="3950" dirty="0" err="1">
                <a:latin typeface="+mn-lt"/>
                <a:cs typeface="Arial"/>
              </a:rPr>
              <a:t>lobortis</a:t>
            </a:r>
            <a:r>
              <a:rPr lang="en-CA" sz="3950" dirty="0">
                <a:latin typeface="+mn-lt"/>
                <a:cs typeface="Arial"/>
              </a:rPr>
              <a:t> </a:t>
            </a:r>
            <a:r>
              <a:rPr lang="en-CA" sz="3950" dirty="0" err="1">
                <a:latin typeface="+mn-lt"/>
                <a:cs typeface="Arial"/>
              </a:rPr>
              <a:t>est</a:t>
            </a:r>
            <a:r>
              <a:rPr lang="en-CA" sz="3950" dirty="0">
                <a:latin typeface="+mn-lt"/>
                <a:cs typeface="Arial"/>
              </a:rPr>
              <a:t> et </a:t>
            </a:r>
            <a:r>
              <a:rPr lang="en-CA" sz="3950" dirty="0" err="1">
                <a:latin typeface="+mn-lt"/>
                <a:cs typeface="Arial"/>
              </a:rPr>
              <a:t>orci</a:t>
            </a:r>
            <a:r>
              <a:rPr lang="en-CA" sz="3950" dirty="0">
                <a:latin typeface="+mn-lt"/>
                <a:cs typeface="Arial"/>
              </a:rPr>
              <a:t> </a:t>
            </a:r>
            <a:r>
              <a:rPr lang="en-CA" sz="3950" dirty="0" err="1">
                <a:latin typeface="+mn-lt"/>
                <a:cs typeface="Arial"/>
              </a:rPr>
              <a:t>auctor</a:t>
            </a:r>
            <a:r>
              <a:rPr lang="en-CA" sz="3950" dirty="0">
                <a:latin typeface="+mn-lt"/>
                <a:cs typeface="Arial"/>
              </a:rPr>
              <a:t>  </a:t>
            </a:r>
            <a:r>
              <a:rPr lang="en-CA" sz="3950" dirty="0" err="1">
                <a:latin typeface="+mn-lt"/>
                <a:cs typeface="Arial"/>
              </a:rPr>
              <a:t>viverra</a:t>
            </a:r>
            <a:r>
              <a:rPr lang="en-CA" sz="3950" dirty="0">
                <a:latin typeface="+mn-lt"/>
                <a:cs typeface="Arial"/>
              </a:rPr>
              <a:t>. Nam </a:t>
            </a:r>
            <a:r>
              <a:rPr lang="en-CA" sz="3950" dirty="0" err="1">
                <a:latin typeface="+mn-lt"/>
                <a:cs typeface="Arial"/>
              </a:rPr>
              <a:t>venenatis</a:t>
            </a:r>
            <a:r>
              <a:rPr lang="en-CA" sz="3950" dirty="0">
                <a:latin typeface="+mn-lt"/>
                <a:cs typeface="Arial"/>
              </a:rPr>
              <a:t> </a:t>
            </a:r>
            <a:r>
              <a:rPr lang="en-CA" sz="3950" dirty="0" err="1">
                <a:latin typeface="+mn-lt"/>
                <a:cs typeface="Arial"/>
              </a:rPr>
              <a:t>libero</a:t>
            </a:r>
            <a:r>
              <a:rPr lang="en-CA" sz="3950" dirty="0">
                <a:latin typeface="+mn-lt"/>
                <a:cs typeface="Arial"/>
              </a:rPr>
              <a:t> ex, at </a:t>
            </a:r>
            <a:r>
              <a:rPr lang="en-CA" sz="3950" dirty="0" err="1">
                <a:latin typeface="+mn-lt"/>
                <a:cs typeface="Arial"/>
              </a:rPr>
              <a:t>laoreet</a:t>
            </a:r>
            <a:r>
              <a:rPr lang="en-CA" sz="3950" dirty="0">
                <a:latin typeface="+mn-lt"/>
                <a:cs typeface="Arial"/>
              </a:rPr>
              <a:t> </a:t>
            </a:r>
            <a:r>
              <a:rPr lang="en-CA" sz="3950" dirty="0" err="1">
                <a:latin typeface="+mn-lt"/>
                <a:cs typeface="Arial"/>
              </a:rPr>
              <a:t>felis</a:t>
            </a:r>
            <a:r>
              <a:rPr lang="en-CA" sz="3950" dirty="0">
                <a:latin typeface="+mn-lt"/>
                <a:cs typeface="Arial"/>
              </a:rPr>
              <a:t> </a:t>
            </a:r>
            <a:r>
              <a:rPr lang="en-CA" sz="3950" dirty="0" err="1">
                <a:latin typeface="+mn-lt"/>
                <a:cs typeface="Arial"/>
              </a:rPr>
              <a:t>auctor</a:t>
            </a:r>
            <a:r>
              <a:rPr lang="en-CA" sz="3950" dirty="0">
                <a:latin typeface="+mn-lt"/>
                <a:cs typeface="Arial"/>
              </a:rPr>
              <a:t> </a:t>
            </a:r>
            <a:r>
              <a:rPr lang="en-CA" sz="3950" dirty="0" err="1">
                <a:latin typeface="+mn-lt"/>
                <a:cs typeface="Arial"/>
              </a:rPr>
              <a:t>eu</a:t>
            </a:r>
            <a:r>
              <a:rPr lang="en-CA" sz="3950" dirty="0">
                <a:latin typeface="+mn-lt"/>
                <a:cs typeface="Arial"/>
              </a:rPr>
              <a:t>. </a:t>
            </a:r>
            <a:r>
              <a:rPr lang="en-CA" sz="3950" dirty="0" err="1">
                <a:latin typeface="+mn-lt"/>
                <a:cs typeface="Arial"/>
              </a:rPr>
              <a:t>Phasellus</a:t>
            </a:r>
            <a:r>
              <a:rPr lang="en-CA" sz="3950" dirty="0">
                <a:latin typeface="+mn-lt"/>
                <a:cs typeface="Arial"/>
              </a:rPr>
              <a:t> </a:t>
            </a:r>
            <a:r>
              <a:rPr lang="en-CA" sz="3950" dirty="0" err="1">
                <a:latin typeface="+mn-lt"/>
                <a:cs typeface="Arial"/>
              </a:rPr>
              <a:t>lobortis</a:t>
            </a:r>
            <a:r>
              <a:rPr lang="en-CA" sz="3950" dirty="0">
                <a:latin typeface="+mn-lt"/>
                <a:cs typeface="Arial"/>
              </a:rPr>
              <a:t> </a:t>
            </a:r>
            <a:r>
              <a:rPr lang="en-CA" sz="3950" dirty="0" err="1">
                <a:latin typeface="+mn-lt"/>
                <a:cs typeface="Arial"/>
              </a:rPr>
              <a:t>est</a:t>
            </a:r>
            <a:r>
              <a:rPr lang="en-CA" sz="3950" dirty="0">
                <a:latin typeface="+mn-lt"/>
                <a:cs typeface="Arial"/>
              </a:rPr>
              <a:t> et </a:t>
            </a:r>
            <a:r>
              <a:rPr lang="en-CA" sz="3950" dirty="0" err="1">
                <a:latin typeface="+mn-lt"/>
                <a:cs typeface="Arial"/>
              </a:rPr>
              <a:t>orci</a:t>
            </a:r>
            <a:r>
              <a:rPr lang="en-CA" sz="3950" dirty="0">
                <a:latin typeface="+mn-lt"/>
                <a:cs typeface="Arial"/>
              </a:rPr>
              <a:t> </a:t>
            </a:r>
            <a:r>
              <a:rPr lang="en-CA" sz="3950" dirty="0" err="1">
                <a:latin typeface="+mn-lt"/>
                <a:cs typeface="Arial"/>
              </a:rPr>
              <a:t>auctor</a:t>
            </a:r>
            <a:r>
              <a:rPr lang="en-CA" sz="3950" dirty="0">
                <a:latin typeface="+mn-lt"/>
                <a:cs typeface="Arial"/>
              </a:rPr>
              <a:t>  </a:t>
            </a:r>
            <a:r>
              <a:rPr lang="en-CA" sz="3950" dirty="0" err="1">
                <a:latin typeface="+mn-lt"/>
                <a:cs typeface="Arial"/>
              </a:rPr>
              <a:t>viverra</a:t>
            </a:r>
            <a:r>
              <a:rPr lang="en-CA" sz="3950" dirty="0">
                <a:latin typeface="+mn-lt"/>
                <a:cs typeface="Arial"/>
              </a:rPr>
              <a:t>. </a:t>
            </a:r>
            <a:r>
              <a:rPr lang="en-CA" sz="3950" dirty="0" err="1">
                <a:latin typeface="+mn-lt"/>
                <a:cs typeface="Arial"/>
              </a:rPr>
              <a:t>Lectus</a:t>
            </a:r>
            <a:r>
              <a:rPr lang="en-CA" sz="3950" dirty="0">
                <a:latin typeface="+mn-lt"/>
                <a:cs typeface="Arial"/>
              </a:rPr>
              <a:t> </a:t>
            </a:r>
            <a:r>
              <a:rPr lang="en-CA" sz="3950" dirty="0" err="1">
                <a:latin typeface="+mn-lt"/>
                <a:cs typeface="Arial"/>
              </a:rPr>
              <a:t>posuere</a:t>
            </a:r>
            <a:r>
              <a:rPr lang="en-CA" sz="3950" dirty="0">
                <a:latin typeface="+mn-lt"/>
                <a:cs typeface="Arial"/>
              </a:rPr>
              <a:t> </a:t>
            </a:r>
            <a:r>
              <a:rPr lang="en-CA" sz="3950" dirty="0" err="1">
                <a:latin typeface="+mn-lt"/>
                <a:cs typeface="Arial"/>
              </a:rPr>
              <a:t>pretium</a:t>
            </a:r>
            <a:r>
              <a:rPr lang="en-CA" sz="3950" dirty="0">
                <a:latin typeface="+mn-lt"/>
                <a:cs typeface="Arial"/>
              </a:rPr>
              <a:t> </a:t>
            </a:r>
            <a:r>
              <a:rPr lang="en-CA" sz="3950" dirty="0" err="1">
                <a:latin typeface="+mn-lt"/>
                <a:cs typeface="Arial"/>
              </a:rPr>
              <a:t>nec</a:t>
            </a:r>
            <a:r>
              <a:rPr lang="en-CA" sz="3950" dirty="0">
                <a:latin typeface="+mn-lt"/>
                <a:cs typeface="Arial"/>
              </a:rPr>
              <a:t> a </a:t>
            </a:r>
            <a:r>
              <a:rPr lang="en-CA" sz="3950" dirty="0" err="1">
                <a:latin typeface="+mn-lt"/>
                <a:cs typeface="Arial"/>
              </a:rPr>
              <a:t>nulla</a:t>
            </a:r>
            <a:endParaRPr lang="en-CA" sz="3950" dirty="0">
              <a:latin typeface="+mn-lt"/>
              <a:cs typeface="Arial"/>
            </a:endParaRPr>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rgbClr val="0D3F6F"/>
                </a:solidFill>
                <a:latin typeface="Calibri"/>
                <a:cs typeface="Calibri"/>
              </a:defRPr>
            </a:lvl1pPr>
          </a:lstStyle>
          <a:p>
            <a:fld id="{81D60167-4931-47E6-BA6A-407CBD079E47}" type="slidenum">
              <a:rPr lang="en-US" spc="-5" smtClean="0"/>
              <a:pPr/>
              <a:t>‹#›</a:t>
            </a:fld>
            <a:endParaRPr lang="en-US" spc="-5" dirty="0"/>
          </a:p>
        </p:txBody>
      </p:sp>
    </p:spTree>
    <p:extLst>
      <p:ext uri="{BB962C8B-B14F-4D97-AF65-F5344CB8AC3E}">
        <p14:creationId xmlns:p14="http://schemas.microsoft.com/office/powerpoint/2010/main" val="48488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2_Title Slide">
    <p:bg>
      <p:bgPr>
        <a:solidFill>
          <a:schemeClr val="bg1"/>
        </a:solidFill>
        <a:effectLst/>
      </p:bgPr>
    </p:bg>
    <p:spTree>
      <p:nvGrpSpPr>
        <p:cNvPr id="1" name=""/>
        <p:cNvGrpSpPr/>
        <p:nvPr/>
      </p:nvGrpSpPr>
      <p:grpSpPr>
        <a:xfrm>
          <a:off x="0" y="0"/>
          <a:ext cx="0" cy="0"/>
          <a:chOff x="0" y="0"/>
          <a:chExt cx="0" cy="0"/>
        </a:xfrm>
      </p:grpSpPr>
      <p:sp>
        <p:nvSpPr>
          <p:cNvPr id="70" name="SmartArt Placeholder 6"/>
          <p:cNvSpPr>
            <a:spLocks noGrp="1"/>
          </p:cNvSpPr>
          <p:nvPr>
            <p:ph type="dgm" sz="quarter" idx="12" hasCustomPrompt="1"/>
          </p:nvPr>
        </p:nvSpPr>
        <p:spPr>
          <a:xfrm>
            <a:off x="1060450" y="3063876"/>
            <a:ext cx="11049000" cy="6629400"/>
          </a:xfrm>
          <a:prstGeom prst="round2DiagRect">
            <a:avLst>
              <a:gd name="adj1" fmla="val 4340"/>
              <a:gd name="adj2" fmla="val 0"/>
            </a:avLst>
          </a:prstGeom>
          <a:solidFill>
            <a:srgbClr val="F0F0F0"/>
          </a:solidFill>
        </p:spPr>
        <p:txBody>
          <a:bodyPr vert="horz"/>
          <a:lstStyle>
            <a:lvl1pPr marL="0" indent="0">
              <a:buNone/>
              <a:defRPr baseline="0"/>
            </a:lvl1pPr>
          </a:lstStyle>
          <a:p>
            <a:r>
              <a:rPr lang="en-US" dirty="0"/>
              <a:t> </a:t>
            </a:r>
          </a:p>
        </p:txBody>
      </p:sp>
      <p:sp>
        <p:nvSpPr>
          <p:cNvPr id="39" name="SmartArt Placeholder 6"/>
          <p:cNvSpPr>
            <a:spLocks noGrp="1"/>
          </p:cNvSpPr>
          <p:nvPr>
            <p:ph type="dgm" sz="quarter" idx="11" hasCustomPrompt="1"/>
          </p:nvPr>
        </p:nvSpPr>
        <p:spPr>
          <a:xfrm>
            <a:off x="755650" y="2835274"/>
            <a:ext cx="11049000" cy="6629400"/>
          </a:xfrm>
          <a:prstGeom prst="round2DiagRect">
            <a:avLst>
              <a:gd name="adj1" fmla="val 4340"/>
              <a:gd name="adj2" fmla="val 0"/>
            </a:avLst>
          </a:prstGeom>
          <a:solidFill>
            <a:srgbClr val="C3ECF5"/>
          </a:solidFill>
        </p:spPr>
        <p:txBody>
          <a:bodyPr vert="horz"/>
          <a:lstStyle>
            <a:lvl1pPr marL="0" indent="0">
              <a:buNone/>
              <a:defRPr baseline="0"/>
            </a:lvl1pPr>
          </a:lstStyle>
          <a:p>
            <a:r>
              <a:rPr lang="en-US" dirty="0"/>
              <a:t> </a:t>
            </a:r>
          </a:p>
        </p:txBody>
      </p:sp>
      <p:sp>
        <p:nvSpPr>
          <p:cNvPr id="72" name="SmartArt Placeholder 11"/>
          <p:cNvSpPr>
            <a:spLocks noGrp="1"/>
          </p:cNvSpPr>
          <p:nvPr>
            <p:ph type="dgm" sz="quarter" idx="13" hasCustomPrompt="1"/>
          </p:nvPr>
        </p:nvSpPr>
        <p:spPr bwMode="ltGray">
          <a:xfrm rot="5400000">
            <a:off x="2511425" y="4667253"/>
            <a:ext cx="838201" cy="5861049"/>
          </a:xfrm>
          <a:prstGeom prst="round1Rect">
            <a:avLst>
              <a:gd name="adj" fmla="val 33794"/>
            </a:avLst>
          </a:prstGeom>
          <a:gradFill flip="none" rotWithShape="1">
            <a:gsLst>
              <a:gs pos="0">
                <a:schemeClr val="tx2"/>
              </a:gs>
              <a:gs pos="100000">
                <a:schemeClr val="accent3"/>
              </a:gs>
              <a:gs pos="29000">
                <a:schemeClr val="accent2"/>
              </a:gs>
              <a:gs pos="75000">
                <a:schemeClr val="accent2"/>
              </a:gs>
            </a:gsLst>
            <a:lin ang="16200000" scaled="0"/>
            <a:tileRect/>
          </a:gradFill>
        </p:spPr>
        <p:txBody>
          <a:bodyPr vert="horz"/>
          <a:lstStyle>
            <a:lvl1pPr marL="0" indent="0">
              <a:buNone/>
              <a:defRPr baseline="0"/>
            </a:lvl1pPr>
          </a:lstStyle>
          <a:p>
            <a:r>
              <a:rPr lang="en-US" dirty="0"/>
              <a:t> </a:t>
            </a:r>
          </a:p>
        </p:txBody>
      </p:sp>
      <p:sp>
        <p:nvSpPr>
          <p:cNvPr id="2" name="Holder 2"/>
          <p:cNvSpPr>
            <a:spLocks noGrp="1"/>
          </p:cNvSpPr>
          <p:nvPr>
            <p:ph type="ctrTitle"/>
          </p:nvPr>
        </p:nvSpPr>
        <p:spPr>
          <a:xfrm>
            <a:off x="1170512" y="3880360"/>
            <a:ext cx="10557939" cy="3016305"/>
          </a:xfrm>
          <a:prstGeom prst="rect">
            <a:avLst/>
          </a:prstGeom>
        </p:spPr>
        <p:txBody>
          <a:bodyPr wrap="square" lIns="0" tIns="0" rIns="0" bIns="0">
            <a:spAutoFit/>
          </a:bodyPr>
          <a:lstStyle>
            <a:lvl1pPr algn="l">
              <a:defRPr sz="9800" b="0" i="0">
                <a:solidFill>
                  <a:schemeClr val="accent2"/>
                </a:solidFill>
              </a:defRPr>
            </a:lvl1pPr>
          </a:lstStyle>
          <a:p>
            <a:r>
              <a:rPr lang="en-US" smtClean="0"/>
              <a:t>Click to edit Master title style</a:t>
            </a:r>
            <a:endParaRPr dirty="0"/>
          </a:p>
        </p:txBody>
      </p:sp>
      <p:sp>
        <p:nvSpPr>
          <p:cNvPr id="3" name="Holder 3"/>
          <p:cNvSpPr>
            <a:spLocks noGrp="1"/>
          </p:cNvSpPr>
          <p:nvPr>
            <p:ph type="subTitle" idx="4"/>
          </p:nvPr>
        </p:nvSpPr>
        <p:spPr>
          <a:xfrm>
            <a:off x="1212850" y="7326610"/>
            <a:ext cx="9067800" cy="461665"/>
          </a:xfrm>
          <a:prstGeom prst="rect">
            <a:avLst/>
          </a:prstGeom>
        </p:spPr>
        <p:txBody>
          <a:bodyPr wrap="square" lIns="0" tIns="0" rIns="0" bIns="0">
            <a:spAutoFit/>
          </a:bodyPr>
          <a:lstStyle>
            <a:lvl1pPr marL="0" indent="0">
              <a:buFontTx/>
              <a:buNone/>
              <a:defRPr sz="3000" b="1" i="0" cap="all">
                <a:solidFill>
                  <a:schemeClr val="bg2"/>
                </a:solidFill>
              </a:defRPr>
            </a:lvl1pPr>
          </a:lstStyle>
          <a:p>
            <a:r>
              <a:rPr lang="en-US" smtClean="0"/>
              <a:t>Click to edit Master subtitle style</a:t>
            </a:r>
            <a:endParaRPr dirty="0"/>
          </a:p>
        </p:txBody>
      </p:sp>
      <p:pic>
        <p:nvPicPr>
          <p:cNvPr id="71" name="Picture 70" descr="CCO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1" y="535941"/>
            <a:ext cx="4343401" cy="1095374"/>
          </a:xfrm>
          <a:prstGeom prst="rect">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33851" y="10057720"/>
            <a:ext cx="2801699" cy="854756"/>
          </a:xfrm>
          <a:prstGeom prst="rect">
            <a:avLst/>
          </a:prstGeom>
        </p:spPr>
      </p:pic>
    </p:spTree>
    <p:extLst>
      <p:ext uri="{BB962C8B-B14F-4D97-AF65-F5344CB8AC3E}">
        <p14:creationId xmlns:p14="http://schemas.microsoft.com/office/powerpoint/2010/main" val="2694000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3_Title Slide">
    <p:bg>
      <p:bgPr>
        <a:solidFill>
          <a:schemeClr val="bg1"/>
        </a:solidFill>
        <a:effectLst/>
      </p:bgPr>
    </p:bg>
    <p:spTree>
      <p:nvGrpSpPr>
        <p:cNvPr id="1" name=""/>
        <p:cNvGrpSpPr/>
        <p:nvPr/>
      </p:nvGrpSpPr>
      <p:grpSpPr>
        <a:xfrm>
          <a:off x="0" y="0"/>
          <a:ext cx="0" cy="0"/>
          <a:chOff x="0" y="0"/>
          <a:chExt cx="0" cy="0"/>
        </a:xfrm>
      </p:grpSpPr>
      <p:sp>
        <p:nvSpPr>
          <p:cNvPr id="40" name="SmartArt Placeholder 6"/>
          <p:cNvSpPr>
            <a:spLocks noGrp="1"/>
          </p:cNvSpPr>
          <p:nvPr>
            <p:ph type="dgm" sz="quarter" idx="11" hasCustomPrompt="1"/>
          </p:nvPr>
        </p:nvSpPr>
        <p:spPr>
          <a:xfrm>
            <a:off x="1060450" y="3140074"/>
            <a:ext cx="11049000" cy="6629400"/>
          </a:xfrm>
          <a:prstGeom prst="round2DiagRect">
            <a:avLst>
              <a:gd name="adj1" fmla="val 4340"/>
              <a:gd name="adj2" fmla="val 0"/>
            </a:avLst>
          </a:prstGeom>
          <a:solidFill>
            <a:srgbClr val="C3ECF5"/>
          </a:solidFill>
        </p:spPr>
        <p:txBody>
          <a:bodyPr vert="horz"/>
          <a:lstStyle>
            <a:lvl1pPr marL="0" indent="0">
              <a:buNone/>
              <a:defRPr baseline="0"/>
            </a:lvl1pPr>
          </a:lstStyle>
          <a:p>
            <a:r>
              <a:rPr lang="en-US" dirty="0"/>
              <a:t> </a:t>
            </a:r>
          </a:p>
        </p:txBody>
      </p:sp>
      <p:sp>
        <p:nvSpPr>
          <p:cNvPr id="44" name="SmartArt Placeholder 11"/>
          <p:cNvSpPr>
            <a:spLocks noGrp="1"/>
          </p:cNvSpPr>
          <p:nvPr>
            <p:ph type="dgm" sz="quarter" idx="13" hasCustomPrompt="1"/>
          </p:nvPr>
        </p:nvSpPr>
        <p:spPr>
          <a:xfrm rot="5400000">
            <a:off x="2511425" y="4667253"/>
            <a:ext cx="838201" cy="5861049"/>
          </a:xfrm>
          <a:prstGeom prst="round1Rect">
            <a:avLst>
              <a:gd name="adj" fmla="val 33794"/>
            </a:avLst>
          </a:prstGeom>
          <a:solidFill>
            <a:srgbClr val="F0F0F0"/>
          </a:solidFill>
        </p:spPr>
        <p:txBody>
          <a:bodyPr vert="horz"/>
          <a:lstStyle>
            <a:lvl1pPr marL="0" indent="0">
              <a:buNone/>
              <a:defRPr baseline="0"/>
            </a:lvl1pPr>
          </a:lstStyle>
          <a:p>
            <a:r>
              <a:rPr lang="en-US" dirty="0"/>
              <a:t> </a:t>
            </a:r>
          </a:p>
        </p:txBody>
      </p:sp>
      <p:sp>
        <p:nvSpPr>
          <p:cNvPr id="42" name="SmartArt Placeholder 6"/>
          <p:cNvSpPr>
            <a:spLocks noGrp="1"/>
          </p:cNvSpPr>
          <p:nvPr>
            <p:ph type="dgm" sz="quarter" idx="12" hasCustomPrompt="1"/>
          </p:nvPr>
        </p:nvSpPr>
        <p:spPr>
          <a:xfrm>
            <a:off x="679450" y="2759074"/>
            <a:ext cx="11049000" cy="6705600"/>
          </a:xfrm>
          <a:prstGeom prst="round2DiagRect">
            <a:avLst>
              <a:gd name="adj1" fmla="val 4340"/>
              <a:gd name="adj2" fmla="val 0"/>
            </a:avLst>
          </a:prstGeom>
          <a:noFill/>
          <a:ln w="88900" cap="rnd">
            <a:gradFill flip="none" rotWithShape="1">
              <a:gsLst>
                <a:gs pos="0">
                  <a:schemeClr val="accent1"/>
                </a:gs>
                <a:gs pos="100000">
                  <a:schemeClr val="accent3"/>
                </a:gs>
                <a:gs pos="50000">
                  <a:schemeClr val="accent1"/>
                </a:gs>
              </a:gsLst>
              <a:lin ang="0" scaled="1"/>
              <a:tileRect/>
            </a:gradFill>
          </a:ln>
        </p:spPr>
        <p:txBody>
          <a:bodyPr vert="horz"/>
          <a:lstStyle>
            <a:lvl1pPr marL="0" indent="0">
              <a:buNone/>
              <a:defRPr baseline="0"/>
            </a:lvl1pPr>
          </a:lstStyle>
          <a:p>
            <a:r>
              <a:rPr lang="en-US" dirty="0"/>
              <a:t> </a:t>
            </a:r>
          </a:p>
        </p:txBody>
      </p:sp>
      <p:sp>
        <p:nvSpPr>
          <p:cNvPr id="2" name="Holder 2"/>
          <p:cNvSpPr>
            <a:spLocks noGrp="1"/>
          </p:cNvSpPr>
          <p:nvPr>
            <p:ph type="ctrTitle"/>
          </p:nvPr>
        </p:nvSpPr>
        <p:spPr>
          <a:xfrm>
            <a:off x="1170512" y="3880360"/>
            <a:ext cx="10557939" cy="3016305"/>
          </a:xfrm>
          <a:prstGeom prst="rect">
            <a:avLst/>
          </a:prstGeom>
        </p:spPr>
        <p:txBody>
          <a:bodyPr wrap="square" lIns="0" tIns="0" rIns="0" bIns="0">
            <a:spAutoFit/>
          </a:bodyPr>
          <a:lstStyle>
            <a:lvl1pPr algn="l">
              <a:defRPr sz="9800" b="0" i="0">
                <a:solidFill>
                  <a:schemeClr val="accent2"/>
                </a:solidFill>
              </a:defRPr>
            </a:lvl1pPr>
          </a:lstStyle>
          <a:p>
            <a:r>
              <a:rPr lang="en-US" smtClean="0"/>
              <a:t>Click to edit Master title style</a:t>
            </a:r>
            <a:endParaRPr dirty="0"/>
          </a:p>
        </p:txBody>
      </p:sp>
      <p:sp>
        <p:nvSpPr>
          <p:cNvPr id="3" name="Holder 3"/>
          <p:cNvSpPr>
            <a:spLocks noGrp="1"/>
          </p:cNvSpPr>
          <p:nvPr>
            <p:ph type="subTitle" idx="4"/>
          </p:nvPr>
        </p:nvSpPr>
        <p:spPr>
          <a:xfrm>
            <a:off x="1212850" y="7326610"/>
            <a:ext cx="9067800" cy="461665"/>
          </a:xfrm>
          <a:prstGeom prst="rect">
            <a:avLst/>
          </a:prstGeom>
        </p:spPr>
        <p:txBody>
          <a:bodyPr wrap="square" lIns="0" tIns="0" rIns="0" bIns="0">
            <a:spAutoFit/>
          </a:bodyPr>
          <a:lstStyle>
            <a:lvl1pPr marL="0" indent="0">
              <a:buFontTx/>
              <a:buNone/>
              <a:defRPr sz="3000" b="1" i="0" cap="all">
                <a:solidFill>
                  <a:schemeClr val="accent2"/>
                </a:solidFill>
              </a:defRPr>
            </a:lvl1pPr>
          </a:lstStyle>
          <a:p>
            <a:r>
              <a:rPr lang="en-US" smtClean="0"/>
              <a:t>Click to edit Master subtitle style</a:t>
            </a:r>
            <a:endParaRPr dirty="0"/>
          </a:p>
        </p:txBody>
      </p:sp>
      <p:pic>
        <p:nvPicPr>
          <p:cNvPr id="37" name="Picture 36" descr="CCO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1" y="535941"/>
            <a:ext cx="4343401" cy="1095374"/>
          </a:xfrm>
          <a:prstGeom prst="rect">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33851" y="10057720"/>
            <a:ext cx="2801699" cy="854756"/>
          </a:xfrm>
          <a:prstGeom prst="rect">
            <a:avLst/>
          </a:prstGeom>
        </p:spPr>
      </p:pic>
    </p:spTree>
    <p:extLst>
      <p:ext uri="{BB962C8B-B14F-4D97-AF65-F5344CB8AC3E}">
        <p14:creationId xmlns:p14="http://schemas.microsoft.com/office/powerpoint/2010/main" val="15106057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Full Imag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20104100" cy="10052756"/>
          </a:xfrm>
          <a:prstGeom prst="rect">
            <a:avLst/>
          </a:prstGeom>
        </p:spPr>
      </p:pic>
      <p:sp>
        <p:nvSpPr>
          <p:cNvPr id="2" name="Title 1"/>
          <p:cNvSpPr>
            <a:spLocks noGrp="1"/>
          </p:cNvSpPr>
          <p:nvPr>
            <p:ph type="title"/>
          </p:nvPr>
        </p:nvSpPr>
        <p:spPr>
          <a:xfrm>
            <a:off x="1005205" y="4474001"/>
            <a:ext cx="18093690" cy="1222561"/>
          </a:xfrm>
        </p:spPr>
        <p:txBody>
          <a:bodyPr lIns="0" tIns="0" rIns="0" bIns="0">
            <a:noAutofit/>
          </a:bodyPr>
          <a:lstStyle>
            <a:lvl1pPr algn="l">
              <a:defRPr sz="4452">
                <a:solidFill>
                  <a:schemeClr val="bg1"/>
                </a:solidFill>
                <a:latin typeface="+mj-lt"/>
              </a:defRPr>
            </a:lvl1pPr>
          </a:lstStyle>
          <a:p>
            <a:r>
              <a:rPr lang="en-CA" dirty="0"/>
              <a:t>Click to edit Master title style</a:t>
            </a:r>
            <a:endParaRPr lang="en-US" dirty="0"/>
          </a:p>
        </p:txBody>
      </p:sp>
      <p:sp>
        <p:nvSpPr>
          <p:cNvPr id="6" name="Slide Number Placeholder 5"/>
          <p:cNvSpPr>
            <a:spLocks noGrp="1"/>
          </p:cNvSpPr>
          <p:nvPr>
            <p:ph type="sldNum" sz="quarter" idx="12"/>
          </p:nvPr>
        </p:nvSpPr>
        <p:spPr/>
        <p:txBody>
          <a:bodyPr rIns="0" bIns="0"/>
          <a:lstStyle>
            <a:lvl1pPr>
              <a:defRPr sz="1979" b="1">
                <a:solidFill>
                  <a:schemeClr val="tx1">
                    <a:lumMod val="95000"/>
                    <a:lumOff val="5000"/>
                  </a:schemeClr>
                </a:solidFill>
                <a:latin typeface="+mn-lt"/>
              </a:defRPr>
            </a:lvl1pPr>
          </a:lstStyle>
          <a:p>
            <a:fld id="{D28A7EBE-86EF-4D46-BBBA-56D187EC3882}" type="slidenum">
              <a:rPr lang="en-US" smtClean="0"/>
              <a:pPr/>
              <a:t>‹#›</a:t>
            </a:fld>
            <a:endParaRPr lang="en-US" dirty="0"/>
          </a:p>
        </p:txBody>
      </p:sp>
      <p:pic>
        <p:nvPicPr>
          <p:cNvPr id="7" name="Picture 6" descr="CCO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287" y="10256385"/>
            <a:ext cx="3308796" cy="801645"/>
          </a:xfrm>
          <a:prstGeom prst="rect">
            <a:avLst/>
          </a:prstGeom>
        </p:spPr>
      </p:pic>
    </p:spTree>
    <p:extLst>
      <p:ext uri="{BB962C8B-B14F-4D97-AF65-F5344CB8AC3E}">
        <p14:creationId xmlns:p14="http://schemas.microsoft.com/office/powerpoint/2010/main" val="2479739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96781" y="3759157"/>
            <a:ext cx="13941235" cy="2443443"/>
          </a:xfrm>
          <a:prstGeom prst="rect">
            <a:avLst/>
          </a:prstGeom>
        </p:spPr>
        <p:txBody>
          <a:bodyPr lIns="0" tIns="0" rIns="0" bIns="0">
            <a:noAutofit/>
          </a:bodyPr>
          <a:lstStyle>
            <a:lvl1pPr algn="l">
              <a:lnSpc>
                <a:spcPts val="6678"/>
              </a:lnSpc>
              <a:defRPr sz="5565">
                <a:solidFill>
                  <a:schemeClr val="bg1"/>
                </a:solidFill>
              </a:defRPr>
            </a:lvl1pPr>
          </a:lstStyle>
          <a:p>
            <a:r>
              <a:rPr lang="en-US" dirty="0"/>
              <a:t>Master title style</a:t>
            </a:r>
          </a:p>
        </p:txBody>
      </p:sp>
      <p:sp>
        <p:nvSpPr>
          <p:cNvPr id="3" name="Subtitle 2"/>
          <p:cNvSpPr>
            <a:spLocks noGrp="1"/>
          </p:cNvSpPr>
          <p:nvPr>
            <p:ph type="subTitle" idx="1" hasCustomPrompt="1"/>
          </p:nvPr>
        </p:nvSpPr>
        <p:spPr>
          <a:xfrm>
            <a:off x="2554899" y="6877819"/>
            <a:ext cx="7176047" cy="507851"/>
          </a:xfrm>
          <a:prstGeom prst="rect">
            <a:avLst/>
          </a:prstGeom>
        </p:spPr>
        <p:txBody>
          <a:bodyPr lIns="0" tIns="0" rIns="0" bIns="0">
            <a:noAutofit/>
          </a:bodyPr>
          <a:lstStyle>
            <a:lvl1pPr marL="0" indent="0" algn="l">
              <a:spcBef>
                <a:spcPts val="0"/>
              </a:spcBef>
              <a:buNone/>
              <a:defRPr sz="1855" b="1" i="0" cap="all">
                <a:solidFill>
                  <a:schemeClr val="bg1"/>
                </a:solidFill>
              </a:defRPr>
            </a:lvl1pPr>
            <a:lvl2pPr marL="565442" indent="0" algn="ctr">
              <a:buNone/>
              <a:defRPr>
                <a:solidFill>
                  <a:schemeClr val="tx1">
                    <a:tint val="75000"/>
                  </a:schemeClr>
                </a:solidFill>
              </a:defRPr>
            </a:lvl2pPr>
            <a:lvl3pPr marL="1130884" indent="0" algn="ctr">
              <a:buNone/>
              <a:defRPr>
                <a:solidFill>
                  <a:schemeClr val="tx1">
                    <a:tint val="75000"/>
                  </a:schemeClr>
                </a:solidFill>
              </a:defRPr>
            </a:lvl3pPr>
            <a:lvl4pPr marL="1696326" indent="0" algn="ctr">
              <a:buNone/>
              <a:defRPr>
                <a:solidFill>
                  <a:schemeClr val="tx1">
                    <a:tint val="75000"/>
                  </a:schemeClr>
                </a:solidFill>
              </a:defRPr>
            </a:lvl4pPr>
            <a:lvl5pPr marL="2261768" indent="0" algn="ctr">
              <a:buNone/>
              <a:defRPr>
                <a:solidFill>
                  <a:schemeClr val="tx1">
                    <a:tint val="75000"/>
                  </a:schemeClr>
                </a:solidFill>
              </a:defRPr>
            </a:lvl5pPr>
            <a:lvl6pPr marL="2827211" indent="0" algn="ctr">
              <a:buNone/>
              <a:defRPr>
                <a:solidFill>
                  <a:schemeClr val="tx1">
                    <a:tint val="75000"/>
                  </a:schemeClr>
                </a:solidFill>
              </a:defRPr>
            </a:lvl6pPr>
            <a:lvl7pPr marL="3392653" indent="0" algn="ctr">
              <a:buNone/>
              <a:defRPr>
                <a:solidFill>
                  <a:schemeClr val="tx1">
                    <a:tint val="75000"/>
                  </a:schemeClr>
                </a:solidFill>
              </a:defRPr>
            </a:lvl7pPr>
            <a:lvl8pPr marL="3958095" indent="0" algn="ctr">
              <a:buNone/>
              <a:defRPr>
                <a:solidFill>
                  <a:schemeClr val="tx1">
                    <a:tint val="75000"/>
                  </a:schemeClr>
                </a:solidFill>
              </a:defRPr>
            </a:lvl8pPr>
            <a:lvl9pPr marL="4523537" indent="0" algn="ctr">
              <a:buNone/>
              <a:defRPr>
                <a:solidFill>
                  <a:schemeClr val="tx1">
                    <a:tint val="75000"/>
                  </a:schemeClr>
                </a:solidFill>
              </a:defRPr>
            </a:lvl9pPr>
          </a:lstStyle>
          <a:p>
            <a:r>
              <a:rPr lang="en-US" dirty="0"/>
              <a:t>Master subtitle style</a:t>
            </a:r>
          </a:p>
        </p:txBody>
      </p:sp>
    </p:spTree>
    <p:extLst>
      <p:ext uri="{BB962C8B-B14F-4D97-AF65-F5344CB8AC3E}">
        <p14:creationId xmlns:p14="http://schemas.microsoft.com/office/powerpoint/2010/main" val="13105380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0" y="0"/>
            <a:ext cx="19685265" cy="1675459"/>
          </a:xfrm>
          <a:prstGeom prst="rect">
            <a:avLst/>
          </a:prstGeom>
        </p:spPr>
      </p:pic>
      <p:sp>
        <p:nvSpPr>
          <p:cNvPr id="2" name="Title 1"/>
          <p:cNvSpPr>
            <a:spLocks noGrp="1"/>
          </p:cNvSpPr>
          <p:nvPr>
            <p:ph type="title"/>
          </p:nvPr>
        </p:nvSpPr>
        <p:spPr>
          <a:xfrm>
            <a:off x="1005205" y="452898"/>
            <a:ext cx="18093690" cy="1222561"/>
          </a:xfrm>
          <a:prstGeom prst="rect">
            <a:avLst/>
          </a:prstGeom>
        </p:spPr>
        <p:txBody>
          <a:bodyPr lIns="0" tIns="0" rIns="0" bIns="0">
            <a:noAutofit/>
          </a:bodyPr>
          <a:lstStyle>
            <a:lvl1pPr algn="l">
              <a:defRPr sz="4947">
                <a:solidFill>
                  <a:schemeClr val="bg1"/>
                </a:solidFill>
              </a:defRPr>
            </a:lvl1pPr>
          </a:lstStyle>
          <a:p>
            <a:r>
              <a:rPr lang="en-CA" dirty="0"/>
              <a:t>Click to edit Master title style</a:t>
            </a:r>
            <a:endParaRPr lang="en-US" dirty="0"/>
          </a:p>
        </p:txBody>
      </p:sp>
      <p:sp>
        <p:nvSpPr>
          <p:cNvPr id="6" name="Slide Number Placeholder 5"/>
          <p:cNvSpPr>
            <a:spLocks noGrp="1"/>
          </p:cNvSpPr>
          <p:nvPr>
            <p:ph type="sldNum" sz="quarter" idx="12"/>
          </p:nvPr>
        </p:nvSpPr>
        <p:spPr>
          <a:xfrm>
            <a:off x="14407938" y="10482098"/>
            <a:ext cx="4690957" cy="602118"/>
          </a:xfrm>
          <a:prstGeom prst="rect">
            <a:avLst/>
          </a:prstGeom>
        </p:spPr>
        <p:txBody>
          <a:bodyPr rIns="0" bIns="0"/>
          <a:lstStyle>
            <a:lvl1pPr>
              <a:defRPr sz="1979" b="1">
                <a:solidFill>
                  <a:schemeClr val="tx1">
                    <a:lumMod val="95000"/>
                    <a:lumOff val="5000"/>
                  </a:schemeClr>
                </a:solidFill>
              </a:defRPr>
            </a:lvl1pPr>
          </a:lstStyle>
          <a:p>
            <a:fld id="{D28A7EBE-86EF-4D46-BBBA-56D187EC3882}" type="slidenum">
              <a:rPr lang="en-US" smtClean="0"/>
              <a:pPr/>
              <a:t>‹#›</a:t>
            </a:fld>
            <a:endParaRPr lang="en-US" dirty="0"/>
          </a:p>
        </p:txBody>
      </p:sp>
      <p:sp>
        <p:nvSpPr>
          <p:cNvPr id="8" name="Holder 3"/>
          <p:cNvSpPr>
            <a:spLocks noGrp="1"/>
          </p:cNvSpPr>
          <p:nvPr>
            <p:ph type="subTitle" idx="4"/>
          </p:nvPr>
        </p:nvSpPr>
        <p:spPr>
          <a:xfrm>
            <a:off x="1005206" y="2181197"/>
            <a:ext cx="9074767" cy="507547"/>
          </a:xfrm>
          <a:prstGeom prst="rect">
            <a:avLst/>
          </a:prstGeom>
        </p:spPr>
        <p:txBody>
          <a:bodyPr wrap="square" lIns="0" tIns="0" rIns="0" bIns="0">
            <a:noAutofit/>
          </a:bodyPr>
          <a:lstStyle>
            <a:lvl1pPr marL="0" indent="0">
              <a:lnSpc>
                <a:spcPts val="3793"/>
              </a:lnSpc>
              <a:spcAft>
                <a:spcPts val="1649"/>
              </a:spcAft>
              <a:buNone/>
              <a:defRPr sz="3298" b="1">
                <a:solidFill>
                  <a:srgbClr val="326295"/>
                </a:solidFill>
                <a:latin typeface="+mj-lt"/>
              </a:defRPr>
            </a:lvl1pPr>
          </a:lstStyle>
          <a:p>
            <a:r>
              <a:rPr lang="en-CA" dirty="0"/>
              <a:t>Click to edit Master subtitle style</a:t>
            </a:r>
            <a:endParaRPr dirty="0"/>
          </a:p>
        </p:txBody>
      </p:sp>
      <p:sp>
        <p:nvSpPr>
          <p:cNvPr id="9" name="Text Placeholder 13"/>
          <p:cNvSpPr>
            <a:spLocks noGrp="1"/>
          </p:cNvSpPr>
          <p:nvPr>
            <p:ph type="body" sz="quarter" idx="13"/>
          </p:nvPr>
        </p:nvSpPr>
        <p:spPr>
          <a:xfrm>
            <a:off x="1005207" y="2814405"/>
            <a:ext cx="8804850" cy="5430408"/>
          </a:xfrm>
          <a:prstGeom prst="rect">
            <a:avLst/>
          </a:prstGeom>
        </p:spPr>
        <p:txBody>
          <a:bodyPr vert="horz" lIns="0" tIns="0" rIns="0" bIns="0" numCol="1">
            <a:noAutofit/>
          </a:bodyPr>
          <a:lstStyle>
            <a:lvl1pPr marL="390051" indent="-390051">
              <a:lnSpc>
                <a:spcPts val="3793"/>
              </a:lnSpc>
              <a:spcAft>
                <a:spcPts val="2226"/>
              </a:spcAft>
              <a:buFont typeface="Arial"/>
              <a:buChar char="•"/>
              <a:tabLst>
                <a:tab pos="390051" algn="l"/>
              </a:tabLst>
              <a:defRPr sz="3298">
                <a:solidFill>
                  <a:schemeClr val="accent5">
                    <a:lumMod val="10000"/>
                  </a:schemeClr>
                </a:solidFill>
                <a:latin typeface="+mj-lt"/>
              </a:defRPr>
            </a:lvl1pPr>
            <a:lvl2pPr>
              <a:buFont typeface="Arial"/>
              <a:buChar char="•"/>
              <a:defRPr>
                <a:latin typeface="+mj-lt"/>
              </a:defRPr>
            </a:lvl2pPr>
            <a:lvl3pPr>
              <a:buFont typeface="Arial"/>
              <a:buChar char="•"/>
              <a:defRPr>
                <a:latin typeface="+mj-lt"/>
              </a:defRPr>
            </a:lvl3pPr>
            <a:lvl4pPr>
              <a:buFont typeface="Arial"/>
              <a:buChar char="•"/>
              <a:defRPr>
                <a:latin typeface="+mj-lt"/>
              </a:defRPr>
            </a:lvl4pPr>
            <a:lvl5pPr>
              <a:buFont typeface="Arial"/>
              <a:buChar char="•"/>
              <a:defRPr>
                <a:latin typeface="+mj-lt"/>
              </a:defRPr>
            </a:lvl5pPr>
          </a:lstStyle>
          <a:p>
            <a:pPr lvl="0"/>
            <a:r>
              <a:rPr lang="en-CA" dirty="0"/>
              <a:t>Click to edit Master text styles</a:t>
            </a:r>
          </a:p>
          <a:p>
            <a:pPr lvl="0"/>
            <a:r>
              <a:rPr lang="en-CA" dirty="0"/>
              <a:t>Second level</a:t>
            </a:r>
          </a:p>
          <a:p>
            <a:pPr lvl="0"/>
            <a:r>
              <a:rPr lang="en-CA" dirty="0"/>
              <a:t>Third level</a:t>
            </a:r>
          </a:p>
          <a:p>
            <a:pPr lvl="0"/>
            <a:r>
              <a:rPr lang="en-CA" dirty="0"/>
              <a:t>Fourth level</a:t>
            </a:r>
          </a:p>
          <a:p>
            <a:pPr lvl="0"/>
            <a:r>
              <a:rPr lang="en-CA" dirty="0"/>
              <a:t>Fifth level</a:t>
            </a:r>
            <a:endParaRPr lang="en-US" dirty="0"/>
          </a:p>
        </p:txBody>
      </p:sp>
      <p:sp>
        <p:nvSpPr>
          <p:cNvPr id="10" name="Text Placeholder 13"/>
          <p:cNvSpPr>
            <a:spLocks noGrp="1"/>
          </p:cNvSpPr>
          <p:nvPr>
            <p:ph type="body" sz="quarter" idx="14"/>
          </p:nvPr>
        </p:nvSpPr>
        <p:spPr>
          <a:xfrm>
            <a:off x="10238200" y="2814405"/>
            <a:ext cx="8860696" cy="5430408"/>
          </a:xfrm>
          <a:prstGeom prst="rect">
            <a:avLst/>
          </a:prstGeom>
        </p:spPr>
        <p:txBody>
          <a:bodyPr vert="horz" lIns="0" tIns="0" rIns="0" bIns="0" numCol="1">
            <a:noAutofit/>
          </a:bodyPr>
          <a:lstStyle>
            <a:lvl1pPr marL="390051" indent="-390051">
              <a:lnSpc>
                <a:spcPts val="3793"/>
              </a:lnSpc>
              <a:spcAft>
                <a:spcPts val="2226"/>
              </a:spcAft>
              <a:buFont typeface="Arial"/>
              <a:buChar char="•"/>
              <a:tabLst>
                <a:tab pos="390051" algn="l"/>
              </a:tabLst>
              <a:defRPr sz="3298">
                <a:solidFill>
                  <a:schemeClr val="accent5">
                    <a:lumMod val="10000"/>
                  </a:schemeClr>
                </a:solidFill>
                <a:latin typeface="+mj-lt"/>
              </a:defRPr>
            </a:lvl1pPr>
            <a:lvl2pPr>
              <a:buFont typeface="Arial"/>
              <a:buChar char="•"/>
              <a:defRPr>
                <a:latin typeface="+mj-lt"/>
              </a:defRPr>
            </a:lvl2pPr>
            <a:lvl3pPr>
              <a:buFont typeface="Arial"/>
              <a:buChar char="•"/>
              <a:defRPr>
                <a:latin typeface="+mj-lt"/>
              </a:defRPr>
            </a:lvl3pPr>
            <a:lvl4pPr>
              <a:buFont typeface="Arial"/>
              <a:buChar char="•"/>
              <a:defRPr>
                <a:latin typeface="+mj-lt"/>
              </a:defRPr>
            </a:lvl4pPr>
            <a:lvl5pPr>
              <a:buFont typeface="Arial"/>
              <a:buChar char="•"/>
              <a:defRPr>
                <a:latin typeface="+mj-lt"/>
              </a:defRPr>
            </a:lvl5pPr>
          </a:lstStyle>
          <a:p>
            <a:pPr lvl="0"/>
            <a:r>
              <a:rPr lang="en-CA" dirty="0"/>
              <a:t>Click to edit Master text styles</a:t>
            </a:r>
          </a:p>
          <a:p>
            <a:pPr lvl="0"/>
            <a:r>
              <a:rPr lang="en-CA" dirty="0"/>
              <a:t>Second level</a:t>
            </a:r>
          </a:p>
          <a:p>
            <a:pPr lvl="0"/>
            <a:r>
              <a:rPr lang="en-CA" dirty="0"/>
              <a:t>Third level</a:t>
            </a:r>
          </a:p>
          <a:p>
            <a:pPr lvl="0"/>
            <a:r>
              <a:rPr lang="en-CA" dirty="0"/>
              <a:t>Fourth level</a:t>
            </a:r>
          </a:p>
          <a:p>
            <a:pPr lvl="0"/>
            <a:r>
              <a:rPr lang="en-CA" dirty="0"/>
              <a:t>Fifth level</a:t>
            </a:r>
            <a:endParaRPr lang="en-US" dirty="0"/>
          </a:p>
        </p:txBody>
      </p:sp>
      <p:pic>
        <p:nvPicPr>
          <p:cNvPr id="15" name="Picture 14" descr="CCO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285" y="10262189"/>
            <a:ext cx="3601985" cy="795841"/>
          </a:xfrm>
          <a:prstGeom prst="rect">
            <a:avLst/>
          </a:prstGeom>
        </p:spPr>
      </p:pic>
    </p:spTree>
    <p:extLst>
      <p:ext uri="{BB962C8B-B14F-4D97-AF65-F5344CB8AC3E}">
        <p14:creationId xmlns:p14="http://schemas.microsoft.com/office/powerpoint/2010/main" val="8902329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9685265" cy="1675459"/>
          </a:xfrm>
          <a:prstGeom prst="rect">
            <a:avLst/>
          </a:prstGeom>
        </p:spPr>
      </p:pic>
      <p:sp>
        <p:nvSpPr>
          <p:cNvPr id="7" name="Title 1"/>
          <p:cNvSpPr>
            <a:spLocks noGrp="1"/>
          </p:cNvSpPr>
          <p:nvPr>
            <p:ph type="title"/>
          </p:nvPr>
        </p:nvSpPr>
        <p:spPr>
          <a:xfrm>
            <a:off x="1005205" y="452898"/>
            <a:ext cx="18093690" cy="1222561"/>
          </a:xfrm>
          <a:prstGeom prst="rect">
            <a:avLst/>
          </a:prstGeom>
        </p:spPr>
        <p:txBody>
          <a:bodyPr lIns="0" tIns="0" rIns="0" bIns="0">
            <a:noAutofit/>
          </a:bodyPr>
          <a:lstStyle>
            <a:lvl1pPr algn="l">
              <a:defRPr sz="6596">
                <a:solidFill>
                  <a:schemeClr val="bg1"/>
                </a:solidFill>
                <a:latin typeface="Arial" panose="020B0604020202020204" pitchFamily="34" charset="0"/>
                <a:cs typeface="Arial" panose="020B0604020202020204" pitchFamily="34" charset="0"/>
              </a:defRPr>
            </a:lvl1pPr>
          </a:lstStyle>
          <a:p>
            <a:r>
              <a:rPr lang="en-CA" dirty="0"/>
              <a:t>Click to edit Master title style</a:t>
            </a:r>
            <a:endParaRPr lang="en-US" dirty="0"/>
          </a:p>
        </p:txBody>
      </p:sp>
      <p:sp>
        <p:nvSpPr>
          <p:cNvPr id="9" name="Text Placeholder 8"/>
          <p:cNvSpPr>
            <a:spLocks noGrp="1"/>
          </p:cNvSpPr>
          <p:nvPr>
            <p:ph type="body" sz="quarter" idx="10"/>
          </p:nvPr>
        </p:nvSpPr>
        <p:spPr>
          <a:xfrm>
            <a:off x="1005205" y="2518425"/>
            <a:ext cx="18093690" cy="7480477"/>
          </a:xfrm>
          <a:prstGeom prst="rect">
            <a:avLst/>
          </a:prstGeom>
        </p:spPr>
        <p:txBody>
          <a:bodyPr>
            <a:normAutofit/>
          </a:bodyPr>
          <a:lstStyle>
            <a:lvl1pPr marL="753923" indent="-753923">
              <a:lnSpc>
                <a:spcPct val="100000"/>
              </a:lnSpc>
              <a:spcBef>
                <a:spcPts val="660"/>
              </a:spcBef>
              <a:spcAft>
                <a:spcPts val="660"/>
              </a:spcAft>
              <a:defRPr sz="5277">
                <a:latin typeface="Arial" panose="020B0604020202020204" pitchFamily="34" charset="0"/>
                <a:cs typeface="Arial" panose="020B0604020202020204" pitchFamily="34" charset="0"/>
              </a:defRPr>
            </a:lvl1pPr>
            <a:lvl2pPr marL="1507846" indent="-753923">
              <a:lnSpc>
                <a:spcPct val="100000"/>
              </a:lnSpc>
              <a:spcBef>
                <a:spcPts val="660"/>
              </a:spcBef>
              <a:spcAft>
                <a:spcPts val="660"/>
              </a:spcAft>
              <a:buFont typeface="Arial" panose="020B0604020202020204" pitchFamily="34" charset="0"/>
              <a:buChar char="‒"/>
              <a:defRPr sz="3958">
                <a:latin typeface="Arial" panose="020B0604020202020204" pitchFamily="34" charset="0"/>
                <a:cs typeface="Arial" panose="020B0604020202020204" pitchFamily="34" charset="0"/>
              </a:defRPr>
            </a:lvl2pPr>
            <a:lvl3pPr marL="2078523" indent="-570678">
              <a:lnSpc>
                <a:spcPct val="100000"/>
              </a:lnSpc>
              <a:spcBef>
                <a:spcPts val="660"/>
              </a:spcBef>
              <a:spcAft>
                <a:spcPts val="660"/>
              </a:spcAft>
              <a:buSzPct val="75000"/>
              <a:buFont typeface="Courier New" panose="02070309020205020404" pitchFamily="49" charset="0"/>
              <a:buChar char="o"/>
              <a:defRPr sz="2968">
                <a:latin typeface="Arial" panose="020B0604020202020204" pitchFamily="34" charset="0"/>
                <a:cs typeface="Arial" panose="020B0604020202020204" pitchFamily="34" charset="0"/>
              </a:defRPr>
            </a:lvl3pPr>
            <a:lvl4pPr>
              <a:defRPr sz="3298">
                <a:latin typeface="Arial" panose="020B0604020202020204" pitchFamily="34" charset="0"/>
                <a:cs typeface="Arial" panose="020B0604020202020204" pitchFamily="34" charset="0"/>
              </a:defRPr>
            </a:lvl4pPr>
            <a:lvl5pPr>
              <a:defRPr sz="3298">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pic>
        <p:nvPicPr>
          <p:cNvPr id="11" name="Picture 10" descr="CCO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284" y="10285135"/>
            <a:ext cx="4085972" cy="772895"/>
          </a:xfrm>
          <a:prstGeom prst="rect">
            <a:avLst/>
          </a:prstGeom>
        </p:spPr>
      </p:pic>
      <p:sp>
        <p:nvSpPr>
          <p:cNvPr id="8" name="Slide Number Placeholder 5"/>
          <p:cNvSpPr txBox="1">
            <a:spLocks/>
          </p:cNvSpPr>
          <p:nvPr userDrawn="1"/>
        </p:nvSpPr>
        <p:spPr>
          <a:xfrm>
            <a:off x="14427467" y="10379611"/>
            <a:ext cx="4690957" cy="602118"/>
          </a:xfrm>
          <a:prstGeom prst="rect">
            <a:avLst/>
          </a:prstGeom>
        </p:spPr>
        <p:txBody>
          <a:bodyPr vert="horz" lIns="150781" tIns="0" rIns="0" bIns="0" rtlCol="0" anchor="ctr"/>
          <a:lstStyle>
            <a:defPPr>
              <a:defRPr lang="en-US"/>
            </a:defPPr>
            <a:lvl1pPr marL="0" algn="r" defTabSz="914400" rtl="0" eaLnBrk="1" latinLnBrk="0" hangingPunct="1">
              <a:defRPr sz="1200" b="1" kern="1200">
                <a:solidFill>
                  <a:srgbClr val="006C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8A7EBE-86EF-4D46-BBBA-56D187EC3882}" type="slidenum">
              <a:rPr lang="en-US" sz="1979" smtClean="0">
                <a:solidFill>
                  <a:schemeClr val="tx1"/>
                </a:solidFill>
              </a:rPr>
              <a:pPr/>
              <a:t>‹#›</a:t>
            </a:fld>
            <a:endParaRPr lang="en-US" sz="1979" dirty="0">
              <a:solidFill>
                <a:schemeClr val="tx1"/>
              </a:solidFill>
            </a:endParaRPr>
          </a:p>
        </p:txBody>
      </p:sp>
    </p:spTree>
    <p:extLst>
      <p:ext uri="{BB962C8B-B14F-4D97-AF65-F5344CB8AC3E}">
        <p14:creationId xmlns:p14="http://schemas.microsoft.com/office/powerpoint/2010/main" val="688467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3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7080250" y="2225675"/>
            <a:ext cx="12268200" cy="607859"/>
          </a:xfrm>
          <a:prstGeom prst="rect">
            <a:avLst/>
          </a:prstGeom>
        </p:spPr>
        <p:txBody>
          <a:bodyPr vert="horz"/>
          <a:lstStyle>
            <a:lvl1pPr>
              <a:lnSpc>
                <a:spcPct val="100000"/>
              </a:lnSpc>
              <a:defRPr sz="3950" b="1">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3" name="Picture Placeholder 42"/>
          <p:cNvSpPr>
            <a:spLocks noGrp="1"/>
          </p:cNvSpPr>
          <p:nvPr>
            <p:ph type="pic" sz="quarter" idx="12"/>
          </p:nvPr>
        </p:nvSpPr>
        <p:spPr>
          <a:xfrm>
            <a:off x="0" y="2378075"/>
            <a:ext cx="6470650" cy="7010400"/>
          </a:xfrm>
          <a:prstGeom prst="rect">
            <a:avLst/>
          </a:prstGeom>
        </p:spPr>
        <p:txBody>
          <a:bodyPr vert="horz" wrap="square">
            <a:noAutofit/>
          </a:bodyPr>
          <a:lstStyle>
            <a:lvl1pPr>
              <a:defRPr>
                <a:solidFill>
                  <a:srgbClr val="141313"/>
                </a:solidFill>
                <a:latin typeface="Calibri"/>
                <a:cs typeface="Calibri"/>
              </a:defRPr>
            </a:lvl1pPr>
          </a:lstStyle>
          <a:p>
            <a:endParaRPr lang="en-US" dirty="0"/>
          </a:p>
        </p:txBody>
      </p:sp>
      <p:sp>
        <p:nvSpPr>
          <p:cNvPr id="47" name="Text Placeholder 46"/>
          <p:cNvSpPr>
            <a:spLocks noGrp="1"/>
          </p:cNvSpPr>
          <p:nvPr>
            <p:ph type="body" sz="quarter" idx="13"/>
          </p:nvPr>
        </p:nvSpPr>
        <p:spPr>
          <a:xfrm>
            <a:off x="7080250" y="2911475"/>
            <a:ext cx="12268200" cy="3141475"/>
          </a:xfrm>
          <a:prstGeom prst="rect">
            <a:avLst/>
          </a:prstGeom>
        </p:spPr>
        <p:txBody>
          <a:bodyPr vert="horz" numCol="2"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SzPct val="100000"/>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p:txBody>
      </p:sp>
    </p:spTree>
    <p:extLst>
      <p:ext uri="{BB962C8B-B14F-4D97-AF65-F5344CB8AC3E}">
        <p14:creationId xmlns:p14="http://schemas.microsoft.com/office/powerpoint/2010/main" val="3977236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subhead) Text and image: 3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43" name="Picture Placeholder 42"/>
          <p:cNvSpPr>
            <a:spLocks noGrp="1"/>
          </p:cNvSpPr>
          <p:nvPr>
            <p:ph type="pic" sz="quarter" idx="12"/>
          </p:nvPr>
        </p:nvSpPr>
        <p:spPr>
          <a:xfrm>
            <a:off x="0" y="2378075"/>
            <a:ext cx="6470650" cy="7010400"/>
          </a:xfrm>
          <a:prstGeom prst="rect">
            <a:avLst/>
          </a:prstGeom>
        </p:spPr>
        <p:txBody>
          <a:bodyPr vert="horz" wrap="square">
            <a:noAutofit/>
          </a:bodyPr>
          <a:lstStyle>
            <a:lvl1pPr>
              <a:defRPr>
                <a:solidFill>
                  <a:srgbClr val="141313"/>
                </a:solidFill>
                <a:latin typeface="Calibri"/>
                <a:cs typeface="Calibri"/>
              </a:defRPr>
            </a:lvl1pPr>
          </a:lstStyle>
          <a:p>
            <a:endParaRPr lang="en-US" dirty="0"/>
          </a:p>
        </p:txBody>
      </p:sp>
      <p:sp>
        <p:nvSpPr>
          <p:cNvPr id="47" name="Text Placeholder 46"/>
          <p:cNvSpPr>
            <a:spLocks noGrp="1"/>
          </p:cNvSpPr>
          <p:nvPr>
            <p:ph type="body" sz="quarter" idx="13"/>
          </p:nvPr>
        </p:nvSpPr>
        <p:spPr>
          <a:xfrm>
            <a:off x="7080250" y="2225675"/>
            <a:ext cx="12268200" cy="3827275"/>
          </a:xfrm>
          <a:prstGeom prst="rect">
            <a:avLst/>
          </a:prstGeom>
        </p:spPr>
        <p:txBody>
          <a:bodyPr vert="horz" numCol="2"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SzPct val="100000"/>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p:txBody>
      </p:sp>
    </p:spTree>
    <p:extLst>
      <p:ext uri="{BB962C8B-B14F-4D97-AF65-F5344CB8AC3E}">
        <p14:creationId xmlns:p14="http://schemas.microsoft.com/office/powerpoint/2010/main" val="2479851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2 columns">
    <p:spTree>
      <p:nvGrpSpPr>
        <p:cNvPr id="1" name=""/>
        <p:cNvGrpSpPr/>
        <p:nvPr/>
      </p:nvGrpSpPr>
      <p:grpSpPr>
        <a:xfrm>
          <a:off x="0" y="0"/>
          <a:ext cx="0" cy="0"/>
          <a:chOff x="0" y="0"/>
          <a:chExt cx="0" cy="0"/>
        </a:xfrm>
      </p:grpSpPr>
      <p:sp>
        <p:nvSpPr>
          <p:cNvPr id="9" name="bk object 16"/>
          <p:cNvSpPr/>
          <p:nvPr userDrawn="1"/>
        </p:nvSpPr>
        <p:spPr bwMode="ltGray">
          <a:xfrm>
            <a:off x="-1" y="2"/>
            <a:ext cx="19476085" cy="1722755"/>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dirty="0"/>
          </a:p>
        </p:txBody>
      </p:sp>
      <p:sp>
        <p:nvSpPr>
          <p:cNvPr id="2" name="Holder 2"/>
          <p:cNvSpPr>
            <a:spLocks noGrp="1"/>
          </p:cNvSpPr>
          <p:nvPr>
            <p:ph type="title"/>
          </p:nvPr>
        </p:nvSpPr>
        <p:spPr>
          <a:xfrm>
            <a:off x="615553" y="599385"/>
            <a:ext cx="18872993" cy="783590"/>
          </a:xfrm>
          <a:prstGeom prst="rect">
            <a:avLst/>
          </a:prstGeom>
        </p:spPr>
        <p:txBody>
          <a:bodyPr lIns="0" tIns="0" rIns="0" bIns="0"/>
          <a:lstStyle>
            <a:lvl1pPr>
              <a:defRPr sz="5100" b="0" i="0">
                <a:solidFill>
                  <a:schemeClr val="bg1"/>
                </a:solidFill>
                <a:latin typeface="Calibri"/>
                <a:cs typeface="Calibri"/>
              </a:defRPr>
            </a:lvl1pPr>
          </a:lstStyle>
          <a:p>
            <a:endParaRPr dirty="0"/>
          </a:p>
        </p:txBody>
      </p:sp>
      <p:sp>
        <p:nvSpPr>
          <p:cNvPr id="7"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defRPr sz="1650" b="0" i="0">
                <a:solidFill>
                  <a:srgbClr val="7F7F7F"/>
                </a:solidFill>
                <a:latin typeface="Calibri"/>
                <a:cs typeface="Calibri"/>
              </a:defRPr>
            </a:lvl1pPr>
          </a:lstStyle>
          <a:p>
            <a:pPr marL="9525">
              <a:lnSpc>
                <a:spcPts val="1764"/>
              </a:lnSpc>
            </a:pPr>
            <a:endParaRPr lang="en-US" spc="-5" dirty="0"/>
          </a:p>
        </p:txBody>
      </p:sp>
      <p:sp>
        <p:nvSpPr>
          <p:cNvPr id="8"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sp>
        <p:nvSpPr>
          <p:cNvPr id="5" name="Text Placeholder 4"/>
          <p:cNvSpPr>
            <a:spLocks noGrp="1"/>
          </p:cNvSpPr>
          <p:nvPr>
            <p:ph type="body" sz="quarter" idx="10" hasCustomPrompt="1"/>
          </p:nvPr>
        </p:nvSpPr>
        <p:spPr>
          <a:xfrm>
            <a:off x="10356850" y="2225675"/>
            <a:ext cx="8991600" cy="607859"/>
          </a:xfrm>
          <a:prstGeom prst="rect">
            <a:avLst/>
          </a:prstGeom>
        </p:spPr>
        <p:txBody>
          <a:bodyPr vert="horz"/>
          <a:lstStyle>
            <a:lvl1pPr>
              <a:lnSpc>
                <a:spcPct val="100000"/>
              </a:lnSpc>
              <a:defRPr sz="3950" b="1">
                <a:solidFill>
                  <a:schemeClr val="accent2"/>
                </a:solidFill>
                <a:latin typeface="Calibri"/>
                <a:cs typeface="Calibri"/>
              </a:defRPr>
            </a:lvl1pPr>
            <a:lvl2pPr marL="0" algn="l">
              <a:defRPr sz="3300"/>
            </a:lvl2pPr>
            <a:lvl3pPr marL="0" indent="-457200" algn="l">
              <a:buFont typeface="Arial"/>
              <a:buChar char="•"/>
              <a:defRPr sz="3300"/>
            </a:lvl3pPr>
            <a:lvl4pPr marL="972000" indent="-457200" algn="l">
              <a:buSzPct val="57000"/>
              <a:buFont typeface="Courier New"/>
              <a:buChar char="o"/>
              <a:defRPr sz="3300"/>
            </a:lvl4pPr>
            <a:lvl5pPr marL="1404000" indent="-457200" algn="l">
              <a:buFont typeface="Arial"/>
              <a:buChar char="•"/>
              <a:defRPr sz="3300"/>
            </a:lvl5pPr>
          </a:lstStyle>
          <a:p>
            <a:pPr lvl="0"/>
            <a:r>
              <a:rPr lang="en-CA" dirty="0"/>
              <a:t>Subhead</a:t>
            </a:r>
          </a:p>
        </p:txBody>
      </p:sp>
      <p:sp>
        <p:nvSpPr>
          <p:cNvPr id="43" name="Picture Placeholder 42"/>
          <p:cNvSpPr>
            <a:spLocks noGrp="1"/>
          </p:cNvSpPr>
          <p:nvPr>
            <p:ph type="pic" sz="quarter" idx="12"/>
          </p:nvPr>
        </p:nvSpPr>
        <p:spPr>
          <a:xfrm>
            <a:off x="0" y="2378075"/>
            <a:ext cx="9747250" cy="7010400"/>
          </a:xfrm>
          <a:prstGeom prst="rect">
            <a:avLst/>
          </a:prstGeom>
        </p:spPr>
        <p:txBody>
          <a:bodyPr vert="horz" wrap="square">
            <a:noAutofit/>
          </a:bodyPr>
          <a:lstStyle>
            <a:lvl1pPr>
              <a:defRPr>
                <a:solidFill>
                  <a:schemeClr val="accent1"/>
                </a:solidFill>
                <a:latin typeface="Calibri"/>
                <a:cs typeface="Calibri"/>
              </a:defRPr>
            </a:lvl1pPr>
          </a:lstStyle>
          <a:p>
            <a:endParaRPr lang="en-US" dirty="0"/>
          </a:p>
        </p:txBody>
      </p:sp>
      <p:sp>
        <p:nvSpPr>
          <p:cNvPr id="47" name="Text Placeholder 46"/>
          <p:cNvSpPr>
            <a:spLocks noGrp="1"/>
          </p:cNvSpPr>
          <p:nvPr>
            <p:ph type="body" sz="quarter" idx="13"/>
          </p:nvPr>
        </p:nvSpPr>
        <p:spPr>
          <a:xfrm>
            <a:off x="10356850" y="2911475"/>
            <a:ext cx="8991600" cy="3141475"/>
          </a:xfrm>
          <a:prstGeom prst="rect">
            <a:avLst/>
          </a:prstGeom>
        </p:spPr>
        <p:txBody>
          <a:bodyPr vert="horz" numCol="1" spcCol="540000"/>
          <a:lstStyle>
            <a:lvl1pPr>
              <a:lnSpc>
                <a:spcPct val="112000"/>
              </a:lnSpc>
              <a:spcAft>
                <a:spcPts val="600"/>
              </a:spcAft>
              <a:defRPr sz="3300" b="0" i="0">
                <a:solidFill>
                  <a:srgbClr val="141313"/>
                </a:solidFill>
                <a:latin typeface="+mn-lt"/>
                <a:cs typeface="Calibri"/>
              </a:defRPr>
            </a:lvl1pPr>
            <a:lvl2pPr marL="0" indent="-457200" algn="l">
              <a:lnSpc>
                <a:spcPct val="112000"/>
              </a:lnSpc>
              <a:spcAft>
                <a:spcPts val="600"/>
              </a:spcAft>
              <a:buFont typeface="Arial"/>
              <a:buChar char="•"/>
              <a:defRPr sz="3300" b="0" i="0">
                <a:solidFill>
                  <a:srgbClr val="141313"/>
                </a:solidFill>
                <a:latin typeface="+mn-lt"/>
              </a:defRPr>
            </a:lvl2pPr>
            <a:lvl3pPr marL="900000" indent="-457200" algn="l">
              <a:lnSpc>
                <a:spcPct val="112000"/>
              </a:lnSpc>
              <a:spcAft>
                <a:spcPts val="600"/>
              </a:spcAft>
              <a:buSzPct val="59000"/>
              <a:buFont typeface="Courier New"/>
              <a:buChar char="o"/>
              <a:defRPr sz="3300" b="0" i="0">
                <a:solidFill>
                  <a:srgbClr val="141313"/>
                </a:solidFill>
                <a:latin typeface="+mn-lt"/>
              </a:defRPr>
            </a:lvl3pPr>
            <a:lvl4pPr marL="1404000" indent="-457200" algn="l">
              <a:lnSpc>
                <a:spcPct val="112000"/>
              </a:lnSpc>
              <a:spcAft>
                <a:spcPts val="600"/>
              </a:spcAft>
              <a:buFont typeface="Arial"/>
              <a:buChar char="•"/>
              <a:defRPr sz="3300" b="0" i="0">
                <a:solidFill>
                  <a:srgbClr val="141313"/>
                </a:solidFill>
                <a:latin typeface="+mn-lt"/>
              </a:defRPr>
            </a:lvl4pPr>
            <a:lvl5pPr marL="1872000" indent="-457200" algn="l">
              <a:lnSpc>
                <a:spcPct val="112000"/>
              </a:lnSpc>
              <a:spcAft>
                <a:spcPts val="600"/>
              </a:spcAft>
              <a:buSzPct val="59000"/>
              <a:buFont typeface="Courier New"/>
              <a:buChar char="o"/>
              <a:defRPr sz="3300" b="0" i="0">
                <a:solidFill>
                  <a:srgbClr val="141313"/>
                </a:solidFill>
                <a:latin typeface="+mn-l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8950586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image" Target="../media/image2.png"/><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theme" Target="../theme/theme3.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2.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792751"/>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1"/>
          <p:cNvSpPr txBox="1">
            <a:spLocks/>
          </p:cNvSpPr>
          <p:nvPr userDrawn="1"/>
        </p:nvSpPr>
        <p:spPr>
          <a:xfrm>
            <a:off x="615553" y="599385"/>
            <a:ext cx="18872993" cy="783590"/>
          </a:xfrm>
          <a:prstGeom prst="rect">
            <a:avLst/>
          </a:prstGeom>
        </p:spPr>
        <p:txBody>
          <a:bodyPr vert="horz"/>
          <a:lstStyle>
            <a:lvl1pPr algn="ctr" defTabSz="457200" rtl="0" eaLnBrk="1" latinLnBrk="0" hangingPunct="1">
              <a:spcBef>
                <a:spcPct val="0"/>
              </a:spcBef>
              <a:buNone/>
              <a:defRPr sz="4400" kern="1200" baseline="0">
                <a:solidFill>
                  <a:schemeClr val="tx1"/>
                </a:solidFill>
                <a:latin typeface="+mn-lt"/>
                <a:ea typeface="+mj-ea"/>
                <a:cs typeface="+mj-cs"/>
              </a:defRPr>
            </a:lvl1pPr>
          </a:lstStyle>
          <a:p>
            <a:r>
              <a:rPr lang="en-CA" dirty="0"/>
              <a:t>Rounded Corner</a:t>
            </a:r>
            <a:r>
              <a:rPr lang="en-CA" baseline="0" dirty="0"/>
              <a:t> </a:t>
            </a:r>
            <a:r>
              <a:rPr lang="en-CA" dirty="0"/>
              <a:t>Image Instruction Slide</a:t>
            </a:r>
            <a:endParaRPr lang="en-US" dirty="0"/>
          </a:p>
        </p:txBody>
      </p:sp>
      <p:sp>
        <p:nvSpPr>
          <p:cNvPr id="8" name="TextBox 7"/>
          <p:cNvSpPr txBox="1"/>
          <p:nvPr userDrawn="1"/>
        </p:nvSpPr>
        <p:spPr>
          <a:xfrm>
            <a:off x="603250" y="1920875"/>
            <a:ext cx="8305800" cy="6832640"/>
          </a:xfrm>
          <a:prstGeom prst="rect">
            <a:avLst/>
          </a:prstGeom>
          <a:noFill/>
        </p:spPr>
        <p:txBody>
          <a:bodyPr wrap="square" rtlCol="0">
            <a:spAutoFit/>
          </a:bodyPr>
          <a:lstStyle/>
          <a:p>
            <a:pPr marL="0" indent="0">
              <a:buFont typeface="+mj-lt"/>
              <a:buNone/>
            </a:pPr>
            <a:r>
              <a:rPr lang="en-CA" sz="2800" b="0" kern="1200" dirty="0">
                <a:solidFill>
                  <a:schemeClr val="tx1"/>
                </a:solidFill>
                <a:effectLst/>
                <a:latin typeface="+mn-lt"/>
                <a:ea typeface="+mn-ea"/>
                <a:cs typeface="+mn-cs"/>
              </a:rPr>
              <a:t>In Master View, select</a:t>
            </a:r>
            <a:r>
              <a:rPr lang="en-CA" sz="2800" b="0" kern="1200" baseline="0" dirty="0">
                <a:solidFill>
                  <a:schemeClr val="tx1"/>
                </a:solidFill>
                <a:effectLst/>
                <a:latin typeface="+mn-lt"/>
                <a:ea typeface="+mn-ea"/>
                <a:cs typeface="+mn-cs"/>
              </a:rPr>
              <a:t> the layout slide with the image you would like to change:</a:t>
            </a:r>
            <a:endParaRPr lang="en-CA" sz="2800" b="1" kern="1200" dirty="0">
              <a:solidFill>
                <a:schemeClr val="tx1"/>
              </a:solidFill>
              <a:effectLst/>
              <a:latin typeface="+mn-lt"/>
              <a:ea typeface="+mn-ea"/>
              <a:cs typeface="+mn-cs"/>
            </a:endParaRPr>
          </a:p>
          <a:p>
            <a:pPr marL="342900" indent="-342900">
              <a:buFont typeface="+mj-lt"/>
              <a:buAutoNum type="arabicPeriod"/>
            </a:pPr>
            <a:r>
              <a:rPr lang="en-CA" sz="2800" b="1" kern="1200" dirty="0">
                <a:solidFill>
                  <a:schemeClr val="tx1"/>
                </a:solidFill>
                <a:effectLst/>
                <a:latin typeface="+mn-lt"/>
                <a:ea typeface="+mn-ea"/>
                <a:cs typeface="+mn-cs"/>
              </a:rPr>
              <a:t> Right click</a:t>
            </a:r>
            <a:r>
              <a:rPr lang="en-CA" sz="2800" kern="1200" dirty="0">
                <a:solidFill>
                  <a:schemeClr val="tx1"/>
                </a:solidFill>
                <a:effectLst/>
                <a:latin typeface="+mn-lt"/>
                <a:ea typeface="+mn-ea"/>
                <a:cs typeface="+mn-cs"/>
              </a:rPr>
              <a:t> on the picture you would like to change</a:t>
            </a:r>
          </a:p>
          <a:p>
            <a:pPr marL="342900" lvl="0" indent="-342900">
              <a:buFont typeface="+mj-lt"/>
              <a:buAutoNum type="arabicPeriod"/>
            </a:pPr>
            <a:r>
              <a:rPr lang="en-CA" sz="2800" kern="1200" dirty="0">
                <a:solidFill>
                  <a:schemeClr val="tx1"/>
                </a:solidFill>
                <a:effectLst/>
                <a:latin typeface="+mn-lt"/>
                <a:ea typeface="+mn-ea"/>
                <a:cs typeface="+mn-cs"/>
              </a:rPr>
              <a:t>Click the middle button at the bottom to change the </a:t>
            </a:r>
            <a:r>
              <a:rPr lang="en-CA" sz="2800" b="1" kern="1200" dirty="0">
                <a:solidFill>
                  <a:schemeClr val="tx1"/>
                </a:solidFill>
                <a:effectLst/>
                <a:latin typeface="+mn-lt"/>
                <a:ea typeface="+mn-ea"/>
                <a:cs typeface="+mn-cs"/>
              </a:rPr>
              <a:t>Fill</a:t>
            </a:r>
            <a:endParaRPr lang="en-CA" sz="2800" kern="1200" dirty="0">
              <a:solidFill>
                <a:schemeClr val="tx1"/>
              </a:solidFill>
              <a:effectLst/>
              <a:latin typeface="+mn-lt"/>
              <a:ea typeface="+mn-ea"/>
              <a:cs typeface="+mn-cs"/>
            </a:endParaRPr>
          </a:p>
          <a:p>
            <a:pPr marL="342900" lvl="0" indent="-342900">
              <a:buFont typeface="+mj-lt"/>
              <a:buAutoNum type="arabicPeriod"/>
            </a:pPr>
            <a:r>
              <a:rPr lang="en-CA" sz="2800" kern="1200" dirty="0">
                <a:solidFill>
                  <a:schemeClr val="tx1"/>
                </a:solidFill>
                <a:effectLst/>
                <a:latin typeface="+mn-lt"/>
                <a:ea typeface="+mn-ea"/>
                <a:cs typeface="+mn-cs"/>
              </a:rPr>
              <a:t>Click the area for </a:t>
            </a:r>
            <a:r>
              <a:rPr lang="en-CA" sz="2800" b="1" kern="1200" dirty="0">
                <a:solidFill>
                  <a:schemeClr val="tx1"/>
                </a:solidFill>
                <a:effectLst/>
                <a:latin typeface="+mn-lt"/>
                <a:ea typeface="+mn-ea"/>
                <a:cs typeface="+mn-cs"/>
              </a:rPr>
              <a:t>Picture</a:t>
            </a:r>
            <a:endParaRPr lang="en-CA" sz="2800" kern="1200" dirty="0">
              <a:solidFill>
                <a:schemeClr val="tx1"/>
              </a:solidFill>
              <a:effectLst/>
              <a:latin typeface="+mn-lt"/>
              <a:ea typeface="+mn-ea"/>
              <a:cs typeface="+mn-cs"/>
            </a:endParaRPr>
          </a:p>
          <a:p>
            <a:pPr marL="342900" lvl="0" indent="-342900">
              <a:buFont typeface="+mj-lt"/>
              <a:buAutoNum type="arabicPeriod"/>
            </a:pPr>
            <a:r>
              <a:rPr lang="en-CA" sz="2800" b="1" kern="1200" dirty="0">
                <a:solidFill>
                  <a:schemeClr val="tx1"/>
                </a:solidFill>
                <a:effectLst/>
                <a:latin typeface="+mn-lt"/>
                <a:ea typeface="+mn-ea"/>
                <a:cs typeface="+mn-cs"/>
              </a:rPr>
              <a:t>Upload</a:t>
            </a:r>
            <a:r>
              <a:rPr lang="en-CA" sz="2800" kern="1200" dirty="0">
                <a:solidFill>
                  <a:schemeClr val="tx1"/>
                </a:solidFill>
                <a:effectLst/>
                <a:latin typeface="+mn-lt"/>
                <a:ea typeface="+mn-ea"/>
                <a:cs typeface="+mn-cs"/>
              </a:rPr>
              <a:t> a new picture from your files</a:t>
            </a:r>
          </a:p>
          <a:p>
            <a:pPr marL="342900" lvl="0" indent="-342900">
              <a:buFont typeface="+mj-lt"/>
              <a:buAutoNum type="arabicPeriod"/>
            </a:pPr>
            <a:r>
              <a:rPr lang="en-CA" sz="2800" kern="1200" dirty="0">
                <a:solidFill>
                  <a:schemeClr val="tx1"/>
                </a:solidFill>
                <a:effectLst/>
                <a:latin typeface="+mn-lt"/>
                <a:ea typeface="+mn-ea"/>
                <a:cs typeface="+mn-cs"/>
              </a:rPr>
              <a:t>The picture will be sideways. To change this you must right click the picture and go to </a:t>
            </a:r>
            <a:r>
              <a:rPr lang="en-CA" sz="2800" b="1" kern="1200" dirty="0">
                <a:solidFill>
                  <a:schemeClr val="tx1"/>
                </a:solidFill>
                <a:effectLst/>
                <a:latin typeface="+mn-lt"/>
                <a:ea typeface="+mn-ea"/>
                <a:cs typeface="+mn-cs"/>
              </a:rPr>
              <a:t>Format Picture</a:t>
            </a:r>
            <a:endParaRPr lang="en-CA" sz="2800" kern="1200" dirty="0">
              <a:solidFill>
                <a:schemeClr val="tx1"/>
              </a:solidFill>
              <a:effectLst/>
              <a:latin typeface="+mn-lt"/>
              <a:ea typeface="+mn-ea"/>
              <a:cs typeface="+mn-cs"/>
            </a:endParaRPr>
          </a:p>
          <a:p>
            <a:pPr marL="342900" lvl="0" indent="-342900">
              <a:buFont typeface="+mj-lt"/>
              <a:buAutoNum type="arabicPeriod"/>
            </a:pPr>
            <a:r>
              <a:rPr lang="en-CA" sz="2800" kern="1200" dirty="0">
                <a:solidFill>
                  <a:schemeClr val="tx1"/>
                </a:solidFill>
                <a:effectLst/>
                <a:latin typeface="+mn-lt"/>
                <a:ea typeface="+mn-ea"/>
                <a:cs typeface="+mn-cs"/>
              </a:rPr>
              <a:t>It will provide you the options to the right side of your screen</a:t>
            </a:r>
          </a:p>
          <a:p>
            <a:pPr marL="342900" lvl="0" indent="-342900">
              <a:buFont typeface="+mj-lt"/>
              <a:buAutoNum type="arabicPeriod"/>
            </a:pPr>
            <a:r>
              <a:rPr lang="en-CA" sz="2800" kern="1200" dirty="0">
                <a:solidFill>
                  <a:schemeClr val="tx1"/>
                </a:solidFill>
                <a:effectLst/>
                <a:latin typeface="+mn-lt"/>
                <a:ea typeface="+mn-ea"/>
                <a:cs typeface="+mn-cs"/>
              </a:rPr>
              <a:t>Go to this icon and unclick the section “Rotate with shape” at the end of the action list</a:t>
            </a:r>
          </a:p>
          <a:p>
            <a:pPr marL="342900" lvl="0" indent="-342900">
              <a:buFont typeface="+mj-lt"/>
              <a:buAutoNum type="arabicPeriod"/>
            </a:pPr>
            <a:r>
              <a:rPr lang="en-CA" sz="2800" kern="1200" dirty="0">
                <a:solidFill>
                  <a:schemeClr val="tx1"/>
                </a:solidFill>
                <a:effectLst/>
                <a:latin typeface="+mn-lt"/>
                <a:ea typeface="+mn-ea"/>
                <a:cs typeface="+mn-cs"/>
              </a:rPr>
              <a:t>Uncheck this box and </a:t>
            </a:r>
            <a:r>
              <a:rPr lang="en-CA" sz="2800" b="1" kern="1200" dirty="0">
                <a:solidFill>
                  <a:schemeClr val="tx1"/>
                </a:solidFill>
                <a:effectLst/>
                <a:latin typeface="+mn-lt"/>
                <a:ea typeface="+mn-ea"/>
                <a:cs typeface="+mn-cs"/>
              </a:rPr>
              <a:t>crop the picture</a:t>
            </a:r>
            <a:r>
              <a:rPr lang="en-CA" sz="2800" kern="1200" dirty="0">
                <a:solidFill>
                  <a:schemeClr val="tx1"/>
                </a:solidFill>
                <a:effectLst/>
                <a:latin typeface="+mn-lt"/>
                <a:ea typeface="+mn-ea"/>
                <a:cs typeface="+mn-cs"/>
              </a:rPr>
              <a:t> as needed so it fits the frame</a:t>
            </a:r>
          </a:p>
          <a:p>
            <a:endParaRPr lang="en-US" dirty="0"/>
          </a:p>
        </p:txBody>
      </p:sp>
      <p:pic>
        <p:nvPicPr>
          <p:cNvPr id="9" name="Picture 8"/>
          <p:cNvPicPr/>
          <p:nvPr userDrawn="1"/>
        </p:nvPicPr>
        <p:blipFill>
          <a:blip r:embed="rId3"/>
          <a:stretch>
            <a:fillRect/>
          </a:stretch>
        </p:blipFill>
        <p:spPr>
          <a:xfrm>
            <a:off x="9293938" y="1920875"/>
            <a:ext cx="10054512" cy="4800600"/>
          </a:xfrm>
          <a:prstGeom prst="rect">
            <a:avLst/>
          </a:prstGeom>
        </p:spPr>
      </p:pic>
    </p:spTree>
    <p:extLst>
      <p:ext uri="{BB962C8B-B14F-4D97-AF65-F5344CB8AC3E}">
        <p14:creationId xmlns:p14="http://schemas.microsoft.com/office/powerpoint/2010/main" val="3615885089"/>
      </p:ext>
    </p:extLst>
  </p:cSld>
  <p:clrMap bg1="lt1" tx1="dk1" bg2="lt2" tx2="dk2" accent1="accent1" accent2="accent2" accent3="accent3" accent4="accent4" accent5="accent5" accent6="accent6" hlink="hlink" folHlink="folHlink"/>
  <p:sldLayoutIdLst>
    <p:sldLayoutId id="214748370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lgn="r">
              <a:defRPr sz="1650" b="0" i="0" cap="all">
                <a:solidFill>
                  <a:srgbClr val="7F7F7F"/>
                </a:solidFill>
                <a:latin typeface="Calibri"/>
                <a:cs typeface="Calibri"/>
              </a:defRPr>
            </a:lvl1pPr>
          </a:lstStyle>
          <a:p>
            <a:pPr marL="9525">
              <a:lnSpc>
                <a:spcPts val="1764"/>
              </a:lnSpc>
            </a:pPr>
            <a:endParaRPr lang="en-US" spc="-5" dirty="0"/>
          </a:p>
        </p:txBody>
      </p:sp>
      <p:sp>
        <p:nvSpPr>
          <p:cNvPr id="6" name="Holder 6"/>
          <p:cNvSpPr>
            <a:spLocks noGrp="1"/>
          </p:cNvSpPr>
          <p:nvPr>
            <p:ph type="sldNum" sz="quarter" idx="7"/>
          </p:nvPr>
        </p:nvSpPr>
        <p:spPr>
          <a:xfrm>
            <a:off x="19220002" y="1046760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pic>
        <p:nvPicPr>
          <p:cNvPr id="9" name="Picture 8" descr="CCO_logo.png"/>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603250" y="9845675"/>
            <a:ext cx="3134802" cy="790575"/>
          </a:xfrm>
          <a:prstGeom prst="rect">
            <a:avLst/>
          </a:prstGeom>
        </p:spPr>
      </p:pic>
      <p:sp>
        <p:nvSpPr>
          <p:cNvPr id="8" name="Title Placeholder 7"/>
          <p:cNvSpPr>
            <a:spLocks noGrp="1"/>
          </p:cNvSpPr>
          <p:nvPr>
            <p:ph type="title"/>
          </p:nvPr>
        </p:nvSpPr>
        <p:spPr>
          <a:xfrm>
            <a:off x="603250" y="549275"/>
            <a:ext cx="18897600" cy="838200"/>
          </a:xfrm>
          <a:prstGeom prst="rect">
            <a:avLst/>
          </a:prstGeom>
        </p:spPr>
        <p:txBody>
          <a:bodyPr vert="horz" lIns="0" tIns="0" rIns="0" bIns="0" rtlCol="0" anchor="ctr">
            <a:noAutofit/>
          </a:bodyPr>
          <a:lstStyle/>
          <a:p>
            <a:r>
              <a:rPr lang="en-CA" dirty="0"/>
              <a:t>Click to edit Master title style</a:t>
            </a:r>
            <a:endParaRPr lang="en-US" dirty="0"/>
          </a:p>
        </p:txBody>
      </p:sp>
      <p:sp>
        <p:nvSpPr>
          <p:cNvPr id="10" name="Text Placeholder 9"/>
          <p:cNvSpPr>
            <a:spLocks noGrp="1"/>
          </p:cNvSpPr>
          <p:nvPr>
            <p:ph type="body" idx="1"/>
          </p:nvPr>
        </p:nvSpPr>
        <p:spPr>
          <a:xfrm>
            <a:off x="603250" y="1920875"/>
            <a:ext cx="18897600" cy="7464425"/>
          </a:xfrm>
          <a:prstGeom prst="rect">
            <a:avLst/>
          </a:prstGeom>
        </p:spPr>
        <p:txBody>
          <a:bodyPr vert="horz" lIns="0" tIns="0" rIns="0" bIns="0" rtlCol="0">
            <a:no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p>
        </p:txBody>
      </p:sp>
    </p:spTree>
  </p:cSld>
  <p:clrMap bg1="lt1" tx1="dk1" bg2="lt2" tx2="dk2" accent1="accent1" accent2="accent2" accent3="accent3" accent4="accent4" accent5="accent5" accent6="accent6" hlink="hlink" folHlink="folHlink"/>
  <p:sldLayoutIdLst>
    <p:sldLayoutId id="2147483672" r:id="rId1"/>
    <p:sldLayoutId id="2147483697" r:id="rId2"/>
    <p:sldLayoutId id="2147483669" r:id="rId3"/>
    <p:sldLayoutId id="2147483735" r:id="rId4"/>
    <p:sldLayoutId id="2147483670" r:id="rId5"/>
    <p:sldLayoutId id="2147483736" r:id="rId6"/>
    <p:sldLayoutId id="2147483671" r:id="rId7"/>
    <p:sldLayoutId id="2147483737" r:id="rId8"/>
    <p:sldLayoutId id="2147483674" r:id="rId9"/>
    <p:sldLayoutId id="2147483694" r:id="rId10"/>
    <p:sldLayoutId id="2147483675" r:id="rId11"/>
    <p:sldLayoutId id="2147483695" r:id="rId12"/>
    <p:sldLayoutId id="2147483673" r:id="rId13"/>
    <p:sldLayoutId id="2147483696" r:id="rId14"/>
    <p:sldLayoutId id="2147483676" r:id="rId15"/>
    <p:sldLayoutId id="2147483738" r:id="rId16"/>
    <p:sldLayoutId id="2147483677" r:id="rId17"/>
    <p:sldLayoutId id="2147483739" r:id="rId18"/>
    <p:sldLayoutId id="2147483678" r:id="rId19"/>
    <p:sldLayoutId id="2147483679" r:id="rId20"/>
    <p:sldLayoutId id="2147483664" r:id="rId21"/>
    <p:sldLayoutId id="2147483665" r:id="rId22"/>
    <p:sldLayoutId id="2147483759" r:id="rId23"/>
  </p:sldLayoutIdLst>
  <p:hf hdr="0" ftr="0" dt="0"/>
  <p:txStyles>
    <p:titleStyle>
      <a:lvl1pPr algn="l">
        <a:defRPr sz="5100" b="0" i="0">
          <a:solidFill>
            <a:schemeClr val="tx1"/>
          </a:solidFill>
          <a:latin typeface="Calibri"/>
          <a:ea typeface="+mj-ea"/>
          <a:cs typeface="Calibri"/>
        </a:defRPr>
      </a:lvl1pPr>
    </p:titleStyle>
    <p:bodyStyle>
      <a:lvl1pPr marL="0" indent="0" algn="l">
        <a:lnSpc>
          <a:spcPct val="115000"/>
        </a:lnSpc>
        <a:spcAft>
          <a:spcPts val="600"/>
        </a:spcAft>
        <a:buFontTx/>
        <a:buNone/>
        <a:defRPr sz="3300" b="0" i="0" u="none">
          <a:solidFill>
            <a:schemeClr val="tx2"/>
          </a:solidFill>
          <a:latin typeface="+mn-lt"/>
          <a:ea typeface="+mn-ea"/>
          <a:cs typeface="Calibri"/>
        </a:defRPr>
      </a:lvl1pPr>
      <a:lvl2pPr marL="0" indent="-457200">
        <a:lnSpc>
          <a:spcPct val="112000"/>
        </a:lnSpc>
        <a:spcAft>
          <a:spcPts val="600"/>
        </a:spcAft>
        <a:buFont typeface="Arial"/>
        <a:buChar char="•"/>
        <a:defRPr sz="3300">
          <a:latin typeface="+mn-lt"/>
          <a:ea typeface="+mn-ea"/>
          <a:cs typeface="+mn-cs"/>
        </a:defRPr>
      </a:lvl2pPr>
      <a:lvl3pPr marL="936000" indent="-457200">
        <a:lnSpc>
          <a:spcPct val="112000"/>
        </a:lnSpc>
        <a:spcBef>
          <a:spcPts val="0"/>
        </a:spcBef>
        <a:spcAft>
          <a:spcPts val="600"/>
        </a:spcAft>
        <a:buSzPct val="59000"/>
        <a:buFont typeface="Courier New"/>
        <a:buChar char="o"/>
        <a:defRPr sz="3300">
          <a:latin typeface="+mn-lt"/>
          <a:ea typeface="+mn-ea"/>
          <a:cs typeface="+mn-cs"/>
        </a:defRPr>
      </a:lvl3pPr>
      <a:lvl4pPr marL="1382400" indent="-457200">
        <a:lnSpc>
          <a:spcPct val="112000"/>
        </a:lnSpc>
        <a:spcAft>
          <a:spcPts val="600"/>
        </a:spcAft>
        <a:buSzPct val="100000"/>
        <a:buFont typeface="Arial"/>
        <a:buChar char="•"/>
        <a:defRPr sz="3300">
          <a:latin typeface="+mn-lt"/>
          <a:ea typeface="+mn-ea"/>
          <a:cs typeface="+mn-cs"/>
        </a:defRPr>
      </a:lvl4pPr>
      <a:lvl5pPr marL="1828800" indent="-457200">
        <a:lnSpc>
          <a:spcPct val="112000"/>
        </a:lnSpc>
        <a:spcAft>
          <a:spcPts val="600"/>
        </a:spcAft>
        <a:buSzPct val="59000"/>
        <a:buFont typeface="Courier New"/>
        <a:buChar char="o"/>
        <a:defRPr sz="330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lgn="r">
              <a:defRPr sz="1650" b="0" i="0" cap="all">
                <a:solidFill>
                  <a:srgbClr val="7F7F7F"/>
                </a:solidFill>
                <a:latin typeface="Calibri"/>
                <a:cs typeface="Calibri"/>
              </a:defRPr>
            </a:lvl1pPr>
          </a:lstStyle>
          <a:p>
            <a:pPr marL="9525">
              <a:lnSpc>
                <a:spcPts val="1764"/>
              </a:lnSpc>
            </a:pPr>
            <a:endParaRPr lang="en-US" spc="-5" dirty="0"/>
          </a:p>
        </p:txBody>
      </p:sp>
      <p:sp>
        <p:nvSpPr>
          <p:cNvPr id="6"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pic>
        <p:nvPicPr>
          <p:cNvPr id="9" name="Picture 8" descr="CCO_logo.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3250" y="9845675"/>
            <a:ext cx="3134802" cy="790575"/>
          </a:xfrm>
          <a:prstGeom prst="rect">
            <a:avLst/>
          </a:prstGeom>
        </p:spPr>
      </p:pic>
      <p:sp>
        <p:nvSpPr>
          <p:cNvPr id="8" name="Title Placeholder 7"/>
          <p:cNvSpPr>
            <a:spLocks noGrp="1"/>
          </p:cNvSpPr>
          <p:nvPr>
            <p:ph type="title"/>
          </p:nvPr>
        </p:nvSpPr>
        <p:spPr>
          <a:xfrm>
            <a:off x="603250" y="549275"/>
            <a:ext cx="18897600" cy="838200"/>
          </a:xfrm>
          <a:prstGeom prst="rect">
            <a:avLst/>
          </a:prstGeom>
        </p:spPr>
        <p:txBody>
          <a:bodyPr vert="horz" lIns="0" tIns="0" rIns="0" bIns="0" rtlCol="0" anchor="ctr">
            <a:noAutofit/>
          </a:bodyPr>
          <a:lstStyle/>
          <a:p>
            <a:r>
              <a:rPr lang="en-CA" dirty="0"/>
              <a:t>Click to edit Master title style</a:t>
            </a:r>
            <a:endParaRPr lang="en-US" dirty="0"/>
          </a:p>
        </p:txBody>
      </p:sp>
      <p:sp>
        <p:nvSpPr>
          <p:cNvPr id="10" name="Text Placeholder 9"/>
          <p:cNvSpPr>
            <a:spLocks noGrp="1"/>
          </p:cNvSpPr>
          <p:nvPr>
            <p:ph type="body" idx="1"/>
          </p:nvPr>
        </p:nvSpPr>
        <p:spPr>
          <a:xfrm>
            <a:off x="603250" y="1920875"/>
            <a:ext cx="18897600" cy="7464425"/>
          </a:xfrm>
          <a:prstGeom prst="rect">
            <a:avLst/>
          </a:prstGeom>
        </p:spPr>
        <p:txBody>
          <a:bodyPr vert="horz" lIns="0" tIns="0" rIns="0" bIns="0" rtlCol="0">
            <a:no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p>
        </p:txBody>
      </p:sp>
    </p:spTree>
    <p:extLst>
      <p:ext uri="{BB962C8B-B14F-4D97-AF65-F5344CB8AC3E}">
        <p14:creationId xmlns:p14="http://schemas.microsoft.com/office/powerpoint/2010/main" val="3444904586"/>
      </p:ext>
    </p:extLst>
  </p:cSld>
  <p:clrMap bg1="lt1" tx1="dk1" bg2="lt2" tx2="dk2" accent1="accent1" accent2="accent2" accent3="accent3" accent4="accent4" accent5="accent5" accent6="accent6" hlink="hlink" folHlink="folHlink"/>
  <p:sldLayoutIdLst>
    <p:sldLayoutId id="2147483705" r:id="rId1"/>
    <p:sldLayoutId id="2147483740" r:id="rId2"/>
    <p:sldLayoutId id="2147483706" r:id="rId3"/>
    <p:sldLayoutId id="2147483741" r:id="rId4"/>
    <p:sldLayoutId id="2147483707" r:id="rId5"/>
    <p:sldLayoutId id="2147483742" r:id="rId6"/>
    <p:sldLayoutId id="2147483714" r:id="rId7"/>
    <p:sldLayoutId id="2147483743" r:id="rId8"/>
    <p:sldLayoutId id="2147483715" r:id="rId9"/>
    <p:sldLayoutId id="2147483744" r:id="rId10"/>
    <p:sldLayoutId id="2147483716" r:id="rId11"/>
    <p:sldLayoutId id="2147483717" r:id="rId12"/>
  </p:sldLayoutIdLst>
  <p:hf hdr="0" ftr="0" dt="0"/>
  <p:txStyles>
    <p:titleStyle>
      <a:lvl1pPr algn="l">
        <a:defRPr sz="5100" b="0" i="0">
          <a:solidFill>
            <a:schemeClr val="tx1"/>
          </a:solidFill>
          <a:latin typeface="Calibri"/>
          <a:ea typeface="+mj-ea"/>
          <a:cs typeface="Calibri"/>
        </a:defRPr>
      </a:lvl1pPr>
    </p:titleStyle>
    <p:bodyStyle>
      <a:lvl1pPr marL="0" indent="0" algn="l">
        <a:lnSpc>
          <a:spcPct val="115000"/>
        </a:lnSpc>
        <a:spcAft>
          <a:spcPts val="600"/>
        </a:spcAft>
        <a:buFontTx/>
        <a:buNone/>
        <a:defRPr sz="3300" b="0" i="0" u="none">
          <a:solidFill>
            <a:schemeClr val="tx2"/>
          </a:solidFill>
          <a:latin typeface="+mn-lt"/>
          <a:ea typeface="+mn-ea"/>
          <a:cs typeface="Calibri"/>
        </a:defRPr>
      </a:lvl1pPr>
      <a:lvl2pPr marL="0" indent="-457200">
        <a:lnSpc>
          <a:spcPct val="112000"/>
        </a:lnSpc>
        <a:spcAft>
          <a:spcPts val="600"/>
        </a:spcAft>
        <a:buFont typeface="Arial"/>
        <a:buChar char="•"/>
        <a:defRPr sz="3300">
          <a:latin typeface="+mn-lt"/>
          <a:ea typeface="+mn-ea"/>
          <a:cs typeface="+mn-cs"/>
        </a:defRPr>
      </a:lvl2pPr>
      <a:lvl3pPr marL="936000" indent="-457200">
        <a:lnSpc>
          <a:spcPct val="112000"/>
        </a:lnSpc>
        <a:spcBef>
          <a:spcPts val="0"/>
        </a:spcBef>
        <a:spcAft>
          <a:spcPts val="600"/>
        </a:spcAft>
        <a:buSzPct val="59000"/>
        <a:buFont typeface="Courier New"/>
        <a:buChar char="o"/>
        <a:defRPr sz="3300">
          <a:latin typeface="+mn-lt"/>
          <a:ea typeface="+mn-ea"/>
          <a:cs typeface="+mn-cs"/>
        </a:defRPr>
      </a:lvl3pPr>
      <a:lvl4pPr marL="1382400" indent="-457200">
        <a:lnSpc>
          <a:spcPct val="112000"/>
        </a:lnSpc>
        <a:spcAft>
          <a:spcPts val="600"/>
        </a:spcAft>
        <a:buSzPct val="100000"/>
        <a:buFont typeface="Arial"/>
        <a:buChar char="•"/>
        <a:defRPr sz="3300">
          <a:latin typeface="+mn-lt"/>
          <a:ea typeface="+mn-ea"/>
          <a:cs typeface="+mn-cs"/>
        </a:defRPr>
      </a:lvl4pPr>
      <a:lvl5pPr marL="1828800" indent="-457200">
        <a:lnSpc>
          <a:spcPct val="112000"/>
        </a:lnSpc>
        <a:spcAft>
          <a:spcPts val="600"/>
        </a:spcAft>
        <a:buSzPct val="59000"/>
        <a:buFont typeface="Courier New"/>
        <a:buChar char="o"/>
        <a:defRPr sz="330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6661471" y="10497908"/>
            <a:ext cx="2423159" cy="234950"/>
          </a:xfrm>
          <a:prstGeom prst="rect">
            <a:avLst/>
          </a:prstGeom>
        </p:spPr>
        <p:txBody>
          <a:bodyPr wrap="square" lIns="0" tIns="0" rIns="0" bIns="0">
            <a:spAutoFit/>
          </a:bodyPr>
          <a:lstStyle>
            <a:lvl1pPr algn="r">
              <a:defRPr sz="1650" b="0" i="0" cap="all">
                <a:solidFill>
                  <a:srgbClr val="7F7F7F"/>
                </a:solidFill>
                <a:latin typeface="Calibri"/>
                <a:cs typeface="Calibri"/>
              </a:defRPr>
            </a:lvl1pPr>
          </a:lstStyle>
          <a:p>
            <a:pPr marL="9525">
              <a:lnSpc>
                <a:spcPts val="1764"/>
              </a:lnSpc>
            </a:pPr>
            <a:endParaRPr lang="en-US" spc="-5" dirty="0"/>
          </a:p>
        </p:txBody>
      </p:sp>
      <p:sp>
        <p:nvSpPr>
          <p:cNvPr id="6" name="Holder 6"/>
          <p:cNvSpPr>
            <a:spLocks noGrp="1"/>
          </p:cNvSpPr>
          <p:nvPr>
            <p:ph type="sldNum" sz="quarter" idx="7"/>
          </p:nvPr>
        </p:nvSpPr>
        <p:spPr>
          <a:xfrm>
            <a:off x="19220002" y="10473953"/>
            <a:ext cx="283844" cy="234950"/>
          </a:xfrm>
          <a:prstGeom prst="rect">
            <a:avLst/>
          </a:prstGeom>
        </p:spPr>
        <p:txBody>
          <a:bodyPr wrap="square" lIns="0" tIns="0" rIns="0" bIns="0">
            <a:noAutofit/>
          </a:bodyPr>
          <a:lstStyle>
            <a:lvl1pPr marL="0">
              <a:lnSpc>
                <a:spcPct val="100000"/>
              </a:lnSpc>
              <a:defRPr sz="1650" b="1" i="0">
                <a:solidFill>
                  <a:schemeClr val="accent2"/>
                </a:solidFill>
                <a:latin typeface="Calibri"/>
                <a:cs typeface="Calibri"/>
              </a:defRPr>
            </a:lvl1pPr>
          </a:lstStyle>
          <a:p>
            <a:fld id="{81D60167-4931-47E6-BA6A-407CBD079E47}" type="slidenum">
              <a:rPr lang="en-US" spc="-5" smtClean="0"/>
              <a:pPr/>
              <a:t>‹#›</a:t>
            </a:fld>
            <a:endParaRPr lang="en-US" spc="-5" dirty="0"/>
          </a:p>
        </p:txBody>
      </p:sp>
      <p:pic>
        <p:nvPicPr>
          <p:cNvPr id="9" name="Picture 8" descr="CCO_logo.png"/>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03250" y="9845675"/>
            <a:ext cx="3134802" cy="790575"/>
          </a:xfrm>
          <a:prstGeom prst="rect">
            <a:avLst/>
          </a:prstGeom>
        </p:spPr>
      </p:pic>
      <p:sp>
        <p:nvSpPr>
          <p:cNvPr id="8" name="Title Placeholder 7"/>
          <p:cNvSpPr>
            <a:spLocks noGrp="1"/>
          </p:cNvSpPr>
          <p:nvPr>
            <p:ph type="title"/>
          </p:nvPr>
        </p:nvSpPr>
        <p:spPr>
          <a:xfrm>
            <a:off x="603250" y="549275"/>
            <a:ext cx="18897600" cy="1524000"/>
          </a:xfrm>
          <a:prstGeom prst="rect">
            <a:avLst/>
          </a:prstGeom>
        </p:spPr>
        <p:txBody>
          <a:bodyPr vert="horz" lIns="0" tIns="0" rIns="0" bIns="0" rtlCol="0" anchor="t" anchorCtr="0">
            <a:noAutofit/>
          </a:bodyPr>
          <a:lstStyle/>
          <a:p>
            <a:r>
              <a:rPr lang="en-CA" dirty="0"/>
              <a:t>Click to edit Master title style</a:t>
            </a:r>
            <a:endParaRPr lang="en-US" dirty="0"/>
          </a:p>
        </p:txBody>
      </p:sp>
      <p:sp>
        <p:nvSpPr>
          <p:cNvPr id="10" name="Text Placeholder 9"/>
          <p:cNvSpPr>
            <a:spLocks noGrp="1"/>
          </p:cNvSpPr>
          <p:nvPr>
            <p:ph type="body" idx="1"/>
          </p:nvPr>
        </p:nvSpPr>
        <p:spPr>
          <a:xfrm>
            <a:off x="603250" y="2682875"/>
            <a:ext cx="18897600" cy="6702425"/>
          </a:xfrm>
          <a:prstGeom prst="rect">
            <a:avLst/>
          </a:prstGeom>
        </p:spPr>
        <p:txBody>
          <a:bodyPr vert="horz" lIns="0" tIns="0" rIns="0" bIns="0" rtlCol="0">
            <a:no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p>
        </p:txBody>
      </p:sp>
    </p:spTree>
    <p:extLst>
      <p:ext uri="{BB962C8B-B14F-4D97-AF65-F5344CB8AC3E}">
        <p14:creationId xmlns:p14="http://schemas.microsoft.com/office/powerpoint/2010/main" val="1256353565"/>
      </p:ext>
    </p:extLst>
  </p:cSld>
  <p:clrMap bg1="lt1" tx1="dk1" bg2="lt2" tx2="dk2" accent1="accent1" accent2="accent2" accent3="accent3" accent4="accent4" accent5="accent5" accent6="accent6" hlink="hlink" folHlink="folHlink"/>
  <p:sldLayoutIdLst>
    <p:sldLayoutId id="2147483721" r:id="rId1"/>
    <p:sldLayoutId id="2147483745" r:id="rId2"/>
    <p:sldLayoutId id="2147483722" r:id="rId3"/>
    <p:sldLayoutId id="2147483746" r:id="rId4"/>
    <p:sldLayoutId id="2147483723" r:id="rId5"/>
    <p:sldLayoutId id="2147483747" r:id="rId6"/>
    <p:sldLayoutId id="2147483724" r:id="rId7"/>
    <p:sldLayoutId id="2147483725" r:id="rId8"/>
    <p:sldLayoutId id="2147483726" r:id="rId9"/>
    <p:sldLayoutId id="2147483727" r:id="rId10"/>
    <p:sldLayoutId id="2147483728" r:id="rId11"/>
    <p:sldLayoutId id="2147483729" r:id="rId12"/>
    <p:sldLayoutId id="2147483730" r:id="rId13"/>
    <p:sldLayoutId id="2147483748" r:id="rId14"/>
    <p:sldLayoutId id="2147483731" r:id="rId15"/>
    <p:sldLayoutId id="2147483749" r:id="rId16"/>
    <p:sldLayoutId id="2147483732" r:id="rId17"/>
    <p:sldLayoutId id="2147483733" r:id="rId18"/>
    <p:sldLayoutId id="2147483734" r:id="rId19"/>
  </p:sldLayoutIdLst>
  <p:hf hdr="0" ftr="0" dt="0"/>
  <p:txStyles>
    <p:titleStyle>
      <a:lvl1pPr algn="l">
        <a:defRPr sz="5100" b="0" i="0">
          <a:solidFill>
            <a:schemeClr val="tx1"/>
          </a:solidFill>
          <a:latin typeface="Calibri"/>
          <a:ea typeface="+mj-ea"/>
          <a:cs typeface="Calibri"/>
        </a:defRPr>
      </a:lvl1pPr>
    </p:titleStyle>
    <p:bodyStyle>
      <a:lvl1pPr marL="0" indent="0" algn="l">
        <a:lnSpc>
          <a:spcPct val="115000"/>
        </a:lnSpc>
        <a:spcAft>
          <a:spcPts val="600"/>
        </a:spcAft>
        <a:buFontTx/>
        <a:buNone/>
        <a:defRPr sz="3300" b="0" i="0" u="none">
          <a:solidFill>
            <a:schemeClr val="tx2"/>
          </a:solidFill>
          <a:latin typeface="+mn-lt"/>
          <a:ea typeface="+mn-ea"/>
          <a:cs typeface="Calibri"/>
        </a:defRPr>
      </a:lvl1pPr>
      <a:lvl2pPr marL="0" indent="-457200">
        <a:lnSpc>
          <a:spcPct val="112000"/>
        </a:lnSpc>
        <a:spcAft>
          <a:spcPts val="600"/>
        </a:spcAft>
        <a:buFont typeface="Arial"/>
        <a:buChar char="•"/>
        <a:defRPr sz="3300">
          <a:latin typeface="+mn-lt"/>
          <a:ea typeface="+mn-ea"/>
          <a:cs typeface="+mn-cs"/>
        </a:defRPr>
      </a:lvl2pPr>
      <a:lvl3pPr marL="936000" indent="-457200">
        <a:lnSpc>
          <a:spcPct val="112000"/>
        </a:lnSpc>
        <a:spcBef>
          <a:spcPts val="0"/>
        </a:spcBef>
        <a:spcAft>
          <a:spcPts val="600"/>
        </a:spcAft>
        <a:buSzPct val="59000"/>
        <a:buFont typeface="Courier New"/>
        <a:buChar char="o"/>
        <a:defRPr sz="3300">
          <a:latin typeface="+mn-lt"/>
          <a:ea typeface="+mn-ea"/>
          <a:cs typeface="+mn-cs"/>
        </a:defRPr>
      </a:lvl3pPr>
      <a:lvl4pPr marL="1382400" indent="-457200">
        <a:lnSpc>
          <a:spcPct val="112000"/>
        </a:lnSpc>
        <a:spcAft>
          <a:spcPts val="600"/>
        </a:spcAft>
        <a:buSzPct val="100000"/>
        <a:buFont typeface="Arial"/>
        <a:buChar char="•"/>
        <a:defRPr sz="3300">
          <a:latin typeface="+mn-lt"/>
          <a:ea typeface="+mn-ea"/>
          <a:cs typeface="+mn-cs"/>
        </a:defRPr>
      </a:lvl4pPr>
      <a:lvl5pPr marL="1828800" indent="-457200">
        <a:lnSpc>
          <a:spcPct val="112000"/>
        </a:lnSpc>
        <a:spcAft>
          <a:spcPts val="600"/>
        </a:spcAft>
        <a:buSzPct val="59000"/>
        <a:buFont typeface="Courier New"/>
        <a:buChar char="o"/>
        <a:defRPr sz="330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0198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6" r:id="rId5"/>
    <p:sldLayoutId id="2147483757" r:id="rId6"/>
    <p:sldLayoutId id="2147483758" r:id="rId7"/>
  </p:sldLayoutIdLst>
  <p:hf hdr="0" ftr="0" dt="0"/>
  <p:txStyles>
    <p:titleStyle>
      <a:lvl1pPr algn="ctr" defTabSz="457179" rtl="0" eaLnBrk="1" latinLnBrk="0" hangingPunct="1">
        <a:spcBef>
          <a:spcPct val="0"/>
        </a:spcBef>
        <a:buNone/>
        <a:defRPr sz="4400" kern="1200">
          <a:solidFill>
            <a:schemeClr val="tx1"/>
          </a:solidFill>
          <a:latin typeface="+mj-lt"/>
          <a:ea typeface="+mj-ea"/>
          <a:cs typeface="+mj-cs"/>
        </a:defRPr>
      </a:lvl1pPr>
    </p:titleStyle>
    <p:bodyStyle>
      <a:lvl1pPr marL="342885" indent="-342885" algn="l" defTabSz="457179" rtl="0" eaLnBrk="1" latinLnBrk="0" hangingPunct="1">
        <a:spcBef>
          <a:spcPct val="20000"/>
        </a:spcBef>
        <a:buFont typeface="Arial"/>
        <a:buChar char="•"/>
        <a:defRPr sz="3199" kern="1200">
          <a:solidFill>
            <a:schemeClr val="tx1"/>
          </a:solidFill>
          <a:latin typeface="+mn-lt"/>
          <a:ea typeface="+mn-ea"/>
          <a:cs typeface="+mn-cs"/>
        </a:defRPr>
      </a:lvl1pPr>
      <a:lvl2pPr marL="742916" indent="-285737" algn="l" defTabSz="457179" rtl="0" eaLnBrk="1" latinLnBrk="0" hangingPunct="1">
        <a:spcBef>
          <a:spcPct val="20000"/>
        </a:spcBef>
        <a:buFont typeface="Arial"/>
        <a:buChar char="–"/>
        <a:defRPr sz="2800" kern="1200">
          <a:solidFill>
            <a:schemeClr val="tx1"/>
          </a:solidFill>
          <a:latin typeface="+mn-lt"/>
          <a:ea typeface="+mn-ea"/>
          <a:cs typeface="+mn-cs"/>
        </a:defRPr>
      </a:lvl2pPr>
      <a:lvl3pPr marL="1142947" indent="-228589" algn="l" defTabSz="457179" rtl="0" eaLnBrk="1" latinLnBrk="0" hangingPunct="1">
        <a:spcBef>
          <a:spcPct val="20000"/>
        </a:spcBef>
        <a:buFont typeface="Arial"/>
        <a:buChar char="•"/>
        <a:defRPr sz="2399" kern="1200">
          <a:solidFill>
            <a:schemeClr val="tx1"/>
          </a:solidFill>
          <a:latin typeface="+mn-lt"/>
          <a:ea typeface="+mn-ea"/>
          <a:cs typeface="+mn-cs"/>
        </a:defRPr>
      </a:lvl3pPr>
      <a:lvl4pPr marL="1600125" indent="-228589" algn="l" defTabSz="457179" rtl="0" eaLnBrk="1" latinLnBrk="0" hangingPunct="1">
        <a:spcBef>
          <a:spcPct val="20000"/>
        </a:spcBef>
        <a:buFont typeface="Arial"/>
        <a:buChar char="–"/>
        <a:defRPr sz="2000" kern="1200">
          <a:solidFill>
            <a:schemeClr val="tx1"/>
          </a:solidFill>
          <a:latin typeface="+mn-lt"/>
          <a:ea typeface="+mn-ea"/>
          <a:cs typeface="+mn-cs"/>
        </a:defRPr>
      </a:lvl4pPr>
      <a:lvl5pPr marL="2057304" indent="-228589" algn="l" defTabSz="457179" rtl="0" eaLnBrk="1" latinLnBrk="0" hangingPunct="1">
        <a:spcBef>
          <a:spcPct val="20000"/>
        </a:spcBef>
        <a:buFont typeface="Arial"/>
        <a:buChar char="»"/>
        <a:defRPr sz="2000" kern="1200">
          <a:solidFill>
            <a:schemeClr val="tx1"/>
          </a:solidFill>
          <a:latin typeface="+mn-lt"/>
          <a:ea typeface="+mn-ea"/>
          <a:cs typeface="+mn-cs"/>
        </a:defRPr>
      </a:lvl5pPr>
      <a:lvl6pPr marL="2514483" indent="-228589" algn="l" defTabSz="457179" rtl="0" eaLnBrk="1" latinLnBrk="0" hangingPunct="1">
        <a:spcBef>
          <a:spcPct val="20000"/>
        </a:spcBef>
        <a:buFont typeface="Arial"/>
        <a:buChar char="•"/>
        <a:defRPr sz="2000" kern="1200">
          <a:solidFill>
            <a:schemeClr val="tx1"/>
          </a:solidFill>
          <a:latin typeface="+mn-lt"/>
          <a:ea typeface="+mn-ea"/>
          <a:cs typeface="+mn-cs"/>
        </a:defRPr>
      </a:lvl6pPr>
      <a:lvl7pPr marL="2971663" indent="-228589" algn="l" defTabSz="457179" rtl="0" eaLnBrk="1" latinLnBrk="0" hangingPunct="1">
        <a:spcBef>
          <a:spcPct val="20000"/>
        </a:spcBef>
        <a:buFont typeface="Arial"/>
        <a:buChar char="•"/>
        <a:defRPr sz="2000" kern="1200">
          <a:solidFill>
            <a:schemeClr val="tx1"/>
          </a:solidFill>
          <a:latin typeface="+mn-lt"/>
          <a:ea typeface="+mn-ea"/>
          <a:cs typeface="+mn-cs"/>
        </a:defRPr>
      </a:lvl7pPr>
      <a:lvl8pPr marL="3428842" indent="-228589" algn="l" defTabSz="457179" rtl="0" eaLnBrk="1" latinLnBrk="0" hangingPunct="1">
        <a:spcBef>
          <a:spcPct val="20000"/>
        </a:spcBef>
        <a:buFont typeface="Arial"/>
        <a:buChar char="•"/>
        <a:defRPr sz="2000" kern="1200">
          <a:solidFill>
            <a:schemeClr val="tx1"/>
          </a:solidFill>
          <a:latin typeface="+mn-lt"/>
          <a:ea typeface="+mn-ea"/>
          <a:cs typeface="+mn-cs"/>
        </a:defRPr>
      </a:lvl8pPr>
      <a:lvl9pPr marL="3886020" indent="-228589" algn="l" defTabSz="45717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9" rtl="0" eaLnBrk="1" latinLnBrk="0" hangingPunct="1">
        <a:defRPr sz="1801" kern="1200">
          <a:solidFill>
            <a:schemeClr val="tx1"/>
          </a:solidFill>
          <a:latin typeface="+mn-lt"/>
          <a:ea typeface="+mn-ea"/>
          <a:cs typeface="+mn-cs"/>
        </a:defRPr>
      </a:lvl1pPr>
      <a:lvl2pPr marL="457179" algn="l" defTabSz="457179" rtl="0" eaLnBrk="1" latinLnBrk="0" hangingPunct="1">
        <a:defRPr sz="1801" kern="1200">
          <a:solidFill>
            <a:schemeClr val="tx1"/>
          </a:solidFill>
          <a:latin typeface="+mn-lt"/>
          <a:ea typeface="+mn-ea"/>
          <a:cs typeface="+mn-cs"/>
        </a:defRPr>
      </a:lvl2pPr>
      <a:lvl3pPr marL="914357" algn="l" defTabSz="457179" rtl="0" eaLnBrk="1" latinLnBrk="0" hangingPunct="1">
        <a:defRPr sz="1801" kern="1200">
          <a:solidFill>
            <a:schemeClr val="tx1"/>
          </a:solidFill>
          <a:latin typeface="+mn-lt"/>
          <a:ea typeface="+mn-ea"/>
          <a:cs typeface="+mn-cs"/>
        </a:defRPr>
      </a:lvl3pPr>
      <a:lvl4pPr marL="1371536" algn="l" defTabSz="457179" rtl="0" eaLnBrk="1" latinLnBrk="0" hangingPunct="1">
        <a:defRPr sz="1801" kern="1200">
          <a:solidFill>
            <a:schemeClr val="tx1"/>
          </a:solidFill>
          <a:latin typeface="+mn-lt"/>
          <a:ea typeface="+mn-ea"/>
          <a:cs typeface="+mn-cs"/>
        </a:defRPr>
      </a:lvl4pPr>
      <a:lvl5pPr marL="1828715" algn="l" defTabSz="457179" rtl="0" eaLnBrk="1" latinLnBrk="0" hangingPunct="1">
        <a:defRPr sz="1801" kern="1200">
          <a:solidFill>
            <a:schemeClr val="tx1"/>
          </a:solidFill>
          <a:latin typeface="+mn-lt"/>
          <a:ea typeface="+mn-ea"/>
          <a:cs typeface="+mn-cs"/>
        </a:defRPr>
      </a:lvl5pPr>
      <a:lvl6pPr marL="2285893" algn="l" defTabSz="457179" rtl="0" eaLnBrk="1" latinLnBrk="0" hangingPunct="1">
        <a:defRPr sz="1801" kern="1200">
          <a:solidFill>
            <a:schemeClr val="tx1"/>
          </a:solidFill>
          <a:latin typeface="+mn-lt"/>
          <a:ea typeface="+mn-ea"/>
          <a:cs typeface="+mn-cs"/>
        </a:defRPr>
      </a:lvl6pPr>
      <a:lvl7pPr marL="2743072" algn="l" defTabSz="457179" rtl="0" eaLnBrk="1" latinLnBrk="0" hangingPunct="1">
        <a:defRPr sz="1801" kern="1200">
          <a:solidFill>
            <a:schemeClr val="tx1"/>
          </a:solidFill>
          <a:latin typeface="+mn-lt"/>
          <a:ea typeface="+mn-ea"/>
          <a:cs typeface="+mn-cs"/>
        </a:defRPr>
      </a:lvl7pPr>
      <a:lvl8pPr marL="3200252" algn="l" defTabSz="457179" rtl="0" eaLnBrk="1" latinLnBrk="0" hangingPunct="1">
        <a:defRPr sz="1801" kern="1200">
          <a:solidFill>
            <a:schemeClr val="tx1"/>
          </a:solidFill>
          <a:latin typeface="+mn-lt"/>
          <a:ea typeface="+mn-ea"/>
          <a:cs typeface="+mn-cs"/>
        </a:defRPr>
      </a:lvl8pPr>
      <a:lvl9pPr marL="3657431" algn="l" defTabSz="457179"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21.jpeg"/><Relationship Id="rId5" Type="http://schemas.openxmlformats.org/officeDocument/2006/relationships/image" Target="../media/image24.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image" Target="../media/image20.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20.jpeg"/><Relationship Id="rId5" Type="http://schemas.openxmlformats.org/officeDocument/2006/relationships/image" Target="../media/image22.jpe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 name="Picture Placeholder 52" descr="Patient and caregiver hand image "/>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 r="4"/>
          <a:stretch>
            <a:fillRect/>
          </a:stretch>
        </p:blipFill>
        <p:spPr>
          <a:prstGeom prst="rect">
            <a:avLst/>
          </a:prstGeom>
        </p:spPr>
      </p:pic>
      <p:sp>
        <p:nvSpPr>
          <p:cNvPr id="4" name="SmartArt Placeholder 3"/>
          <p:cNvSpPr>
            <a:spLocks noGrp="1"/>
          </p:cNvSpPr>
          <p:nvPr>
            <p:ph type="dgm" sz="quarter" idx="11"/>
          </p:nvPr>
        </p:nvSpPr>
        <p:spPr>
          <a:xfrm>
            <a:off x="755650" y="2454275"/>
            <a:ext cx="10515600" cy="6629400"/>
          </a:xfrm>
          <a:prstGeom prst="round2DiagRect">
            <a:avLst>
              <a:gd name="adj1" fmla="val 14633"/>
              <a:gd name="adj2" fmla="val 0"/>
            </a:avLst>
          </a:prstGeom>
        </p:spPr>
      </p:sp>
      <p:sp>
        <p:nvSpPr>
          <p:cNvPr id="5" name="SmartArt Placeholder 4"/>
          <p:cNvSpPr>
            <a:spLocks noGrp="1"/>
          </p:cNvSpPr>
          <p:nvPr>
            <p:ph type="dgm" sz="quarter" idx="12"/>
          </p:nvPr>
        </p:nvSpPr>
        <p:spPr>
          <a:xfrm rot="5400000">
            <a:off x="3662586" y="3130623"/>
            <a:ext cx="898077" cy="8223250"/>
          </a:xfrm>
        </p:spPr>
      </p:sp>
      <p:sp>
        <p:nvSpPr>
          <p:cNvPr id="49" name="Subtitle 48"/>
          <p:cNvSpPr>
            <a:spLocks noGrp="1"/>
          </p:cNvSpPr>
          <p:nvPr>
            <p:ph type="subTitle" idx="4"/>
          </p:nvPr>
        </p:nvSpPr>
        <p:spPr>
          <a:xfrm>
            <a:off x="1605697" y="7001019"/>
            <a:ext cx="9067800" cy="492443"/>
          </a:xfrm>
        </p:spPr>
        <p:txBody>
          <a:bodyPr/>
          <a:lstStyle/>
          <a:p>
            <a:r>
              <a:rPr lang="en-US" sz="3200" dirty="0" smtClean="0">
                <a:latin typeface="Arial"/>
                <a:cs typeface="Arial"/>
              </a:rPr>
              <a:t>Presenter: dr. Gail Darling</a:t>
            </a:r>
            <a:endParaRPr lang="en-US" sz="3200" dirty="0">
              <a:latin typeface="Arial"/>
              <a:cs typeface="Arial"/>
            </a:endParaRPr>
          </a:p>
        </p:txBody>
      </p:sp>
      <p:pic>
        <p:nvPicPr>
          <p:cNvPr id="11" name="Picture 10" descr="CC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50" y="535940"/>
            <a:ext cx="4343400" cy="10953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57650" y="10123387"/>
            <a:ext cx="2850130" cy="712888"/>
          </a:xfrm>
          <a:prstGeom prst="rect">
            <a:avLst/>
          </a:prstGeom>
        </p:spPr>
      </p:pic>
      <p:sp>
        <p:nvSpPr>
          <p:cNvPr id="10" name="Title 1"/>
          <p:cNvSpPr>
            <a:spLocks noGrp="1"/>
          </p:cNvSpPr>
          <p:nvPr>
            <p:ph type="title"/>
          </p:nvPr>
        </p:nvSpPr>
        <p:spPr>
          <a:xfrm>
            <a:off x="1581418" y="3598287"/>
            <a:ext cx="8851632" cy="3046988"/>
          </a:xfrm>
        </p:spPr>
        <p:txBody>
          <a:bodyPr/>
          <a:lstStyle/>
          <a:p>
            <a:r>
              <a:rPr lang="en-US" sz="6600" dirty="0" smtClean="0">
                <a:latin typeface="Arial" panose="020B0604020202020204" pitchFamily="34" charset="0"/>
                <a:cs typeface="Arial" panose="020B0604020202020204" pitchFamily="34" charset="0"/>
              </a:rPr>
              <a:t>Ontario’s </a:t>
            </a:r>
            <a:r>
              <a:rPr lang="en-US" sz="6600" dirty="0">
                <a:latin typeface="Arial" panose="020B0604020202020204" pitchFamily="34" charset="0"/>
                <a:cs typeface="Arial" panose="020B0604020202020204" pitchFamily="34" charset="0"/>
              </a:rPr>
              <a:t>Lung Cancer Screening Pilot for People at High Risk</a:t>
            </a:r>
            <a:endParaRPr lang="en-US" sz="5400" dirty="0">
              <a:latin typeface="Arial" panose="020B0604020202020204" pitchFamily="34" charset="0"/>
              <a:cs typeface="Arial" panose="020B0604020202020204" pitchFamily="34" charset="0"/>
            </a:endParaRPr>
          </a:p>
        </p:txBody>
      </p:sp>
      <p:sp>
        <p:nvSpPr>
          <p:cNvPr id="12" name="Subtitle 12"/>
          <p:cNvSpPr txBox="1">
            <a:spLocks/>
          </p:cNvSpPr>
          <p:nvPr/>
        </p:nvSpPr>
        <p:spPr>
          <a:xfrm>
            <a:off x="1481009" y="7691287"/>
            <a:ext cx="7526900" cy="154478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smtClean="0">
                <a:solidFill>
                  <a:schemeClr val="bg1"/>
                </a:solidFill>
                <a:latin typeface="Arial" panose="020B0604020202020204" pitchFamily="34" charset="0"/>
                <a:cs typeface="Arial" panose="020B0604020202020204" pitchFamily="34" charset="0"/>
              </a:rPr>
              <a:t>Presentation for the Northeast Oncology Conference</a:t>
            </a:r>
            <a:br>
              <a:rPr lang="en-US" sz="2400" dirty="0" smtClean="0">
                <a:solidFill>
                  <a:schemeClr val="bg1"/>
                </a:solidFill>
                <a:latin typeface="Arial" panose="020B0604020202020204" pitchFamily="34" charset="0"/>
                <a:cs typeface="Arial" panose="020B0604020202020204" pitchFamily="34" charset="0"/>
              </a:rPr>
            </a:br>
            <a:r>
              <a:rPr lang="en-US" sz="2400" dirty="0" smtClean="0">
                <a:solidFill>
                  <a:schemeClr val="bg1"/>
                </a:solidFill>
                <a:latin typeface="Arial" panose="020B0604020202020204" pitchFamily="34" charset="0"/>
                <a:cs typeface="Arial" panose="020B0604020202020204" pitchFamily="34" charset="0"/>
              </a:rPr>
              <a:t>Sudbury, Ontario</a:t>
            </a:r>
          </a:p>
          <a:p>
            <a:pPr marL="0" indent="0">
              <a:lnSpc>
                <a:spcPct val="100000"/>
              </a:lnSpc>
              <a:spcBef>
                <a:spcPts val="0"/>
              </a:spcBef>
              <a:buFont typeface="Arial" panose="020B0604020202020204" pitchFamily="34" charset="0"/>
              <a:buNone/>
            </a:pPr>
            <a:r>
              <a:rPr lang="en-US" sz="2400" dirty="0" smtClean="0">
                <a:solidFill>
                  <a:schemeClr val="bg1"/>
                </a:solidFill>
                <a:latin typeface="Arial" panose="020B0604020202020204" pitchFamily="34" charset="0"/>
                <a:cs typeface="Arial" panose="020B0604020202020204" pitchFamily="34" charset="0"/>
              </a:rPr>
              <a:t>November 15, 2019</a:t>
            </a:r>
            <a:endParaRPr lang="fr-CA" sz="24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Dutch-Belgian Randomized Lung Cancer Screening Trial (NELSON study)</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10</a:t>
            </a:fld>
            <a:endParaRPr lang="en-US" spc="-5" dirty="0"/>
          </a:p>
        </p:txBody>
      </p:sp>
      <p:sp>
        <p:nvSpPr>
          <p:cNvPr id="6" name="Text Placeholder 5"/>
          <p:cNvSpPr>
            <a:spLocks noGrp="1"/>
          </p:cNvSpPr>
          <p:nvPr>
            <p:ph type="body" sz="quarter" idx="13"/>
          </p:nvPr>
        </p:nvSpPr>
        <p:spPr>
          <a:xfrm>
            <a:off x="603250" y="2454275"/>
            <a:ext cx="18745200" cy="5715000"/>
          </a:xfrm>
        </p:spPr>
        <p:txBody>
          <a:bodyPr/>
          <a:lstStyle/>
          <a:p>
            <a:pPr marL="0" indent="0">
              <a:lnSpc>
                <a:spcPct val="110000"/>
              </a:lnSpc>
              <a:spcBef>
                <a:spcPts val="375"/>
              </a:spcBef>
              <a:spcAft>
                <a:spcPts val="375"/>
              </a:spcAft>
              <a:buNone/>
              <a:tabLst>
                <a:tab pos="217170" algn="l"/>
              </a:tabLst>
              <a:defRPr/>
            </a:pPr>
            <a:r>
              <a:rPr lang="en-US" sz="4000" b="1" dirty="0">
                <a:latin typeface="Arial" panose="020B0604020202020204" pitchFamily="34" charset="0"/>
                <a:cs typeface="Arial" panose="020B0604020202020204" pitchFamily="34" charset="0"/>
              </a:rPr>
              <a:t>Evidence from the NELSON Study</a:t>
            </a:r>
            <a:r>
              <a:rPr lang="en-US" sz="4000" baseline="30000" dirty="0">
                <a:latin typeface="Arial" panose="020B0604020202020204" pitchFamily="34" charset="0"/>
                <a:cs typeface="Arial" panose="020B0604020202020204" pitchFamily="34" charset="0"/>
              </a:rPr>
              <a:t>4</a:t>
            </a:r>
            <a:endParaRPr lang="en-US" sz="4000" b="1" dirty="0">
              <a:latin typeface="Arial" panose="020B0604020202020204" pitchFamily="34" charset="0"/>
              <a:cs typeface="Arial" panose="020B0604020202020204" pitchFamily="34" charset="0"/>
            </a:endParaRPr>
          </a:p>
          <a:p>
            <a:pPr>
              <a:lnSpc>
                <a:spcPct val="110000"/>
              </a:lnSpc>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Randomized controlled trial with over 15,000 participants</a:t>
            </a:r>
            <a:endParaRPr lang="en-US" sz="4000" baseline="30000" dirty="0">
              <a:latin typeface="Arial" panose="020B0604020202020204" pitchFamily="34" charset="0"/>
              <a:cs typeface="Arial" panose="020B0604020202020204" pitchFamily="34" charset="0"/>
            </a:endParaRPr>
          </a:p>
          <a:p>
            <a:pPr>
              <a:lnSpc>
                <a:spcPct val="110000"/>
              </a:lnSpc>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Compared people at high risk for lung cancer who got screened with computed tomography (CT) at four different time points to people who did not get screened</a:t>
            </a:r>
          </a:p>
          <a:p>
            <a:pPr>
              <a:lnSpc>
                <a:spcPct val="110000"/>
              </a:lnSpc>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For men, screening with CT resulted in a 26% reduction in lung cancer mortality after 10 years of follow-up</a:t>
            </a:r>
          </a:p>
          <a:p>
            <a:pPr>
              <a:lnSpc>
                <a:spcPct val="110000"/>
              </a:lnSpc>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For women, there was a significant and larger reduction in lung cancer mortality compared to men</a:t>
            </a:r>
            <a:endParaRPr lang="en-US" sz="4000" baseline="30000" dirty="0">
              <a:latin typeface="Arial" panose="020B0604020202020204" pitchFamily="34" charset="0"/>
              <a:cs typeface="Arial" panose="020B0604020202020204" pitchFamily="34" charset="0"/>
            </a:endParaRPr>
          </a:p>
          <a:p>
            <a:pPr marL="0" indent="0">
              <a:buNone/>
            </a:pPr>
            <a:endParaRPr lang="en-US" dirty="0">
              <a:latin typeface="Arial"/>
              <a:cs typeface="Arial"/>
            </a:endParaRPr>
          </a:p>
        </p:txBody>
      </p:sp>
      <p:sp>
        <p:nvSpPr>
          <p:cNvPr id="5" name="Rectangle 4"/>
          <p:cNvSpPr/>
          <p:nvPr/>
        </p:nvSpPr>
        <p:spPr>
          <a:xfrm>
            <a:off x="8051800" y="10399267"/>
            <a:ext cx="10839450" cy="882742"/>
          </a:xfrm>
          <a:prstGeom prst="rect">
            <a:avLst/>
          </a:prstGeom>
        </p:spPr>
        <p:txBody>
          <a:bodyPr wrap="square">
            <a:spAutoFit/>
          </a:bodyPr>
          <a:lstStyle/>
          <a:p>
            <a:pPr lvl="0">
              <a:lnSpc>
                <a:spcPct val="107000"/>
              </a:lnSpc>
              <a:spcAft>
                <a:spcPts val="1200"/>
              </a:spcAft>
              <a:tabLst>
                <a:tab pos="217170" algn="l"/>
              </a:tabLst>
              <a:defRPr/>
            </a:pPr>
            <a:r>
              <a:rPr lang="en-US" sz="1600" dirty="0">
                <a:latin typeface="Arial" panose="020B0604020202020204" pitchFamily="34" charset="0"/>
                <a:cs typeface="Arial" panose="020B0604020202020204" pitchFamily="34" charset="0"/>
              </a:rPr>
              <a:t>4. International Association for the Study of Lung Cancer (IASLC). NELSON study shows CT screening for nodule volume management reduces lung cancer mortality by 26 percent in men [Internet]. 2018 [cited 2019 Jun]. Available from: https://wclc2018.iaslc.org/media/2018 WCLC Press Program Press Release De Koning 9.25 FINAL .pdf</a:t>
            </a:r>
          </a:p>
        </p:txBody>
      </p:sp>
    </p:spTree>
    <p:extLst>
      <p:ext uri="{BB962C8B-B14F-4D97-AF65-F5344CB8AC3E}">
        <p14:creationId xmlns:p14="http://schemas.microsoft.com/office/powerpoint/2010/main" val="3336692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7"/>
          </p:nvPr>
        </p:nvSpPr>
        <p:spPr/>
        <p:txBody>
          <a:bodyPr/>
          <a:lstStyle/>
          <a:p>
            <a:fld id="{81D60167-4931-47E6-BA6A-407CBD079E47}" type="slidenum">
              <a:rPr lang="en-US" spc="-5" smtClean="0"/>
              <a:pPr/>
              <a:t>11</a:t>
            </a:fld>
            <a:endParaRPr lang="en-US" spc="-5" dirty="0"/>
          </a:p>
        </p:txBody>
      </p:sp>
      <p:sp>
        <p:nvSpPr>
          <p:cNvPr id="6" name="Rounded Rectangle 5"/>
          <p:cNvSpPr/>
          <p:nvPr/>
        </p:nvSpPr>
        <p:spPr>
          <a:xfrm>
            <a:off x="4032250" y="3063875"/>
            <a:ext cx="12192000" cy="28956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dirty="0" smtClean="0">
                <a:latin typeface="Arial" panose="020B0604020202020204" pitchFamily="34" charset="0"/>
                <a:cs typeface="Arial" panose="020B0604020202020204" pitchFamily="34" charset="0"/>
              </a:rPr>
              <a:t>Objective and </a:t>
            </a:r>
          </a:p>
          <a:p>
            <a:pPr algn="ctr"/>
            <a:r>
              <a:rPr lang="en-US" sz="5100" dirty="0" smtClean="0">
                <a:latin typeface="Arial" panose="020B0604020202020204" pitchFamily="34" charset="0"/>
                <a:cs typeface="Arial" panose="020B0604020202020204" pitchFamily="34" charset="0"/>
              </a:rPr>
              <a:t>Site Locations of the Pilot</a:t>
            </a:r>
            <a:endParaRPr lang="en-US" sz="5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312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Pilot Objective and Site Locations</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12</a:t>
            </a:fld>
            <a:endParaRPr lang="en-US" spc="-5" dirty="0"/>
          </a:p>
        </p:txBody>
      </p:sp>
      <p:pic>
        <p:nvPicPr>
          <p:cNvPr id="9" name="Picture 8"/>
          <p:cNvPicPr>
            <a:picLocks noChangeAspect="1"/>
          </p:cNvPicPr>
          <p:nvPr/>
        </p:nvPicPr>
        <p:blipFill>
          <a:blip r:embed="rId3"/>
          <a:stretch>
            <a:fillRect/>
          </a:stretch>
        </p:blipFill>
        <p:spPr>
          <a:xfrm>
            <a:off x="3422650" y="3765550"/>
            <a:ext cx="13716000" cy="6303523"/>
          </a:xfrm>
          <a:prstGeom prst="rect">
            <a:avLst/>
          </a:prstGeom>
        </p:spPr>
      </p:pic>
      <p:sp>
        <p:nvSpPr>
          <p:cNvPr id="10" name="Rectangle 9"/>
          <p:cNvSpPr/>
          <p:nvPr/>
        </p:nvSpPr>
        <p:spPr>
          <a:xfrm>
            <a:off x="539353" y="2350036"/>
            <a:ext cx="18199497" cy="1323439"/>
          </a:xfrm>
          <a:prstGeom prst="rect">
            <a:avLst/>
          </a:prstGeom>
        </p:spPr>
        <p:txBody>
          <a:bodyPr wrap="square">
            <a:spAutoFit/>
          </a:bodyPr>
          <a:lstStyle/>
          <a:p>
            <a:pPr>
              <a:tabLst>
                <a:tab pos="131692" algn="l"/>
              </a:tabLst>
              <a:defRPr/>
            </a:pPr>
            <a:r>
              <a:rPr lang="en-US" sz="4000" b="1" dirty="0">
                <a:latin typeface="Arial" panose="020B0604020202020204" pitchFamily="34" charset="0"/>
                <a:cs typeface="Arial" panose="020B0604020202020204" pitchFamily="34" charset="0"/>
              </a:rPr>
              <a:t>Pilot organized lung cancer screening for people at high risk, using LDCT, to inform design and implementation of a provincial program</a:t>
            </a:r>
          </a:p>
        </p:txBody>
      </p:sp>
    </p:spTree>
    <p:extLst>
      <p:ext uri="{BB962C8B-B14F-4D97-AF65-F5344CB8AC3E}">
        <p14:creationId xmlns:p14="http://schemas.microsoft.com/office/powerpoint/2010/main" val="1623312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7"/>
          </p:nvPr>
        </p:nvSpPr>
        <p:spPr/>
        <p:txBody>
          <a:bodyPr/>
          <a:lstStyle/>
          <a:p>
            <a:fld id="{81D60167-4931-47E6-BA6A-407CBD079E47}" type="slidenum">
              <a:rPr lang="en-US" spc="-5" smtClean="0"/>
              <a:pPr/>
              <a:t>13</a:t>
            </a:fld>
            <a:endParaRPr lang="en-US" spc="-5" dirty="0"/>
          </a:p>
        </p:txBody>
      </p:sp>
      <p:sp>
        <p:nvSpPr>
          <p:cNvPr id="6" name="Rounded Rectangle 5"/>
          <p:cNvSpPr/>
          <p:nvPr/>
        </p:nvSpPr>
        <p:spPr>
          <a:xfrm>
            <a:off x="4032250" y="3063875"/>
            <a:ext cx="12192000" cy="28956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dirty="0" smtClean="0">
                <a:latin typeface="Arial" panose="020B0604020202020204" pitchFamily="34" charset="0"/>
                <a:cs typeface="Arial" panose="020B0604020202020204" pitchFamily="34" charset="0"/>
              </a:rPr>
              <a:t>Screening Pathway Overview and Tools</a:t>
            </a:r>
            <a:endParaRPr lang="en-US" sz="5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135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Key Aspects of Pilot Design</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14</a:t>
            </a:fld>
            <a:endParaRPr lang="en-US" spc="-5" dirty="0"/>
          </a:p>
        </p:txBody>
      </p:sp>
      <p:graphicFrame>
        <p:nvGraphicFramePr>
          <p:cNvPr id="52" name="Table 51"/>
          <p:cNvGraphicFramePr>
            <a:graphicFrameLocks noGrp="1"/>
          </p:cNvGraphicFramePr>
          <p:nvPr>
            <p:extLst>
              <p:ext uri="{D42A27DB-BD31-4B8C-83A1-F6EECF244321}">
                <p14:modId xmlns:p14="http://schemas.microsoft.com/office/powerpoint/2010/main" val="3209358247"/>
              </p:ext>
            </p:extLst>
          </p:nvPr>
        </p:nvGraphicFramePr>
        <p:xfrm>
          <a:off x="615553" y="3070963"/>
          <a:ext cx="19022814" cy="2326991"/>
        </p:xfrm>
        <a:graphic>
          <a:graphicData uri="http://schemas.openxmlformats.org/drawingml/2006/table">
            <a:tbl>
              <a:tblPr firstRow="1" bandRow="1"/>
              <a:tblGrid>
                <a:gridCol w="3170469">
                  <a:extLst>
                    <a:ext uri="{9D8B030D-6E8A-4147-A177-3AD203B41FA5}">
                      <a16:colId xmlns:a16="http://schemas.microsoft.com/office/drawing/2014/main" val="2863873484"/>
                    </a:ext>
                  </a:extLst>
                </a:gridCol>
                <a:gridCol w="3170469">
                  <a:extLst>
                    <a:ext uri="{9D8B030D-6E8A-4147-A177-3AD203B41FA5}">
                      <a16:colId xmlns:a16="http://schemas.microsoft.com/office/drawing/2014/main" val="527441748"/>
                    </a:ext>
                  </a:extLst>
                </a:gridCol>
                <a:gridCol w="3170469">
                  <a:extLst>
                    <a:ext uri="{9D8B030D-6E8A-4147-A177-3AD203B41FA5}">
                      <a16:colId xmlns:a16="http://schemas.microsoft.com/office/drawing/2014/main" val="3909175907"/>
                    </a:ext>
                  </a:extLst>
                </a:gridCol>
                <a:gridCol w="3170469">
                  <a:extLst>
                    <a:ext uri="{9D8B030D-6E8A-4147-A177-3AD203B41FA5}">
                      <a16:colId xmlns:a16="http://schemas.microsoft.com/office/drawing/2014/main" val="2224470738"/>
                    </a:ext>
                  </a:extLst>
                </a:gridCol>
                <a:gridCol w="3170469">
                  <a:extLst>
                    <a:ext uri="{9D8B030D-6E8A-4147-A177-3AD203B41FA5}">
                      <a16:colId xmlns:a16="http://schemas.microsoft.com/office/drawing/2014/main" val="4239253631"/>
                    </a:ext>
                  </a:extLst>
                </a:gridCol>
                <a:gridCol w="3170469">
                  <a:extLst>
                    <a:ext uri="{9D8B030D-6E8A-4147-A177-3AD203B41FA5}">
                      <a16:colId xmlns:a16="http://schemas.microsoft.com/office/drawing/2014/main" val="953077055"/>
                    </a:ext>
                  </a:extLst>
                </a:gridCol>
              </a:tblGrid>
              <a:tr h="2326991">
                <a:tc>
                  <a:txBody>
                    <a:bodyPr/>
                    <a:lstStyle>
                      <a:lvl1pPr marL="0">
                        <a:defRPr b="1">
                          <a:solidFill>
                            <a:schemeClr val="bg1"/>
                          </a:solidFill>
                          <a:latin typeface="Arial"/>
                        </a:defRPr>
                      </a:lvl1pPr>
                      <a:lvl2pPr marL="457200">
                        <a:defRPr b="1">
                          <a:solidFill>
                            <a:schemeClr val="bg1"/>
                          </a:solidFill>
                          <a:latin typeface="Arial"/>
                        </a:defRPr>
                      </a:lvl2pPr>
                      <a:lvl3pPr marL="914400">
                        <a:defRPr b="1">
                          <a:solidFill>
                            <a:schemeClr val="bg1"/>
                          </a:solidFill>
                          <a:latin typeface="Arial"/>
                        </a:defRPr>
                      </a:lvl3pPr>
                      <a:lvl4pPr marL="1371600">
                        <a:defRPr b="1">
                          <a:solidFill>
                            <a:schemeClr val="bg1"/>
                          </a:solidFill>
                          <a:latin typeface="Arial"/>
                        </a:defRPr>
                      </a:lvl4pPr>
                      <a:lvl5pPr marL="1828800">
                        <a:defRPr b="1">
                          <a:solidFill>
                            <a:schemeClr val="bg1"/>
                          </a:solidFill>
                          <a:latin typeface="Arial"/>
                        </a:defRPr>
                      </a:lvl5pPr>
                      <a:lvl6pPr marL="2286000">
                        <a:defRPr b="1">
                          <a:solidFill>
                            <a:schemeClr val="bg1"/>
                          </a:solidFill>
                          <a:latin typeface="Arial"/>
                        </a:defRPr>
                      </a:lvl6pPr>
                      <a:lvl7pPr marL="2743200">
                        <a:defRPr b="1">
                          <a:solidFill>
                            <a:schemeClr val="bg1"/>
                          </a:solidFill>
                          <a:latin typeface="Arial"/>
                        </a:defRPr>
                      </a:lvl7pPr>
                      <a:lvl8pPr marL="3200400">
                        <a:defRPr b="1">
                          <a:solidFill>
                            <a:schemeClr val="bg1"/>
                          </a:solidFill>
                          <a:latin typeface="Arial"/>
                        </a:defRPr>
                      </a:lvl8pPr>
                      <a:lvl9pPr marL="3657600">
                        <a:defRPr b="1">
                          <a:solidFill>
                            <a:schemeClr val="bg1"/>
                          </a:solidFill>
                          <a:latin typeface="Arial"/>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3200" b="1" kern="0" dirty="0">
                          <a:solidFill>
                            <a:schemeClr val="tx1"/>
                          </a:solidFill>
                          <a:cs typeface="Arial" panose="020B0604020202020204" pitchFamily="34" charset="0"/>
                        </a:rPr>
                        <a:t>Provider and public recruitment strategies</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9EC2">
                        <a:lumMod val="20000"/>
                        <a:lumOff val="80000"/>
                      </a:srgbClr>
                    </a:solidFill>
                  </a:tcPr>
                </a:tc>
                <a:tc>
                  <a:txBody>
                    <a:bodyPr/>
                    <a:lstStyle>
                      <a:lvl1pPr marL="0">
                        <a:defRPr b="1">
                          <a:solidFill>
                            <a:schemeClr val="bg1"/>
                          </a:solidFill>
                          <a:latin typeface="Arial"/>
                        </a:defRPr>
                      </a:lvl1pPr>
                      <a:lvl2pPr marL="457200">
                        <a:defRPr b="1">
                          <a:solidFill>
                            <a:schemeClr val="bg1"/>
                          </a:solidFill>
                          <a:latin typeface="Arial"/>
                        </a:defRPr>
                      </a:lvl2pPr>
                      <a:lvl3pPr marL="914400">
                        <a:defRPr b="1">
                          <a:solidFill>
                            <a:schemeClr val="bg1"/>
                          </a:solidFill>
                          <a:latin typeface="Arial"/>
                        </a:defRPr>
                      </a:lvl3pPr>
                      <a:lvl4pPr marL="1371600">
                        <a:defRPr b="1">
                          <a:solidFill>
                            <a:schemeClr val="bg1"/>
                          </a:solidFill>
                          <a:latin typeface="Arial"/>
                        </a:defRPr>
                      </a:lvl4pPr>
                      <a:lvl5pPr marL="1828800">
                        <a:defRPr b="1">
                          <a:solidFill>
                            <a:schemeClr val="bg1"/>
                          </a:solidFill>
                          <a:latin typeface="Arial"/>
                        </a:defRPr>
                      </a:lvl5pPr>
                      <a:lvl6pPr marL="2286000">
                        <a:defRPr b="1">
                          <a:solidFill>
                            <a:schemeClr val="bg1"/>
                          </a:solidFill>
                          <a:latin typeface="Arial"/>
                        </a:defRPr>
                      </a:lvl6pPr>
                      <a:lvl7pPr marL="2743200">
                        <a:defRPr b="1">
                          <a:solidFill>
                            <a:schemeClr val="bg1"/>
                          </a:solidFill>
                          <a:latin typeface="Arial"/>
                        </a:defRPr>
                      </a:lvl7pPr>
                      <a:lvl8pPr marL="3200400">
                        <a:defRPr b="1">
                          <a:solidFill>
                            <a:schemeClr val="bg1"/>
                          </a:solidFill>
                          <a:latin typeface="Arial"/>
                        </a:defRPr>
                      </a:lvl8pPr>
                      <a:lvl9pPr marL="3657600">
                        <a:defRPr b="1">
                          <a:solidFill>
                            <a:schemeClr val="bg1"/>
                          </a:solidFill>
                          <a:latin typeface="Arial"/>
                        </a:defRPr>
                      </a:lvl9pPr>
                    </a:lstStyle>
                    <a:p>
                      <a:pPr algn="ctr" defTabSz="207929"/>
                      <a:r>
                        <a:rPr lang="en-US" sz="3200" b="1" kern="0" dirty="0">
                          <a:solidFill>
                            <a:schemeClr val="tx1"/>
                          </a:solidFill>
                          <a:cs typeface="Arial" panose="020B0604020202020204" pitchFamily="34" charset="0"/>
                        </a:rPr>
                        <a:t>Eligibility based on a risk prediction </a:t>
                      </a:r>
                    </a:p>
                    <a:p>
                      <a:pPr algn="ctr" defTabSz="207929"/>
                      <a:r>
                        <a:rPr lang="en-US" sz="3200" kern="0" dirty="0">
                          <a:solidFill>
                            <a:schemeClr val="tx1"/>
                          </a:solidFill>
                          <a:cs typeface="Arial" panose="020B0604020202020204" pitchFamily="34" charset="0"/>
                        </a:rPr>
                        <a:t>model</a:t>
                      </a:r>
                      <a:r>
                        <a:rPr lang="en-US" sz="3200" kern="0" baseline="30000" dirty="0">
                          <a:solidFill>
                            <a:schemeClr val="tx1"/>
                          </a:solidFill>
                          <a:cs typeface="Arial" panose="020B0604020202020204" pitchFamily="34" charset="0"/>
                        </a:rPr>
                        <a:t>5</a:t>
                      </a:r>
                      <a:endParaRPr lang="en-CA" sz="3200" kern="0" baseline="30000" dirty="0">
                        <a:solidFill>
                          <a:schemeClr val="tx1"/>
                        </a:solidFill>
                        <a:cs typeface="Arial" panose="020B0604020202020204"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9EC2">
                        <a:lumMod val="20000"/>
                        <a:lumOff val="80000"/>
                      </a:srgbClr>
                    </a:solidFill>
                  </a:tcPr>
                </a:tc>
                <a:tc>
                  <a:txBody>
                    <a:bodyPr/>
                    <a:lstStyle>
                      <a:lvl1pPr marL="0">
                        <a:defRPr b="1">
                          <a:solidFill>
                            <a:schemeClr val="bg1"/>
                          </a:solidFill>
                          <a:latin typeface="Arial"/>
                        </a:defRPr>
                      </a:lvl1pPr>
                      <a:lvl2pPr marL="457200">
                        <a:defRPr b="1">
                          <a:solidFill>
                            <a:schemeClr val="bg1"/>
                          </a:solidFill>
                          <a:latin typeface="Arial"/>
                        </a:defRPr>
                      </a:lvl2pPr>
                      <a:lvl3pPr marL="914400">
                        <a:defRPr b="1">
                          <a:solidFill>
                            <a:schemeClr val="bg1"/>
                          </a:solidFill>
                          <a:latin typeface="Arial"/>
                        </a:defRPr>
                      </a:lvl3pPr>
                      <a:lvl4pPr marL="1371600">
                        <a:defRPr b="1">
                          <a:solidFill>
                            <a:schemeClr val="bg1"/>
                          </a:solidFill>
                          <a:latin typeface="Arial"/>
                        </a:defRPr>
                      </a:lvl4pPr>
                      <a:lvl5pPr marL="1828800">
                        <a:defRPr b="1">
                          <a:solidFill>
                            <a:schemeClr val="bg1"/>
                          </a:solidFill>
                          <a:latin typeface="Arial"/>
                        </a:defRPr>
                      </a:lvl5pPr>
                      <a:lvl6pPr marL="2286000">
                        <a:defRPr b="1">
                          <a:solidFill>
                            <a:schemeClr val="bg1"/>
                          </a:solidFill>
                          <a:latin typeface="Arial"/>
                        </a:defRPr>
                      </a:lvl6pPr>
                      <a:lvl7pPr marL="2743200">
                        <a:defRPr b="1">
                          <a:solidFill>
                            <a:schemeClr val="bg1"/>
                          </a:solidFill>
                          <a:latin typeface="Arial"/>
                        </a:defRPr>
                      </a:lvl7pPr>
                      <a:lvl8pPr marL="3200400">
                        <a:defRPr b="1">
                          <a:solidFill>
                            <a:schemeClr val="bg1"/>
                          </a:solidFill>
                          <a:latin typeface="Arial"/>
                        </a:defRPr>
                      </a:lvl8pPr>
                      <a:lvl9pPr marL="3657600">
                        <a:defRPr b="1">
                          <a:solidFill>
                            <a:schemeClr val="bg1"/>
                          </a:solidFill>
                          <a:latin typeface="Arial"/>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3200" b="1" kern="0" dirty="0">
                          <a:solidFill>
                            <a:schemeClr val="tx1"/>
                          </a:solidFill>
                          <a:cs typeface="Arial" panose="020B0604020202020204" pitchFamily="34" charset="0"/>
                        </a:rPr>
                        <a:t>Navigation</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9EC2">
                        <a:lumMod val="20000"/>
                        <a:lumOff val="80000"/>
                      </a:srgbClr>
                    </a:solidFill>
                  </a:tcPr>
                </a:tc>
                <a:tc>
                  <a:txBody>
                    <a:bodyPr/>
                    <a:lstStyle>
                      <a:lvl1pPr marL="0">
                        <a:defRPr b="1">
                          <a:solidFill>
                            <a:schemeClr val="bg1"/>
                          </a:solidFill>
                          <a:latin typeface="Arial"/>
                        </a:defRPr>
                      </a:lvl1pPr>
                      <a:lvl2pPr marL="457200">
                        <a:defRPr b="1">
                          <a:solidFill>
                            <a:schemeClr val="bg1"/>
                          </a:solidFill>
                          <a:latin typeface="Arial"/>
                        </a:defRPr>
                      </a:lvl2pPr>
                      <a:lvl3pPr marL="914400">
                        <a:defRPr b="1">
                          <a:solidFill>
                            <a:schemeClr val="bg1"/>
                          </a:solidFill>
                          <a:latin typeface="Arial"/>
                        </a:defRPr>
                      </a:lvl3pPr>
                      <a:lvl4pPr marL="1371600">
                        <a:defRPr b="1">
                          <a:solidFill>
                            <a:schemeClr val="bg1"/>
                          </a:solidFill>
                          <a:latin typeface="Arial"/>
                        </a:defRPr>
                      </a:lvl4pPr>
                      <a:lvl5pPr marL="1828800">
                        <a:defRPr b="1">
                          <a:solidFill>
                            <a:schemeClr val="bg1"/>
                          </a:solidFill>
                          <a:latin typeface="Arial"/>
                        </a:defRPr>
                      </a:lvl5pPr>
                      <a:lvl6pPr marL="2286000">
                        <a:defRPr b="1">
                          <a:solidFill>
                            <a:schemeClr val="bg1"/>
                          </a:solidFill>
                          <a:latin typeface="Arial"/>
                        </a:defRPr>
                      </a:lvl6pPr>
                      <a:lvl7pPr marL="2743200">
                        <a:defRPr b="1">
                          <a:solidFill>
                            <a:schemeClr val="bg1"/>
                          </a:solidFill>
                          <a:latin typeface="Arial"/>
                        </a:defRPr>
                      </a:lvl7pPr>
                      <a:lvl8pPr marL="3200400">
                        <a:defRPr b="1">
                          <a:solidFill>
                            <a:schemeClr val="bg1"/>
                          </a:solidFill>
                          <a:latin typeface="Arial"/>
                        </a:defRPr>
                      </a:lvl8pPr>
                      <a:lvl9pPr marL="3657600">
                        <a:defRPr b="1">
                          <a:solidFill>
                            <a:schemeClr val="bg1"/>
                          </a:solidFill>
                          <a:latin typeface="Arial"/>
                        </a:defRPr>
                      </a:lvl9pPr>
                    </a:lstStyle>
                    <a:p>
                      <a:pPr algn="ctr"/>
                      <a:r>
                        <a:rPr lang="en-US" sz="3200" b="1" kern="0" dirty="0">
                          <a:solidFill>
                            <a:schemeClr val="tx1"/>
                          </a:solidFill>
                          <a:cs typeface="Arial" panose="020B0604020202020204" pitchFamily="34" charset="0"/>
                        </a:rPr>
                        <a:t>Radiology quality assurance </a:t>
                      </a:r>
                      <a:r>
                        <a:rPr lang="en-US" sz="3200" b="1" strike="noStrike" kern="0" dirty="0">
                          <a:solidFill>
                            <a:schemeClr val="tx1"/>
                          </a:solidFill>
                          <a:cs typeface="Arial" panose="020B0604020202020204" pitchFamily="34" charset="0"/>
                        </a:rPr>
                        <a:t>(QA)</a:t>
                      </a:r>
                      <a:endParaRPr lang="en-US" sz="3200" strike="noStrike" dirty="0">
                        <a:solidFill>
                          <a:schemeClr val="tx1"/>
                        </a:solidFill>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9EC2">
                        <a:lumMod val="20000"/>
                        <a:lumOff val="80000"/>
                      </a:srgbClr>
                    </a:solidFill>
                  </a:tcPr>
                </a:tc>
                <a:tc>
                  <a:txBody>
                    <a:bodyPr/>
                    <a:lstStyle>
                      <a:lvl1pPr marL="0">
                        <a:defRPr b="1">
                          <a:solidFill>
                            <a:schemeClr val="bg1"/>
                          </a:solidFill>
                          <a:latin typeface="Arial"/>
                        </a:defRPr>
                      </a:lvl1pPr>
                      <a:lvl2pPr marL="457200">
                        <a:defRPr b="1">
                          <a:solidFill>
                            <a:schemeClr val="bg1"/>
                          </a:solidFill>
                          <a:latin typeface="Arial"/>
                        </a:defRPr>
                      </a:lvl2pPr>
                      <a:lvl3pPr marL="914400">
                        <a:defRPr b="1">
                          <a:solidFill>
                            <a:schemeClr val="bg1"/>
                          </a:solidFill>
                          <a:latin typeface="Arial"/>
                        </a:defRPr>
                      </a:lvl3pPr>
                      <a:lvl4pPr marL="1371600">
                        <a:defRPr b="1">
                          <a:solidFill>
                            <a:schemeClr val="bg1"/>
                          </a:solidFill>
                          <a:latin typeface="Arial"/>
                        </a:defRPr>
                      </a:lvl4pPr>
                      <a:lvl5pPr marL="1828800">
                        <a:defRPr b="1">
                          <a:solidFill>
                            <a:schemeClr val="bg1"/>
                          </a:solidFill>
                          <a:latin typeface="Arial"/>
                        </a:defRPr>
                      </a:lvl5pPr>
                      <a:lvl6pPr marL="2286000">
                        <a:defRPr b="1">
                          <a:solidFill>
                            <a:schemeClr val="bg1"/>
                          </a:solidFill>
                          <a:latin typeface="Arial"/>
                        </a:defRPr>
                      </a:lvl6pPr>
                      <a:lvl7pPr marL="2743200">
                        <a:defRPr b="1">
                          <a:solidFill>
                            <a:schemeClr val="bg1"/>
                          </a:solidFill>
                          <a:latin typeface="Arial"/>
                        </a:defRPr>
                      </a:lvl7pPr>
                      <a:lvl8pPr marL="3200400">
                        <a:defRPr b="1">
                          <a:solidFill>
                            <a:schemeClr val="bg1"/>
                          </a:solidFill>
                          <a:latin typeface="Arial"/>
                        </a:defRPr>
                      </a:lvl8pPr>
                      <a:lvl9pPr marL="3657600">
                        <a:defRPr b="1">
                          <a:solidFill>
                            <a:schemeClr val="bg1"/>
                          </a:solidFill>
                          <a:latin typeface="Arial"/>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3200" b="1" kern="0" dirty="0">
                          <a:solidFill>
                            <a:schemeClr val="tx1"/>
                          </a:solidFill>
                          <a:cs typeface="Arial" panose="020B0604020202020204" pitchFamily="34" charset="0"/>
                        </a:rPr>
                        <a:t>Lung-RADS</a:t>
                      </a:r>
                      <a:r>
                        <a:rPr lang="en-US" sz="3200" b="1" kern="0" baseline="30000" dirty="0">
                          <a:solidFill>
                            <a:schemeClr val="tx1"/>
                          </a:solidFill>
                          <a:cs typeface="Arial" panose="020B0604020202020204" pitchFamily="34" charset="0"/>
                        </a:rPr>
                        <a:t>TM</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9EC2">
                        <a:lumMod val="20000"/>
                        <a:lumOff val="80000"/>
                      </a:srgbClr>
                    </a:solidFill>
                  </a:tcPr>
                </a:tc>
                <a:tc>
                  <a:txBody>
                    <a:bodyPr/>
                    <a:lstStyle>
                      <a:lvl1pPr marL="0">
                        <a:defRPr b="1">
                          <a:solidFill>
                            <a:schemeClr val="bg1"/>
                          </a:solidFill>
                          <a:latin typeface="Arial"/>
                        </a:defRPr>
                      </a:lvl1pPr>
                      <a:lvl2pPr marL="457200">
                        <a:defRPr b="1">
                          <a:solidFill>
                            <a:schemeClr val="bg1"/>
                          </a:solidFill>
                          <a:latin typeface="Arial"/>
                        </a:defRPr>
                      </a:lvl2pPr>
                      <a:lvl3pPr marL="914400">
                        <a:defRPr b="1">
                          <a:solidFill>
                            <a:schemeClr val="bg1"/>
                          </a:solidFill>
                          <a:latin typeface="Arial"/>
                        </a:defRPr>
                      </a:lvl3pPr>
                      <a:lvl4pPr marL="1371600">
                        <a:defRPr b="1">
                          <a:solidFill>
                            <a:schemeClr val="bg1"/>
                          </a:solidFill>
                          <a:latin typeface="Arial"/>
                        </a:defRPr>
                      </a:lvl4pPr>
                      <a:lvl5pPr marL="1828800">
                        <a:defRPr b="1">
                          <a:solidFill>
                            <a:schemeClr val="bg1"/>
                          </a:solidFill>
                          <a:latin typeface="Arial"/>
                        </a:defRPr>
                      </a:lvl5pPr>
                      <a:lvl6pPr marL="2286000">
                        <a:defRPr b="1">
                          <a:solidFill>
                            <a:schemeClr val="bg1"/>
                          </a:solidFill>
                          <a:latin typeface="Arial"/>
                        </a:defRPr>
                      </a:lvl6pPr>
                      <a:lvl7pPr marL="2743200">
                        <a:defRPr b="1">
                          <a:solidFill>
                            <a:schemeClr val="bg1"/>
                          </a:solidFill>
                          <a:latin typeface="Arial"/>
                        </a:defRPr>
                      </a:lvl7pPr>
                      <a:lvl8pPr marL="3200400">
                        <a:defRPr b="1">
                          <a:solidFill>
                            <a:schemeClr val="bg1"/>
                          </a:solidFill>
                          <a:latin typeface="Arial"/>
                        </a:defRPr>
                      </a:lvl8pPr>
                      <a:lvl9pPr marL="3657600">
                        <a:defRPr b="1">
                          <a:solidFill>
                            <a:schemeClr val="bg1"/>
                          </a:solidFill>
                          <a:latin typeface="Arial"/>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3200" b="1" kern="0" dirty="0">
                          <a:solidFill>
                            <a:schemeClr val="tx1"/>
                          </a:solidFill>
                          <a:cs typeface="Arial" panose="020B0604020202020204" pitchFamily="34" charset="0"/>
                        </a:rPr>
                        <a:t>Seamless transition to diagnostic assessment</a:t>
                      </a:r>
                      <a:endParaRPr lang="en-US" sz="3200" b="1" strike="sngStrike" kern="0" dirty="0">
                        <a:solidFill>
                          <a:schemeClr val="tx1"/>
                        </a:solidFill>
                        <a:cs typeface="Arial" panose="020B0604020202020204"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09EC2">
                        <a:lumMod val="20000"/>
                        <a:lumOff val="80000"/>
                      </a:srgbClr>
                    </a:solidFill>
                  </a:tcPr>
                </a:tc>
                <a:extLst>
                  <a:ext uri="{0D108BD9-81ED-4DB2-BD59-A6C34878D82A}">
                    <a16:rowId xmlns:a16="http://schemas.microsoft.com/office/drawing/2014/main" val="3149573014"/>
                  </a:ext>
                </a:extLst>
              </a:tr>
            </a:tbl>
          </a:graphicData>
        </a:graphic>
      </p:graphicFrame>
      <p:grpSp>
        <p:nvGrpSpPr>
          <p:cNvPr id="53" name="Group 52"/>
          <p:cNvGrpSpPr/>
          <p:nvPr/>
        </p:nvGrpSpPr>
        <p:grpSpPr>
          <a:xfrm>
            <a:off x="938273" y="5575620"/>
            <a:ext cx="17192443" cy="3704132"/>
            <a:chOff x="347519" y="3445441"/>
            <a:chExt cx="10248078" cy="2209948"/>
          </a:xfrm>
        </p:grpSpPr>
        <p:grpSp>
          <p:nvGrpSpPr>
            <p:cNvPr id="54" name="Group 53"/>
            <p:cNvGrpSpPr/>
            <p:nvPr/>
          </p:nvGrpSpPr>
          <p:grpSpPr>
            <a:xfrm>
              <a:off x="347519" y="3482344"/>
              <a:ext cx="10248078" cy="2173045"/>
              <a:chOff x="51463" y="2545275"/>
              <a:chExt cx="11137230" cy="2314712"/>
            </a:xfrm>
          </p:grpSpPr>
          <p:sp>
            <p:nvSpPr>
              <p:cNvPr id="60" name="TextBox 59"/>
              <p:cNvSpPr txBox="1"/>
              <p:nvPr/>
            </p:nvSpPr>
            <p:spPr>
              <a:xfrm>
                <a:off x="9480084" y="4433463"/>
                <a:ext cx="1708609" cy="2933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DIAGNOSIS</a:t>
                </a:r>
                <a:endParaRPr kumimoji="0" lang="en-US" sz="1800" b="1" i="0" u="none" strike="noStrike" kern="0" cap="none" spc="0" normalizeH="0" baseline="0" noProof="0" dirty="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p:txBody>
          </p:sp>
          <p:sp>
            <p:nvSpPr>
              <p:cNvPr id="61" name="TextBox 60"/>
              <p:cNvSpPr txBox="1"/>
              <p:nvPr/>
            </p:nvSpPr>
            <p:spPr>
              <a:xfrm>
                <a:off x="7354569" y="4433463"/>
                <a:ext cx="1708609" cy="2933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RADIOLOGY</a:t>
                </a:r>
                <a:endParaRPr kumimoji="0" lang="en-US" sz="1800" b="1" i="0" u="none" strike="noStrike" kern="0" cap="none" spc="0" normalizeH="0" baseline="0" noProof="0" dirty="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p:txBody>
          </p:sp>
          <p:sp>
            <p:nvSpPr>
              <p:cNvPr id="62" name="TextBox 61"/>
              <p:cNvSpPr txBox="1"/>
              <p:nvPr/>
            </p:nvSpPr>
            <p:spPr>
              <a:xfrm>
                <a:off x="4996185" y="4331879"/>
                <a:ext cx="2213169" cy="52810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SMOKING</a:t>
                </a:r>
                <a:r>
                  <a:rPr kumimoji="0" lang="en-US" sz="1800" b="1" i="0" u="none" strike="noStrike" kern="0" cap="none" spc="0" normalizeH="0" baseline="0" noProof="0" dirty="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CESSATION</a:t>
                </a:r>
              </a:p>
            </p:txBody>
          </p:sp>
          <p:sp>
            <p:nvSpPr>
              <p:cNvPr id="63" name="TextBox 62"/>
              <p:cNvSpPr txBox="1"/>
              <p:nvPr/>
            </p:nvSpPr>
            <p:spPr>
              <a:xfrm>
                <a:off x="3042449" y="4331879"/>
                <a:ext cx="1915856" cy="52810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RISK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ASSESSMENT</a:t>
                </a:r>
              </a:p>
            </p:txBody>
          </p:sp>
          <p:grpSp>
            <p:nvGrpSpPr>
              <p:cNvPr id="64" name="Group 63"/>
              <p:cNvGrpSpPr/>
              <p:nvPr/>
            </p:nvGrpSpPr>
            <p:grpSpPr>
              <a:xfrm>
                <a:off x="9461117" y="2604634"/>
                <a:ext cx="1645920" cy="1637793"/>
                <a:chOff x="2376197" y="4851165"/>
                <a:chExt cx="841248" cy="878456"/>
              </a:xfrm>
            </p:grpSpPr>
            <p:sp>
              <p:nvSpPr>
                <p:cNvPr id="91" name="Oval 90"/>
                <p:cNvSpPr/>
                <p:nvPr/>
              </p:nvSpPr>
              <p:spPr>
                <a:xfrm>
                  <a:off x="2496933" y="5630387"/>
                  <a:ext cx="651206" cy="99234"/>
                </a:xfrm>
                <a:prstGeom prst="ellipse">
                  <a:avLst/>
                </a:prstGeom>
                <a:solidFill>
                  <a:sysClr val="windowText" lastClr="000000">
                    <a:alpha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92" name="Group 91"/>
                <p:cNvGrpSpPr/>
                <p:nvPr/>
              </p:nvGrpSpPr>
              <p:grpSpPr>
                <a:xfrm>
                  <a:off x="2376197" y="4851165"/>
                  <a:ext cx="841248" cy="841248"/>
                  <a:chOff x="2910691" y="4665796"/>
                  <a:chExt cx="841248" cy="841248"/>
                </a:xfrm>
              </p:grpSpPr>
              <p:sp>
                <p:nvSpPr>
                  <p:cNvPr id="93" name="Oval 92"/>
                  <p:cNvSpPr/>
                  <p:nvPr/>
                </p:nvSpPr>
                <p:spPr>
                  <a:xfrm>
                    <a:off x="2910691" y="4665796"/>
                    <a:ext cx="841248" cy="841248"/>
                  </a:xfrm>
                  <a:prstGeom prst="ellipse">
                    <a:avLst/>
                  </a:prstGeom>
                  <a:solidFill>
                    <a:sysClr val="windowText" lastClr="000000">
                      <a:lumMod val="75000"/>
                      <a:lumOff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4" name="Oval 93"/>
                  <p:cNvSpPr/>
                  <p:nvPr/>
                </p:nvSpPr>
                <p:spPr>
                  <a:xfrm>
                    <a:off x="2955720" y="4710825"/>
                    <a:ext cx="751191" cy="75119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65" name="Group 64"/>
              <p:cNvGrpSpPr/>
              <p:nvPr/>
            </p:nvGrpSpPr>
            <p:grpSpPr>
              <a:xfrm>
                <a:off x="998931" y="2596842"/>
                <a:ext cx="1645920" cy="1645920"/>
                <a:chOff x="2376197" y="4802615"/>
                <a:chExt cx="841248" cy="882815"/>
              </a:xfrm>
            </p:grpSpPr>
            <p:sp>
              <p:nvSpPr>
                <p:cNvPr id="87" name="Oval 86"/>
                <p:cNvSpPr/>
                <p:nvPr/>
              </p:nvSpPr>
              <p:spPr>
                <a:xfrm>
                  <a:off x="2496933" y="5586196"/>
                  <a:ext cx="651206" cy="99234"/>
                </a:xfrm>
                <a:prstGeom prst="ellipse">
                  <a:avLst/>
                </a:prstGeom>
                <a:solidFill>
                  <a:sysClr val="windowText" lastClr="000000">
                    <a:alpha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8" name="Group 87"/>
                <p:cNvGrpSpPr/>
                <p:nvPr/>
              </p:nvGrpSpPr>
              <p:grpSpPr>
                <a:xfrm>
                  <a:off x="2376197" y="4802615"/>
                  <a:ext cx="841248" cy="841248"/>
                  <a:chOff x="2910691" y="4617246"/>
                  <a:chExt cx="841248" cy="841248"/>
                </a:xfrm>
              </p:grpSpPr>
              <p:sp>
                <p:nvSpPr>
                  <p:cNvPr id="89" name="Oval 88"/>
                  <p:cNvSpPr/>
                  <p:nvPr/>
                </p:nvSpPr>
                <p:spPr>
                  <a:xfrm>
                    <a:off x="2910691" y="4617246"/>
                    <a:ext cx="841248" cy="841248"/>
                  </a:xfrm>
                  <a:prstGeom prst="ellipse">
                    <a:avLst/>
                  </a:prstGeom>
                  <a:solidFill>
                    <a:sysClr val="windowText" lastClr="000000">
                      <a:lumMod val="75000"/>
                      <a:lumOff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0" name="Oval 89"/>
                  <p:cNvSpPr/>
                  <p:nvPr/>
                </p:nvSpPr>
                <p:spPr>
                  <a:xfrm>
                    <a:off x="2955720" y="4662275"/>
                    <a:ext cx="751191" cy="75119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66" name="Group 65"/>
              <p:cNvGrpSpPr/>
              <p:nvPr/>
            </p:nvGrpSpPr>
            <p:grpSpPr>
              <a:xfrm>
                <a:off x="3127105" y="2590347"/>
                <a:ext cx="1645920" cy="1645920"/>
                <a:chOff x="2376197" y="4802615"/>
                <a:chExt cx="841248" cy="882815"/>
              </a:xfrm>
            </p:grpSpPr>
            <p:sp>
              <p:nvSpPr>
                <p:cNvPr id="83" name="Oval 82"/>
                <p:cNvSpPr/>
                <p:nvPr/>
              </p:nvSpPr>
              <p:spPr>
                <a:xfrm>
                  <a:off x="2496933" y="5586196"/>
                  <a:ext cx="651206" cy="99234"/>
                </a:xfrm>
                <a:prstGeom prst="ellipse">
                  <a:avLst/>
                </a:prstGeom>
                <a:solidFill>
                  <a:sysClr val="windowText" lastClr="000000">
                    <a:alpha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4" name="Group 83"/>
                <p:cNvGrpSpPr/>
                <p:nvPr/>
              </p:nvGrpSpPr>
              <p:grpSpPr>
                <a:xfrm>
                  <a:off x="2376197" y="4802615"/>
                  <a:ext cx="841248" cy="841248"/>
                  <a:chOff x="2910691" y="4617246"/>
                  <a:chExt cx="841248" cy="841248"/>
                </a:xfrm>
              </p:grpSpPr>
              <p:sp>
                <p:nvSpPr>
                  <p:cNvPr id="85" name="Oval 84"/>
                  <p:cNvSpPr/>
                  <p:nvPr/>
                </p:nvSpPr>
                <p:spPr>
                  <a:xfrm>
                    <a:off x="2910691" y="4617246"/>
                    <a:ext cx="841248" cy="841248"/>
                  </a:xfrm>
                  <a:prstGeom prst="ellipse">
                    <a:avLst/>
                  </a:prstGeom>
                  <a:solidFill>
                    <a:sysClr val="windowText" lastClr="000000">
                      <a:lumMod val="75000"/>
                      <a:lumOff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6" name="Oval 85"/>
                  <p:cNvSpPr/>
                  <p:nvPr/>
                </p:nvSpPr>
                <p:spPr>
                  <a:xfrm>
                    <a:off x="2955720" y="4662275"/>
                    <a:ext cx="751191" cy="75119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pic>
            <p:nvPicPr>
              <p:cNvPr id="67" name="Picture 66"/>
              <p:cNvPicPr>
                <a:picLocks noChangeAspect="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121249" y="2558093"/>
                <a:ext cx="1645920" cy="1645920"/>
              </a:xfrm>
              <a:prstGeom prst="rect">
                <a:avLst/>
              </a:prstGeom>
            </p:spPr>
          </p:pic>
          <p:grpSp>
            <p:nvGrpSpPr>
              <p:cNvPr id="68" name="Group 67"/>
              <p:cNvGrpSpPr/>
              <p:nvPr/>
            </p:nvGrpSpPr>
            <p:grpSpPr>
              <a:xfrm>
                <a:off x="51463" y="2545275"/>
                <a:ext cx="3641481" cy="2181583"/>
                <a:chOff x="872076" y="3564774"/>
                <a:chExt cx="1708609" cy="1018500"/>
              </a:xfrm>
            </p:grpSpPr>
            <p:sp>
              <p:nvSpPr>
                <p:cNvPr id="81" name="TextBox 80"/>
                <p:cNvSpPr txBox="1"/>
                <p:nvPr/>
              </p:nvSpPr>
              <p:spPr>
                <a:xfrm>
                  <a:off x="872076" y="4446299"/>
                  <a:ext cx="1708609" cy="1369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RECRUITMENT</a:t>
                  </a:r>
                  <a:endParaRPr kumimoji="0" lang="en-US" sz="1800" b="1" i="0" u="none" strike="noStrike" kern="0" cap="none" spc="0" normalizeH="0" baseline="0" noProof="0" dirty="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p:txBody>
            </p:sp>
            <p:pic>
              <p:nvPicPr>
                <p:cNvPr id="82" name="Picture 81"/>
                <p:cNvPicPr>
                  <a:picLocks noChangeAspect="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321764" y="3564774"/>
                  <a:ext cx="772277" cy="772277"/>
                </a:xfrm>
                <a:prstGeom prst="rect">
                  <a:avLst/>
                </a:prstGeom>
              </p:spPr>
            </p:pic>
          </p:grpSp>
          <p:grpSp>
            <p:nvGrpSpPr>
              <p:cNvPr id="69" name="Group 68"/>
              <p:cNvGrpSpPr/>
              <p:nvPr/>
            </p:nvGrpSpPr>
            <p:grpSpPr>
              <a:xfrm>
                <a:off x="5229498" y="2596842"/>
                <a:ext cx="1645920" cy="1645920"/>
                <a:chOff x="2376197" y="4802615"/>
                <a:chExt cx="841248" cy="882815"/>
              </a:xfrm>
            </p:grpSpPr>
            <p:sp>
              <p:nvSpPr>
                <p:cNvPr id="77" name="Oval 76"/>
                <p:cNvSpPr/>
                <p:nvPr/>
              </p:nvSpPr>
              <p:spPr>
                <a:xfrm>
                  <a:off x="2496933" y="5586196"/>
                  <a:ext cx="651206" cy="99234"/>
                </a:xfrm>
                <a:prstGeom prst="ellipse">
                  <a:avLst/>
                </a:prstGeom>
                <a:solidFill>
                  <a:sysClr val="windowText" lastClr="000000">
                    <a:alpha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8" name="Group 77"/>
                <p:cNvGrpSpPr/>
                <p:nvPr/>
              </p:nvGrpSpPr>
              <p:grpSpPr>
                <a:xfrm>
                  <a:off x="2376197" y="4802615"/>
                  <a:ext cx="841248" cy="841248"/>
                  <a:chOff x="2910691" y="4617246"/>
                  <a:chExt cx="841248" cy="841248"/>
                </a:xfrm>
              </p:grpSpPr>
              <p:sp>
                <p:nvSpPr>
                  <p:cNvPr id="79" name="Oval 78"/>
                  <p:cNvSpPr/>
                  <p:nvPr/>
                </p:nvSpPr>
                <p:spPr>
                  <a:xfrm>
                    <a:off x="2910691" y="4617246"/>
                    <a:ext cx="841248" cy="841248"/>
                  </a:xfrm>
                  <a:prstGeom prst="ellipse">
                    <a:avLst/>
                  </a:prstGeom>
                  <a:solidFill>
                    <a:sysClr val="windowText" lastClr="000000">
                      <a:lumMod val="75000"/>
                      <a:lumOff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0" name="Oval 79"/>
                  <p:cNvSpPr/>
                  <p:nvPr/>
                </p:nvSpPr>
                <p:spPr>
                  <a:xfrm>
                    <a:off x="2955720" y="4662275"/>
                    <a:ext cx="751191" cy="75119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70" name="Group 69"/>
              <p:cNvGrpSpPr/>
              <p:nvPr/>
            </p:nvGrpSpPr>
            <p:grpSpPr>
              <a:xfrm>
                <a:off x="7335602" y="2604629"/>
                <a:ext cx="1645920" cy="1637796"/>
                <a:chOff x="2376197" y="4836984"/>
                <a:chExt cx="841248" cy="878458"/>
              </a:xfrm>
            </p:grpSpPr>
            <p:sp>
              <p:nvSpPr>
                <p:cNvPr id="73" name="Oval 72"/>
                <p:cNvSpPr/>
                <p:nvPr/>
              </p:nvSpPr>
              <p:spPr>
                <a:xfrm>
                  <a:off x="2496933" y="5616208"/>
                  <a:ext cx="651206" cy="99234"/>
                </a:xfrm>
                <a:prstGeom prst="ellipse">
                  <a:avLst/>
                </a:prstGeom>
                <a:solidFill>
                  <a:sysClr val="windowText" lastClr="000000">
                    <a:alpha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4" name="Group 73"/>
                <p:cNvGrpSpPr/>
                <p:nvPr/>
              </p:nvGrpSpPr>
              <p:grpSpPr>
                <a:xfrm>
                  <a:off x="2376197" y="4836984"/>
                  <a:ext cx="841248" cy="841248"/>
                  <a:chOff x="2910691" y="4651615"/>
                  <a:chExt cx="841248" cy="841248"/>
                </a:xfrm>
              </p:grpSpPr>
              <p:sp>
                <p:nvSpPr>
                  <p:cNvPr id="75" name="Oval 74"/>
                  <p:cNvSpPr/>
                  <p:nvPr/>
                </p:nvSpPr>
                <p:spPr>
                  <a:xfrm>
                    <a:off x="2910691" y="4651615"/>
                    <a:ext cx="841248" cy="841248"/>
                  </a:xfrm>
                  <a:prstGeom prst="ellipse">
                    <a:avLst/>
                  </a:prstGeom>
                  <a:solidFill>
                    <a:sysClr val="windowText" lastClr="000000">
                      <a:lumMod val="75000"/>
                      <a:lumOff val="2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6" name="Oval 75"/>
                  <p:cNvSpPr/>
                  <p:nvPr/>
                </p:nvSpPr>
                <p:spPr>
                  <a:xfrm>
                    <a:off x="2955720" y="4677591"/>
                    <a:ext cx="751191" cy="75119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pic>
            <p:nvPicPr>
              <p:cNvPr id="71" name="Picture 70"/>
              <p:cNvPicPr>
                <a:picLocks noChangeAspect="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5229498" y="2553422"/>
                <a:ext cx="1645920" cy="1645920"/>
              </a:xfrm>
              <a:prstGeom prst="rect">
                <a:avLst/>
              </a:prstGeom>
            </p:spPr>
          </p:pic>
          <p:pic>
            <p:nvPicPr>
              <p:cNvPr id="72" name="Picture 71"/>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460066" y="2556768"/>
                <a:ext cx="1645920" cy="1645920"/>
              </a:xfrm>
              <a:prstGeom prst="rect">
                <a:avLst/>
              </a:prstGeom>
            </p:spPr>
          </p:pic>
        </p:gr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4178" y="3445441"/>
              <a:ext cx="1563297" cy="1594955"/>
            </a:xfrm>
            <a:prstGeom prst="rect">
              <a:avLst/>
            </a:prstGeom>
          </p:spPr>
        </p:pic>
        <p:sp>
          <p:nvSpPr>
            <p:cNvPr id="56" name="Right Arrow 55"/>
            <p:cNvSpPr/>
            <p:nvPr/>
          </p:nvSpPr>
          <p:spPr>
            <a:xfrm>
              <a:off x="2766807" y="3963303"/>
              <a:ext cx="387129" cy="607338"/>
            </a:xfrm>
            <a:prstGeom prst="rightArrow">
              <a:avLst/>
            </a:prstGeom>
            <a:solidFill>
              <a:sysClr val="window" lastClr="FFFFFF">
                <a:lumMod val="7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57" name="Right Arrow 56"/>
            <p:cNvSpPr/>
            <p:nvPr/>
          </p:nvSpPr>
          <p:spPr>
            <a:xfrm>
              <a:off x="4717753" y="3983642"/>
              <a:ext cx="387129" cy="607338"/>
            </a:xfrm>
            <a:prstGeom prst="rightArrow">
              <a:avLst/>
            </a:prstGeom>
            <a:solidFill>
              <a:sysClr val="window" lastClr="FFFFFF">
                <a:lumMod val="7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58" name="Right Arrow 57"/>
            <p:cNvSpPr/>
            <p:nvPr/>
          </p:nvSpPr>
          <p:spPr>
            <a:xfrm>
              <a:off x="6660666" y="4014063"/>
              <a:ext cx="387129" cy="607338"/>
            </a:xfrm>
            <a:prstGeom prst="rightArrow">
              <a:avLst/>
            </a:prstGeom>
            <a:solidFill>
              <a:sysClr val="window" lastClr="FFFFFF">
                <a:lumMod val="7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59" name="Right Arrow 58"/>
            <p:cNvSpPr/>
            <p:nvPr/>
          </p:nvSpPr>
          <p:spPr>
            <a:xfrm>
              <a:off x="8605098" y="3983642"/>
              <a:ext cx="387129" cy="607338"/>
            </a:xfrm>
            <a:prstGeom prst="rightArrow">
              <a:avLst/>
            </a:prstGeom>
            <a:solidFill>
              <a:sysClr val="window" lastClr="FFFFFF">
                <a:lumMod val="7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grpSp>
      <p:sp>
        <p:nvSpPr>
          <p:cNvPr id="47" name="Rectangle 46"/>
          <p:cNvSpPr/>
          <p:nvPr/>
        </p:nvSpPr>
        <p:spPr>
          <a:xfrm>
            <a:off x="8597367" y="10428669"/>
            <a:ext cx="10141483" cy="584775"/>
          </a:xfrm>
          <a:prstGeom prst="rect">
            <a:avLst/>
          </a:prstGeom>
        </p:spPr>
        <p:txBody>
          <a:bodyPr wrap="square">
            <a:spAutoFit/>
          </a:bodyPr>
          <a:lstStyle/>
          <a:p>
            <a:pPr lvl="0">
              <a:defRPr/>
            </a:pPr>
            <a:r>
              <a:rPr lang="en-CA" sz="1600" kern="0" dirty="0">
                <a:latin typeface="Arial" panose="020B0604020202020204" pitchFamily="34" charset="0"/>
                <a:cs typeface="Arial" panose="020B0604020202020204" pitchFamily="34" charset="0"/>
              </a:rPr>
              <a:t>5. Tammemägi MC, Katki HA, Hocking WG, Church TR, Caporaso N, Kvale PA, et al. Selection criteria for lung-cancer screening. New England Journal of Medicine. 2013 Feb 21;368(8):728-36.</a:t>
            </a:r>
          </a:p>
        </p:txBody>
      </p:sp>
    </p:spTree>
    <p:extLst>
      <p:ext uri="{BB962C8B-B14F-4D97-AF65-F5344CB8AC3E}">
        <p14:creationId xmlns:p14="http://schemas.microsoft.com/office/powerpoint/2010/main" val="3680998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latin typeface="Arial" panose="020B0604020202020204" pitchFamily="34" charset="0"/>
                <a:cs typeface="Arial" panose="020B0604020202020204" pitchFamily="34" charset="0"/>
              </a:rPr>
              <a:t>Recruitment </a:t>
            </a:r>
          </a:p>
        </p:txBody>
      </p:sp>
      <p:grpSp>
        <p:nvGrpSpPr>
          <p:cNvPr id="3" name="Group 2"/>
          <p:cNvGrpSpPr/>
          <p:nvPr/>
        </p:nvGrpSpPr>
        <p:grpSpPr>
          <a:xfrm>
            <a:off x="926920" y="3822488"/>
            <a:ext cx="16898657" cy="3768134"/>
            <a:chOff x="562124" y="2317881"/>
            <a:chExt cx="10248081" cy="2285160"/>
          </a:xfrm>
        </p:grpSpPr>
        <p:grpSp>
          <p:nvGrpSpPr>
            <p:cNvPr id="47" name="Group 46"/>
            <p:cNvGrpSpPr/>
            <p:nvPr/>
          </p:nvGrpSpPr>
          <p:grpSpPr>
            <a:xfrm>
              <a:off x="562124" y="2319936"/>
              <a:ext cx="10248081" cy="2283105"/>
              <a:chOff x="347519" y="3484400"/>
              <a:chExt cx="10248081" cy="2283105"/>
            </a:xfrm>
          </p:grpSpPr>
          <p:grpSp>
            <p:nvGrpSpPr>
              <p:cNvPr id="48" name="Group 47"/>
              <p:cNvGrpSpPr/>
              <p:nvPr/>
            </p:nvGrpSpPr>
            <p:grpSpPr>
              <a:xfrm>
                <a:off x="347519" y="3489995"/>
                <a:ext cx="10248081" cy="2277510"/>
                <a:chOff x="51463" y="2553422"/>
                <a:chExt cx="11137230" cy="2425985"/>
              </a:xfrm>
            </p:grpSpPr>
            <p:sp>
              <p:nvSpPr>
                <p:cNvPr id="54" name="TextBox 53"/>
                <p:cNvSpPr txBox="1"/>
                <p:nvPr/>
              </p:nvSpPr>
              <p:spPr>
                <a:xfrm>
                  <a:off x="9480084" y="4447170"/>
                  <a:ext cx="1708609"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DIAGNOSIS</a:t>
                  </a:r>
                </a:p>
              </p:txBody>
            </p:sp>
            <p:sp>
              <p:nvSpPr>
                <p:cNvPr id="55" name="TextBox 54"/>
                <p:cNvSpPr txBox="1"/>
                <p:nvPr/>
              </p:nvSpPr>
              <p:spPr>
                <a:xfrm>
                  <a:off x="7304257" y="4447170"/>
                  <a:ext cx="1708609"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RADIOLOGY</a:t>
                  </a:r>
                </a:p>
              </p:txBody>
            </p:sp>
            <p:sp>
              <p:nvSpPr>
                <p:cNvPr id="56" name="TextBox 55"/>
                <p:cNvSpPr txBox="1"/>
                <p:nvPr/>
              </p:nvSpPr>
              <p:spPr>
                <a:xfrm>
                  <a:off x="4996186" y="4329689"/>
                  <a:ext cx="2213169" cy="649718"/>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SMOKING </a:t>
                  </a:r>
                </a:p>
                <a:p>
                  <a:pPr algn="ctr"/>
                  <a:r>
                    <a:rPr lang="en-US" sz="2968" b="1" dirty="0">
                      <a:latin typeface="Arial" panose="020B0604020202020204" pitchFamily="34" charset="0"/>
                      <a:ea typeface="Cambria Math" panose="02040503050406030204" pitchFamily="18" charset="0"/>
                      <a:cs typeface="Arial" panose="020B0604020202020204" pitchFamily="34" charset="0"/>
                    </a:rPr>
                    <a:t>CESSATION</a:t>
                  </a:r>
                </a:p>
              </p:txBody>
            </p:sp>
            <p:sp>
              <p:nvSpPr>
                <p:cNvPr id="57" name="TextBox 56"/>
                <p:cNvSpPr txBox="1"/>
                <p:nvPr/>
              </p:nvSpPr>
              <p:spPr>
                <a:xfrm>
                  <a:off x="3041874" y="4329689"/>
                  <a:ext cx="1915856" cy="649718"/>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RISK </a:t>
                  </a:r>
                </a:p>
                <a:p>
                  <a:pPr algn="ctr"/>
                  <a:r>
                    <a:rPr lang="en-US" sz="2968" b="1" dirty="0">
                      <a:latin typeface="Arial" panose="020B0604020202020204" pitchFamily="34" charset="0"/>
                      <a:ea typeface="Cambria Math" panose="02040503050406030204" pitchFamily="18" charset="0"/>
                      <a:cs typeface="Arial" panose="020B0604020202020204" pitchFamily="34" charset="0"/>
                    </a:rPr>
                    <a:t>ASSESSMENT</a:t>
                  </a:r>
                </a:p>
              </p:txBody>
            </p:sp>
            <p:grpSp>
              <p:nvGrpSpPr>
                <p:cNvPr id="58" name="Group 57"/>
                <p:cNvGrpSpPr/>
                <p:nvPr/>
              </p:nvGrpSpPr>
              <p:grpSpPr>
                <a:xfrm>
                  <a:off x="9461117" y="2624367"/>
                  <a:ext cx="1645920" cy="1645918"/>
                  <a:chOff x="2376197" y="4861749"/>
                  <a:chExt cx="841248" cy="882814"/>
                </a:xfrm>
              </p:grpSpPr>
              <p:sp>
                <p:nvSpPr>
                  <p:cNvPr id="85" name="Oval 84"/>
                  <p:cNvSpPr/>
                  <p:nvPr/>
                </p:nvSpPr>
                <p:spPr>
                  <a:xfrm>
                    <a:off x="2496933" y="5645329"/>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86" name="Group 85"/>
                  <p:cNvGrpSpPr/>
                  <p:nvPr/>
                </p:nvGrpSpPr>
                <p:grpSpPr>
                  <a:xfrm>
                    <a:off x="2376197" y="4861749"/>
                    <a:ext cx="841248" cy="841248"/>
                    <a:chOff x="2910691" y="4676380"/>
                    <a:chExt cx="841248" cy="841248"/>
                  </a:xfrm>
                </p:grpSpPr>
                <p:sp>
                  <p:nvSpPr>
                    <p:cNvPr id="87" name="Oval 86"/>
                    <p:cNvSpPr/>
                    <p:nvPr/>
                  </p:nvSpPr>
                  <p:spPr>
                    <a:xfrm>
                      <a:off x="2910691" y="4676380"/>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88" name="Oval 87"/>
                    <p:cNvSpPr/>
                    <p:nvPr/>
                  </p:nvSpPr>
                  <p:spPr>
                    <a:xfrm>
                      <a:off x="2955720" y="4721409"/>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59" name="Group 58"/>
                <p:cNvGrpSpPr/>
                <p:nvPr/>
              </p:nvGrpSpPr>
              <p:grpSpPr>
                <a:xfrm>
                  <a:off x="998931" y="2596842"/>
                  <a:ext cx="1645920" cy="1645920"/>
                  <a:chOff x="2376197" y="4802615"/>
                  <a:chExt cx="841248" cy="882815"/>
                </a:xfrm>
              </p:grpSpPr>
              <p:sp>
                <p:nvSpPr>
                  <p:cNvPr id="81" name="Oval 80"/>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82" name="Group 81"/>
                  <p:cNvGrpSpPr/>
                  <p:nvPr/>
                </p:nvGrpSpPr>
                <p:grpSpPr>
                  <a:xfrm>
                    <a:off x="2376197" y="4802615"/>
                    <a:ext cx="841248" cy="841248"/>
                    <a:chOff x="2910691" y="4617246"/>
                    <a:chExt cx="841248" cy="841248"/>
                  </a:xfrm>
                </p:grpSpPr>
                <p:sp>
                  <p:nvSpPr>
                    <p:cNvPr id="83" name="Oval 82"/>
                    <p:cNvSpPr/>
                    <p:nvPr/>
                  </p:nvSpPr>
                  <p:spPr>
                    <a:xfrm>
                      <a:off x="2910691" y="4617246"/>
                      <a:ext cx="841248" cy="841248"/>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84" name="Oval 83"/>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60" name="Group 59"/>
                <p:cNvGrpSpPr/>
                <p:nvPr/>
              </p:nvGrpSpPr>
              <p:grpSpPr>
                <a:xfrm>
                  <a:off x="3127105" y="2590347"/>
                  <a:ext cx="1645920" cy="1645920"/>
                  <a:chOff x="2376197" y="4802615"/>
                  <a:chExt cx="841248" cy="882815"/>
                </a:xfrm>
              </p:grpSpPr>
              <p:sp>
                <p:nvSpPr>
                  <p:cNvPr id="77" name="Oval 76"/>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78" name="Group 77"/>
                  <p:cNvGrpSpPr/>
                  <p:nvPr/>
                </p:nvGrpSpPr>
                <p:grpSpPr>
                  <a:xfrm>
                    <a:off x="2376197" y="4802615"/>
                    <a:ext cx="841248" cy="841248"/>
                    <a:chOff x="2910691" y="4617246"/>
                    <a:chExt cx="841248" cy="841248"/>
                  </a:xfrm>
                </p:grpSpPr>
                <p:sp>
                  <p:nvSpPr>
                    <p:cNvPr id="79" name="Oval 78"/>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80" name="Oval 79"/>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pic>
              <p:nvPicPr>
                <p:cNvPr id="61" name="Picture 60"/>
                <p:cNvPicPr>
                  <a:picLocks noChangeAspect="1"/>
                </p:cNvPicPr>
                <p:nvPr/>
              </p:nvPicPr>
              <p:blipFill>
                <a:blip r:embed="rId3"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3121249" y="2558093"/>
                  <a:ext cx="1645920" cy="1645920"/>
                </a:xfrm>
                <a:prstGeom prst="rect">
                  <a:avLst/>
                </a:prstGeom>
              </p:spPr>
            </p:pic>
            <p:sp>
              <p:nvSpPr>
                <p:cNvPr id="75" name="TextBox 74"/>
                <p:cNvSpPr txBox="1"/>
                <p:nvPr/>
              </p:nvSpPr>
              <p:spPr>
                <a:xfrm>
                  <a:off x="51463" y="4447170"/>
                  <a:ext cx="3641481" cy="354682"/>
                </a:xfrm>
                <a:prstGeom prst="rect">
                  <a:avLst/>
                </a:prstGeom>
                <a:noFill/>
              </p:spPr>
              <p:txBody>
                <a:bodyPr wrap="square" rtlCol="0">
                  <a:spAutoFit/>
                </a:bodyPr>
                <a:lstStyle/>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RECRUITMENT</a:t>
                  </a:r>
                </a:p>
              </p:txBody>
            </p:sp>
            <p:grpSp>
              <p:nvGrpSpPr>
                <p:cNvPr id="63" name="Group 62"/>
                <p:cNvGrpSpPr/>
                <p:nvPr/>
              </p:nvGrpSpPr>
              <p:grpSpPr>
                <a:xfrm>
                  <a:off x="5229498" y="2596842"/>
                  <a:ext cx="1645920" cy="1645920"/>
                  <a:chOff x="2376197" y="4802615"/>
                  <a:chExt cx="841248" cy="882815"/>
                </a:xfrm>
              </p:grpSpPr>
              <p:sp>
                <p:nvSpPr>
                  <p:cNvPr id="71" name="Oval 70"/>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72" name="Group 71"/>
                  <p:cNvGrpSpPr/>
                  <p:nvPr/>
                </p:nvGrpSpPr>
                <p:grpSpPr>
                  <a:xfrm>
                    <a:off x="2376197" y="4802615"/>
                    <a:ext cx="841248" cy="841248"/>
                    <a:chOff x="2910691" y="4617246"/>
                    <a:chExt cx="841248" cy="841248"/>
                  </a:xfrm>
                </p:grpSpPr>
                <p:sp>
                  <p:nvSpPr>
                    <p:cNvPr id="73" name="Oval 72"/>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74" name="Oval 73"/>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64" name="Group 63"/>
                <p:cNvGrpSpPr/>
                <p:nvPr/>
              </p:nvGrpSpPr>
              <p:grpSpPr>
                <a:xfrm>
                  <a:off x="7335602" y="2603418"/>
                  <a:ext cx="1645920" cy="1653677"/>
                  <a:chOff x="2376197" y="4836335"/>
                  <a:chExt cx="841248" cy="886976"/>
                </a:xfrm>
              </p:grpSpPr>
              <p:sp>
                <p:nvSpPr>
                  <p:cNvPr id="67" name="Oval 66"/>
                  <p:cNvSpPr/>
                  <p:nvPr/>
                </p:nvSpPr>
                <p:spPr>
                  <a:xfrm>
                    <a:off x="2471398" y="5624077"/>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68" name="Group 67"/>
                  <p:cNvGrpSpPr/>
                  <p:nvPr/>
                </p:nvGrpSpPr>
                <p:grpSpPr>
                  <a:xfrm>
                    <a:off x="2376197" y="4836335"/>
                    <a:ext cx="841248" cy="841248"/>
                    <a:chOff x="2910691" y="4650966"/>
                    <a:chExt cx="841248" cy="841248"/>
                  </a:xfrm>
                </p:grpSpPr>
                <p:sp>
                  <p:nvSpPr>
                    <p:cNvPr id="69" name="Oval 68"/>
                    <p:cNvSpPr/>
                    <p:nvPr/>
                  </p:nvSpPr>
                  <p:spPr>
                    <a:xfrm>
                      <a:off x="2910691" y="465096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70" name="Oval 69"/>
                    <p:cNvSpPr/>
                    <p:nvPr/>
                  </p:nvSpPr>
                  <p:spPr>
                    <a:xfrm>
                      <a:off x="2955720" y="4700157"/>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pic>
              <p:nvPicPr>
                <p:cNvPr id="65" name="Picture 64"/>
                <p:cNvPicPr>
                  <a:picLocks noChangeAspect="1"/>
                </p:cNvPicPr>
                <p:nvPr/>
              </p:nvPicPr>
              <p:blipFill>
                <a:blip r:embed="rId4"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5229498" y="2553422"/>
                  <a:ext cx="1645920" cy="1645920"/>
                </a:xfrm>
                <a:prstGeom prst="rect">
                  <a:avLst/>
                </a:prstGeom>
              </p:spPr>
            </p:pic>
            <p:pic>
              <p:nvPicPr>
                <p:cNvPr id="66" name="Picture 65"/>
                <p:cNvPicPr>
                  <a:picLocks noChangeAspect="1"/>
                </p:cNvPicPr>
                <p:nvPr/>
              </p:nvPicPr>
              <p:blipFill>
                <a:blip r:embed="rId5" cstate="print">
                  <a:clrChange>
                    <a:clrFrom>
                      <a:srgbClr val="FEFEFE"/>
                    </a:clrFrom>
                    <a:clrTo>
                      <a:srgbClr val="FEFEFE">
                        <a:alpha val="0"/>
                      </a:srgbClr>
                    </a:clrTo>
                  </a:clrChange>
                  <a:grayscl/>
                  <a:extLst>
                    <a:ext uri="{28A0092B-C50C-407E-A947-70E740481C1C}">
                      <a14:useLocalDpi xmlns:a14="http://schemas.microsoft.com/office/drawing/2010/main" val="0"/>
                    </a:ext>
                  </a:extLst>
                </a:blip>
                <a:stretch>
                  <a:fillRect/>
                </a:stretch>
              </p:blipFill>
              <p:spPr>
                <a:xfrm>
                  <a:off x="9468983" y="2580835"/>
                  <a:ext cx="1645920" cy="1645920"/>
                </a:xfrm>
                <a:prstGeom prst="rect">
                  <a:avLst/>
                </a:prstGeom>
              </p:spPr>
            </p:pic>
          </p:grpSp>
          <p:pic>
            <p:nvPicPr>
              <p:cNvPr id="49" name="Picture 48"/>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7044546" y="3484400"/>
                <a:ext cx="1563297" cy="1594955"/>
              </a:xfrm>
              <a:prstGeom prst="rect">
                <a:avLst/>
              </a:prstGeom>
            </p:spPr>
          </p:pic>
          <p:sp>
            <p:nvSpPr>
              <p:cNvPr id="50" name="Right Arrow 49"/>
              <p:cNvSpPr/>
              <p:nvPr/>
            </p:nvSpPr>
            <p:spPr>
              <a:xfrm>
                <a:off x="2766807" y="396330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51" name="Right Arrow 50"/>
              <p:cNvSpPr/>
              <p:nvPr/>
            </p:nvSpPr>
            <p:spPr>
              <a:xfrm>
                <a:off x="4717753"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52" name="Right Arrow 51"/>
              <p:cNvSpPr/>
              <p:nvPr/>
            </p:nvSpPr>
            <p:spPr>
              <a:xfrm>
                <a:off x="6660666" y="401406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53" name="Right Arrow 52"/>
              <p:cNvSpPr/>
              <p:nvPr/>
            </p:nvSpPr>
            <p:spPr>
              <a:xfrm>
                <a:off x="8605098"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grpSp>
        <p:pic>
          <p:nvPicPr>
            <p:cNvPr id="89" name="Picture 88"/>
            <p:cNvPicPr>
              <a:picLocks noChangeAspect="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444009" y="2317881"/>
              <a:ext cx="1514516" cy="1552944"/>
            </a:xfrm>
            <a:prstGeom prst="rect">
              <a:avLst/>
            </a:prstGeom>
          </p:spPr>
        </p:pic>
      </p:grpSp>
      <p:sp>
        <p:nvSpPr>
          <p:cNvPr id="5" name="Slide Number Placeholder 4"/>
          <p:cNvSpPr>
            <a:spLocks noGrp="1"/>
          </p:cNvSpPr>
          <p:nvPr>
            <p:ph type="sldNum" sz="quarter" idx="7"/>
          </p:nvPr>
        </p:nvSpPr>
        <p:spPr/>
        <p:txBody>
          <a:bodyPr/>
          <a:lstStyle/>
          <a:p>
            <a:fld id="{81D60167-4931-47E6-BA6A-407CBD079E47}" type="slidenum">
              <a:rPr lang="en-US" spc="-5" smtClean="0"/>
              <a:pPr/>
              <a:t>15</a:t>
            </a:fld>
            <a:endParaRPr lang="en-US" spc="-5" dirty="0"/>
          </a:p>
        </p:txBody>
      </p:sp>
    </p:spTree>
    <p:extLst>
      <p:ext uri="{BB962C8B-B14F-4D97-AF65-F5344CB8AC3E}">
        <p14:creationId xmlns:p14="http://schemas.microsoft.com/office/powerpoint/2010/main" val="2502662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Recruitment Objectives</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16</a:t>
            </a:fld>
            <a:endParaRPr lang="en-US" spc="-5" dirty="0"/>
          </a:p>
        </p:txBody>
      </p:sp>
      <p:sp>
        <p:nvSpPr>
          <p:cNvPr id="6" name="Text Placeholder 5"/>
          <p:cNvSpPr>
            <a:spLocks noGrp="1"/>
          </p:cNvSpPr>
          <p:nvPr>
            <p:ph type="body" sz="quarter" idx="13"/>
          </p:nvPr>
        </p:nvSpPr>
        <p:spPr>
          <a:xfrm>
            <a:off x="755650" y="2606675"/>
            <a:ext cx="18745200" cy="5715000"/>
          </a:xfrm>
        </p:spPr>
        <p:txBody>
          <a:bodyPr/>
          <a:lstStyle/>
          <a:p>
            <a:pPr defTabSz="342900" rtl="0">
              <a:lnSpc>
                <a:spcPct val="100000"/>
              </a:lnSpc>
              <a:spcBef>
                <a:spcPts val="1350"/>
              </a:spcBef>
              <a:spcAft>
                <a:spcPts val="375"/>
              </a:spcAft>
            </a:pPr>
            <a:r>
              <a:rPr lang="en-US" sz="4000" kern="1200" dirty="0" smtClean="0">
                <a:solidFill>
                  <a:prstClr val="black"/>
                </a:solidFill>
                <a:latin typeface="Arial" panose="020B0604020202020204" pitchFamily="34" charset="0"/>
                <a:cs typeface="Arial" panose="020B0604020202020204" pitchFamily="34" charset="0"/>
              </a:rPr>
              <a:t>Objectives</a:t>
            </a:r>
          </a:p>
          <a:p>
            <a:pPr marL="914400" lvl="1" indent="-571500" defTabSz="342900" rtl="0">
              <a:lnSpc>
                <a:spcPct val="100000"/>
              </a:lnSpc>
              <a:spcBef>
                <a:spcPts val="375"/>
              </a:spcBef>
              <a:spcAft>
                <a:spcPts val="375"/>
              </a:spcAft>
              <a:buSzTx/>
              <a:buFont typeface="Arial" panose="020B0604020202020204" pitchFamily="34" charset="0"/>
              <a:buChar char="─"/>
            </a:pPr>
            <a:r>
              <a:rPr lang="en-US" sz="4000" dirty="0">
                <a:latin typeface="Arial" panose="020B0604020202020204" pitchFamily="34" charset="0"/>
                <a:cs typeface="Arial" panose="020B0604020202020204" pitchFamily="34" charset="0"/>
              </a:rPr>
              <a:t>Recruit potentially eligible individuals through provider and community-based (e.g., culturally relevant print materials, local media) recruitment strategies </a:t>
            </a:r>
          </a:p>
          <a:p>
            <a:pPr marL="914400" lvl="1" indent="-571500" defTabSz="342900" rtl="0">
              <a:lnSpc>
                <a:spcPct val="100000"/>
              </a:lnSpc>
              <a:spcBef>
                <a:spcPts val="375"/>
              </a:spcBef>
              <a:spcAft>
                <a:spcPts val="375"/>
              </a:spcAft>
              <a:buSzTx/>
              <a:buFont typeface="Arial" panose="020B0604020202020204" pitchFamily="34" charset="0"/>
              <a:buChar char="─"/>
            </a:pPr>
            <a:r>
              <a:rPr lang="en-US" sz="4000" dirty="0">
                <a:latin typeface="Arial" panose="020B0604020202020204" pitchFamily="34" charset="0"/>
                <a:cs typeface="Arial" panose="020B0604020202020204" pitchFamily="34" charset="0"/>
              </a:rPr>
              <a:t>Support equitable access to screening through recruitment activities targeted to the hard to reach eligible population (e.g., lower socioeconomic status; First Nations, Inuit, Métis and urban Indigenous</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261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Development of Recruitment Strategies</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17</a:t>
            </a:fld>
            <a:endParaRPr lang="en-US" spc="-5" dirty="0"/>
          </a:p>
        </p:txBody>
      </p:sp>
      <p:sp>
        <p:nvSpPr>
          <p:cNvPr id="9" name="Rectangle 8"/>
          <p:cNvSpPr/>
          <p:nvPr/>
        </p:nvSpPr>
        <p:spPr>
          <a:xfrm>
            <a:off x="527050" y="2378075"/>
            <a:ext cx="18252781" cy="1323439"/>
          </a:xfrm>
          <a:prstGeom prst="rect">
            <a:avLst/>
          </a:prstGeom>
        </p:spPr>
        <p:txBody>
          <a:bodyPr wrap="square">
            <a:spAutoFit/>
          </a:bodyPr>
          <a:lstStyle/>
          <a:p>
            <a:pPr hangingPunct="0">
              <a:spcBef>
                <a:spcPts val="400"/>
              </a:spcBef>
              <a:spcAft>
                <a:spcPts val="400"/>
              </a:spcAft>
              <a:defRPr/>
            </a:pPr>
            <a:r>
              <a:rPr lang="en-US" sz="4000" b="1" kern="0" dirty="0">
                <a:latin typeface="Arial" panose="020B0604020202020204" pitchFamily="34" charset="0"/>
                <a:cs typeface="Arial" panose="020B0604020202020204" pitchFamily="34" charset="0"/>
                <a:sym typeface="Helvetica"/>
              </a:rPr>
              <a:t>The following recruitment strategies were informed by a rapid literature </a:t>
            </a:r>
            <a:r>
              <a:rPr lang="en-US" sz="4000" b="1" kern="0" dirty="0" smtClean="0">
                <a:latin typeface="Arial" panose="020B0604020202020204" pitchFamily="34" charset="0"/>
                <a:cs typeface="Arial" panose="020B0604020202020204" pitchFamily="34" charset="0"/>
                <a:sym typeface="Helvetica"/>
              </a:rPr>
              <a:t>review</a:t>
            </a:r>
            <a:r>
              <a:rPr lang="en-US" sz="4000" b="1" kern="0" baseline="30000" dirty="0">
                <a:latin typeface="Arial" panose="020B0604020202020204" pitchFamily="34" charset="0"/>
                <a:cs typeface="Arial" panose="020B0604020202020204" pitchFamily="34" charset="0"/>
                <a:sym typeface="Helvetica"/>
              </a:rPr>
              <a:t>6</a:t>
            </a:r>
          </a:p>
        </p:txBody>
      </p:sp>
      <p:graphicFrame>
        <p:nvGraphicFramePr>
          <p:cNvPr id="10" name="Table 9"/>
          <p:cNvGraphicFramePr>
            <a:graphicFrameLocks noGrp="1"/>
          </p:cNvGraphicFramePr>
          <p:nvPr>
            <p:extLst>
              <p:ext uri="{D42A27DB-BD31-4B8C-83A1-F6EECF244321}">
                <p14:modId xmlns:p14="http://schemas.microsoft.com/office/powerpoint/2010/main" val="1443076655"/>
              </p:ext>
            </p:extLst>
          </p:nvPr>
        </p:nvGraphicFramePr>
        <p:xfrm>
          <a:off x="908050" y="3825875"/>
          <a:ext cx="17754600" cy="6019800"/>
        </p:xfrm>
        <a:graphic>
          <a:graphicData uri="http://schemas.openxmlformats.org/drawingml/2006/table">
            <a:tbl>
              <a:tblPr firstRow="1" bandRow="1">
                <a:tableStyleId>{912C8C85-51F0-491E-9774-3900AFEF0FD7}</a:tableStyleId>
              </a:tblPr>
              <a:tblGrid>
                <a:gridCol w="5918200">
                  <a:extLst>
                    <a:ext uri="{9D8B030D-6E8A-4147-A177-3AD203B41FA5}">
                      <a16:colId xmlns:a16="http://schemas.microsoft.com/office/drawing/2014/main" val="3184118238"/>
                    </a:ext>
                  </a:extLst>
                </a:gridCol>
                <a:gridCol w="5918200">
                  <a:extLst>
                    <a:ext uri="{9D8B030D-6E8A-4147-A177-3AD203B41FA5}">
                      <a16:colId xmlns:a16="http://schemas.microsoft.com/office/drawing/2014/main" val="3882237235"/>
                    </a:ext>
                  </a:extLst>
                </a:gridCol>
                <a:gridCol w="5918200">
                  <a:extLst>
                    <a:ext uri="{9D8B030D-6E8A-4147-A177-3AD203B41FA5}">
                      <a16:colId xmlns:a16="http://schemas.microsoft.com/office/drawing/2014/main" val="2298619246"/>
                    </a:ext>
                  </a:extLst>
                </a:gridCol>
              </a:tblGrid>
              <a:tr h="978218">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Active </a:t>
                      </a:r>
                      <a:r>
                        <a:rPr lang="en-US" sz="3200" dirty="0" smtClean="0">
                          <a:latin typeface="Arial" panose="020B0604020202020204" pitchFamily="34" charset="0"/>
                          <a:cs typeface="Arial" panose="020B0604020202020204" pitchFamily="34" charset="0"/>
                        </a:rPr>
                        <a:t>Recruitment</a:t>
                      </a:r>
                      <a:endParaRPr lang="en-US" sz="3200" dirty="0">
                        <a:latin typeface="Arial" panose="020B0604020202020204" pitchFamily="34" charset="0"/>
                        <a:cs typeface="Arial" panose="020B0604020202020204" pitchFamily="34" charset="0"/>
                      </a:endParaRPr>
                    </a:p>
                  </a:txBody>
                  <a:tcPr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5B97"/>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Multi-Component Strategies</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5B97"/>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Personalized Strategies</a:t>
                      </a:r>
                    </a:p>
                  </a:txBody>
                  <a:tcPr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5B97"/>
                    </a:solidFill>
                  </a:tcPr>
                </a:tc>
                <a:extLst>
                  <a:ext uri="{0D108BD9-81ED-4DB2-BD59-A6C34878D82A}">
                    <a16:rowId xmlns:a16="http://schemas.microsoft.com/office/drawing/2014/main" val="3091312360"/>
                  </a:ext>
                </a:extLst>
              </a:tr>
              <a:tr h="5041582">
                <a:tc>
                  <a:txBody>
                    <a:bodyPr/>
                    <a:lstStyle/>
                    <a:p>
                      <a:pPr marL="285750" marR="0" lvl="0" indent="-2857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tx1"/>
                          </a:solidFill>
                          <a:latin typeface="Arial" panose="020B0604020202020204" pitchFamily="34" charset="0"/>
                          <a:cs typeface="Arial" panose="020B0604020202020204" pitchFamily="34" charset="0"/>
                          <a:sym typeface="Helvetica"/>
                        </a:rPr>
                        <a:t>Developed an overarching provincial recruitment strategy with tailored regional/local outreach </a:t>
                      </a:r>
                      <a:endParaRPr lang="en-US" sz="32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3200" dirty="0">
                        <a:solidFill>
                          <a:schemeClr val="tx1"/>
                        </a:solidFill>
                        <a:latin typeface="Arial" panose="020B0604020202020204" pitchFamily="34" charset="0"/>
                        <a:cs typeface="Arial" panose="020B0604020202020204" pitchFamily="34" charset="0"/>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sym typeface="Helvetica"/>
                        </a:rPr>
                        <a:t>Included both primary care provider and public/community-led strategies</a:t>
                      </a:r>
                      <a:endParaRPr lang="en-US" sz="32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sym typeface="Helvetica"/>
                        </a:rPr>
                        <a:t>Used segmented target populations based on market research to recommend recruitment </a:t>
                      </a:r>
                      <a:r>
                        <a:rPr lang="en-US" sz="3200" dirty="0" smtClean="0">
                          <a:solidFill>
                            <a:schemeClr val="tx1"/>
                          </a:solidFill>
                          <a:latin typeface="Arial" panose="020B0604020202020204" pitchFamily="34" charset="0"/>
                          <a:cs typeface="Arial" panose="020B0604020202020204" pitchFamily="34" charset="0"/>
                          <a:sym typeface="Helvetica"/>
                        </a:rPr>
                        <a:t>modalities</a:t>
                      </a:r>
                      <a:endParaRPr lang="en-US" sz="3200" dirty="0">
                        <a:solidFill>
                          <a:schemeClr val="tx1"/>
                        </a:solidFill>
                        <a:latin typeface="Arial" panose="020B0604020202020204" pitchFamily="34" charset="0"/>
                        <a:cs typeface="Arial" panose="020B0604020202020204" pitchFamily="34" charset="0"/>
                        <a:sym typeface="Helvetica"/>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CA" sz="3200" dirty="0">
                          <a:latin typeface="Arial" panose="020B0604020202020204" pitchFamily="34" charset="0"/>
                          <a:cs typeface="Arial" panose="020B0604020202020204" pitchFamily="34" charset="0"/>
                        </a:rPr>
                        <a:t>Created Continuing Professional Development </a:t>
                      </a:r>
                      <a:r>
                        <a:rPr lang="en-US" sz="3200" dirty="0">
                          <a:latin typeface="Arial" panose="020B0604020202020204" pitchFamily="34" charset="0"/>
                          <a:cs typeface="Arial" panose="020B0604020202020204" pitchFamily="34" charset="0"/>
                          <a:sym typeface="Helvetica"/>
                        </a:rPr>
                        <a:t>(CPD) course delivered in </a:t>
                      </a:r>
                      <a:r>
                        <a:rPr lang="en-US" sz="3200" dirty="0">
                          <a:solidFill>
                            <a:schemeClr val="tx1"/>
                          </a:solidFill>
                          <a:latin typeface="Arial" panose="020B0604020202020204" pitchFamily="34" charset="0"/>
                          <a:cs typeface="Arial" panose="020B0604020202020204" pitchFamily="34" charset="0"/>
                          <a:sym typeface="Helvetica"/>
                        </a:rPr>
                        <a:t>person to primary care physicians</a:t>
                      </a:r>
                      <a:endParaRPr lang="en-US" sz="32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sym typeface="Helvetica"/>
                        </a:rPr>
                        <a:t>Facilitated multiple meetings with primary care practices and </a:t>
                      </a:r>
                      <a:r>
                        <a:rPr lang="en-US" sz="3200" dirty="0">
                          <a:latin typeface="Arial" panose="020B0604020202020204" pitchFamily="34" charset="0"/>
                          <a:cs typeface="Arial" panose="020B0604020202020204" pitchFamily="34" charset="0"/>
                        </a:rPr>
                        <a:t>First Nations, Inuit and Métis</a:t>
                      </a:r>
                      <a:r>
                        <a:rPr lang="en-US" sz="3200" dirty="0">
                          <a:latin typeface="Arial" panose="020B0604020202020204" pitchFamily="34" charset="0"/>
                          <a:cs typeface="Arial" panose="020B0604020202020204" pitchFamily="34" charset="0"/>
                          <a:sym typeface="Helvetica"/>
                        </a:rPr>
                        <a:t> providers </a:t>
                      </a:r>
                      <a:r>
                        <a:rPr lang="en-US" sz="3200" dirty="0" smtClean="0">
                          <a:latin typeface="Arial" panose="020B0604020202020204" pitchFamily="34" charset="0"/>
                          <a:cs typeface="Arial" panose="020B0604020202020204" pitchFamily="34" charset="0"/>
                          <a:sym typeface="Helvetica"/>
                        </a:rPr>
                        <a:t>groups</a:t>
                      </a:r>
                      <a:endParaRPr lang="en-US" sz="3200" dirty="0">
                        <a:latin typeface="Arial" panose="020B0604020202020204" pitchFamily="34" charset="0"/>
                        <a:cs typeface="Arial" panose="020B0604020202020204" pitchFamily="34" charset="0"/>
                        <a:sym typeface="Helvetica"/>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25955281"/>
                  </a:ext>
                </a:extLst>
              </a:tr>
            </a:tbl>
          </a:graphicData>
        </a:graphic>
      </p:graphicFrame>
      <p:sp>
        <p:nvSpPr>
          <p:cNvPr id="6" name="Rectangle 5"/>
          <p:cNvSpPr/>
          <p:nvPr/>
        </p:nvSpPr>
        <p:spPr>
          <a:xfrm>
            <a:off x="8680450" y="10421521"/>
            <a:ext cx="10134600" cy="584775"/>
          </a:xfrm>
          <a:prstGeom prst="rect">
            <a:avLst/>
          </a:prstGeom>
        </p:spPr>
        <p:txBody>
          <a:bodyPr wrap="square">
            <a:spAutoFit/>
          </a:bodyPr>
          <a:lstStyle/>
          <a:p>
            <a:r>
              <a:rPr lang="en-US" sz="1600" kern="0" dirty="0">
                <a:latin typeface="Arial" panose="020B0604020202020204" pitchFamily="34" charset="0"/>
                <a:cs typeface="Arial" panose="020B0604020202020204" pitchFamily="34" charset="0"/>
                <a:sym typeface="Helvetica"/>
              </a:rPr>
              <a:t>6</a:t>
            </a:r>
            <a:r>
              <a:rPr lang="en-US" sz="1600" kern="0" dirty="0" smtClean="0">
                <a:latin typeface="Arial" panose="020B0604020202020204" pitchFamily="34" charset="0"/>
                <a:cs typeface="Arial" panose="020B0604020202020204" pitchFamily="34" charset="0"/>
                <a:sym typeface="Helvetica"/>
              </a:rPr>
              <a:t>. </a:t>
            </a:r>
            <a:r>
              <a:rPr lang="en-US" sz="1600" kern="0" dirty="0">
                <a:latin typeface="Arial" panose="020B0604020202020204" pitchFamily="34" charset="0"/>
                <a:cs typeface="Arial" panose="020B0604020202020204" pitchFamily="34" charset="0"/>
                <a:sym typeface="Helvetica"/>
              </a:rPr>
              <a:t>P</a:t>
            </a:r>
            <a:r>
              <a:rPr lang="en-CA" sz="1600" kern="0" dirty="0">
                <a:latin typeface="Arial" panose="020B0604020202020204" pitchFamily="34" charset="0"/>
                <a:cs typeface="Arial" panose="020B0604020202020204" pitchFamily="34" charset="0"/>
                <a:sym typeface="Helvetica"/>
              </a:rPr>
              <a:t>eirson L, et al. 2016, March 30. </a:t>
            </a:r>
            <a:r>
              <a:rPr lang="en-US" sz="1600" kern="0" dirty="0">
                <a:latin typeface="Arial" panose="020B0604020202020204" pitchFamily="34" charset="0"/>
                <a:cs typeface="Arial" panose="020B0604020202020204" pitchFamily="34" charset="0"/>
                <a:sym typeface="Helvetica"/>
              </a:rPr>
              <a:t>Recruiting hard-to-reach groups for high risk lung cancer screening: A rapid review. Unpublished internal document, Cancer Care Ontario</a:t>
            </a:r>
          </a:p>
        </p:txBody>
      </p:sp>
    </p:spTree>
    <p:extLst>
      <p:ext uri="{BB962C8B-B14F-4D97-AF65-F5344CB8AC3E}">
        <p14:creationId xmlns:p14="http://schemas.microsoft.com/office/powerpoint/2010/main" val="2258620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Recruitment Resources</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18</a:t>
            </a:fld>
            <a:endParaRPr lang="en-US" spc="-5" dirty="0"/>
          </a:p>
        </p:txBody>
      </p:sp>
      <p:sp>
        <p:nvSpPr>
          <p:cNvPr id="6" name="Text Placeholder 5"/>
          <p:cNvSpPr>
            <a:spLocks noGrp="1"/>
          </p:cNvSpPr>
          <p:nvPr>
            <p:ph type="body" sz="quarter" idx="13"/>
          </p:nvPr>
        </p:nvSpPr>
        <p:spPr>
          <a:xfrm>
            <a:off x="603250" y="2454275"/>
            <a:ext cx="18745200" cy="5715000"/>
          </a:xfrm>
        </p:spPr>
        <p:txBody>
          <a:bodyPr/>
          <a:lstStyle/>
          <a:p>
            <a:pPr marL="0" indent="0" defTabSz="342900" rtl="0">
              <a:lnSpc>
                <a:spcPct val="100000"/>
              </a:lnSpc>
              <a:spcBef>
                <a:spcPts val="1350"/>
              </a:spcBef>
              <a:spcAft>
                <a:spcPts val="375"/>
              </a:spcAft>
              <a:buNone/>
            </a:pPr>
            <a:r>
              <a:rPr lang="en-US" sz="4000" kern="1200" dirty="0" smtClean="0">
                <a:solidFill>
                  <a:prstClr val="black"/>
                </a:solidFill>
                <a:latin typeface="Arial" panose="020B0604020202020204" pitchFamily="34" charset="0"/>
                <a:cs typeface="Arial" panose="020B0604020202020204" pitchFamily="34" charset="0"/>
              </a:rPr>
              <a:t>Recruitment materials include:</a:t>
            </a:r>
          </a:p>
          <a:p>
            <a:pPr>
              <a:spcBef>
                <a:spcPts val="400"/>
              </a:spcBef>
              <a:spcAft>
                <a:spcPts val="400"/>
              </a:spcAft>
            </a:pPr>
            <a:r>
              <a:rPr lang="en-CA" sz="4000" dirty="0">
                <a:solidFill>
                  <a:prstClr val="black"/>
                </a:solidFill>
                <a:latin typeface="Arial" panose="020B0604020202020204" pitchFamily="34" charset="0"/>
                <a:cs typeface="Arial" panose="020B0604020202020204" pitchFamily="34" charset="0"/>
              </a:rPr>
              <a:t>Recruitment Tool for </a:t>
            </a:r>
            <a:r>
              <a:rPr lang="en-CA" sz="4000" dirty="0">
                <a:latin typeface="Arial" panose="020B0604020202020204" pitchFamily="34" charset="0"/>
                <a:cs typeface="Arial" panose="020B0604020202020204" pitchFamily="34" charset="0"/>
              </a:rPr>
              <a:t>Primary Care Providers (one page pilot design summary)</a:t>
            </a:r>
          </a:p>
          <a:p>
            <a:pPr>
              <a:spcBef>
                <a:spcPts val="400"/>
              </a:spcBef>
              <a:spcAft>
                <a:spcPts val="400"/>
              </a:spcAft>
            </a:pPr>
            <a:r>
              <a:rPr lang="en-CA" sz="4000" dirty="0">
                <a:solidFill>
                  <a:prstClr val="black"/>
                </a:solidFill>
                <a:latin typeface="Arial" panose="020B0604020202020204" pitchFamily="34" charset="0"/>
                <a:cs typeface="Arial" panose="020B0604020202020204" pitchFamily="34" charset="0"/>
              </a:rPr>
              <a:t>CPD course </a:t>
            </a:r>
            <a:r>
              <a:rPr lang="en-CA" sz="4000" dirty="0">
                <a:latin typeface="Arial" panose="020B0604020202020204" pitchFamily="34" charset="0"/>
                <a:cs typeface="Arial" panose="020B0604020202020204" pitchFamily="34" charset="0"/>
              </a:rPr>
              <a:t>for primary care physicians</a:t>
            </a:r>
          </a:p>
          <a:p>
            <a:pPr>
              <a:spcBef>
                <a:spcPts val="400"/>
              </a:spcBef>
              <a:spcAft>
                <a:spcPts val="400"/>
              </a:spcAft>
            </a:pPr>
            <a:r>
              <a:rPr lang="en-CA" sz="4000" dirty="0">
                <a:solidFill>
                  <a:prstClr val="black"/>
                </a:solidFill>
                <a:latin typeface="Arial" panose="020B0604020202020204" pitchFamily="34" charset="0"/>
                <a:cs typeface="Arial" panose="020B0604020202020204" pitchFamily="34" charset="0"/>
              </a:rPr>
              <a:t>Brochures (</a:t>
            </a:r>
            <a:r>
              <a:rPr lang="en-CA" sz="4000" dirty="0">
                <a:latin typeface="Arial" panose="020B0604020202020204" pitchFamily="34" charset="0"/>
                <a:cs typeface="Arial" panose="020B0604020202020204" pitchFamily="34" charset="0"/>
                <a:sym typeface="Helvetica"/>
              </a:rPr>
              <a:t>available in English, French, Ojibway, Mohawk and Inuktitut</a:t>
            </a:r>
            <a:r>
              <a:rPr lang="en-CA" sz="4000" dirty="0">
                <a:latin typeface="Arial" panose="020B0604020202020204" pitchFamily="34" charset="0"/>
                <a:cs typeface="Arial" panose="020B0604020202020204" pitchFamily="34" charset="0"/>
              </a:rPr>
              <a:t>)</a:t>
            </a:r>
          </a:p>
          <a:p>
            <a:pPr>
              <a:spcBef>
                <a:spcPts val="400"/>
              </a:spcBef>
              <a:spcAft>
                <a:spcPts val="400"/>
              </a:spcAft>
            </a:pPr>
            <a:r>
              <a:rPr lang="en-CA" sz="4000" dirty="0">
                <a:latin typeface="Arial" panose="020B0604020202020204" pitchFamily="34" charset="0"/>
                <a:cs typeface="Arial" panose="020B0604020202020204" pitchFamily="34" charset="0"/>
              </a:rPr>
              <a:t>Frequently Asked Questions for Healthcare Providers (available on public webpage)</a:t>
            </a:r>
          </a:p>
        </p:txBody>
      </p:sp>
      <p:pic>
        <p:nvPicPr>
          <p:cNvPr id="12" name="Picture 11"/>
          <p:cNvPicPr>
            <a:picLocks noChangeAspect="1"/>
          </p:cNvPicPr>
          <p:nvPr/>
        </p:nvPicPr>
        <p:blipFill>
          <a:blip r:embed="rId3"/>
          <a:stretch>
            <a:fillRect/>
          </a:stretch>
        </p:blipFill>
        <p:spPr>
          <a:xfrm>
            <a:off x="14840776" y="7026275"/>
            <a:ext cx="3898074" cy="2491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4"/>
          <a:stretch>
            <a:fillRect/>
          </a:stretch>
        </p:blipFill>
        <p:spPr>
          <a:xfrm>
            <a:off x="11252787" y="7026276"/>
            <a:ext cx="3523663" cy="2491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5"/>
          <a:stretch>
            <a:fillRect/>
          </a:stretch>
        </p:blipFill>
        <p:spPr>
          <a:xfrm>
            <a:off x="7767829" y="7026275"/>
            <a:ext cx="3427221" cy="2507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6"/>
          <a:stretch>
            <a:fillRect/>
          </a:stretch>
        </p:blipFill>
        <p:spPr>
          <a:xfrm>
            <a:off x="4385029" y="7012658"/>
            <a:ext cx="3304821" cy="2502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7"/>
          <a:stretch>
            <a:fillRect/>
          </a:stretch>
        </p:blipFill>
        <p:spPr>
          <a:xfrm>
            <a:off x="1742751" y="7012658"/>
            <a:ext cx="2518099" cy="2518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3841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Target Population for Recruitment</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19</a:t>
            </a:fld>
            <a:endParaRPr lang="en-US" spc="-5" dirty="0"/>
          </a:p>
        </p:txBody>
      </p:sp>
      <p:grpSp>
        <p:nvGrpSpPr>
          <p:cNvPr id="17" name="Group 16"/>
          <p:cNvGrpSpPr/>
          <p:nvPr/>
        </p:nvGrpSpPr>
        <p:grpSpPr>
          <a:xfrm>
            <a:off x="222250" y="2978339"/>
            <a:ext cx="10800154" cy="5861883"/>
            <a:chOff x="429048" y="2028720"/>
            <a:chExt cx="5602312" cy="4065597"/>
          </a:xfrm>
        </p:grpSpPr>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441589" y="4856847"/>
              <a:ext cx="356804" cy="951477"/>
            </a:xfrm>
            <a:prstGeom prst="rect">
              <a:avLst/>
            </a:prstGeom>
          </p:spPr>
        </p:pic>
        <p:pic>
          <p:nvPicPr>
            <p:cNvPr id="19" name="Picture 2" descr="https://www.clker.com/cliparts/v/c/i/e/B/M/green-stick-figure-md.png"/>
            <p:cNvPicPr>
              <a:picLocks noChangeAspect="1" noChangeArrowheads="1"/>
            </p:cNvPicPr>
            <p:nvPr/>
          </p:nvPicPr>
          <p:blipFill>
            <a:blip r:embed="rId5" cstate="print">
              <a:duotone>
                <a:prstClr val="black"/>
                <a:srgbClr val="809EC2">
                  <a:tint val="45000"/>
                  <a:satMod val="400000"/>
                </a:srgbClr>
              </a:duotone>
              <a:extLst>
                <a:ext uri="{28A0092B-C50C-407E-A947-70E740481C1C}">
                  <a14:useLocalDpi xmlns:a14="http://schemas.microsoft.com/office/drawing/2010/main" val="0"/>
                </a:ext>
              </a:extLst>
            </a:blip>
            <a:srcRect/>
            <a:stretch>
              <a:fillRect/>
            </a:stretch>
          </p:blipFill>
          <p:spPr bwMode="auto">
            <a:xfrm flipH="1">
              <a:off x="2448075" y="4892725"/>
              <a:ext cx="355407" cy="8855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329064" y="5111946"/>
              <a:ext cx="1702296" cy="7471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Arial"/>
                </a:rPr>
                <a:t>Between ages 55 and 74 years</a:t>
              </a:r>
            </a:p>
          </p:txBody>
        </p:sp>
        <p:sp>
          <p:nvSpPr>
            <p:cNvPr id="21" name="TextBox 20"/>
            <p:cNvSpPr txBox="1"/>
            <p:nvPr/>
          </p:nvSpPr>
          <p:spPr>
            <a:xfrm>
              <a:off x="2247284" y="2156811"/>
              <a:ext cx="2809295" cy="429505"/>
            </a:xfrm>
            <a:prstGeom prst="rect">
              <a:avLst/>
            </a:prstGeom>
            <a:noFill/>
          </p:spPr>
          <p:txBody>
            <a:bodyPr wrap="square" rtlCol="0">
              <a:spAutoFit/>
            </a:bodyPr>
            <a:lstStyle/>
            <a:p>
              <a:pPr marL="0" marR="0" lvl="0" indent="0" defTabSz="914400" eaLnBrk="1" fontAlgn="auto" latinLnBrk="0" hangingPunct="1">
                <a:lnSpc>
                  <a:spcPct val="107000"/>
                </a:lnSpc>
                <a:spcBef>
                  <a:spcPct val="20000"/>
                </a:spcBef>
                <a:spcAft>
                  <a:spcPts val="0"/>
                </a:spcAft>
                <a:buClrTx/>
                <a:buSzTx/>
                <a:buFontTx/>
                <a:buNone/>
                <a:tabLst>
                  <a:tab pos="517512" algn="l"/>
                </a:tabLst>
                <a:defRPr/>
              </a:pPr>
              <a:r>
                <a:rPr kumimoji="0" lang="en-US" sz="3200" b="1" i="0" u="none" strike="noStrike" kern="0" cap="none" spc="0" normalizeH="0" baseline="0" noProof="0" dirty="0">
                  <a:ln>
                    <a:noFill/>
                  </a:ln>
                  <a:solidFill>
                    <a:srgbClr val="326295"/>
                  </a:solidFill>
                  <a:effectLst/>
                  <a:uLnTx/>
                  <a:uFillTx/>
                  <a:latin typeface="Arial"/>
                </a:rPr>
                <a:t>Smoking History </a:t>
              </a:r>
            </a:p>
          </p:txBody>
        </p:sp>
        <p:sp>
          <p:nvSpPr>
            <p:cNvPr id="22" name="TextBox 21"/>
            <p:cNvSpPr txBox="1"/>
            <p:nvPr/>
          </p:nvSpPr>
          <p:spPr>
            <a:xfrm>
              <a:off x="2048533" y="4388902"/>
              <a:ext cx="2111828" cy="402956"/>
            </a:xfrm>
            <a:prstGeom prst="rect">
              <a:avLst/>
            </a:prstGeom>
            <a:noFill/>
          </p:spPr>
          <p:txBody>
            <a:bodyPr wrap="square" rtlCol="0">
              <a:spAutoFit/>
            </a:bodyPr>
            <a:lstStyle/>
            <a:p>
              <a:pPr marL="0" marR="0" lvl="0" indent="0" algn="ctr" defTabSz="914400" eaLnBrk="1" fontAlgn="auto" latinLnBrk="0" hangingPunct="1">
                <a:lnSpc>
                  <a:spcPct val="107000"/>
                </a:lnSpc>
                <a:spcBef>
                  <a:spcPct val="20000"/>
                </a:spcBef>
                <a:spcAft>
                  <a:spcPts val="0"/>
                </a:spcAft>
                <a:buClrTx/>
                <a:buSzTx/>
                <a:buFontTx/>
                <a:buNone/>
                <a:tabLst>
                  <a:tab pos="517512" algn="l"/>
                </a:tabLst>
                <a:defRPr/>
              </a:pPr>
              <a:r>
                <a:rPr kumimoji="0" lang="en-US" sz="3200" b="1" i="0" u="none" strike="noStrike" kern="0" cap="none" spc="0" normalizeH="0" baseline="0" noProof="0" dirty="0">
                  <a:ln>
                    <a:noFill/>
                  </a:ln>
                  <a:solidFill>
                    <a:srgbClr val="326295"/>
                  </a:solidFill>
                  <a:effectLst/>
                  <a:uLnTx/>
                  <a:uFillTx/>
                  <a:latin typeface="Arial"/>
                </a:rPr>
                <a:t>Age</a:t>
              </a:r>
            </a:p>
          </p:txBody>
        </p:sp>
        <p:pic>
          <p:nvPicPr>
            <p:cNvPr id="23" name="Picture 22"/>
            <p:cNvPicPr>
              <a:picLocks noChangeAspect="1"/>
            </p:cNvPicPr>
            <p:nvPr/>
          </p:nvPicPr>
          <p:blipFill>
            <a:blip r:embed="rId6"/>
            <a:stretch>
              <a:fillRect/>
            </a:stretch>
          </p:blipFill>
          <p:spPr>
            <a:xfrm>
              <a:off x="2927165" y="4871111"/>
              <a:ext cx="369835" cy="937213"/>
            </a:xfrm>
            <a:prstGeom prst="rect">
              <a:avLst/>
            </a:prstGeom>
            <a:solidFill>
              <a:srgbClr val="CE8E00"/>
            </a:solidFill>
          </p:spPr>
        </p:pic>
        <p:sp>
          <p:nvSpPr>
            <p:cNvPr id="24" name="TextBox 23"/>
            <p:cNvSpPr txBox="1"/>
            <p:nvPr/>
          </p:nvSpPr>
          <p:spPr>
            <a:xfrm>
              <a:off x="3425015" y="5768004"/>
              <a:ext cx="67491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Arial"/>
                </a:rPr>
                <a:t>75+</a:t>
              </a:r>
            </a:p>
          </p:txBody>
        </p:sp>
        <p:sp>
          <p:nvSpPr>
            <p:cNvPr id="25" name="TextBox 24"/>
            <p:cNvSpPr txBox="1"/>
            <p:nvPr/>
          </p:nvSpPr>
          <p:spPr>
            <a:xfrm>
              <a:off x="2339666" y="5758276"/>
              <a:ext cx="67491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Arial"/>
                </a:rPr>
                <a:t>0-54</a:t>
              </a:r>
            </a:p>
          </p:txBody>
        </p:sp>
        <p:sp>
          <p:nvSpPr>
            <p:cNvPr id="26" name="TextBox 25"/>
            <p:cNvSpPr txBox="1"/>
            <p:nvPr/>
          </p:nvSpPr>
          <p:spPr>
            <a:xfrm>
              <a:off x="2839537" y="5763750"/>
              <a:ext cx="67491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Arial"/>
                </a:rPr>
                <a:t>55-74</a:t>
              </a:r>
            </a:p>
          </p:txBody>
        </p:sp>
        <p:cxnSp>
          <p:nvCxnSpPr>
            <p:cNvPr id="27" name="Straight Connector 26"/>
            <p:cNvCxnSpPr>
              <a:endCxn id="24" idx="0"/>
            </p:cNvCxnSpPr>
            <p:nvPr/>
          </p:nvCxnSpPr>
          <p:spPr>
            <a:xfrm>
              <a:off x="3478674" y="4964030"/>
              <a:ext cx="283799" cy="803972"/>
            </a:xfrm>
            <a:prstGeom prst="line">
              <a:avLst/>
            </a:prstGeom>
            <a:noFill/>
            <a:ln w="57150" cap="flat" cmpd="sng" algn="ctr">
              <a:solidFill>
                <a:srgbClr val="FF0000"/>
              </a:solidFill>
              <a:prstDash val="solid"/>
            </a:ln>
            <a:effectLst>
              <a:outerShdw blurRad="40000" dist="20000" dir="5400000" rotWithShape="0">
                <a:srgbClr val="000000">
                  <a:alpha val="38000"/>
                </a:srgbClr>
              </a:outerShdw>
            </a:effectLst>
          </p:spPr>
        </p:cxnSp>
        <p:cxnSp>
          <p:nvCxnSpPr>
            <p:cNvPr id="28" name="Straight Connector 27"/>
            <p:cNvCxnSpPr/>
            <p:nvPr/>
          </p:nvCxnSpPr>
          <p:spPr>
            <a:xfrm>
              <a:off x="2500698" y="4996835"/>
              <a:ext cx="283799" cy="803971"/>
            </a:xfrm>
            <a:prstGeom prst="line">
              <a:avLst/>
            </a:prstGeom>
            <a:noFill/>
            <a:ln w="57150" cap="flat" cmpd="sng" algn="ctr">
              <a:solidFill>
                <a:srgbClr val="FF0000"/>
              </a:solidFill>
              <a:prstDash val="solid"/>
            </a:ln>
            <a:effectLst>
              <a:outerShdw blurRad="40000" dist="20000" dir="5400000" rotWithShape="0">
                <a:srgbClr val="000000">
                  <a:alpha val="38000"/>
                </a:srgbClr>
              </a:outerShdw>
            </a:effectLst>
          </p:spPr>
        </p:cxnSp>
        <p:sp>
          <p:nvSpPr>
            <p:cNvPr id="29" name="Left Brace 28"/>
            <p:cNvSpPr/>
            <p:nvPr/>
          </p:nvSpPr>
          <p:spPr>
            <a:xfrm>
              <a:off x="1841660" y="2028720"/>
              <a:ext cx="413746" cy="4065597"/>
            </a:xfrm>
            <a:prstGeom prst="leftBrace">
              <a:avLst>
                <a:gd name="adj1" fmla="val 11538"/>
                <a:gd name="adj2" fmla="val 49011"/>
              </a:avLst>
            </a:prstGeom>
            <a:noFill/>
            <a:ln w="25400" cap="flat" cmpd="sng" algn="ctr">
              <a:solidFill>
                <a:srgbClr val="326295"/>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0" name="Rectangle 29"/>
            <p:cNvSpPr/>
            <p:nvPr/>
          </p:nvSpPr>
          <p:spPr>
            <a:xfrm>
              <a:off x="429048" y="3652583"/>
              <a:ext cx="1382406" cy="736318"/>
            </a:xfrm>
            <a:prstGeom prst="rect">
              <a:avLst/>
            </a:prstGeom>
            <a:solidFill>
              <a:sysClr val="window" lastClr="FFFFFF">
                <a:lumMod val="85000"/>
              </a:sysClr>
            </a:solidFill>
            <a:ln w="9525" cap="flat" cmpd="sng" algn="ctr">
              <a:solidFill>
                <a:sysClr val="window" lastClr="FFFFFF">
                  <a:lumMod val="75000"/>
                </a:sys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326295"/>
                  </a:solidFill>
                  <a:effectLst/>
                  <a:uLnTx/>
                  <a:uFillTx/>
                  <a:latin typeface="Arial"/>
                  <a:ea typeface="+mn-ea"/>
                  <a:cs typeface="Arial" panose="020B0604020202020204" pitchFamily="34" charset="0"/>
                </a:rPr>
                <a:t>Referral Criteria</a:t>
              </a:r>
            </a:p>
          </p:txBody>
        </p:sp>
        <p:pic>
          <p:nvPicPr>
            <p:cNvPr id="31" name="Picture 2" descr="https://cancercareontario4.sharepoint.com/sites/ecco/imagebank/Icons/Cancer%20Care%20Ontario/Open%20Interpretation/Smoki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9434" y="2460779"/>
              <a:ext cx="1130026" cy="1472545"/>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p:cNvSpPr txBox="1"/>
          <p:nvPr/>
        </p:nvSpPr>
        <p:spPr>
          <a:xfrm>
            <a:off x="11440733" y="2947183"/>
            <a:ext cx="7861389" cy="6473567"/>
          </a:xfrm>
          <a:prstGeom prst="rect">
            <a:avLst/>
          </a:prstGeom>
          <a:solidFill>
            <a:sysClr val="window" lastClr="FFFFFF">
              <a:lumMod val="85000"/>
            </a:sysClr>
          </a:solidFill>
        </p:spPr>
        <p:txBody>
          <a:bodyPr wrap="square" rtlCol="0">
            <a:spAutoFit/>
          </a:bodyPr>
          <a:lstStyle/>
          <a:p>
            <a:pPr marL="0" marR="0" lvl="0" indent="0" algn="ctr" defTabSz="914400" eaLnBrk="1" fontAlgn="auto" latinLnBrk="0" hangingPunct="1">
              <a:lnSpc>
                <a:spcPct val="100000"/>
              </a:lnSpc>
              <a:spcBef>
                <a:spcPts val="400"/>
              </a:spcBef>
              <a:spcAft>
                <a:spcPts val="400"/>
              </a:spcAft>
              <a:buClrTx/>
              <a:buSzTx/>
              <a:buFontTx/>
              <a:buNone/>
              <a:tabLst/>
              <a:defRPr/>
            </a:pPr>
            <a:r>
              <a:rPr kumimoji="0" lang="en-US" sz="3600" b="1" i="0" u="none" strike="noStrike" kern="0" cap="none" spc="0" normalizeH="0" baseline="0" noProof="0" dirty="0" smtClean="0">
                <a:ln>
                  <a:noFill/>
                </a:ln>
                <a:solidFill>
                  <a:prstClr val="black"/>
                </a:solidFill>
                <a:effectLst/>
                <a:uLnTx/>
                <a:uFillTx/>
                <a:latin typeface="Arial"/>
              </a:rPr>
              <a:t>Exclusion Criteria:</a:t>
            </a:r>
          </a:p>
          <a:p>
            <a:pPr marL="285750" marR="0" lvl="0" indent="-285750" defTabSz="91440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200" b="0" i="0" u="none" strike="noStrike" kern="0" cap="none" spc="0" normalizeH="0" baseline="0" noProof="0" dirty="0" smtClean="0">
                <a:ln>
                  <a:noFill/>
                </a:ln>
                <a:solidFill>
                  <a:prstClr val="black"/>
                </a:solidFill>
                <a:effectLst/>
                <a:uLnTx/>
                <a:uFillTx/>
                <a:latin typeface="Arial"/>
              </a:rPr>
              <a:t>Have been diagnosed with lung cancer;</a:t>
            </a:r>
          </a:p>
          <a:p>
            <a:pPr marL="285750" marR="0" lvl="0" indent="-285750" defTabSz="91440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200" b="0" i="0" u="none" strike="noStrike" kern="0" cap="none" spc="0" normalizeH="0" baseline="0" noProof="0" dirty="0" smtClean="0">
                <a:ln>
                  <a:noFill/>
                </a:ln>
                <a:solidFill>
                  <a:prstClr val="black"/>
                </a:solidFill>
                <a:effectLst/>
                <a:uLnTx/>
                <a:uFillTx/>
                <a:latin typeface="Arial"/>
              </a:rPr>
              <a:t>Are under surveillance for lung nodules;</a:t>
            </a:r>
          </a:p>
          <a:p>
            <a:pPr marL="285750" marR="0" lvl="0" indent="-285750" defTabSz="91440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200" b="0" i="0" u="none" strike="noStrike" kern="0" cap="none" spc="0" normalizeH="0" baseline="0" noProof="0" dirty="0" smtClean="0">
                <a:ln>
                  <a:noFill/>
                </a:ln>
                <a:solidFill>
                  <a:prstClr val="black"/>
                </a:solidFill>
                <a:effectLst/>
                <a:uLnTx/>
                <a:uFillTx/>
                <a:latin typeface="Arial"/>
              </a:rPr>
              <a:t>Have experienced hemoptysis of unknown cause or unexplained weight loss of more than five kilograms in the past year; or</a:t>
            </a:r>
          </a:p>
          <a:p>
            <a:pPr marL="285750" marR="0" lvl="0" indent="-285750" defTabSz="91440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200" b="0" i="0" u="none" strike="noStrike" kern="0" cap="none" spc="0" normalizeH="0" baseline="0" noProof="0" dirty="0" smtClean="0">
                <a:ln>
                  <a:noFill/>
                </a:ln>
                <a:solidFill>
                  <a:prstClr val="black"/>
                </a:solidFill>
                <a:effectLst/>
                <a:uLnTx/>
                <a:uFillTx/>
                <a:latin typeface="Arial"/>
              </a:rPr>
              <a:t>Are currently undergoing diagnostic assessment, treatment or surveillance for life-threatening conditions (such as a cancer with a poor prognosis) as assessed by the referring physician</a:t>
            </a:r>
          </a:p>
        </p:txBody>
      </p:sp>
      <p:sp>
        <p:nvSpPr>
          <p:cNvPr id="33" name="TextBox 32"/>
          <p:cNvSpPr txBox="1"/>
          <p:nvPr/>
        </p:nvSpPr>
        <p:spPr>
          <a:xfrm>
            <a:off x="7689850" y="3248664"/>
            <a:ext cx="2942451" cy="3046988"/>
          </a:xfrm>
          <a:prstGeom prst="rect">
            <a:avLst/>
          </a:prstGeom>
          <a:noFill/>
        </p:spPr>
        <p:txBody>
          <a:bodyPr wrap="square" rtlCol="0">
            <a:spAutoFit/>
          </a:bodyPr>
          <a:lstStyle/>
          <a:p>
            <a:pPr defTabSz="914400"/>
            <a:r>
              <a:rPr lang="en-US" sz="3200" dirty="0">
                <a:solidFill>
                  <a:prstClr val="black"/>
                </a:solidFill>
                <a:latin typeface="Arial"/>
              </a:rPr>
              <a:t>Smoked cigarettes daily for at least 20 years (not necessarily 20 years in a row)</a:t>
            </a:r>
          </a:p>
        </p:txBody>
      </p:sp>
    </p:spTree>
    <p:extLst>
      <p:ext uri="{BB962C8B-B14F-4D97-AF65-F5344CB8AC3E}">
        <p14:creationId xmlns:p14="http://schemas.microsoft.com/office/powerpoint/2010/main" val="3571017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Disclosure of Affiliations, Financial Support, and Mitigating Bias</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2</a:t>
            </a:fld>
            <a:endParaRPr lang="en-US" spc="-5" dirty="0"/>
          </a:p>
        </p:txBody>
      </p:sp>
      <p:sp>
        <p:nvSpPr>
          <p:cNvPr id="6" name="Text Placeholder 5"/>
          <p:cNvSpPr>
            <a:spLocks noGrp="1"/>
          </p:cNvSpPr>
          <p:nvPr>
            <p:ph type="body" sz="quarter" idx="13"/>
          </p:nvPr>
        </p:nvSpPr>
        <p:spPr>
          <a:xfrm>
            <a:off x="679450" y="2530475"/>
            <a:ext cx="18745200" cy="5715000"/>
          </a:xfrm>
        </p:spPr>
        <p:txBody>
          <a:bodyPr/>
          <a:lstStyle/>
          <a:p>
            <a:pPr marL="0" indent="0">
              <a:buNone/>
            </a:pPr>
            <a:r>
              <a:rPr lang="en-CA" sz="4000" dirty="0" smtClean="0">
                <a:latin typeface="Arial" panose="020B0604020202020204" pitchFamily="34" charset="0"/>
                <a:cs typeface="Arial" panose="020B0604020202020204" pitchFamily="34" charset="0"/>
              </a:rPr>
              <a:t>Speaker Name: Dr. Gail Darling</a:t>
            </a:r>
          </a:p>
          <a:p>
            <a:pPr marL="0" indent="0">
              <a:buNone/>
            </a:pPr>
            <a:endParaRPr lang="en-CA" sz="4000" b="1" dirty="0">
              <a:solidFill>
                <a:schemeClr val="tx1"/>
              </a:solidFill>
              <a:latin typeface="Arial" panose="020B0604020202020204" pitchFamily="34" charset="0"/>
              <a:cs typeface="Arial" panose="020B0604020202020204" pitchFamily="34" charset="0"/>
            </a:endParaRPr>
          </a:p>
          <a:p>
            <a:pPr marL="0" indent="0">
              <a:buNone/>
            </a:pPr>
            <a:r>
              <a:rPr lang="en-CA" sz="4000" dirty="0" smtClean="0">
                <a:solidFill>
                  <a:schemeClr val="tx1"/>
                </a:solidFill>
                <a:latin typeface="Arial" panose="020B0604020202020204" pitchFamily="34" charset="0"/>
                <a:cs typeface="Arial" panose="020B0604020202020204" pitchFamily="34" charset="0"/>
              </a:rPr>
              <a:t>Affiliations</a:t>
            </a:r>
            <a:r>
              <a:rPr lang="en-CA" sz="4000" dirty="0">
                <a:solidFill>
                  <a:schemeClr val="tx1"/>
                </a:solidFill>
                <a:latin typeface="Arial" panose="020B0604020202020204" pitchFamily="34" charset="0"/>
                <a:cs typeface="Arial" panose="020B0604020202020204" pitchFamily="34" charset="0"/>
              </a:rPr>
              <a:t>: </a:t>
            </a:r>
          </a:p>
          <a:p>
            <a:pPr marL="0" indent="0">
              <a:buNone/>
            </a:pPr>
            <a:r>
              <a:rPr lang="en-CA" sz="4000" dirty="0">
                <a:solidFill>
                  <a:schemeClr val="tx1"/>
                </a:solidFill>
                <a:latin typeface="Arial" panose="020B0604020202020204" pitchFamily="34" charset="0"/>
                <a:cs typeface="Arial" panose="020B0604020202020204" pitchFamily="34" charset="0"/>
              </a:rPr>
              <a:t>I have no relationships with for-profit or not-for-profit organizations. </a:t>
            </a:r>
          </a:p>
          <a:p>
            <a:pPr marL="0" indent="0">
              <a:buNone/>
            </a:pPr>
            <a:endParaRPr lang="en-CA" sz="4000" b="1" dirty="0">
              <a:solidFill>
                <a:schemeClr val="tx1"/>
              </a:solidFill>
              <a:latin typeface="Arial" panose="020B0604020202020204" pitchFamily="34" charset="0"/>
              <a:cs typeface="Arial" panose="020B0604020202020204" pitchFamily="34" charset="0"/>
            </a:endParaRPr>
          </a:p>
          <a:p>
            <a:pPr marL="0" indent="0">
              <a:buNone/>
            </a:pPr>
            <a:r>
              <a:rPr lang="en-CA" sz="4000" dirty="0">
                <a:solidFill>
                  <a:schemeClr val="tx1"/>
                </a:solidFill>
                <a:latin typeface="Arial" panose="020B0604020202020204" pitchFamily="34" charset="0"/>
                <a:cs typeface="Arial" panose="020B0604020202020204" pitchFamily="34" charset="0"/>
              </a:rPr>
              <a:t>Financial Support: </a:t>
            </a:r>
          </a:p>
          <a:p>
            <a:pPr marL="0" indent="0">
              <a:buNone/>
            </a:pPr>
            <a:r>
              <a:rPr lang="en-CA" sz="4000" dirty="0">
                <a:solidFill>
                  <a:schemeClr val="tx1"/>
                </a:solidFill>
                <a:latin typeface="Arial" panose="020B0604020202020204" pitchFamily="34" charset="0"/>
                <a:cs typeface="Arial" panose="020B0604020202020204" pitchFamily="34" charset="0"/>
              </a:rPr>
              <a:t>This session/program has not received financial or in-kind support. </a:t>
            </a:r>
          </a:p>
          <a:p>
            <a:pPr marL="0" indent="0">
              <a:buNone/>
            </a:pPr>
            <a:endParaRPr lang="en-US" dirty="0">
              <a:latin typeface="Arial"/>
              <a:cs typeface="Arial"/>
            </a:endParaRPr>
          </a:p>
        </p:txBody>
      </p:sp>
    </p:spTree>
    <p:extLst>
      <p:ext uri="{BB962C8B-B14F-4D97-AF65-F5344CB8AC3E}">
        <p14:creationId xmlns:p14="http://schemas.microsoft.com/office/powerpoint/2010/main" val="1122118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Referral Form</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20</a:t>
            </a:fld>
            <a:endParaRPr lang="en-US" spc="-5" dirty="0"/>
          </a:p>
        </p:txBody>
      </p:sp>
      <p:sp>
        <p:nvSpPr>
          <p:cNvPr id="6" name="Text Placeholder 5"/>
          <p:cNvSpPr>
            <a:spLocks noGrp="1"/>
          </p:cNvSpPr>
          <p:nvPr>
            <p:ph type="body" sz="quarter" idx="13"/>
          </p:nvPr>
        </p:nvSpPr>
        <p:spPr>
          <a:xfrm>
            <a:off x="603250" y="2454275"/>
            <a:ext cx="10391544" cy="6781800"/>
          </a:xfrm>
        </p:spPr>
        <p:txBody>
          <a:bodyPr/>
          <a:lstStyle/>
          <a:p>
            <a:pPr marL="0" indent="0">
              <a:spcBef>
                <a:spcPts val="375"/>
              </a:spcBef>
              <a:spcAft>
                <a:spcPts val="375"/>
              </a:spcAft>
              <a:buNone/>
              <a:tabLst>
                <a:tab pos="217170" algn="l"/>
              </a:tabLst>
              <a:defRPr/>
            </a:pPr>
            <a:r>
              <a:rPr lang="en-US" sz="4000" dirty="0" smtClean="0">
                <a:latin typeface="Arial" panose="020B0604020202020204" pitchFamily="34" charset="0"/>
                <a:cs typeface="Arial" panose="020B0604020202020204" pitchFamily="34" charset="0"/>
              </a:rPr>
              <a:t>A physician authorizes:</a:t>
            </a:r>
          </a:p>
          <a:p>
            <a:pPr>
              <a:spcBef>
                <a:spcPts val="375"/>
              </a:spcBef>
              <a:spcAft>
                <a:spcPts val="375"/>
              </a:spcAft>
              <a:tabLst>
                <a:tab pos="217170" algn="l"/>
              </a:tabLst>
              <a:defRPr/>
            </a:pPr>
            <a:r>
              <a:rPr lang="en-US" sz="4000" dirty="0" smtClean="0">
                <a:latin typeface="Arial" panose="020B0604020202020204" pitchFamily="34" charset="0"/>
                <a:cs typeface="Arial" panose="020B0604020202020204" pitchFamily="34" charset="0"/>
              </a:rPr>
              <a:t>Use of LDCT for baseline screening, ongoing routine annual screening and/or follow-up of lung nodules according to pilot policies</a:t>
            </a:r>
          </a:p>
          <a:p>
            <a:pPr>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Booking of </a:t>
            </a:r>
            <a:r>
              <a:rPr lang="en-US" sz="4000" dirty="0" smtClean="0">
                <a:latin typeface="Arial" panose="020B0604020202020204" pitchFamily="34" charset="0"/>
                <a:cs typeface="Arial" panose="020B0604020202020204" pitchFamily="34" charset="0"/>
              </a:rPr>
              <a:t>LDCT scans</a:t>
            </a:r>
            <a:endParaRPr lang="en-US" sz="4000" baseline="30000" dirty="0" smtClean="0">
              <a:latin typeface="Arial" panose="020B0604020202020204" pitchFamily="34" charset="0"/>
              <a:cs typeface="Arial" panose="020B0604020202020204" pitchFamily="34" charset="0"/>
            </a:endParaRPr>
          </a:p>
          <a:p>
            <a:pPr>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Referral for </a:t>
            </a:r>
            <a:r>
              <a:rPr lang="en-US" sz="4000" dirty="0" smtClean="0">
                <a:latin typeface="Arial" panose="020B0604020202020204" pitchFamily="34" charset="0"/>
                <a:cs typeface="Arial" panose="020B0604020202020204" pitchFamily="34" charset="0"/>
              </a:rPr>
              <a:t>diagnostic assessment, as recommended by the reporting radiologist</a:t>
            </a:r>
          </a:p>
        </p:txBody>
      </p:sp>
      <p:sp>
        <p:nvSpPr>
          <p:cNvPr id="8" name="Rectangle 7"/>
          <p:cNvSpPr/>
          <p:nvPr/>
        </p:nvSpPr>
        <p:spPr>
          <a:xfrm>
            <a:off x="14166850" y="3090390"/>
            <a:ext cx="271228" cy="297517"/>
          </a:xfrm>
          <a:prstGeom prst="rect">
            <a:avLst/>
          </a:prstGeom>
        </p:spPr>
        <p:txBody>
          <a:bodyPr wrap="none">
            <a:spAutoFit/>
          </a:bodyPr>
          <a:lstStyle/>
          <a:p>
            <a:pPr>
              <a:spcBef>
                <a:spcPts val="375"/>
              </a:spcBef>
              <a:spcAft>
                <a:spcPts val="375"/>
              </a:spcAft>
              <a:tabLst>
                <a:tab pos="217170" algn="l"/>
              </a:tabLst>
              <a:defRPr/>
            </a:pPr>
            <a:r>
              <a:rPr lang="en-US" sz="2000" baseline="30000" dirty="0"/>
              <a:t>3</a:t>
            </a:r>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4650" y="2449555"/>
            <a:ext cx="6025863" cy="77375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p:cNvSpPr txBox="1"/>
          <p:nvPr/>
        </p:nvSpPr>
        <p:spPr>
          <a:xfrm rot="20113751">
            <a:off x="12793566" y="5358592"/>
            <a:ext cx="4263094" cy="1200329"/>
          </a:xfrm>
          <a:prstGeom prst="rect">
            <a:avLst/>
          </a:prstGeom>
          <a:noFill/>
        </p:spPr>
        <p:txBody>
          <a:bodyPr wrap="square" rtlCol="0">
            <a:spAutoFit/>
          </a:bodyPr>
          <a:lstStyle/>
          <a:p>
            <a:r>
              <a:rPr lang="en-US" sz="7200" dirty="0">
                <a:solidFill>
                  <a:schemeClr val="tx1">
                    <a:alpha val="21000"/>
                  </a:schemeClr>
                </a:solidFill>
                <a:latin typeface="Arial" panose="020B0604020202020204" pitchFamily="34" charset="0"/>
                <a:cs typeface="Arial" panose="020B0604020202020204" pitchFamily="34" charset="0"/>
              </a:rPr>
              <a:t>SAMPLE</a:t>
            </a:r>
          </a:p>
        </p:txBody>
      </p:sp>
    </p:spTree>
    <p:extLst>
      <p:ext uri="{BB962C8B-B14F-4D97-AF65-F5344CB8AC3E}">
        <p14:creationId xmlns:p14="http://schemas.microsoft.com/office/powerpoint/2010/main" val="27975705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latin typeface="Arial" panose="020B0604020202020204" pitchFamily="34" charset="0"/>
                <a:cs typeface="Arial" panose="020B0604020202020204" pitchFamily="34" charset="0"/>
              </a:rPr>
              <a:t>Risk Assessment</a:t>
            </a:r>
          </a:p>
        </p:txBody>
      </p:sp>
      <p:grpSp>
        <p:nvGrpSpPr>
          <p:cNvPr id="3" name="Group 2"/>
          <p:cNvGrpSpPr/>
          <p:nvPr/>
        </p:nvGrpSpPr>
        <p:grpSpPr>
          <a:xfrm>
            <a:off x="867165" y="3822487"/>
            <a:ext cx="16882086" cy="3768292"/>
            <a:chOff x="525886" y="2317881"/>
            <a:chExt cx="10238031" cy="2285256"/>
          </a:xfrm>
        </p:grpSpPr>
        <p:grpSp>
          <p:nvGrpSpPr>
            <p:cNvPr id="6" name="Group 5"/>
            <p:cNvGrpSpPr/>
            <p:nvPr/>
          </p:nvGrpSpPr>
          <p:grpSpPr>
            <a:xfrm>
              <a:off x="525886" y="2325530"/>
              <a:ext cx="10238031" cy="2277607"/>
              <a:chOff x="311281" y="3489994"/>
              <a:chExt cx="10238031" cy="2277607"/>
            </a:xfrm>
          </p:grpSpPr>
          <p:grpSp>
            <p:nvGrpSpPr>
              <p:cNvPr id="8" name="Group 7"/>
              <p:cNvGrpSpPr/>
              <p:nvPr/>
            </p:nvGrpSpPr>
            <p:grpSpPr>
              <a:xfrm>
                <a:off x="311281" y="3489994"/>
                <a:ext cx="10238031" cy="2277607"/>
                <a:chOff x="12081" y="2553422"/>
                <a:chExt cx="11126300" cy="2426089"/>
              </a:xfrm>
            </p:grpSpPr>
            <p:sp>
              <p:nvSpPr>
                <p:cNvPr id="14" name="TextBox 13"/>
                <p:cNvSpPr txBox="1"/>
                <p:nvPr/>
              </p:nvSpPr>
              <p:spPr>
                <a:xfrm>
                  <a:off x="9429772" y="4447171"/>
                  <a:ext cx="1708609"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DIAGNOSIS</a:t>
                  </a:r>
                </a:p>
              </p:txBody>
            </p:sp>
            <p:sp>
              <p:nvSpPr>
                <p:cNvPr id="15" name="TextBox 14"/>
                <p:cNvSpPr txBox="1"/>
                <p:nvPr/>
              </p:nvSpPr>
              <p:spPr>
                <a:xfrm>
                  <a:off x="7354569" y="4447171"/>
                  <a:ext cx="1708609"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RADIOLOGY</a:t>
                  </a:r>
                </a:p>
              </p:txBody>
            </p:sp>
            <p:sp>
              <p:nvSpPr>
                <p:cNvPr id="16" name="TextBox 15"/>
                <p:cNvSpPr txBox="1"/>
                <p:nvPr/>
              </p:nvSpPr>
              <p:spPr>
                <a:xfrm>
                  <a:off x="4943242" y="4329793"/>
                  <a:ext cx="2213169" cy="649718"/>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SMOKING </a:t>
                  </a:r>
                </a:p>
                <a:p>
                  <a:pPr algn="ctr"/>
                  <a:r>
                    <a:rPr lang="en-US" sz="2968" b="1" dirty="0">
                      <a:latin typeface="Arial" panose="020B0604020202020204" pitchFamily="34" charset="0"/>
                      <a:ea typeface="Cambria Math" panose="02040503050406030204" pitchFamily="18" charset="0"/>
                      <a:cs typeface="Arial" panose="020B0604020202020204" pitchFamily="34" charset="0"/>
                    </a:rPr>
                    <a:t>CESSATION</a:t>
                  </a:r>
                </a:p>
              </p:txBody>
            </p:sp>
            <p:sp>
              <p:nvSpPr>
                <p:cNvPr id="17" name="TextBox 16"/>
                <p:cNvSpPr txBox="1"/>
                <p:nvPr/>
              </p:nvSpPr>
              <p:spPr>
                <a:xfrm>
                  <a:off x="3042449" y="4329793"/>
                  <a:ext cx="1915856" cy="649718"/>
                </a:xfrm>
                <a:prstGeom prst="rect">
                  <a:avLst/>
                </a:prstGeom>
                <a:noFill/>
              </p:spPr>
              <p:txBody>
                <a:bodyPr wrap="square" rtlCol="0">
                  <a:spAutoFit/>
                </a:bodyPr>
                <a:lstStyle/>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RISK </a:t>
                  </a:r>
                </a:p>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ASSESSMENT</a:t>
                  </a:r>
                </a:p>
              </p:txBody>
            </p:sp>
            <p:grpSp>
              <p:nvGrpSpPr>
                <p:cNvPr id="18" name="Group 17"/>
                <p:cNvGrpSpPr/>
                <p:nvPr/>
              </p:nvGrpSpPr>
              <p:grpSpPr>
                <a:xfrm>
                  <a:off x="9461117" y="2624371"/>
                  <a:ext cx="1645920" cy="1645918"/>
                  <a:chOff x="2376197" y="4861751"/>
                  <a:chExt cx="841248" cy="882814"/>
                </a:xfrm>
              </p:grpSpPr>
              <p:sp>
                <p:nvSpPr>
                  <p:cNvPr id="43" name="Oval 42"/>
                  <p:cNvSpPr/>
                  <p:nvPr/>
                </p:nvSpPr>
                <p:spPr>
                  <a:xfrm>
                    <a:off x="2496933" y="5645331"/>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44" name="Group 43"/>
                  <p:cNvGrpSpPr/>
                  <p:nvPr/>
                </p:nvGrpSpPr>
                <p:grpSpPr>
                  <a:xfrm>
                    <a:off x="2376197" y="4861751"/>
                    <a:ext cx="841248" cy="841248"/>
                    <a:chOff x="2910691" y="4676382"/>
                    <a:chExt cx="841248" cy="841248"/>
                  </a:xfrm>
                </p:grpSpPr>
                <p:sp>
                  <p:nvSpPr>
                    <p:cNvPr id="45" name="Oval 44"/>
                    <p:cNvSpPr/>
                    <p:nvPr/>
                  </p:nvSpPr>
                  <p:spPr>
                    <a:xfrm>
                      <a:off x="2910691" y="4676382"/>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46" name="Oval 45"/>
                    <p:cNvSpPr/>
                    <p:nvPr/>
                  </p:nvSpPr>
                  <p:spPr>
                    <a:xfrm>
                      <a:off x="2964121" y="471826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19" name="Group 18"/>
                <p:cNvGrpSpPr/>
                <p:nvPr/>
              </p:nvGrpSpPr>
              <p:grpSpPr>
                <a:xfrm>
                  <a:off x="998931" y="2596842"/>
                  <a:ext cx="1645920" cy="1645920"/>
                  <a:chOff x="2376197" y="4802615"/>
                  <a:chExt cx="841248" cy="882815"/>
                </a:xfrm>
              </p:grpSpPr>
              <p:sp>
                <p:nvSpPr>
                  <p:cNvPr id="39" name="Oval 38"/>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40" name="Group 39"/>
                  <p:cNvGrpSpPr/>
                  <p:nvPr/>
                </p:nvGrpSpPr>
                <p:grpSpPr>
                  <a:xfrm>
                    <a:off x="2376197" y="4802615"/>
                    <a:ext cx="841248" cy="841248"/>
                    <a:chOff x="2910691" y="4617246"/>
                    <a:chExt cx="841248" cy="841248"/>
                  </a:xfrm>
                </p:grpSpPr>
                <p:sp>
                  <p:nvSpPr>
                    <p:cNvPr id="41" name="Oval 40"/>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42" name="Oval 41"/>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20" name="Group 19"/>
                <p:cNvGrpSpPr/>
                <p:nvPr/>
              </p:nvGrpSpPr>
              <p:grpSpPr>
                <a:xfrm>
                  <a:off x="3127105" y="2590347"/>
                  <a:ext cx="1645920" cy="1645920"/>
                  <a:chOff x="2376197" y="4802615"/>
                  <a:chExt cx="841248" cy="882815"/>
                </a:xfrm>
              </p:grpSpPr>
              <p:sp>
                <p:nvSpPr>
                  <p:cNvPr id="35" name="Oval 34"/>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36" name="Group 35"/>
                  <p:cNvGrpSpPr/>
                  <p:nvPr/>
                </p:nvGrpSpPr>
                <p:grpSpPr>
                  <a:xfrm>
                    <a:off x="2376197" y="4802615"/>
                    <a:ext cx="841248" cy="841248"/>
                    <a:chOff x="2910691" y="4617246"/>
                    <a:chExt cx="841248" cy="841248"/>
                  </a:xfrm>
                </p:grpSpPr>
                <p:sp>
                  <p:nvSpPr>
                    <p:cNvPr id="37" name="Oval 36"/>
                    <p:cNvSpPr/>
                    <p:nvPr/>
                  </p:nvSpPr>
                  <p:spPr>
                    <a:xfrm>
                      <a:off x="2910691" y="4617246"/>
                      <a:ext cx="841248" cy="841248"/>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8" name="Oval 37"/>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sp>
              <p:nvSpPr>
                <p:cNvPr id="22" name="TextBox 21"/>
                <p:cNvSpPr txBox="1"/>
                <p:nvPr/>
              </p:nvSpPr>
              <p:spPr>
                <a:xfrm>
                  <a:off x="12081" y="4447171"/>
                  <a:ext cx="3641481"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RECRUITMENT</a:t>
                  </a:r>
                </a:p>
              </p:txBody>
            </p:sp>
            <p:grpSp>
              <p:nvGrpSpPr>
                <p:cNvPr id="23" name="Group 22"/>
                <p:cNvGrpSpPr/>
                <p:nvPr/>
              </p:nvGrpSpPr>
              <p:grpSpPr>
                <a:xfrm>
                  <a:off x="5229498" y="2596842"/>
                  <a:ext cx="1645920" cy="1645920"/>
                  <a:chOff x="2376197" y="4802615"/>
                  <a:chExt cx="841248" cy="882815"/>
                </a:xfrm>
              </p:grpSpPr>
              <p:sp>
                <p:nvSpPr>
                  <p:cNvPr id="31" name="Oval 30"/>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32" name="Group 31"/>
                  <p:cNvGrpSpPr/>
                  <p:nvPr/>
                </p:nvGrpSpPr>
                <p:grpSpPr>
                  <a:xfrm>
                    <a:off x="2376197" y="4802615"/>
                    <a:ext cx="841248" cy="841248"/>
                    <a:chOff x="2910691" y="4617246"/>
                    <a:chExt cx="841248" cy="841248"/>
                  </a:xfrm>
                </p:grpSpPr>
                <p:sp>
                  <p:nvSpPr>
                    <p:cNvPr id="33" name="Oval 32"/>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4" name="Oval 33"/>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24" name="Group 23"/>
                <p:cNvGrpSpPr/>
                <p:nvPr/>
              </p:nvGrpSpPr>
              <p:grpSpPr>
                <a:xfrm>
                  <a:off x="7335602" y="2624368"/>
                  <a:ext cx="1645920" cy="1645922"/>
                  <a:chOff x="2376197" y="4847569"/>
                  <a:chExt cx="841248" cy="882816"/>
                </a:xfrm>
              </p:grpSpPr>
              <p:sp>
                <p:nvSpPr>
                  <p:cNvPr id="27" name="Oval 26"/>
                  <p:cNvSpPr/>
                  <p:nvPr/>
                </p:nvSpPr>
                <p:spPr>
                  <a:xfrm>
                    <a:off x="2496933" y="5631151"/>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28" name="Group 27"/>
                  <p:cNvGrpSpPr/>
                  <p:nvPr/>
                </p:nvGrpSpPr>
                <p:grpSpPr>
                  <a:xfrm>
                    <a:off x="2376197" y="4847569"/>
                    <a:ext cx="841248" cy="841248"/>
                    <a:chOff x="2910691" y="4662200"/>
                    <a:chExt cx="841248" cy="841248"/>
                  </a:xfrm>
                </p:grpSpPr>
                <p:sp>
                  <p:nvSpPr>
                    <p:cNvPr id="29" name="Oval 28"/>
                    <p:cNvSpPr/>
                    <p:nvPr/>
                  </p:nvSpPr>
                  <p:spPr>
                    <a:xfrm>
                      <a:off x="2910691" y="4662200"/>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0" name="Oval 29"/>
                    <p:cNvSpPr/>
                    <p:nvPr/>
                  </p:nvSpPr>
                  <p:spPr>
                    <a:xfrm>
                      <a:off x="2955720" y="4707229"/>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pic>
              <p:nvPicPr>
                <p:cNvPr id="25" name="Picture 24"/>
                <p:cNvPicPr>
                  <a:picLocks noChangeAspect="1"/>
                </p:cNvPicPr>
                <p:nvPr/>
              </p:nvPicPr>
              <p:blipFill>
                <a:blip r:embed="rId3"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5229498" y="2553422"/>
                  <a:ext cx="1645920" cy="1645920"/>
                </a:xfrm>
                <a:prstGeom prst="rect">
                  <a:avLst/>
                </a:prstGeom>
              </p:spPr>
            </p:pic>
            <p:pic>
              <p:nvPicPr>
                <p:cNvPr id="26" name="Picture 25"/>
                <p:cNvPicPr>
                  <a:picLocks noChangeAspect="1"/>
                </p:cNvPicPr>
                <p:nvPr/>
              </p:nvPicPr>
              <p:blipFill>
                <a:blip r:embed="rId4" cstate="print">
                  <a:clrChange>
                    <a:clrFrom>
                      <a:srgbClr val="FEFEFE"/>
                    </a:clrFrom>
                    <a:clrTo>
                      <a:srgbClr val="FEFEFE">
                        <a:alpha val="0"/>
                      </a:srgbClr>
                    </a:clrTo>
                  </a:clrChange>
                  <a:grayscl/>
                  <a:extLst>
                    <a:ext uri="{28A0092B-C50C-407E-A947-70E740481C1C}">
                      <a14:useLocalDpi xmlns:a14="http://schemas.microsoft.com/office/drawing/2010/main" val="0"/>
                    </a:ext>
                  </a:extLst>
                </a:blip>
                <a:stretch>
                  <a:fillRect/>
                </a:stretch>
              </p:blipFill>
              <p:spPr>
                <a:xfrm>
                  <a:off x="9470438" y="2590347"/>
                  <a:ext cx="1645920" cy="1645920"/>
                </a:xfrm>
                <a:prstGeom prst="rect">
                  <a:avLst/>
                </a:prstGeom>
              </p:spPr>
            </p:pic>
          </p:grpSp>
          <p:pic>
            <p:nvPicPr>
              <p:cNvPr id="9" name="Picture 8"/>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7021765" y="3494379"/>
                <a:ext cx="1563297" cy="1594955"/>
              </a:xfrm>
              <a:prstGeom prst="rect">
                <a:avLst/>
              </a:prstGeom>
            </p:spPr>
          </p:pic>
          <p:sp>
            <p:nvSpPr>
              <p:cNvPr id="10" name="Right Arrow 9"/>
              <p:cNvSpPr/>
              <p:nvPr/>
            </p:nvSpPr>
            <p:spPr>
              <a:xfrm>
                <a:off x="2766807" y="396330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1" name="Right Arrow 10"/>
              <p:cNvSpPr/>
              <p:nvPr/>
            </p:nvSpPr>
            <p:spPr>
              <a:xfrm>
                <a:off x="4717753"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2" name="Right Arrow 11"/>
              <p:cNvSpPr/>
              <p:nvPr/>
            </p:nvSpPr>
            <p:spPr>
              <a:xfrm>
                <a:off x="6660666" y="401406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3" name="Right Arrow 12"/>
              <p:cNvSpPr/>
              <p:nvPr/>
            </p:nvSpPr>
            <p:spPr>
              <a:xfrm>
                <a:off x="8605098"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grpSp>
        <p:pic>
          <p:nvPicPr>
            <p:cNvPr id="47" name="Picture 46"/>
            <p:cNvPicPr>
              <a:picLocks noChangeAspect="1"/>
            </p:cNvPicPr>
            <p:nvPr/>
          </p:nvPicPr>
          <p:blipFill>
            <a:blip r:embed="rId6"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1444009" y="2317881"/>
              <a:ext cx="1514516" cy="1552944"/>
            </a:xfrm>
            <a:prstGeom prst="rect">
              <a:avLst/>
            </a:prstGeom>
          </p:spPr>
        </p:pic>
        <p:pic>
          <p:nvPicPr>
            <p:cNvPr id="49" name="Picture 48"/>
            <p:cNvPicPr>
              <a:picLocks noChangeAspect="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386830" y="2329915"/>
              <a:ext cx="1514516" cy="1545186"/>
            </a:xfrm>
            <a:prstGeom prst="rect">
              <a:avLst/>
            </a:prstGeom>
          </p:spPr>
        </p:pic>
      </p:grpSp>
      <p:sp>
        <p:nvSpPr>
          <p:cNvPr id="5" name="Slide Number Placeholder 4"/>
          <p:cNvSpPr>
            <a:spLocks noGrp="1"/>
          </p:cNvSpPr>
          <p:nvPr>
            <p:ph type="sldNum" sz="quarter" idx="7"/>
          </p:nvPr>
        </p:nvSpPr>
        <p:spPr/>
        <p:txBody>
          <a:bodyPr/>
          <a:lstStyle/>
          <a:p>
            <a:fld id="{81D60167-4931-47E6-BA6A-407CBD079E47}" type="slidenum">
              <a:rPr lang="en-US" spc="-5" smtClean="0"/>
              <a:pPr/>
              <a:t>21</a:t>
            </a:fld>
            <a:endParaRPr lang="en-US" spc="-5" dirty="0"/>
          </a:p>
        </p:txBody>
      </p:sp>
    </p:spTree>
    <p:extLst>
      <p:ext uri="{BB962C8B-B14F-4D97-AF65-F5344CB8AC3E}">
        <p14:creationId xmlns:p14="http://schemas.microsoft.com/office/powerpoint/2010/main" val="13143375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Eligibility for Screening</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22</a:t>
            </a:fld>
            <a:endParaRPr lang="en-US" spc="-5" dirty="0"/>
          </a:p>
        </p:txBody>
      </p:sp>
      <p:sp>
        <p:nvSpPr>
          <p:cNvPr id="6" name="Text Placeholder 5"/>
          <p:cNvSpPr>
            <a:spLocks noGrp="1"/>
          </p:cNvSpPr>
          <p:nvPr>
            <p:ph type="body" sz="quarter" idx="13"/>
          </p:nvPr>
        </p:nvSpPr>
        <p:spPr>
          <a:xfrm>
            <a:off x="603250" y="2454275"/>
            <a:ext cx="18745200" cy="5715000"/>
          </a:xfrm>
        </p:spPr>
        <p:txBody>
          <a:bodyPr/>
          <a:lstStyle/>
          <a:p>
            <a:pPr defTabSz="342900" rtl="0">
              <a:lnSpc>
                <a:spcPct val="100000"/>
              </a:lnSpc>
              <a:spcBef>
                <a:spcPts val="1350"/>
              </a:spcBef>
              <a:spcAft>
                <a:spcPts val="375"/>
              </a:spcAft>
            </a:pPr>
            <a:r>
              <a:rPr lang="en-US" sz="4000" kern="1200" dirty="0" smtClean="0">
                <a:solidFill>
                  <a:prstClr val="black"/>
                </a:solidFill>
                <a:latin typeface="Arial" panose="020B0604020202020204" pitchFamily="34" charset="0"/>
                <a:cs typeface="Arial" panose="020B0604020202020204" pitchFamily="34" charset="0"/>
              </a:rPr>
              <a:t>Risk assessment is conducted over the phone by a screening navigator to determine eligibility</a:t>
            </a:r>
          </a:p>
          <a:p>
            <a:r>
              <a:rPr lang="en-US" sz="4000" dirty="0">
                <a:latin typeface="Arial" panose="020B0604020202020204" pitchFamily="34" charset="0"/>
                <a:cs typeface="Arial" panose="020B0604020202020204" pitchFamily="34" charset="0"/>
              </a:rPr>
              <a:t>Tammemägi lung cancer risk prediction model</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which is different from the eligibility criteria used in the NLST</a:t>
            </a:r>
            <a:endParaRPr lang="en-US" sz="4000" strike="sngStrike" dirty="0">
              <a:solidFill>
                <a:schemeClr val="accent4">
                  <a:lumMod val="75000"/>
                </a:scheme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4000" dirty="0">
                <a:latin typeface="Arial" panose="020B0604020202020204" pitchFamily="34" charset="0"/>
                <a:cs typeface="Arial" panose="020B0604020202020204" pitchFamily="34" charset="0"/>
              </a:rPr>
              <a:t>People with ≥ 2% risk of developing lung cancer over the next 6 years are eligible for screening</a:t>
            </a:r>
          </a:p>
          <a:p>
            <a:r>
              <a:rPr lang="en-CA" sz="4000" dirty="0">
                <a:latin typeface="Arial" panose="020B0604020202020204" pitchFamily="34" charset="0"/>
                <a:cs typeface="Arial" panose="020B0604020202020204" pitchFamily="34" charset="0"/>
              </a:rPr>
              <a:t>For eligible people, an informed participation conversation with a screening navigator is completed over the phone</a:t>
            </a:r>
          </a:p>
          <a:p>
            <a:pPr defTabSz="342900" rtl="0">
              <a:lnSpc>
                <a:spcPct val="100000"/>
              </a:lnSpc>
              <a:spcBef>
                <a:spcPts val="1350"/>
              </a:spcBef>
              <a:spcAft>
                <a:spcPts val="375"/>
              </a:spcAft>
            </a:pPr>
            <a:endParaRPr lang="en-US" sz="4000" kern="1200" dirty="0" smtClean="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8528051" y="10403900"/>
            <a:ext cx="10134600" cy="584775"/>
          </a:xfrm>
          <a:prstGeom prst="rect">
            <a:avLst/>
          </a:prstGeom>
        </p:spPr>
        <p:txBody>
          <a:bodyPr wrap="square">
            <a:spAutoFit/>
          </a:bodyPr>
          <a:lstStyle/>
          <a:p>
            <a:pPr lvl="0">
              <a:defRPr/>
            </a:pPr>
            <a:r>
              <a:rPr lang="en-CA" sz="1600" kern="0" dirty="0">
                <a:latin typeface="Arial" panose="020B0604020202020204" pitchFamily="34" charset="0"/>
                <a:cs typeface="Arial" panose="020B0604020202020204" pitchFamily="34" charset="0"/>
              </a:rPr>
              <a:t>5. Tammemägi MC, Katki HA, Hocking WG, Church TR, Caporaso N, Kvale PA, et al. Selection criteria for lung-cancer screening. New England Journal of Medicine. 2013 Feb 21;368(8):728-36.</a:t>
            </a:r>
          </a:p>
        </p:txBody>
      </p:sp>
    </p:spTree>
    <p:extLst>
      <p:ext uri="{BB962C8B-B14F-4D97-AF65-F5344CB8AC3E}">
        <p14:creationId xmlns:p14="http://schemas.microsoft.com/office/powerpoint/2010/main" val="35772681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Data Required to Determine Eligibility</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23</a:t>
            </a:fld>
            <a:endParaRPr lang="en-US" spc="-5" dirty="0"/>
          </a:p>
        </p:txBody>
      </p:sp>
      <p:pic>
        <p:nvPicPr>
          <p:cNvPr id="7" name="Picture 6"/>
          <p:cNvPicPr>
            <a:picLocks noChangeAspect="1"/>
          </p:cNvPicPr>
          <p:nvPr/>
        </p:nvPicPr>
        <p:blipFill>
          <a:blip r:embed="rId3"/>
          <a:stretch>
            <a:fillRect/>
          </a:stretch>
        </p:blipFill>
        <p:spPr>
          <a:xfrm>
            <a:off x="1979203" y="2239267"/>
            <a:ext cx="16145691" cy="7469956"/>
          </a:xfrm>
          <a:prstGeom prst="rect">
            <a:avLst/>
          </a:prstGeom>
        </p:spPr>
      </p:pic>
    </p:spTree>
    <p:extLst>
      <p:ext uri="{BB962C8B-B14F-4D97-AF65-F5344CB8AC3E}">
        <p14:creationId xmlns:p14="http://schemas.microsoft.com/office/powerpoint/2010/main" val="947015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Risk Assessment and Referral are Key Steps Toward Screening Participation</a:t>
            </a:r>
            <a:endParaRPr lang="en-CA" dirty="0">
              <a:latin typeface="Arial" panose="020B0604020202020204" pitchFamily="34" charset="0"/>
              <a:cs typeface="Arial" panose="020B0604020202020204" pitchFamily="34" charset="0"/>
            </a:endParaRPr>
          </a:p>
        </p:txBody>
      </p:sp>
      <p:sp>
        <p:nvSpPr>
          <p:cNvPr id="25" name="Rectangle 24"/>
          <p:cNvSpPr/>
          <p:nvPr/>
        </p:nvSpPr>
        <p:spPr>
          <a:xfrm>
            <a:off x="2823" y="2342381"/>
            <a:ext cx="20101277" cy="3681111"/>
          </a:xfrm>
          <a:prstGeom prst="rect">
            <a:avLst/>
          </a:prstGeom>
          <a:solidFill>
            <a:schemeClr val="bg1">
              <a:lumMod val="95000"/>
            </a:schemeClr>
          </a:solidFill>
          <a:ln w="25400" cap="flat" cmpd="sng" algn="ctr">
            <a:noFill/>
            <a:prstDash val="solid"/>
          </a:ln>
          <a:effectLst/>
        </p:spPr>
        <p:txBody>
          <a:bodyPr rtlCol="0" anchor="ctr"/>
          <a:lstStyle/>
          <a:p>
            <a:pPr algn="ctr" defTabSz="457147">
              <a:defRPr/>
            </a:pPr>
            <a:endParaRPr lang="en-CA" sz="1801" kern="0" dirty="0">
              <a:solidFill>
                <a:prstClr val="white"/>
              </a:solidFill>
              <a:latin typeface="Arial"/>
            </a:endParaRPr>
          </a:p>
        </p:txBody>
      </p:sp>
      <p:sp>
        <p:nvSpPr>
          <p:cNvPr id="27" name="Rectangle 26"/>
          <p:cNvSpPr/>
          <p:nvPr/>
        </p:nvSpPr>
        <p:spPr>
          <a:xfrm>
            <a:off x="707" y="6035647"/>
            <a:ext cx="20116581" cy="3297214"/>
          </a:xfrm>
          <a:prstGeom prst="rect">
            <a:avLst/>
          </a:prstGeom>
          <a:solidFill>
            <a:schemeClr val="bg1">
              <a:lumMod val="85000"/>
            </a:schemeClr>
          </a:solidFill>
          <a:ln w="25400" cap="flat" cmpd="sng" algn="ctr">
            <a:noFill/>
            <a:prstDash val="solid"/>
          </a:ln>
          <a:effectLst/>
        </p:spPr>
        <p:txBody>
          <a:bodyPr rtlCol="0" anchor="ctr"/>
          <a:lstStyle/>
          <a:p>
            <a:pPr algn="ctr" defTabSz="457147">
              <a:defRPr/>
            </a:pPr>
            <a:endParaRPr lang="en-CA" sz="1801" kern="0" dirty="0">
              <a:solidFill>
                <a:prstClr val="white"/>
              </a:solidFill>
              <a:latin typeface="Arial"/>
            </a:endParaRPr>
          </a:p>
        </p:txBody>
      </p:sp>
      <p:sp>
        <p:nvSpPr>
          <p:cNvPr id="28" name="TextBox 27"/>
          <p:cNvSpPr txBox="1"/>
          <p:nvPr/>
        </p:nvSpPr>
        <p:spPr>
          <a:xfrm>
            <a:off x="6887951" y="9422094"/>
            <a:ext cx="13222433" cy="446276"/>
          </a:xfrm>
          <a:prstGeom prst="rect">
            <a:avLst/>
          </a:prstGeom>
          <a:noFill/>
        </p:spPr>
        <p:txBody>
          <a:bodyPr wrap="square" rtlCol="0">
            <a:spAutoFit/>
          </a:bodyPr>
          <a:lstStyle/>
          <a:p>
            <a:pPr defTabSz="457147"/>
            <a:r>
              <a:rPr lang="en-US" sz="2300" dirty="0">
                <a:latin typeface="Arial"/>
                <a:cs typeface="Arial" panose="020B0604020202020204" pitchFamily="34" charset="0"/>
              </a:rPr>
              <a:t>*The pilot site will attach</a:t>
            </a:r>
            <a:r>
              <a:rPr lang="en-US" sz="2300" dirty="0">
                <a:solidFill>
                  <a:schemeClr val="accent4">
                    <a:lumMod val="75000"/>
                  </a:schemeClr>
                </a:solidFill>
                <a:latin typeface="Arial"/>
                <a:cs typeface="Arial" panose="020B0604020202020204" pitchFamily="34" charset="0"/>
              </a:rPr>
              <a:t> </a:t>
            </a:r>
            <a:r>
              <a:rPr lang="en-US" sz="2300" dirty="0">
                <a:latin typeface="Arial"/>
                <a:cs typeface="Arial" panose="020B0604020202020204" pitchFamily="34" charset="0"/>
              </a:rPr>
              <a:t>eligible people without a primary care provider to a primary care physician. </a:t>
            </a:r>
            <a:endParaRPr lang="en-CA" sz="2300" dirty="0">
              <a:latin typeface="Arial"/>
              <a:cs typeface="Arial" panose="020B0604020202020204" pitchFamily="34" charset="0"/>
            </a:endParaRPr>
          </a:p>
        </p:txBody>
      </p:sp>
      <p:sp>
        <p:nvSpPr>
          <p:cNvPr id="29" name="TextBox 28"/>
          <p:cNvSpPr txBox="1"/>
          <p:nvPr/>
        </p:nvSpPr>
        <p:spPr>
          <a:xfrm>
            <a:off x="98629" y="2378306"/>
            <a:ext cx="3502882" cy="549061"/>
          </a:xfrm>
          <a:prstGeom prst="rect">
            <a:avLst/>
          </a:prstGeom>
          <a:noFill/>
        </p:spPr>
        <p:txBody>
          <a:bodyPr wrap="none" rtlCol="0">
            <a:spAutoFit/>
          </a:bodyPr>
          <a:lstStyle/>
          <a:p>
            <a:pPr defTabSz="1507776"/>
            <a:r>
              <a:rPr lang="en-US" sz="2968" b="1" dirty="0">
                <a:solidFill>
                  <a:srgbClr val="006295"/>
                </a:solidFill>
                <a:latin typeface="Arial"/>
              </a:rPr>
              <a:t>Physician Referral</a:t>
            </a:r>
          </a:p>
        </p:txBody>
      </p:sp>
      <p:sp>
        <p:nvSpPr>
          <p:cNvPr id="31" name="TextBox 30"/>
          <p:cNvSpPr txBox="1"/>
          <p:nvPr/>
        </p:nvSpPr>
        <p:spPr>
          <a:xfrm>
            <a:off x="68462" y="5959454"/>
            <a:ext cx="2973891" cy="549061"/>
          </a:xfrm>
          <a:prstGeom prst="rect">
            <a:avLst/>
          </a:prstGeom>
          <a:noFill/>
        </p:spPr>
        <p:txBody>
          <a:bodyPr wrap="none" rtlCol="0">
            <a:spAutoFit/>
          </a:bodyPr>
          <a:lstStyle/>
          <a:p>
            <a:pPr defTabSz="1507776"/>
            <a:r>
              <a:rPr lang="en-US" sz="2968" b="1" dirty="0">
                <a:solidFill>
                  <a:srgbClr val="006295"/>
                </a:solidFill>
                <a:latin typeface="Arial"/>
              </a:rPr>
              <a:t>Self-Presenting</a:t>
            </a:r>
          </a:p>
        </p:txBody>
      </p:sp>
      <p:sp>
        <p:nvSpPr>
          <p:cNvPr id="32" name="Rounded Rectangle 31"/>
          <p:cNvSpPr/>
          <p:nvPr/>
        </p:nvSpPr>
        <p:spPr>
          <a:xfrm>
            <a:off x="14971976" y="2970967"/>
            <a:ext cx="4975415" cy="2683709"/>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defTabSz="457147">
              <a:defRPr/>
            </a:pPr>
            <a:r>
              <a:rPr lang="en-US" sz="2638" kern="0" dirty="0">
                <a:solidFill>
                  <a:schemeClr val="tx1"/>
                </a:solidFill>
                <a:latin typeface="Arial"/>
                <a:cs typeface="Arial" panose="020B0604020202020204" pitchFamily="34" charset="0"/>
              </a:rPr>
              <a:t>Participant is screened with LDCT.</a:t>
            </a:r>
            <a:endParaRPr lang="en-CA" sz="2638" kern="0" dirty="0">
              <a:solidFill>
                <a:schemeClr val="tx1"/>
              </a:solidFill>
              <a:latin typeface="Arial"/>
              <a:cs typeface="Arial" panose="020B0604020202020204" pitchFamily="34" charset="0"/>
            </a:endParaRPr>
          </a:p>
        </p:txBody>
      </p:sp>
      <p:sp>
        <p:nvSpPr>
          <p:cNvPr id="33" name="TextBox 32"/>
          <p:cNvSpPr txBox="1"/>
          <p:nvPr/>
        </p:nvSpPr>
        <p:spPr>
          <a:xfrm>
            <a:off x="5790118" y="6148349"/>
            <a:ext cx="2284091" cy="1513748"/>
          </a:xfrm>
          <a:prstGeom prst="rect">
            <a:avLst/>
          </a:prstGeom>
          <a:noFill/>
        </p:spPr>
        <p:txBody>
          <a:bodyPr wrap="square" rtlCol="0">
            <a:spAutoFit/>
          </a:bodyPr>
          <a:lstStyle/>
          <a:p>
            <a:pPr defTabSz="457147"/>
            <a:r>
              <a:rPr lang="en-US" sz="2309" dirty="0">
                <a:latin typeface="Arial"/>
                <a:cs typeface="Arial" panose="020B0604020202020204" pitchFamily="34" charset="0"/>
              </a:rPr>
              <a:t>Pilot site books 15 minute phone appointment.</a:t>
            </a:r>
            <a:endParaRPr lang="en-CA" sz="2309" dirty="0">
              <a:latin typeface="Arial"/>
              <a:cs typeface="Arial" panose="020B0604020202020204" pitchFamily="34" charset="0"/>
            </a:endParaRPr>
          </a:p>
        </p:txBody>
      </p:sp>
      <p:cxnSp>
        <p:nvCxnSpPr>
          <p:cNvPr id="34" name="Elbow Connector 33"/>
          <p:cNvCxnSpPr>
            <a:endCxn id="36" idx="1"/>
          </p:cNvCxnSpPr>
          <p:nvPr/>
        </p:nvCxnSpPr>
        <p:spPr>
          <a:xfrm>
            <a:off x="5380143" y="7786027"/>
            <a:ext cx="2846852" cy="2"/>
          </a:xfrm>
          <a:prstGeom prst="bentConnector3">
            <a:avLst>
              <a:gd name="adj1" fmla="val 50000"/>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5" name="Rounded Rectangle 34"/>
          <p:cNvSpPr/>
          <p:nvPr/>
        </p:nvSpPr>
        <p:spPr>
          <a:xfrm>
            <a:off x="8223379" y="2987863"/>
            <a:ext cx="4415675" cy="2683709"/>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defTabSz="457147">
              <a:defRPr/>
            </a:pPr>
            <a:r>
              <a:rPr lang="en-US" sz="2638" kern="0" dirty="0">
                <a:solidFill>
                  <a:prstClr val="black"/>
                </a:solidFill>
                <a:latin typeface="Arial"/>
                <a:cs typeface="Arial" panose="020B0604020202020204" pitchFamily="34" charset="0"/>
              </a:rPr>
              <a:t>Screening navigator conducts risk assessment to determine eligibility for screening.</a:t>
            </a:r>
            <a:endParaRPr lang="en-CA" sz="2638" kern="0" dirty="0">
              <a:solidFill>
                <a:prstClr val="black"/>
              </a:solidFill>
              <a:latin typeface="Arial"/>
              <a:cs typeface="Arial" panose="020B0604020202020204" pitchFamily="34" charset="0"/>
            </a:endParaRPr>
          </a:p>
        </p:txBody>
      </p:sp>
      <p:sp>
        <p:nvSpPr>
          <p:cNvPr id="36" name="Rounded Rectangle 35"/>
          <p:cNvSpPr/>
          <p:nvPr/>
        </p:nvSpPr>
        <p:spPr>
          <a:xfrm>
            <a:off x="8226995" y="6444172"/>
            <a:ext cx="4415675" cy="2683709"/>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defTabSz="457147">
              <a:defRPr/>
            </a:pPr>
            <a:r>
              <a:rPr lang="en-US" sz="2638" kern="0" dirty="0">
                <a:solidFill>
                  <a:prstClr val="black"/>
                </a:solidFill>
                <a:latin typeface="Arial"/>
                <a:cs typeface="Arial" panose="020B0604020202020204" pitchFamily="34" charset="0"/>
              </a:rPr>
              <a:t>Screening navigator conducts risk assessment to determine eligibility for screening.</a:t>
            </a:r>
            <a:endParaRPr lang="en-CA" sz="2638" kern="0" dirty="0">
              <a:solidFill>
                <a:prstClr val="black"/>
              </a:solidFill>
              <a:latin typeface="Arial"/>
              <a:cs typeface="Arial" panose="020B0604020202020204" pitchFamily="34" charset="0"/>
            </a:endParaRPr>
          </a:p>
        </p:txBody>
      </p:sp>
      <p:cxnSp>
        <p:nvCxnSpPr>
          <p:cNvPr id="37" name="Straight Arrow Connector 36"/>
          <p:cNvCxnSpPr/>
          <p:nvPr/>
        </p:nvCxnSpPr>
        <p:spPr>
          <a:xfrm flipV="1">
            <a:off x="17519126" y="5671572"/>
            <a:ext cx="2" cy="973634"/>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8" name="Rounded Rectangle 37"/>
          <p:cNvSpPr/>
          <p:nvPr/>
        </p:nvSpPr>
        <p:spPr>
          <a:xfrm>
            <a:off x="183936" y="6475921"/>
            <a:ext cx="5447256" cy="2683709"/>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defTabSz="457147">
              <a:defRPr/>
            </a:pPr>
            <a:r>
              <a:rPr lang="en-US" sz="2638" kern="0" dirty="0">
                <a:solidFill>
                  <a:schemeClr val="tx1"/>
                </a:solidFill>
                <a:latin typeface="Arial"/>
                <a:cs typeface="Arial" panose="020B0604020202020204" pitchFamily="34" charset="0"/>
              </a:rPr>
              <a:t>Person self-presents </a:t>
            </a:r>
            <a:r>
              <a:rPr lang="en-US" sz="2638" kern="0" dirty="0">
                <a:solidFill>
                  <a:prstClr val="black"/>
                </a:solidFill>
                <a:latin typeface="Arial"/>
                <a:cs typeface="Arial" panose="020B0604020202020204" pitchFamily="34" charset="0"/>
              </a:rPr>
              <a:t>to the pilot site (without referral). Screening clerk confirms they meet the age and smoking history criteria.</a:t>
            </a:r>
            <a:endParaRPr lang="en-CA" sz="2638" kern="0" dirty="0">
              <a:solidFill>
                <a:prstClr val="black"/>
              </a:solidFill>
              <a:latin typeface="Arial"/>
              <a:cs typeface="Arial" panose="020B0604020202020204" pitchFamily="34" charset="0"/>
            </a:endParaRPr>
          </a:p>
        </p:txBody>
      </p:sp>
      <p:sp>
        <p:nvSpPr>
          <p:cNvPr id="39" name="Rounded Rectangle 38"/>
          <p:cNvSpPr/>
          <p:nvPr/>
        </p:nvSpPr>
        <p:spPr>
          <a:xfrm>
            <a:off x="185505" y="2970970"/>
            <a:ext cx="5445687" cy="2700603"/>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defTabSz="457147">
              <a:defRPr/>
            </a:pPr>
            <a:r>
              <a:rPr lang="en-US" sz="2638" kern="0" dirty="0">
                <a:solidFill>
                  <a:prstClr val="black"/>
                </a:solidFill>
                <a:latin typeface="Arial"/>
                <a:cs typeface="Arial" panose="020B0604020202020204" pitchFamily="34" charset="0"/>
              </a:rPr>
              <a:t>Physician completes referral form based on referral criteria and sends to pilot site. </a:t>
            </a:r>
            <a:r>
              <a:rPr lang="en-US" sz="2638" kern="0" dirty="0">
                <a:solidFill>
                  <a:schemeClr val="tx1"/>
                </a:solidFill>
                <a:latin typeface="Arial"/>
                <a:cs typeface="Arial" panose="020B0604020202020204" pitchFamily="34" charset="0"/>
              </a:rPr>
              <a:t>Screening clerk confirms the referred person meets the age criterion. </a:t>
            </a:r>
            <a:endParaRPr lang="en-CA" sz="2638" kern="0" dirty="0">
              <a:solidFill>
                <a:schemeClr val="tx1"/>
              </a:solidFill>
              <a:latin typeface="Arial"/>
              <a:cs typeface="Arial" panose="020B0604020202020204" pitchFamily="34" charset="0"/>
            </a:endParaRPr>
          </a:p>
        </p:txBody>
      </p:sp>
      <p:sp>
        <p:nvSpPr>
          <p:cNvPr id="40" name="Rounded Rectangle 39"/>
          <p:cNvSpPr/>
          <p:nvPr/>
        </p:nvSpPr>
        <p:spPr>
          <a:xfrm>
            <a:off x="14968360" y="6440389"/>
            <a:ext cx="4983624" cy="2687492"/>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defTabSz="457147">
              <a:defRPr/>
            </a:pPr>
            <a:r>
              <a:rPr lang="en-US" sz="2638" kern="0" dirty="0">
                <a:solidFill>
                  <a:schemeClr val="tx1"/>
                </a:solidFill>
                <a:latin typeface="Arial"/>
                <a:cs typeface="Arial" panose="020B0604020202020204" pitchFamily="34" charset="0"/>
              </a:rPr>
              <a:t>Pilot site will contact the person’s primary care provider for a mandatory referral form* before they get screened with LDCT.</a:t>
            </a:r>
            <a:endParaRPr lang="en-CA" sz="2638" kern="0" dirty="0">
              <a:solidFill>
                <a:schemeClr val="tx1"/>
              </a:solidFill>
              <a:latin typeface="Arial"/>
              <a:cs typeface="Arial" panose="020B0604020202020204" pitchFamily="34" charset="0"/>
            </a:endParaRPr>
          </a:p>
        </p:txBody>
      </p:sp>
      <p:sp>
        <p:nvSpPr>
          <p:cNvPr id="41" name="TextBox 40"/>
          <p:cNvSpPr txBox="1"/>
          <p:nvPr/>
        </p:nvSpPr>
        <p:spPr>
          <a:xfrm>
            <a:off x="5837402" y="3253880"/>
            <a:ext cx="2281646" cy="1513748"/>
          </a:xfrm>
          <a:prstGeom prst="rect">
            <a:avLst/>
          </a:prstGeom>
          <a:noFill/>
        </p:spPr>
        <p:txBody>
          <a:bodyPr wrap="square" rtlCol="0">
            <a:spAutoFit/>
          </a:bodyPr>
          <a:lstStyle/>
          <a:p>
            <a:pPr defTabSz="457147"/>
            <a:r>
              <a:rPr lang="en-US" sz="2309" dirty="0">
                <a:latin typeface="Arial"/>
                <a:cs typeface="Arial" panose="020B0604020202020204" pitchFamily="34" charset="0"/>
              </a:rPr>
              <a:t>Pilot site books 15 minute phone appointment.</a:t>
            </a:r>
            <a:endParaRPr lang="en-CA" sz="2309" dirty="0">
              <a:latin typeface="Arial"/>
              <a:cs typeface="Arial" panose="020B0604020202020204" pitchFamily="34" charset="0"/>
            </a:endParaRPr>
          </a:p>
        </p:txBody>
      </p:sp>
      <p:sp>
        <p:nvSpPr>
          <p:cNvPr id="42" name="TextBox 41"/>
          <p:cNvSpPr txBox="1"/>
          <p:nvPr/>
        </p:nvSpPr>
        <p:spPr>
          <a:xfrm>
            <a:off x="12686715" y="3253878"/>
            <a:ext cx="2281646" cy="1513748"/>
          </a:xfrm>
          <a:prstGeom prst="rect">
            <a:avLst/>
          </a:prstGeom>
          <a:noFill/>
        </p:spPr>
        <p:txBody>
          <a:bodyPr wrap="square" rtlCol="0">
            <a:spAutoFit/>
          </a:bodyPr>
          <a:lstStyle/>
          <a:p>
            <a:pPr defTabSz="457147"/>
            <a:r>
              <a:rPr lang="en-US" sz="2309" dirty="0">
                <a:latin typeface="Arial" panose="020B0604020202020204" pitchFamily="34" charset="0"/>
                <a:cs typeface="Arial" panose="020B0604020202020204" pitchFamily="34" charset="0"/>
              </a:rPr>
              <a:t>Person is eligible and chooses to participate.</a:t>
            </a:r>
          </a:p>
        </p:txBody>
      </p:sp>
      <p:sp>
        <p:nvSpPr>
          <p:cNvPr id="44" name="TextBox 43"/>
          <p:cNvSpPr txBox="1"/>
          <p:nvPr/>
        </p:nvSpPr>
        <p:spPr>
          <a:xfrm>
            <a:off x="12760248" y="6089930"/>
            <a:ext cx="2090533" cy="1513748"/>
          </a:xfrm>
          <a:prstGeom prst="rect">
            <a:avLst/>
          </a:prstGeom>
          <a:noFill/>
        </p:spPr>
        <p:txBody>
          <a:bodyPr wrap="square" rtlCol="0">
            <a:spAutoFit/>
          </a:bodyPr>
          <a:lstStyle/>
          <a:p>
            <a:pPr defTabSz="457147"/>
            <a:r>
              <a:rPr lang="en-US" sz="2309" dirty="0">
                <a:latin typeface="Arial" panose="020B0604020202020204" pitchFamily="34" charset="0"/>
                <a:cs typeface="Arial" panose="020B0604020202020204" pitchFamily="34" charset="0"/>
              </a:rPr>
              <a:t>Person is eligible and chooses to participate.</a:t>
            </a:r>
          </a:p>
        </p:txBody>
      </p:sp>
      <p:cxnSp>
        <p:nvCxnSpPr>
          <p:cNvPr id="45" name="Straight Arrow Connector 44"/>
          <p:cNvCxnSpPr/>
          <p:nvPr/>
        </p:nvCxnSpPr>
        <p:spPr>
          <a:xfrm flipV="1">
            <a:off x="12639053" y="7680805"/>
            <a:ext cx="2332923" cy="3448"/>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Straight Arrow Connector 46"/>
          <p:cNvCxnSpPr/>
          <p:nvPr/>
        </p:nvCxnSpPr>
        <p:spPr>
          <a:xfrm>
            <a:off x="12639053" y="4816533"/>
            <a:ext cx="2332923" cy="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p:cNvCxnSpPr/>
          <p:nvPr/>
        </p:nvCxnSpPr>
        <p:spPr>
          <a:xfrm>
            <a:off x="5627749" y="4816533"/>
            <a:ext cx="2569504" cy="10628"/>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Slide Number Placeholder 3"/>
          <p:cNvSpPr>
            <a:spLocks noGrp="1"/>
          </p:cNvSpPr>
          <p:nvPr>
            <p:ph type="sldNum" sz="quarter" idx="7"/>
          </p:nvPr>
        </p:nvSpPr>
        <p:spPr/>
        <p:txBody>
          <a:bodyPr/>
          <a:lstStyle/>
          <a:p>
            <a:fld id="{81D60167-4931-47E6-BA6A-407CBD079E47}" type="slidenum">
              <a:rPr lang="en-US" spc="-5" smtClean="0"/>
              <a:pPr/>
              <a:t>24</a:t>
            </a:fld>
            <a:endParaRPr lang="en-US" spc="-5" dirty="0"/>
          </a:p>
        </p:txBody>
      </p:sp>
    </p:spTree>
    <p:extLst>
      <p:ext uri="{BB962C8B-B14F-4D97-AF65-F5344CB8AC3E}">
        <p14:creationId xmlns:p14="http://schemas.microsoft.com/office/powerpoint/2010/main" val="32472530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latin typeface="Arial" panose="020B0604020202020204" pitchFamily="34" charset="0"/>
                <a:cs typeface="Arial" panose="020B0604020202020204" pitchFamily="34" charset="0"/>
              </a:rPr>
              <a:t>Smoking Cessation</a:t>
            </a:r>
          </a:p>
        </p:txBody>
      </p:sp>
      <p:grpSp>
        <p:nvGrpSpPr>
          <p:cNvPr id="5" name="Group 4"/>
          <p:cNvGrpSpPr/>
          <p:nvPr/>
        </p:nvGrpSpPr>
        <p:grpSpPr>
          <a:xfrm>
            <a:off x="926917" y="3854129"/>
            <a:ext cx="16898656" cy="3733180"/>
            <a:chOff x="347517" y="3501535"/>
            <a:chExt cx="10248080" cy="2263963"/>
          </a:xfrm>
        </p:grpSpPr>
        <p:grpSp>
          <p:nvGrpSpPr>
            <p:cNvPr id="6" name="Group 5"/>
            <p:cNvGrpSpPr/>
            <p:nvPr/>
          </p:nvGrpSpPr>
          <p:grpSpPr>
            <a:xfrm>
              <a:off x="347517" y="3501535"/>
              <a:ext cx="10248080" cy="2263963"/>
              <a:chOff x="51461" y="2565718"/>
              <a:chExt cx="11137231" cy="2411557"/>
            </a:xfrm>
          </p:grpSpPr>
          <p:sp>
            <p:nvSpPr>
              <p:cNvPr id="13" name="TextBox 12"/>
              <p:cNvSpPr txBox="1"/>
              <p:nvPr/>
            </p:nvSpPr>
            <p:spPr>
              <a:xfrm>
                <a:off x="9480083" y="4447171"/>
                <a:ext cx="1708609"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DIAGNOSIS</a:t>
                </a:r>
              </a:p>
            </p:txBody>
          </p:sp>
          <p:sp>
            <p:nvSpPr>
              <p:cNvPr id="14" name="TextBox 13"/>
              <p:cNvSpPr txBox="1"/>
              <p:nvPr/>
            </p:nvSpPr>
            <p:spPr>
              <a:xfrm>
                <a:off x="7354569" y="4447171"/>
                <a:ext cx="1708609"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RADIOLOGY</a:t>
                </a:r>
              </a:p>
            </p:txBody>
          </p:sp>
          <p:sp>
            <p:nvSpPr>
              <p:cNvPr id="15" name="TextBox 14"/>
              <p:cNvSpPr txBox="1"/>
              <p:nvPr/>
            </p:nvSpPr>
            <p:spPr>
              <a:xfrm>
                <a:off x="4928102" y="4327557"/>
                <a:ext cx="2213169" cy="649718"/>
              </a:xfrm>
              <a:prstGeom prst="rect">
                <a:avLst/>
              </a:prstGeom>
              <a:noFill/>
            </p:spPr>
            <p:txBody>
              <a:bodyPr wrap="square" rtlCol="0">
                <a:spAutoFit/>
              </a:bodyPr>
              <a:lstStyle/>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SMOKING </a:t>
                </a:r>
              </a:p>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CESSATION</a:t>
                </a:r>
              </a:p>
            </p:txBody>
          </p:sp>
          <p:sp>
            <p:nvSpPr>
              <p:cNvPr id="16" name="TextBox 15"/>
              <p:cNvSpPr txBox="1"/>
              <p:nvPr/>
            </p:nvSpPr>
            <p:spPr>
              <a:xfrm>
                <a:off x="3044659" y="4327557"/>
                <a:ext cx="1915856" cy="649718"/>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RISK </a:t>
                </a:r>
              </a:p>
              <a:p>
                <a:pPr algn="ctr"/>
                <a:r>
                  <a:rPr lang="en-US" sz="2968" b="1" dirty="0">
                    <a:latin typeface="Arial" panose="020B0604020202020204" pitchFamily="34" charset="0"/>
                    <a:ea typeface="Cambria Math" panose="02040503050406030204" pitchFamily="18" charset="0"/>
                    <a:cs typeface="Arial" panose="020B0604020202020204" pitchFamily="34" charset="0"/>
                  </a:rPr>
                  <a:t>ASSESSMENT</a:t>
                </a:r>
              </a:p>
            </p:txBody>
          </p:sp>
          <p:grpSp>
            <p:nvGrpSpPr>
              <p:cNvPr id="17" name="Group 16"/>
              <p:cNvGrpSpPr/>
              <p:nvPr/>
            </p:nvGrpSpPr>
            <p:grpSpPr>
              <a:xfrm>
                <a:off x="9461117" y="2603421"/>
                <a:ext cx="1645920" cy="1677942"/>
                <a:chOff x="2376197" y="4850511"/>
                <a:chExt cx="841248" cy="899990"/>
              </a:xfrm>
            </p:grpSpPr>
            <p:sp>
              <p:nvSpPr>
                <p:cNvPr id="41" name="Oval 40"/>
                <p:cNvSpPr/>
                <p:nvPr/>
              </p:nvSpPr>
              <p:spPr>
                <a:xfrm>
                  <a:off x="2496933" y="5651267"/>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42" name="Group 41"/>
                <p:cNvGrpSpPr/>
                <p:nvPr/>
              </p:nvGrpSpPr>
              <p:grpSpPr>
                <a:xfrm>
                  <a:off x="2376197" y="4850511"/>
                  <a:ext cx="841248" cy="841248"/>
                  <a:chOff x="2910691" y="4665142"/>
                  <a:chExt cx="841248" cy="841248"/>
                </a:xfrm>
              </p:grpSpPr>
              <p:sp>
                <p:nvSpPr>
                  <p:cNvPr id="43" name="Oval 42"/>
                  <p:cNvSpPr/>
                  <p:nvPr/>
                </p:nvSpPr>
                <p:spPr>
                  <a:xfrm>
                    <a:off x="2910691" y="4665142"/>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44" name="Oval 43"/>
                  <p:cNvSpPr/>
                  <p:nvPr/>
                </p:nvSpPr>
                <p:spPr>
                  <a:xfrm>
                    <a:off x="2955720" y="4710171"/>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18" name="Group 17"/>
              <p:cNvGrpSpPr/>
              <p:nvPr/>
            </p:nvGrpSpPr>
            <p:grpSpPr>
              <a:xfrm>
                <a:off x="998931" y="2596842"/>
                <a:ext cx="1645920" cy="1645920"/>
                <a:chOff x="2376197" y="4802615"/>
                <a:chExt cx="841248" cy="882815"/>
              </a:xfrm>
            </p:grpSpPr>
            <p:sp>
              <p:nvSpPr>
                <p:cNvPr id="37" name="Oval 36"/>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38" name="Group 37"/>
                <p:cNvGrpSpPr/>
                <p:nvPr/>
              </p:nvGrpSpPr>
              <p:grpSpPr>
                <a:xfrm>
                  <a:off x="2376197" y="4802615"/>
                  <a:ext cx="841248" cy="841248"/>
                  <a:chOff x="2910691" y="4617246"/>
                  <a:chExt cx="841248" cy="841248"/>
                </a:xfrm>
              </p:grpSpPr>
              <p:sp>
                <p:nvSpPr>
                  <p:cNvPr id="39" name="Oval 38"/>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40" name="Oval 39"/>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19" name="Group 18"/>
              <p:cNvGrpSpPr/>
              <p:nvPr/>
            </p:nvGrpSpPr>
            <p:grpSpPr>
              <a:xfrm>
                <a:off x="3127105" y="2590347"/>
                <a:ext cx="1645920" cy="1645920"/>
                <a:chOff x="2376197" y="4802615"/>
                <a:chExt cx="841248" cy="882815"/>
              </a:xfrm>
            </p:grpSpPr>
            <p:sp>
              <p:nvSpPr>
                <p:cNvPr id="33" name="Oval 32"/>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34" name="Group 33"/>
                <p:cNvGrpSpPr/>
                <p:nvPr/>
              </p:nvGrpSpPr>
              <p:grpSpPr>
                <a:xfrm>
                  <a:off x="2376197" y="4802615"/>
                  <a:ext cx="841248" cy="841248"/>
                  <a:chOff x="2910691" y="4617246"/>
                  <a:chExt cx="841248" cy="841248"/>
                </a:xfrm>
              </p:grpSpPr>
              <p:sp>
                <p:nvSpPr>
                  <p:cNvPr id="35" name="Oval 34"/>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6" name="Oval 35"/>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sp>
            <p:nvSpPr>
              <p:cNvPr id="20" name="TextBox 19"/>
              <p:cNvSpPr txBox="1"/>
              <p:nvPr/>
            </p:nvSpPr>
            <p:spPr>
              <a:xfrm>
                <a:off x="51461" y="4447171"/>
                <a:ext cx="3641481"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RECRUITMENT</a:t>
                </a:r>
              </a:p>
            </p:txBody>
          </p:sp>
          <p:grpSp>
            <p:nvGrpSpPr>
              <p:cNvPr id="21" name="Group 20"/>
              <p:cNvGrpSpPr/>
              <p:nvPr/>
            </p:nvGrpSpPr>
            <p:grpSpPr>
              <a:xfrm>
                <a:off x="5229498" y="2596842"/>
                <a:ext cx="1645920" cy="1645920"/>
                <a:chOff x="2376197" y="4802615"/>
                <a:chExt cx="841248" cy="882815"/>
              </a:xfrm>
            </p:grpSpPr>
            <p:sp>
              <p:nvSpPr>
                <p:cNvPr id="29" name="Oval 28"/>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30" name="Group 29"/>
                <p:cNvGrpSpPr/>
                <p:nvPr/>
              </p:nvGrpSpPr>
              <p:grpSpPr>
                <a:xfrm>
                  <a:off x="2376197" y="4802615"/>
                  <a:ext cx="841248" cy="841248"/>
                  <a:chOff x="2910691" y="4617246"/>
                  <a:chExt cx="841248" cy="841248"/>
                </a:xfrm>
              </p:grpSpPr>
              <p:sp>
                <p:nvSpPr>
                  <p:cNvPr id="31" name="Oval 30"/>
                  <p:cNvSpPr/>
                  <p:nvPr/>
                </p:nvSpPr>
                <p:spPr>
                  <a:xfrm>
                    <a:off x="2910691" y="4617246"/>
                    <a:ext cx="841248" cy="841248"/>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2" name="Oval 31"/>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22" name="Group 21"/>
              <p:cNvGrpSpPr/>
              <p:nvPr/>
            </p:nvGrpSpPr>
            <p:grpSpPr>
              <a:xfrm>
                <a:off x="7335602" y="2624369"/>
                <a:ext cx="1645920" cy="1645918"/>
                <a:chOff x="2376197" y="4847571"/>
                <a:chExt cx="841248" cy="882814"/>
              </a:xfrm>
            </p:grpSpPr>
            <p:sp>
              <p:nvSpPr>
                <p:cNvPr id="25" name="Oval 24"/>
                <p:cNvSpPr/>
                <p:nvPr/>
              </p:nvSpPr>
              <p:spPr>
                <a:xfrm>
                  <a:off x="2496933" y="5631151"/>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26" name="Group 25"/>
                <p:cNvGrpSpPr/>
                <p:nvPr/>
              </p:nvGrpSpPr>
              <p:grpSpPr>
                <a:xfrm>
                  <a:off x="2376197" y="4847571"/>
                  <a:ext cx="841248" cy="841248"/>
                  <a:chOff x="2910691" y="4662202"/>
                  <a:chExt cx="841248" cy="841248"/>
                </a:xfrm>
              </p:grpSpPr>
              <p:sp>
                <p:nvSpPr>
                  <p:cNvPr id="27" name="Oval 26"/>
                  <p:cNvSpPr/>
                  <p:nvPr/>
                </p:nvSpPr>
                <p:spPr>
                  <a:xfrm>
                    <a:off x="2910691" y="4662202"/>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28" name="Oval 27"/>
                  <p:cNvSpPr/>
                  <p:nvPr/>
                </p:nvSpPr>
                <p:spPr>
                  <a:xfrm>
                    <a:off x="2955720" y="4707231"/>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pic>
            <p:nvPicPr>
              <p:cNvPr id="24" name="Picture 23"/>
              <p:cNvPicPr>
                <a:picLocks noChangeAspect="1"/>
              </p:cNvPicPr>
              <p:nvPr/>
            </p:nvPicPr>
            <p:blipFill>
              <a:blip r:embed="rId3" cstate="print">
                <a:clrChange>
                  <a:clrFrom>
                    <a:srgbClr val="FEFEFE"/>
                  </a:clrFrom>
                  <a:clrTo>
                    <a:srgbClr val="FEFEFE">
                      <a:alpha val="0"/>
                    </a:srgbClr>
                  </a:clrTo>
                </a:clrChange>
                <a:grayscl/>
                <a:extLst>
                  <a:ext uri="{28A0092B-C50C-407E-A947-70E740481C1C}">
                    <a14:useLocalDpi xmlns:a14="http://schemas.microsoft.com/office/drawing/2010/main" val="0"/>
                  </a:ext>
                </a:extLst>
              </a:blip>
              <a:stretch>
                <a:fillRect/>
              </a:stretch>
            </p:blipFill>
            <p:spPr>
              <a:xfrm>
                <a:off x="9470781" y="2565718"/>
                <a:ext cx="1645920" cy="1645920"/>
              </a:xfrm>
              <a:prstGeom prst="rect">
                <a:avLst/>
              </a:prstGeom>
            </p:spPr>
          </p:pic>
        </p:grpSp>
        <p:pic>
          <p:nvPicPr>
            <p:cNvPr id="8" name="Picture 7"/>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036669" y="3506829"/>
              <a:ext cx="1563297" cy="1594955"/>
            </a:xfrm>
            <a:prstGeom prst="rect">
              <a:avLst/>
            </a:prstGeom>
          </p:spPr>
        </p:pic>
        <p:sp>
          <p:nvSpPr>
            <p:cNvPr id="9" name="Right Arrow 8"/>
            <p:cNvSpPr/>
            <p:nvPr/>
          </p:nvSpPr>
          <p:spPr>
            <a:xfrm>
              <a:off x="2766807" y="396330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0" name="Right Arrow 9"/>
            <p:cNvSpPr/>
            <p:nvPr/>
          </p:nvSpPr>
          <p:spPr>
            <a:xfrm>
              <a:off x="4717753"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1" name="Right Arrow 10"/>
            <p:cNvSpPr/>
            <p:nvPr/>
          </p:nvSpPr>
          <p:spPr>
            <a:xfrm>
              <a:off x="6660666" y="401406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2" name="Right Arrow 11"/>
            <p:cNvSpPr/>
            <p:nvPr/>
          </p:nvSpPr>
          <p:spPr>
            <a:xfrm>
              <a:off x="8605098"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grpSp>
      <p:pic>
        <p:nvPicPr>
          <p:cNvPr id="45" name="Picture 44"/>
          <p:cNvPicPr>
            <a:picLocks noChangeAspect="1"/>
          </p:cNvPicPr>
          <p:nvPr/>
        </p:nvPicPr>
        <p:blipFill>
          <a:blip r:embed="rId5"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2381111" y="3822486"/>
            <a:ext cx="2497374" cy="2560740"/>
          </a:xfrm>
          <a:prstGeom prst="rect">
            <a:avLst/>
          </a:prstGeom>
        </p:spPr>
      </p:pic>
      <p:pic>
        <p:nvPicPr>
          <p:cNvPr id="47" name="Picture 46"/>
          <p:cNvPicPr>
            <a:picLocks noChangeAspect="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8756650" y="3825875"/>
            <a:ext cx="2497374" cy="2547947"/>
          </a:xfrm>
          <a:prstGeom prst="rect">
            <a:avLst/>
          </a:prstGeom>
        </p:spPr>
      </p:pic>
      <p:pic>
        <p:nvPicPr>
          <p:cNvPr id="48" name="Picture 47"/>
          <p:cNvPicPr>
            <a:picLocks noChangeAspect="1"/>
          </p:cNvPicPr>
          <p:nvPr/>
        </p:nvPicPr>
        <p:blipFill>
          <a:blip r:embed="rId7"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5584741" y="3842330"/>
            <a:ext cx="2497374" cy="2547947"/>
          </a:xfrm>
          <a:prstGeom prst="rect">
            <a:avLst/>
          </a:prstGeom>
        </p:spPr>
      </p:pic>
      <p:sp>
        <p:nvSpPr>
          <p:cNvPr id="3" name="Slide Number Placeholder 2"/>
          <p:cNvSpPr>
            <a:spLocks noGrp="1"/>
          </p:cNvSpPr>
          <p:nvPr>
            <p:ph type="sldNum" sz="quarter" idx="7"/>
          </p:nvPr>
        </p:nvSpPr>
        <p:spPr/>
        <p:txBody>
          <a:bodyPr/>
          <a:lstStyle/>
          <a:p>
            <a:fld id="{81D60167-4931-47E6-BA6A-407CBD079E47}" type="slidenum">
              <a:rPr lang="en-US" spc="-5" smtClean="0"/>
              <a:pPr/>
              <a:t>25</a:t>
            </a:fld>
            <a:endParaRPr lang="en-US" spc="-5" dirty="0"/>
          </a:p>
        </p:txBody>
      </p:sp>
    </p:spTree>
    <p:extLst>
      <p:ext uri="{BB962C8B-B14F-4D97-AF65-F5344CB8AC3E}">
        <p14:creationId xmlns:p14="http://schemas.microsoft.com/office/powerpoint/2010/main" val="1333174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Smoking Cessation Support</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26</a:t>
            </a:fld>
            <a:endParaRPr lang="en-US" spc="-5" dirty="0"/>
          </a:p>
        </p:txBody>
      </p:sp>
      <p:sp>
        <p:nvSpPr>
          <p:cNvPr id="6" name="Text Placeholder 5"/>
          <p:cNvSpPr>
            <a:spLocks noGrp="1"/>
          </p:cNvSpPr>
          <p:nvPr>
            <p:ph type="body" sz="quarter" idx="13"/>
          </p:nvPr>
        </p:nvSpPr>
        <p:spPr>
          <a:xfrm>
            <a:off x="603250" y="2454275"/>
            <a:ext cx="18745200" cy="7239000"/>
          </a:xfrm>
        </p:spPr>
        <p:txBody>
          <a:bodyPr/>
          <a:lstStyle/>
          <a:p>
            <a:pPr marL="0" indent="0">
              <a:buNone/>
            </a:pPr>
            <a:r>
              <a:rPr lang="en-US" sz="4000" dirty="0">
                <a:latin typeface="Arial" panose="020B0604020202020204" pitchFamily="34" charset="0"/>
                <a:cs typeface="Arial" panose="020B0604020202020204" pitchFamily="34" charset="0"/>
              </a:rPr>
              <a:t>Smoking cessation services are offered to all current smokers who interact with the pilot:</a:t>
            </a:r>
          </a:p>
          <a:p>
            <a:r>
              <a:rPr lang="en-US" sz="4000" dirty="0">
                <a:latin typeface="Arial" panose="020B0604020202020204" pitchFamily="34" charset="0"/>
                <a:cs typeface="Arial" panose="020B0604020202020204" pitchFamily="34" charset="0"/>
              </a:rPr>
              <a:t>Eligible individuals who accepted screening are automatically scheduled for smoking cessation counselling (minimum 10 minutes) with a trained counsellor at the pilot site, using an opt-out model</a:t>
            </a:r>
          </a:p>
          <a:p>
            <a:r>
              <a:rPr lang="en-US" sz="4000" dirty="0">
                <a:latin typeface="Arial" panose="020B0604020202020204" pitchFamily="34" charset="0"/>
                <a:cs typeface="Arial" panose="020B0604020202020204" pitchFamily="34" charset="0"/>
              </a:rPr>
              <a:t>Eligible people who decline screening are offered a choice of hospital-based counselling or referral to Telehealth Ontario </a:t>
            </a:r>
            <a:r>
              <a:rPr lang="en-CA" sz="4000" dirty="0">
                <a:latin typeface="Arial" panose="020B0604020202020204" pitchFamily="34" charset="0"/>
                <a:cs typeface="Arial" panose="020B0604020202020204" pitchFamily="34" charset="0"/>
              </a:rPr>
              <a:t>(free counselling service)</a:t>
            </a:r>
          </a:p>
          <a:p>
            <a:r>
              <a:rPr lang="en-US" sz="4000" dirty="0">
                <a:latin typeface="Arial" panose="020B0604020202020204" pitchFamily="34" charset="0"/>
                <a:cs typeface="Arial" panose="020B0604020202020204" pitchFamily="34" charset="0"/>
              </a:rPr>
              <a:t>Eligible people who </a:t>
            </a:r>
            <a:r>
              <a:rPr lang="en-CA" sz="4000" dirty="0">
                <a:latin typeface="Arial" panose="020B0604020202020204" pitchFamily="34" charset="0"/>
                <a:cs typeface="Arial" panose="020B0604020202020204" pitchFamily="34" charset="0"/>
              </a:rPr>
              <a:t>decline smoking cessation services can continue to participate in screening</a:t>
            </a: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Ineligible people are offered a referral to Telehealth Ontario</a:t>
            </a:r>
            <a:endParaRPr lang="en-US" sz="4000" strike="sngStrik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18091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latin typeface="Arial" panose="020B0604020202020204" pitchFamily="34" charset="0"/>
                <a:cs typeface="Arial" panose="020B0604020202020204" pitchFamily="34" charset="0"/>
              </a:rPr>
              <a:t>Radiology</a:t>
            </a:r>
          </a:p>
        </p:txBody>
      </p:sp>
      <p:grpSp>
        <p:nvGrpSpPr>
          <p:cNvPr id="3" name="Group 2"/>
          <p:cNvGrpSpPr/>
          <p:nvPr/>
        </p:nvGrpSpPr>
        <p:grpSpPr>
          <a:xfrm>
            <a:off x="850578" y="3810350"/>
            <a:ext cx="16974999" cy="3780266"/>
            <a:chOff x="515827" y="2310521"/>
            <a:chExt cx="10294377" cy="2292518"/>
          </a:xfrm>
        </p:grpSpPr>
        <p:grpSp>
          <p:nvGrpSpPr>
            <p:cNvPr id="5" name="Group 4"/>
            <p:cNvGrpSpPr/>
            <p:nvPr/>
          </p:nvGrpSpPr>
          <p:grpSpPr>
            <a:xfrm>
              <a:off x="515827" y="2310521"/>
              <a:ext cx="10294377" cy="2292518"/>
              <a:chOff x="301222" y="3474985"/>
              <a:chExt cx="10294377" cy="2292518"/>
            </a:xfrm>
          </p:grpSpPr>
          <p:grpSp>
            <p:nvGrpSpPr>
              <p:cNvPr id="7" name="Group 6"/>
              <p:cNvGrpSpPr/>
              <p:nvPr/>
            </p:nvGrpSpPr>
            <p:grpSpPr>
              <a:xfrm>
                <a:off x="301222" y="3474985"/>
                <a:ext cx="10294377" cy="2292518"/>
                <a:chOff x="1150" y="2537435"/>
                <a:chExt cx="11187544" cy="2441971"/>
              </a:xfrm>
            </p:grpSpPr>
            <p:sp>
              <p:nvSpPr>
                <p:cNvPr id="13" name="TextBox 12"/>
                <p:cNvSpPr txBox="1"/>
                <p:nvPr/>
              </p:nvSpPr>
              <p:spPr>
                <a:xfrm>
                  <a:off x="9480085" y="4447171"/>
                  <a:ext cx="1708609"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DIAGNOSIS</a:t>
                  </a:r>
                </a:p>
              </p:txBody>
            </p:sp>
            <p:sp>
              <p:nvSpPr>
                <p:cNvPr id="14" name="TextBox 13"/>
                <p:cNvSpPr txBox="1"/>
                <p:nvPr/>
              </p:nvSpPr>
              <p:spPr>
                <a:xfrm>
                  <a:off x="7354569" y="4447171"/>
                  <a:ext cx="1708609" cy="354682"/>
                </a:xfrm>
                <a:prstGeom prst="rect">
                  <a:avLst/>
                </a:prstGeom>
                <a:noFill/>
              </p:spPr>
              <p:txBody>
                <a:bodyPr wrap="square" rtlCol="0">
                  <a:spAutoFit/>
                </a:bodyPr>
                <a:lstStyle/>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RADIOLOGY</a:t>
                  </a:r>
                </a:p>
              </p:txBody>
            </p:sp>
            <p:sp>
              <p:nvSpPr>
                <p:cNvPr id="15" name="TextBox 14"/>
                <p:cNvSpPr txBox="1"/>
                <p:nvPr/>
              </p:nvSpPr>
              <p:spPr>
                <a:xfrm>
                  <a:off x="4945872" y="4329688"/>
                  <a:ext cx="2213169" cy="649718"/>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SMOKING </a:t>
                  </a:r>
                </a:p>
                <a:p>
                  <a:pPr algn="ctr"/>
                  <a:r>
                    <a:rPr lang="en-US" sz="2968" b="1" dirty="0">
                      <a:latin typeface="Arial" panose="020B0604020202020204" pitchFamily="34" charset="0"/>
                      <a:ea typeface="Cambria Math" panose="02040503050406030204" pitchFamily="18" charset="0"/>
                      <a:cs typeface="Arial" panose="020B0604020202020204" pitchFamily="34" charset="0"/>
                    </a:rPr>
                    <a:t>CESSATION</a:t>
                  </a:r>
                </a:p>
              </p:txBody>
            </p:sp>
            <p:sp>
              <p:nvSpPr>
                <p:cNvPr id="16" name="TextBox 15"/>
                <p:cNvSpPr txBox="1"/>
                <p:nvPr/>
              </p:nvSpPr>
              <p:spPr>
                <a:xfrm>
                  <a:off x="3042449" y="4329688"/>
                  <a:ext cx="1915856" cy="649718"/>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RISK </a:t>
                  </a:r>
                </a:p>
                <a:p>
                  <a:pPr algn="ctr"/>
                  <a:r>
                    <a:rPr lang="en-US" sz="2968" b="1" dirty="0">
                      <a:latin typeface="Arial" panose="020B0604020202020204" pitchFamily="34" charset="0"/>
                      <a:ea typeface="Cambria Math" panose="02040503050406030204" pitchFamily="18" charset="0"/>
                      <a:cs typeface="Arial" panose="020B0604020202020204" pitchFamily="34" charset="0"/>
                    </a:rPr>
                    <a:t>ASSESSMENT</a:t>
                  </a:r>
                </a:p>
              </p:txBody>
            </p:sp>
            <p:grpSp>
              <p:nvGrpSpPr>
                <p:cNvPr id="17" name="Group 16"/>
                <p:cNvGrpSpPr/>
                <p:nvPr/>
              </p:nvGrpSpPr>
              <p:grpSpPr>
                <a:xfrm>
                  <a:off x="9461117" y="2597932"/>
                  <a:ext cx="1645920" cy="1645920"/>
                  <a:chOff x="2376197" y="4847570"/>
                  <a:chExt cx="841248" cy="882815"/>
                </a:xfrm>
              </p:grpSpPr>
              <p:sp>
                <p:nvSpPr>
                  <p:cNvPr id="40" name="Oval 39"/>
                  <p:cNvSpPr/>
                  <p:nvPr/>
                </p:nvSpPr>
                <p:spPr>
                  <a:xfrm>
                    <a:off x="2496933" y="5631151"/>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41" name="Group 40"/>
                  <p:cNvGrpSpPr/>
                  <p:nvPr/>
                </p:nvGrpSpPr>
                <p:grpSpPr>
                  <a:xfrm>
                    <a:off x="2376197" y="4847570"/>
                    <a:ext cx="841248" cy="841248"/>
                    <a:chOff x="2910691" y="4662201"/>
                    <a:chExt cx="841248" cy="841248"/>
                  </a:xfrm>
                </p:grpSpPr>
                <p:sp>
                  <p:nvSpPr>
                    <p:cNvPr id="42" name="Oval 41"/>
                    <p:cNvSpPr/>
                    <p:nvPr/>
                  </p:nvSpPr>
                  <p:spPr>
                    <a:xfrm>
                      <a:off x="2910691" y="4662201"/>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43" name="Oval 42"/>
                    <p:cNvSpPr/>
                    <p:nvPr/>
                  </p:nvSpPr>
                  <p:spPr>
                    <a:xfrm>
                      <a:off x="2955720" y="4707230"/>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18" name="Group 17"/>
                <p:cNvGrpSpPr/>
                <p:nvPr/>
              </p:nvGrpSpPr>
              <p:grpSpPr>
                <a:xfrm>
                  <a:off x="998931" y="2596842"/>
                  <a:ext cx="1645920" cy="1645920"/>
                  <a:chOff x="2376197" y="4802615"/>
                  <a:chExt cx="841248" cy="882815"/>
                </a:xfrm>
              </p:grpSpPr>
              <p:sp>
                <p:nvSpPr>
                  <p:cNvPr id="36" name="Oval 35"/>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37" name="Group 36"/>
                  <p:cNvGrpSpPr/>
                  <p:nvPr/>
                </p:nvGrpSpPr>
                <p:grpSpPr>
                  <a:xfrm>
                    <a:off x="2376197" y="4802615"/>
                    <a:ext cx="841248" cy="841248"/>
                    <a:chOff x="2910691" y="4617246"/>
                    <a:chExt cx="841248" cy="841248"/>
                  </a:xfrm>
                </p:grpSpPr>
                <p:sp>
                  <p:nvSpPr>
                    <p:cNvPr id="38" name="Oval 37"/>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9" name="Oval 38"/>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19" name="Group 18"/>
                <p:cNvGrpSpPr/>
                <p:nvPr/>
              </p:nvGrpSpPr>
              <p:grpSpPr>
                <a:xfrm>
                  <a:off x="3127105" y="2590347"/>
                  <a:ext cx="1645920" cy="1645920"/>
                  <a:chOff x="2376197" y="4802615"/>
                  <a:chExt cx="841248" cy="882815"/>
                </a:xfrm>
              </p:grpSpPr>
              <p:sp>
                <p:nvSpPr>
                  <p:cNvPr id="32" name="Oval 31"/>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33" name="Group 32"/>
                  <p:cNvGrpSpPr/>
                  <p:nvPr/>
                </p:nvGrpSpPr>
                <p:grpSpPr>
                  <a:xfrm>
                    <a:off x="2376197" y="4802615"/>
                    <a:ext cx="841248" cy="841248"/>
                    <a:chOff x="2910691" y="4617246"/>
                    <a:chExt cx="841248" cy="841248"/>
                  </a:xfrm>
                </p:grpSpPr>
                <p:sp>
                  <p:nvSpPr>
                    <p:cNvPr id="34" name="Oval 33"/>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5" name="Oval 34"/>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sp>
              <p:nvSpPr>
                <p:cNvPr id="20" name="TextBox 19"/>
                <p:cNvSpPr txBox="1"/>
                <p:nvPr/>
              </p:nvSpPr>
              <p:spPr>
                <a:xfrm>
                  <a:off x="1150" y="4447171"/>
                  <a:ext cx="3641481"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RECRUITMENT</a:t>
                  </a:r>
                </a:p>
              </p:txBody>
            </p:sp>
            <p:grpSp>
              <p:nvGrpSpPr>
                <p:cNvPr id="21" name="Group 20"/>
                <p:cNvGrpSpPr/>
                <p:nvPr/>
              </p:nvGrpSpPr>
              <p:grpSpPr>
                <a:xfrm>
                  <a:off x="5229498" y="2596842"/>
                  <a:ext cx="1645920" cy="1645920"/>
                  <a:chOff x="2376197" y="4802615"/>
                  <a:chExt cx="841248" cy="882815"/>
                </a:xfrm>
              </p:grpSpPr>
              <p:sp>
                <p:nvSpPr>
                  <p:cNvPr id="28" name="Oval 27"/>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29" name="Group 28"/>
                  <p:cNvGrpSpPr/>
                  <p:nvPr/>
                </p:nvGrpSpPr>
                <p:grpSpPr>
                  <a:xfrm>
                    <a:off x="2376197" y="4802615"/>
                    <a:ext cx="841248" cy="841248"/>
                    <a:chOff x="2910691" y="4617246"/>
                    <a:chExt cx="841248" cy="841248"/>
                  </a:xfrm>
                </p:grpSpPr>
                <p:sp>
                  <p:nvSpPr>
                    <p:cNvPr id="30" name="Oval 29"/>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1" name="Oval 30"/>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22" name="Group 21"/>
                <p:cNvGrpSpPr/>
                <p:nvPr/>
              </p:nvGrpSpPr>
              <p:grpSpPr>
                <a:xfrm>
                  <a:off x="7335602" y="2624369"/>
                  <a:ext cx="1645920" cy="1645920"/>
                  <a:chOff x="2376197" y="4847570"/>
                  <a:chExt cx="841248" cy="882815"/>
                </a:xfrm>
              </p:grpSpPr>
              <p:sp>
                <p:nvSpPr>
                  <p:cNvPr id="24" name="Oval 23"/>
                  <p:cNvSpPr/>
                  <p:nvPr/>
                </p:nvSpPr>
                <p:spPr>
                  <a:xfrm>
                    <a:off x="2496933" y="5631151"/>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25" name="Group 24"/>
                  <p:cNvGrpSpPr/>
                  <p:nvPr/>
                </p:nvGrpSpPr>
                <p:grpSpPr>
                  <a:xfrm>
                    <a:off x="2376197" y="4847570"/>
                    <a:ext cx="841248" cy="841248"/>
                    <a:chOff x="2910691" y="4662201"/>
                    <a:chExt cx="841248" cy="841248"/>
                  </a:xfrm>
                </p:grpSpPr>
                <p:sp>
                  <p:nvSpPr>
                    <p:cNvPr id="26" name="Oval 25"/>
                    <p:cNvSpPr/>
                    <p:nvPr/>
                  </p:nvSpPr>
                  <p:spPr>
                    <a:xfrm>
                      <a:off x="2910691" y="4662201"/>
                      <a:ext cx="841248" cy="841248"/>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27" name="Oval 26"/>
                    <p:cNvSpPr/>
                    <p:nvPr/>
                  </p:nvSpPr>
                  <p:spPr>
                    <a:xfrm>
                      <a:off x="2955720" y="4707230"/>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pic>
              <p:nvPicPr>
                <p:cNvPr id="23" name="Picture 22"/>
                <p:cNvPicPr>
                  <a:picLocks noChangeAspect="1"/>
                </p:cNvPicPr>
                <p:nvPr/>
              </p:nvPicPr>
              <p:blipFill>
                <a:blip r:embed="rId3" cstate="print">
                  <a:clrChange>
                    <a:clrFrom>
                      <a:srgbClr val="FEFEFE"/>
                    </a:clrFrom>
                    <a:clrTo>
                      <a:srgbClr val="FEFEFE">
                        <a:alpha val="0"/>
                      </a:srgbClr>
                    </a:clrTo>
                  </a:clrChange>
                  <a:grayscl/>
                  <a:extLst>
                    <a:ext uri="{28A0092B-C50C-407E-A947-70E740481C1C}">
                      <a14:useLocalDpi xmlns:a14="http://schemas.microsoft.com/office/drawing/2010/main" val="0"/>
                    </a:ext>
                  </a:extLst>
                </a:blip>
                <a:stretch>
                  <a:fillRect/>
                </a:stretch>
              </p:blipFill>
              <p:spPr>
                <a:xfrm>
                  <a:off x="9469067" y="2537435"/>
                  <a:ext cx="1645920" cy="1645920"/>
                </a:xfrm>
                <a:prstGeom prst="rect">
                  <a:avLst/>
                </a:prstGeom>
              </p:spPr>
            </p:pic>
          </p:grpSp>
          <p:sp>
            <p:nvSpPr>
              <p:cNvPr id="9" name="Right Arrow 8"/>
              <p:cNvSpPr/>
              <p:nvPr/>
            </p:nvSpPr>
            <p:spPr>
              <a:xfrm>
                <a:off x="2766807" y="396330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0" name="Right Arrow 9"/>
              <p:cNvSpPr/>
              <p:nvPr/>
            </p:nvSpPr>
            <p:spPr>
              <a:xfrm>
                <a:off x="4717753"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1" name="Right Arrow 10"/>
              <p:cNvSpPr/>
              <p:nvPr/>
            </p:nvSpPr>
            <p:spPr>
              <a:xfrm>
                <a:off x="6660666" y="401406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2" name="Right Arrow 11"/>
              <p:cNvSpPr/>
              <p:nvPr/>
            </p:nvSpPr>
            <p:spPr>
              <a:xfrm>
                <a:off x="8605098"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grpSp>
        <p:pic>
          <p:nvPicPr>
            <p:cNvPr id="44" name="Picture 43"/>
            <p:cNvPicPr>
              <a:picLocks noChangeAspect="1"/>
            </p:cNvPicPr>
            <p:nvPr/>
          </p:nvPicPr>
          <p:blipFill>
            <a:blip r:embed="rId4"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1444009" y="2317881"/>
              <a:ext cx="1514516" cy="1552944"/>
            </a:xfrm>
            <a:prstGeom prst="rect">
              <a:avLst/>
            </a:prstGeom>
          </p:spPr>
        </p:pic>
        <p:pic>
          <p:nvPicPr>
            <p:cNvPr id="46" name="Picture 45"/>
            <p:cNvPicPr>
              <a:picLocks noChangeAspect="1"/>
            </p:cNvPicPr>
            <p:nvPr/>
          </p:nvPicPr>
          <p:blipFill>
            <a:blip r:embed="rId5"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3386830" y="2329915"/>
              <a:ext cx="1514516" cy="1545186"/>
            </a:xfrm>
            <a:prstGeom prst="rect">
              <a:avLst/>
            </a:prstGeom>
          </p:spPr>
        </p:pic>
        <p:pic>
          <p:nvPicPr>
            <p:cNvPr id="47" name="Picture 46"/>
            <p:cNvPicPr>
              <a:picLocks noChangeAspect="1"/>
            </p:cNvPicPr>
            <p:nvPr/>
          </p:nvPicPr>
          <p:blipFill>
            <a:blip r:embed="rId6"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5326765" y="2325530"/>
              <a:ext cx="1514516" cy="1545186"/>
            </a:xfrm>
            <a:prstGeom prst="rect">
              <a:avLst/>
            </a:prstGeom>
          </p:spPr>
        </p:pic>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0336" y="2330873"/>
              <a:ext cx="1563297" cy="1594955"/>
            </a:xfrm>
            <a:prstGeom prst="rect">
              <a:avLst/>
            </a:prstGeom>
          </p:spPr>
        </p:pic>
      </p:grpSp>
      <p:sp>
        <p:nvSpPr>
          <p:cNvPr id="6" name="Slide Number Placeholder 5"/>
          <p:cNvSpPr>
            <a:spLocks noGrp="1"/>
          </p:cNvSpPr>
          <p:nvPr>
            <p:ph type="sldNum" sz="quarter" idx="7"/>
          </p:nvPr>
        </p:nvSpPr>
        <p:spPr/>
        <p:txBody>
          <a:bodyPr/>
          <a:lstStyle/>
          <a:p>
            <a:fld id="{81D60167-4931-47E6-BA6A-407CBD079E47}" type="slidenum">
              <a:rPr lang="en-US" spc="-5" smtClean="0"/>
              <a:pPr/>
              <a:t>27</a:t>
            </a:fld>
            <a:endParaRPr lang="en-US" spc="-5" dirty="0"/>
          </a:p>
        </p:txBody>
      </p:sp>
    </p:spTree>
    <p:extLst>
      <p:ext uri="{BB962C8B-B14F-4D97-AF65-F5344CB8AC3E}">
        <p14:creationId xmlns:p14="http://schemas.microsoft.com/office/powerpoint/2010/main" val="4607874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LDCT Scan Process </a:t>
            </a:r>
          </a:p>
        </p:txBody>
      </p:sp>
      <p:graphicFrame>
        <p:nvGraphicFramePr>
          <p:cNvPr id="5" name="Diagram 4"/>
          <p:cNvGraphicFramePr/>
          <p:nvPr>
            <p:extLst>
              <p:ext uri="{D42A27DB-BD31-4B8C-83A1-F6EECF244321}">
                <p14:modId xmlns:p14="http://schemas.microsoft.com/office/powerpoint/2010/main" val="3771916319"/>
              </p:ext>
            </p:extLst>
          </p:nvPr>
        </p:nvGraphicFramePr>
        <p:xfrm>
          <a:off x="240292" y="1684691"/>
          <a:ext cx="19595596" cy="8498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7"/>
          </p:nvPr>
        </p:nvSpPr>
        <p:spPr/>
        <p:txBody>
          <a:bodyPr/>
          <a:lstStyle/>
          <a:p>
            <a:fld id="{81D60167-4931-47E6-BA6A-407CBD079E47}" type="slidenum">
              <a:rPr lang="en-US" spc="-5" smtClean="0"/>
              <a:pPr/>
              <a:t>28</a:t>
            </a:fld>
            <a:endParaRPr lang="en-US" spc="-5" dirty="0"/>
          </a:p>
        </p:txBody>
      </p:sp>
    </p:spTree>
    <p:extLst>
      <p:ext uri="{BB962C8B-B14F-4D97-AF65-F5344CB8AC3E}">
        <p14:creationId xmlns:p14="http://schemas.microsoft.com/office/powerpoint/2010/main" val="2965920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Radiology QA Program</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29</a:t>
            </a:fld>
            <a:endParaRPr lang="en-US" spc="-5" dirty="0"/>
          </a:p>
        </p:txBody>
      </p:sp>
      <p:pic>
        <p:nvPicPr>
          <p:cNvPr id="5" name="Picture 4"/>
          <p:cNvPicPr>
            <a:picLocks noChangeAspect="1"/>
          </p:cNvPicPr>
          <p:nvPr/>
        </p:nvPicPr>
        <p:blipFill>
          <a:blip r:embed="rId3"/>
          <a:stretch>
            <a:fillRect/>
          </a:stretch>
        </p:blipFill>
        <p:spPr>
          <a:xfrm>
            <a:off x="3793975" y="4435343"/>
            <a:ext cx="12516147" cy="5562732"/>
          </a:xfrm>
          <a:prstGeom prst="rect">
            <a:avLst/>
          </a:prstGeom>
        </p:spPr>
      </p:pic>
      <p:sp>
        <p:nvSpPr>
          <p:cNvPr id="8" name="Text Placeholder 5"/>
          <p:cNvSpPr>
            <a:spLocks noGrp="1"/>
          </p:cNvSpPr>
          <p:nvPr>
            <p:ph type="body" sz="quarter" idx="13"/>
          </p:nvPr>
        </p:nvSpPr>
        <p:spPr>
          <a:xfrm>
            <a:off x="603250" y="2454275"/>
            <a:ext cx="18745200" cy="5715000"/>
          </a:xfrm>
        </p:spPr>
        <p:txBody>
          <a:bodyPr/>
          <a:lstStyle/>
          <a:p>
            <a:pPr marL="0" indent="0">
              <a:buNone/>
            </a:pPr>
            <a:r>
              <a:rPr lang="en-US" sz="4000" dirty="0" smtClean="0">
                <a:latin typeface="Arial" panose="020B0604020202020204" pitchFamily="34" charset="0"/>
                <a:cs typeface="Arial" panose="020B0604020202020204" pitchFamily="34" charset="0"/>
              </a:rPr>
              <a:t>Objective: Promote safe and appropriate use of LDCT by ensuring that LDCT scans are conducted, interpreted and reported in a high quality manner across pilot sites</a:t>
            </a:r>
            <a:endParaRPr lang="en-US" sz="4000" strike="sngStrik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6975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smtClean="0">
                <a:latin typeface="Arial"/>
                <a:cs typeface="Arial"/>
              </a:rPr>
              <a:t>CONFIDENTIAL</a:t>
            </a:r>
            <a:endParaRPr lang="en-US" dirty="0">
              <a:latin typeface="Arial"/>
              <a:cs typeface="Arial"/>
            </a:endParaRPr>
          </a:p>
        </p:txBody>
      </p:sp>
      <p:sp>
        <p:nvSpPr>
          <p:cNvPr id="2" name="Text Placeholder 1"/>
          <p:cNvSpPr>
            <a:spLocks noGrp="1"/>
          </p:cNvSpPr>
          <p:nvPr>
            <p:ph type="body" idx="1"/>
          </p:nvPr>
        </p:nvSpPr>
        <p:spPr>
          <a:xfrm>
            <a:off x="1593850" y="1616075"/>
            <a:ext cx="16611600" cy="4114800"/>
          </a:xfrm>
        </p:spPr>
        <p:txBody>
          <a:bodyPr/>
          <a:lstStyle/>
          <a:p>
            <a:pPr algn="ct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Do not publish or disseminate the contents of this presentation including First Nations, Inuit, Métis data (if applicable) without the consent of Cancer Care Ontario.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This presentation contains de-identified and/or aggregate information (the “Information”). Recipients of this presentation acknowledge and agree that they will not use the Information, either alone or with other information to: identify an individual; attempt to decrypt information that is encrypted; attempt to identify an individual based on unencrypted information; or attempt to identify an individual based on prior knowledge.</a:t>
            </a:r>
          </a:p>
        </p:txBody>
      </p:sp>
      <p:sp>
        <p:nvSpPr>
          <p:cNvPr id="5" name="Slide Number Placeholder 4"/>
          <p:cNvSpPr>
            <a:spLocks noGrp="1"/>
          </p:cNvSpPr>
          <p:nvPr>
            <p:ph type="sldNum" sz="quarter" idx="7"/>
          </p:nvPr>
        </p:nvSpPr>
        <p:spPr/>
        <p:txBody>
          <a:bodyPr/>
          <a:lstStyle/>
          <a:p>
            <a:fld id="{81D60167-4931-47E6-BA6A-407CBD079E47}" type="slidenum">
              <a:rPr lang="en-US" spc="-5" smtClean="0"/>
              <a:pPr/>
              <a:t>3</a:t>
            </a:fld>
            <a:endParaRPr lang="en-US" spc="-5" dirty="0"/>
          </a:p>
        </p:txBody>
      </p:sp>
      <p:sp>
        <p:nvSpPr>
          <p:cNvPr id="7" name="SmartArt Placeholder 2"/>
          <p:cNvSpPr>
            <a:spLocks noGrp="1"/>
          </p:cNvSpPr>
          <p:nvPr>
            <p:ph type="dgm" sz="quarter" idx="10"/>
          </p:nvPr>
        </p:nvSpPr>
        <p:spPr>
          <a:xfrm>
            <a:off x="419520" y="1616075"/>
            <a:ext cx="19084325" cy="7391399"/>
          </a:xfrm>
        </p:spPr>
      </p:sp>
    </p:spTree>
    <p:extLst>
      <p:ext uri="{BB962C8B-B14F-4D97-AF65-F5344CB8AC3E}">
        <p14:creationId xmlns:p14="http://schemas.microsoft.com/office/powerpoint/2010/main" val="41303226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LDCT Lung Screening Reporting Template</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30</a:t>
            </a:fld>
            <a:endParaRPr lang="en-US" spc="-5" dirty="0"/>
          </a:p>
        </p:txBody>
      </p:sp>
      <p:pic>
        <p:nvPicPr>
          <p:cNvPr id="9" name="Picture 8"/>
          <p:cNvPicPr>
            <a:picLocks noChangeAspect="1"/>
          </p:cNvPicPr>
          <p:nvPr/>
        </p:nvPicPr>
        <p:blipFill>
          <a:blip r:embed="rId3"/>
          <a:stretch>
            <a:fillRect/>
          </a:stretch>
        </p:blipFill>
        <p:spPr>
          <a:xfrm>
            <a:off x="1215668" y="2378075"/>
            <a:ext cx="5635982" cy="7297404"/>
          </a:xfrm>
          <a:prstGeom prst="rect">
            <a:avLst/>
          </a:prstGeom>
        </p:spPr>
      </p:pic>
      <p:pic>
        <p:nvPicPr>
          <p:cNvPr id="10" name="Picture 9"/>
          <p:cNvPicPr>
            <a:picLocks noChangeAspect="1"/>
          </p:cNvPicPr>
          <p:nvPr/>
        </p:nvPicPr>
        <p:blipFill>
          <a:blip r:embed="rId4"/>
          <a:stretch>
            <a:fillRect/>
          </a:stretch>
        </p:blipFill>
        <p:spPr>
          <a:xfrm>
            <a:off x="7006868" y="2378075"/>
            <a:ext cx="5635982" cy="7297404"/>
          </a:xfrm>
          <a:prstGeom prst="rect">
            <a:avLst/>
          </a:prstGeom>
        </p:spPr>
      </p:pic>
      <p:pic>
        <p:nvPicPr>
          <p:cNvPr id="11" name="Picture 10"/>
          <p:cNvPicPr>
            <a:picLocks noChangeAspect="1"/>
          </p:cNvPicPr>
          <p:nvPr/>
        </p:nvPicPr>
        <p:blipFill>
          <a:blip r:embed="rId5"/>
          <a:stretch>
            <a:fillRect/>
          </a:stretch>
        </p:blipFill>
        <p:spPr>
          <a:xfrm>
            <a:off x="12867169" y="2378075"/>
            <a:ext cx="5643081" cy="7297404"/>
          </a:xfrm>
          <a:prstGeom prst="rect">
            <a:avLst/>
          </a:prstGeom>
        </p:spPr>
      </p:pic>
    </p:spTree>
    <p:extLst>
      <p:ext uri="{BB962C8B-B14F-4D97-AF65-F5344CB8AC3E}">
        <p14:creationId xmlns:p14="http://schemas.microsoft.com/office/powerpoint/2010/main" val="17169644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LDCT Results: Lung-RADS</a:t>
            </a:r>
            <a:r>
              <a:rPr lang="en-US" baseline="30000" dirty="0" smtClean="0">
                <a:latin typeface="Arial"/>
                <a:cs typeface="Arial"/>
              </a:rPr>
              <a:t>TM </a:t>
            </a:r>
            <a:r>
              <a:rPr lang="en-US" dirty="0" smtClean="0">
                <a:latin typeface="Arial"/>
                <a:cs typeface="Arial"/>
              </a:rPr>
              <a:t>(Version 1.1)</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31</a:t>
            </a:fld>
            <a:endParaRPr lang="en-US" spc="-5" dirty="0"/>
          </a:p>
        </p:txBody>
      </p:sp>
      <p:sp>
        <p:nvSpPr>
          <p:cNvPr id="8" name="Text Placeholder 5"/>
          <p:cNvSpPr>
            <a:spLocks noGrp="1"/>
          </p:cNvSpPr>
          <p:nvPr>
            <p:ph type="body" sz="quarter" idx="13"/>
          </p:nvPr>
        </p:nvSpPr>
        <p:spPr>
          <a:xfrm>
            <a:off x="603250" y="2454275"/>
            <a:ext cx="14935200" cy="4724400"/>
          </a:xfrm>
        </p:spPr>
        <p:txBody>
          <a:bodyPr/>
          <a:lstStyle/>
          <a:p>
            <a:pPr defTabSz="342900" rtl="0">
              <a:lnSpc>
                <a:spcPct val="100000"/>
              </a:lnSpc>
              <a:spcBef>
                <a:spcPts val="1350"/>
              </a:spcBef>
              <a:spcAft>
                <a:spcPts val="375"/>
              </a:spcAft>
            </a:pPr>
            <a:r>
              <a:rPr lang="en-US" sz="3600" kern="1200" dirty="0">
                <a:solidFill>
                  <a:prstClr val="black"/>
                </a:solidFill>
                <a:latin typeface="Arial"/>
                <a:cs typeface="+mn-cs"/>
              </a:rPr>
              <a:t>American College of Radiology’s L</a:t>
            </a:r>
            <a:r>
              <a:rPr lang="en-CA" sz="3600" kern="1200" dirty="0">
                <a:solidFill>
                  <a:prstClr val="black"/>
                </a:solidFill>
                <a:latin typeface="Arial"/>
                <a:cs typeface="+mn-cs"/>
              </a:rPr>
              <a:t>ung-RADS™ is a quality assurance tool designed to:</a:t>
            </a:r>
          </a:p>
          <a:p>
            <a:pPr marL="914400" lvl="1" indent="-571500" defTabSz="342900" rtl="0">
              <a:lnSpc>
                <a:spcPct val="100000"/>
              </a:lnSpc>
              <a:spcBef>
                <a:spcPts val="375"/>
              </a:spcBef>
              <a:spcAft>
                <a:spcPts val="375"/>
              </a:spcAft>
              <a:buSzTx/>
              <a:buFont typeface="Arial" panose="020B0604020202020204" pitchFamily="34" charset="0"/>
              <a:buChar char="─"/>
            </a:pPr>
            <a:r>
              <a:rPr lang="en-CA" sz="3600" kern="1200" dirty="0">
                <a:solidFill>
                  <a:prstClr val="black"/>
                </a:solidFill>
                <a:latin typeface="Arial"/>
              </a:rPr>
              <a:t>Standardize screening CT reporting and management recommendations</a:t>
            </a:r>
          </a:p>
          <a:p>
            <a:pPr marL="914400" lvl="1" indent="-571500" defTabSz="342900" rtl="0">
              <a:lnSpc>
                <a:spcPct val="100000"/>
              </a:lnSpc>
              <a:spcBef>
                <a:spcPts val="375"/>
              </a:spcBef>
              <a:spcAft>
                <a:spcPts val="375"/>
              </a:spcAft>
              <a:buSzTx/>
              <a:buFont typeface="Arial" panose="020B0604020202020204" pitchFamily="34" charset="0"/>
              <a:buChar char="─"/>
            </a:pPr>
            <a:r>
              <a:rPr lang="en-CA" sz="3600" kern="1200" dirty="0">
                <a:solidFill>
                  <a:prstClr val="black"/>
                </a:solidFill>
                <a:latin typeface="Arial"/>
              </a:rPr>
              <a:t>Reduce confusion in screening CT interpretations</a:t>
            </a:r>
          </a:p>
          <a:p>
            <a:pPr marL="914400" lvl="1" indent="-571500" defTabSz="342900" rtl="0">
              <a:lnSpc>
                <a:spcPct val="100000"/>
              </a:lnSpc>
              <a:spcBef>
                <a:spcPts val="375"/>
              </a:spcBef>
              <a:spcAft>
                <a:spcPts val="375"/>
              </a:spcAft>
              <a:buSzTx/>
              <a:buFont typeface="Arial" panose="020B0604020202020204" pitchFamily="34" charset="0"/>
              <a:buChar char="─"/>
            </a:pPr>
            <a:r>
              <a:rPr lang="en-CA" sz="3600" kern="1200" dirty="0">
                <a:solidFill>
                  <a:prstClr val="black"/>
                </a:solidFill>
                <a:latin typeface="Arial"/>
              </a:rPr>
              <a:t>Facilitate outcome monitoring </a:t>
            </a:r>
          </a:p>
          <a:p>
            <a:pPr defTabSz="342900" rtl="0">
              <a:lnSpc>
                <a:spcPct val="100000"/>
              </a:lnSpc>
              <a:spcBef>
                <a:spcPts val="1350"/>
              </a:spcBef>
              <a:spcAft>
                <a:spcPts val="375"/>
              </a:spcAft>
            </a:pPr>
            <a:r>
              <a:rPr lang="en-US" sz="3600" kern="1200" dirty="0">
                <a:solidFill>
                  <a:prstClr val="black"/>
                </a:solidFill>
                <a:latin typeface="Arial"/>
                <a:cs typeface="+mn-cs"/>
              </a:rPr>
              <a:t>Standardized lung cancer screening radiology report includes</a:t>
            </a:r>
            <a:r>
              <a:rPr lang="en-US" sz="3600" kern="1200" dirty="0" smtClean="0">
                <a:solidFill>
                  <a:prstClr val="black"/>
                </a:solidFill>
                <a:latin typeface="Arial"/>
                <a:cs typeface="+mn-cs"/>
              </a:rPr>
              <a:t>:</a:t>
            </a:r>
            <a:endParaRPr lang="en-US" sz="3600" kern="1200" dirty="0">
              <a:solidFill>
                <a:prstClr val="black"/>
              </a:solidFill>
              <a:latin typeface="Arial"/>
              <a:cs typeface="+mn-cs"/>
            </a:endParaRPr>
          </a:p>
        </p:txBody>
      </p:sp>
      <p:pic>
        <p:nvPicPr>
          <p:cNvPr id="7" name="Picture 2" descr="Image result for american college of radiolog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881"/>
          <a:stretch/>
        </p:blipFill>
        <p:spPr bwMode="auto">
          <a:xfrm>
            <a:off x="13237404" y="3402985"/>
            <a:ext cx="6266442" cy="25135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999699" y="6873875"/>
            <a:ext cx="18272551" cy="3063197"/>
          </a:xfrm>
          <a:prstGeom prst="rect">
            <a:avLst/>
          </a:prstGeom>
        </p:spPr>
      </p:pic>
    </p:spTree>
    <p:extLst>
      <p:ext uri="{BB962C8B-B14F-4D97-AF65-F5344CB8AC3E}">
        <p14:creationId xmlns:p14="http://schemas.microsoft.com/office/powerpoint/2010/main" val="106442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LDCT Results: Lung-RADS</a:t>
            </a:r>
            <a:r>
              <a:rPr lang="en-US" baseline="30000" dirty="0">
                <a:latin typeface="Arial"/>
                <a:cs typeface="Arial"/>
              </a:rPr>
              <a:t>TM </a:t>
            </a:r>
            <a:r>
              <a:rPr lang="en-US" sz="4000" dirty="0" smtClean="0">
                <a:latin typeface="Arial"/>
                <a:cs typeface="Arial"/>
              </a:rPr>
              <a:t>(continued)</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32</a:t>
            </a:fld>
            <a:endParaRPr lang="en-US" spc="-5" dirty="0"/>
          </a:p>
        </p:txBody>
      </p:sp>
      <p:pic>
        <p:nvPicPr>
          <p:cNvPr id="5" name="Picture 4"/>
          <p:cNvPicPr>
            <a:picLocks noChangeAspect="1"/>
          </p:cNvPicPr>
          <p:nvPr/>
        </p:nvPicPr>
        <p:blipFill>
          <a:blip r:embed="rId3"/>
          <a:stretch>
            <a:fillRect/>
          </a:stretch>
        </p:blipFill>
        <p:spPr>
          <a:xfrm>
            <a:off x="1631698" y="1756069"/>
            <a:ext cx="16840702" cy="8331716"/>
          </a:xfrm>
          <a:prstGeom prst="rect">
            <a:avLst/>
          </a:prstGeom>
        </p:spPr>
      </p:pic>
    </p:spTree>
    <p:extLst>
      <p:ext uri="{BB962C8B-B14F-4D97-AF65-F5344CB8AC3E}">
        <p14:creationId xmlns:p14="http://schemas.microsoft.com/office/powerpoint/2010/main" val="34042015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latin typeface="Arial" panose="020B0604020202020204" pitchFamily="34" charset="0"/>
                <a:cs typeface="Arial" panose="020B0604020202020204" pitchFamily="34" charset="0"/>
              </a:rPr>
              <a:t>Diagnosis</a:t>
            </a:r>
          </a:p>
        </p:txBody>
      </p:sp>
      <p:grpSp>
        <p:nvGrpSpPr>
          <p:cNvPr id="5" name="Group 4"/>
          <p:cNvGrpSpPr/>
          <p:nvPr/>
        </p:nvGrpSpPr>
        <p:grpSpPr>
          <a:xfrm>
            <a:off x="867167" y="3822596"/>
            <a:ext cx="16958405" cy="3768292"/>
            <a:chOff x="525887" y="2317881"/>
            <a:chExt cx="10284314" cy="2285256"/>
          </a:xfrm>
        </p:grpSpPr>
        <p:grpSp>
          <p:nvGrpSpPr>
            <p:cNvPr id="6" name="Group 5"/>
            <p:cNvGrpSpPr/>
            <p:nvPr/>
          </p:nvGrpSpPr>
          <p:grpSpPr>
            <a:xfrm>
              <a:off x="525887" y="2360196"/>
              <a:ext cx="10284314" cy="2242941"/>
              <a:chOff x="311282" y="3524660"/>
              <a:chExt cx="10284314" cy="2242941"/>
            </a:xfrm>
          </p:grpSpPr>
          <p:grpSp>
            <p:nvGrpSpPr>
              <p:cNvPr id="12" name="Group 11"/>
              <p:cNvGrpSpPr/>
              <p:nvPr/>
            </p:nvGrpSpPr>
            <p:grpSpPr>
              <a:xfrm>
                <a:off x="311282" y="3524660"/>
                <a:ext cx="10284314" cy="2242941"/>
                <a:chOff x="12082" y="2590347"/>
                <a:chExt cx="11176610" cy="2389163"/>
              </a:xfrm>
            </p:grpSpPr>
            <p:sp>
              <p:nvSpPr>
                <p:cNvPr id="17" name="TextBox 16"/>
                <p:cNvSpPr txBox="1"/>
                <p:nvPr/>
              </p:nvSpPr>
              <p:spPr>
                <a:xfrm>
                  <a:off x="9480083" y="4433322"/>
                  <a:ext cx="1708609" cy="354682"/>
                </a:xfrm>
                <a:prstGeom prst="rect">
                  <a:avLst/>
                </a:prstGeom>
                <a:noFill/>
              </p:spPr>
              <p:txBody>
                <a:bodyPr wrap="square" rtlCol="0">
                  <a:spAutoFit/>
                </a:bodyPr>
                <a:lstStyle/>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DIAGNOSIS</a:t>
                  </a:r>
                </a:p>
              </p:txBody>
            </p:sp>
            <p:sp>
              <p:nvSpPr>
                <p:cNvPr id="18" name="TextBox 17"/>
                <p:cNvSpPr txBox="1"/>
                <p:nvPr/>
              </p:nvSpPr>
              <p:spPr>
                <a:xfrm>
                  <a:off x="7354569" y="4433322"/>
                  <a:ext cx="1708609"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RADIOLOGY</a:t>
                  </a:r>
                </a:p>
              </p:txBody>
            </p:sp>
            <p:sp>
              <p:nvSpPr>
                <p:cNvPr id="19" name="TextBox 18"/>
                <p:cNvSpPr txBox="1"/>
                <p:nvPr/>
              </p:nvSpPr>
              <p:spPr>
                <a:xfrm>
                  <a:off x="4996185" y="4329793"/>
                  <a:ext cx="2213169" cy="649717"/>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SMOKING </a:t>
                  </a:r>
                </a:p>
                <a:p>
                  <a:pPr algn="ctr"/>
                  <a:r>
                    <a:rPr lang="en-US" sz="2968" b="1" dirty="0">
                      <a:latin typeface="Arial" panose="020B0604020202020204" pitchFamily="34" charset="0"/>
                      <a:ea typeface="Cambria Math" panose="02040503050406030204" pitchFamily="18" charset="0"/>
                      <a:cs typeface="Arial" panose="020B0604020202020204" pitchFamily="34" charset="0"/>
                    </a:rPr>
                    <a:t>CESSATION</a:t>
                  </a:r>
                </a:p>
              </p:txBody>
            </p:sp>
            <p:sp>
              <p:nvSpPr>
                <p:cNvPr id="20" name="TextBox 19"/>
                <p:cNvSpPr txBox="1"/>
                <p:nvPr/>
              </p:nvSpPr>
              <p:spPr>
                <a:xfrm>
                  <a:off x="3042448" y="4329793"/>
                  <a:ext cx="1915856" cy="649717"/>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RISK </a:t>
                  </a:r>
                </a:p>
                <a:p>
                  <a:pPr algn="ctr"/>
                  <a:r>
                    <a:rPr lang="en-US" sz="2968" b="1" dirty="0">
                      <a:latin typeface="Arial" panose="020B0604020202020204" pitchFamily="34" charset="0"/>
                      <a:ea typeface="Cambria Math" panose="02040503050406030204" pitchFamily="18" charset="0"/>
                      <a:cs typeface="Arial" panose="020B0604020202020204" pitchFamily="34" charset="0"/>
                    </a:rPr>
                    <a:t>ASSESSMENT</a:t>
                  </a:r>
                </a:p>
              </p:txBody>
            </p:sp>
            <p:grpSp>
              <p:nvGrpSpPr>
                <p:cNvPr id="21" name="Group 20"/>
                <p:cNvGrpSpPr/>
                <p:nvPr/>
              </p:nvGrpSpPr>
              <p:grpSpPr>
                <a:xfrm>
                  <a:off x="9461117" y="2597858"/>
                  <a:ext cx="1645920" cy="1645919"/>
                  <a:chOff x="2376197" y="4847528"/>
                  <a:chExt cx="841248" cy="882814"/>
                </a:xfrm>
              </p:grpSpPr>
              <p:sp>
                <p:nvSpPr>
                  <p:cNvPr id="44" name="Oval 43"/>
                  <p:cNvSpPr/>
                  <p:nvPr/>
                </p:nvSpPr>
                <p:spPr>
                  <a:xfrm>
                    <a:off x="2496933" y="5631108"/>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45" name="Group 44"/>
                  <p:cNvGrpSpPr/>
                  <p:nvPr/>
                </p:nvGrpSpPr>
                <p:grpSpPr>
                  <a:xfrm>
                    <a:off x="2376197" y="4847528"/>
                    <a:ext cx="841248" cy="841248"/>
                    <a:chOff x="2910691" y="4662159"/>
                    <a:chExt cx="841248" cy="841248"/>
                  </a:xfrm>
                </p:grpSpPr>
                <p:sp>
                  <p:nvSpPr>
                    <p:cNvPr id="46" name="Oval 45"/>
                    <p:cNvSpPr/>
                    <p:nvPr/>
                  </p:nvSpPr>
                  <p:spPr>
                    <a:xfrm>
                      <a:off x="2910691" y="4662159"/>
                      <a:ext cx="841248" cy="841248"/>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47" name="Oval 46"/>
                    <p:cNvSpPr/>
                    <p:nvPr/>
                  </p:nvSpPr>
                  <p:spPr>
                    <a:xfrm>
                      <a:off x="2955720" y="4707188"/>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22" name="Group 21"/>
                <p:cNvGrpSpPr/>
                <p:nvPr/>
              </p:nvGrpSpPr>
              <p:grpSpPr>
                <a:xfrm>
                  <a:off x="998931" y="2596842"/>
                  <a:ext cx="1645920" cy="1645920"/>
                  <a:chOff x="2376197" y="4802615"/>
                  <a:chExt cx="841248" cy="882815"/>
                </a:xfrm>
              </p:grpSpPr>
              <p:sp>
                <p:nvSpPr>
                  <p:cNvPr id="40" name="Oval 39"/>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41" name="Group 40"/>
                  <p:cNvGrpSpPr/>
                  <p:nvPr/>
                </p:nvGrpSpPr>
                <p:grpSpPr>
                  <a:xfrm>
                    <a:off x="2376197" y="4802615"/>
                    <a:ext cx="841248" cy="841248"/>
                    <a:chOff x="2910691" y="4617246"/>
                    <a:chExt cx="841248" cy="841248"/>
                  </a:xfrm>
                </p:grpSpPr>
                <p:sp>
                  <p:nvSpPr>
                    <p:cNvPr id="42" name="Oval 41"/>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43" name="Oval 42"/>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23" name="Group 22"/>
                <p:cNvGrpSpPr/>
                <p:nvPr/>
              </p:nvGrpSpPr>
              <p:grpSpPr>
                <a:xfrm>
                  <a:off x="3127105" y="2590347"/>
                  <a:ext cx="1645920" cy="1645920"/>
                  <a:chOff x="2376197" y="4802615"/>
                  <a:chExt cx="841248" cy="882815"/>
                </a:xfrm>
              </p:grpSpPr>
              <p:sp>
                <p:nvSpPr>
                  <p:cNvPr id="36" name="Oval 35"/>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37" name="Group 36"/>
                  <p:cNvGrpSpPr/>
                  <p:nvPr/>
                </p:nvGrpSpPr>
                <p:grpSpPr>
                  <a:xfrm>
                    <a:off x="2376197" y="4802615"/>
                    <a:ext cx="841248" cy="841248"/>
                    <a:chOff x="2910691" y="4617246"/>
                    <a:chExt cx="841248" cy="841248"/>
                  </a:xfrm>
                </p:grpSpPr>
                <p:sp>
                  <p:nvSpPr>
                    <p:cNvPr id="38" name="Oval 37"/>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9" name="Oval 38"/>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sp>
              <p:nvSpPr>
                <p:cNvPr id="24" name="TextBox 23"/>
                <p:cNvSpPr txBox="1"/>
                <p:nvPr/>
              </p:nvSpPr>
              <p:spPr>
                <a:xfrm>
                  <a:off x="12082" y="4433323"/>
                  <a:ext cx="3641481"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RECRUITMENT</a:t>
                  </a:r>
                </a:p>
              </p:txBody>
            </p:sp>
            <p:grpSp>
              <p:nvGrpSpPr>
                <p:cNvPr id="25" name="Group 24"/>
                <p:cNvGrpSpPr/>
                <p:nvPr/>
              </p:nvGrpSpPr>
              <p:grpSpPr>
                <a:xfrm>
                  <a:off x="5229498" y="2596842"/>
                  <a:ext cx="1645920" cy="1645920"/>
                  <a:chOff x="2376197" y="4802615"/>
                  <a:chExt cx="841248" cy="882815"/>
                </a:xfrm>
              </p:grpSpPr>
              <p:sp>
                <p:nvSpPr>
                  <p:cNvPr id="32" name="Oval 31"/>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33" name="Group 32"/>
                  <p:cNvGrpSpPr/>
                  <p:nvPr/>
                </p:nvGrpSpPr>
                <p:grpSpPr>
                  <a:xfrm>
                    <a:off x="2376197" y="4802615"/>
                    <a:ext cx="841248" cy="841248"/>
                    <a:chOff x="2910691" y="4617246"/>
                    <a:chExt cx="841248" cy="841248"/>
                  </a:xfrm>
                </p:grpSpPr>
                <p:sp>
                  <p:nvSpPr>
                    <p:cNvPr id="34" name="Oval 33"/>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5" name="Oval 34"/>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26" name="Group 25"/>
                <p:cNvGrpSpPr/>
                <p:nvPr/>
              </p:nvGrpSpPr>
              <p:grpSpPr>
                <a:xfrm>
                  <a:off x="7335602" y="2624295"/>
                  <a:ext cx="1645920" cy="1645919"/>
                  <a:chOff x="2376197" y="4847528"/>
                  <a:chExt cx="841248" cy="882814"/>
                </a:xfrm>
              </p:grpSpPr>
              <p:sp>
                <p:nvSpPr>
                  <p:cNvPr id="28" name="Oval 27"/>
                  <p:cNvSpPr/>
                  <p:nvPr/>
                </p:nvSpPr>
                <p:spPr>
                  <a:xfrm>
                    <a:off x="2496933" y="5631108"/>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29" name="Group 28"/>
                  <p:cNvGrpSpPr/>
                  <p:nvPr/>
                </p:nvGrpSpPr>
                <p:grpSpPr>
                  <a:xfrm>
                    <a:off x="2376197" y="4847528"/>
                    <a:ext cx="841248" cy="841248"/>
                    <a:chOff x="2910691" y="4662159"/>
                    <a:chExt cx="841248" cy="841248"/>
                  </a:xfrm>
                </p:grpSpPr>
                <p:sp>
                  <p:nvSpPr>
                    <p:cNvPr id="30" name="Oval 29"/>
                    <p:cNvSpPr/>
                    <p:nvPr/>
                  </p:nvSpPr>
                  <p:spPr>
                    <a:xfrm>
                      <a:off x="2910691" y="4662159"/>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1" name="Oval 30"/>
                    <p:cNvSpPr/>
                    <p:nvPr/>
                  </p:nvSpPr>
                  <p:spPr>
                    <a:xfrm>
                      <a:off x="2955720" y="4707188"/>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sp>
            <p:nvSpPr>
              <p:cNvPr id="13" name="Right Arrow 12"/>
              <p:cNvSpPr/>
              <p:nvPr/>
            </p:nvSpPr>
            <p:spPr>
              <a:xfrm>
                <a:off x="2766807" y="396330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4" name="Right Arrow 13"/>
              <p:cNvSpPr/>
              <p:nvPr/>
            </p:nvSpPr>
            <p:spPr>
              <a:xfrm>
                <a:off x="4717753"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5" name="Right Arrow 14"/>
              <p:cNvSpPr/>
              <p:nvPr/>
            </p:nvSpPr>
            <p:spPr>
              <a:xfrm>
                <a:off x="6660666" y="401406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6" name="Right Arrow 15"/>
              <p:cNvSpPr/>
              <p:nvPr/>
            </p:nvSpPr>
            <p:spPr>
              <a:xfrm>
                <a:off x="8605098"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grpSp>
        <p:pic>
          <p:nvPicPr>
            <p:cNvPr id="7" name="Picture 6"/>
            <p:cNvPicPr>
              <a:picLocks noChangeAspect="1"/>
            </p:cNvPicPr>
            <p:nvPr/>
          </p:nvPicPr>
          <p:blipFill>
            <a:blip r:embed="rId3"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1444009" y="2317881"/>
              <a:ext cx="1514516" cy="1552944"/>
            </a:xfrm>
            <a:prstGeom prst="rect">
              <a:avLst/>
            </a:prstGeom>
          </p:spPr>
        </p:pic>
        <p:pic>
          <p:nvPicPr>
            <p:cNvPr id="8" name="Picture 7"/>
            <p:cNvPicPr>
              <a:picLocks noChangeAspect="1"/>
            </p:cNvPicPr>
            <p:nvPr/>
          </p:nvPicPr>
          <p:blipFill>
            <a:blip r:embed="rId4"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3386830" y="2329915"/>
              <a:ext cx="1514516" cy="1545186"/>
            </a:xfrm>
            <a:prstGeom prst="rect">
              <a:avLst/>
            </a:prstGeom>
          </p:spPr>
        </p:pic>
        <p:pic>
          <p:nvPicPr>
            <p:cNvPr id="10" name="Picture 9"/>
            <p:cNvPicPr>
              <a:picLocks noChangeAspect="1"/>
            </p:cNvPicPr>
            <p:nvPr/>
          </p:nvPicPr>
          <p:blipFill>
            <a:blip r:embed="rId5" cstate="print">
              <a:clrChange>
                <a:clrFrom>
                  <a:srgbClr val="FDFDFD"/>
                </a:clrFrom>
                <a:clrTo>
                  <a:srgbClr val="FDFDFD">
                    <a:alpha val="0"/>
                  </a:srgbClr>
                </a:clrTo>
              </a:clrChange>
              <a:grayscl/>
              <a:extLst>
                <a:ext uri="{28A0092B-C50C-407E-A947-70E740481C1C}">
                  <a14:useLocalDpi xmlns:a14="http://schemas.microsoft.com/office/drawing/2010/main" val="0"/>
                </a:ext>
              </a:extLst>
            </a:blip>
            <a:stretch>
              <a:fillRect/>
            </a:stretch>
          </p:blipFill>
          <p:spPr>
            <a:xfrm>
              <a:off x="5326765" y="2325530"/>
              <a:ext cx="1514516" cy="1545186"/>
            </a:xfrm>
            <a:prstGeom prst="rect">
              <a:avLst/>
            </a:prstGeom>
          </p:spPr>
        </p:pic>
      </p:grpSp>
      <p:pic>
        <p:nvPicPr>
          <p:cNvPr id="48" name="Picture 47"/>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215068" y="3875977"/>
            <a:ext cx="2497374" cy="2547947"/>
          </a:xfrm>
          <a:prstGeom prst="rect">
            <a:avLst/>
          </a:prstGeom>
        </p:spPr>
      </p:pic>
      <p:pic>
        <p:nvPicPr>
          <p:cNvPr id="49" name="Picture 48"/>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1932153" y="3835209"/>
            <a:ext cx="2577812" cy="2630014"/>
          </a:xfrm>
          <a:prstGeom prst="rect">
            <a:avLst/>
          </a:prstGeom>
        </p:spPr>
      </p:pic>
      <p:sp>
        <p:nvSpPr>
          <p:cNvPr id="3" name="Slide Number Placeholder 2"/>
          <p:cNvSpPr>
            <a:spLocks noGrp="1"/>
          </p:cNvSpPr>
          <p:nvPr>
            <p:ph type="sldNum" sz="quarter" idx="7"/>
          </p:nvPr>
        </p:nvSpPr>
        <p:spPr/>
        <p:txBody>
          <a:bodyPr/>
          <a:lstStyle/>
          <a:p>
            <a:fld id="{81D60167-4931-47E6-BA6A-407CBD079E47}" type="slidenum">
              <a:rPr lang="en-US" spc="-5" smtClean="0"/>
              <a:pPr/>
              <a:t>33</a:t>
            </a:fld>
            <a:endParaRPr lang="en-US" spc="-5" dirty="0"/>
          </a:p>
        </p:txBody>
      </p:sp>
    </p:spTree>
    <p:extLst>
      <p:ext uri="{BB962C8B-B14F-4D97-AF65-F5344CB8AC3E}">
        <p14:creationId xmlns:p14="http://schemas.microsoft.com/office/powerpoint/2010/main" val="87378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Diagnosis</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34</a:t>
            </a:fld>
            <a:endParaRPr lang="en-US" spc="-5" dirty="0"/>
          </a:p>
        </p:txBody>
      </p:sp>
      <p:sp>
        <p:nvSpPr>
          <p:cNvPr id="6" name="Text Placeholder 5"/>
          <p:cNvSpPr>
            <a:spLocks noGrp="1"/>
          </p:cNvSpPr>
          <p:nvPr>
            <p:ph type="body" sz="quarter" idx="13"/>
          </p:nvPr>
        </p:nvSpPr>
        <p:spPr>
          <a:xfrm>
            <a:off x="603250" y="2454275"/>
            <a:ext cx="18745200" cy="5715000"/>
          </a:xfrm>
        </p:spPr>
        <p:txBody>
          <a:bodyPr/>
          <a:lstStyle/>
          <a:p>
            <a:r>
              <a:rPr lang="en-US" sz="4000" dirty="0">
                <a:latin typeface="Arial" panose="020B0604020202020204" pitchFamily="34" charset="0"/>
                <a:cs typeface="Arial" panose="020B0604020202020204" pitchFamily="34" charset="0"/>
              </a:rPr>
              <a:t>Participants with a Lung-RADS</a:t>
            </a:r>
            <a:r>
              <a:rPr lang="en-US" sz="4000" baseline="30000" dirty="0">
                <a:latin typeface="Arial" panose="020B0604020202020204" pitchFamily="34" charset="0"/>
                <a:cs typeface="Arial" panose="020B0604020202020204" pitchFamily="34" charset="0"/>
              </a:rPr>
              <a:t>TM</a:t>
            </a:r>
            <a:r>
              <a:rPr lang="en-US" sz="4000" dirty="0">
                <a:latin typeface="Arial" panose="020B0604020202020204" pitchFamily="34" charset="0"/>
                <a:cs typeface="Arial" panose="020B0604020202020204" pitchFamily="34" charset="0"/>
              </a:rPr>
              <a:t> score of 4B or 4X are referred for diagnostic assessment, per the reporting radiologist’s recommendation </a:t>
            </a:r>
          </a:p>
          <a:p>
            <a:r>
              <a:rPr lang="en-US" sz="4000" dirty="0">
                <a:latin typeface="Arial" panose="020B0604020202020204" pitchFamily="34" charset="0"/>
                <a:cs typeface="Arial" panose="020B0604020202020204" pitchFamily="34" charset="0"/>
              </a:rPr>
              <a:t>The physician who conducts the lung diagnostic assessment may send the participant back to screening if the participant is clearly negative for lung cancer or if their lung nodules are indeterminate</a:t>
            </a:r>
          </a:p>
        </p:txBody>
      </p:sp>
    </p:spTree>
    <p:extLst>
      <p:ext uri="{BB962C8B-B14F-4D97-AF65-F5344CB8AC3E}">
        <p14:creationId xmlns:p14="http://schemas.microsoft.com/office/powerpoint/2010/main" val="723826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latin typeface="Arial" panose="020B0604020202020204" pitchFamily="34" charset="0"/>
                <a:cs typeface="Arial" panose="020B0604020202020204" pitchFamily="34" charset="0"/>
              </a:rPr>
              <a:t>Navigation</a:t>
            </a:r>
          </a:p>
        </p:txBody>
      </p:sp>
      <p:grpSp>
        <p:nvGrpSpPr>
          <p:cNvPr id="8" name="Group 7"/>
          <p:cNvGrpSpPr/>
          <p:nvPr/>
        </p:nvGrpSpPr>
        <p:grpSpPr>
          <a:xfrm>
            <a:off x="926920" y="3892372"/>
            <a:ext cx="16898655" cy="3698518"/>
            <a:chOff x="347519" y="3524661"/>
            <a:chExt cx="10248079" cy="2242942"/>
          </a:xfrm>
        </p:grpSpPr>
        <p:grpSp>
          <p:nvGrpSpPr>
            <p:cNvPr id="12" name="Group 11"/>
            <p:cNvGrpSpPr/>
            <p:nvPr/>
          </p:nvGrpSpPr>
          <p:grpSpPr>
            <a:xfrm>
              <a:off x="347519" y="3524661"/>
              <a:ext cx="10248079" cy="2242942"/>
              <a:chOff x="51463" y="2590347"/>
              <a:chExt cx="11137230" cy="2389163"/>
            </a:xfrm>
          </p:grpSpPr>
          <p:sp>
            <p:nvSpPr>
              <p:cNvPr id="17" name="TextBox 16"/>
              <p:cNvSpPr txBox="1"/>
              <p:nvPr/>
            </p:nvSpPr>
            <p:spPr>
              <a:xfrm>
                <a:off x="9480084" y="4434207"/>
                <a:ext cx="1708609" cy="354682"/>
              </a:xfrm>
              <a:prstGeom prst="rect">
                <a:avLst/>
              </a:prstGeom>
              <a:noFill/>
            </p:spPr>
            <p:txBody>
              <a:bodyPr wrap="square" rtlCol="0">
                <a:spAutoFit/>
              </a:bodyPr>
              <a:lstStyle/>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DIAGNOSIS</a:t>
                </a:r>
              </a:p>
            </p:txBody>
          </p:sp>
          <p:sp>
            <p:nvSpPr>
              <p:cNvPr id="18" name="TextBox 17"/>
              <p:cNvSpPr txBox="1"/>
              <p:nvPr/>
            </p:nvSpPr>
            <p:spPr>
              <a:xfrm>
                <a:off x="7354568" y="4434207"/>
                <a:ext cx="1708609" cy="354682"/>
              </a:xfrm>
              <a:prstGeom prst="rect">
                <a:avLst/>
              </a:prstGeom>
              <a:noFill/>
            </p:spPr>
            <p:txBody>
              <a:bodyPr wrap="square" rtlCol="0">
                <a:spAutoFit/>
              </a:bodyPr>
              <a:lstStyle/>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RADIOLOGY</a:t>
                </a:r>
              </a:p>
            </p:txBody>
          </p:sp>
          <p:sp>
            <p:nvSpPr>
              <p:cNvPr id="19" name="TextBox 18"/>
              <p:cNvSpPr txBox="1"/>
              <p:nvPr/>
            </p:nvSpPr>
            <p:spPr>
              <a:xfrm>
                <a:off x="4996185" y="4329793"/>
                <a:ext cx="2213169" cy="649717"/>
              </a:xfrm>
              <a:prstGeom prst="rect">
                <a:avLst/>
              </a:prstGeom>
              <a:noFill/>
            </p:spPr>
            <p:txBody>
              <a:bodyPr wrap="square" rtlCol="0">
                <a:spAutoFit/>
              </a:bodyPr>
              <a:lstStyle/>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SMOKING </a:t>
                </a:r>
              </a:p>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CESSATION</a:t>
                </a:r>
              </a:p>
            </p:txBody>
          </p:sp>
          <p:sp>
            <p:nvSpPr>
              <p:cNvPr id="20" name="TextBox 19"/>
              <p:cNvSpPr txBox="1"/>
              <p:nvPr/>
            </p:nvSpPr>
            <p:spPr>
              <a:xfrm>
                <a:off x="3042448" y="4329793"/>
                <a:ext cx="1915856" cy="649717"/>
              </a:xfrm>
              <a:prstGeom prst="rect">
                <a:avLst/>
              </a:prstGeom>
              <a:noFill/>
            </p:spPr>
            <p:txBody>
              <a:bodyPr wrap="square" rtlCol="0">
                <a:spAutoFit/>
              </a:bodyPr>
              <a:lstStyle/>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RISK </a:t>
                </a:r>
              </a:p>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ASSESSMENT</a:t>
                </a:r>
              </a:p>
            </p:txBody>
          </p:sp>
          <p:grpSp>
            <p:nvGrpSpPr>
              <p:cNvPr id="21" name="Group 20"/>
              <p:cNvGrpSpPr/>
              <p:nvPr/>
            </p:nvGrpSpPr>
            <p:grpSpPr>
              <a:xfrm>
                <a:off x="9461117" y="2597859"/>
                <a:ext cx="1645920" cy="1645920"/>
                <a:chOff x="2376197" y="4847531"/>
                <a:chExt cx="841248" cy="882815"/>
              </a:xfrm>
            </p:grpSpPr>
            <p:sp>
              <p:nvSpPr>
                <p:cNvPr id="43" name="Oval 42"/>
                <p:cNvSpPr/>
                <p:nvPr/>
              </p:nvSpPr>
              <p:spPr>
                <a:xfrm>
                  <a:off x="2496933" y="5631112"/>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44" name="Group 43"/>
                <p:cNvGrpSpPr/>
                <p:nvPr/>
              </p:nvGrpSpPr>
              <p:grpSpPr>
                <a:xfrm>
                  <a:off x="2376197" y="4847531"/>
                  <a:ext cx="841248" cy="841248"/>
                  <a:chOff x="2910691" y="4662162"/>
                  <a:chExt cx="841248" cy="841248"/>
                </a:xfrm>
              </p:grpSpPr>
              <p:sp>
                <p:nvSpPr>
                  <p:cNvPr id="45" name="Oval 44"/>
                  <p:cNvSpPr/>
                  <p:nvPr/>
                </p:nvSpPr>
                <p:spPr>
                  <a:xfrm>
                    <a:off x="2910691" y="4662162"/>
                    <a:ext cx="841248" cy="841248"/>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46" name="Oval 45"/>
                  <p:cNvSpPr/>
                  <p:nvPr/>
                </p:nvSpPr>
                <p:spPr>
                  <a:xfrm>
                    <a:off x="2955720" y="4707191"/>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22" name="Group 21"/>
              <p:cNvGrpSpPr/>
              <p:nvPr/>
            </p:nvGrpSpPr>
            <p:grpSpPr>
              <a:xfrm>
                <a:off x="998931" y="2596842"/>
                <a:ext cx="1645920" cy="1645920"/>
                <a:chOff x="2376197" y="4802615"/>
                <a:chExt cx="841248" cy="882815"/>
              </a:xfrm>
            </p:grpSpPr>
            <p:sp>
              <p:nvSpPr>
                <p:cNvPr id="39" name="Oval 38"/>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40" name="Group 39"/>
                <p:cNvGrpSpPr/>
                <p:nvPr/>
              </p:nvGrpSpPr>
              <p:grpSpPr>
                <a:xfrm>
                  <a:off x="2376197" y="4802615"/>
                  <a:ext cx="841248" cy="841248"/>
                  <a:chOff x="2910691" y="4617246"/>
                  <a:chExt cx="841248" cy="841248"/>
                </a:xfrm>
              </p:grpSpPr>
              <p:sp>
                <p:nvSpPr>
                  <p:cNvPr id="41" name="Oval 40"/>
                  <p:cNvSpPr/>
                  <p:nvPr/>
                </p:nvSpPr>
                <p:spPr>
                  <a:xfrm>
                    <a:off x="2910691" y="4617246"/>
                    <a:ext cx="841248" cy="841248"/>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42" name="Oval 41"/>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23" name="Group 22"/>
              <p:cNvGrpSpPr/>
              <p:nvPr/>
            </p:nvGrpSpPr>
            <p:grpSpPr>
              <a:xfrm>
                <a:off x="3127105" y="2590347"/>
                <a:ext cx="1645920" cy="1645920"/>
                <a:chOff x="2376197" y="4802615"/>
                <a:chExt cx="841248" cy="882815"/>
              </a:xfrm>
            </p:grpSpPr>
            <p:sp>
              <p:nvSpPr>
                <p:cNvPr id="35" name="Oval 34"/>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36" name="Group 35"/>
                <p:cNvGrpSpPr/>
                <p:nvPr/>
              </p:nvGrpSpPr>
              <p:grpSpPr>
                <a:xfrm>
                  <a:off x="2376197" y="4802615"/>
                  <a:ext cx="841248" cy="841248"/>
                  <a:chOff x="2910691" y="4617246"/>
                  <a:chExt cx="841248" cy="841248"/>
                </a:xfrm>
              </p:grpSpPr>
              <p:sp>
                <p:nvSpPr>
                  <p:cNvPr id="37" name="Oval 36"/>
                  <p:cNvSpPr/>
                  <p:nvPr/>
                </p:nvSpPr>
                <p:spPr>
                  <a:xfrm>
                    <a:off x="2910691" y="4617246"/>
                    <a:ext cx="841248" cy="841248"/>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8" name="Oval 37"/>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sp>
            <p:nvSpPr>
              <p:cNvPr id="24" name="TextBox 23"/>
              <p:cNvSpPr txBox="1"/>
              <p:nvPr/>
            </p:nvSpPr>
            <p:spPr>
              <a:xfrm>
                <a:off x="51463" y="4434207"/>
                <a:ext cx="3641481" cy="354682"/>
              </a:xfrm>
              <a:prstGeom prst="rect">
                <a:avLst/>
              </a:prstGeom>
              <a:noFill/>
            </p:spPr>
            <p:txBody>
              <a:bodyPr wrap="square" rtlCol="0">
                <a:spAutoFit/>
              </a:bodyPr>
              <a:lstStyle/>
              <a:p>
                <a:pPr algn="ctr"/>
                <a:r>
                  <a:rPr lang="en-US" sz="2968" b="1" dirty="0">
                    <a:solidFill>
                      <a:srgbClr val="00B050"/>
                    </a:solidFill>
                    <a:latin typeface="Arial" panose="020B0604020202020204" pitchFamily="34" charset="0"/>
                    <a:ea typeface="Cambria Math" panose="02040503050406030204" pitchFamily="18" charset="0"/>
                    <a:cs typeface="Arial" panose="020B0604020202020204" pitchFamily="34" charset="0"/>
                  </a:rPr>
                  <a:t>RECRUITMENT</a:t>
                </a:r>
              </a:p>
            </p:txBody>
          </p:sp>
          <p:grpSp>
            <p:nvGrpSpPr>
              <p:cNvPr id="25" name="Group 24"/>
              <p:cNvGrpSpPr/>
              <p:nvPr/>
            </p:nvGrpSpPr>
            <p:grpSpPr>
              <a:xfrm>
                <a:off x="5229498" y="2596842"/>
                <a:ext cx="1645920" cy="1645920"/>
                <a:chOff x="2376197" y="4802615"/>
                <a:chExt cx="841248" cy="882815"/>
              </a:xfrm>
            </p:grpSpPr>
            <p:sp>
              <p:nvSpPr>
                <p:cNvPr id="31" name="Oval 30"/>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32" name="Group 31"/>
                <p:cNvGrpSpPr/>
                <p:nvPr/>
              </p:nvGrpSpPr>
              <p:grpSpPr>
                <a:xfrm>
                  <a:off x="2376197" y="4802615"/>
                  <a:ext cx="841248" cy="841248"/>
                  <a:chOff x="2910691" y="4617246"/>
                  <a:chExt cx="841248" cy="841248"/>
                </a:xfrm>
              </p:grpSpPr>
              <p:sp>
                <p:nvSpPr>
                  <p:cNvPr id="33" name="Oval 32"/>
                  <p:cNvSpPr/>
                  <p:nvPr/>
                </p:nvSpPr>
                <p:spPr>
                  <a:xfrm>
                    <a:off x="2910691" y="4617246"/>
                    <a:ext cx="841248" cy="841248"/>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4" name="Oval 33"/>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26" name="Group 25"/>
              <p:cNvGrpSpPr/>
              <p:nvPr/>
            </p:nvGrpSpPr>
            <p:grpSpPr>
              <a:xfrm>
                <a:off x="7335602" y="2624296"/>
                <a:ext cx="1645920" cy="1645920"/>
                <a:chOff x="2376197" y="4847531"/>
                <a:chExt cx="841248" cy="882815"/>
              </a:xfrm>
            </p:grpSpPr>
            <p:sp>
              <p:nvSpPr>
                <p:cNvPr id="27" name="Oval 26"/>
                <p:cNvSpPr/>
                <p:nvPr/>
              </p:nvSpPr>
              <p:spPr>
                <a:xfrm>
                  <a:off x="2496933" y="5631112"/>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28" name="Group 27"/>
                <p:cNvGrpSpPr/>
                <p:nvPr/>
              </p:nvGrpSpPr>
              <p:grpSpPr>
                <a:xfrm>
                  <a:off x="2376197" y="4847531"/>
                  <a:ext cx="841248" cy="841248"/>
                  <a:chOff x="2910691" y="4662162"/>
                  <a:chExt cx="841248" cy="841248"/>
                </a:xfrm>
              </p:grpSpPr>
              <p:sp>
                <p:nvSpPr>
                  <p:cNvPr id="29" name="Oval 28"/>
                  <p:cNvSpPr/>
                  <p:nvPr/>
                </p:nvSpPr>
                <p:spPr>
                  <a:xfrm>
                    <a:off x="2910691" y="4662162"/>
                    <a:ext cx="841248" cy="841248"/>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30" name="Oval 29"/>
                  <p:cNvSpPr/>
                  <p:nvPr/>
                </p:nvSpPr>
                <p:spPr>
                  <a:xfrm>
                    <a:off x="2955720" y="4707191"/>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sp>
          <p:nvSpPr>
            <p:cNvPr id="13" name="Right Arrow 12"/>
            <p:cNvSpPr/>
            <p:nvPr/>
          </p:nvSpPr>
          <p:spPr>
            <a:xfrm>
              <a:off x="2766807" y="396330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4" name="Right Arrow 13"/>
            <p:cNvSpPr/>
            <p:nvPr/>
          </p:nvSpPr>
          <p:spPr>
            <a:xfrm>
              <a:off x="4717753"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5" name="Right Arrow 14"/>
            <p:cNvSpPr/>
            <p:nvPr/>
          </p:nvSpPr>
          <p:spPr>
            <a:xfrm>
              <a:off x="6660666" y="401406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6" name="Right Arrow 15"/>
            <p:cNvSpPr/>
            <p:nvPr/>
          </p:nvSpPr>
          <p:spPr>
            <a:xfrm>
              <a:off x="8605098"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grpSp>
      <p:pic>
        <p:nvPicPr>
          <p:cNvPr id="47" name="Picture 46"/>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218003" y="3822595"/>
            <a:ext cx="2497374" cy="2547947"/>
          </a:xfrm>
          <a:prstGeom prst="rect">
            <a:avLst/>
          </a:prstGeom>
        </p:spPr>
      </p:pic>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2893" y="3833498"/>
            <a:ext cx="2577812" cy="2630014"/>
          </a:xfrm>
          <a:prstGeom prst="rect">
            <a:avLst/>
          </a:prstGeom>
        </p:spPr>
      </p:pic>
      <p:pic>
        <p:nvPicPr>
          <p:cNvPr id="50" name="Picture 49"/>
          <p:cNvPicPr>
            <a:picLocks noChangeAspect="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8783613" y="3835208"/>
            <a:ext cx="2497374" cy="2547947"/>
          </a:xfrm>
          <a:prstGeom prst="rect">
            <a:avLst/>
          </a:prstGeom>
        </p:spPr>
      </p:pic>
      <p:pic>
        <p:nvPicPr>
          <p:cNvPr id="51" name="Picture 50"/>
          <p:cNvPicPr>
            <a:picLocks noChangeAspect="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5584741" y="3842439"/>
            <a:ext cx="2497374" cy="2547947"/>
          </a:xfrm>
          <a:prstGeom prst="rect">
            <a:avLst/>
          </a:prstGeom>
        </p:spPr>
      </p:pic>
      <p:pic>
        <p:nvPicPr>
          <p:cNvPr id="52" name="Picture 51"/>
          <p:cNvPicPr>
            <a:picLocks noChangeAspect="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2381111" y="3822595"/>
            <a:ext cx="2497374" cy="2560740"/>
          </a:xfrm>
          <a:prstGeom prst="rect">
            <a:avLst/>
          </a:prstGeom>
        </p:spPr>
      </p:pic>
      <p:sp>
        <p:nvSpPr>
          <p:cNvPr id="3" name="Slide Number Placeholder 2"/>
          <p:cNvSpPr>
            <a:spLocks noGrp="1"/>
          </p:cNvSpPr>
          <p:nvPr>
            <p:ph type="sldNum" sz="quarter" idx="7"/>
          </p:nvPr>
        </p:nvSpPr>
        <p:spPr/>
        <p:txBody>
          <a:bodyPr/>
          <a:lstStyle/>
          <a:p>
            <a:fld id="{81D60167-4931-47E6-BA6A-407CBD079E47}" type="slidenum">
              <a:rPr lang="en-US" spc="-5" smtClean="0"/>
              <a:pPr/>
              <a:t>35</a:t>
            </a:fld>
            <a:endParaRPr lang="en-US" spc="-5" dirty="0"/>
          </a:p>
        </p:txBody>
      </p:sp>
    </p:spTree>
    <p:extLst>
      <p:ext uri="{BB962C8B-B14F-4D97-AF65-F5344CB8AC3E}">
        <p14:creationId xmlns:p14="http://schemas.microsoft.com/office/powerpoint/2010/main" val="2178159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Screening Navigators in the Pilot</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36</a:t>
            </a:fld>
            <a:endParaRPr lang="en-US" spc="-5" dirty="0"/>
          </a:p>
        </p:txBody>
      </p:sp>
      <p:sp>
        <p:nvSpPr>
          <p:cNvPr id="6" name="Text Placeholder 5"/>
          <p:cNvSpPr>
            <a:spLocks noGrp="1"/>
          </p:cNvSpPr>
          <p:nvPr>
            <p:ph type="body" sz="quarter" idx="13"/>
          </p:nvPr>
        </p:nvSpPr>
        <p:spPr>
          <a:xfrm>
            <a:off x="603250" y="2454275"/>
            <a:ext cx="18745200" cy="7086600"/>
          </a:xfrm>
        </p:spPr>
        <p:txBody>
          <a:bodyPr/>
          <a:lstStyle/>
          <a:p>
            <a:r>
              <a:rPr lang="en-US" sz="3200" dirty="0">
                <a:latin typeface="Arial" panose="020B0604020202020204" pitchFamily="34" charset="0"/>
                <a:cs typeface="Arial" panose="020B0604020202020204" pitchFamily="34" charset="0"/>
              </a:rPr>
              <a:t>Screening navigators play a pivotal role by facilitating the screening pathway process from initial referral to required follow-up, including: </a:t>
            </a:r>
          </a:p>
          <a:p>
            <a:pPr lvl="1">
              <a:buFont typeface="Arial" panose="020B0604020202020204" pitchFamily="34" charset="0"/>
              <a:buChar char="─"/>
            </a:pPr>
            <a:r>
              <a:rPr lang="en-CA" sz="3200" dirty="0">
                <a:latin typeface="Arial" panose="020B0604020202020204" pitchFamily="34" charset="0"/>
                <a:cs typeface="Arial" panose="020B0604020202020204" pitchFamily="34" charset="0"/>
              </a:rPr>
              <a:t>Risk assessments for screening eligibility</a:t>
            </a:r>
          </a:p>
          <a:p>
            <a:pPr lvl="1">
              <a:buFont typeface="Arial" panose="020B0604020202020204" pitchFamily="34" charset="0"/>
              <a:buChar char="─"/>
            </a:pPr>
            <a:r>
              <a:rPr lang="en-CA" sz="3200" dirty="0">
                <a:latin typeface="Arial" panose="020B0604020202020204" pitchFamily="34" charset="0"/>
                <a:cs typeface="Arial" panose="020B0604020202020204" pitchFamily="34" charset="0"/>
              </a:rPr>
              <a:t>Informed decision-making about participating in screening</a:t>
            </a:r>
            <a:endParaRPr lang="en-US" sz="32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CA" sz="3200" dirty="0">
                <a:latin typeface="Arial" panose="020B0604020202020204" pitchFamily="34" charset="0"/>
                <a:cs typeface="Arial" panose="020B0604020202020204" pitchFamily="34" charset="0"/>
              </a:rPr>
              <a:t>Smoking cessation support to current smokers</a:t>
            </a:r>
            <a:endParaRPr lang="en-US" sz="32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CA" sz="3200" dirty="0">
                <a:latin typeface="Arial" panose="020B0604020202020204" pitchFamily="34" charset="0"/>
                <a:cs typeface="Arial" panose="020B0604020202020204" pitchFamily="34" charset="0"/>
              </a:rPr>
              <a:t>Communication of screening results and next steps </a:t>
            </a:r>
          </a:p>
          <a:p>
            <a:pPr lvl="1">
              <a:buFont typeface="Arial" panose="020B0604020202020204" pitchFamily="34" charset="0"/>
              <a:buChar char="─"/>
            </a:pPr>
            <a:r>
              <a:rPr lang="en-CA" sz="3200" dirty="0">
                <a:latin typeface="Arial" panose="020B0604020202020204" pitchFamily="34" charset="0"/>
                <a:cs typeface="Arial" panose="020B0604020202020204" pitchFamily="34" charset="0"/>
              </a:rPr>
              <a:t>Facilitated recall and follow-up </a:t>
            </a:r>
          </a:p>
          <a:p>
            <a:pPr lvl="1">
              <a:buFont typeface="Arial" panose="020B0604020202020204" pitchFamily="34" charset="0"/>
              <a:buChar char="─"/>
            </a:pPr>
            <a:r>
              <a:rPr lang="en-CA" sz="3200" dirty="0">
                <a:latin typeface="Arial" panose="020B0604020202020204" pitchFamily="34" charset="0"/>
                <a:cs typeface="Arial" panose="020B0604020202020204" pitchFamily="34" charset="0"/>
              </a:rPr>
              <a:t>Seamless transition to diagnostic assessment </a:t>
            </a:r>
          </a:p>
          <a:p>
            <a:r>
              <a:rPr lang="en-US" sz="3200" dirty="0">
                <a:latin typeface="Arial" panose="020B0604020202020204" pitchFamily="34" charset="0"/>
                <a:cs typeface="Arial" panose="020B0604020202020204" pitchFamily="34" charset="0"/>
              </a:rPr>
              <a:t>The screening navigator can have a significant impact on participant experience, especially through:</a:t>
            </a:r>
          </a:p>
          <a:p>
            <a:pPr lvl="1">
              <a:buFont typeface="Arial" panose="020B0604020202020204" pitchFamily="34" charset="0"/>
              <a:buChar char="─"/>
            </a:pPr>
            <a:r>
              <a:rPr lang="en-US" sz="3200" dirty="0">
                <a:latin typeface="Arial" panose="020B0604020202020204" pitchFamily="34" charset="0"/>
                <a:cs typeface="Arial" panose="020B0604020202020204" pitchFamily="34" charset="0"/>
              </a:rPr>
              <a:t>Informed participation</a:t>
            </a:r>
          </a:p>
          <a:p>
            <a:pPr lvl="1">
              <a:buFont typeface="Arial" panose="020B0604020202020204" pitchFamily="34" charset="0"/>
              <a:buChar char="─"/>
            </a:pPr>
            <a:r>
              <a:rPr lang="en-US" sz="3200" dirty="0">
                <a:latin typeface="Arial" panose="020B0604020202020204" pitchFamily="34" charset="0"/>
                <a:cs typeface="Arial" panose="020B0604020202020204" pitchFamily="34" charset="0"/>
              </a:rPr>
              <a:t>Results </a:t>
            </a:r>
            <a:r>
              <a:rPr lang="en-US" sz="3200" dirty="0" smtClean="0">
                <a:latin typeface="Arial" panose="020B0604020202020204" pitchFamily="34" charset="0"/>
                <a:cs typeface="Arial" panose="020B0604020202020204" pitchFamily="34" charset="0"/>
              </a:rPr>
              <a:t>communication</a:t>
            </a:r>
            <a:endParaRPr lang="en-CA" sz="3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4471650" y="2987675"/>
            <a:ext cx="3886200" cy="3886200"/>
          </a:xfrm>
          <a:prstGeom prst="rect">
            <a:avLst/>
          </a:prstGeom>
        </p:spPr>
      </p:pic>
    </p:spTree>
    <p:extLst>
      <p:ext uri="{BB962C8B-B14F-4D97-AF65-F5344CB8AC3E}">
        <p14:creationId xmlns:p14="http://schemas.microsoft.com/office/powerpoint/2010/main" val="26830381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7"/>
          </p:nvPr>
        </p:nvSpPr>
        <p:spPr/>
        <p:txBody>
          <a:bodyPr/>
          <a:lstStyle/>
          <a:p>
            <a:fld id="{81D60167-4931-47E6-BA6A-407CBD079E47}" type="slidenum">
              <a:rPr lang="en-US" spc="-5" smtClean="0"/>
              <a:pPr/>
              <a:t>37</a:t>
            </a:fld>
            <a:endParaRPr lang="en-US" spc="-5" dirty="0"/>
          </a:p>
        </p:txBody>
      </p:sp>
      <p:sp>
        <p:nvSpPr>
          <p:cNvPr id="6" name="Rounded Rectangle 5"/>
          <p:cNvSpPr/>
          <p:nvPr/>
        </p:nvSpPr>
        <p:spPr>
          <a:xfrm>
            <a:off x="4032250" y="3063875"/>
            <a:ext cx="12192000" cy="28956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dirty="0" smtClean="0">
                <a:latin typeface="Arial" panose="020B0604020202020204" pitchFamily="34" charset="0"/>
                <a:cs typeface="Arial" panose="020B0604020202020204" pitchFamily="34" charset="0"/>
              </a:rPr>
              <a:t>Early Results</a:t>
            </a:r>
            <a:endParaRPr lang="en-US" sz="5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42181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anose="020B0604020202020204" pitchFamily="34" charset="0"/>
                <a:cs typeface="Arial" panose="020B0604020202020204" pitchFamily="34" charset="0"/>
              </a:rPr>
              <a:t>Interim Evaluation (June 1, 2017 – May 31, 2018)</a:t>
            </a:r>
            <a:endParaRPr lang="en-CA" sz="2638" dirty="0">
              <a:latin typeface="Arial" panose="020B0604020202020204" pitchFamily="34" charset="0"/>
              <a:cs typeface="Arial" panose="020B0604020202020204" pitchFamily="34" charset="0"/>
            </a:endParaRPr>
          </a:p>
        </p:txBody>
      </p:sp>
      <p:sp>
        <p:nvSpPr>
          <p:cNvPr id="95" name="Rectangle 94"/>
          <p:cNvSpPr/>
          <p:nvPr/>
        </p:nvSpPr>
        <p:spPr>
          <a:xfrm>
            <a:off x="5052306" y="3579121"/>
            <a:ext cx="3143779" cy="621506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p>
        </p:txBody>
      </p:sp>
      <p:sp>
        <p:nvSpPr>
          <p:cNvPr id="97" name="Rectangle 96"/>
          <p:cNvSpPr/>
          <p:nvPr/>
        </p:nvSpPr>
        <p:spPr>
          <a:xfrm>
            <a:off x="11444956" y="3579123"/>
            <a:ext cx="3138103" cy="621506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p>
        </p:txBody>
      </p:sp>
      <p:sp>
        <p:nvSpPr>
          <p:cNvPr id="96" name="Rectangle 95">
            <a:extLst>
              <a:ext uri="{FF2B5EF4-FFF2-40B4-BE49-F238E27FC236}">
                <a16:creationId xmlns:a16="http://schemas.microsoft.com/office/drawing/2014/main" id="{B9A40DBA-0C31-4276-A6E6-FB9518B81096}"/>
              </a:ext>
            </a:extLst>
          </p:cNvPr>
          <p:cNvSpPr/>
          <p:nvPr/>
        </p:nvSpPr>
        <p:spPr>
          <a:xfrm>
            <a:off x="1974631" y="6070775"/>
            <a:ext cx="2682738" cy="2528000"/>
          </a:xfrm>
          <a:prstGeom prst="rect">
            <a:avLst/>
          </a:prstGeom>
        </p:spPr>
        <p:txBody>
          <a:bodyPr wrap="square">
            <a:spAutoFit/>
          </a:bodyPr>
          <a:lstStyle/>
          <a:p>
            <a:r>
              <a:rPr lang="en-US" sz="2638" b="1" dirty="0">
                <a:latin typeface="Arial" panose="020B0604020202020204" pitchFamily="34" charset="0"/>
                <a:cs typeface="Arial" panose="020B0604020202020204" pitchFamily="34" charset="0"/>
              </a:rPr>
              <a:t>4,205</a:t>
            </a:r>
            <a:r>
              <a:rPr lang="en-US" sz="2638" dirty="0">
                <a:latin typeface="Arial" panose="020B0604020202020204" pitchFamily="34" charset="0"/>
                <a:cs typeface="Arial" panose="020B0604020202020204" pitchFamily="34" charset="0"/>
              </a:rPr>
              <a:t> total referred</a:t>
            </a:r>
          </a:p>
          <a:p>
            <a:endParaRPr lang="en-US" sz="2638" dirty="0">
              <a:latin typeface="Arial" panose="020B0604020202020204" pitchFamily="34" charset="0"/>
              <a:cs typeface="Arial" panose="020B0604020202020204" pitchFamily="34" charset="0"/>
            </a:endParaRPr>
          </a:p>
          <a:p>
            <a:r>
              <a:rPr lang="en-US" sz="2638" b="1" dirty="0">
                <a:latin typeface="Arial" panose="020B0604020202020204" pitchFamily="34" charset="0"/>
                <a:cs typeface="Arial" panose="020B0604020202020204" pitchFamily="34" charset="0"/>
              </a:rPr>
              <a:t>82% (n=3,496) </a:t>
            </a:r>
            <a:r>
              <a:rPr lang="en-US" sz="2638" dirty="0">
                <a:latin typeface="Arial" panose="020B0604020202020204" pitchFamily="34" charset="0"/>
                <a:cs typeface="Arial" panose="020B0604020202020204" pitchFamily="34" charset="0"/>
              </a:rPr>
              <a:t>physician referred</a:t>
            </a:r>
          </a:p>
        </p:txBody>
      </p:sp>
      <p:sp>
        <p:nvSpPr>
          <p:cNvPr id="98" name="TextBox 97">
            <a:extLst>
              <a:ext uri="{FF2B5EF4-FFF2-40B4-BE49-F238E27FC236}">
                <a16:creationId xmlns:a16="http://schemas.microsoft.com/office/drawing/2014/main" id="{26FD5B34-62D0-4D56-BBF6-F9B4CE0385CF}"/>
              </a:ext>
            </a:extLst>
          </p:cNvPr>
          <p:cNvSpPr txBox="1"/>
          <p:nvPr/>
        </p:nvSpPr>
        <p:spPr>
          <a:xfrm>
            <a:off x="5142548" y="6070775"/>
            <a:ext cx="3138103" cy="2933945"/>
          </a:xfrm>
          <a:prstGeom prst="rect">
            <a:avLst/>
          </a:prstGeom>
          <a:noFill/>
        </p:spPr>
        <p:txBody>
          <a:bodyPr wrap="square" rtlCol="0">
            <a:spAutoFit/>
          </a:bodyPr>
          <a:lstStyle/>
          <a:p>
            <a:r>
              <a:rPr lang="en-US" sz="2638" b="1" dirty="0">
                <a:latin typeface="Arial" panose="020B0604020202020204" pitchFamily="34" charset="0"/>
                <a:cs typeface="Arial" panose="020B0604020202020204" pitchFamily="34" charset="0"/>
              </a:rPr>
              <a:t>3,234</a:t>
            </a:r>
            <a:r>
              <a:rPr lang="en-US" sz="2638" dirty="0">
                <a:latin typeface="Arial" panose="020B0604020202020204" pitchFamily="34" charset="0"/>
                <a:cs typeface="Arial" panose="020B0604020202020204" pitchFamily="34" charset="0"/>
              </a:rPr>
              <a:t> risk assessments completed</a:t>
            </a:r>
          </a:p>
          <a:p>
            <a:pPr marL="353402" indent="-353402">
              <a:buFont typeface="Arial" panose="020B0604020202020204" pitchFamily="34" charset="0"/>
              <a:buChar char="•"/>
            </a:pPr>
            <a:endParaRPr lang="en-US" sz="2638" dirty="0">
              <a:latin typeface="Arial" panose="020B0604020202020204" pitchFamily="34" charset="0"/>
              <a:cs typeface="Arial" panose="020B0604020202020204" pitchFamily="34" charset="0"/>
            </a:endParaRPr>
          </a:p>
          <a:p>
            <a:r>
              <a:rPr lang="en-US" sz="2638" b="1" dirty="0">
                <a:latin typeface="Arial" panose="020B0604020202020204" pitchFamily="34" charset="0"/>
                <a:cs typeface="Arial" panose="020B0604020202020204" pitchFamily="34" charset="0"/>
              </a:rPr>
              <a:t>66.5% (n=2,151) </a:t>
            </a:r>
            <a:r>
              <a:rPr lang="en-US" sz="2638" dirty="0">
                <a:latin typeface="Arial" panose="020B0604020202020204" pitchFamily="34" charset="0"/>
                <a:cs typeface="Arial" panose="020B0604020202020204" pitchFamily="34" charset="0"/>
              </a:rPr>
              <a:t>eligible for screening </a:t>
            </a:r>
          </a:p>
        </p:txBody>
      </p:sp>
      <p:sp>
        <p:nvSpPr>
          <p:cNvPr id="99" name="Rectangle 98"/>
          <p:cNvSpPr/>
          <p:nvPr/>
        </p:nvSpPr>
        <p:spPr>
          <a:xfrm>
            <a:off x="8592348" y="6099878"/>
            <a:ext cx="2851309" cy="3226865"/>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CA" sz="2638" b="1" dirty="0">
                <a:solidFill>
                  <a:schemeClr val="tx1"/>
                </a:solidFill>
                <a:latin typeface="Arial" panose="020B0604020202020204" pitchFamily="34" charset="0"/>
                <a:cs typeface="Arial" panose="020B0604020202020204" pitchFamily="34" charset="0"/>
              </a:rPr>
              <a:t>1,443 </a:t>
            </a:r>
            <a:r>
              <a:rPr lang="en-CA" sz="2638" dirty="0">
                <a:solidFill>
                  <a:schemeClr val="tx1"/>
                </a:solidFill>
                <a:latin typeface="Arial" panose="020B0604020202020204" pitchFamily="34" charset="0"/>
                <a:cs typeface="Arial" panose="020B0604020202020204" pitchFamily="34" charset="0"/>
              </a:rPr>
              <a:t>current smokers</a:t>
            </a:r>
          </a:p>
          <a:p>
            <a:pPr marL="353402" indent="-353402">
              <a:buFont typeface="Arial" panose="020B0604020202020204" pitchFamily="34" charset="0"/>
              <a:buChar char="•"/>
              <a:defRPr/>
            </a:pPr>
            <a:endParaRPr lang="en-CA" sz="2638" dirty="0">
              <a:solidFill>
                <a:schemeClr val="tx1"/>
              </a:solidFill>
              <a:latin typeface="Arial" panose="020B0604020202020204" pitchFamily="34" charset="0"/>
              <a:cs typeface="Arial" panose="020B0604020202020204" pitchFamily="34" charset="0"/>
            </a:endParaRPr>
          </a:p>
          <a:p>
            <a:pPr lvl="0">
              <a:defRPr/>
            </a:pPr>
            <a:r>
              <a:rPr lang="en-CA" sz="2638" b="1" dirty="0">
                <a:solidFill>
                  <a:schemeClr val="tx1"/>
                </a:solidFill>
                <a:latin typeface="Arial" panose="020B0604020202020204" pitchFamily="34" charset="0"/>
                <a:cs typeface="Arial" panose="020B0604020202020204" pitchFamily="34" charset="0"/>
              </a:rPr>
              <a:t>92% (n=1,326)</a:t>
            </a:r>
            <a:r>
              <a:rPr lang="en-CA" sz="2638" dirty="0">
                <a:solidFill>
                  <a:schemeClr val="tx1"/>
                </a:solidFill>
                <a:latin typeface="Arial" panose="020B0604020202020204" pitchFamily="34" charset="0"/>
                <a:cs typeface="Arial" panose="020B0604020202020204" pitchFamily="34" charset="0"/>
              </a:rPr>
              <a:t> accepted smoking cessation services</a:t>
            </a:r>
          </a:p>
        </p:txBody>
      </p:sp>
      <p:sp>
        <p:nvSpPr>
          <p:cNvPr id="100" name="Rectangle 99">
            <a:extLst>
              <a:ext uri="{FF2B5EF4-FFF2-40B4-BE49-F238E27FC236}">
                <a16:creationId xmlns:a16="http://schemas.microsoft.com/office/drawing/2014/main" id="{596445AE-7520-4244-AAA3-28D1E16CA1A8}"/>
              </a:ext>
            </a:extLst>
          </p:cNvPr>
          <p:cNvSpPr/>
          <p:nvPr/>
        </p:nvSpPr>
        <p:spPr>
          <a:xfrm>
            <a:off x="11720433" y="6099878"/>
            <a:ext cx="2862626" cy="379840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t"/>
          <a:lstStyle/>
          <a:p>
            <a:pPr defTabSz="257157">
              <a:defRPr/>
            </a:pPr>
            <a:r>
              <a:rPr lang="en-US" altLang="en-US" sz="2638" b="1" dirty="0">
                <a:solidFill>
                  <a:schemeClr val="tx1"/>
                </a:solidFill>
                <a:latin typeface="Arial" panose="020B0604020202020204" pitchFamily="34" charset="0"/>
                <a:cs typeface="Arial" panose="020B0604020202020204" pitchFamily="34" charset="0"/>
              </a:rPr>
              <a:t>1,624</a:t>
            </a:r>
            <a:r>
              <a:rPr lang="en-US" altLang="en-US" sz="2638" dirty="0">
                <a:solidFill>
                  <a:schemeClr val="tx1"/>
                </a:solidFill>
                <a:latin typeface="Arial" panose="020B0604020202020204" pitchFamily="34" charset="0"/>
                <a:cs typeface="Arial" panose="020B0604020202020204" pitchFamily="34" charset="0"/>
              </a:rPr>
              <a:t> baseline LDCT scans completed </a:t>
            </a:r>
          </a:p>
          <a:p>
            <a:pPr defTabSz="257157">
              <a:defRPr/>
            </a:pPr>
            <a:endParaRPr lang="en-US" altLang="en-US" sz="2309" dirty="0">
              <a:solidFill>
                <a:schemeClr val="tx1"/>
              </a:solidFill>
              <a:latin typeface="Arial" panose="020B0604020202020204" pitchFamily="34" charset="0"/>
              <a:cs typeface="Arial" panose="020B0604020202020204" pitchFamily="34" charset="0"/>
            </a:endParaRPr>
          </a:p>
        </p:txBody>
      </p:sp>
      <p:grpSp>
        <p:nvGrpSpPr>
          <p:cNvPr id="101" name="Group 100"/>
          <p:cNvGrpSpPr/>
          <p:nvPr/>
        </p:nvGrpSpPr>
        <p:grpSpPr>
          <a:xfrm>
            <a:off x="553369" y="2150780"/>
            <a:ext cx="16960846" cy="3784598"/>
            <a:chOff x="309801" y="3473750"/>
            <a:chExt cx="10285795" cy="2295145"/>
          </a:xfrm>
        </p:grpSpPr>
        <p:grpSp>
          <p:nvGrpSpPr>
            <p:cNvPr id="102" name="Group 101"/>
            <p:cNvGrpSpPr/>
            <p:nvPr/>
          </p:nvGrpSpPr>
          <p:grpSpPr>
            <a:xfrm>
              <a:off x="309801" y="3473750"/>
              <a:ext cx="10285795" cy="2295145"/>
              <a:chOff x="10473" y="2536121"/>
              <a:chExt cx="11178219" cy="2444770"/>
            </a:xfrm>
          </p:grpSpPr>
          <p:sp>
            <p:nvSpPr>
              <p:cNvPr id="108" name="TextBox 107"/>
              <p:cNvSpPr txBox="1"/>
              <p:nvPr/>
            </p:nvSpPr>
            <p:spPr>
              <a:xfrm>
                <a:off x="9480083" y="4447174"/>
                <a:ext cx="1708609"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DIAGNOSIS</a:t>
                </a:r>
              </a:p>
            </p:txBody>
          </p:sp>
          <p:sp>
            <p:nvSpPr>
              <p:cNvPr id="109" name="TextBox 108"/>
              <p:cNvSpPr txBox="1"/>
              <p:nvPr/>
            </p:nvSpPr>
            <p:spPr>
              <a:xfrm>
                <a:off x="7354568" y="4447174"/>
                <a:ext cx="1708609" cy="354682"/>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RADIOLOGY</a:t>
                </a:r>
              </a:p>
            </p:txBody>
          </p:sp>
          <p:sp>
            <p:nvSpPr>
              <p:cNvPr id="110" name="TextBox 109"/>
              <p:cNvSpPr txBox="1"/>
              <p:nvPr/>
            </p:nvSpPr>
            <p:spPr>
              <a:xfrm>
                <a:off x="4996185" y="4330699"/>
                <a:ext cx="2213169" cy="649718"/>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SMOKING </a:t>
                </a:r>
              </a:p>
              <a:p>
                <a:pPr algn="ctr"/>
                <a:r>
                  <a:rPr lang="en-US" sz="2968" b="1" dirty="0">
                    <a:latin typeface="Arial" panose="020B0604020202020204" pitchFamily="34" charset="0"/>
                    <a:ea typeface="Cambria Math" panose="02040503050406030204" pitchFamily="18" charset="0"/>
                    <a:cs typeface="Arial" panose="020B0604020202020204" pitchFamily="34" charset="0"/>
                  </a:rPr>
                  <a:t>CESSATION</a:t>
                </a:r>
              </a:p>
            </p:txBody>
          </p:sp>
          <p:sp>
            <p:nvSpPr>
              <p:cNvPr id="111" name="TextBox 110"/>
              <p:cNvSpPr txBox="1"/>
              <p:nvPr/>
            </p:nvSpPr>
            <p:spPr>
              <a:xfrm>
                <a:off x="3052761" y="4331173"/>
                <a:ext cx="1915856" cy="649718"/>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RISK </a:t>
                </a:r>
              </a:p>
              <a:p>
                <a:pPr algn="ctr"/>
                <a:r>
                  <a:rPr lang="en-US" sz="2968" b="1" dirty="0">
                    <a:latin typeface="Arial" panose="020B0604020202020204" pitchFamily="34" charset="0"/>
                    <a:ea typeface="Cambria Math" panose="02040503050406030204" pitchFamily="18" charset="0"/>
                    <a:cs typeface="Arial" panose="020B0604020202020204" pitchFamily="34" charset="0"/>
                  </a:rPr>
                  <a:t>ASSESSMENT</a:t>
                </a:r>
              </a:p>
            </p:txBody>
          </p:sp>
          <p:grpSp>
            <p:nvGrpSpPr>
              <p:cNvPr id="112" name="Group 111"/>
              <p:cNvGrpSpPr/>
              <p:nvPr/>
            </p:nvGrpSpPr>
            <p:grpSpPr>
              <a:xfrm>
                <a:off x="9461117" y="2585747"/>
                <a:ext cx="1645920" cy="1660472"/>
                <a:chOff x="2376197" y="4841034"/>
                <a:chExt cx="841248" cy="890620"/>
              </a:xfrm>
            </p:grpSpPr>
            <p:sp>
              <p:nvSpPr>
                <p:cNvPr id="139" name="Oval 138"/>
                <p:cNvSpPr/>
                <p:nvPr/>
              </p:nvSpPr>
              <p:spPr>
                <a:xfrm>
                  <a:off x="2496933" y="5632420"/>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140" name="Group 139"/>
                <p:cNvGrpSpPr/>
                <p:nvPr/>
              </p:nvGrpSpPr>
              <p:grpSpPr>
                <a:xfrm>
                  <a:off x="2376197" y="4841034"/>
                  <a:ext cx="841248" cy="841248"/>
                  <a:chOff x="2910691" y="4655665"/>
                  <a:chExt cx="841248" cy="841248"/>
                </a:xfrm>
              </p:grpSpPr>
              <p:sp>
                <p:nvSpPr>
                  <p:cNvPr id="141" name="Oval 140"/>
                  <p:cNvSpPr/>
                  <p:nvPr/>
                </p:nvSpPr>
                <p:spPr>
                  <a:xfrm>
                    <a:off x="2910691" y="4655665"/>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142" name="Oval 141"/>
                  <p:cNvSpPr/>
                  <p:nvPr/>
                </p:nvSpPr>
                <p:spPr>
                  <a:xfrm>
                    <a:off x="2955720" y="4700694"/>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113" name="Group 112"/>
              <p:cNvGrpSpPr/>
              <p:nvPr/>
            </p:nvGrpSpPr>
            <p:grpSpPr>
              <a:xfrm>
                <a:off x="998931" y="2596842"/>
                <a:ext cx="1645920" cy="1645920"/>
                <a:chOff x="2376197" y="4802615"/>
                <a:chExt cx="841248" cy="882815"/>
              </a:xfrm>
            </p:grpSpPr>
            <p:sp>
              <p:nvSpPr>
                <p:cNvPr id="135" name="Oval 134"/>
                <p:cNvSpPr/>
                <p:nvPr/>
              </p:nvSpPr>
              <p:spPr>
                <a:xfrm>
                  <a:off x="2478156"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136" name="Group 135"/>
                <p:cNvGrpSpPr/>
                <p:nvPr/>
              </p:nvGrpSpPr>
              <p:grpSpPr>
                <a:xfrm>
                  <a:off x="2376197" y="4802615"/>
                  <a:ext cx="841248" cy="841248"/>
                  <a:chOff x="2910691" y="4617246"/>
                  <a:chExt cx="841248" cy="841248"/>
                </a:xfrm>
              </p:grpSpPr>
              <p:sp>
                <p:nvSpPr>
                  <p:cNvPr id="137" name="Oval 136"/>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138" name="Oval 137"/>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114" name="Group 113"/>
              <p:cNvGrpSpPr/>
              <p:nvPr/>
            </p:nvGrpSpPr>
            <p:grpSpPr>
              <a:xfrm>
                <a:off x="3127105" y="2590347"/>
                <a:ext cx="1645920" cy="1645920"/>
                <a:chOff x="2376197" y="4802615"/>
                <a:chExt cx="841248" cy="882815"/>
              </a:xfrm>
            </p:grpSpPr>
            <p:sp>
              <p:nvSpPr>
                <p:cNvPr id="131" name="Oval 130"/>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132" name="Group 131"/>
                <p:cNvGrpSpPr/>
                <p:nvPr/>
              </p:nvGrpSpPr>
              <p:grpSpPr>
                <a:xfrm>
                  <a:off x="2376197" y="4802615"/>
                  <a:ext cx="841248" cy="841248"/>
                  <a:chOff x="2910691" y="4617246"/>
                  <a:chExt cx="841248" cy="841248"/>
                </a:xfrm>
              </p:grpSpPr>
              <p:sp>
                <p:nvSpPr>
                  <p:cNvPr id="133" name="Oval 132"/>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134" name="Oval 133"/>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pic>
            <p:nvPicPr>
              <p:cNvPr id="115" name="Picture 114"/>
              <p:cNvPicPr>
                <a:picLocks noChangeAspect="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121249" y="2558093"/>
                <a:ext cx="1645920" cy="1645920"/>
              </a:xfrm>
              <a:prstGeom prst="rect">
                <a:avLst/>
              </a:prstGeom>
            </p:spPr>
          </p:pic>
          <p:grpSp>
            <p:nvGrpSpPr>
              <p:cNvPr id="116" name="Group 115"/>
              <p:cNvGrpSpPr/>
              <p:nvPr/>
            </p:nvGrpSpPr>
            <p:grpSpPr>
              <a:xfrm>
                <a:off x="10473" y="2545273"/>
                <a:ext cx="3641481" cy="2256583"/>
                <a:chOff x="852843" y="3564774"/>
                <a:chExt cx="1708609" cy="1053515"/>
              </a:xfrm>
            </p:grpSpPr>
            <p:sp>
              <p:nvSpPr>
                <p:cNvPr id="129" name="TextBox 128"/>
                <p:cNvSpPr txBox="1"/>
                <p:nvPr/>
              </p:nvSpPr>
              <p:spPr>
                <a:xfrm>
                  <a:off x="852843" y="4452701"/>
                  <a:ext cx="1708609" cy="165588"/>
                </a:xfrm>
                <a:prstGeom prst="rect">
                  <a:avLst/>
                </a:prstGeom>
                <a:noFill/>
              </p:spPr>
              <p:txBody>
                <a:bodyPr wrap="square" rtlCol="0">
                  <a:spAutoFit/>
                </a:bodyPr>
                <a:lstStyle/>
                <a:p>
                  <a:pPr algn="ctr"/>
                  <a:r>
                    <a:rPr lang="en-US" sz="2968" b="1" dirty="0">
                      <a:latin typeface="Arial" panose="020B0604020202020204" pitchFamily="34" charset="0"/>
                      <a:ea typeface="Cambria Math" panose="02040503050406030204" pitchFamily="18" charset="0"/>
                      <a:cs typeface="Arial" panose="020B0604020202020204" pitchFamily="34" charset="0"/>
                    </a:rPr>
                    <a:t>RECRUITMENT</a:t>
                  </a:r>
                </a:p>
              </p:txBody>
            </p:sp>
            <p:pic>
              <p:nvPicPr>
                <p:cNvPr id="130" name="Picture 129"/>
                <p:cNvPicPr>
                  <a:picLocks noChangeAspect="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321764" y="3564774"/>
                  <a:ext cx="772277" cy="772277"/>
                </a:xfrm>
                <a:prstGeom prst="rect">
                  <a:avLst/>
                </a:prstGeom>
              </p:spPr>
            </p:pic>
          </p:grpSp>
          <p:grpSp>
            <p:nvGrpSpPr>
              <p:cNvPr id="117" name="Group 116"/>
              <p:cNvGrpSpPr/>
              <p:nvPr/>
            </p:nvGrpSpPr>
            <p:grpSpPr>
              <a:xfrm>
                <a:off x="5229498" y="2596842"/>
                <a:ext cx="1645920" cy="1645920"/>
                <a:chOff x="2376197" y="4802615"/>
                <a:chExt cx="841248" cy="882815"/>
              </a:xfrm>
            </p:grpSpPr>
            <p:sp>
              <p:nvSpPr>
                <p:cNvPr id="125" name="Oval 124"/>
                <p:cNvSpPr/>
                <p:nvPr/>
              </p:nvSpPr>
              <p:spPr>
                <a:xfrm>
                  <a:off x="2496933" y="5586196"/>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126" name="Group 125"/>
                <p:cNvGrpSpPr/>
                <p:nvPr/>
              </p:nvGrpSpPr>
              <p:grpSpPr>
                <a:xfrm>
                  <a:off x="2376197" y="4802615"/>
                  <a:ext cx="841248" cy="841248"/>
                  <a:chOff x="2910691" y="4617246"/>
                  <a:chExt cx="841248" cy="841248"/>
                </a:xfrm>
              </p:grpSpPr>
              <p:sp>
                <p:nvSpPr>
                  <p:cNvPr id="127" name="Oval 126"/>
                  <p:cNvSpPr/>
                  <p:nvPr/>
                </p:nvSpPr>
                <p:spPr>
                  <a:xfrm>
                    <a:off x="2910691" y="4617246"/>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128" name="Oval 127"/>
                  <p:cNvSpPr/>
                  <p:nvPr/>
                </p:nvSpPr>
                <p:spPr>
                  <a:xfrm>
                    <a:off x="2955720" y="4662275"/>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grpSp>
            <p:nvGrpSpPr>
              <p:cNvPr id="118" name="Group 117"/>
              <p:cNvGrpSpPr/>
              <p:nvPr/>
            </p:nvGrpSpPr>
            <p:grpSpPr>
              <a:xfrm>
                <a:off x="7335602" y="2612179"/>
                <a:ext cx="1645920" cy="1645923"/>
                <a:chOff x="2376197" y="4841034"/>
                <a:chExt cx="841248" cy="882817"/>
              </a:xfrm>
            </p:grpSpPr>
            <p:sp>
              <p:nvSpPr>
                <p:cNvPr id="121" name="Oval 120"/>
                <p:cNvSpPr/>
                <p:nvPr/>
              </p:nvSpPr>
              <p:spPr>
                <a:xfrm>
                  <a:off x="2496933" y="5624617"/>
                  <a:ext cx="651206" cy="99234"/>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nvGrpSpPr>
                <p:cNvPr id="122" name="Group 121"/>
                <p:cNvGrpSpPr/>
                <p:nvPr/>
              </p:nvGrpSpPr>
              <p:grpSpPr>
                <a:xfrm>
                  <a:off x="2376197" y="4841034"/>
                  <a:ext cx="841248" cy="841248"/>
                  <a:chOff x="2910691" y="4655665"/>
                  <a:chExt cx="841248" cy="841248"/>
                </a:xfrm>
              </p:grpSpPr>
              <p:sp>
                <p:nvSpPr>
                  <p:cNvPr id="123" name="Oval 122"/>
                  <p:cNvSpPr/>
                  <p:nvPr/>
                </p:nvSpPr>
                <p:spPr>
                  <a:xfrm>
                    <a:off x="2910691" y="4655665"/>
                    <a:ext cx="841248" cy="841248"/>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sp>
                <p:nvSpPr>
                  <p:cNvPr id="124" name="Oval 123"/>
                  <p:cNvSpPr/>
                  <p:nvPr/>
                </p:nvSpPr>
                <p:spPr>
                  <a:xfrm>
                    <a:off x="2955720" y="4700694"/>
                    <a:ext cx="751191" cy="75119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dirty="0">
                      <a:latin typeface="Arial" panose="020B0604020202020204" pitchFamily="34" charset="0"/>
                      <a:cs typeface="Arial" panose="020B0604020202020204" pitchFamily="34" charset="0"/>
                    </a:endParaRPr>
                  </a:p>
                </p:txBody>
              </p:sp>
            </p:grpSp>
          </p:grpSp>
          <p:pic>
            <p:nvPicPr>
              <p:cNvPr id="119" name="Picture 118"/>
              <p:cNvPicPr>
                <a:picLocks noChangeAspect="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5229498" y="2553422"/>
                <a:ext cx="1645920" cy="1645920"/>
              </a:xfrm>
              <a:prstGeom prst="rect">
                <a:avLst/>
              </a:prstGeom>
            </p:spPr>
          </p:pic>
          <p:pic>
            <p:nvPicPr>
              <p:cNvPr id="120" name="Picture 119"/>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461117" y="2536121"/>
                <a:ext cx="1645920" cy="1645920"/>
              </a:xfrm>
              <a:prstGeom prst="rect">
                <a:avLst/>
              </a:prstGeom>
            </p:spPr>
          </p:pic>
        </p:grpSp>
        <p:pic>
          <p:nvPicPr>
            <p:cNvPr id="103" name="Picture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8782" y="3488318"/>
              <a:ext cx="1563297" cy="1594955"/>
            </a:xfrm>
            <a:prstGeom prst="rect">
              <a:avLst/>
            </a:prstGeom>
          </p:spPr>
        </p:pic>
        <p:sp>
          <p:nvSpPr>
            <p:cNvPr id="104" name="Right Arrow 103"/>
            <p:cNvSpPr/>
            <p:nvPr/>
          </p:nvSpPr>
          <p:spPr>
            <a:xfrm>
              <a:off x="2766807" y="396330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05" name="Right Arrow 104"/>
            <p:cNvSpPr/>
            <p:nvPr/>
          </p:nvSpPr>
          <p:spPr>
            <a:xfrm>
              <a:off x="4717753"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06" name="Right Arrow 105"/>
            <p:cNvSpPr/>
            <p:nvPr/>
          </p:nvSpPr>
          <p:spPr>
            <a:xfrm>
              <a:off x="6660666" y="4014063"/>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sp>
          <p:nvSpPr>
            <p:cNvPr id="107" name="Right Arrow 106"/>
            <p:cNvSpPr/>
            <p:nvPr/>
          </p:nvSpPr>
          <p:spPr>
            <a:xfrm>
              <a:off x="8605098" y="3983642"/>
              <a:ext cx="387129" cy="60733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dirty="0"/>
            </a:p>
          </p:txBody>
        </p:sp>
      </p:grpSp>
      <p:sp>
        <p:nvSpPr>
          <p:cNvPr id="4" name="TextBox 3"/>
          <p:cNvSpPr txBox="1"/>
          <p:nvPr/>
        </p:nvSpPr>
        <p:spPr>
          <a:xfrm>
            <a:off x="14892945" y="6070775"/>
            <a:ext cx="2775312" cy="1716111"/>
          </a:xfrm>
          <a:prstGeom prst="rect">
            <a:avLst/>
          </a:prstGeom>
          <a:noFill/>
        </p:spPr>
        <p:txBody>
          <a:bodyPr wrap="square" rtlCol="0">
            <a:spAutoFit/>
          </a:bodyPr>
          <a:lstStyle/>
          <a:p>
            <a:pPr defTabSz="1130884">
              <a:defRPr/>
            </a:pPr>
            <a:r>
              <a:rPr lang="en-US" sz="2638" dirty="0">
                <a:latin typeface="Arial" panose="020B0604020202020204" pitchFamily="34" charset="0"/>
                <a:cs typeface="Arial" panose="020B0604020202020204" pitchFamily="34" charset="0"/>
              </a:rPr>
              <a:t>Promising results of the pilot show cancer detection at earlier stages </a:t>
            </a:r>
            <a:endParaRPr lang="en-CA" sz="2638" strike="sngStrike" dirty="0">
              <a:latin typeface="Arial" panose="020B0604020202020204" pitchFamily="34" charset="0"/>
              <a:cs typeface="Arial" panose="020B0604020202020204" pitchFamily="34" charset="0"/>
              <a:sym typeface="Helvetica Neue"/>
            </a:endParaRPr>
          </a:p>
        </p:txBody>
      </p:sp>
      <p:sp>
        <p:nvSpPr>
          <p:cNvPr id="55" name="TextBox 54"/>
          <p:cNvSpPr txBox="1"/>
          <p:nvPr/>
        </p:nvSpPr>
        <p:spPr>
          <a:xfrm>
            <a:off x="10718258" y="9731246"/>
            <a:ext cx="8109368" cy="549061"/>
          </a:xfrm>
          <a:prstGeom prst="rect">
            <a:avLst/>
          </a:prstGeom>
          <a:noFill/>
        </p:spPr>
        <p:txBody>
          <a:bodyPr wrap="square" rtlCol="0">
            <a:spAutoFit/>
          </a:bodyPr>
          <a:lstStyle/>
          <a:p>
            <a:r>
              <a:rPr lang="en-CA" sz="2968" b="1" dirty="0">
                <a:solidFill>
                  <a:srgbClr val="FF0000"/>
                </a:solidFill>
                <a:latin typeface="Arial" panose="020B0604020202020204" pitchFamily="34" charset="0"/>
                <a:cs typeface="Arial" panose="020B0604020202020204" pitchFamily="34" charset="0"/>
              </a:rPr>
              <a:t>CONFIDENTIAL – NOT FOR DISTRIBUTION</a:t>
            </a:r>
          </a:p>
        </p:txBody>
      </p:sp>
      <p:sp>
        <p:nvSpPr>
          <p:cNvPr id="8" name="Slide Number Placeholder 7"/>
          <p:cNvSpPr>
            <a:spLocks noGrp="1"/>
          </p:cNvSpPr>
          <p:nvPr>
            <p:ph type="sldNum" sz="quarter" idx="7"/>
          </p:nvPr>
        </p:nvSpPr>
        <p:spPr/>
        <p:txBody>
          <a:bodyPr/>
          <a:lstStyle/>
          <a:p>
            <a:fld id="{81D60167-4931-47E6-BA6A-407CBD079E47}" type="slidenum">
              <a:rPr lang="en-US" spc="-5" smtClean="0"/>
              <a:pPr/>
              <a:t>38</a:t>
            </a:fld>
            <a:endParaRPr lang="en-US" spc="-5" dirty="0"/>
          </a:p>
        </p:txBody>
      </p:sp>
    </p:spTree>
    <p:extLst>
      <p:ext uri="{BB962C8B-B14F-4D97-AF65-F5344CB8AC3E}">
        <p14:creationId xmlns:p14="http://schemas.microsoft.com/office/powerpoint/2010/main" val="928104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Arial" panose="020B0604020202020204" pitchFamily="34" charset="0"/>
                <a:cs typeface="Arial" panose="020B0604020202020204" pitchFamily="34" charset="0"/>
              </a:rPr>
              <a:t>Early Results for Health Sciences North Pilot Site</a:t>
            </a:r>
            <a:br>
              <a:rPr lang="en-CA" dirty="0">
                <a:latin typeface="Arial" panose="020B0604020202020204" pitchFamily="34" charset="0"/>
                <a:cs typeface="Arial" panose="020B0604020202020204" pitchFamily="34" charset="0"/>
              </a:rPr>
            </a:br>
            <a:r>
              <a:rPr lang="en-CA" dirty="0">
                <a:latin typeface="Arial" panose="020B0604020202020204" pitchFamily="34" charset="0"/>
                <a:cs typeface="Arial" panose="020B0604020202020204" pitchFamily="34" charset="0"/>
              </a:rPr>
              <a:t>(April 1, 2017 – March 31, 2019)</a:t>
            </a:r>
          </a:p>
        </p:txBody>
      </p:sp>
      <p:sp>
        <p:nvSpPr>
          <p:cNvPr id="24" name="Rectangle 23"/>
          <p:cNvSpPr/>
          <p:nvPr/>
        </p:nvSpPr>
        <p:spPr>
          <a:xfrm>
            <a:off x="775798" y="2411815"/>
            <a:ext cx="2787173" cy="932161"/>
          </a:xfrm>
          <a:prstGeom prst="rect">
            <a:avLst/>
          </a:prstGeom>
          <a:solidFill>
            <a:sysClr val="window" lastClr="FFFFFF"/>
          </a:solidFill>
          <a:ln w="9525" cap="flat" cmpd="sng" algn="ctr">
            <a:solidFill>
              <a:srgbClr val="201E43">
                <a:lumMod val="10000"/>
                <a:lumOff val="90000"/>
              </a:srgbClr>
            </a:solidFill>
            <a:prstDash val="solid"/>
          </a:ln>
          <a:effectLst>
            <a:outerShdw blurRad="50800" dist="63500" dir="2700000" algn="tl" rotWithShape="0">
              <a:prstClr val="black">
                <a:alpha val="40000"/>
              </a:prstClr>
            </a:outerShdw>
          </a:effectLst>
        </p:spPr>
        <p:txBody>
          <a:bodyPr rtlCol="0" anchor="ctr"/>
          <a:lstStyle/>
          <a:p>
            <a:pPr algn="ctr" defTabSz="2520571">
              <a:defRPr/>
            </a:pPr>
            <a:r>
              <a:rPr lang="en-US" sz="3298" b="1" kern="0" dirty="0">
                <a:solidFill>
                  <a:prstClr val="black"/>
                </a:solidFill>
                <a:latin typeface="Arial"/>
              </a:rPr>
              <a:t>Recruitment</a:t>
            </a:r>
            <a:endParaRPr lang="en-CA" sz="3298" b="1" kern="0" dirty="0">
              <a:solidFill>
                <a:prstClr val="black"/>
              </a:solidFill>
              <a:latin typeface="Arial"/>
            </a:endParaRPr>
          </a:p>
        </p:txBody>
      </p:sp>
      <p:sp>
        <p:nvSpPr>
          <p:cNvPr id="25" name="Rectangle 24"/>
          <p:cNvSpPr/>
          <p:nvPr/>
        </p:nvSpPr>
        <p:spPr>
          <a:xfrm>
            <a:off x="775796" y="5187732"/>
            <a:ext cx="2787173" cy="1024117"/>
          </a:xfrm>
          <a:prstGeom prst="rect">
            <a:avLst/>
          </a:prstGeom>
          <a:solidFill>
            <a:sysClr val="window" lastClr="FFFFFF"/>
          </a:solidFill>
          <a:ln w="9525" cap="flat" cmpd="sng" algn="ctr">
            <a:solidFill>
              <a:srgbClr val="201E43">
                <a:lumMod val="10000"/>
                <a:lumOff val="90000"/>
              </a:srgbClr>
            </a:solidFill>
            <a:prstDash val="solid"/>
          </a:ln>
          <a:effectLst>
            <a:outerShdw blurRad="50800" dist="38100" dir="2700000" algn="tl" rotWithShape="0">
              <a:prstClr val="black">
                <a:alpha val="40000"/>
              </a:prstClr>
            </a:outerShdw>
          </a:effectLst>
        </p:spPr>
        <p:txBody>
          <a:bodyPr rtlCol="0" anchor="ctr"/>
          <a:lstStyle/>
          <a:p>
            <a:pPr algn="ctr" defTabSz="2520571">
              <a:defRPr/>
            </a:pPr>
            <a:r>
              <a:rPr lang="en-CA" sz="3298" b="1" kern="0" dirty="0">
                <a:solidFill>
                  <a:prstClr val="black"/>
                </a:solidFill>
                <a:latin typeface="Arial"/>
              </a:rPr>
              <a:t>Risk Assessment</a:t>
            </a:r>
          </a:p>
        </p:txBody>
      </p:sp>
      <p:sp>
        <p:nvSpPr>
          <p:cNvPr id="27" name="TextBox 26"/>
          <p:cNvSpPr txBox="1"/>
          <p:nvPr/>
        </p:nvSpPr>
        <p:spPr>
          <a:xfrm>
            <a:off x="6209317" y="2351614"/>
            <a:ext cx="5593499" cy="1614866"/>
          </a:xfrm>
          <a:prstGeom prst="rect">
            <a:avLst/>
          </a:prstGeom>
          <a:noFill/>
        </p:spPr>
        <p:txBody>
          <a:bodyPr wrap="square" rtlCol="0">
            <a:spAutoFit/>
          </a:bodyPr>
          <a:lstStyle/>
          <a:p>
            <a:pPr defTabSz="2520571">
              <a:defRPr/>
            </a:pPr>
            <a:r>
              <a:rPr lang="en-US" sz="3298" b="1" kern="0" dirty="0">
                <a:solidFill>
                  <a:prstClr val="black"/>
                </a:solidFill>
                <a:latin typeface="Arial" panose="020B0604020202020204" pitchFamily="34" charset="0"/>
                <a:cs typeface="Arial" panose="020B0604020202020204" pitchFamily="34" charset="0"/>
              </a:rPr>
              <a:t>1575 </a:t>
            </a:r>
            <a:r>
              <a:rPr lang="en-US" sz="3298" kern="0" dirty="0">
                <a:solidFill>
                  <a:prstClr val="black"/>
                </a:solidFill>
                <a:latin typeface="Arial" panose="020B0604020202020204" pitchFamily="34" charset="0"/>
                <a:cs typeface="Arial" panose="020B0604020202020204" pitchFamily="34" charset="0"/>
              </a:rPr>
              <a:t>people were </a:t>
            </a:r>
          </a:p>
          <a:p>
            <a:pPr defTabSz="2520571">
              <a:defRPr/>
            </a:pPr>
            <a:r>
              <a:rPr lang="en-US" sz="3298" kern="0" dirty="0">
                <a:solidFill>
                  <a:prstClr val="black"/>
                </a:solidFill>
                <a:latin typeface="Arial" panose="020B0604020202020204" pitchFamily="34" charset="0"/>
                <a:cs typeface="Arial" panose="020B0604020202020204" pitchFamily="34" charset="0"/>
              </a:rPr>
              <a:t>recruited to the Health Sciences North site</a:t>
            </a:r>
            <a:endParaRPr lang="en-CA" sz="3298" kern="0" dirty="0">
              <a:solidFill>
                <a:prstClr val="black"/>
              </a:solidFill>
              <a:latin typeface="Arial" panose="020B0604020202020204" pitchFamily="34" charset="0"/>
              <a:cs typeface="Arial" panose="020B0604020202020204" pitchFamily="34" charset="0"/>
            </a:endParaRPr>
          </a:p>
        </p:txBody>
      </p:sp>
      <p:sp>
        <p:nvSpPr>
          <p:cNvPr id="28" name="TextBox 27"/>
          <p:cNvSpPr txBox="1"/>
          <p:nvPr/>
        </p:nvSpPr>
        <p:spPr>
          <a:xfrm>
            <a:off x="12940608" y="2346300"/>
            <a:ext cx="6165172" cy="1614866"/>
          </a:xfrm>
          <a:prstGeom prst="rect">
            <a:avLst/>
          </a:prstGeom>
          <a:noFill/>
        </p:spPr>
        <p:txBody>
          <a:bodyPr wrap="square" rtlCol="0">
            <a:spAutoFit/>
          </a:bodyPr>
          <a:lstStyle/>
          <a:p>
            <a:pPr defTabSz="2520571">
              <a:defRPr/>
            </a:pPr>
            <a:r>
              <a:rPr lang="en-US" sz="3298" kern="0" dirty="0">
                <a:solidFill>
                  <a:prstClr val="black"/>
                </a:solidFill>
                <a:latin typeface="Arial" panose="020B0604020202020204" pitchFamily="34" charset="0"/>
                <a:cs typeface="Arial" panose="020B0604020202020204" pitchFamily="34" charset="0"/>
              </a:rPr>
              <a:t>The</a:t>
            </a:r>
            <a:r>
              <a:rPr lang="en-US" sz="3298" b="1" kern="0" dirty="0">
                <a:solidFill>
                  <a:prstClr val="black"/>
                </a:solidFill>
                <a:latin typeface="Arial" panose="020B0604020202020204" pitchFamily="34" charset="0"/>
                <a:cs typeface="Arial" panose="020B0604020202020204" pitchFamily="34" charset="0"/>
              </a:rPr>
              <a:t> majority </a:t>
            </a:r>
            <a:r>
              <a:rPr lang="en-US" sz="3298" kern="0" dirty="0">
                <a:solidFill>
                  <a:prstClr val="black"/>
                </a:solidFill>
                <a:latin typeface="Arial" panose="020B0604020202020204" pitchFamily="34" charset="0"/>
                <a:cs typeface="Arial" panose="020B0604020202020204" pitchFamily="34" charset="0"/>
              </a:rPr>
              <a:t>of people recruited were physician referred</a:t>
            </a:r>
          </a:p>
        </p:txBody>
      </p:sp>
      <p:sp>
        <p:nvSpPr>
          <p:cNvPr id="29" name="TextBox 28"/>
          <p:cNvSpPr txBox="1"/>
          <p:nvPr/>
        </p:nvSpPr>
        <p:spPr>
          <a:xfrm>
            <a:off x="6209317" y="5120673"/>
            <a:ext cx="4655159" cy="1107354"/>
          </a:xfrm>
          <a:prstGeom prst="rect">
            <a:avLst/>
          </a:prstGeom>
          <a:noFill/>
        </p:spPr>
        <p:txBody>
          <a:bodyPr wrap="square" rtlCol="0">
            <a:spAutoFit/>
          </a:bodyPr>
          <a:lstStyle/>
          <a:p>
            <a:pPr defTabSz="2520571">
              <a:defRPr/>
            </a:pPr>
            <a:r>
              <a:rPr lang="en-US" sz="3298" b="1" kern="0" dirty="0">
                <a:solidFill>
                  <a:prstClr val="black"/>
                </a:solidFill>
                <a:latin typeface="Arial" panose="020B0604020202020204" pitchFamily="34" charset="0"/>
                <a:cs typeface="Arial" panose="020B0604020202020204" pitchFamily="34" charset="0"/>
              </a:rPr>
              <a:t>1469 </a:t>
            </a:r>
            <a:r>
              <a:rPr lang="en-US" sz="3298" kern="0" dirty="0">
                <a:solidFill>
                  <a:prstClr val="black"/>
                </a:solidFill>
                <a:latin typeface="Arial" panose="020B0604020202020204" pitchFamily="34" charset="0"/>
                <a:cs typeface="Arial" panose="020B0604020202020204" pitchFamily="34" charset="0"/>
              </a:rPr>
              <a:t>risk assessments were completed</a:t>
            </a:r>
          </a:p>
        </p:txBody>
      </p:sp>
      <p:sp>
        <p:nvSpPr>
          <p:cNvPr id="30" name="TextBox 29"/>
          <p:cNvSpPr txBox="1"/>
          <p:nvPr/>
        </p:nvSpPr>
        <p:spPr>
          <a:xfrm>
            <a:off x="12940609" y="4795710"/>
            <a:ext cx="5898213" cy="1614866"/>
          </a:xfrm>
          <a:prstGeom prst="rect">
            <a:avLst/>
          </a:prstGeom>
          <a:noFill/>
        </p:spPr>
        <p:txBody>
          <a:bodyPr wrap="square" rtlCol="0">
            <a:spAutoFit/>
          </a:bodyPr>
          <a:lstStyle/>
          <a:p>
            <a:pPr defTabSz="2520571">
              <a:defRPr/>
            </a:pPr>
            <a:r>
              <a:rPr lang="en-US" sz="3298" dirty="0">
                <a:latin typeface="Arial" panose="020B0604020202020204" pitchFamily="34" charset="0"/>
                <a:cs typeface="Arial" panose="020B0604020202020204" pitchFamily="34" charset="0"/>
              </a:rPr>
              <a:t>Of the people whose risk was assessed, </a:t>
            </a:r>
            <a:r>
              <a:rPr lang="en-US" sz="3298" b="1" dirty="0">
                <a:latin typeface="Arial" panose="020B0604020202020204" pitchFamily="34" charset="0"/>
                <a:cs typeface="Arial" panose="020B0604020202020204" pitchFamily="34" charset="0"/>
              </a:rPr>
              <a:t>most </a:t>
            </a:r>
            <a:r>
              <a:rPr lang="en-US" sz="3298" dirty="0">
                <a:latin typeface="Arial" panose="020B0604020202020204" pitchFamily="34" charset="0"/>
                <a:cs typeface="Arial" panose="020B0604020202020204" pitchFamily="34" charset="0"/>
              </a:rPr>
              <a:t>were eligible for LDCT</a:t>
            </a:r>
            <a:endParaRPr lang="en-CA" sz="3298" kern="0" dirty="0">
              <a:solidFill>
                <a:prstClr val="black"/>
              </a:solidFill>
              <a:latin typeface="Arial" panose="020B0604020202020204" pitchFamily="34" charset="0"/>
              <a:cs typeface="Arial" panose="020B0604020202020204" pitchFamily="34" charset="0"/>
            </a:endParaRPr>
          </a:p>
        </p:txBody>
      </p:sp>
      <p:cxnSp>
        <p:nvCxnSpPr>
          <p:cNvPr id="32" name="Straight Connector 31"/>
          <p:cNvCxnSpPr/>
          <p:nvPr/>
        </p:nvCxnSpPr>
        <p:spPr>
          <a:xfrm flipV="1">
            <a:off x="2726201" y="7102475"/>
            <a:ext cx="14474952" cy="32748"/>
          </a:xfrm>
          <a:prstGeom prst="line">
            <a:avLst/>
          </a:prstGeom>
          <a:ln>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2750090" y="4402727"/>
            <a:ext cx="14474952" cy="32748"/>
          </a:xfrm>
          <a:prstGeom prst="line">
            <a:avLst/>
          </a:prstGeom>
          <a:ln>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940389" y="1952277"/>
            <a:ext cx="2161745" cy="2161745"/>
          </a:xfrm>
          <a:prstGeom prst="rect">
            <a:avLst/>
          </a:prstGeom>
        </p:spPr>
      </p:pic>
      <p:pic>
        <p:nvPicPr>
          <p:cNvPr id="36" name="Picture 35"/>
          <p:cNvPicPr>
            <a:picLocks noChangeAspect="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911544" y="4590072"/>
            <a:ext cx="2219434" cy="2219434"/>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8128" y="4745437"/>
            <a:ext cx="1763450" cy="1771085"/>
          </a:xfrm>
          <a:prstGeom prst="rect">
            <a:avLst/>
          </a:prstGeom>
        </p:spPr>
      </p:pic>
      <p:pic>
        <p:nvPicPr>
          <p:cNvPr id="40" name="Picture 4" descr="https://cancercareontario4.sharepoint.com/sites/ecco/imagebank/Icons/CancerCareOntario_Nurse.jpg"/>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59105" y="1925423"/>
            <a:ext cx="2181504" cy="218150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12877435" y="10252047"/>
            <a:ext cx="6242415" cy="584775"/>
          </a:xfrm>
          <a:prstGeom prst="rect">
            <a:avLst/>
          </a:prstGeom>
        </p:spPr>
        <p:txBody>
          <a:bodyPr wrap="none">
            <a:spAutoFit/>
          </a:bodyPr>
          <a:lstStyle/>
          <a:p>
            <a:r>
              <a:rPr lang="en-US" sz="1600" i="1" dirty="0">
                <a:solidFill>
                  <a:srgbClr val="000000"/>
                </a:solidFill>
                <a:latin typeface="Arial" panose="020B0604020202020204" pitchFamily="34" charset="0"/>
                <a:cs typeface="Arial" panose="020B0604020202020204" pitchFamily="34" charset="0"/>
              </a:rPr>
              <a:t>Data Range: APRIL 1, 2017 to MARCH 31, 2019</a:t>
            </a:r>
          </a:p>
          <a:p>
            <a:r>
              <a:rPr lang="en-US" sz="1600" i="1" dirty="0">
                <a:solidFill>
                  <a:srgbClr val="000000"/>
                </a:solidFill>
                <a:latin typeface="Arial" panose="020B0604020202020204" pitchFamily="34" charset="0"/>
                <a:cs typeface="Arial" panose="020B0604020202020204" pitchFamily="34" charset="0"/>
              </a:rPr>
              <a:t>This content is based on the best available data as of: 2019-07-25 </a:t>
            </a:r>
            <a:endParaRPr lang="en-CA" sz="1600" i="1" dirty="0">
              <a:solidFill>
                <a:srgbClr val="000000"/>
              </a:solidFill>
              <a:latin typeface="Arial" panose="020B0604020202020204" pitchFamily="34" charset="0"/>
              <a:cs typeface="Arial" panose="020B0604020202020204" pitchFamily="34" charset="0"/>
            </a:endParaRPr>
          </a:p>
        </p:txBody>
      </p:sp>
      <p:sp>
        <p:nvSpPr>
          <p:cNvPr id="60" name="Title 1"/>
          <p:cNvSpPr txBox="1">
            <a:spLocks/>
          </p:cNvSpPr>
          <p:nvPr/>
        </p:nvSpPr>
        <p:spPr>
          <a:xfrm>
            <a:off x="2469589" y="7038314"/>
            <a:ext cx="10177701" cy="916857"/>
          </a:xfrm>
          <a:prstGeom prst="rect">
            <a:avLst/>
          </a:prstGeom>
        </p:spPr>
        <p:txBody>
          <a:bodyPr vert="horz" lIns="0" tIns="0" rIns="0" bIns="0" rtlCol="0" anchor="ctr">
            <a:noAutofit/>
          </a:bodyPr>
          <a:lstStyle>
            <a:lvl1pPr algn="l" defTabSz="342900" rtl="0" eaLnBrk="1" latinLnBrk="0" hangingPunct="1">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defRPr/>
            </a:pPr>
            <a:r>
              <a:rPr lang="en-US" sz="3958" dirty="0">
                <a:solidFill>
                  <a:prstClr val="white"/>
                </a:solidFill>
              </a:rPr>
              <a:t>Results (Apr-Jun 2018) </a:t>
            </a:r>
            <a:r>
              <a:rPr lang="en-US" sz="2474" dirty="0">
                <a:solidFill>
                  <a:prstClr val="white"/>
                </a:solidFill>
              </a:rPr>
              <a:t>(continued) </a:t>
            </a:r>
            <a:endParaRPr lang="en-CA" sz="2474" dirty="0">
              <a:solidFill>
                <a:prstClr val="white"/>
              </a:solidFill>
            </a:endParaRPr>
          </a:p>
        </p:txBody>
      </p:sp>
      <p:sp>
        <p:nvSpPr>
          <p:cNvPr id="61" name="Rectangle 60"/>
          <p:cNvSpPr/>
          <p:nvPr/>
        </p:nvSpPr>
        <p:spPr>
          <a:xfrm>
            <a:off x="6209317" y="7814108"/>
            <a:ext cx="10771865" cy="1667123"/>
          </a:xfrm>
          <a:prstGeom prst="rect">
            <a:avLst/>
          </a:prstGeom>
        </p:spPr>
        <p:txBody>
          <a:bodyPr wrap="square">
            <a:spAutoFit/>
          </a:bodyPr>
          <a:lstStyle/>
          <a:p>
            <a:pPr defTabSz="2520571">
              <a:spcBef>
                <a:spcPts val="247"/>
              </a:spcBef>
              <a:spcAft>
                <a:spcPts val="247"/>
              </a:spcAft>
              <a:defRPr/>
            </a:pPr>
            <a:r>
              <a:rPr lang="en-US" sz="3300" b="1" dirty="0">
                <a:latin typeface="Arial" panose="020B0604020202020204" pitchFamily="34" charset="0"/>
                <a:cs typeface="Arial" panose="020B0604020202020204" pitchFamily="34" charset="0"/>
              </a:rPr>
              <a:t>994 </a:t>
            </a:r>
            <a:r>
              <a:rPr lang="en-US" sz="3300" dirty="0">
                <a:latin typeface="Arial" panose="020B0604020202020204" pitchFamily="34" charset="0"/>
                <a:cs typeface="Arial" panose="020B0604020202020204" pitchFamily="34" charset="0"/>
              </a:rPr>
              <a:t>participants had an initial LDCT scan</a:t>
            </a:r>
          </a:p>
          <a:p>
            <a:pPr defTabSz="2520571">
              <a:spcBef>
                <a:spcPts val="247"/>
              </a:spcBef>
              <a:spcAft>
                <a:spcPts val="247"/>
              </a:spcAft>
              <a:defRPr/>
            </a:pPr>
            <a:r>
              <a:rPr lang="en-US" sz="3300" dirty="0">
                <a:latin typeface="Arial" panose="020B0604020202020204" pitchFamily="34" charset="0"/>
                <a:cs typeface="Arial" panose="020B0604020202020204" pitchFamily="34" charset="0"/>
              </a:rPr>
              <a:t>Median wait time in </a:t>
            </a:r>
            <a:r>
              <a:rPr lang="en-US" sz="3300" b="1" dirty="0">
                <a:latin typeface="Arial" panose="020B0604020202020204" pitchFamily="34" charset="0"/>
                <a:cs typeface="Arial" panose="020B0604020202020204" pitchFamily="34" charset="0"/>
              </a:rPr>
              <a:t>March 2019 </a:t>
            </a:r>
            <a:r>
              <a:rPr lang="en-US" sz="3300" dirty="0">
                <a:latin typeface="Arial" panose="020B0604020202020204" pitchFamily="34" charset="0"/>
                <a:cs typeface="Arial" panose="020B0604020202020204" pitchFamily="34" charset="0"/>
              </a:rPr>
              <a:t>from risk assessment to LDCT scan was </a:t>
            </a:r>
            <a:r>
              <a:rPr lang="en-US" sz="3300" b="1" dirty="0">
                <a:latin typeface="Arial" panose="020B0604020202020204" pitchFamily="34" charset="0"/>
                <a:cs typeface="Arial" panose="020B0604020202020204" pitchFamily="34" charset="0"/>
              </a:rPr>
              <a:t>7 days</a:t>
            </a:r>
            <a:endParaRPr lang="en-US" sz="3300" b="1" kern="0" dirty="0">
              <a:solidFill>
                <a:prstClr val="black"/>
              </a:solidFill>
              <a:latin typeface="Arial" panose="020B0604020202020204" pitchFamily="34" charset="0"/>
              <a:cs typeface="Arial" panose="020B0604020202020204" pitchFamily="34" charset="0"/>
            </a:endParaRPr>
          </a:p>
        </p:txBody>
      </p:sp>
      <p:sp>
        <p:nvSpPr>
          <p:cNvPr id="62" name="Rectangle 61"/>
          <p:cNvSpPr/>
          <p:nvPr/>
        </p:nvSpPr>
        <p:spPr>
          <a:xfrm>
            <a:off x="775796" y="8075043"/>
            <a:ext cx="2787173" cy="932161"/>
          </a:xfrm>
          <a:prstGeom prst="rect">
            <a:avLst/>
          </a:prstGeom>
          <a:solidFill>
            <a:sysClr val="window" lastClr="FFFFFF"/>
          </a:solidFill>
          <a:ln w="9525" cap="flat" cmpd="sng" algn="ctr">
            <a:solidFill>
              <a:srgbClr val="201E43">
                <a:lumMod val="10000"/>
                <a:lumOff val="90000"/>
              </a:srgbClr>
            </a:solidFill>
            <a:prstDash val="solid"/>
          </a:ln>
          <a:effectLst>
            <a:outerShdw blurRad="50800" dist="63500" dir="2700000" algn="tl" rotWithShape="0">
              <a:prstClr val="black">
                <a:alpha val="40000"/>
              </a:prstClr>
            </a:outerShdw>
          </a:effectLst>
        </p:spPr>
        <p:txBody>
          <a:bodyPr rtlCol="0" anchor="ctr"/>
          <a:lstStyle/>
          <a:p>
            <a:pPr algn="ctr" defTabSz="2520571">
              <a:defRPr/>
            </a:pPr>
            <a:r>
              <a:rPr lang="en-US" sz="3298" b="1" kern="0" dirty="0">
                <a:solidFill>
                  <a:prstClr val="black"/>
                </a:solidFill>
                <a:latin typeface="Arial"/>
              </a:rPr>
              <a:t>LDCT</a:t>
            </a:r>
            <a:endParaRPr lang="en-US" sz="3298" kern="0" baseline="30000" dirty="0">
              <a:solidFill>
                <a:prstClr val="black"/>
              </a:solidFill>
              <a:latin typeface="Arial"/>
            </a:endParaRPr>
          </a:p>
        </p:txBody>
      </p:sp>
      <p:pic>
        <p:nvPicPr>
          <p:cNvPr id="63" name="Picture 62"/>
          <p:cNvPicPr>
            <a:picLocks noChangeAspect="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969232" y="7559871"/>
            <a:ext cx="2161745" cy="2161745"/>
          </a:xfrm>
          <a:prstGeom prst="rect">
            <a:avLst/>
          </a:prstGeom>
        </p:spPr>
      </p:pic>
      <p:sp>
        <p:nvSpPr>
          <p:cNvPr id="26" name="TextBox 25"/>
          <p:cNvSpPr txBox="1"/>
          <p:nvPr/>
        </p:nvSpPr>
        <p:spPr>
          <a:xfrm>
            <a:off x="10718258" y="9731246"/>
            <a:ext cx="8109368" cy="549061"/>
          </a:xfrm>
          <a:prstGeom prst="rect">
            <a:avLst/>
          </a:prstGeom>
          <a:noFill/>
        </p:spPr>
        <p:txBody>
          <a:bodyPr wrap="square" rtlCol="0">
            <a:spAutoFit/>
          </a:bodyPr>
          <a:lstStyle/>
          <a:p>
            <a:r>
              <a:rPr lang="en-CA" sz="2968" b="1" dirty="0">
                <a:solidFill>
                  <a:srgbClr val="FF0000"/>
                </a:solidFill>
                <a:latin typeface="Arial" panose="020B0604020202020204" pitchFamily="34" charset="0"/>
                <a:cs typeface="Arial" panose="020B0604020202020204" pitchFamily="34" charset="0"/>
              </a:rPr>
              <a:t>CONFIDENTIAL – NOT FOR DISTRIBUTION</a:t>
            </a:r>
          </a:p>
        </p:txBody>
      </p:sp>
      <p:sp>
        <p:nvSpPr>
          <p:cNvPr id="7" name="Slide Number Placeholder 6"/>
          <p:cNvSpPr>
            <a:spLocks noGrp="1"/>
          </p:cNvSpPr>
          <p:nvPr>
            <p:ph type="sldNum" sz="quarter" idx="7"/>
          </p:nvPr>
        </p:nvSpPr>
        <p:spPr/>
        <p:txBody>
          <a:bodyPr/>
          <a:lstStyle/>
          <a:p>
            <a:fld id="{81D60167-4931-47E6-BA6A-407CBD079E47}" type="slidenum">
              <a:rPr lang="en-US" spc="-5" smtClean="0"/>
              <a:pPr/>
              <a:t>39</a:t>
            </a:fld>
            <a:endParaRPr lang="en-US" spc="-5" dirty="0"/>
          </a:p>
        </p:txBody>
      </p:sp>
    </p:spTree>
    <p:extLst>
      <p:ext uri="{BB962C8B-B14F-4D97-AF65-F5344CB8AC3E}">
        <p14:creationId xmlns:p14="http://schemas.microsoft.com/office/powerpoint/2010/main" val="3773362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Agenda</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4</a:t>
            </a:fld>
            <a:endParaRPr lang="en-US" spc="-5" dirty="0"/>
          </a:p>
        </p:txBody>
      </p:sp>
      <p:sp>
        <p:nvSpPr>
          <p:cNvPr id="6" name="Text Placeholder 5"/>
          <p:cNvSpPr>
            <a:spLocks noGrp="1"/>
          </p:cNvSpPr>
          <p:nvPr>
            <p:ph type="body" sz="quarter" idx="13"/>
          </p:nvPr>
        </p:nvSpPr>
        <p:spPr>
          <a:xfrm>
            <a:off x="679450" y="2530475"/>
            <a:ext cx="18745200" cy="5715000"/>
          </a:xfrm>
        </p:spPr>
        <p:txBody>
          <a:bodyPr/>
          <a:lstStyle/>
          <a:p>
            <a:pPr marL="742950" indent="-742950" fontAlgn="ctr">
              <a:spcBef>
                <a:spcPts val="400"/>
              </a:spcBef>
              <a:spcAft>
                <a:spcPts val="400"/>
              </a:spcAft>
              <a:buFont typeface="+mj-lt"/>
              <a:buAutoNum type="arabicPeriod"/>
            </a:pPr>
            <a:r>
              <a:rPr lang="en-US" sz="4000" dirty="0" smtClean="0">
                <a:latin typeface="Arial" panose="020B0604020202020204" pitchFamily="34" charset="0"/>
                <a:cs typeface="Arial" panose="020B0604020202020204" pitchFamily="34" charset="0"/>
              </a:rPr>
              <a:t>Overview </a:t>
            </a:r>
            <a:r>
              <a:rPr lang="en-US" sz="4000" dirty="0">
                <a:latin typeface="Arial" panose="020B0604020202020204" pitchFamily="34" charset="0"/>
                <a:cs typeface="Arial" panose="020B0604020202020204" pitchFamily="34" charset="0"/>
              </a:rPr>
              <a:t>of Lung Cancer Screening Evidence &amp; Burden of Disease </a:t>
            </a:r>
            <a:endParaRPr lang="en-US" sz="4000" strike="sngStrike" dirty="0">
              <a:latin typeface="Arial" panose="020B0604020202020204" pitchFamily="34" charset="0"/>
              <a:cs typeface="Arial" panose="020B0604020202020204" pitchFamily="34" charset="0"/>
            </a:endParaRPr>
          </a:p>
          <a:p>
            <a:pPr marL="742950" indent="-742950" fontAlgn="ctr">
              <a:spcBef>
                <a:spcPts val="400"/>
              </a:spcBef>
              <a:spcAft>
                <a:spcPts val="400"/>
              </a:spcAft>
              <a:buFont typeface="+mj-lt"/>
              <a:buAutoNum type="arabicPeriod"/>
            </a:pPr>
            <a:r>
              <a:rPr lang="en-US" sz="4000" dirty="0" smtClean="0">
                <a:latin typeface="Arial" panose="020B0604020202020204" pitchFamily="34" charset="0"/>
                <a:cs typeface="Arial" panose="020B0604020202020204" pitchFamily="34" charset="0"/>
              </a:rPr>
              <a:t>Objectives </a:t>
            </a:r>
            <a:r>
              <a:rPr lang="en-US" sz="4000" dirty="0">
                <a:latin typeface="Arial" panose="020B0604020202020204" pitchFamily="34" charset="0"/>
                <a:cs typeface="Arial" panose="020B0604020202020204" pitchFamily="34" charset="0"/>
              </a:rPr>
              <a:t>and Site Locations of the Lung Cancer Screening Pilot for People at High Risk (the pilot)</a:t>
            </a:r>
          </a:p>
          <a:p>
            <a:pPr marL="742950" indent="-742950" fontAlgn="ctr">
              <a:spcBef>
                <a:spcPts val="400"/>
              </a:spcBef>
              <a:spcAft>
                <a:spcPts val="400"/>
              </a:spcAft>
              <a:buFont typeface="+mj-lt"/>
              <a:buAutoNum type="arabicPeriod"/>
            </a:pPr>
            <a:r>
              <a:rPr lang="en-US" sz="4000" dirty="0" smtClean="0">
                <a:latin typeface="Arial" panose="020B0604020202020204" pitchFamily="34" charset="0"/>
                <a:cs typeface="Arial" panose="020B0604020202020204" pitchFamily="34" charset="0"/>
              </a:rPr>
              <a:t>Screening </a:t>
            </a:r>
            <a:r>
              <a:rPr lang="en-US" sz="4000" dirty="0">
                <a:latin typeface="Arial" panose="020B0604020202020204" pitchFamily="34" charset="0"/>
                <a:cs typeface="Arial" panose="020B0604020202020204" pitchFamily="34" charset="0"/>
              </a:rPr>
              <a:t>Pathway Overview and Tools</a:t>
            </a:r>
          </a:p>
          <a:p>
            <a:pPr marL="742950" indent="-742950" fontAlgn="ctr">
              <a:spcBef>
                <a:spcPts val="400"/>
              </a:spcBef>
              <a:spcAft>
                <a:spcPts val="400"/>
              </a:spcAft>
              <a:buFont typeface="+mj-lt"/>
              <a:buAutoNum type="arabicPeriod"/>
            </a:pPr>
            <a:r>
              <a:rPr lang="en-US" sz="4000" dirty="0" smtClean="0">
                <a:latin typeface="Arial" panose="020B0604020202020204" pitchFamily="34" charset="0"/>
                <a:cs typeface="Arial" panose="020B0604020202020204" pitchFamily="34" charset="0"/>
              </a:rPr>
              <a:t>Early </a:t>
            </a:r>
            <a:r>
              <a:rPr lang="en-US" sz="4000" dirty="0">
                <a:latin typeface="Arial" panose="020B0604020202020204" pitchFamily="34" charset="0"/>
                <a:cs typeface="Arial" panose="020B0604020202020204" pitchFamily="34" charset="0"/>
              </a:rPr>
              <a:t>Results</a:t>
            </a:r>
          </a:p>
          <a:p>
            <a:pPr marL="742950" indent="-742950" fontAlgn="ctr">
              <a:spcBef>
                <a:spcPts val="400"/>
              </a:spcBef>
              <a:spcAft>
                <a:spcPts val="400"/>
              </a:spcAft>
              <a:buFont typeface="+mj-lt"/>
              <a:buAutoNum type="arabicPeriod"/>
            </a:pPr>
            <a:r>
              <a:rPr lang="en-US" sz="4000" dirty="0" smtClean="0">
                <a:latin typeface="Arial" panose="020B0604020202020204" pitchFamily="34" charset="0"/>
                <a:cs typeface="Arial" panose="020B0604020202020204" pitchFamily="34" charset="0"/>
              </a:rPr>
              <a:t>Next </a:t>
            </a:r>
            <a:r>
              <a:rPr lang="en-US" sz="4000" dirty="0">
                <a:latin typeface="Arial" panose="020B0604020202020204" pitchFamily="34" charset="0"/>
                <a:cs typeface="Arial" panose="020B0604020202020204" pitchFamily="34" charset="0"/>
              </a:rPr>
              <a:t>Steps</a:t>
            </a:r>
          </a:p>
          <a:p>
            <a:pPr marL="742950" indent="-742950" fontAlgn="ctr">
              <a:spcBef>
                <a:spcPts val="400"/>
              </a:spcBef>
              <a:spcAft>
                <a:spcPts val="400"/>
              </a:spcAft>
              <a:buFont typeface="+mj-lt"/>
              <a:buAutoNum type="arabicPeriod"/>
            </a:pPr>
            <a:r>
              <a:rPr lang="en-US" sz="4000" dirty="0" smtClean="0">
                <a:latin typeface="Arial" panose="020B0604020202020204" pitchFamily="34" charset="0"/>
                <a:cs typeface="Arial" panose="020B0604020202020204" pitchFamily="34" charset="0"/>
              </a:rPr>
              <a:t>Q&amp;A</a:t>
            </a:r>
            <a:endParaRPr lang="en-US" sz="4000" dirty="0">
              <a:latin typeface="Arial" panose="020B0604020202020204" pitchFamily="34" charset="0"/>
              <a:cs typeface="Arial" panose="020B0604020202020204" pitchFamily="34" charset="0"/>
            </a:endParaRPr>
          </a:p>
          <a:p>
            <a:pPr marL="0" indent="0">
              <a:buNone/>
            </a:pPr>
            <a:endParaRPr lang="en-US" dirty="0">
              <a:latin typeface="Arial"/>
              <a:cs typeface="Arial"/>
            </a:endParaRPr>
          </a:p>
        </p:txBody>
      </p:sp>
    </p:spTree>
    <p:extLst>
      <p:ext uri="{BB962C8B-B14F-4D97-AF65-F5344CB8AC3E}">
        <p14:creationId xmlns:p14="http://schemas.microsoft.com/office/powerpoint/2010/main" val="18693790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a:spLocks noGrp="1"/>
          </p:cNvSpPr>
          <p:nvPr>
            <p:ph type="title"/>
          </p:nvPr>
        </p:nvSpPr>
        <p:spPr/>
        <p:txBody>
          <a:bodyPr/>
          <a:lstStyle/>
          <a:p>
            <a:r>
              <a:rPr lang="en-CA" dirty="0">
                <a:latin typeface="Arial" panose="020B0604020202020204" pitchFamily="34" charset="0"/>
                <a:cs typeface="Arial" panose="020B0604020202020204" pitchFamily="34" charset="0"/>
              </a:rPr>
              <a:t>Early Results for Health Sciences North Pilot Site</a:t>
            </a:r>
            <a:r>
              <a:rPr lang="en-CA" sz="4400" dirty="0">
                <a:latin typeface="Arial" panose="020B0604020202020204" pitchFamily="34" charset="0"/>
                <a:cs typeface="Arial" panose="020B0604020202020204" pitchFamily="34" charset="0"/>
              </a:rPr>
              <a:t> </a:t>
            </a:r>
            <a:r>
              <a:rPr lang="en-CA" sz="4000" dirty="0">
                <a:latin typeface="Arial" panose="020B0604020202020204" pitchFamily="34" charset="0"/>
                <a:cs typeface="Arial" panose="020B0604020202020204" pitchFamily="34" charset="0"/>
              </a:rPr>
              <a:t>(continued)</a:t>
            </a:r>
            <a:r>
              <a:rPr lang="en-CA" dirty="0">
                <a:latin typeface="Arial" panose="020B0604020202020204" pitchFamily="34" charset="0"/>
                <a:cs typeface="Arial" panose="020B0604020202020204" pitchFamily="34" charset="0"/>
              </a:rPr>
              <a:t/>
            </a:r>
            <a:br>
              <a:rPr lang="en-CA" dirty="0">
                <a:latin typeface="Arial" panose="020B0604020202020204" pitchFamily="34" charset="0"/>
                <a:cs typeface="Arial" panose="020B0604020202020204" pitchFamily="34" charset="0"/>
              </a:rPr>
            </a:br>
            <a:r>
              <a:rPr lang="en-CA" dirty="0">
                <a:latin typeface="Arial" panose="020B0604020202020204" pitchFamily="34" charset="0"/>
                <a:cs typeface="Arial" panose="020B0604020202020204" pitchFamily="34" charset="0"/>
              </a:rPr>
              <a:t>(April 1, 2017 – March 31, 2019)</a:t>
            </a:r>
          </a:p>
        </p:txBody>
      </p:sp>
      <p:sp>
        <p:nvSpPr>
          <p:cNvPr id="23" name="Rectangle 22"/>
          <p:cNvSpPr/>
          <p:nvPr/>
        </p:nvSpPr>
        <p:spPr>
          <a:xfrm>
            <a:off x="765097" y="2720597"/>
            <a:ext cx="2623585" cy="932161"/>
          </a:xfrm>
          <a:prstGeom prst="rect">
            <a:avLst/>
          </a:prstGeom>
          <a:solidFill>
            <a:sysClr val="window" lastClr="FFFFFF"/>
          </a:solidFill>
          <a:ln w="9525" cap="flat" cmpd="sng" algn="ctr">
            <a:solidFill>
              <a:srgbClr val="201E43">
                <a:lumMod val="10000"/>
                <a:lumOff val="90000"/>
              </a:srgbClr>
            </a:solidFill>
            <a:prstDash val="solid"/>
          </a:ln>
          <a:effectLst>
            <a:outerShdw blurRad="50800" dist="63500" dir="2700000" algn="tl" rotWithShape="0">
              <a:prstClr val="black">
                <a:alpha val="40000"/>
              </a:prstClr>
            </a:outerShdw>
          </a:effectLst>
        </p:spPr>
        <p:txBody>
          <a:bodyPr rtlCol="0" anchor="ctr"/>
          <a:lstStyle/>
          <a:p>
            <a:pPr algn="ctr" defTabSz="2520571">
              <a:defRPr/>
            </a:pPr>
            <a:r>
              <a:rPr lang="en-US" sz="3298" b="1" kern="0" dirty="0">
                <a:solidFill>
                  <a:prstClr val="black"/>
                </a:solidFill>
                <a:latin typeface="Arial"/>
              </a:rPr>
              <a:t>Lung-RADS</a:t>
            </a:r>
            <a:r>
              <a:rPr lang="en-US" sz="3298" b="1" kern="0" baseline="30000" dirty="0">
                <a:solidFill>
                  <a:prstClr val="black"/>
                </a:solidFill>
                <a:latin typeface="Arial"/>
              </a:rPr>
              <a:t>TM</a:t>
            </a:r>
            <a:endParaRPr lang="en-US" sz="3298" kern="0" baseline="30000" dirty="0">
              <a:solidFill>
                <a:prstClr val="black"/>
              </a:solidFill>
              <a:latin typeface="Arial"/>
            </a:endParaRPr>
          </a:p>
        </p:txBody>
      </p:sp>
      <p:pic>
        <p:nvPicPr>
          <p:cNvPr id="42" name="Picture 41"/>
          <p:cNvPicPr>
            <a:picLocks noChangeAspect="1"/>
          </p:cNvPicPr>
          <p:nvPr/>
        </p:nvPicPr>
        <p:blipFill>
          <a:blip r:embed="rId2"/>
          <a:stretch>
            <a:fillRect/>
          </a:stretch>
        </p:blipFill>
        <p:spPr>
          <a:xfrm>
            <a:off x="3888536" y="2534670"/>
            <a:ext cx="3008579" cy="1533622"/>
          </a:xfrm>
          <a:prstGeom prst="rect">
            <a:avLst/>
          </a:prstGeom>
        </p:spPr>
      </p:pic>
      <p:sp>
        <p:nvSpPr>
          <p:cNvPr id="4" name="Rectangle 3"/>
          <p:cNvSpPr/>
          <p:nvPr/>
        </p:nvSpPr>
        <p:spPr>
          <a:xfrm>
            <a:off x="8336194" y="2406950"/>
            <a:ext cx="9298146" cy="2122376"/>
          </a:xfrm>
          <a:prstGeom prst="rect">
            <a:avLst/>
          </a:prstGeom>
        </p:spPr>
        <p:txBody>
          <a:bodyPr wrap="square">
            <a:spAutoFit/>
          </a:bodyPr>
          <a:lstStyle/>
          <a:p>
            <a:r>
              <a:rPr lang="en-US" sz="3298" b="1" dirty="0">
                <a:solidFill>
                  <a:srgbClr val="000000"/>
                </a:solidFill>
                <a:latin typeface="Arial" panose="020B0604020202020204" pitchFamily="34" charset="0"/>
                <a:cs typeface="Arial" panose="020B0604020202020204" pitchFamily="34" charset="0"/>
              </a:rPr>
              <a:t>Less than 5% </a:t>
            </a:r>
            <a:r>
              <a:rPr lang="en-US" sz="3298" dirty="0">
                <a:solidFill>
                  <a:srgbClr val="000000"/>
                </a:solidFill>
                <a:latin typeface="Arial" panose="020B0604020202020204" pitchFamily="34" charset="0"/>
                <a:cs typeface="Arial" panose="020B0604020202020204" pitchFamily="34" charset="0"/>
              </a:rPr>
              <a:t>of screened participants had a Lung-RADS™ 4B or 4X result and were referred for diagnostic assessment for consultation with a thoracic surgeon </a:t>
            </a:r>
            <a:endParaRPr lang="en-US" sz="3298" dirty="0">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3"/>
          <a:stretch>
            <a:fillRect/>
          </a:stretch>
        </p:blipFill>
        <p:spPr>
          <a:xfrm>
            <a:off x="6593040" y="2534669"/>
            <a:ext cx="1230077" cy="1230077"/>
          </a:xfrm>
          <a:prstGeom prst="rect">
            <a:avLst/>
          </a:prstGeom>
        </p:spPr>
      </p:pic>
      <p:cxnSp>
        <p:nvCxnSpPr>
          <p:cNvPr id="45" name="Straight Connector 44"/>
          <p:cNvCxnSpPr/>
          <p:nvPr/>
        </p:nvCxnSpPr>
        <p:spPr>
          <a:xfrm flipV="1">
            <a:off x="2913441" y="5258889"/>
            <a:ext cx="14474952" cy="32748"/>
          </a:xfrm>
          <a:prstGeom prst="line">
            <a:avLst/>
          </a:prstGeom>
          <a:ln>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8336194" y="6184357"/>
            <a:ext cx="10459282" cy="1107354"/>
          </a:xfrm>
          <a:prstGeom prst="rect">
            <a:avLst/>
          </a:prstGeom>
          <a:noFill/>
        </p:spPr>
        <p:txBody>
          <a:bodyPr wrap="square" rtlCol="0">
            <a:spAutoFit/>
          </a:bodyPr>
          <a:lstStyle/>
          <a:p>
            <a:r>
              <a:rPr lang="en-US" sz="3298" dirty="0">
                <a:latin typeface="Arial" panose="020B0604020202020204" pitchFamily="34" charset="0"/>
                <a:cs typeface="Arial" panose="020B0604020202020204" pitchFamily="34" charset="0"/>
              </a:rPr>
              <a:t>In March 2019, </a:t>
            </a:r>
            <a:r>
              <a:rPr lang="en-US" sz="3298" b="1" dirty="0">
                <a:latin typeface="Arial" panose="020B0604020202020204" pitchFamily="34" charset="0"/>
                <a:cs typeface="Arial" panose="020B0604020202020204" pitchFamily="34" charset="0"/>
              </a:rPr>
              <a:t>about 1 in 10 </a:t>
            </a:r>
            <a:r>
              <a:rPr lang="en-US" sz="3298" dirty="0" smtClean="0">
                <a:latin typeface="Arial" panose="020B0604020202020204" pitchFamily="34" charset="0"/>
                <a:cs typeface="Arial" panose="020B0604020202020204" pitchFamily="34" charset="0"/>
              </a:rPr>
              <a:t>LDCT </a:t>
            </a:r>
            <a:r>
              <a:rPr lang="en-US" sz="3298" dirty="0">
                <a:latin typeface="Arial" panose="020B0604020202020204" pitchFamily="34" charset="0"/>
                <a:cs typeface="Arial" panose="020B0604020202020204" pitchFamily="34" charset="0"/>
              </a:rPr>
              <a:t>scans detected actionable incidental findings</a:t>
            </a:r>
            <a:endParaRPr lang="en-US" sz="3958" kern="0" dirty="0">
              <a:solidFill>
                <a:prstClr val="black"/>
              </a:solidFill>
              <a:latin typeface="Arial" panose="020B0604020202020204" pitchFamily="34" charset="0"/>
              <a:cs typeface="Arial" panose="020B0604020202020204" pitchFamily="34" charset="0"/>
            </a:endParaRPr>
          </a:p>
        </p:txBody>
      </p:sp>
      <p:sp>
        <p:nvSpPr>
          <p:cNvPr id="47" name="Rectangle 46"/>
          <p:cNvSpPr/>
          <p:nvPr/>
        </p:nvSpPr>
        <p:spPr>
          <a:xfrm>
            <a:off x="765097" y="6271954"/>
            <a:ext cx="2623585" cy="932161"/>
          </a:xfrm>
          <a:prstGeom prst="rect">
            <a:avLst/>
          </a:prstGeom>
          <a:solidFill>
            <a:sysClr val="window" lastClr="FFFFFF"/>
          </a:solidFill>
          <a:ln w="9525" cap="flat" cmpd="sng" algn="ctr">
            <a:solidFill>
              <a:srgbClr val="201E43">
                <a:lumMod val="10000"/>
                <a:lumOff val="90000"/>
              </a:srgbClr>
            </a:solidFill>
            <a:prstDash val="solid"/>
          </a:ln>
          <a:effectLst>
            <a:outerShdw blurRad="50800" dist="63500" dir="2700000" algn="tl" rotWithShape="0">
              <a:prstClr val="black">
                <a:alpha val="40000"/>
              </a:prstClr>
            </a:outerShdw>
          </a:effectLst>
        </p:spPr>
        <p:txBody>
          <a:bodyPr rtlCol="0" anchor="ctr"/>
          <a:lstStyle/>
          <a:p>
            <a:pPr algn="ctr" defTabSz="2520571">
              <a:defRPr/>
            </a:pPr>
            <a:r>
              <a:rPr lang="en-US" sz="3298" b="1" kern="0" dirty="0">
                <a:solidFill>
                  <a:prstClr val="black"/>
                </a:solidFill>
                <a:latin typeface="Arial"/>
              </a:rPr>
              <a:t>Incidental Findings </a:t>
            </a:r>
            <a:endParaRPr lang="en-CA" sz="3298" b="1" kern="0" dirty="0">
              <a:solidFill>
                <a:prstClr val="black"/>
              </a:solidFill>
              <a:latin typeface="Arial"/>
            </a:endParaRPr>
          </a:p>
        </p:txBody>
      </p:sp>
      <p:grpSp>
        <p:nvGrpSpPr>
          <p:cNvPr id="48" name="Group 47"/>
          <p:cNvGrpSpPr>
            <a:grpSpLocks noChangeAspect="1"/>
          </p:cNvGrpSpPr>
          <p:nvPr/>
        </p:nvGrpSpPr>
        <p:grpSpPr>
          <a:xfrm>
            <a:off x="4314129" y="5707085"/>
            <a:ext cx="2157390" cy="2157390"/>
            <a:chOff x="16694432" y="16063549"/>
            <a:chExt cx="1763671" cy="1763671"/>
          </a:xfrm>
        </p:grpSpPr>
        <p:pic>
          <p:nvPicPr>
            <p:cNvPr id="49" name="Picture 48"/>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6694432" y="16063549"/>
              <a:ext cx="1763671" cy="1763671"/>
            </a:xfrm>
            <a:prstGeom prst="rect">
              <a:avLst/>
            </a:prstGeom>
          </p:spPr>
        </p:pic>
        <p:sp>
          <p:nvSpPr>
            <p:cNvPr id="50" name="Oval 49"/>
            <p:cNvSpPr>
              <a:spLocks noChangeAspect="1"/>
            </p:cNvSpPr>
            <p:nvPr/>
          </p:nvSpPr>
          <p:spPr>
            <a:xfrm>
              <a:off x="16770632" y="16213281"/>
              <a:ext cx="540000" cy="540000"/>
            </a:xfrm>
            <a:prstGeom prst="ellipse">
              <a:avLst/>
            </a:prstGeom>
            <a:solidFill>
              <a:srgbClr val="00B9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CA" sz="5936" b="1" dirty="0">
                  <a:solidFill>
                    <a:prstClr val="white"/>
                  </a:solidFill>
                  <a:latin typeface="Arial"/>
                </a:rPr>
                <a:t>!</a:t>
              </a:r>
              <a:endParaRPr lang="en-CA" sz="6596" b="1" dirty="0">
                <a:solidFill>
                  <a:prstClr val="white"/>
                </a:solidFill>
                <a:latin typeface="Arial"/>
              </a:endParaRPr>
            </a:p>
          </p:txBody>
        </p:sp>
      </p:grpSp>
      <p:sp>
        <p:nvSpPr>
          <p:cNvPr id="51" name="Rectangle 50"/>
          <p:cNvSpPr/>
          <p:nvPr/>
        </p:nvSpPr>
        <p:spPr>
          <a:xfrm>
            <a:off x="12877435" y="10252047"/>
            <a:ext cx="6242415" cy="584775"/>
          </a:xfrm>
          <a:prstGeom prst="rect">
            <a:avLst/>
          </a:prstGeom>
        </p:spPr>
        <p:txBody>
          <a:bodyPr wrap="none">
            <a:spAutoFit/>
          </a:bodyPr>
          <a:lstStyle/>
          <a:p>
            <a:r>
              <a:rPr lang="en-US" sz="1600" i="1" dirty="0">
                <a:solidFill>
                  <a:srgbClr val="000000"/>
                </a:solidFill>
                <a:latin typeface="Arial" panose="020B0604020202020204" pitchFamily="34" charset="0"/>
                <a:cs typeface="Arial" panose="020B0604020202020204" pitchFamily="34" charset="0"/>
              </a:rPr>
              <a:t>Data Range: APRIL 1, 2017 to MARCH 31, 2019</a:t>
            </a:r>
          </a:p>
          <a:p>
            <a:r>
              <a:rPr lang="en-US" sz="1600" i="1" dirty="0">
                <a:solidFill>
                  <a:srgbClr val="000000"/>
                </a:solidFill>
                <a:latin typeface="Arial" panose="020B0604020202020204" pitchFamily="34" charset="0"/>
                <a:cs typeface="Arial" panose="020B0604020202020204" pitchFamily="34" charset="0"/>
              </a:rPr>
              <a:t>This content is based on the best available data as of: 2019-07-25 </a:t>
            </a:r>
            <a:endParaRPr lang="en-CA" sz="1600" i="1" dirty="0">
              <a:solidFill>
                <a:srgbClr val="000000"/>
              </a:solidFill>
              <a:latin typeface="Arial" panose="020B0604020202020204" pitchFamily="34" charset="0"/>
              <a:cs typeface="Arial" panose="020B0604020202020204" pitchFamily="34" charset="0"/>
            </a:endParaRPr>
          </a:p>
        </p:txBody>
      </p:sp>
      <p:sp>
        <p:nvSpPr>
          <p:cNvPr id="18" name="TextBox 17"/>
          <p:cNvSpPr txBox="1"/>
          <p:nvPr/>
        </p:nvSpPr>
        <p:spPr>
          <a:xfrm>
            <a:off x="10718258" y="9731246"/>
            <a:ext cx="8109368" cy="549061"/>
          </a:xfrm>
          <a:prstGeom prst="rect">
            <a:avLst/>
          </a:prstGeom>
          <a:noFill/>
        </p:spPr>
        <p:txBody>
          <a:bodyPr wrap="square" rtlCol="0">
            <a:spAutoFit/>
          </a:bodyPr>
          <a:lstStyle/>
          <a:p>
            <a:r>
              <a:rPr lang="en-CA" sz="2968" b="1" dirty="0">
                <a:solidFill>
                  <a:srgbClr val="FF0000"/>
                </a:solidFill>
                <a:latin typeface="Arial" panose="020B0604020202020204" pitchFamily="34" charset="0"/>
                <a:cs typeface="Arial" panose="020B0604020202020204" pitchFamily="34" charset="0"/>
              </a:rPr>
              <a:t>CONFIDENTIAL – NOT FOR DISTRIBUTION</a:t>
            </a:r>
          </a:p>
        </p:txBody>
      </p:sp>
      <p:sp>
        <p:nvSpPr>
          <p:cNvPr id="6" name="Slide Number Placeholder 5"/>
          <p:cNvSpPr>
            <a:spLocks noGrp="1"/>
          </p:cNvSpPr>
          <p:nvPr>
            <p:ph type="sldNum" sz="quarter" idx="7"/>
          </p:nvPr>
        </p:nvSpPr>
        <p:spPr/>
        <p:txBody>
          <a:bodyPr/>
          <a:lstStyle/>
          <a:p>
            <a:fld id="{81D60167-4931-47E6-BA6A-407CBD079E47}" type="slidenum">
              <a:rPr lang="en-US" spc="-5" smtClean="0"/>
              <a:pPr/>
              <a:t>40</a:t>
            </a:fld>
            <a:endParaRPr lang="en-US" spc="-5" dirty="0"/>
          </a:p>
        </p:txBody>
      </p:sp>
    </p:spTree>
    <p:extLst>
      <p:ext uri="{BB962C8B-B14F-4D97-AF65-F5344CB8AC3E}">
        <p14:creationId xmlns:p14="http://schemas.microsoft.com/office/powerpoint/2010/main" val="22726397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7"/>
          </p:nvPr>
        </p:nvSpPr>
        <p:spPr/>
        <p:txBody>
          <a:bodyPr/>
          <a:lstStyle/>
          <a:p>
            <a:fld id="{81D60167-4931-47E6-BA6A-407CBD079E47}" type="slidenum">
              <a:rPr lang="en-US" spc="-5" smtClean="0"/>
              <a:pPr/>
              <a:t>41</a:t>
            </a:fld>
            <a:endParaRPr lang="en-US" spc="-5" dirty="0"/>
          </a:p>
        </p:txBody>
      </p:sp>
      <p:sp>
        <p:nvSpPr>
          <p:cNvPr id="6" name="Rounded Rectangle 5"/>
          <p:cNvSpPr/>
          <p:nvPr/>
        </p:nvSpPr>
        <p:spPr>
          <a:xfrm>
            <a:off x="4032250" y="3063875"/>
            <a:ext cx="12192000" cy="28956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dirty="0" smtClean="0">
                <a:latin typeface="Arial" panose="020B0604020202020204" pitchFamily="34" charset="0"/>
                <a:cs typeface="Arial" panose="020B0604020202020204" pitchFamily="34" charset="0"/>
              </a:rPr>
              <a:t>Next Steps</a:t>
            </a:r>
            <a:endParaRPr lang="en-US" sz="5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52137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lstStyle/>
          <a:p>
            <a:r>
              <a:rPr lang="en-US" dirty="0">
                <a:latin typeface="Arial" panose="020B0604020202020204" pitchFamily="34" charset="0"/>
                <a:cs typeface="Arial" panose="020B0604020202020204" pitchFamily="34" charset="0"/>
              </a:rPr>
              <a:t>Next Steps</a:t>
            </a:r>
            <a:endParaRPr lang="en-CA" dirty="0">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777BFCBB-A5C5-4F0D-95CC-D821FC0CF312}"/>
              </a:ext>
            </a:extLst>
          </p:cNvPr>
          <p:cNvCxnSpPr/>
          <p:nvPr/>
        </p:nvCxnSpPr>
        <p:spPr>
          <a:xfrm>
            <a:off x="3061300" y="6588744"/>
            <a:ext cx="13680212" cy="0"/>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grpSp>
        <p:nvGrpSpPr>
          <p:cNvPr id="41" name="Group 40">
            <a:extLst>
              <a:ext uri="{FF2B5EF4-FFF2-40B4-BE49-F238E27FC236}">
                <a16:creationId xmlns:a16="http://schemas.microsoft.com/office/drawing/2014/main" id="{91EB810F-2C46-431F-9113-3B90AB4A90C6}"/>
              </a:ext>
            </a:extLst>
          </p:cNvPr>
          <p:cNvGrpSpPr/>
          <p:nvPr/>
        </p:nvGrpSpPr>
        <p:grpSpPr>
          <a:xfrm>
            <a:off x="3618164" y="5600196"/>
            <a:ext cx="3120057" cy="3424370"/>
            <a:chOff x="893616" y="2775201"/>
            <a:chExt cx="2522850" cy="2768914"/>
          </a:xfrm>
        </p:grpSpPr>
        <p:sp>
          <p:nvSpPr>
            <p:cNvPr id="44" name="Flowchart: Connector 43">
              <a:extLst>
                <a:ext uri="{FF2B5EF4-FFF2-40B4-BE49-F238E27FC236}">
                  <a16:creationId xmlns:a16="http://schemas.microsoft.com/office/drawing/2014/main" id="{12390D70-8C4A-4CBB-84FB-E78F43BD55D4}"/>
                </a:ext>
              </a:extLst>
            </p:cNvPr>
            <p:cNvSpPr/>
            <p:nvPr/>
          </p:nvSpPr>
          <p:spPr>
            <a:xfrm>
              <a:off x="1816100" y="3429000"/>
              <a:ext cx="457200" cy="45720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309"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272878C8-B07B-49FA-B560-93D8FF67D5CE}"/>
                </a:ext>
              </a:extLst>
            </p:cNvPr>
            <p:cNvSpPr txBox="1"/>
            <p:nvPr/>
          </p:nvSpPr>
          <p:spPr>
            <a:xfrm>
              <a:off x="893616" y="4730844"/>
              <a:ext cx="2522850" cy="813271"/>
            </a:xfrm>
            <a:prstGeom prst="rect">
              <a:avLst/>
            </a:prstGeom>
            <a:noFill/>
          </p:spPr>
          <p:txBody>
            <a:bodyPr wrap="square" rtlCol="0">
              <a:spAutoFit/>
            </a:bodyPr>
            <a:lstStyle/>
            <a:p>
              <a:pPr algn="ctr"/>
              <a:r>
                <a:rPr lang="en-US" sz="2968" dirty="0">
                  <a:latin typeface="Arial" panose="020B0604020202020204" pitchFamily="34" charset="0"/>
                  <a:cs typeface="Arial" panose="020B0604020202020204" pitchFamily="34" charset="0"/>
                </a:rPr>
                <a:t>PLAN AND</a:t>
              </a:r>
            </a:p>
            <a:p>
              <a:pPr algn="ctr"/>
              <a:r>
                <a:rPr lang="en-US" sz="2968" dirty="0">
                  <a:latin typeface="Arial" panose="020B0604020202020204" pitchFamily="34" charset="0"/>
                  <a:cs typeface="Arial" panose="020B0604020202020204" pitchFamily="34" charset="0"/>
                </a:rPr>
                <a:t>LAUNCH PILOT</a:t>
              </a:r>
              <a:endParaRPr lang="en-US" sz="2638" dirty="0">
                <a:latin typeface="Arial" panose="020B0604020202020204" pitchFamily="34" charset="0"/>
                <a:cs typeface="Arial" panose="020B0604020202020204" pitchFamily="34" charset="0"/>
              </a:endParaRPr>
            </a:p>
          </p:txBody>
        </p:sp>
        <p:cxnSp>
          <p:nvCxnSpPr>
            <p:cNvPr id="68" name="Straight Connector 67">
              <a:extLst>
                <a:ext uri="{FF2B5EF4-FFF2-40B4-BE49-F238E27FC236}">
                  <a16:creationId xmlns:a16="http://schemas.microsoft.com/office/drawing/2014/main" id="{EE14606E-4E55-467C-9BFA-5860D484FE1E}"/>
                </a:ext>
              </a:extLst>
            </p:cNvPr>
            <p:cNvCxnSpPr>
              <a:cxnSpLocks/>
            </p:cNvCxnSpPr>
            <p:nvPr/>
          </p:nvCxnSpPr>
          <p:spPr>
            <a:xfrm>
              <a:off x="2138365" y="3815833"/>
              <a:ext cx="0" cy="692667"/>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70" name="Flowchart: Connector 69">
              <a:extLst>
                <a:ext uri="{FF2B5EF4-FFF2-40B4-BE49-F238E27FC236}">
                  <a16:creationId xmlns:a16="http://schemas.microsoft.com/office/drawing/2014/main" id="{A3BADC61-0452-4E18-84E1-6E3CC0963759}"/>
                </a:ext>
              </a:extLst>
            </p:cNvPr>
            <p:cNvSpPr/>
            <p:nvPr/>
          </p:nvSpPr>
          <p:spPr>
            <a:xfrm>
              <a:off x="2079630" y="4513460"/>
              <a:ext cx="91440" cy="91440"/>
            </a:xfrm>
            <a:prstGeom prst="flowChartConnector">
              <a:avLst/>
            </a:prstGeom>
            <a:solidFill>
              <a:srgbClr val="00B0F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309" dirty="0">
                <a:solidFill>
                  <a:srgbClr val="00B0F0"/>
                </a:solidFill>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12BDAA81-AFDC-4D12-B382-1BB097E89AC1}"/>
                </a:ext>
              </a:extLst>
            </p:cNvPr>
            <p:cNvGrpSpPr/>
            <p:nvPr/>
          </p:nvGrpSpPr>
          <p:grpSpPr>
            <a:xfrm>
              <a:off x="1909765" y="3345933"/>
              <a:ext cx="457200" cy="457200"/>
              <a:chOff x="2273300" y="2388783"/>
              <a:chExt cx="457200" cy="457200"/>
            </a:xfrm>
          </p:grpSpPr>
          <p:sp>
            <p:nvSpPr>
              <p:cNvPr id="74" name="Flowchart: Connector 73">
                <a:extLst>
                  <a:ext uri="{FF2B5EF4-FFF2-40B4-BE49-F238E27FC236}">
                    <a16:creationId xmlns:a16="http://schemas.microsoft.com/office/drawing/2014/main" id="{4C62D1C2-C05F-47B3-AA91-1600C0547F30}"/>
                  </a:ext>
                </a:extLst>
              </p:cNvPr>
              <p:cNvSpPr/>
              <p:nvPr/>
            </p:nvSpPr>
            <p:spPr>
              <a:xfrm>
                <a:off x="2273300" y="2388783"/>
                <a:ext cx="457200" cy="457200"/>
              </a:xfrm>
              <a:prstGeom prst="flowChartConnector">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309" dirty="0">
                  <a:latin typeface="Arial" panose="020B0604020202020204" pitchFamily="34" charset="0"/>
                  <a:cs typeface="Arial" panose="020B0604020202020204" pitchFamily="34" charset="0"/>
                </a:endParaRPr>
              </a:p>
            </p:txBody>
          </p:sp>
          <p:sp>
            <p:nvSpPr>
              <p:cNvPr id="75" name="Flowchart: Connector 74">
                <a:extLst>
                  <a:ext uri="{FF2B5EF4-FFF2-40B4-BE49-F238E27FC236}">
                    <a16:creationId xmlns:a16="http://schemas.microsoft.com/office/drawing/2014/main" id="{DB5908A1-CA85-4039-919D-A6BD2807AFC6}"/>
                  </a:ext>
                </a:extLst>
              </p:cNvPr>
              <p:cNvSpPr/>
              <p:nvPr/>
            </p:nvSpPr>
            <p:spPr>
              <a:xfrm>
                <a:off x="2456180" y="2571663"/>
                <a:ext cx="91440" cy="91440"/>
              </a:xfrm>
              <a:prstGeom prst="flowChartConnector">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309" dirty="0">
                  <a:solidFill>
                    <a:srgbClr val="00B0F0"/>
                  </a:solidFill>
                  <a:latin typeface="Arial" panose="020B0604020202020204" pitchFamily="34" charset="0"/>
                  <a:cs typeface="Arial" panose="020B0604020202020204" pitchFamily="34" charset="0"/>
                </a:endParaRPr>
              </a:p>
            </p:txBody>
          </p:sp>
          <p:sp>
            <p:nvSpPr>
              <p:cNvPr id="76" name="Flowchart: Connector 75">
                <a:extLst>
                  <a:ext uri="{FF2B5EF4-FFF2-40B4-BE49-F238E27FC236}">
                    <a16:creationId xmlns:a16="http://schemas.microsoft.com/office/drawing/2014/main" id="{06932712-A020-4BFF-8F0E-D6788AA40518}"/>
                  </a:ext>
                </a:extLst>
              </p:cNvPr>
              <p:cNvSpPr/>
              <p:nvPr/>
            </p:nvSpPr>
            <p:spPr>
              <a:xfrm>
                <a:off x="2364740" y="2480223"/>
                <a:ext cx="274320" cy="274320"/>
              </a:xfrm>
              <a:prstGeom prst="flowChartConnector">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309" dirty="0">
                  <a:solidFill>
                    <a:srgbClr val="00B0F0"/>
                  </a:solidFill>
                  <a:latin typeface="Arial" panose="020B0604020202020204" pitchFamily="34" charset="0"/>
                  <a:cs typeface="Arial" panose="020B0604020202020204" pitchFamily="34" charset="0"/>
                </a:endParaRPr>
              </a:p>
            </p:txBody>
          </p:sp>
        </p:grpSp>
        <p:sp>
          <p:nvSpPr>
            <p:cNvPr id="72" name="Arc 71">
              <a:extLst>
                <a:ext uri="{FF2B5EF4-FFF2-40B4-BE49-F238E27FC236}">
                  <a16:creationId xmlns:a16="http://schemas.microsoft.com/office/drawing/2014/main" id="{A5831371-EDFA-4009-9D13-6B792B201461}"/>
                </a:ext>
              </a:extLst>
            </p:cNvPr>
            <p:cNvSpPr/>
            <p:nvPr/>
          </p:nvSpPr>
          <p:spPr>
            <a:xfrm rot="10800000">
              <a:off x="1816100" y="3239597"/>
              <a:ext cx="548640" cy="640080"/>
            </a:xfrm>
            <a:prstGeom prst="arc">
              <a:avLst/>
            </a:prstGeom>
            <a:ln>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309"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D25DEA7D-7258-41C7-818E-8F36A3912B2F}"/>
                </a:ext>
              </a:extLst>
            </p:cNvPr>
            <p:cNvSpPr txBox="1"/>
            <p:nvPr/>
          </p:nvSpPr>
          <p:spPr>
            <a:xfrm>
              <a:off x="1020765" y="2775201"/>
              <a:ext cx="2235199" cy="485028"/>
            </a:xfrm>
            <a:prstGeom prst="rect">
              <a:avLst/>
            </a:prstGeom>
            <a:noFill/>
          </p:spPr>
          <p:txBody>
            <a:bodyPr wrap="square" rtlCol="0">
              <a:spAutoFit/>
            </a:bodyPr>
            <a:lstStyle/>
            <a:p>
              <a:pPr algn="ctr"/>
              <a:r>
                <a:rPr lang="en-US" sz="3298" b="1" dirty="0">
                  <a:solidFill>
                    <a:srgbClr val="00B0F0"/>
                  </a:solidFill>
                  <a:latin typeface="Arial" panose="020B0604020202020204" pitchFamily="34" charset="0"/>
                  <a:cs typeface="Arial" panose="020B0604020202020204" pitchFamily="34" charset="0"/>
                </a:rPr>
                <a:t>2015</a:t>
              </a:r>
              <a:r>
                <a:rPr lang="en-CA" sz="3298" b="1" dirty="0">
                  <a:solidFill>
                    <a:srgbClr val="00B0F0"/>
                  </a:solidFill>
                  <a:latin typeface="Arial" panose="020B0604020202020204" pitchFamily="34" charset="0"/>
                  <a:cs typeface="Arial" panose="020B0604020202020204" pitchFamily="34" charset="0"/>
                </a:rPr>
                <a:t>–</a:t>
              </a:r>
              <a:r>
                <a:rPr lang="en-US" sz="3298" b="1" dirty="0">
                  <a:solidFill>
                    <a:srgbClr val="00B0F0"/>
                  </a:solidFill>
                  <a:latin typeface="Arial" panose="020B0604020202020204" pitchFamily="34" charset="0"/>
                  <a:cs typeface="Arial" panose="020B0604020202020204" pitchFamily="34" charset="0"/>
                </a:rPr>
                <a:t>2017</a:t>
              </a:r>
            </a:p>
          </p:txBody>
        </p:sp>
      </p:grpSp>
      <p:sp>
        <p:nvSpPr>
          <p:cNvPr id="77" name="Flowchart: Connector 76">
            <a:extLst>
              <a:ext uri="{FF2B5EF4-FFF2-40B4-BE49-F238E27FC236}">
                <a16:creationId xmlns:a16="http://schemas.microsoft.com/office/drawing/2014/main" id="{78DAA0ED-2F11-4892-BEE2-21EBBF672AAE}"/>
              </a:ext>
            </a:extLst>
          </p:cNvPr>
          <p:cNvSpPr/>
          <p:nvPr/>
        </p:nvSpPr>
        <p:spPr>
          <a:xfrm>
            <a:off x="9510900" y="6408760"/>
            <a:ext cx="565428" cy="565428"/>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p>
        </p:txBody>
      </p:sp>
      <p:sp>
        <p:nvSpPr>
          <p:cNvPr id="78" name="TextBox 77">
            <a:extLst>
              <a:ext uri="{FF2B5EF4-FFF2-40B4-BE49-F238E27FC236}">
                <a16:creationId xmlns:a16="http://schemas.microsoft.com/office/drawing/2014/main" id="{64B24C8F-2ECF-4FCF-BBE1-7080E024C7F1}"/>
              </a:ext>
            </a:extLst>
          </p:cNvPr>
          <p:cNvSpPr txBox="1"/>
          <p:nvPr/>
        </p:nvSpPr>
        <p:spPr>
          <a:xfrm>
            <a:off x="7260632" y="8018778"/>
            <a:ext cx="5278955" cy="1005788"/>
          </a:xfrm>
          <a:prstGeom prst="rect">
            <a:avLst/>
          </a:prstGeom>
          <a:noFill/>
        </p:spPr>
        <p:txBody>
          <a:bodyPr wrap="square" rtlCol="0">
            <a:spAutoFit/>
          </a:bodyPr>
          <a:lstStyle/>
          <a:p>
            <a:pPr algn="ctr"/>
            <a:r>
              <a:rPr lang="en-US" sz="2968" dirty="0">
                <a:latin typeface="Arial" panose="020B0604020202020204" pitchFamily="34" charset="0"/>
                <a:cs typeface="Arial" panose="020B0604020202020204" pitchFamily="34" charset="0"/>
              </a:rPr>
              <a:t>SUPPORT SCREENING, MONITOR AND EVALUATE</a:t>
            </a:r>
            <a:endParaRPr lang="en-US" sz="2638" dirty="0">
              <a:latin typeface="Arial" panose="020B0604020202020204" pitchFamily="34" charset="0"/>
              <a:cs typeface="Arial" panose="020B0604020202020204" pitchFamily="34" charset="0"/>
            </a:endParaRPr>
          </a:p>
        </p:txBody>
      </p:sp>
      <p:cxnSp>
        <p:nvCxnSpPr>
          <p:cNvPr id="79" name="Straight Connector 78">
            <a:extLst>
              <a:ext uri="{FF2B5EF4-FFF2-40B4-BE49-F238E27FC236}">
                <a16:creationId xmlns:a16="http://schemas.microsoft.com/office/drawing/2014/main" id="{08DD27F9-C52A-421C-8748-486831661580}"/>
              </a:ext>
            </a:extLst>
          </p:cNvPr>
          <p:cNvCxnSpPr>
            <a:cxnSpLocks/>
          </p:cNvCxnSpPr>
          <p:nvPr/>
        </p:nvCxnSpPr>
        <p:spPr>
          <a:xfrm>
            <a:off x="9909450" y="5449396"/>
            <a:ext cx="0" cy="856634"/>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80" name="Flowchart: Connector 79">
            <a:extLst>
              <a:ext uri="{FF2B5EF4-FFF2-40B4-BE49-F238E27FC236}">
                <a16:creationId xmlns:a16="http://schemas.microsoft.com/office/drawing/2014/main" id="{AD414B23-E62E-453E-B061-7F704A1F3B3A}"/>
              </a:ext>
            </a:extLst>
          </p:cNvPr>
          <p:cNvSpPr/>
          <p:nvPr/>
        </p:nvSpPr>
        <p:spPr>
          <a:xfrm>
            <a:off x="9843567" y="5372927"/>
            <a:ext cx="113086" cy="113086"/>
          </a:xfrm>
          <a:prstGeom prst="flowChartConnector">
            <a:avLst/>
          </a:prstGeom>
          <a:solidFill>
            <a:srgbClr val="00B05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p>
        </p:txBody>
      </p:sp>
      <p:grpSp>
        <p:nvGrpSpPr>
          <p:cNvPr id="81" name="Group 80">
            <a:extLst>
              <a:ext uri="{FF2B5EF4-FFF2-40B4-BE49-F238E27FC236}">
                <a16:creationId xmlns:a16="http://schemas.microsoft.com/office/drawing/2014/main" id="{38AF534D-C01D-4ADE-883B-C965CFF7CE24}"/>
              </a:ext>
            </a:extLst>
          </p:cNvPr>
          <p:cNvGrpSpPr/>
          <p:nvPr/>
        </p:nvGrpSpPr>
        <p:grpSpPr>
          <a:xfrm>
            <a:off x="9626737" y="6306030"/>
            <a:ext cx="565428" cy="565428"/>
            <a:chOff x="2273300" y="2388783"/>
            <a:chExt cx="457200" cy="457200"/>
          </a:xfrm>
        </p:grpSpPr>
        <p:sp>
          <p:nvSpPr>
            <p:cNvPr id="82" name="Flowchart: Connector 81">
              <a:extLst>
                <a:ext uri="{FF2B5EF4-FFF2-40B4-BE49-F238E27FC236}">
                  <a16:creationId xmlns:a16="http://schemas.microsoft.com/office/drawing/2014/main" id="{BF0E1506-FA7C-4DF9-AAAF-914BD891AEA0}"/>
                </a:ext>
              </a:extLst>
            </p:cNvPr>
            <p:cNvSpPr/>
            <p:nvPr/>
          </p:nvSpPr>
          <p:spPr>
            <a:xfrm>
              <a:off x="2273300" y="2388783"/>
              <a:ext cx="457200" cy="457200"/>
            </a:xfrm>
            <a:prstGeom prst="flowChartConnector">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p>
          </p:txBody>
        </p:sp>
        <p:sp>
          <p:nvSpPr>
            <p:cNvPr id="83" name="Flowchart: Connector 82">
              <a:extLst>
                <a:ext uri="{FF2B5EF4-FFF2-40B4-BE49-F238E27FC236}">
                  <a16:creationId xmlns:a16="http://schemas.microsoft.com/office/drawing/2014/main" id="{C69F0EF4-B8A5-4B1A-9B8F-8E1D1BC0B38C}"/>
                </a:ext>
              </a:extLst>
            </p:cNvPr>
            <p:cNvSpPr/>
            <p:nvPr/>
          </p:nvSpPr>
          <p:spPr>
            <a:xfrm>
              <a:off x="2456180" y="2571663"/>
              <a:ext cx="91440" cy="91440"/>
            </a:xfrm>
            <a:prstGeom prst="flowChartConnector">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p>
          </p:txBody>
        </p:sp>
        <p:sp>
          <p:nvSpPr>
            <p:cNvPr id="84" name="Flowchart: Connector 83">
              <a:extLst>
                <a:ext uri="{FF2B5EF4-FFF2-40B4-BE49-F238E27FC236}">
                  <a16:creationId xmlns:a16="http://schemas.microsoft.com/office/drawing/2014/main" id="{D126CF19-6182-45FD-BB5D-91513D1C0D66}"/>
                </a:ext>
              </a:extLst>
            </p:cNvPr>
            <p:cNvSpPr/>
            <p:nvPr/>
          </p:nvSpPr>
          <p:spPr>
            <a:xfrm>
              <a:off x="2364740" y="2480223"/>
              <a:ext cx="274320" cy="274320"/>
            </a:xfrm>
            <a:prstGeom prst="flowChartConnector">
              <a:avLst/>
            </a:prstGeom>
            <a:no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p>
          </p:txBody>
        </p:sp>
      </p:grpSp>
      <p:sp>
        <p:nvSpPr>
          <p:cNvPr id="85" name="Arc 84">
            <a:extLst>
              <a:ext uri="{FF2B5EF4-FFF2-40B4-BE49-F238E27FC236}">
                <a16:creationId xmlns:a16="http://schemas.microsoft.com/office/drawing/2014/main" id="{ED56ABCD-0BD8-44ED-85E1-B6E12B866498}"/>
              </a:ext>
            </a:extLst>
          </p:cNvPr>
          <p:cNvSpPr/>
          <p:nvPr/>
        </p:nvSpPr>
        <p:spPr>
          <a:xfrm rot="16200000">
            <a:off x="9513324" y="6182589"/>
            <a:ext cx="791599" cy="791599"/>
          </a:xfrm>
          <a:prstGeom prst="arc">
            <a:avLst/>
          </a:prstGeom>
          <a:ln>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226" dirty="0"/>
          </a:p>
        </p:txBody>
      </p:sp>
      <p:sp>
        <p:nvSpPr>
          <p:cNvPr id="86" name="TextBox 85">
            <a:extLst>
              <a:ext uri="{FF2B5EF4-FFF2-40B4-BE49-F238E27FC236}">
                <a16:creationId xmlns:a16="http://schemas.microsoft.com/office/drawing/2014/main" id="{881CE550-FB3D-422D-BA77-8F4DA815977D}"/>
              </a:ext>
            </a:extLst>
          </p:cNvPr>
          <p:cNvSpPr txBox="1"/>
          <p:nvPr/>
        </p:nvSpPr>
        <p:spPr>
          <a:xfrm>
            <a:off x="8537321" y="2532247"/>
            <a:ext cx="2764314" cy="599844"/>
          </a:xfrm>
          <a:prstGeom prst="rect">
            <a:avLst/>
          </a:prstGeom>
          <a:noFill/>
        </p:spPr>
        <p:txBody>
          <a:bodyPr wrap="square" rtlCol="0">
            <a:spAutoFit/>
          </a:bodyPr>
          <a:lstStyle/>
          <a:p>
            <a:pPr algn="ctr"/>
            <a:r>
              <a:rPr lang="en-US" sz="3298" b="1" dirty="0">
                <a:solidFill>
                  <a:srgbClr val="00B050"/>
                </a:solidFill>
                <a:latin typeface="Arial" panose="020B0604020202020204" pitchFamily="34" charset="0"/>
                <a:cs typeface="Arial" panose="020B0604020202020204" pitchFamily="34" charset="0"/>
              </a:rPr>
              <a:t>2017</a:t>
            </a:r>
            <a:r>
              <a:rPr lang="en-CA" sz="3298" b="1" dirty="0">
                <a:solidFill>
                  <a:srgbClr val="00B050"/>
                </a:solidFill>
                <a:latin typeface="Arial" panose="020B0604020202020204" pitchFamily="34" charset="0"/>
                <a:cs typeface="Arial" panose="020B0604020202020204" pitchFamily="34" charset="0"/>
              </a:rPr>
              <a:t>–</a:t>
            </a:r>
            <a:r>
              <a:rPr lang="en-US" sz="3298" b="1" dirty="0">
                <a:solidFill>
                  <a:srgbClr val="00B050"/>
                </a:solidFill>
                <a:latin typeface="Arial" panose="020B0604020202020204" pitchFamily="34" charset="0"/>
                <a:cs typeface="Arial" panose="020B0604020202020204" pitchFamily="34" charset="0"/>
              </a:rPr>
              <a:t>2021</a:t>
            </a:r>
          </a:p>
        </p:txBody>
      </p:sp>
      <p:sp>
        <p:nvSpPr>
          <p:cNvPr id="87" name="Rectangle 86">
            <a:extLst>
              <a:ext uri="{FF2B5EF4-FFF2-40B4-BE49-F238E27FC236}">
                <a16:creationId xmlns:a16="http://schemas.microsoft.com/office/drawing/2014/main" id="{0B063669-D0B7-414F-A76A-7311CF354349}"/>
              </a:ext>
            </a:extLst>
          </p:cNvPr>
          <p:cNvSpPr/>
          <p:nvPr/>
        </p:nvSpPr>
        <p:spPr>
          <a:xfrm>
            <a:off x="7204089" y="2151782"/>
            <a:ext cx="5430779" cy="7035071"/>
          </a:xfrm>
          <a:prstGeom prst="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ln w="28575">
                <a:solidFill>
                  <a:schemeClr val="tx1"/>
                </a:solidFill>
              </a:ln>
              <a:solidFill>
                <a:srgbClr val="00B050"/>
              </a:solidFill>
            </a:endParaRPr>
          </a:p>
        </p:txBody>
      </p:sp>
      <p:grpSp>
        <p:nvGrpSpPr>
          <p:cNvPr id="88" name="Group 87">
            <a:extLst>
              <a:ext uri="{FF2B5EF4-FFF2-40B4-BE49-F238E27FC236}">
                <a16:creationId xmlns:a16="http://schemas.microsoft.com/office/drawing/2014/main" id="{8CE8135F-7B81-4E35-919F-67D7DC8FDDF7}"/>
              </a:ext>
            </a:extLst>
          </p:cNvPr>
          <p:cNvGrpSpPr/>
          <p:nvPr/>
        </p:nvGrpSpPr>
        <p:grpSpPr>
          <a:xfrm>
            <a:off x="12483044" y="5674066"/>
            <a:ext cx="4912456" cy="3807227"/>
            <a:chOff x="222640" y="2834930"/>
            <a:chExt cx="3972170" cy="3078489"/>
          </a:xfrm>
        </p:grpSpPr>
        <p:sp>
          <p:nvSpPr>
            <p:cNvPr id="89" name="Flowchart: Connector 88">
              <a:extLst>
                <a:ext uri="{FF2B5EF4-FFF2-40B4-BE49-F238E27FC236}">
                  <a16:creationId xmlns:a16="http://schemas.microsoft.com/office/drawing/2014/main" id="{890A9A60-6B8C-4767-8038-9C7E69181727}"/>
                </a:ext>
              </a:extLst>
            </p:cNvPr>
            <p:cNvSpPr/>
            <p:nvPr/>
          </p:nvSpPr>
          <p:spPr>
            <a:xfrm>
              <a:off x="1816100" y="3429000"/>
              <a:ext cx="457200" cy="45720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321E8002-1B30-42EE-861F-37F3E7967C41}"/>
                </a:ext>
              </a:extLst>
            </p:cNvPr>
            <p:cNvSpPr txBox="1"/>
            <p:nvPr/>
          </p:nvSpPr>
          <p:spPr>
            <a:xfrm>
              <a:off x="222640" y="4730842"/>
              <a:ext cx="3972170" cy="1182577"/>
            </a:xfrm>
            <a:prstGeom prst="rect">
              <a:avLst/>
            </a:prstGeom>
            <a:noFill/>
          </p:spPr>
          <p:txBody>
            <a:bodyPr wrap="square" rtlCol="0">
              <a:spAutoFit/>
            </a:bodyPr>
            <a:lstStyle/>
            <a:p>
              <a:pPr algn="ctr"/>
              <a:r>
                <a:rPr lang="en-US" sz="2968" dirty="0">
                  <a:latin typeface="Arial" panose="020B0604020202020204" pitchFamily="34" charset="0"/>
                  <a:cs typeface="Arial" panose="020B0604020202020204" pitchFamily="34" charset="0"/>
                </a:rPr>
                <a:t>PLAN FOR PROVINCIAL PROGRAM AND EXPANSION</a:t>
              </a:r>
              <a:endParaRPr lang="en-US" sz="2638" dirty="0">
                <a:latin typeface="Arial" panose="020B0604020202020204" pitchFamily="34" charset="0"/>
                <a:cs typeface="Arial" panose="020B0604020202020204" pitchFamily="34" charset="0"/>
              </a:endParaRPr>
            </a:p>
          </p:txBody>
        </p:sp>
        <p:cxnSp>
          <p:nvCxnSpPr>
            <p:cNvPr id="91" name="Straight Connector 90">
              <a:extLst>
                <a:ext uri="{FF2B5EF4-FFF2-40B4-BE49-F238E27FC236}">
                  <a16:creationId xmlns:a16="http://schemas.microsoft.com/office/drawing/2014/main" id="{EE7F6F59-363A-4454-81AE-59AC5B4B269F}"/>
                </a:ext>
              </a:extLst>
            </p:cNvPr>
            <p:cNvCxnSpPr>
              <a:cxnSpLocks/>
            </p:cNvCxnSpPr>
            <p:nvPr/>
          </p:nvCxnSpPr>
          <p:spPr>
            <a:xfrm>
              <a:off x="2138365" y="3815833"/>
              <a:ext cx="0" cy="692667"/>
            </a:xfrm>
            <a:prstGeom prst="line">
              <a:avLst/>
            </a:prstGeom>
            <a:ln>
              <a:solidFill>
                <a:srgbClr val="1244C5"/>
              </a:solidFill>
            </a:ln>
          </p:spPr>
          <p:style>
            <a:lnRef idx="2">
              <a:schemeClr val="accent1"/>
            </a:lnRef>
            <a:fillRef idx="0">
              <a:schemeClr val="accent1"/>
            </a:fillRef>
            <a:effectRef idx="1">
              <a:schemeClr val="accent1"/>
            </a:effectRef>
            <a:fontRef idx="minor">
              <a:schemeClr val="tx1"/>
            </a:fontRef>
          </p:style>
        </p:cxnSp>
        <p:sp>
          <p:nvSpPr>
            <p:cNvPr id="92" name="Flowchart: Connector 91">
              <a:extLst>
                <a:ext uri="{FF2B5EF4-FFF2-40B4-BE49-F238E27FC236}">
                  <a16:creationId xmlns:a16="http://schemas.microsoft.com/office/drawing/2014/main" id="{5E22B164-5545-401F-A1C6-F62AB462702B}"/>
                </a:ext>
              </a:extLst>
            </p:cNvPr>
            <p:cNvSpPr/>
            <p:nvPr/>
          </p:nvSpPr>
          <p:spPr>
            <a:xfrm>
              <a:off x="2092882" y="4500208"/>
              <a:ext cx="91440" cy="91440"/>
            </a:xfrm>
            <a:prstGeom prst="flowChartConnector">
              <a:avLst/>
            </a:prstGeom>
            <a:solidFill>
              <a:srgbClr val="1244C5"/>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latin typeface="Arial" panose="020B0604020202020204" pitchFamily="34" charset="0"/>
                <a:cs typeface="Arial" panose="020B0604020202020204" pitchFamily="34" charset="0"/>
              </a:endParaRPr>
            </a:p>
          </p:txBody>
        </p:sp>
        <p:grpSp>
          <p:nvGrpSpPr>
            <p:cNvPr id="93" name="Group 92">
              <a:extLst>
                <a:ext uri="{FF2B5EF4-FFF2-40B4-BE49-F238E27FC236}">
                  <a16:creationId xmlns:a16="http://schemas.microsoft.com/office/drawing/2014/main" id="{E67B97D2-CC9B-46C9-BD85-009677B3F856}"/>
                </a:ext>
              </a:extLst>
            </p:cNvPr>
            <p:cNvGrpSpPr/>
            <p:nvPr/>
          </p:nvGrpSpPr>
          <p:grpSpPr>
            <a:xfrm>
              <a:off x="1909765" y="3345933"/>
              <a:ext cx="457200" cy="457200"/>
              <a:chOff x="2273300" y="2388783"/>
              <a:chExt cx="457200" cy="457200"/>
            </a:xfrm>
          </p:grpSpPr>
          <p:sp>
            <p:nvSpPr>
              <p:cNvPr id="96" name="Flowchart: Connector 95">
                <a:extLst>
                  <a:ext uri="{FF2B5EF4-FFF2-40B4-BE49-F238E27FC236}">
                    <a16:creationId xmlns:a16="http://schemas.microsoft.com/office/drawing/2014/main" id="{1433D53C-F701-4356-8E17-E3203DE4FD5B}"/>
                  </a:ext>
                </a:extLst>
              </p:cNvPr>
              <p:cNvSpPr/>
              <p:nvPr/>
            </p:nvSpPr>
            <p:spPr>
              <a:xfrm>
                <a:off x="2273300" y="2388783"/>
                <a:ext cx="457200" cy="457200"/>
              </a:xfrm>
              <a:prstGeom prst="flowChartConnector">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latin typeface="Arial" panose="020B0604020202020204" pitchFamily="34" charset="0"/>
                  <a:cs typeface="Arial" panose="020B0604020202020204" pitchFamily="34" charset="0"/>
                </a:endParaRPr>
              </a:p>
            </p:txBody>
          </p:sp>
          <p:sp>
            <p:nvSpPr>
              <p:cNvPr id="97" name="Flowchart: Connector 96">
                <a:extLst>
                  <a:ext uri="{FF2B5EF4-FFF2-40B4-BE49-F238E27FC236}">
                    <a16:creationId xmlns:a16="http://schemas.microsoft.com/office/drawing/2014/main" id="{44801C20-545E-4ACB-89F5-745504DE93E2}"/>
                  </a:ext>
                </a:extLst>
              </p:cNvPr>
              <p:cNvSpPr/>
              <p:nvPr/>
            </p:nvSpPr>
            <p:spPr>
              <a:xfrm>
                <a:off x="2456180" y="2571663"/>
                <a:ext cx="91440" cy="91440"/>
              </a:xfrm>
              <a:prstGeom prst="flowChartConnector">
                <a:avLst/>
              </a:prstGeom>
              <a:solidFill>
                <a:srgbClr val="1244C5"/>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solidFill>
                    <a:srgbClr val="0070C0"/>
                  </a:solidFill>
                  <a:latin typeface="Arial" panose="020B0604020202020204" pitchFamily="34" charset="0"/>
                  <a:cs typeface="Arial" panose="020B0604020202020204" pitchFamily="34" charset="0"/>
                </a:endParaRPr>
              </a:p>
            </p:txBody>
          </p:sp>
          <p:sp>
            <p:nvSpPr>
              <p:cNvPr id="98" name="Flowchart: Connector 97">
                <a:extLst>
                  <a:ext uri="{FF2B5EF4-FFF2-40B4-BE49-F238E27FC236}">
                    <a16:creationId xmlns:a16="http://schemas.microsoft.com/office/drawing/2014/main" id="{4048C59A-1272-470D-B062-2A8877F4A3EB}"/>
                  </a:ext>
                </a:extLst>
              </p:cNvPr>
              <p:cNvSpPr/>
              <p:nvPr/>
            </p:nvSpPr>
            <p:spPr>
              <a:xfrm>
                <a:off x="2364740" y="2480223"/>
                <a:ext cx="274320" cy="274320"/>
              </a:xfrm>
              <a:prstGeom prst="flowChartConnector">
                <a:avLst/>
              </a:prstGeom>
              <a:noFill/>
              <a:ln>
                <a:solidFill>
                  <a:srgbClr val="1244C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3086" tIns="56543" rIns="113086" bIns="56543" numCol="1" spcCol="0" rtlCol="0" fromWordArt="0" anchor="ctr" anchorCtr="0" forceAA="0" compatLnSpc="1">
                <a:prstTxWarp prst="textNoShape">
                  <a:avLst/>
                </a:prstTxWarp>
                <a:noAutofit/>
              </a:bodyPr>
              <a:lstStyle/>
              <a:p>
                <a:pPr algn="ctr"/>
                <a:endParaRPr lang="en-US" sz="2226" dirty="0">
                  <a:solidFill>
                    <a:srgbClr val="00B0F0"/>
                  </a:solidFill>
                  <a:latin typeface="Arial" panose="020B0604020202020204" pitchFamily="34" charset="0"/>
                  <a:cs typeface="Arial" panose="020B0604020202020204" pitchFamily="34" charset="0"/>
                </a:endParaRPr>
              </a:p>
            </p:txBody>
          </p:sp>
        </p:grpSp>
        <p:sp>
          <p:nvSpPr>
            <p:cNvPr id="94" name="Arc 93">
              <a:extLst>
                <a:ext uri="{FF2B5EF4-FFF2-40B4-BE49-F238E27FC236}">
                  <a16:creationId xmlns:a16="http://schemas.microsoft.com/office/drawing/2014/main" id="{048ECEFE-06D9-4B3C-A14D-7583D9D78FA9}"/>
                </a:ext>
              </a:extLst>
            </p:cNvPr>
            <p:cNvSpPr/>
            <p:nvPr/>
          </p:nvSpPr>
          <p:spPr>
            <a:xfrm rot="10800000">
              <a:off x="1816100" y="3239597"/>
              <a:ext cx="548640" cy="640080"/>
            </a:xfrm>
            <a:prstGeom prst="arc">
              <a:avLst/>
            </a:prstGeom>
            <a:ln>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2226" dirty="0">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5B5F934A-323D-4221-B1CA-0F438FF8EB45}"/>
                </a:ext>
              </a:extLst>
            </p:cNvPr>
            <p:cNvSpPr txBox="1"/>
            <p:nvPr/>
          </p:nvSpPr>
          <p:spPr>
            <a:xfrm>
              <a:off x="616858" y="2834930"/>
              <a:ext cx="3161529" cy="485029"/>
            </a:xfrm>
            <a:prstGeom prst="rect">
              <a:avLst/>
            </a:prstGeom>
            <a:noFill/>
          </p:spPr>
          <p:txBody>
            <a:bodyPr wrap="square" rtlCol="0">
              <a:spAutoFit/>
            </a:bodyPr>
            <a:lstStyle/>
            <a:p>
              <a:pPr algn="ctr"/>
              <a:r>
                <a:rPr lang="en-US" sz="3298" b="1" dirty="0">
                  <a:solidFill>
                    <a:srgbClr val="1244C5"/>
                  </a:solidFill>
                  <a:latin typeface="Arial" panose="020B0604020202020204" pitchFamily="34" charset="0"/>
                  <a:cs typeface="Arial" panose="020B0604020202020204" pitchFamily="34" charset="0"/>
                </a:rPr>
                <a:t>2021/22</a:t>
              </a:r>
              <a:r>
                <a:rPr lang="en-CA" sz="3298" b="1" dirty="0">
                  <a:solidFill>
                    <a:srgbClr val="1244C5"/>
                  </a:solidFill>
                  <a:latin typeface="Arial" panose="020B0604020202020204" pitchFamily="34" charset="0"/>
                  <a:cs typeface="Arial" panose="020B0604020202020204" pitchFamily="34" charset="0"/>
                </a:rPr>
                <a:t>–</a:t>
              </a:r>
              <a:r>
                <a:rPr lang="en-US" sz="3298" b="1" dirty="0">
                  <a:solidFill>
                    <a:srgbClr val="1244C5"/>
                  </a:solidFill>
                  <a:latin typeface="Arial" panose="020B0604020202020204" pitchFamily="34" charset="0"/>
                  <a:cs typeface="Arial" panose="020B0604020202020204" pitchFamily="34" charset="0"/>
                </a:rPr>
                <a:t>onwards</a:t>
              </a:r>
            </a:p>
          </p:txBody>
        </p:sp>
      </p:grpSp>
      <p:sp>
        <p:nvSpPr>
          <p:cNvPr id="99" name="Rectangle 98">
            <a:extLst>
              <a:ext uri="{FF2B5EF4-FFF2-40B4-BE49-F238E27FC236}">
                <a16:creationId xmlns:a16="http://schemas.microsoft.com/office/drawing/2014/main" id="{0C48B2F0-1E84-48D7-B7BB-765214CF6BA7}"/>
              </a:ext>
            </a:extLst>
          </p:cNvPr>
          <p:cNvSpPr/>
          <p:nvPr/>
        </p:nvSpPr>
        <p:spPr>
          <a:xfrm>
            <a:off x="8263945" y="3026521"/>
            <a:ext cx="3272330" cy="2122056"/>
          </a:xfrm>
          <a:prstGeom prst="rect">
            <a:avLst/>
          </a:prstGeom>
        </p:spPr>
        <p:txBody>
          <a:bodyPr wrap="square">
            <a:spAutoFit/>
          </a:bodyPr>
          <a:lstStyle/>
          <a:p>
            <a:pPr algn="ctr" defTabSz="424070">
              <a:defRPr/>
            </a:pPr>
            <a:r>
              <a:rPr lang="en-US" sz="2638" dirty="0">
                <a:latin typeface="Arial" panose="020B0604020202020204" pitchFamily="34" charset="0"/>
                <a:cs typeface="Arial" panose="020B0604020202020204" pitchFamily="34" charset="0"/>
              </a:rPr>
              <a:t>Interim evaluation</a:t>
            </a:r>
          </a:p>
          <a:p>
            <a:pPr algn="ctr" defTabSz="424070">
              <a:defRPr/>
            </a:pPr>
            <a:r>
              <a:rPr lang="en-US" sz="2638" b="1" dirty="0">
                <a:latin typeface="Arial" panose="020B0604020202020204" pitchFamily="34" charset="0"/>
                <a:cs typeface="Arial" panose="020B0604020202020204" pitchFamily="34" charset="0"/>
              </a:rPr>
              <a:t>August 2019</a:t>
            </a:r>
          </a:p>
          <a:p>
            <a:pPr algn="ctr" defTabSz="424070">
              <a:defRPr/>
            </a:pPr>
            <a:endParaRPr lang="en-US" sz="2638" dirty="0">
              <a:latin typeface="Arial" panose="020B0604020202020204" pitchFamily="34" charset="0"/>
              <a:cs typeface="Arial" panose="020B0604020202020204" pitchFamily="34" charset="0"/>
            </a:endParaRPr>
          </a:p>
          <a:p>
            <a:pPr algn="ctr" defTabSz="424070">
              <a:defRPr/>
            </a:pPr>
            <a:r>
              <a:rPr lang="en-US" sz="2638" dirty="0">
                <a:latin typeface="Arial" panose="020B0604020202020204" pitchFamily="34" charset="0"/>
                <a:cs typeface="Arial" panose="020B0604020202020204" pitchFamily="34" charset="0"/>
              </a:rPr>
              <a:t>Final evaluation</a:t>
            </a:r>
          </a:p>
          <a:p>
            <a:pPr algn="ctr" defTabSz="424070">
              <a:defRPr/>
            </a:pPr>
            <a:r>
              <a:rPr lang="en-US" sz="2638" b="1" dirty="0">
                <a:latin typeface="Arial" panose="020B0604020202020204" pitchFamily="34" charset="0"/>
                <a:cs typeface="Arial" panose="020B0604020202020204" pitchFamily="34" charset="0"/>
              </a:rPr>
              <a:t>Spring 2021</a:t>
            </a:r>
            <a:endParaRPr lang="en-US" sz="2638"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7"/>
          </p:nvPr>
        </p:nvSpPr>
        <p:spPr/>
        <p:txBody>
          <a:bodyPr/>
          <a:lstStyle/>
          <a:p>
            <a:fld id="{81D60167-4931-47E6-BA6A-407CBD079E47}" type="slidenum">
              <a:rPr lang="en-US" spc="-5" smtClean="0"/>
              <a:pPr/>
              <a:t>42</a:t>
            </a:fld>
            <a:endParaRPr lang="en-US" spc="-5" dirty="0"/>
          </a:p>
        </p:txBody>
      </p:sp>
    </p:spTree>
    <p:extLst>
      <p:ext uri="{BB962C8B-B14F-4D97-AF65-F5344CB8AC3E}">
        <p14:creationId xmlns:p14="http://schemas.microsoft.com/office/powerpoint/2010/main" val="21203318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7"/>
          </p:nvPr>
        </p:nvSpPr>
        <p:spPr/>
        <p:txBody>
          <a:bodyPr/>
          <a:lstStyle/>
          <a:p>
            <a:fld id="{81D60167-4931-47E6-BA6A-407CBD079E47}" type="slidenum">
              <a:rPr lang="en-US" spc="-5" smtClean="0"/>
              <a:pPr/>
              <a:t>43</a:t>
            </a:fld>
            <a:endParaRPr lang="en-US" spc="-5" dirty="0"/>
          </a:p>
        </p:txBody>
      </p:sp>
      <p:sp>
        <p:nvSpPr>
          <p:cNvPr id="6" name="Rounded Rectangle 5"/>
          <p:cNvSpPr/>
          <p:nvPr/>
        </p:nvSpPr>
        <p:spPr>
          <a:xfrm>
            <a:off x="4032250" y="3063875"/>
            <a:ext cx="12192000" cy="28956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dirty="0" smtClean="0">
                <a:latin typeface="Arial" panose="020B0604020202020204" pitchFamily="34" charset="0"/>
                <a:cs typeface="Arial" panose="020B0604020202020204" pitchFamily="34" charset="0"/>
              </a:rPr>
              <a:t>Q&amp;A</a:t>
            </a:r>
            <a:endParaRPr lang="en-US" sz="5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83285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Learning Objectives</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5</a:t>
            </a:fld>
            <a:endParaRPr lang="en-US" spc="-5" dirty="0"/>
          </a:p>
        </p:txBody>
      </p:sp>
      <p:sp>
        <p:nvSpPr>
          <p:cNvPr id="6" name="Text Placeholder 5"/>
          <p:cNvSpPr>
            <a:spLocks noGrp="1"/>
          </p:cNvSpPr>
          <p:nvPr>
            <p:ph type="body" sz="quarter" idx="13"/>
          </p:nvPr>
        </p:nvSpPr>
        <p:spPr>
          <a:xfrm>
            <a:off x="679450" y="2606675"/>
            <a:ext cx="18745200" cy="5715000"/>
          </a:xfrm>
        </p:spPr>
        <p:txBody>
          <a:bodyPr/>
          <a:lstStyle/>
          <a:p>
            <a:pPr marL="742950" indent="-742950">
              <a:buFont typeface="+mj-lt"/>
              <a:buAutoNum type="arabicPeriod"/>
            </a:pPr>
            <a:r>
              <a:rPr lang="en-US" sz="4000" dirty="0" smtClean="0">
                <a:solidFill>
                  <a:schemeClr val="tx1"/>
                </a:solidFill>
                <a:latin typeface="Arial" panose="020B0604020202020204" pitchFamily="34" charset="0"/>
                <a:cs typeface="Arial" panose="020B0604020202020204" pitchFamily="34" charset="0"/>
              </a:rPr>
              <a:t>Examine </a:t>
            </a:r>
            <a:r>
              <a:rPr lang="en-US" sz="4000" dirty="0">
                <a:solidFill>
                  <a:schemeClr val="tx1"/>
                </a:solidFill>
                <a:latin typeface="Arial" panose="020B0604020202020204" pitchFamily="34" charset="0"/>
                <a:cs typeface="Arial" panose="020B0604020202020204" pitchFamily="34" charset="0"/>
              </a:rPr>
              <a:t>evidence for lung cancer screening and components of organized lung cancer screening </a:t>
            </a:r>
          </a:p>
          <a:p>
            <a:pPr marL="742950" indent="-742950">
              <a:buFont typeface="+mj-lt"/>
              <a:buAutoNum type="arabicPeriod"/>
            </a:pPr>
            <a:r>
              <a:rPr lang="en-US" sz="4000" dirty="0" smtClean="0">
                <a:solidFill>
                  <a:schemeClr val="tx1"/>
                </a:solidFill>
                <a:latin typeface="Arial" panose="020B0604020202020204" pitchFamily="34" charset="0"/>
                <a:cs typeface="Arial" panose="020B0604020202020204" pitchFamily="34" charset="0"/>
              </a:rPr>
              <a:t>Describe </a:t>
            </a:r>
            <a:r>
              <a:rPr lang="en-US" sz="4000" dirty="0">
                <a:solidFill>
                  <a:schemeClr val="tx1"/>
                </a:solidFill>
                <a:latin typeface="Arial" panose="020B0604020202020204" pitchFamily="34" charset="0"/>
                <a:cs typeface="Arial" panose="020B0604020202020204" pitchFamily="34" charset="0"/>
              </a:rPr>
              <a:t>recruitment strategies and </a:t>
            </a:r>
            <a:r>
              <a:rPr lang="en-US" sz="4000" dirty="0" smtClean="0">
                <a:solidFill>
                  <a:schemeClr val="tx1"/>
                </a:solidFill>
                <a:latin typeface="Arial" panose="020B0604020202020204" pitchFamily="34" charset="0"/>
                <a:cs typeface="Arial" panose="020B0604020202020204" pitchFamily="34" charset="0"/>
              </a:rPr>
              <a:t>importance </a:t>
            </a:r>
            <a:r>
              <a:rPr lang="en-US" sz="4000" dirty="0">
                <a:solidFill>
                  <a:schemeClr val="tx1"/>
                </a:solidFill>
                <a:latin typeface="Arial" panose="020B0604020202020204" pitchFamily="34" charset="0"/>
                <a:cs typeface="Arial" panose="020B0604020202020204" pitchFamily="34" charset="0"/>
              </a:rPr>
              <a:t>of navigation </a:t>
            </a:r>
            <a:endParaRPr lang="en-US" sz="4000" dirty="0" smtClean="0">
              <a:solidFill>
                <a:schemeClr val="tx1"/>
              </a:solidFill>
              <a:latin typeface="Arial" panose="020B0604020202020204" pitchFamily="34" charset="0"/>
              <a:cs typeface="Arial" panose="020B0604020202020204" pitchFamily="34" charset="0"/>
            </a:endParaRPr>
          </a:p>
          <a:p>
            <a:pPr marL="742950" indent="-742950">
              <a:buFont typeface="+mj-lt"/>
              <a:buAutoNum type="arabicPeriod"/>
            </a:pPr>
            <a:r>
              <a:rPr lang="en-US" sz="4000" dirty="0" smtClean="0">
                <a:solidFill>
                  <a:schemeClr val="tx1"/>
                </a:solidFill>
                <a:latin typeface="Arial" panose="020B0604020202020204" pitchFamily="34" charset="0"/>
                <a:cs typeface="Arial" panose="020B0604020202020204" pitchFamily="34" charset="0"/>
              </a:rPr>
              <a:t>Recognize opportunities for smoking cessation interventions within the screening process</a:t>
            </a:r>
            <a:endParaRPr lang="en-US" sz="4000" kern="1200" dirty="0" smtClean="0">
              <a:solidFill>
                <a:schemeClr val="tx1"/>
              </a:solidFill>
              <a:latin typeface="Arial"/>
              <a:cs typeface="+mn-cs"/>
            </a:endParaRPr>
          </a:p>
        </p:txBody>
      </p:sp>
    </p:spTree>
    <p:extLst>
      <p:ext uri="{BB962C8B-B14F-4D97-AF65-F5344CB8AC3E}">
        <p14:creationId xmlns:p14="http://schemas.microsoft.com/office/powerpoint/2010/main" val="317633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7"/>
          </p:nvPr>
        </p:nvSpPr>
        <p:spPr/>
        <p:txBody>
          <a:bodyPr/>
          <a:lstStyle/>
          <a:p>
            <a:fld id="{81D60167-4931-47E6-BA6A-407CBD079E47}" type="slidenum">
              <a:rPr lang="en-US" spc="-5" smtClean="0"/>
              <a:pPr/>
              <a:t>6</a:t>
            </a:fld>
            <a:endParaRPr lang="en-US" spc="-5" dirty="0"/>
          </a:p>
        </p:txBody>
      </p:sp>
      <p:sp>
        <p:nvSpPr>
          <p:cNvPr id="6" name="Rounded Rectangle 5"/>
          <p:cNvSpPr/>
          <p:nvPr/>
        </p:nvSpPr>
        <p:spPr>
          <a:xfrm>
            <a:off x="4032250" y="3063875"/>
            <a:ext cx="12192000" cy="28956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dirty="0">
                <a:latin typeface="Arial" panose="020B0604020202020204" pitchFamily="34" charset="0"/>
                <a:cs typeface="Arial" panose="020B0604020202020204" pitchFamily="34" charset="0"/>
              </a:rPr>
              <a:t>Overview of Lung Cancer Screening </a:t>
            </a:r>
          </a:p>
          <a:p>
            <a:pPr algn="ctr"/>
            <a:r>
              <a:rPr lang="en-US" sz="5100" dirty="0">
                <a:latin typeface="Arial" panose="020B0604020202020204" pitchFamily="34" charset="0"/>
                <a:cs typeface="Arial" panose="020B0604020202020204" pitchFamily="34" charset="0"/>
              </a:rPr>
              <a:t>Evidence &amp; Burden of Disease</a:t>
            </a:r>
          </a:p>
        </p:txBody>
      </p:sp>
    </p:spTree>
    <p:extLst>
      <p:ext uri="{BB962C8B-B14F-4D97-AF65-F5344CB8AC3E}">
        <p14:creationId xmlns:p14="http://schemas.microsoft.com/office/powerpoint/2010/main" val="3824914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The Importance of Lung Cancer Screening</a:t>
            </a:r>
          </a:p>
        </p:txBody>
      </p:sp>
      <p:sp>
        <p:nvSpPr>
          <p:cNvPr id="4" name="Slide Number Placeholder 3"/>
          <p:cNvSpPr>
            <a:spLocks noGrp="1"/>
          </p:cNvSpPr>
          <p:nvPr>
            <p:ph type="sldNum" sz="quarter" idx="7"/>
          </p:nvPr>
        </p:nvSpPr>
        <p:spPr/>
        <p:txBody>
          <a:bodyPr/>
          <a:lstStyle/>
          <a:p>
            <a:fld id="{81D60167-4931-47E6-BA6A-407CBD079E47}" type="slidenum">
              <a:rPr lang="en-US" spc="-5" smtClean="0"/>
              <a:pPr/>
              <a:t>7</a:t>
            </a:fld>
            <a:endParaRPr lang="en-US" spc="-5" dirty="0"/>
          </a:p>
        </p:txBody>
      </p:sp>
      <p:sp>
        <p:nvSpPr>
          <p:cNvPr id="6" name="Text Placeholder 5"/>
          <p:cNvSpPr>
            <a:spLocks noGrp="1"/>
          </p:cNvSpPr>
          <p:nvPr>
            <p:ph type="body" sz="quarter" idx="13"/>
          </p:nvPr>
        </p:nvSpPr>
        <p:spPr>
          <a:xfrm>
            <a:off x="603250" y="2454275"/>
            <a:ext cx="11734800" cy="5715000"/>
          </a:xfrm>
        </p:spPr>
        <p:txBody>
          <a:bodyPr/>
          <a:lstStyle/>
          <a:p>
            <a:pPr defTabSz="342900" fontAlgn="t">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Leading cause of cancer death for women and men in Ontario</a:t>
            </a:r>
            <a:r>
              <a:rPr lang="en-US" sz="4000" baseline="-2000" dirty="0">
                <a:latin typeface="Arial" panose="020B0604020202020204" pitchFamily="34" charset="0"/>
                <a:cs typeface="Arial" panose="020B0604020202020204" pitchFamily="34" charset="0"/>
              </a:rPr>
              <a:t>1</a:t>
            </a:r>
          </a:p>
          <a:p>
            <a:pPr defTabSz="342900" fontAlgn="t">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Lung cancer is usually diagnosed at an advanced stage, when treatment has less of a chance of working</a:t>
            </a:r>
          </a:p>
          <a:p>
            <a:pPr defTabSz="342900" fontAlgn="t">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Screening can find lung cancer earlier, when treatment has a better chance of working</a:t>
            </a:r>
            <a:endParaRPr lang="en-CA" sz="4000" dirty="0">
              <a:latin typeface="Arial" panose="020B0604020202020204" pitchFamily="34" charset="0"/>
              <a:cs typeface="Arial" panose="020B0604020202020204" pitchFamily="34" charset="0"/>
            </a:endParaRPr>
          </a:p>
          <a:p>
            <a:pPr marL="0" indent="0">
              <a:buNone/>
            </a:pPr>
            <a:endParaRPr lang="en-US" dirty="0">
              <a:latin typeface="Arial"/>
              <a:cs typeface="Arial"/>
            </a:endParaRPr>
          </a:p>
        </p:txBody>
      </p:sp>
      <p:pic>
        <p:nvPicPr>
          <p:cNvPr id="7" name="Picture 6"/>
          <p:cNvPicPr>
            <a:picLocks noChangeAspect="1"/>
          </p:cNvPicPr>
          <p:nvPr/>
        </p:nvPicPr>
        <p:blipFill>
          <a:blip r:embed="rId3"/>
          <a:stretch>
            <a:fillRect/>
          </a:stretch>
        </p:blipFill>
        <p:spPr>
          <a:xfrm>
            <a:off x="13522030" y="2073275"/>
            <a:ext cx="5562600" cy="7873318"/>
          </a:xfrm>
          <a:prstGeom prst="rect">
            <a:avLst/>
          </a:prstGeom>
        </p:spPr>
      </p:pic>
      <p:sp>
        <p:nvSpPr>
          <p:cNvPr id="9" name="Rectangle 8"/>
          <p:cNvSpPr/>
          <p:nvPr/>
        </p:nvSpPr>
        <p:spPr>
          <a:xfrm>
            <a:off x="8475802" y="10455275"/>
            <a:ext cx="10744200" cy="584775"/>
          </a:xfrm>
          <a:prstGeom prst="rect">
            <a:avLst/>
          </a:prstGeom>
        </p:spPr>
        <p:txBody>
          <a:bodyPr wrap="square">
            <a:spAutoFit/>
          </a:bodyPr>
          <a:lstStyle/>
          <a:p>
            <a:r>
              <a:rPr lang="en-CA" sz="1600" kern="0" dirty="0">
                <a:latin typeface="Arial" panose="020B0604020202020204" pitchFamily="34" charset="0"/>
                <a:cs typeface="Arial" panose="020B0604020202020204" pitchFamily="34" charset="0"/>
              </a:rPr>
              <a:t>1. </a:t>
            </a:r>
            <a:r>
              <a:rPr lang="en-US" sz="1600" dirty="0">
                <a:latin typeface="Arial" panose="020B0604020202020204" pitchFamily="34" charset="0"/>
                <a:cs typeface="Arial" panose="020B0604020202020204" pitchFamily="34" charset="0"/>
              </a:rPr>
              <a:t>Cancer Care Ontario. Ontario Cancer Statistics 2018 [Internet]. Toronto (ON): Cancer Care Ontario; 2018 [cited 2018 Nov 2]. Available from: https://www.cancercareontario.ca/sites/ccocancercare/files/assets/OCS2018_1.pdf</a:t>
            </a:r>
          </a:p>
        </p:txBody>
      </p:sp>
    </p:spTree>
    <p:extLst>
      <p:ext uri="{BB962C8B-B14F-4D97-AF65-F5344CB8AC3E}">
        <p14:creationId xmlns:p14="http://schemas.microsoft.com/office/powerpoint/2010/main" val="10345298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Lung Cancer Indicators: North East Local Health Integration Network (LHIN)</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8</a:t>
            </a:fld>
            <a:endParaRPr lang="en-US" spc="-5" dirty="0"/>
          </a:p>
        </p:txBody>
      </p:sp>
      <p:graphicFrame>
        <p:nvGraphicFramePr>
          <p:cNvPr id="7" name="Table 6"/>
          <p:cNvGraphicFramePr>
            <a:graphicFrameLocks noGrp="1"/>
          </p:cNvGraphicFramePr>
          <p:nvPr>
            <p:extLst>
              <p:ext uri="{D42A27DB-BD31-4B8C-83A1-F6EECF244321}">
                <p14:modId xmlns:p14="http://schemas.microsoft.com/office/powerpoint/2010/main" val="1626911215"/>
              </p:ext>
            </p:extLst>
          </p:nvPr>
        </p:nvGraphicFramePr>
        <p:xfrm>
          <a:off x="634603" y="2444750"/>
          <a:ext cx="10408047" cy="6486526"/>
        </p:xfrm>
        <a:graphic>
          <a:graphicData uri="http://schemas.openxmlformats.org/drawingml/2006/table">
            <a:tbl>
              <a:tblPr firstRow="1" bandRow="1"/>
              <a:tblGrid>
                <a:gridCol w="5900105">
                  <a:extLst>
                    <a:ext uri="{9D8B030D-6E8A-4147-A177-3AD203B41FA5}">
                      <a16:colId xmlns:a16="http://schemas.microsoft.com/office/drawing/2014/main" val="20000"/>
                    </a:ext>
                  </a:extLst>
                </a:gridCol>
                <a:gridCol w="2519144">
                  <a:extLst>
                    <a:ext uri="{9D8B030D-6E8A-4147-A177-3AD203B41FA5}">
                      <a16:colId xmlns:a16="http://schemas.microsoft.com/office/drawing/2014/main" val="20001"/>
                    </a:ext>
                  </a:extLst>
                </a:gridCol>
                <a:gridCol w="1988798">
                  <a:extLst>
                    <a:ext uri="{9D8B030D-6E8A-4147-A177-3AD203B41FA5}">
                      <a16:colId xmlns:a16="http://schemas.microsoft.com/office/drawing/2014/main" val="20002"/>
                    </a:ext>
                  </a:extLst>
                </a:gridCol>
              </a:tblGrid>
              <a:tr h="1134150">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r>
                        <a:rPr lang="en-US" sz="3200" dirty="0">
                          <a:solidFill>
                            <a:schemeClr val="bg1"/>
                          </a:solidFill>
                          <a:latin typeface="Arial" panose="020B0604020202020204" pitchFamily="34" charset="0"/>
                          <a:cs typeface="Arial" panose="020B0604020202020204" pitchFamily="34" charset="0"/>
                        </a:rPr>
                        <a:t>Indicator</a:t>
                      </a:r>
                      <a:r>
                        <a:rPr lang="en-US" sz="3200" baseline="0" dirty="0">
                          <a:solidFill>
                            <a:schemeClr val="bg1"/>
                          </a:solidFill>
                          <a:latin typeface="Arial" panose="020B0604020202020204" pitchFamily="34" charset="0"/>
                          <a:cs typeface="Arial" panose="020B0604020202020204" pitchFamily="34" charset="0"/>
                        </a:rPr>
                        <a:t> (total population)</a:t>
                      </a:r>
                      <a:r>
                        <a:rPr lang="en-US" sz="3200" baseline="30000" dirty="0">
                          <a:solidFill>
                            <a:schemeClr val="bg1"/>
                          </a:solidFill>
                          <a:latin typeface="Arial" panose="020B0604020202020204" pitchFamily="34" charset="0"/>
                          <a:cs typeface="Arial" panose="020B0604020202020204" pitchFamily="34" charset="0"/>
                        </a:rPr>
                        <a:t>2</a:t>
                      </a:r>
                      <a:endParaRPr lang="en-CA" sz="3200" baseline="30000" dirty="0">
                        <a:solidFill>
                          <a:schemeClr val="bg1"/>
                        </a:solidFill>
                        <a:latin typeface="Arial" panose="020B0604020202020204" pitchFamily="34" charset="0"/>
                        <a:cs typeface="Arial" panose="020B0604020202020204" pitchFamily="34" charset="0"/>
                      </a:endParaRPr>
                    </a:p>
                  </a:txBody>
                  <a:tcPr marL="91433" marR="91433" marT="45717" marB="45717" anchor="ct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26295"/>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en-US" sz="3200" dirty="0">
                          <a:solidFill>
                            <a:schemeClr val="bg1"/>
                          </a:solidFill>
                          <a:latin typeface="Arial" panose="020B0604020202020204" pitchFamily="34" charset="0"/>
                          <a:cs typeface="Arial" panose="020B0604020202020204" pitchFamily="34" charset="0"/>
                        </a:rPr>
                        <a:t>North East LHIN</a:t>
                      </a:r>
                      <a:endParaRPr lang="en-CA" sz="3200" dirty="0">
                        <a:solidFill>
                          <a:schemeClr val="bg1"/>
                        </a:solidFill>
                        <a:latin typeface="Arial" panose="020B0604020202020204" pitchFamily="34" charset="0"/>
                        <a:cs typeface="Arial" panose="020B0604020202020204" pitchFamily="34" charset="0"/>
                      </a:endParaRPr>
                    </a:p>
                  </a:txBody>
                  <a:tcPr marL="91433" marR="91433" marT="45717" marB="45717" anchor="ct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26295"/>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en-US" sz="3200" dirty="0">
                          <a:solidFill>
                            <a:schemeClr val="bg1"/>
                          </a:solidFill>
                          <a:latin typeface="Arial" panose="020B0604020202020204" pitchFamily="34" charset="0"/>
                          <a:cs typeface="Arial" panose="020B0604020202020204" pitchFamily="34" charset="0"/>
                        </a:rPr>
                        <a:t>Ontario</a:t>
                      </a:r>
                      <a:endParaRPr lang="en-CA" sz="3200" dirty="0">
                        <a:solidFill>
                          <a:schemeClr val="bg1"/>
                        </a:solidFill>
                        <a:latin typeface="Arial" panose="020B0604020202020204" pitchFamily="34" charset="0"/>
                        <a:cs typeface="Arial" panose="020B0604020202020204" pitchFamily="34" charset="0"/>
                      </a:endParaRPr>
                    </a:p>
                  </a:txBody>
                  <a:tcPr marL="91433" marR="91433" marT="45717" marB="45717" anchor="ct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26295"/>
                    </a:solidFill>
                  </a:tcPr>
                </a:tc>
                <a:extLst>
                  <a:ext uri="{0D108BD9-81ED-4DB2-BD59-A6C34878D82A}">
                    <a16:rowId xmlns:a16="http://schemas.microsoft.com/office/drawing/2014/main" val="10000"/>
                  </a:ext>
                </a:extLst>
              </a:tr>
              <a:tr h="2047132">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r>
                        <a:rPr lang="en-US" sz="3200" dirty="0">
                          <a:solidFill>
                            <a:schemeClr val="tx1"/>
                          </a:solidFill>
                          <a:latin typeface="Arial" panose="020B0604020202020204" pitchFamily="34" charset="0"/>
                          <a:cs typeface="Arial" panose="020B0604020202020204" pitchFamily="34" charset="0"/>
                        </a:rPr>
                        <a:t>Age-standardized incidence of lung cancer</a:t>
                      </a:r>
                      <a:r>
                        <a:rPr lang="en-US" sz="3200" baseline="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a:t>
                      </a:r>
                      <a:r>
                        <a:rPr lang="en-US" sz="3200" baseline="0" dirty="0">
                          <a:solidFill>
                            <a:schemeClr val="tx1"/>
                          </a:solidFill>
                          <a:latin typeface="Arial" panose="020B0604020202020204" pitchFamily="34" charset="0"/>
                          <a:cs typeface="Arial" panose="020B0604020202020204" pitchFamily="34" charset="0"/>
                        </a:rPr>
                        <a:t>per 100,000 people) </a:t>
                      </a:r>
                    </a:p>
                    <a:p>
                      <a:r>
                        <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(2018 estimate) </a:t>
                      </a:r>
                      <a:endParaRPr lang="en-CA" sz="3200" dirty="0">
                        <a:solidFill>
                          <a:schemeClr val="tx1"/>
                        </a:solidFill>
                        <a:latin typeface="Arial" panose="020B0604020202020204" pitchFamily="34" charset="0"/>
                        <a:cs typeface="Arial" panose="020B0604020202020204" pitchFamily="34" charset="0"/>
                      </a:endParaRPr>
                    </a:p>
                  </a:txBody>
                  <a:tcPr marL="91433" marR="91433" marT="45717" marB="45717"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3200" strike="noStrike" dirty="0">
                          <a:solidFill>
                            <a:schemeClr val="tx1"/>
                          </a:solidFill>
                          <a:latin typeface="Arial" panose="020B0604020202020204" pitchFamily="34" charset="0"/>
                          <a:cs typeface="Arial" panose="020B0604020202020204" pitchFamily="34" charset="0"/>
                        </a:rPr>
                        <a:t>95.6</a:t>
                      </a:r>
                      <a:endParaRPr lang="en-CA" sz="3200" strike="sngStrike" dirty="0">
                        <a:solidFill>
                          <a:schemeClr val="tx1"/>
                        </a:solidFill>
                        <a:latin typeface="Arial" panose="020B0604020202020204" pitchFamily="34" charset="0"/>
                        <a:cs typeface="Arial" panose="020B0604020202020204" pitchFamily="34" charset="0"/>
                      </a:endParaRPr>
                    </a:p>
                  </a:txBody>
                  <a:tcPr marL="91433" marR="91433" marT="45717" marB="45717"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3200" strike="noStrike" dirty="0">
                          <a:solidFill>
                            <a:schemeClr val="tx1"/>
                          </a:solidFill>
                          <a:latin typeface="Arial" panose="020B0604020202020204" pitchFamily="34" charset="0"/>
                          <a:cs typeface="Arial" panose="020B0604020202020204" pitchFamily="34" charset="0"/>
                        </a:rPr>
                        <a:t>69.7</a:t>
                      </a:r>
                      <a:endParaRPr lang="en-CA" sz="3200" strike="sngStrike" dirty="0">
                        <a:solidFill>
                          <a:schemeClr val="tx1"/>
                        </a:solidFill>
                        <a:latin typeface="Arial" panose="020B0604020202020204" pitchFamily="34" charset="0"/>
                        <a:cs typeface="Arial" panose="020B0604020202020204" pitchFamily="34" charset="0"/>
                      </a:endParaRPr>
                    </a:p>
                  </a:txBody>
                  <a:tcPr marL="91433" marR="91433" marT="45717" marB="45717"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52622">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Arial" panose="020B0604020202020204" pitchFamily="34" charset="0"/>
                          <a:cs typeface="Arial" panose="020B0604020202020204" pitchFamily="34" charset="0"/>
                        </a:rPr>
                        <a:t>Age-standardized 5-year relative survival of lung cancer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(2009</a:t>
                      </a:r>
                      <a:r>
                        <a:rPr lang="en-US" sz="3200" dirty="0">
                          <a:solidFill>
                            <a:schemeClr val="tx1"/>
                          </a:solidFill>
                          <a:effectLst/>
                          <a:latin typeface="Arial" panose="020B0604020202020204" pitchFamily="34" charset="0"/>
                          <a:ea typeface="+mn-ea"/>
                          <a:cs typeface="Arial" panose="020B0604020202020204" pitchFamily="34" charset="0"/>
                        </a:rPr>
                        <a:t>–</a:t>
                      </a:r>
                      <a:r>
                        <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2013) </a:t>
                      </a:r>
                      <a:endParaRPr kumimoji="0" lang="en-CA" sz="3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1433" marR="91433" marT="45717" marB="45717"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3200" strike="noStrike" dirty="0">
                          <a:solidFill>
                            <a:schemeClr val="tx1"/>
                          </a:solidFill>
                          <a:effectLst/>
                          <a:latin typeface="Arial" panose="020B0604020202020204" pitchFamily="34" charset="0"/>
                          <a:cs typeface="Arial" panose="020B0604020202020204" pitchFamily="34" charset="0"/>
                        </a:rPr>
                        <a:t>18.8</a:t>
                      </a:r>
                      <a:r>
                        <a:rPr lang="en-US" sz="3200" dirty="0">
                          <a:solidFill>
                            <a:schemeClr val="tx1"/>
                          </a:solidFill>
                          <a:latin typeface="Arial" panose="020B0604020202020204" pitchFamily="34" charset="0"/>
                          <a:cs typeface="Arial" panose="020B0604020202020204" pitchFamily="34" charset="0"/>
                        </a:rPr>
                        <a:t>%</a:t>
                      </a:r>
                      <a:endParaRPr lang="en-CA" sz="3200" dirty="0">
                        <a:solidFill>
                          <a:schemeClr val="tx1"/>
                        </a:solidFill>
                        <a:latin typeface="Arial" panose="020B0604020202020204" pitchFamily="34" charset="0"/>
                        <a:cs typeface="Arial" panose="020B0604020202020204" pitchFamily="34" charset="0"/>
                      </a:endParaRPr>
                    </a:p>
                  </a:txBody>
                  <a:tcPr marL="91433" marR="91433" marT="45717" marB="45717"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3200" strike="noStrike" dirty="0">
                          <a:solidFill>
                            <a:schemeClr val="tx1"/>
                          </a:solidFill>
                          <a:latin typeface="Arial" panose="020B0604020202020204" pitchFamily="34" charset="0"/>
                          <a:cs typeface="Arial" panose="020B0604020202020204" pitchFamily="34" charset="0"/>
                        </a:rPr>
                        <a:t>20.8</a:t>
                      </a:r>
                      <a:r>
                        <a:rPr lang="en-US" sz="3200" dirty="0">
                          <a:solidFill>
                            <a:schemeClr val="tx1"/>
                          </a:solidFill>
                          <a:latin typeface="Arial" panose="020B0604020202020204" pitchFamily="34" charset="0"/>
                          <a:cs typeface="Arial" panose="020B0604020202020204" pitchFamily="34" charset="0"/>
                        </a:rPr>
                        <a:t>%</a:t>
                      </a:r>
                      <a:endParaRPr lang="en-CA" sz="3200" dirty="0">
                        <a:solidFill>
                          <a:schemeClr val="tx1"/>
                        </a:solidFill>
                        <a:latin typeface="Arial" panose="020B0604020202020204" pitchFamily="34" charset="0"/>
                        <a:cs typeface="Arial" panose="020B0604020202020204" pitchFamily="34" charset="0"/>
                      </a:endParaRPr>
                    </a:p>
                  </a:txBody>
                  <a:tcPr marL="91433" marR="91433" marT="45717" marB="45717"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52622">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Arial" panose="020B0604020202020204" pitchFamily="34" charset="0"/>
                          <a:cs typeface="Arial" panose="020B0604020202020204" pitchFamily="34" charset="0"/>
                        </a:rPr>
                        <a:t>% of adults (age 20+) who are daily or occasional smokers</a:t>
                      </a:r>
                    </a:p>
                    <a:p>
                      <a:pPr marL="0" marR="0" lvl="0" indent="0" defTabSz="91440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Arial" panose="020B0604020202020204" pitchFamily="34" charset="0"/>
                          <a:cs typeface="Arial" panose="020B0604020202020204" pitchFamily="34" charset="0"/>
                        </a:rPr>
                        <a:t>(2015) </a:t>
                      </a:r>
                      <a:endParaRPr lang="en-CA" sz="3200" dirty="0">
                        <a:solidFill>
                          <a:schemeClr val="tx1"/>
                        </a:solidFill>
                        <a:latin typeface="Arial" panose="020B0604020202020204" pitchFamily="34" charset="0"/>
                        <a:cs typeface="Arial" panose="020B0604020202020204" pitchFamily="34" charset="0"/>
                      </a:endParaRPr>
                    </a:p>
                  </a:txBody>
                  <a:tcPr marL="91433" marR="91433" marT="45717" marB="45717"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3200" dirty="0">
                          <a:solidFill>
                            <a:schemeClr val="tx1"/>
                          </a:solidFill>
                          <a:latin typeface="Arial" panose="020B0604020202020204" pitchFamily="34" charset="0"/>
                          <a:cs typeface="Arial" panose="020B0604020202020204" pitchFamily="34" charset="0"/>
                        </a:rPr>
                        <a:t>26.4%</a:t>
                      </a:r>
                      <a:endParaRPr lang="en-CA" sz="3200" dirty="0">
                        <a:solidFill>
                          <a:schemeClr val="tx1"/>
                        </a:solidFill>
                        <a:latin typeface="Arial" panose="020B0604020202020204" pitchFamily="34" charset="0"/>
                        <a:cs typeface="Arial" panose="020B0604020202020204" pitchFamily="34" charset="0"/>
                      </a:endParaRPr>
                    </a:p>
                  </a:txBody>
                  <a:tcPr marL="91433" marR="91433" marT="45717" marB="45717"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3200" dirty="0">
                          <a:solidFill>
                            <a:schemeClr val="tx1"/>
                          </a:solidFill>
                          <a:latin typeface="Arial" panose="020B0604020202020204" pitchFamily="34" charset="0"/>
                          <a:cs typeface="Arial" panose="020B0604020202020204" pitchFamily="34" charset="0"/>
                        </a:rPr>
                        <a:t>18.5%</a:t>
                      </a:r>
                      <a:endParaRPr lang="en-CA" sz="3200" dirty="0">
                        <a:solidFill>
                          <a:schemeClr val="tx1"/>
                        </a:solidFill>
                        <a:latin typeface="Arial" panose="020B0604020202020204" pitchFamily="34" charset="0"/>
                        <a:cs typeface="Arial" panose="020B0604020202020204" pitchFamily="34" charset="0"/>
                      </a:endParaRPr>
                    </a:p>
                  </a:txBody>
                  <a:tcPr marL="91433" marR="91433" marT="45717" marB="45717"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a:blip r:embed="rId3"/>
          <a:stretch>
            <a:fillRect/>
          </a:stretch>
        </p:blipFill>
        <p:spPr>
          <a:xfrm>
            <a:off x="11364406" y="2444749"/>
            <a:ext cx="7743079" cy="6486527"/>
          </a:xfrm>
          <a:prstGeom prst="rect">
            <a:avLst/>
          </a:prstGeom>
        </p:spPr>
      </p:pic>
      <p:sp>
        <p:nvSpPr>
          <p:cNvPr id="6" name="Rectangle 5"/>
          <p:cNvSpPr/>
          <p:nvPr/>
        </p:nvSpPr>
        <p:spPr>
          <a:xfrm>
            <a:off x="8528050" y="10416516"/>
            <a:ext cx="10820400" cy="584775"/>
          </a:xfrm>
          <a:prstGeom prst="rect">
            <a:avLst/>
          </a:prstGeom>
        </p:spPr>
        <p:txBody>
          <a:bodyPr wrap="square">
            <a:spAutoFit/>
          </a:bodyPr>
          <a:lstStyle/>
          <a:p>
            <a:pPr lvl="0">
              <a:defRPr/>
            </a:pPr>
            <a:r>
              <a:rPr lang="en-CA" sz="1600" kern="0" dirty="0">
                <a:latin typeface="Arial" panose="020B0604020202020204" pitchFamily="34" charset="0"/>
                <a:cs typeface="Arial" panose="020B0604020202020204" pitchFamily="34" charset="0"/>
              </a:rPr>
              <a:t>2. Csqi.on.ca. [Internet]. Local Health Integration Network. Toronto: Cancer Care Ontario; [cited 2018 Nov 6]. Available from: https://www.csqi.on.ca/indicators/by-lhin</a:t>
            </a:r>
          </a:p>
        </p:txBody>
      </p:sp>
    </p:spTree>
    <p:extLst>
      <p:ext uri="{BB962C8B-B14F-4D97-AF65-F5344CB8AC3E}">
        <p14:creationId xmlns:p14="http://schemas.microsoft.com/office/powerpoint/2010/main" val="1219164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National Lung Screening Trial (NLST)</a:t>
            </a:r>
            <a:endParaRPr lang="en-US" dirty="0">
              <a:latin typeface="Arial"/>
              <a:cs typeface="Arial"/>
            </a:endParaRPr>
          </a:p>
        </p:txBody>
      </p:sp>
      <p:sp>
        <p:nvSpPr>
          <p:cNvPr id="4" name="Slide Number Placeholder 3"/>
          <p:cNvSpPr>
            <a:spLocks noGrp="1"/>
          </p:cNvSpPr>
          <p:nvPr>
            <p:ph type="sldNum" sz="quarter" idx="7"/>
          </p:nvPr>
        </p:nvSpPr>
        <p:spPr/>
        <p:txBody>
          <a:bodyPr/>
          <a:lstStyle/>
          <a:p>
            <a:fld id="{81D60167-4931-47E6-BA6A-407CBD079E47}" type="slidenum">
              <a:rPr lang="en-US" spc="-5" smtClean="0"/>
              <a:pPr/>
              <a:t>9</a:t>
            </a:fld>
            <a:endParaRPr lang="en-US" spc="-5" dirty="0"/>
          </a:p>
        </p:txBody>
      </p:sp>
      <p:sp>
        <p:nvSpPr>
          <p:cNvPr id="6" name="Text Placeholder 5"/>
          <p:cNvSpPr>
            <a:spLocks noGrp="1"/>
          </p:cNvSpPr>
          <p:nvPr>
            <p:ph type="body" sz="quarter" idx="13"/>
          </p:nvPr>
        </p:nvSpPr>
        <p:spPr>
          <a:xfrm>
            <a:off x="603250" y="2454274"/>
            <a:ext cx="10744200" cy="6350037"/>
          </a:xfrm>
        </p:spPr>
        <p:txBody>
          <a:bodyPr/>
          <a:lstStyle/>
          <a:p>
            <a:pPr marL="0" indent="0">
              <a:spcBef>
                <a:spcPts val="375"/>
              </a:spcBef>
              <a:spcAft>
                <a:spcPts val="375"/>
              </a:spcAft>
              <a:buNone/>
              <a:tabLst>
                <a:tab pos="217170" algn="l"/>
              </a:tabLst>
              <a:defRPr/>
            </a:pPr>
            <a:r>
              <a:rPr lang="en-US" sz="4000" b="1" dirty="0">
                <a:latin typeface="Arial" panose="020B0604020202020204" pitchFamily="34" charset="0"/>
                <a:cs typeface="Arial" panose="020B0604020202020204" pitchFamily="34" charset="0"/>
              </a:rPr>
              <a:t>Evidence from the NLST</a:t>
            </a:r>
            <a:r>
              <a:rPr lang="en-US" sz="4000" baseline="30000" dirty="0">
                <a:latin typeface="Arial" panose="020B0604020202020204" pitchFamily="34" charset="0"/>
                <a:cs typeface="Arial" panose="020B0604020202020204" pitchFamily="34" charset="0"/>
              </a:rPr>
              <a:t>3</a:t>
            </a:r>
            <a:endParaRPr lang="en-US" sz="4000" b="1" dirty="0">
              <a:latin typeface="Arial" panose="020B0604020202020204" pitchFamily="34" charset="0"/>
              <a:cs typeface="Arial" panose="020B0604020202020204" pitchFamily="34" charset="0"/>
            </a:endParaRPr>
          </a:p>
          <a:p>
            <a:pPr>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Randomized controlled trial with over 50,000 participants ages 55–74 at randomization</a:t>
            </a:r>
            <a:endParaRPr lang="en-US" sz="4000" baseline="30000" dirty="0">
              <a:latin typeface="Arial" panose="020B0604020202020204" pitchFamily="34" charset="0"/>
              <a:cs typeface="Arial" panose="020B0604020202020204" pitchFamily="34" charset="0"/>
            </a:endParaRPr>
          </a:p>
          <a:p>
            <a:pPr>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Compared screening with a low-dose computed tomography (LDCT) scan to screening with a chest X-ray</a:t>
            </a:r>
            <a:endParaRPr lang="en-US" sz="4000" baseline="30000" dirty="0">
              <a:latin typeface="Arial" panose="020B0604020202020204" pitchFamily="34" charset="0"/>
              <a:cs typeface="Arial" panose="020B0604020202020204" pitchFamily="34" charset="0"/>
            </a:endParaRPr>
          </a:p>
          <a:p>
            <a:pPr>
              <a:spcBef>
                <a:spcPts val="375"/>
              </a:spcBef>
              <a:spcAft>
                <a:spcPts val="375"/>
              </a:spcAft>
              <a:tabLst>
                <a:tab pos="217170" algn="l"/>
              </a:tabLst>
              <a:defRPr/>
            </a:pPr>
            <a:r>
              <a:rPr lang="en-US" sz="4000" dirty="0">
                <a:latin typeface="Arial" panose="020B0604020202020204" pitchFamily="34" charset="0"/>
                <a:cs typeface="Arial" panose="020B0604020202020204" pitchFamily="34" charset="0"/>
              </a:rPr>
              <a:t>Screening people at high risk for lung cancer with LDCT resulted in a 20% relative reduction in lung cancer mortality over 6 </a:t>
            </a:r>
            <a:r>
              <a:rPr lang="en-US" sz="4000" dirty="0" smtClean="0">
                <a:latin typeface="Arial" panose="020B0604020202020204" pitchFamily="34" charset="0"/>
                <a:cs typeface="Arial" panose="020B0604020202020204" pitchFamily="34" charset="0"/>
              </a:rPr>
              <a:t>years</a:t>
            </a:r>
            <a:endParaRPr lang="en-US" sz="36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clrChange>
              <a:clrFrom>
                <a:srgbClr val="FFFFFF"/>
              </a:clrFrom>
              <a:clrTo>
                <a:srgbClr val="FFFFFF">
                  <a:alpha val="0"/>
                </a:srgbClr>
              </a:clrTo>
            </a:clrChange>
          </a:blip>
          <a:srcRect l="10416" t="53146" r="55834" b="7037"/>
          <a:stretch/>
        </p:blipFill>
        <p:spPr>
          <a:xfrm>
            <a:off x="11347450" y="3090390"/>
            <a:ext cx="8610160" cy="5713922"/>
          </a:xfrm>
          <a:prstGeom prst="rect">
            <a:avLst/>
          </a:prstGeom>
        </p:spPr>
      </p:pic>
      <p:sp>
        <p:nvSpPr>
          <p:cNvPr id="8" name="Rectangle 7"/>
          <p:cNvSpPr/>
          <p:nvPr/>
        </p:nvSpPr>
        <p:spPr>
          <a:xfrm>
            <a:off x="14166850" y="3090390"/>
            <a:ext cx="271228" cy="297517"/>
          </a:xfrm>
          <a:prstGeom prst="rect">
            <a:avLst/>
          </a:prstGeom>
        </p:spPr>
        <p:txBody>
          <a:bodyPr wrap="none">
            <a:spAutoFit/>
          </a:bodyPr>
          <a:lstStyle/>
          <a:p>
            <a:pPr>
              <a:spcBef>
                <a:spcPts val="375"/>
              </a:spcBef>
              <a:spcAft>
                <a:spcPts val="375"/>
              </a:spcAft>
              <a:tabLst>
                <a:tab pos="217170" algn="l"/>
              </a:tabLst>
              <a:defRPr/>
            </a:pPr>
            <a:r>
              <a:rPr lang="en-US" sz="2000" baseline="30000" dirty="0"/>
              <a:t>3</a:t>
            </a:r>
          </a:p>
        </p:txBody>
      </p:sp>
      <p:sp>
        <p:nvSpPr>
          <p:cNvPr id="9" name="Rectangle 8"/>
          <p:cNvSpPr/>
          <p:nvPr/>
        </p:nvSpPr>
        <p:spPr>
          <a:xfrm>
            <a:off x="8451850" y="10416516"/>
            <a:ext cx="10134600" cy="584775"/>
          </a:xfrm>
          <a:prstGeom prst="rect">
            <a:avLst/>
          </a:prstGeom>
        </p:spPr>
        <p:txBody>
          <a:bodyPr wrap="square">
            <a:spAutoFit/>
          </a:bodyPr>
          <a:lstStyle/>
          <a:p>
            <a:pPr>
              <a:defRPr/>
            </a:pPr>
            <a:r>
              <a:rPr lang="en-CA" sz="1600" kern="0" dirty="0">
                <a:latin typeface="Arial" panose="020B0604020202020204" pitchFamily="34" charset="0"/>
                <a:cs typeface="Arial" panose="020B0604020202020204" pitchFamily="34" charset="0"/>
              </a:rPr>
              <a:t>3. Aberle D, Adams A, Berg C, Black W, Clapp J, Fagerstrom RM, et al. Reduced lung-cancer mortality with low-dose computed tomographic screening. N Engl J Med. United States; 2011 Aug 4;365(5):395–409</a:t>
            </a:r>
          </a:p>
        </p:txBody>
      </p:sp>
    </p:spTree>
    <p:extLst>
      <p:ext uri="{BB962C8B-B14F-4D97-AF65-F5344CB8AC3E}">
        <p14:creationId xmlns:p14="http://schemas.microsoft.com/office/powerpoint/2010/main" val="2915099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Slides">
  <a:themeElements>
    <a:clrScheme name="Custom 3">
      <a:dk1>
        <a:sysClr val="windowText" lastClr="000000"/>
      </a:dk1>
      <a:lt1>
        <a:sysClr val="window" lastClr="FFFFFF"/>
      </a:lt1>
      <a:dk2>
        <a:srgbClr val="403A60"/>
      </a:dk2>
      <a:lt2>
        <a:srgbClr val="FFFFFF"/>
      </a:lt2>
      <a:accent1>
        <a:srgbClr val="403A60"/>
      </a:accent1>
      <a:accent2>
        <a:srgbClr val="326295"/>
      </a:accent2>
      <a:accent3>
        <a:srgbClr val="00B9E4"/>
      </a:accent3>
      <a:accent4>
        <a:srgbClr val="ED8B00"/>
      </a:accent4>
      <a:accent5>
        <a:srgbClr val="7C2B83"/>
      </a:accent5>
      <a:accent6>
        <a:srgbClr val="FFDF00"/>
      </a:accent6>
      <a:hlink>
        <a:srgbClr val="326295"/>
      </a:hlink>
      <a:folHlink>
        <a:srgbClr val="3262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structions">
  <a:themeElements>
    <a:clrScheme name="CCO-CCO-feb52015">
      <a:dk1>
        <a:sysClr val="windowText" lastClr="000000"/>
      </a:dk1>
      <a:lt1>
        <a:sysClr val="window" lastClr="FFFFFF"/>
      </a:lt1>
      <a:dk2>
        <a:srgbClr val="403A60"/>
      </a:dk2>
      <a:lt2>
        <a:srgbClr val="FFFFFF"/>
      </a:lt2>
      <a:accent1>
        <a:srgbClr val="403A60"/>
      </a:accent1>
      <a:accent2>
        <a:srgbClr val="326295"/>
      </a:accent2>
      <a:accent3>
        <a:srgbClr val="00B9E4"/>
      </a:accent3>
      <a:accent4>
        <a:srgbClr val="ED8B00"/>
      </a:accent4>
      <a:accent5>
        <a:srgbClr val="B33D26"/>
      </a:accent5>
      <a:accent6>
        <a:srgbClr val="FFDF00"/>
      </a:accent6>
      <a:hlink>
        <a:srgbClr val="326295"/>
      </a:hlink>
      <a:folHlink>
        <a:srgbClr val="3262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nt slides">
  <a:themeElements>
    <a:clrScheme name="CCO-CCO-feb52015">
      <a:dk1>
        <a:sysClr val="windowText" lastClr="000000"/>
      </a:dk1>
      <a:lt1>
        <a:sysClr val="window" lastClr="FFFFFF"/>
      </a:lt1>
      <a:dk2>
        <a:srgbClr val="403A60"/>
      </a:dk2>
      <a:lt2>
        <a:srgbClr val="FFFFFF"/>
      </a:lt2>
      <a:accent1>
        <a:srgbClr val="403A60"/>
      </a:accent1>
      <a:accent2>
        <a:srgbClr val="326295"/>
      </a:accent2>
      <a:accent3>
        <a:srgbClr val="00B9E4"/>
      </a:accent3>
      <a:accent4>
        <a:srgbClr val="ED8B00"/>
      </a:accent4>
      <a:accent5>
        <a:srgbClr val="B33D26"/>
      </a:accent5>
      <a:accent6>
        <a:srgbClr val="FFDF00"/>
      </a:accent6>
      <a:hlink>
        <a:srgbClr val="326295"/>
      </a:hlink>
      <a:folHlink>
        <a:srgbClr val="3262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upplied rounded images">
  <a:themeElements>
    <a:clrScheme name="CCO-CCO-feb52015">
      <a:dk1>
        <a:sysClr val="windowText" lastClr="000000"/>
      </a:dk1>
      <a:lt1>
        <a:sysClr val="window" lastClr="FFFFFF"/>
      </a:lt1>
      <a:dk2>
        <a:srgbClr val="403A60"/>
      </a:dk2>
      <a:lt2>
        <a:srgbClr val="FFFFFF"/>
      </a:lt2>
      <a:accent1>
        <a:srgbClr val="403A60"/>
      </a:accent1>
      <a:accent2>
        <a:srgbClr val="326295"/>
      </a:accent2>
      <a:accent3>
        <a:srgbClr val="00B9E4"/>
      </a:accent3>
      <a:accent4>
        <a:srgbClr val="ED8B00"/>
      </a:accent4>
      <a:accent5>
        <a:srgbClr val="B33D26"/>
      </a:accent5>
      <a:accent6>
        <a:srgbClr val="FFDF00"/>
      </a:accent6>
      <a:hlink>
        <a:srgbClr val="326295"/>
      </a:hlink>
      <a:folHlink>
        <a:srgbClr val="3262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ouble-line Header: Content slides">
  <a:themeElements>
    <a:clrScheme name="CCO-CCO-feb52015">
      <a:dk1>
        <a:sysClr val="windowText" lastClr="000000"/>
      </a:dk1>
      <a:lt1>
        <a:sysClr val="window" lastClr="FFFFFF"/>
      </a:lt1>
      <a:dk2>
        <a:srgbClr val="403A60"/>
      </a:dk2>
      <a:lt2>
        <a:srgbClr val="FFFFFF"/>
      </a:lt2>
      <a:accent1>
        <a:srgbClr val="403A60"/>
      </a:accent1>
      <a:accent2>
        <a:srgbClr val="326295"/>
      </a:accent2>
      <a:accent3>
        <a:srgbClr val="00B9E4"/>
      </a:accent3>
      <a:accent4>
        <a:srgbClr val="ED8B00"/>
      </a:accent4>
      <a:accent5>
        <a:srgbClr val="B33D26"/>
      </a:accent5>
      <a:accent6>
        <a:srgbClr val="FFDF00"/>
      </a:accent6>
      <a:hlink>
        <a:srgbClr val="326295"/>
      </a:hlink>
      <a:folHlink>
        <a:srgbClr val="3262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ntarioHealth">
  <a:themeElements>
    <a:clrScheme name="Custom 3">
      <a:dk1>
        <a:sysClr val="windowText" lastClr="000000"/>
      </a:dk1>
      <a:lt1>
        <a:sysClr val="window" lastClr="FFFFFF"/>
      </a:lt1>
      <a:dk2>
        <a:srgbClr val="403A60"/>
      </a:dk2>
      <a:lt2>
        <a:srgbClr val="FFFFFF"/>
      </a:lt2>
      <a:accent1>
        <a:srgbClr val="403A60"/>
      </a:accent1>
      <a:accent2>
        <a:srgbClr val="326295"/>
      </a:accent2>
      <a:accent3>
        <a:srgbClr val="00B9E4"/>
      </a:accent3>
      <a:accent4>
        <a:srgbClr val="ED8B00"/>
      </a:accent4>
      <a:accent5>
        <a:srgbClr val="7C2B83"/>
      </a:accent5>
      <a:accent6>
        <a:srgbClr val="FFDF00"/>
      </a:accent6>
      <a:hlink>
        <a:srgbClr val="326295"/>
      </a:hlink>
      <a:folHlink>
        <a:srgbClr val="3262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ntarioHealth" id="{EAB27A89-74A4-4E70-A119-6C9278C00225}" vid="{9379AB42-8CA1-456C-BDB7-07006ECF2FD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511B72C184E84C849134EFC9D01C73" ma:contentTypeVersion="15" ma:contentTypeDescription="Create a new document." ma:contentTypeScope="" ma:versionID="dd9c1c7dd5d6f95be9439cba07cc10c3">
  <xsd:schema xmlns:xsd="http://www.w3.org/2001/XMLSchema" xmlns:xs="http://www.w3.org/2001/XMLSchema" xmlns:p="http://schemas.microsoft.com/office/2006/metadata/properties" xmlns:ns1="http://schemas.microsoft.com/sharepoint/v3" xmlns:ns2="c8c6777c-a985-4543-b6be-04714913a8fd" xmlns:ns3="60c23608-2914-453a-b363-52ae3a1f3041" targetNamespace="http://schemas.microsoft.com/office/2006/metadata/properties" ma:root="true" ma:fieldsID="706dd6e54aae922c1c864546d80bfab8" ns1:_="" ns2:_="" ns3:_="">
    <xsd:import namespace="http://schemas.microsoft.com/sharepoint/v3"/>
    <xsd:import namespace="c8c6777c-a985-4543-b6be-04714913a8fd"/>
    <xsd:import namespace="60c23608-2914-453a-b363-52ae3a1f304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2:SharedWithUsers" minOccurs="0"/>
                <xsd:element ref="ns2:SharedWithDetails" minOccurs="0"/>
                <xsd:element ref="ns3:MediaServiceGenerationTime" minOccurs="0"/>
                <xsd:element ref="ns3:MediaServiceEventHashCode" minOccurs="0"/>
                <xsd:element ref="ns3:RT" minOccurs="0"/>
                <xsd:element ref="ns3:Coordinator" minOccurs="0"/>
                <xsd:element ref="ns3:Course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6777c-a985-4543-b6be-04714913a8f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c23608-2914-453a-b363-52ae3a1f304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RT" ma:index="21" nillable="true" ma:displayName="RT" ma:format="Dropdown" ma:internalName="RT">
      <xsd:simpleType>
        <xsd:restriction base="dms:Text">
          <xsd:maxLength value="255"/>
        </xsd:restriction>
      </xsd:simpleType>
    </xsd:element>
    <xsd:element name="Coordinator" ma:index="22" nillable="true" ma:displayName="Coordinator" ma:format="Dropdown" ma:internalName="Coordinator">
      <xsd:simpleType>
        <xsd:restriction base="dms:Text">
          <xsd:maxLength value="255"/>
        </xsd:restriction>
      </xsd:simpleType>
    </xsd:element>
    <xsd:element name="CourseCode" ma:index="23" nillable="true" ma:displayName="Course Code" ma:format="Dropdown" ma:internalName="CourseCod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CourseCode xmlns="60c23608-2914-453a-b363-52ae3a1f3041" xsi:nil="true"/>
    <_ip_UnifiedCompliancePolicyProperties xmlns="http://schemas.microsoft.com/sharepoint/v3" xsi:nil="true"/>
    <RT xmlns="60c23608-2914-453a-b363-52ae3a1f3041" xsi:nil="true"/>
    <Coordinator xmlns="60c23608-2914-453a-b363-52ae3a1f3041" xsi:nil="true"/>
    <_dlc_DocId xmlns="c8c6777c-a985-4543-b6be-04714913a8fd">NOSM-402283673-10026</_dlc_DocId>
    <_dlc_DocIdUrl xmlns="c8c6777c-a985-4543-b6be-04714913a8fd">
      <Url>https://nosm.sharepoint.com/org/fa_cepd/cepd/_layouts/15/DocIdRedir.aspx?ID=NOSM-402283673-10026</Url>
      <Description>NOSM-402283673-10026</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B40B34A-CAF1-4613-833A-C3F442AEB719}"/>
</file>

<file path=customXml/itemProps2.xml><?xml version="1.0" encoding="utf-8"?>
<ds:datastoreItem xmlns:ds="http://schemas.openxmlformats.org/officeDocument/2006/customXml" ds:itemID="{19F3BBEA-9D9E-4D33-B9C0-B73102C4405B}">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1d809926-be48-4bf5-be5d-b9aa179d89c1"/>
    <ds:schemaRef ds:uri="http://purl.org/dc/elements/1.1/"/>
    <ds:schemaRef ds:uri="http://schemas.microsoft.com/office/infopath/2007/PartnerControls"/>
    <ds:schemaRef ds:uri="42f4f4a0-1ae6-45dc-8957-34ae790bfaa1"/>
    <ds:schemaRef ds:uri="http://www.w3.org/XML/1998/namespace"/>
  </ds:schemaRefs>
</ds:datastoreItem>
</file>

<file path=customXml/itemProps3.xml><?xml version="1.0" encoding="utf-8"?>
<ds:datastoreItem xmlns:ds="http://schemas.openxmlformats.org/officeDocument/2006/customXml" ds:itemID="{16F18C28-56B4-4A90-9CBE-AD383FC3F49C}">
  <ds:schemaRefs>
    <ds:schemaRef ds:uri="http://schemas.microsoft.com/sharepoint/v3/contenttype/forms"/>
  </ds:schemaRefs>
</ds:datastoreItem>
</file>

<file path=customXml/itemProps4.xml><?xml version="1.0" encoding="utf-8"?>
<ds:datastoreItem xmlns:ds="http://schemas.openxmlformats.org/officeDocument/2006/customXml" ds:itemID="{29365DE8-FE83-4E73-AD8B-5C08FCE6F38B}"/>
</file>

<file path=docProps/app.xml><?xml version="1.0" encoding="utf-8"?>
<Properties xmlns="http://schemas.openxmlformats.org/officeDocument/2006/extended-properties" xmlns:vt="http://schemas.openxmlformats.org/officeDocument/2006/docPropsVTypes">
  <Template/>
  <TotalTime>7645</TotalTime>
  <Words>6907</Words>
  <Application>Microsoft Office PowerPoint</Application>
  <PresentationFormat>Custom</PresentationFormat>
  <Paragraphs>804</Paragraphs>
  <Slides>43</Slides>
  <Notes>33</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43</vt:i4>
      </vt:variant>
    </vt:vector>
  </HeadingPairs>
  <TitlesOfParts>
    <vt:vector size="59" baseType="lpstr">
      <vt:lpstr>Arial</vt:lpstr>
      <vt:lpstr>Calibri</vt:lpstr>
      <vt:lpstr>Cambria Math</vt:lpstr>
      <vt:lpstr>Courier New</vt:lpstr>
      <vt:lpstr>Georgia</vt:lpstr>
      <vt:lpstr>Helvetica</vt:lpstr>
      <vt:lpstr>Helvetica Neue</vt:lpstr>
      <vt:lpstr>Lucida Grande</vt:lpstr>
      <vt:lpstr>Symbol</vt:lpstr>
      <vt:lpstr>Times New Roman</vt:lpstr>
      <vt:lpstr>Title Slides</vt:lpstr>
      <vt:lpstr>Instructions</vt:lpstr>
      <vt:lpstr>Content slides</vt:lpstr>
      <vt:lpstr>Supplied rounded images</vt:lpstr>
      <vt:lpstr>Double-line Header: Content slides</vt:lpstr>
      <vt:lpstr>OntarioHealth</vt:lpstr>
      <vt:lpstr>Ontario’s Lung Cancer Screening Pilot for People at High Risk</vt:lpstr>
      <vt:lpstr>Disclosure of Affiliations, Financial Support, and Mitigating Bias</vt:lpstr>
      <vt:lpstr>CONFIDENTIAL</vt:lpstr>
      <vt:lpstr>Agenda</vt:lpstr>
      <vt:lpstr>Learning Objectives</vt:lpstr>
      <vt:lpstr>PowerPoint Presentation</vt:lpstr>
      <vt:lpstr>The Importance of Lung Cancer Screening</vt:lpstr>
      <vt:lpstr>Lung Cancer Indicators: North East Local Health Integration Network (LHIN)</vt:lpstr>
      <vt:lpstr>National Lung Screening Trial (NLST)</vt:lpstr>
      <vt:lpstr>Dutch-Belgian Randomized Lung Cancer Screening Trial (NELSON study)</vt:lpstr>
      <vt:lpstr>PowerPoint Presentation</vt:lpstr>
      <vt:lpstr>Pilot Objective and Site Locations</vt:lpstr>
      <vt:lpstr>PowerPoint Presentation</vt:lpstr>
      <vt:lpstr>Key Aspects of Pilot Design</vt:lpstr>
      <vt:lpstr>Recruitment </vt:lpstr>
      <vt:lpstr>Recruitment Objectives</vt:lpstr>
      <vt:lpstr>Development of Recruitment Strategies</vt:lpstr>
      <vt:lpstr>Recruitment Resources</vt:lpstr>
      <vt:lpstr>Target Population for Recruitment</vt:lpstr>
      <vt:lpstr>Referral Form</vt:lpstr>
      <vt:lpstr>Risk Assessment</vt:lpstr>
      <vt:lpstr>Eligibility for Screening</vt:lpstr>
      <vt:lpstr>Data Required to Determine Eligibility</vt:lpstr>
      <vt:lpstr>Risk Assessment and Referral are Key Steps Toward Screening Participation</vt:lpstr>
      <vt:lpstr>Smoking Cessation</vt:lpstr>
      <vt:lpstr>Smoking Cessation Support</vt:lpstr>
      <vt:lpstr>Radiology</vt:lpstr>
      <vt:lpstr>LDCT Scan Process </vt:lpstr>
      <vt:lpstr>Radiology QA Program</vt:lpstr>
      <vt:lpstr>LDCT Lung Screening Reporting Template</vt:lpstr>
      <vt:lpstr>LDCT Results: Lung-RADSTM (Version 1.1)</vt:lpstr>
      <vt:lpstr>LDCT Results: Lung-RADSTM (continued)</vt:lpstr>
      <vt:lpstr>Diagnosis</vt:lpstr>
      <vt:lpstr>Diagnosis</vt:lpstr>
      <vt:lpstr>Navigation</vt:lpstr>
      <vt:lpstr>Screening Navigators in the Pilot</vt:lpstr>
      <vt:lpstr>PowerPoint Presentation</vt:lpstr>
      <vt:lpstr>Interim Evaluation (June 1, 2017 – May 31, 2018)</vt:lpstr>
      <vt:lpstr>Early Results for Health Sciences North Pilot Site (April 1, 2017 – March 31, 2019)</vt:lpstr>
      <vt:lpstr>Early Results for Health Sciences North Pilot Site (continued) (April 1, 2017 – March 31, 2019)</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Kaushal, Shivali</dc:creator>
  <cp:lastModifiedBy>Patel, Tanvi</cp:lastModifiedBy>
  <cp:revision>177</cp:revision>
  <dcterms:created xsi:type="dcterms:W3CDTF">2015-11-02T12:50:48Z</dcterms:created>
  <dcterms:modified xsi:type="dcterms:W3CDTF">2019-11-11T21:07:29Z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2015-10-14T00:00:00Z</vt:filetime>
  </property>
  <property fmtid="{D5CDD505-2E9C-101B-9397-08002B2CF9AE}" pid="3" name="Creator">
    <vt:lpwstr>Adobe InDesign CC 2015 (Macintosh)</vt:lpwstr>
  </property>
  <property fmtid="{D5CDD505-2E9C-101B-9397-08002B2CF9AE}" pid="4" name="LastSaved">
    <vt:filetime>2015-11-02T00:00:00Z</vt:filetime>
  </property>
  <property fmtid="{D5CDD505-2E9C-101B-9397-08002B2CF9AE}" pid="5" name="ContentTypeId">
    <vt:lpwstr>0x01010054511B72C184E84C849134EFC9D01C73</vt:lpwstr>
  </property>
  <property fmtid="{D5CDD505-2E9C-101B-9397-08002B2CF9AE}" pid="6" name="_dlc_DocIdItemGuid">
    <vt:lpwstr>f8d0b803-7fe0-4b17-aadd-5aa0a0c76f1e</vt:lpwstr>
  </property>
</Properties>
</file>