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notesMasters/notesMaster1.xml" ContentType="application/vnd.openxmlformats-officedocument.presentationml.notesMaster+xml"/>
  <Override PartName="/ppt/comments/comment1.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2.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handoutMasterIdLst>
    <p:handoutMasterId r:id="rId27"/>
  </p:handoutMasterIdLst>
  <p:sldIdLst>
    <p:sldId id="256" r:id="rId2"/>
    <p:sldId id="317" r:id="rId3"/>
    <p:sldId id="318" r:id="rId4"/>
    <p:sldId id="269" r:id="rId5"/>
    <p:sldId id="279" r:id="rId6"/>
    <p:sldId id="313" r:id="rId7"/>
    <p:sldId id="294" r:id="rId8"/>
    <p:sldId id="302" r:id="rId9"/>
    <p:sldId id="304" r:id="rId10"/>
    <p:sldId id="307" r:id="rId11"/>
    <p:sldId id="309" r:id="rId12"/>
    <p:sldId id="311" r:id="rId13"/>
    <p:sldId id="308" r:id="rId14"/>
    <p:sldId id="312" r:id="rId15"/>
    <p:sldId id="310" r:id="rId16"/>
    <p:sldId id="305" r:id="rId17"/>
    <p:sldId id="278" r:id="rId18"/>
    <p:sldId id="281" r:id="rId19"/>
    <p:sldId id="282" r:id="rId20"/>
    <p:sldId id="283" r:id="rId21"/>
    <p:sldId id="284" r:id="rId22"/>
    <p:sldId id="285" r:id="rId23"/>
    <p:sldId id="314" r:id="rId24"/>
    <p:sldId id="30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Pun" initials="CP"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1" autoAdjust="0"/>
    <p:restoredTop sz="79976" autoAdjust="0"/>
  </p:normalViewPr>
  <p:slideViewPr>
    <p:cSldViewPr>
      <p:cViewPr>
        <p:scale>
          <a:sx n="92" d="100"/>
          <a:sy n="92" d="100"/>
        </p:scale>
        <p:origin x="-264" y="-72"/>
      </p:cViewPr>
      <p:guideLst>
        <p:guide orient="horz" pos="2160"/>
        <p:guide pos="2880"/>
      </p:guideLst>
    </p:cSldViewPr>
  </p:slideViewPr>
  <p:outlineViewPr>
    <p:cViewPr>
      <p:scale>
        <a:sx n="33" d="100"/>
        <a:sy n="33" d="100"/>
      </p:scale>
      <p:origin x="0" y="113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22T10:46:02.831" idx="8">
    <p:pos x="10" y="10"/>
    <p:text>Consider giving examples here as well: (1) how clients may be capable for one decision and not another (2) how this may relate to different decisions across multiple disciplines (e.g. medical, rehab, dietitian, psychosocial treatments)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22T20:13:07.243" idx="13">
    <p:pos x="10" y="10"/>
    <p:text>As a response to the FHT question: if they are separated "due to a breakdown in the relationship", they are no longer included...</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1-24T22:36:16.485" idx="14">
    <p:pos x="10" y="10"/>
    <p:text>Consider talking about HOW a person can get a POA for Personal Care done (i.e. don't need to see a lawyer, but still needs a witness)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1-24T22:43:21.759" idx="16">
    <p:pos x="10" y="10"/>
    <p:text>Able to live independently, recognize people, communicate, spend time, eat &amp; taste food</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0A84E9-01BE-483C-A4FF-D2F7A9663050}" type="datetimeFigureOut">
              <a:rPr lang="en-CA" smtClean="0"/>
              <a:t>14/11/2019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B86E88C-C03D-408E-A574-16BDD51F310B}" type="slidenum">
              <a:rPr lang="en-CA" smtClean="0"/>
              <a:t>‹#›</a:t>
            </a:fld>
            <a:endParaRPr lang="en-CA"/>
          </a:p>
        </p:txBody>
      </p:sp>
    </p:spTree>
    <p:extLst>
      <p:ext uri="{BB962C8B-B14F-4D97-AF65-F5344CB8AC3E}">
        <p14:creationId xmlns:p14="http://schemas.microsoft.com/office/powerpoint/2010/main" val="3715651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C77D11-FB84-4968-9804-7B7ECC8E3FE3}" type="datetimeFigureOut">
              <a:rPr lang="en-CA" smtClean="0"/>
              <a:t>14/11/2019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80A5D9-F8ED-4754-9476-463F770F5890}" type="slidenum">
              <a:rPr lang="en-CA" smtClean="0"/>
              <a:t>‹#›</a:t>
            </a:fld>
            <a:endParaRPr lang="en-CA"/>
          </a:p>
        </p:txBody>
      </p:sp>
    </p:spTree>
    <p:extLst>
      <p:ext uri="{BB962C8B-B14F-4D97-AF65-F5344CB8AC3E}">
        <p14:creationId xmlns:p14="http://schemas.microsoft.com/office/powerpoint/2010/main" val="250682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A80A5D9-F8ED-4754-9476-463F770F5890}" type="slidenum">
              <a:rPr lang="en-CA" smtClean="0"/>
              <a:t>1</a:t>
            </a:fld>
            <a:endParaRPr lang="en-CA"/>
          </a:p>
        </p:txBody>
      </p:sp>
    </p:spTree>
    <p:extLst>
      <p:ext uri="{BB962C8B-B14F-4D97-AF65-F5344CB8AC3E}">
        <p14:creationId xmlns:p14="http://schemas.microsoft.com/office/powerpoint/2010/main" val="1988553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SDM must follow your known care wishes unless it is impossible</a:t>
            </a:r>
            <a:r>
              <a:rPr lang="en-CA" baseline="0" dirty="0"/>
              <a:t> to do so; or they can act in the best interests of the patient</a:t>
            </a:r>
          </a:p>
          <a:p>
            <a:r>
              <a:rPr lang="en-CA" baseline="0" dirty="0"/>
              <a:t>To make someone a Substitute Decision Maker, you have to appoint them in writing through a document called a Power of Attorney for Personal Care. </a:t>
            </a:r>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11</a:t>
            </a:fld>
            <a:endParaRPr lang="en-CA"/>
          </a:p>
        </p:txBody>
      </p:sp>
    </p:spTree>
    <p:extLst>
      <p:ext uri="{BB962C8B-B14F-4D97-AF65-F5344CB8AC3E}">
        <p14:creationId xmlns:p14="http://schemas.microsoft.com/office/powerpoint/2010/main" val="232543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Patients</a:t>
            </a:r>
            <a:r>
              <a:rPr lang="en-CA" baseline="0" dirty="0"/>
              <a:t> should be encouraged to thinking about the person who would best be suited to make decisions on their behalf.  When asking a patient to consider who their SDM is, they can consider the following questions:</a:t>
            </a:r>
          </a:p>
          <a:p>
            <a:r>
              <a:rPr lang="en-CA" baseline="0" dirty="0"/>
              <a:t>Do I trust this person to make decisions based on my wishes?</a:t>
            </a:r>
          </a:p>
          <a:p>
            <a:r>
              <a:rPr lang="en-CA" baseline="0" dirty="0"/>
              <a:t>Can they communicate clearly with my health care providers?</a:t>
            </a:r>
          </a:p>
          <a:p>
            <a:r>
              <a:rPr lang="en-CA" baseline="0" dirty="0"/>
              <a:t>Can they make difficult decisions during stressful times?</a:t>
            </a:r>
          </a:p>
          <a:p>
            <a:r>
              <a:rPr lang="en-CA" baseline="0" dirty="0"/>
              <a:t>Is the person willing and available to speak for me if I couldn’t speak for myself?</a:t>
            </a:r>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12</a:t>
            </a:fld>
            <a:endParaRPr lang="en-CA"/>
          </a:p>
        </p:txBody>
      </p:sp>
    </p:spTree>
    <p:extLst>
      <p:ext uri="{BB962C8B-B14F-4D97-AF65-F5344CB8AC3E}">
        <p14:creationId xmlns:p14="http://schemas.microsoft.com/office/powerpoint/2010/main" val="168687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a:t>
            </a:r>
            <a:r>
              <a:rPr lang="en-CA" baseline="0" dirty="0"/>
              <a:t> Ontario, if you do not already have a SDM, either through a court appointed guardian OR by signing a Power of Attorney for Personal Care document, every patient automatically has a person who will have legal authority to act as a SDM.  The Health Care Consent Act states that a patient’s SDM is the person/persons who are the highest ranking on the hierarchy of SDM’s.  A health care provider should start at the top of the hierarchy and work their way down to ensure they are speaking to the right person or persons. </a:t>
            </a:r>
          </a:p>
          <a:p>
            <a:endParaRPr lang="en-CA" baseline="0" dirty="0"/>
          </a:p>
          <a:p>
            <a:r>
              <a:rPr lang="en-CA" sz="1200" b="0" i="0" u="none" strike="noStrike" kern="1200" baseline="0" dirty="0">
                <a:solidFill>
                  <a:schemeClr val="tx1"/>
                </a:solidFill>
                <a:latin typeface="+mn-lt"/>
                <a:ea typeface="+mn-ea"/>
                <a:cs typeface="+mn-cs"/>
              </a:rPr>
              <a:t>1.   Guardian of the </a:t>
            </a:r>
            <a:r>
              <a:rPr lang="en-US" sz="1200" b="0" i="0" u="none" strike="noStrike" kern="1200" baseline="0" dirty="0">
                <a:solidFill>
                  <a:schemeClr val="tx1"/>
                </a:solidFill>
                <a:latin typeface="+mn-lt"/>
                <a:ea typeface="+mn-ea"/>
                <a:cs typeface="+mn-cs"/>
              </a:rPr>
              <a:t>Person	:   Someone appointed by the court to be your SDM	</a:t>
            </a:r>
          </a:p>
          <a:p>
            <a:r>
              <a:rPr lang="en-US" sz="1200" b="0" i="0" u="none" strike="noStrike" kern="1200" baseline="0" dirty="0">
                <a:solidFill>
                  <a:schemeClr val="tx1"/>
                </a:solidFill>
                <a:latin typeface="+mn-lt"/>
                <a:ea typeface="+mn-ea"/>
                <a:cs typeface="+mn-cs"/>
              </a:rPr>
              <a:t>2.   Attorney named in a Power of Attorney for Personal Care:	Power of Attorney for Personal Care is a legal document that you may</a:t>
            </a:r>
          </a:p>
          <a:p>
            <a:r>
              <a:rPr lang="en-US" sz="1200" b="0" i="0" u="none" strike="noStrike" kern="1200" baseline="0" dirty="0">
                <a:solidFill>
                  <a:schemeClr val="tx1"/>
                </a:solidFill>
                <a:latin typeface="+mn-lt"/>
                <a:ea typeface="+mn-ea"/>
                <a:cs typeface="+mn-cs"/>
              </a:rPr>
              <a:t>complete that names the person (or people) who you have chosen to be your SDM. This person(s) will be prioritized over any of the people listed below.	</a:t>
            </a:r>
          </a:p>
          <a:p>
            <a:r>
              <a:rPr lang="en-CA" sz="1200" b="0" i="0" u="none" strike="noStrike" kern="1200" baseline="0" dirty="0">
                <a:solidFill>
                  <a:schemeClr val="tx1"/>
                </a:solidFill>
                <a:latin typeface="+mn-lt"/>
                <a:ea typeface="+mn-ea"/>
                <a:cs typeface="+mn-cs"/>
              </a:rPr>
              <a:t>3.   Board-Appointed </a:t>
            </a:r>
            <a:r>
              <a:rPr lang="en-US" sz="1200" b="0" i="0" u="none" strike="noStrike" kern="1200" baseline="0" dirty="0">
                <a:solidFill>
                  <a:schemeClr val="tx1"/>
                </a:solidFill>
                <a:latin typeface="+mn-lt"/>
                <a:ea typeface="+mn-ea"/>
                <a:cs typeface="+mn-cs"/>
              </a:rPr>
              <a:t>Representative: One of your family or friends could apply to the tribunal, known as the Consent and Capacity Board, to be named as your “Representative”	</a:t>
            </a:r>
          </a:p>
          <a:p>
            <a:endParaRPr lang="en-CA" sz="1200" b="0" i="0" u="none" strike="noStrike" baseline="0" dirty="0"/>
          </a:p>
          <a:p>
            <a:r>
              <a:rPr lang="en-US" sz="1200" b="0" i="0" u="none" strike="noStrike" kern="1200" baseline="0" dirty="0">
                <a:solidFill>
                  <a:schemeClr val="tx1"/>
                </a:solidFill>
                <a:latin typeface="+mn-lt"/>
                <a:ea typeface="+mn-ea"/>
                <a:cs typeface="+mn-cs"/>
              </a:rPr>
              <a:t>4.   Spouse or partner:  A spouse or partner can be same sex, opposite sex, someone you have lived with at least one year or someone you are married to. (if you are separated or divorced, that person would not be your SDM).	</a:t>
            </a:r>
          </a:p>
          <a:p>
            <a:endParaRPr lang="en-CA" sz="1200" b="0" i="0" u="none" strike="noStrike" baseline="0" dirty="0"/>
          </a:p>
          <a:p>
            <a:r>
              <a:rPr lang="en-US" sz="1200" b="0" i="0" u="none" strike="noStrike" kern="1200" baseline="0" dirty="0">
                <a:solidFill>
                  <a:schemeClr val="tx1"/>
                </a:solidFill>
                <a:latin typeface="+mn-lt"/>
                <a:ea typeface="+mn-ea"/>
                <a:cs typeface="+mn-cs"/>
              </a:rPr>
              <a:t>5.   Child or parent:  This could also be a children’s aid society or other person who is lawfully entitled to give or refuse consent in the place of the parent.  Child and parent equally rank. More than one person could be entitled to be your SDM as long as they meet the requirements.	</a:t>
            </a:r>
          </a:p>
          <a:p>
            <a:endParaRPr lang="en-CA" sz="1200" b="0" i="0" u="none" strike="noStrike" baseline="0" dirty="0"/>
          </a:p>
          <a:p>
            <a:r>
              <a:rPr lang="en-US" sz="1200" b="0" i="0" u="none" strike="noStrike" kern="1200" baseline="0" dirty="0">
                <a:solidFill>
                  <a:schemeClr val="tx1"/>
                </a:solidFill>
                <a:latin typeface="+mn-lt"/>
                <a:ea typeface="+mn-ea"/>
                <a:cs typeface="+mn-cs"/>
              </a:rPr>
              <a:t>6.   Parent with right of access:  This would apply when a child is not mentally capable of making treatment decisions and the parent does not have custody of the child but only an order for access	</a:t>
            </a:r>
          </a:p>
          <a:p>
            <a:endParaRPr lang="en-CA" sz="1200" b="0" i="0" u="none" strike="noStrike" baseline="0" dirty="0"/>
          </a:p>
          <a:p>
            <a:r>
              <a:rPr lang="en-US" sz="1200" b="0" i="0" u="none" strike="noStrike" kern="1200" baseline="0" dirty="0">
                <a:solidFill>
                  <a:schemeClr val="tx1"/>
                </a:solidFill>
                <a:latin typeface="+mn-lt"/>
                <a:ea typeface="+mn-ea"/>
                <a:cs typeface="+mn-cs"/>
              </a:rPr>
              <a:t>7.   Brother or sister:   If you have more than one sister or brother, they are all entitled to be your SDM. They can decide amongst themselves, who would be the SDM or more than one of them could act as your SDM together	</a:t>
            </a:r>
          </a:p>
          <a:p>
            <a:endParaRPr lang="en-CA" sz="1200" b="0" i="0" u="none" strike="noStrike" baseline="0" dirty="0"/>
          </a:p>
          <a:p>
            <a:r>
              <a:rPr lang="en-US" sz="1200" b="0" i="0" u="none" strike="noStrike" kern="1200" baseline="0" dirty="0">
                <a:solidFill>
                  <a:schemeClr val="tx1"/>
                </a:solidFill>
                <a:latin typeface="+mn-lt"/>
                <a:ea typeface="+mn-ea"/>
                <a:cs typeface="+mn-cs"/>
              </a:rPr>
              <a:t>8.   Any other relative:  People are relatives if they are related by blood, marriage or adoption	</a:t>
            </a:r>
          </a:p>
          <a:p>
            <a:r>
              <a:rPr lang="en-CA" sz="1200" b="0" i="0" u="none" strike="noStrike" kern="1200" baseline="0" dirty="0">
                <a:solidFill>
                  <a:schemeClr val="tx1"/>
                </a:solidFill>
                <a:latin typeface="+mn-lt"/>
                <a:ea typeface="+mn-ea"/>
                <a:cs typeface="+mn-cs"/>
              </a:rPr>
              <a:t>9.   Public Guardian and </a:t>
            </a:r>
            <a:r>
              <a:rPr lang="en-US" sz="1200" b="0" i="0" u="none" strike="noStrike" kern="1200" baseline="0" dirty="0">
                <a:solidFill>
                  <a:schemeClr val="tx1"/>
                </a:solidFill>
                <a:latin typeface="+mn-lt"/>
                <a:ea typeface="+mn-ea"/>
                <a:cs typeface="+mn-cs"/>
              </a:rPr>
              <a:t>Trustee:   The Public Guardian and Trustee is the last resort to act as your SDM if no  person in your life meets these requirements	</a:t>
            </a:r>
          </a:p>
          <a:p>
            <a:endParaRPr lang="en-CA" baseline="0" dirty="0"/>
          </a:p>
          <a:p>
            <a:r>
              <a:rPr lang="en-US" sz="1200" b="0" i="0" u="none" strike="noStrike" kern="1200" baseline="0" dirty="0">
                <a:solidFill>
                  <a:schemeClr val="tx1"/>
                </a:solidFill>
                <a:latin typeface="+mn-lt"/>
                <a:ea typeface="+mn-ea"/>
                <a:cs typeface="+mn-cs"/>
              </a:rPr>
              <a:t>YOUR SDM SHOULD BE:</a:t>
            </a:r>
          </a:p>
          <a:p>
            <a:r>
              <a:rPr lang="en-US" sz="1200" b="0" i="0" u="none" strike="noStrike" kern="1200" baseline="0" dirty="0">
                <a:solidFill>
                  <a:schemeClr val="tx1"/>
                </a:solidFill>
                <a:latin typeface="+mn-lt"/>
                <a:ea typeface="+mn-ea"/>
                <a:cs typeface="+mn-cs"/>
              </a:rPr>
              <a:t>Willing to act as your Substitute Decision Maker</a:t>
            </a:r>
          </a:p>
          <a:p>
            <a:r>
              <a:rPr lang="en-US" sz="1200" b="0" i="0" u="none" strike="noStrike" kern="1200" baseline="0" dirty="0">
                <a:solidFill>
                  <a:schemeClr val="tx1"/>
                </a:solidFill>
                <a:latin typeface="+mn-lt"/>
                <a:ea typeface="+mn-ea"/>
                <a:cs typeface="+mn-cs"/>
              </a:rPr>
              <a:t>Mentally capable to make the needed health decisions for you</a:t>
            </a:r>
          </a:p>
          <a:p>
            <a:r>
              <a:rPr lang="en-US" sz="1200" b="0" i="0" u="none" strike="noStrike" kern="1200" baseline="0" dirty="0">
                <a:solidFill>
                  <a:schemeClr val="tx1"/>
                </a:solidFill>
                <a:latin typeface="+mn-lt"/>
                <a:ea typeface="+mn-ea"/>
                <a:cs typeface="+mn-cs"/>
              </a:rPr>
              <a:t>Available (in person, by phone or by some other means) when a decision needs to be made</a:t>
            </a:r>
          </a:p>
          <a:p>
            <a:r>
              <a:rPr lang="en-US" sz="1200" b="0" i="0" u="none" strike="noStrike" kern="1200" baseline="0" dirty="0">
                <a:solidFill>
                  <a:schemeClr val="tx1"/>
                </a:solidFill>
                <a:latin typeface="+mn-lt"/>
                <a:ea typeface="+mn-ea"/>
                <a:cs typeface="+mn-cs"/>
              </a:rPr>
              <a:t>Not prohibited by a court order from acting as your substitute decision maker and</a:t>
            </a:r>
          </a:p>
          <a:p>
            <a:r>
              <a:rPr lang="en-US" sz="1200" b="0" i="0" u="none" strike="noStrike" kern="1200" baseline="0" dirty="0">
                <a:solidFill>
                  <a:schemeClr val="tx1"/>
                </a:solidFill>
                <a:latin typeface="+mn-lt"/>
                <a:ea typeface="+mn-ea"/>
                <a:cs typeface="+mn-cs"/>
              </a:rPr>
              <a:t>At least 16 years of age</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13</a:t>
            </a:fld>
            <a:endParaRPr lang="en-CA"/>
          </a:p>
        </p:txBody>
      </p:sp>
    </p:spTree>
    <p:extLst>
      <p:ext uri="{BB962C8B-B14F-4D97-AF65-F5344CB8AC3E}">
        <p14:creationId xmlns:p14="http://schemas.microsoft.com/office/powerpoint/2010/main" val="331850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A SDM can not by someone who is paid to provide a patient with personal care; a person who is mentally incapable, or someone under the age of 16.</a:t>
            </a:r>
          </a:p>
          <a:p>
            <a:r>
              <a:rPr lang="en-CA" baseline="0" dirty="0"/>
              <a:t>The person/persons names as Attorney for Personal Care must be able to provide properly signed and witnessed documentation.  It’s important to differentiate between this Attorney(s) and the persons named as SDM for property (financial).  </a:t>
            </a:r>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14</a:t>
            </a:fld>
            <a:endParaRPr lang="en-CA"/>
          </a:p>
        </p:txBody>
      </p:sp>
    </p:spTree>
    <p:extLst>
      <p:ext uri="{BB962C8B-B14F-4D97-AF65-F5344CB8AC3E}">
        <p14:creationId xmlns:p14="http://schemas.microsoft.com/office/powerpoint/2010/main" val="192478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How do you know your patient is ready for advanced care planning?  </a:t>
            </a:r>
          </a:p>
          <a:p>
            <a:r>
              <a:rPr lang="en-CA" dirty="0"/>
              <a:t>First conversation focuses on explaining ACP; the benefits</a:t>
            </a:r>
            <a:r>
              <a:rPr lang="en-CA" baseline="0" dirty="0"/>
              <a:t> and how it impacts future care.</a:t>
            </a:r>
          </a:p>
          <a:p>
            <a:r>
              <a:rPr lang="en-CA" baseline="0" dirty="0"/>
              <a:t>Determining the acceptance of ACP by the patient.</a:t>
            </a:r>
          </a:p>
          <a:p>
            <a:r>
              <a:rPr lang="en-CA" baseline="0" dirty="0"/>
              <a:t>If patient is not ready, can still obtain the SDM.</a:t>
            </a:r>
          </a:p>
          <a:p>
            <a:r>
              <a:rPr lang="en-CA" baseline="0" dirty="0"/>
              <a:t>Things to consider: </a:t>
            </a:r>
          </a:p>
          <a:p>
            <a:r>
              <a:rPr lang="en-CA" baseline="0" dirty="0"/>
              <a:t>patients may not be ready for the whole conversation but could participate in the first part (determining a SDM); receiving education and information</a:t>
            </a:r>
          </a:p>
          <a:p>
            <a:r>
              <a:rPr lang="en-CA" dirty="0"/>
              <a:t>Patients</a:t>
            </a:r>
            <a:r>
              <a:rPr lang="en-CA" baseline="0" dirty="0"/>
              <a:t> may change their minds and stop the conversation: can leave the door open for future discussion</a:t>
            </a:r>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15</a:t>
            </a:fld>
            <a:endParaRPr lang="en-CA"/>
          </a:p>
        </p:txBody>
      </p:sp>
    </p:spTree>
    <p:extLst>
      <p:ext uri="{BB962C8B-B14F-4D97-AF65-F5344CB8AC3E}">
        <p14:creationId xmlns:p14="http://schemas.microsoft.com/office/powerpoint/2010/main" val="155535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six focus areas that are addressed during Advanced</a:t>
            </a:r>
            <a:r>
              <a:rPr lang="en-CA" baseline="0" dirty="0"/>
              <a:t> Care Planning. </a:t>
            </a:r>
          </a:p>
          <a:p>
            <a:r>
              <a:rPr lang="en-CA" baseline="0" dirty="0"/>
              <a:t>The first questions focus on information and education about a patient’s health status. It is important that these two questions be completed  before carrying on. Not all questions have to be completed in one visit however.   </a:t>
            </a:r>
          </a:p>
          <a:p>
            <a:r>
              <a:rPr lang="en-CA" baseline="0" dirty="0"/>
              <a:t>“It can be challenging to distinguish between a patient who communicates an unrealistically hopeful understanding of their illness and a patient who truly does not understand the incurable and progressive nature of their illness.  The first group understand their illness but wish to express a sense of optimism. </a:t>
            </a:r>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16</a:t>
            </a:fld>
            <a:endParaRPr lang="en-CA"/>
          </a:p>
        </p:txBody>
      </p:sp>
    </p:spTree>
    <p:extLst>
      <p:ext uri="{BB962C8B-B14F-4D97-AF65-F5344CB8AC3E}">
        <p14:creationId xmlns:p14="http://schemas.microsoft.com/office/powerpoint/2010/main" val="757688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CA" dirty="0"/>
              <a:t>It’s important for a</a:t>
            </a:r>
            <a:r>
              <a:rPr lang="en-CA" baseline="0" dirty="0"/>
              <a:t> patient to put in their own words their understanding of their own illness, in order for you to understand any gaps </a:t>
            </a:r>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17</a:t>
            </a:fld>
            <a:endParaRPr lang="en-CA"/>
          </a:p>
        </p:txBody>
      </p:sp>
    </p:spTree>
    <p:extLst>
      <p:ext uri="{BB962C8B-B14F-4D97-AF65-F5344CB8AC3E}">
        <p14:creationId xmlns:p14="http://schemas.microsoft.com/office/powerpoint/2010/main" val="251644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A80A5D9-F8ED-4754-9476-463F770F5890}" type="slidenum">
              <a:rPr lang="en-CA" smtClean="0"/>
              <a:t>18</a:t>
            </a:fld>
            <a:endParaRPr lang="en-CA"/>
          </a:p>
        </p:txBody>
      </p:sp>
    </p:spTree>
    <p:extLst>
      <p:ext uri="{BB962C8B-B14F-4D97-AF65-F5344CB8AC3E}">
        <p14:creationId xmlns:p14="http://schemas.microsoft.com/office/powerpoint/2010/main" val="24005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30000"/>
              </a:lnSpc>
              <a:buNone/>
            </a:pPr>
            <a:r>
              <a:rPr lang="en-US" sz="1200" dirty="0">
                <a:solidFill>
                  <a:srgbClr val="002060"/>
                </a:solidFill>
                <a:latin typeface="Calibri" charset="0"/>
                <a:ea typeface="ＭＳ Ｐゴシック" charset="0"/>
              </a:rPr>
              <a:t>Dignity</a:t>
            </a:r>
          </a:p>
          <a:p>
            <a:pPr marL="0" indent="0">
              <a:lnSpc>
                <a:spcPct val="130000"/>
              </a:lnSpc>
              <a:buNone/>
            </a:pPr>
            <a:r>
              <a:rPr lang="en-US" sz="1200" dirty="0">
                <a:solidFill>
                  <a:srgbClr val="002060"/>
                </a:solidFill>
                <a:latin typeface="Calibri" charset="0"/>
                <a:ea typeface="ＭＳ Ｐゴシック" charset="0"/>
              </a:rPr>
              <a:t>Independence </a:t>
            </a:r>
          </a:p>
          <a:p>
            <a:pPr marL="0" indent="0">
              <a:lnSpc>
                <a:spcPct val="130000"/>
              </a:lnSpc>
              <a:buNone/>
            </a:pPr>
            <a:r>
              <a:rPr lang="en-US" sz="1200" dirty="0">
                <a:solidFill>
                  <a:srgbClr val="002060"/>
                </a:solidFill>
                <a:latin typeface="Calibri" charset="0"/>
                <a:ea typeface="ＭＳ Ｐゴシック" charset="0"/>
              </a:rPr>
              <a:t>Family</a:t>
            </a:r>
          </a:p>
          <a:p>
            <a:pPr marL="0" indent="0">
              <a:lnSpc>
                <a:spcPct val="130000"/>
              </a:lnSpc>
              <a:buNone/>
            </a:pPr>
            <a:r>
              <a:rPr lang="en-US" dirty="0">
                <a:solidFill>
                  <a:srgbClr val="002060"/>
                </a:solidFill>
                <a:latin typeface="Calibri" charset="0"/>
                <a:ea typeface="ＭＳ Ｐゴシック" charset="0"/>
              </a:rPr>
              <a:t>Wellness</a:t>
            </a:r>
          </a:p>
          <a:p>
            <a:pPr marL="0" indent="0">
              <a:lnSpc>
                <a:spcPct val="130000"/>
              </a:lnSpc>
              <a:buNone/>
            </a:pPr>
            <a:r>
              <a:rPr lang="en-US" dirty="0">
                <a:solidFill>
                  <a:srgbClr val="002060"/>
                </a:solidFill>
                <a:latin typeface="Calibri" charset="0"/>
                <a:ea typeface="ＭＳ Ｐゴシック" charset="0"/>
              </a:rPr>
              <a:t>Justice</a:t>
            </a:r>
          </a:p>
          <a:p>
            <a:pPr marL="0" indent="0">
              <a:lnSpc>
                <a:spcPct val="130000"/>
              </a:lnSpc>
              <a:buNone/>
            </a:pPr>
            <a:r>
              <a:rPr lang="en-US" dirty="0">
                <a:solidFill>
                  <a:srgbClr val="002060"/>
                </a:solidFill>
                <a:latin typeface="Calibri" charset="0"/>
                <a:ea typeface="ＭＳ Ｐゴシック" charset="0"/>
              </a:rPr>
              <a:t>Integrity</a:t>
            </a:r>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19</a:t>
            </a:fld>
            <a:endParaRPr lang="en-CA"/>
          </a:p>
        </p:txBody>
      </p:sp>
    </p:spTree>
    <p:extLst>
      <p:ext uri="{BB962C8B-B14F-4D97-AF65-F5344CB8AC3E}">
        <p14:creationId xmlns:p14="http://schemas.microsoft.com/office/powerpoint/2010/main" val="289816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CA" dirty="0"/>
              <a:t>These</a:t>
            </a:r>
            <a:r>
              <a:rPr lang="en-CA" baseline="0" dirty="0"/>
              <a:t> responses can guide the SDM on what might be avoided, prevented or managed. Inquiring about worries can provide the health care worker a chance to provide information about how health can be managed.  </a:t>
            </a:r>
            <a:endParaRPr lang="en-CA" dirty="0"/>
          </a:p>
          <a:p>
            <a:pPr>
              <a:buFont typeface="Wingdings" panose="05000000000000000000" pitchFamily="2" charset="2"/>
              <a:buChar char="ü"/>
            </a:pPr>
            <a:endParaRPr lang="en-CA" dirty="0"/>
          </a:p>
          <a:p>
            <a:pPr>
              <a:buFont typeface="Wingdings" panose="05000000000000000000" pitchFamily="2" charset="2"/>
              <a:buNone/>
            </a:pPr>
            <a:endParaRPr lang="en-CA" dirty="0"/>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20</a:t>
            </a:fld>
            <a:endParaRPr lang="en-CA"/>
          </a:p>
        </p:txBody>
      </p:sp>
    </p:spTree>
    <p:extLst>
      <p:ext uri="{BB962C8B-B14F-4D97-AF65-F5344CB8AC3E}">
        <p14:creationId xmlns:p14="http://schemas.microsoft.com/office/powerpoint/2010/main" val="203490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Patients have reported that they believe it is important to talk with their loved ones about their wishes for end of life care, including putting those wishes in writing. </a:t>
            </a:r>
            <a:r>
              <a:rPr lang="en-CA" dirty="0"/>
              <a:t>Advance</a:t>
            </a:r>
            <a:r>
              <a:rPr lang="en-CA" baseline="0" dirty="0"/>
              <a:t> Care Planning places the patient and family first, ensuring their voice is heard and respected when decision  making about medical care is needed.  It helps health care workers know who to turn to for help when treatment decisions or level of care decision need to be made and the patient can not speak for themselves.  </a:t>
            </a:r>
          </a:p>
        </p:txBody>
      </p:sp>
      <p:sp>
        <p:nvSpPr>
          <p:cNvPr id="4" name="Slide Number Placeholder 3"/>
          <p:cNvSpPr>
            <a:spLocks noGrp="1"/>
          </p:cNvSpPr>
          <p:nvPr>
            <p:ph type="sldNum" sz="quarter" idx="10"/>
          </p:nvPr>
        </p:nvSpPr>
        <p:spPr/>
        <p:txBody>
          <a:bodyPr/>
          <a:lstStyle/>
          <a:p>
            <a:fld id="{9A80A5D9-F8ED-4754-9476-463F770F5890}" type="slidenum">
              <a:rPr lang="en-CA" smtClean="0"/>
              <a:t>3</a:t>
            </a:fld>
            <a:endParaRPr lang="en-CA"/>
          </a:p>
        </p:txBody>
      </p:sp>
    </p:spTree>
    <p:extLst>
      <p:ext uri="{BB962C8B-B14F-4D97-AF65-F5344CB8AC3E}">
        <p14:creationId xmlns:p14="http://schemas.microsoft.com/office/powerpoint/2010/main" val="2890839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CA" dirty="0"/>
              <a:t>Are the burdens of these treatments acceptable to  if there is even a slight chance of gaining more time?</a:t>
            </a:r>
          </a:p>
          <a:p>
            <a:pPr>
              <a:buFont typeface="Wingdings" panose="05000000000000000000" pitchFamily="2" charset="2"/>
              <a:buNone/>
            </a:pPr>
            <a:endParaRPr lang="en-CA" dirty="0"/>
          </a:p>
          <a:p>
            <a:pPr>
              <a:buFont typeface="Wingdings" panose="05000000000000000000" pitchFamily="2" charset="2"/>
              <a:buChar char="ü"/>
            </a:pPr>
            <a:r>
              <a:rPr lang="en-CA" dirty="0"/>
              <a:t>Do your thoughts/feelings change if your condition was permanent or if there was little or no chance of recovery?</a:t>
            </a:r>
          </a:p>
          <a:p>
            <a:pPr>
              <a:buFont typeface="Wingdings" panose="05000000000000000000" pitchFamily="2" charset="2"/>
              <a:buChar char="ü"/>
            </a:pPr>
            <a:endParaRPr lang="en-CA" dirty="0"/>
          </a:p>
          <a:p>
            <a:pPr marL="0" indent="0">
              <a:buNone/>
            </a:pPr>
            <a:r>
              <a:rPr lang="en-CA" dirty="0"/>
              <a:t>May need to remind patient of their values previously identified.</a:t>
            </a:r>
          </a:p>
          <a:p>
            <a:pPr marL="0" indent="0">
              <a:buNone/>
            </a:pPr>
            <a:r>
              <a:rPr lang="en-CA" dirty="0"/>
              <a:t>May</a:t>
            </a:r>
            <a:r>
              <a:rPr lang="en-CA" baseline="0" dirty="0"/>
              <a:t> need to remind patient that their SDM will be called upon to provide consent to treatment in future. </a:t>
            </a:r>
            <a:endParaRPr lang="en-CA" dirty="0"/>
          </a:p>
          <a:p>
            <a:pPr marL="0" indent="0">
              <a:buNone/>
            </a:pPr>
            <a:r>
              <a:rPr lang="en-CA" dirty="0"/>
              <a:t>Some treatments may naturally enter the ACP conversation, i.e. ventilators, ICU admissions)</a:t>
            </a:r>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21</a:t>
            </a:fld>
            <a:endParaRPr lang="en-CA"/>
          </a:p>
        </p:txBody>
      </p:sp>
    </p:spTree>
    <p:extLst>
      <p:ext uri="{BB962C8B-B14F-4D97-AF65-F5344CB8AC3E}">
        <p14:creationId xmlns:p14="http://schemas.microsoft.com/office/powerpoint/2010/main" val="154837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CA" dirty="0"/>
              <a:t>Family &amp; friends nearby</a:t>
            </a:r>
          </a:p>
          <a:p>
            <a:pPr>
              <a:buFont typeface="Wingdings" panose="05000000000000000000" pitchFamily="2" charset="2"/>
              <a:buChar char="ü"/>
            </a:pPr>
            <a:r>
              <a:rPr lang="en-CA" dirty="0"/>
              <a:t>Dying at home</a:t>
            </a:r>
          </a:p>
          <a:p>
            <a:pPr>
              <a:buFont typeface="Wingdings" panose="05000000000000000000" pitchFamily="2" charset="2"/>
              <a:buChar char="ü"/>
            </a:pPr>
            <a:r>
              <a:rPr lang="en-CA" dirty="0"/>
              <a:t>Having spiritual rituals performed</a:t>
            </a:r>
          </a:p>
          <a:p>
            <a:pPr>
              <a:buFont typeface="Wingdings" panose="05000000000000000000" pitchFamily="2" charset="2"/>
              <a:buChar char="ü"/>
            </a:pPr>
            <a:r>
              <a:rPr lang="en-CA" dirty="0"/>
              <a:t>Listening to music etc. </a:t>
            </a:r>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22</a:t>
            </a:fld>
            <a:endParaRPr lang="en-CA"/>
          </a:p>
        </p:txBody>
      </p:sp>
    </p:spTree>
    <p:extLst>
      <p:ext uri="{BB962C8B-B14F-4D97-AF65-F5344CB8AC3E}">
        <p14:creationId xmlns:p14="http://schemas.microsoft.com/office/powerpoint/2010/main" val="1013010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solidFill>
                <a:prstClr val="black">
                  <a:lumMod val="50000"/>
                  <a:lumOff val="50000"/>
                </a:prstClr>
              </a:solidFill>
            </a:endParaRPr>
          </a:p>
          <a:p>
            <a:endParaRPr lang="en-CA" dirty="0"/>
          </a:p>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24</a:t>
            </a:fld>
            <a:endParaRPr lang="en-CA"/>
          </a:p>
        </p:txBody>
      </p:sp>
    </p:spTree>
    <p:extLst>
      <p:ext uri="{BB962C8B-B14F-4D97-AF65-F5344CB8AC3E}">
        <p14:creationId xmlns:p14="http://schemas.microsoft.com/office/powerpoint/2010/main" val="407641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Advance Care</a:t>
            </a:r>
            <a:r>
              <a:rPr lang="en-CA" baseline="0" dirty="0"/>
              <a:t> Planning is a process whereby a patient’s wishes and values about their health and treatment decisions are documented so that a substitute decision maker appointed by the patient can act on their behalf in the event a patient can no longer speak for themselves.  </a:t>
            </a:r>
          </a:p>
          <a:p>
            <a:endParaRPr lang="en-CA" dirty="0"/>
          </a:p>
          <a:p>
            <a:r>
              <a:rPr lang="en-CA" dirty="0"/>
              <a:t>In Ontario, we utilize advance care planning rather than </a:t>
            </a:r>
            <a:r>
              <a:rPr lang="en-CA" i="1" dirty="0"/>
              <a:t>advance directives </a:t>
            </a:r>
            <a:r>
              <a:rPr lang="en-CA" dirty="0"/>
              <a:t>or </a:t>
            </a:r>
            <a:r>
              <a:rPr lang="en-CA" i="1" dirty="0"/>
              <a:t>living wills</a:t>
            </a:r>
            <a:r>
              <a:rPr lang="en-CA" dirty="0"/>
              <a:t>; this</a:t>
            </a:r>
            <a:r>
              <a:rPr lang="en-CA" baseline="0" dirty="0"/>
              <a:t> language is not used in Ontario and has no legal basis.  </a:t>
            </a:r>
          </a:p>
          <a:p>
            <a:r>
              <a:rPr lang="en-CA" baseline="0" dirty="0"/>
              <a:t>Use “planning” rather than “plan” as plan indicates a “decision” while planning is a discussion about wishes and allows for change over time, depending on one’s health circumstances. </a:t>
            </a:r>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4</a:t>
            </a:fld>
            <a:endParaRPr lang="en-CA"/>
          </a:p>
        </p:txBody>
      </p:sp>
    </p:spTree>
    <p:extLst>
      <p:ext uri="{BB962C8B-B14F-4D97-AF65-F5344CB8AC3E}">
        <p14:creationId xmlns:p14="http://schemas.microsoft.com/office/powerpoint/2010/main" val="209254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ACP conversations focus on the patient, when capable, communicating to SDM what is important to them (value-based)</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a:t>
            </a:r>
            <a:r>
              <a:rPr lang="en-US" sz="1200" kern="1200" dirty="0" err="1">
                <a:solidFill>
                  <a:schemeClr val="tx1"/>
                </a:solidFill>
                <a:effectLst/>
                <a:latin typeface="+mn-lt"/>
                <a:ea typeface="+mn-ea"/>
                <a:cs typeface="+mn-cs"/>
              </a:rPr>
              <a:t>in</a:t>
            </a:r>
            <a:r>
              <a:rPr lang="en-US" sz="1200" kern="1200" dirty="0">
                <a:solidFill>
                  <a:schemeClr val="tx1"/>
                </a:solidFill>
                <a:effectLst/>
                <a:latin typeface="+mn-lt"/>
                <a:ea typeface="+mn-ea"/>
                <a:cs typeface="+mn-cs"/>
              </a:rPr>
              <a:t> the future when they may become incapable for treatment decision making. </a:t>
            </a:r>
          </a:p>
          <a:p>
            <a:r>
              <a:rPr lang="en-US" sz="1200" kern="1200" dirty="0">
                <a:solidFill>
                  <a:schemeClr val="tx1"/>
                </a:solidFill>
                <a:effectLst/>
                <a:latin typeface="+mn-lt"/>
                <a:ea typeface="+mn-ea"/>
                <a:cs typeface="+mn-cs"/>
              </a:rPr>
              <a:t>GOC discussions focus on ensuring the patient understands their illness, and helping the health practitioner to understand who the patient is, and how that patient defines the goals they have for their care. </a:t>
            </a:r>
          </a:p>
          <a:p>
            <a:endParaRPr lang="en-US" dirty="0"/>
          </a:p>
        </p:txBody>
      </p:sp>
      <p:sp>
        <p:nvSpPr>
          <p:cNvPr id="4" name="Slide Number Placeholder 3"/>
          <p:cNvSpPr>
            <a:spLocks noGrp="1"/>
          </p:cNvSpPr>
          <p:nvPr>
            <p:ph type="sldNum" sz="quarter" idx="10"/>
          </p:nvPr>
        </p:nvSpPr>
        <p:spPr/>
        <p:txBody>
          <a:bodyPr/>
          <a:lstStyle/>
          <a:p>
            <a:fld id="{41A1EBA3-A59E-1148-9DA0-79D8703F4726}" type="slidenum">
              <a:rPr lang="en-US" smtClean="0"/>
              <a:t>5</a:t>
            </a:fld>
            <a:endParaRPr lang="en-US"/>
          </a:p>
        </p:txBody>
      </p:sp>
    </p:spTree>
    <p:extLst>
      <p:ext uri="{BB962C8B-B14F-4D97-AF65-F5344CB8AC3E}">
        <p14:creationId xmlns:p14="http://schemas.microsoft.com/office/powerpoint/2010/main" val="235091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A1EBA3-A59E-1148-9DA0-79D8703F4726}" type="slidenum">
              <a:rPr lang="en-US" smtClean="0"/>
              <a:t>6</a:t>
            </a:fld>
            <a:endParaRPr lang="en-US"/>
          </a:p>
        </p:txBody>
      </p:sp>
    </p:spTree>
    <p:extLst>
      <p:ext uri="{BB962C8B-B14F-4D97-AF65-F5344CB8AC3E}">
        <p14:creationId xmlns:p14="http://schemas.microsoft.com/office/powerpoint/2010/main" val="296410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the </a:t>
            </a:r>
            <a:r>
              <a:rPr lang="en-CA" dirty="0" smtClean="0"/>
              <a:t>NECC, ACP</a:t>
            </a:r>
            <a:r>
              <a:rPr lang="en-CA" baseline="0" dirty="0" smtClean="0"/>
              <a:t> </a:t>
            </a:r>
            <a:r>
              <a:rPr lang="en-CA" baseline="0" dirty="0"/>
              <a:t>will be triggered by the oncologist/nurse team and also include Social Workers.  Patients will be offered the opportunity to go through a standard 6 question ACP that was designed by Dr. Jeff Myers.  This does not prevent trained health care workers to begin an ACP conversation with palliative patients with other diagnoses, who are willing to start the conversation</a:t>
            </a:r>
            <a:r>
              <a:rPr lang="en-CA" baseline="0" dirty="0" smtClean="0"/>
              <a:t>.</a:t>
            </a:r>
          </a:p>
          <a:p>
            <a:endParaRPr lang="en-CA" baseline="0" dirty="0" smtClean="0"/>
          </a:p>
          <a:p>
            <a:r>
              <a:rPr lang="en-CA" baseline="0" dirty="0" smtClean="0"/>
              <a:t>Use case example: </a:t>
            </a:r>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7</a:t>
            </a:fld>
            <a:endParaRPr lang="en-CA"/>
          </a:p>
        </p:txBody>
      </p:sp>
    </p:spTree>
    <p:extLst>
      <p:ext uri="{BB962C8B-B14F-4D97-AF65-F5344CB8AC3E}">
        <p14:creationId xmlns:p14="http://schemas.microsoft.com/office/powerpoint/2010/main" val="300238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Patients have reported that they believe it is important to talk with their loved ones about their wishes for end of life care, including putting those wishes in writing. </a:t>
            </a:r>
            <a:r>
              <a:rPr lang="en-CA" dirty="0"/>
              <a:t>Advance</a:t>
            </a:r>
            <a:r>
              <a:rPr lang="en-CA" baseline="0" dirty="0"/>
              <a:t> Care Planning places the patient and family first, ensuring their voice is heard and respected when decision  making about medical care is needed.  It helps health care workers know who to turn to for help when treatment decisions or level of care decision need to be made and the patient can not speak for themselves.  </a:t>
            </a:r>
          </a:p>
        </p:txBody>
      </p:sp>
      <p:sp>
        <p:nvSpPr>
          <p:cNvPr id="4" name="Slide Number Placeholder 3"/>
          <p:cNvSpPr>
            <a:spLocks noGrp="1"/>
          </p:cNvSpPr>
          <p:nvPr>
            <p:ph type="sldNum" sz="quarter" idx="10"/>
          </p:nvPr>
        </p:nvSpPr>
        <p:spPr/>
        <p:txBody>
          <a:bodyPr/>
          <a:lstStyle/>
          <a:p>
            <a:fld id="{9A80A5D9-F8ED-4754-9476-463F770F5890}" type="slidenum">
              <a:rPr lang="en-CA" smtClean="0"/>
              <a:t>8</a:t>
            </a:fld>
            <a:endParaRPr lang="en-CA"/>
          </a:p>
        </p:txBody>
      </p:sp>
    </p:spTree>
    <p:extLst>
      <p:ext uri="{BB962C8B-B14F-4D97-AF65-F5344CB8AC3E}">
        <p14:creationId xmlns:p14="http://schemas.microsoft.com/office/powerpoint/2010/main" val="289083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A80A5D9-F8ED-4754-9476-463F770F5890}" type="slidenum">
              <a:rPr lang="en-CA" smtClean="0"/>
              <a:t>9</a:t>
            </a:fld>
            <a:endParaRPr lang="en-CA"/>
          </a:p>
        </p:txBody>
      </p:sp>
    </p:spTree>
    <p:extLst>
      <p:ext uri="{BB962C8B-B14F-4D97-AF65-F5344CB8AC3E}">
        <p14:creationId xmlns:p14="http://schemas.microsoft.com/office/powerpoint/2010/main" val="205354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Mental Capacity can be determined by the health care provider who is providing the medical</a:t>
            </a:r>
            <a:r>
              <a:rPr lang="en-CA" baseline="0" dirty="0"/>
              <a:t> treatment. </a:t>
            </a:r>
            <a:r>
              <a:rPr lang="en-CA" baseline="0" dirty="0" smtClean="0"/>
              <a:t>You do not need to consult with another expert to determine capacity.   </a:t>
            </a:r>
            <a:r>
              <a:rPr lang="en-CA" baseline="0" dirty="0"/>
              <a:t>The health </a:t>
            </a:r>
            <a:r>
              <a:rPr lang="en-CA" baseline="0" dirty="0" smtClean="0"/>
              <a:t>practitioner  </a:t>
            </a:r>
            <a:r>
              <a:rPr lang="en-CA" baseline="0" dirty="0"/>
              <a:t>is deemed the “expert” in determining capacity as it relates to the treatment within their own area of practice. A patient who is deemed mentally incapable for a specific proposed treatment, may not necessarily  be mentally incapable for all purposes.  It is important not to make assumptions about a patient’s capacity to make decisions.  </a:t>
            </a:r>
            <a:r>
              <a:rPr lang="en-CA" baseline="0" dirty="0" smtClean="0"/>
              <a:t>Before determining capacity, you have a duty to ensure that the patient has been provided with education and accommodation to ensure the patient has support to make an informed decision….multiple methods of information provided: verbal, written, visual; plain language; teach back; </a:t>
            </a:r>
            <a:r>
              <a:rPr lang="en-CA" sz="1400" b="1" baseline="0" dirty="0" smtClean="0"/>
              <a:t>Mental Capacity is always measured in context, in relation to a particular decision. </a:t>
            </a:r>
            <a:endParaRPr lang="en-CA" sz="1400" b="1" dirty="0"/>
          </a:p>
        </p:txBody>
      </p:sp>
      <p:sp>
        <p:nvSpPr>
          <p:cNvPr id="4" name="Slide Number Placeholder 3"/>
          <p:cNvSpPr>
            <a:spLocks noGrp="1"/>
          </p:cNvSpPr>
          <p:nvPr>
            <p:ph type="sldNum" sz="quarter" idx="10"/>
          </p:nvPr>
        </p:nvSpPr>
        <p:spPr/>
        <p:txBody>
          <a:bodyPr/>
          <a:lstStyle/>
          <a:p>
            <a:fld id="{9A80A5D9-F8ED-4754-9476-463F770F5890}" type="slidenum">
              <a:rPr lang="en-CA" smtClean="0"/>
              <a:t>10</a:t>
            </a:fld>
            <a:endParaRPr lang="en-CA"/>
          </a:p>
        </p:txBody>
      </p:sp>
    </p:spTree>
    <p:extLst>
      <p:ext uri="{BB962C8B-B14F-4D97-AF65-F5344CB8AC3E}">
        <p14:creationId xmlns:p14="http://schemas.microsoft.com/office/powerpoint/2010/main" val="5971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D827119-FB87-4785-998B-CDDB8E9B440E}" type="datetimeFigureOut">
              <a:rPr lang="en-CA" smtClean="0"/>
              <a:t>14/11/2019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13434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D827119-FB87-4785-998B-CDDB8E9B440E}" type="datetimeFigureOut">
              <a:rPr lang="en-CA" smtClean="0"/>
              <a:t>14/11/2019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22418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D827119-FB87-4785-998B-CDDB8E9B440E}" type="datetimeFigureOut">
              <a:rPr lang="en-CA" smtClean="0"/>
              <a:t>14/11/2019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187137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D827119-FB87-4785-998B-CDDB8E9B440E}" type="datetimeFigureOut">
              <a:rPr lang="en-CA" smtClean="0"/>
              <a:t>14/11/2019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276390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27119-FB87-4785-998B-CDDB8E9B440E}" type="datetimeFigureOut">
              <a:rPr lang="en-CA" smtClean="0"/>
              <a:t>14/11/2019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203515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D827119-FB87-4785-998B-CDDB8E9B440E}" type="datetimeFigureOut">
              <a:rPr lang="en-CA" smtClean="0"/>
              <a:t>14/11/2019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208613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D827119-FB87-4785-998B-CDDB8E9B440E}" type="datetimeFigureOut">
              <a:rPr lang="en-CA" smtClean="0"/>
              <a:t>14/11/2019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21038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D827119-FB87-4785-998B-CDDB8E9B440E}" type="datetimeFigureOut">
              <a:rPr lang="en-CA" smtClean="0"/>
              <a:t>14/11/2019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339881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27119-FB87-4785-998B-CDDB8E9B440E}" type="datetimeFigureOut">
              <a:rPr lang="en-CA" smtClean="0"/>
              <a:t>14/11/2019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237225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27119-FB87-4785-998B-CDDB8E9B440E}" type="datetimeFigureOut">
              <a:rPr lang="en-CA" smtClean="0"/>
              <a:t>14/11/2019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404643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27119-FB87-4785-998B-CDDB8E9B440E}" type="datetimeFigureOut">
              <a:rPr lang="en-CA" smtClean="0"/>
              <a:t>14/11/2019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782776-6CCA-4C4E-B57A-FFBE38AE033F}" type="slidenum">
              <a:rPr lang="en-CA" smtClean="0"/>
              <a:t>‹#›</a:t>
            </a:fld>
            <a:endParaRPr lang="en-CA"/>
          </a:p>
        </p:txBody>
      </p:sp>
    </p:spTree>
    <p:extLst>
      <p:ext uri="{BB962C8B-B14F-4D97-AF65-F5344CB8AC3E}">
        <p14:creationId xmlns:p14="http://schemas.microsoft.com/office/powerpoint/2010/main" val="21409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27119-FB87-4785-998B-CDDB8E9B440E}" type="datetimeFigureOut">
              <a:rPr lang="en-CA" smtClean="0"/>
              <a:t>14/11/2019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2776-6CCA-4C4E-B57A-FFBE38AE033F}" type="slidenum">
              <a:rPr lang="en-CA" smtClean="0"/>
              <a:t>‹#›</a:t>
            </a:fld>
            <a:endParaRPr lang="en-CA"/>
          </a:p>
        </p:txBody>
      </p:sp>
    </p:spTree>
    <p:extLst>
      <p:ext uri="{BB962C8B-B14F-4D97-AF65-F5344CB8AC3E}">
        <p14:creationId xmlns:p14="http://schemas.microsoft.com/office/powerpoint/2010/main" val="24835071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advancecareplanning.ca/" TargetMode="External"/><Relationship Id="rId3" Type="http://schemas.openxmlformats.org/officeDocument/2006/relationships/hyperlink" Target="http://acpww.ca/wp-content/uploads/2016/01/ACP-Conversation-Guide-Clinician-Primer.pdf" TargetMode="External"/><Relationship Id="rId7" Type="http://schemas.openxmlformats.org/officeDocument/2006/relationships/hyperlink" Target="https://www.attorneygeneral.jus.gov.on.ca/english/family/pgt/poa.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ontario.ca/laws/statute/96h02" TargetMode="External"/><Relationship Id="rId5" Type="http://schemas.openxmlformats.org/officeDocument/2006/relationships/hyperlink" Target="http://acpww.ca/wp-content/uploads/2015/09/ACP-WW-Sept-30-2015-v3.pdf" TargetMode="External"/><Relationship Id="rId4" Type="http://schemas.openxmlformats.org/officeDocument/2006/relationships/hyperlink" Target="http://policybase.cma.ca/dbtw-wpd/CMAPolicy/PublicB.htm" TargetMode="Externa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youtu.be/45b2QZxDd_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3" y="2924944"/>
            <a:ext cx="9215739" cy="1838325"/>
          </a:xfrm>
          <a:prstGeom prst="rect">
            <a:avLst/>
          </a:prstGeom>
          <a:solidFill>
            <a:srgbClr val="08254C"/>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3"/>
          <p:cNvSpPr>
            <a:spLocks noGrp="1"/>
          </p:cNvSpPr>
          <p:nvPr>
            <p:ph type="ctrTitle"/>
          </p:nvPr>
        </p:nvSpPr>
        <p:spPr>
          <a:xfrm>
            <a:off x="544016" y="3140968"/>
            <a:ext cx="7772400" cy="1470025"/>
          </a:xfrm>
        </p:spPr>
        <p:txBody>
          <a:bodyPr>
            <a:normAutofit fontScale="90000"/>
          </a:bodyPr>
          <a:lstStyle/>
          <a:p>
            <a:pPr algn="l"/>
            <a:r>
              <a:rPr lang="en-CA" b="1" dirty="0">
                <a:solidFill>
                  <a:schemeClr val="bg1"/>
                </a:solidFill>
              </a:rPr>
              <a:t>ADVANCED CARE </a:t>
            </a:r>
            <a:r>
              <a:rPr lang="en-CA" b="1" dirty="0" smtClean="0">
                <a:solidFill>
                  <a:schemeClr val="bg1"/>
                </a:solidFill>
              </a:rPr>
              <a:t>PLANNING</a:t>
            </a:r>
            <a:br>
              <a:rPr lang="en-CA" b="1" dirty="0" smtClean="0">
                <a:solidFill>
                  <a:schemeClr val="bg1"/>
                </a:solidFill>
              </a:rPr>
            </a:br>
            <a:r>
              <a:rPr lang="en-US" sz="2700" i="1" dirty="0">
                <a:solidFill>
                  <a:schemeClr val="bg1"/>
                </a:solidFill>
              </a:rPr>
              <a:t>Michael </a:t>
            </a:r>
            <a:r>
              <a:rPr lang="en-US" sz="2700" i="1" dirty="0" smtClean="0">
                <a:solidFill>
                  <a:schemeClr val="bg1"/>
                </a:solidFill>
              </a:rPr>
              <a:t>Roach RN, MN (c), Renée Mallet </a:t>
            </a:r>
            <a:r>
              <a:rPr lang="en-CA" sz="2700" i="1" dirty="0" smtClean="0">
                <a:solidFill>
                  <a:schemeClr val="bg1"/>
                </a:solidFill>
              </a:rPr>
              <a:t>M.S.W</a:t>
            </a:r>
            <a:r>
              <a:rPr lang="en-CA" sz="2700" i="1" dirty="0">
                <a:solidFill>
                  <a:schemeClr val="bg1"/>
                </a:solidFill>
              </a:rPr>
              <a:t>. /R.S.W.</a:t>
            </a:r>
            <a:r>
              <a:rPr lang="en-US" sz="2700" i="1" dirty="0" smtClean="0">
                <a:solidFill>
                  <a:schemeClr val="bg1"/>
                </a:solidFill>
              </a:rPr>
              <a:t> , </a:t>
            </a:r>
            <a:br>
              <a:rPr lang="en-US" sz="2700" i="1" dirty="0" smtClean="0">
                <a:solidFill>
                  <a:schemeClr val="bg1"/>
                </a:solidFill>
              </a:rPr>
            </a:br>
            <a:r>
              <a:rPr lang="en-US" sz="2700" i="1" dirty="0" smtClean="0">
                <a:solidFill>
                  <a:schemeClr val="bg1"/>
                </a:solidFill>
              </a:rPr>
              <a:t>Dr</a:t>
            </a:r>
            <a:r>
              <a:rPr lang="en-US" sz="2700" i="1" dirty="0">
                <a:solidFill>
                  <a:schemeClr val="bg1"/>
                </a:solidFill>
              </a:rPr>
              <a:t>. Christine </a:t>
            </a:r>
            <a:r>
              <a:rPr lang="en-US" sz="2700" i="1" dirty="0" smtClean="0">
                <a:solidFill>
                  <a:schemeClr val="bg1"/>
                </a:solidFill>
              </a:rPr>
              <a:t>Pun MD CCFP (EM) (PC) FCFP, Traci </a:t>
            </a:r>
            <a:r>
              <a:rPr lang="en-CA" sz="2700" i="1" dirty="0" smtClean="0">
                <a:solidFill>
                  <a:schemeClr val="bg1"/>
                </a:solidFill>
              </a:rPr>
              <a:t>Franklin M.S.W. /R.S.W.</a:t>
            </a:r>
            <a:endParaRPr lang="en-CA" sz="27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640"/>
            <a:ext cx="4148064" cy="188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2019-NE-Oncology-bilingual-logo SM D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157192"/>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054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Capacity and Advanced Care Planning</a:t>
            </a:r>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endParaRPr lang="en-CA" dirty="0">
              <a:solidFill>
                <a:srgbClr val="FF0000"/>
              </a:solidFill>
            </a:endParaRPr>
          </a:p>
          <a:p>
            <a:pPr marL="0" indent="0" algn="ctr">
              <a:buNone/>
            </a:pPr>
            <a:r>
              <a:rPr lang="en-CA" sz="2400" dirty="0"/>
              <a:t>Mental Capacity means a patient </a:t>
            </a:r>
            <a:r>
              <a:rPr lang="en-CA" sz="2400" u="sng" dirty="0"/>
              <a:t>understands</a:t>
            </a:r>
            <a:r>
              <a:rPr lang="en-CA" sz="2400" dirty="0"/>
              <a:t> the information and </a:t>
            </a:r>
            <a:r>
              <a:rPr lang="en-CA" sz="2400" u="sng" dirty="0"/>
              <a:t>appreciates</a:t>
            </a:r>
            <a:r>
              <a:rPr lang="en-CA" sz="2400" dirty="0"/>
              <a:t> the consequences of a decision.</a:t>
            </a:r>
          </a:p>
          <a:p>
            <a:pPr marL="0" indent="0">
              <a:buNone/>
            </a:pPr>
            <a:endParaRPr lang="en-CA" sz="2400" dirty="0"/>
          </a:p>
          <a:p>
            <a:pPr marL="0" indent="0" algn="ctr">
              <a:buNone/>
            </a:pPr>
            <a:r>
              <a:rPr lang="en-CA" sz="2400" dirty="0">
                <a:solidFill>
                  <a:srgbClr val="FF0000"/>
                </a:solidFill>
              </a:rPr>
              <a:t>A patient must be mentally capable when participating in Advanced Care Planning</a:t>
            </a:r>
            <a:r>
              <a:rPr lang="en-CA" sz="2400" dirty="0" smtClean="0">
                <a:solidFill>
                  <a:srgbClr val="FF0000"/>
                </a:solidFill>
              </a:rPr>
              <a:t>.</a:t>
            </a:r>
          </a:p>
          <a:p>
            <a:pPr marL="0" indent="0" algn="ctr">
              <a:buNone/>
            </a:pPr>
            <a:endParaRPr lang="en-CA" sz="2400" dirty="0">
              <a:solidFill>
                <a:srgbClr val="FF0000"/>
              </a:solidFill>
            </a:endParaRPr>
          </a:p>
          <a:p>
            <a:pPr marL="0" indent="0" algn="ctr">
              <a:buNone/>
            </a:pPr>
            <a:r>
              <a:rPr lang="en-CA" sz="2400" dirty="0" smtClean="0"/>
              <a:t>The health care provider determines the patient’s capacity </a:t>
            </a:r>
            <a:r>
              <a:rPr lang="en-CA" sz="2400" i="1" dirty="0" smtClean="0">
                <a:solidFill>
                  <a:srgbClr val="FF0000"/>
                </a:solidFill>
              </a:rPr>
              <a:t>only for the treatment they are providing.</a:t>
            </a:r>
            <a:endParaRPr lang="en-CA" sz="2400" i="1" dirty="0">
              <a:solidFill>
                <a:srgbClr val="FF0000"/>
              </a:solidFill>
            </a:endParaRPr>
          </a:p>
          <a:p>
            <a:pPr marL="0" indent="0">
              <a:buNone/>
            </a:pPr>
            <a:endParaRPr lang="en-CA" dirty="0"/>
          </a:p>
          <a:p>
            <a:pPr marL="0" indent="0">
              <a:buNone/>
            </a:pPr>
            <a:endParaRPr lang="en-CA" dirty="0"/>
          </a:p>
          <a:p>
            <a:pPr marL="0" indent="0">
              <a:buNone/>
            </a:pPr>
            <a:endParaRPr lang="en-CA" dirty="0"/>
          </a:p>
        </p:txBody>
      </p:sp>
      <p:sp>
        <p:nvSpPr>
          <p:cNvPr id="4" name="Bevel 3"/>
          <p:cNvSpPr/>
          <p:nvPr/>
        </p:nvSpPr>
        <p:spPr>
          <a:xfrm>
            <a:off x="539552" y="298352"/>
            <a:ext cx="8136904" cy="104241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086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is the role of the Substitute Decision Maker?</a:t>
            </a:r>
          </a:p>
        </p:txBody>
      </p:sp>
      <p:sp>
        <p:nvSpPr>
          <p:cNvPr id="3" name="Content Placeholder 2"/>
          <p:cNvSpPr>
            <a:spLocks noGrp="1"/>
          </p:cNvSpPr>
          <p:nvPr>
            <p:ph idx="1"/>
          </p:nvPr>
        </p:nvSpPr>
        <p:spPr>
          <a:xfrm>
            <a:off x="518864" y="1772816"/>
            <a:ext cx="8229600" cy="4525963"/>
          </a:xfrm>
        </p:spPr>
        <p:txBody>
          <a:bodyPr>
            <a:normAutofit fontScale="92500" lnSpcReduction="10000"/>
          </a:bodyPr>
          <a:lstStyle/>
          <a:p>
            <a:pPr marL="0" indent="0">
              <a:buNone/>
            </a:pPr>
            <a:r>
              <a:rPr lang="en-CA" sz="2800" dirty="0"/>
              <a:t>If a health care provider is of the opinion that a patient is not mentally capable to express their wishes or make a health care decision about a specific medical intervention, the health care provider must turn to the patient’s </a:t>
            </a:r>
            <a:r>
              <a:rPr lang="en-CA" sz="2800" dirty="0">
                <a:solidFill>
                  <a:srgbClr val="FF0000"/>
                </a:solidFill>
              </a:rPr>
              <a:t>Substitute Decision Maker (SDM</a:t>
            </a:r>
            <a:r>
              <a:rPr lang="en-CA" sz="2800" dirty="0" smtClean="0">
                <a:solidFill>
                  <a:srgbClr val="FF0000"/>
                </a:solidFill>
              </a:rPr>
              <a:t>).</a:t>
            </a:r>
          </a:p>
          <a:p>
            <a:pPr marL="0" indent="0">
              <a:buNone/>
            </a:pPr>
            <a:endParaRPr lang="en-CA" sz="2800" dirty="0">
              <a:solidFill>
                <a:srgbClr val="FF0000"/>
              </a:solidFill>
            </a:endParaRPr>
          </a:p>
          <a:p>
            <a:pPr marL="0" indent="0">
              <a:buNone/>
            </a:pPr>
            <a:r>
              <a:rPr lang="en-CA" sz="2800" dirty="0" smtClean="0"/>
              <a:t>The SDM speaks </a:t>
            </a:r>
            <a:r>
              <a:rPr lang="en-CA" sz="2800" dirty="0"/>
              <a:t>on the patient’s </a:t>
            </a:r>
            <a:r>
              <a:rPr lang="en-CA" sz="2800" dirty="0" smtClean="0"/>
              <a:t>behalf and…</a:t>
            </a:r>
          </a:p>
          <a:p>
            <a:r>
              <a:rPr lang="en-CA" sz="2800" dirty="0" smtClean="0"/>
              <a:t>follows an </a:t>
            </a:r>
            <a:r>
              <a:rPr lang="en-CA" sz="2800" dirty="0"/>
              <a:t>Advanced Care </a:t>
            </a:r>
            <a:r>
              <a:rPr lang="en-CA" sz="2800" dirty="0" smtClean="0"/>
              <a:t>Plan if one exists or…</a:t>
            </a:r>
          </a:p>
          <a:p>
            <a:r>
              <a:rPr lang="en-CA" sz="2800" dirty="0" smtClean="0"/>
              <a:t>follows the last known capable wish or… </a:t>
            </a:r>
          </a:p>
          <a:p>
            <a:r>
              <a:rPr lang="en-CA" sz="2800" dirty="0" smtClean="0"/>
              <a:t>if neither is available, act in the best interests of the patient.</a:t>
            </a:r>
            <a:endParaRPr lang="en-CA" sz="2800" dirty="0"/>
          </a:p>
          <a:p>
            <a:pPr marL="0" indent="0">
              <a:buNone/>
            </a:pPr>
            <a:endParaRPr lang="en-CA" dirty="0"/>
          </a:p>
        </p:txBody>
      </p:sp>
      <p:sp>
        <p:nvSpPr>
          <p:cNvPr id="4" name="Bevel 3"/>
          <p:cNvSpPr/>
          <p:nvPr/>
        </p:nvSpPr>
        <p:spPr>
          <a:xfrm>
            <a:off x="539552" y="116632"/>
            <a:ext cx="8136904" cy="1512168"/>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14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Who Should be the Substitute Decision Maker?</a:t>
            </a:r>
          </a:p>
        </p:txBody>
      </p:sp>
      <p:sp>
        <p:nvSpPr>
          <p:cNvPr id="3" name="Content Placeholder 2"/>
          <p:cNvSpPr>
            <a:spLocks noGrp="1"/>
          </p:cNvSpPr>
          <p:nvPr>
            <p:ph idx="1"/>
          </p:nvPr>
        </p:nvSpPr>
        <p:spPr>
          <a:xfrm>
            <a:off x="457200" y="1711349"/>
            <a:ext cx="8229600" cy="4525963"/>
          </a:xfrm>
        </p:spPr>
        <p:txBody>
          <a:bodyPr>
            <a:normAutofit/>
          </a:bodyPr>
          <a:lstStyle/>
          <a:p>
            <a:pPr marL="0" indent="0">
              <a:buNone/>
            </a:pPr>
            <a:r>
              <a:rPr lang="en-CA" sz="2800" dirty="0"/>
              <a:t>A SDM should be willing and available to:</a:t>
            </a:r>
          </a:p>
          <a:p>
            <a:pPr>
              <a:buFont typeface="Wingdings" panose="05000000000000000000" pitchFamily="2" charset="2"/>
              <a:buChar char="ü"/>
            </a:pPr>
            <a:r>
              <a:rPr lang="en-CA" sz="2800" dirty="0"/>
              <a:t>Make future health care decisions for the patient </a:t>
            </a:r>
          </a:p>
          <a:p>
            <a:pPr>
              <a:buFont typeface="Wingdings" panose="05000000000000000000" pitchFamily="2" charset="2"/>
              <a:buChar char="ü"/>
            </a:pPr>
            <a:r>
              <a:rPr lang="en-CA" sz="2800" dirty="0"/>
              <a:t>Honour a patient’s wishes and values</a:t>
            </a:r>
          </a:p>
          <a:p>
            <a:pPr>
              <a:buFont typeface="Wingdings" panose="05000000000000000000" pitchFamily="2" charset="2"/>
              <a:buChar char="ü"/>
            </a:pPr>
            <a:r>
              <a:rPr lang="en-CA" sz="2800" dirty="0"/>
              <a:t>Be present and understand a patient’s health status and needs</a:t>
            </a:r>
          </a:p>
          <a:p>
            <a:pPr>
              <a:buFont typeface="Wingdings" panose="05000000000000000000" pitchFamily="2" charset="2"/>
              <a:buChar char="ü"/>
            </a:pPr>
            <a:r>
              <a:rPr lang="en-CA" sz="2800" dirty="0"/>
              <a:t>Able to make hard decisions and advocate for the patient</a:t>
            </a:r>
          </a:p>
        </p:txBody>
      </p:sp>
      <p:sp>
        <p:nvSpPr>
          <p:cNvPr id="4" name="Bevel 3"/>
          <p:cNvSpPr/>
          <p:nvPr/>
        </p:nvSpPr>
        <p:spPr>
          <a:xfrm>
            <a:off x="179512" y="116632"/>
            <a:ext cx="8964488" cy="144016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07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296144"/>
          </a:xfrm>
        </p:spPr>
        <p:txBody>
          <a:bodyPr>
            <a:normAutofit/>
          </a:bodyPr>
          <a:lstStyle/>
          <a:p>
            <a:r>
              <a:rPr lang="en-CA" sz="3600" dirty="0"/>
              <a:t>Substitute Decision Makers in decreasing order of authority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0360335"/>
              </p:ext>
            </p:extLst>
          </p:nvPr>
        </p:nvGraphicFramePr>
        <p:xfrm>
          <a:off x="36004" y="1340768"/>
          <a:ext cx="9144000" cy="551688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432048">
                <a:tc>
                  <a:txBody>
                    <a:bodyPr/>
                    <a:lstStyle/>
                    <a:p>
                      <a:r>
                        <a:rPr lang="en-CA" sz="2800" b="1" dirty="0">
                          <a:solidFill>
                            <a:schemeClr val="tx1"/>
                          </a:solidFill>
                        </a:rPr>
                        <a:t>Court Appointed Guardian</a:t>
                      </a:r>
                      <a:r>
                        <a:rPr lang="en-CA" sz="2800" b="1" baseline="0" dirty="0">
                          <a:solidFill>
                            <a:schemeClr val="tx1"/>
                          </a:solidFill>
                        </a:rPr>
                        <a:t> </a:t>
                      </a:r>
                      <a:endParaRPr lang="en-CA" sz="2800" b="1" dirty="0">
                        <a:solidFill>
                          <a:schemeClr val="tx1"/>
                        </a:solidFill>
                      </a:endParaRPr>
                    </a:p>
                  </a:txBody>
                  <a:tcPr>
                    <a:solidFill>
                      <a:schemeClr val="accent1">
                        <a:alpha val="9000"/>
                      </a:schemeClr>
                    </a:solidFill>
                  </a:tcPr>
                </a:tc>
                <a:extLst>
                  <a:ext uri="{0D108BD9-81ED-4DB2-BD59-A6C34878D82A}">
                    <a16:rowId xmlns:a16="http://schemas.microsoft.com/office/drawing/2014/main" xmlns="" val="10000"/>
                  </a:ext>
                </a:extLst>
              </a:tr>
              <a:tr h="417944">
                <a:tc>
                  <a:txBody>
                    <a:bodyPr/>
                    <a:lstStyle/>
                    <a:p>
                      <a:r>
                        <a:rPr lang="en-CA" sz="2800" b="1" dirty="0"/>
                        <a:t>Attorney for Personal Care</a:t>
                      </a:r>
                    </a:p>
                  </a:txBody>
                  <a:tcPr/>
                </a:tc>
                <a:extLst>
                  <a:ext uri="{0D108BD9-81ED-4DB2-BD59-A6C34878D82A}">
                    <a16:rowId xmlns:a16="http://schemas.microsoft.com/office/drawing/2014/main" xmlns="" val="10001"/>
                  </a:ext>
                </a:extLst>
              </a:tr>
              <a:tr h="907125">
                <a:tc>
                  <a:txBody>
                    <a:bodyPr/>
                    <a:lstStyle/>
                    <a:p>
                      <a:r>
                        <a:rPr lang="en-CA" sz="2800" b="1" dirty="0"/>
                        <a:t>Representative appointed</a:t>
                      </a:r>
                      <a:r>
                        <a:rPr lang="en-CA" sz="2800" b="1" baseline="0" dirty="0"/>
                        <a:t> by the </a:t>
                      </a:r>
                    </a:p>
                    <a:p>
                      <a:r>
                        <a:rPr lang="en-CA" sz="2800" b="1" baseline="0" dirty="0"/>
                        <a:t>Consent and Capacity Board</a:t>
                      </a:r>
                      <a:endParaRPr lang="en-CA" sz="2800" b="1" dirty="0"/>
                    </a:p>
                  </a:txBody>
                  <a:tcPr/>
                </a:tc>
                <a:extLst>
                  <a:ext uri="{0D108BD9-81ED-4DB2-BD59-A6C34878D82A}">
                    <a16:rowId xmlns:a16="http://schemas.microsoft.com/office/drawing/2014/main" xmlns="" val="10002"/>
                  </a:ext>
                </a:extLst>
              </a:tr>
              <a:tr h="497456">
                <a:tc>
                  <a:txBody>
                    <a:bodyPr/>
                    <a:lstStyle/>
                    <a:p>
                      <a:r>
                        <a:rPr lang="en-CA" sz="2800" b="1" dirty="0"/>
                        <a:t>Spouse or Partner</a:t>
                      </a:r>
                    </a:p>
                  </a:txBody>
                  <a:tcPr/>
                </a:tc>
                <a:extLst>
                  <a:ext uri="{0D108BD9-81ED-4DB2-BD59-A6C34878D82A}">
                    <a16:rowId xmlns:a16="http://schemas.microsoft.com/office/drawing/2014/main" xmlns="" val="10003"/>
                  </a:ext>
                </a:extLst>
              </a:tr>
              <a:tr h="885016">
                <a:tc>
                  <a:txBody>
                    <a:bodyPr/>
                    <a:lstStyle/>
                    <a:p>
                      <a:r>
                        <a:rPr lang="en-CA" sz="2800" b="1" dirty="0"/>
                        <a:t>Parent</a:t>
                      </a:r>
                      <a:r>
                        <a:rPr lang="en-CA" sz="2800" b="1" baseline="0" dirty="0"/>
                        <a:t> or Child </a:t>
                      </a:r>
                    </a:p>
                    <a:p>
                      <a:r>
                        <a:rPr lang="en-CA" sz="2800" b="1" baseline="0" dirty="0"/>
                        <a:t>(Children’s Aid Society)</a:t>
                      </a:r>
                      <a:endParaRPr lang="en-CA" sz="2800" b="1" dirty="0"/>
                    </a:p>
                  </a:txBody>
                  <a:tcPr/>
                </a:tc>
                <a:extLst>
                  <a:ext uri="{0D108BD9-81ED-4DB2-BD59-A6C34878D82A}">
                    <a16:rowId xmlns:a16="http://schemas.microsoft.com/office/drawing/2014/main" xmlns="" val="10004"/>
                  </a:ext>
                </a:extLst>
              </a:tr>
              <a:tr h="372184">
                <a:tc>
                  <a:txBody>
                    <a:bodyPr/>
                    <a:lstStyle/>
                    <a:p>
                      <a:r>
                        <a:rPr lang="en-CA" sz="2800" b="1" dirty="0"/>
                        <a:t>Parent with right of access </a:t>
                      </a:r>
                    </a:p>
                  </a:txBody>
                  <a:tcPr/>
                </a:tc>
                <a:extLst>
                  <a:ext uri="{0D108BD9-81ED-4DB2-BD59-A6C34878D82A}">
                    <a16:rowId xmlns:a16="http://schemas.microsoft.com/office/drawing/2014/main" xmlns="" val="10005"/>
                  </a:ext>
                </a:extLst>
              </a:tr>
              <a:tr h="430088">
                <a:tc>
                  <a:txBody>
                    <a:bodyPr/>
                    <a:lstStyle/>
                    <a:p>
                      <a:r>
                        <a:rPr lang="en-CA" sz="2800" b="1" dirty="0"/>
                        <a:t>Brother or Sister</a:t>
                      </a:r>
                    </a:p>
                  </a:txBody>
                  <a:tcPr/>
                </a:tc>
                <a:extLst>
                  <a:ext uri="{0D108BD9-81ED-4DB2-BD59-A6C34878D82A}">
                    <a16:rowId xmlns:a16="http://schemas.microsoft.com/office/drawing/2014/main" xmlns="" val="10006"/>
                  </a:ext>
                </a:extLst>
              </a:tr>
              <a:tr h="415984">
                <a:tc>
                  <a:txBody>
                    <a:bodyPr/>
                    <a:lstStyle/>
                    <a:p>
                      <a:r>
                        <a:rPr lang="en-CA" sz="2800" b="1" dirty="0"/>
                        <a:t>Any other Relative</a:t>
                      </a:r>
                    </a:p>
                  </a:txBody>
                  <a:tcPr/>
                </a:tc>
                <a:extLst>
                  <a:ext uri="{0D108BD9-81ED-4DB2-BD59-A6C34878D82A}">
                    <a16:rowId xmlns:a16="http://schemas.microsoft.com/office/drawing/2014/main" xmlns="" val="10007"/>
                  </a:ext>
                </a:extLst>
              </a:tr>
              <a:tr h="497456">
                <a:tc>
                  <a:txBody>
                    <a:bodyPr/>
                    <a:lstStyle/>
                    <a:p>
                      <a:r>
                        <a:rPr lang="en-CA" sz="2800" b="1" dirty="0"/>
                        <a:t>Public Guardian</a:t>
                      </a:r>
                      <a:r>
                        <a:rPr lang="en-CA" sz="2800" b="1" baseline="0" dirty="0"/>
                        <a:t> and Trustee</a:t>
                      </a:r>
                      <a:endParaRPr lang="en-CA" sz="2800" b="1" dirty="0"/>
                    </a:p>
                  </a:txBody>
                  <a:tcPr/>
                </a:tc>
                <a:extLst>
                  <a:ext uri="{0D108BD9-81ED-4DB2-BD59-A6C34878D82A}">
                    <a16:rowId xmlns:a16="http://schemas.microsoft.com/office/drawing/2014/main" xmlns="" val="10008"/>
                  </a:ext>
                </a:extLst>
              </a:tr>
            </a:tbl>
          </a:graphicData>
        </a:graphic>
      </p:graphicFrame>
      <p:sp>
        <p:nvSpPr>
          <p:cNvPr id="5" name="TextBox 4"/>
          <p:cNvSpPr txBox="1"/>
          <p:nvPr/>
        </p:nvSpPr>
        <p:spPr>
          <a:xfrm>
            <a:off x="5321835" y="2057959"/>
            <a:ext cx="3822165" cy="1077218"/>
          </a:xfrm>
          <a:prstGeom prst="rect">
            <a:avLst/>
          </a:prstGeom>
          <a:noFill/>
        </p:spPr>
        <p:txBody>
          <a:bodyPr wrap="square" rtlCol="0">
            <a:spAutoFit/>
          </a:bodyPr>
          <a:lstStyle/>
          <a:p>
            <a:pPr algn="ctr"/>
            <a:r>
              <a:rPr lang="en-CA" sz="3200" b="1" dirty="0">
                <a:solidFill>
                  <a:srgbClr val="FF0000"/>
                </a:solidFill>
              </a:rPr>
              <a:t>LEGALLY APPOINTED SDMs</a:t>
            </a:r>
          </a:p>
        </p:txBody>
      </p:sp>
      <p:sp>
        <p:nvSpPr>
          <p:cNvPr id="6" name="Right Brace 5"/>
          <p:cNvSpPr/>
          <p:nvPr/>
        </p:nvSpPr>
        <p:spPr>
          <a:xfrm>
            <a:off x="5148064" y="1764136"/>
            <a:ext cx="155448" cy="1664864"/>
          </a:xfrm>
          <a:prstGeom prst="rightBrace">
            <a:avLst/>
          </a:prstGeom>
          <a:ln w="857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0000"/>
              </a:solidFill>
            </a:endParaRPr>
          </a:p>
        </p:txBody>
      </p:sp>
      <p:sp>
        <p:nvSpPr>
          <p:cNvPr id="7" name="Right Brace 6"/>
          <p:cNvSpPr/>
          <p:nvPr/>
        </p:nvSpPr>
        <p:spPr>
          <a:xfrm>
            <a:off x="5148064" y="3861048"/>
            <a:ext cx="165455" cy="2160240"/>
          </a:xfrm>
          <a:prstGeom prst="rightBrace">
            <a:avLst/>
          </a:prstGeom>
          <a:ln w="857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0000"/>
              </a:solidFill>
            </a:endParaRPr>
          </a:p>
        </p:txBody>
      </p:sp>
      <p:sp>
        <p:nvSpPr>
          <p:cNvPr id="8" name="TextBox 7"/>
          <p:cNvSpPr txBox="1"/>
          <p:nvPr/>
        </p:nvSpPr>
        <p:spPr>
          <a:xfrm>
            <a:off x="5321835" y="4402559"/>
            <a:ext cx="3822165" cy="1077218"/>
          </a:xfrm>
          <a:prstGeom prst="rect">
            <a:avLst/>
          </a:prstGeom>
          <a:noFill/>
        </p:spPr>
        <p:txBody>
          <a:bodyPr wrap="square" rtlCol="0">
            <a:spAutoFit/>
          </a:bodyPr>
          <a:lstStyle/>
          <a:p>
            <a:pPr algn="ctr"/>
            <a:r>
              <a:rPr lang="en-CA" sz="3200" b="1" dirty="0">
                <a:solidFill>
                  <a:srgbClr val="FF0000"/>
                </a:solidFill>
              </a:rPr>
              <a:t>AUTOMATIC FAMILY MEMBER SDMs</a:t>
            </a:r>
          </a:p>
        </p:txBody>
      </p:sp>
      <p:sp>
        <p:nvSpPr>
          <p:cNvPr id="9" name="TextBox 8"/>
          <p:cNvSpPr txBox="1"/>
          <p:nvPr/>
        </p:nvSpPr>
        <p:spPr>
          <a:xfrm>
            <a:off x="5351292" y="6421958"/>
            <a:ext cx="3822165" cy="584775"/>
          </a:xfrm>
          <a:prstGeom prst="rect">
            <a:avLst/>
          </a:prstGeom>
          <a:noFill/>
        </p:spPr>
        <p:txBody>
          <a:bodyPr wrap="square" rtlCol="0">
            <a:spAutoFit/>
          </a:bodyPr>
          <a:lstStyle/>
          <a:p>
            <a:pPr algn="ctr"/>
            <a:r>
              <a:rPr lang="en-CA" sz="3200" b="1" dirty="0">
                <a:solidFill>
                  <a:srgbClr val="FF0000"/>
                </a:solidFill>
              </a:rPr>
              <a:t>SDM of LAST RESORT</a:t>
            </a:r>
          </a:p>
        </p:txBody>
      </p:sp>
      <p:cxnSp>
        <p:nvCxnSpPr>
          <p:cNvPr id="11" name="Straight Arrow Connector 10"/>
          <p:cNvCxnSpPr/>
          <p:nvPr/>
        </p:nvCxnSpPr>
        <p:spPr>
          <a:xfrm>
            <a:off x="4427984" y="6719416"/>
            <a:ext cx="802807"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Bevel 9"/>
          <p:cNvSpPr/>
          <p:nvPr/>
        </p:nvSpPr>
        <p:spPr>
          <a:xfrm>
            <a:off x="539552" y="0"/>
            <a:ext cx="8136904" cy="1340768"/>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780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13792"/>
            <a:ext cx="8229600" cy="1143000"/>
          </a:xfrm>
        </p:spPr>
        <p:txBody>
          <a:bodyPr>
            <a:normAutofit fontScale="90000"/>
          </a:bodyPr>
          <a:lstStyle/>
          <a:p>
            <a:r>
              <a:rPr lang="en-CA" dirty="0"/>
              <a:t>Power of Attorney for Personal Care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54690" y="1988840"/>
            <a:ext cx="3279261" cy="391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2132856"/>
            <a:ext cx="4600894" cy="3046988"/>
          </a:xfrm>
          <a:prstGeom prst="rect">
            <a:avLst/>
          </a:prstGeom>
          <a:noFill/>
        </p:spPr>
        <p:txBody>
          <a:bodyPr wrap="square" rtlCol="0">
            <a:spAutoFit/>
          </a:bodyPr>
          <a:lstStyle/>
          <a:p>
            <a:r>
              <a:rPr lang="en-CA" sz="2400" dirty="0"/>
              <a:t>In Ontario, the Power of Attorney for Personal Care allows a patient to name the person who can make decisions for them.  </a:t>
            </a:r>
            <a:r>
              <a:rPr lang="en-CA" sz="2400" b="1" dirty="0"/>
              <a:t>A Power of Attorney for Personal Care is only used if a patient becomes incapable of making their own decisions.</a:t>
            </a:r>
          </a:p>
        </p:txBody>
      </p:sp>
      <p:sp>
        <p:nvSpPr>
          <p:cNvPr id="11" name="Bevel 10"/>
          <p:cNvSpPr/>
          <p:nvPr/>
        </p:nvSpPr>
        <p:spPr>
          <a:xfrm>
            <a:off x="467544" y="229929"/>
            <a:ext cx="8136904" cy="1556792"/>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0"/>
            <a:ext cx="8515672" cy="1143000"/>
          </a:xfrm>
        </p:spPr>
        <p:txBody>
          <a:bodyPr/>
          <a:lstStyle/>
          <a:p>
            <a:r>
              <a:rPr lang="en-CA" dirty="0"/>
              <a:t>ASSESS READINESS AND CAPACITY</a:t>
            </a:r>
          </a:p>
        </p:txBody>
      </p:sp>
      <p:sp>
        <p:nvSpPr>
          <p:cNvPr id="3" name="Content Placeholder 2"/>
          <p:cNvSpPr>
            <a:spLocks noGrp="1"/>
          </p:cNvSpPr>
          <p:nvPr>
            <p:ph idx="1"/>
          </p:nvPr>
        </p:nvSpPr>
        <p:spPr/>
        <p:txBody>
          <a:bodyPr>
            <a:normAutofit/>
          </a:bodyPr>
          <a:lstStyle/>
          <a:p>
            <a:pPr marL="0" indent="0">
              <a:buNone/>
            </a:pPr>
            <a:endParaRPr lang="en-CA" u="sng" dirty="0"/>
          </a:p>
          <a:p>
            <a:endParaRPr lang="en-CA" dirty="0"/>
          </a:p>
          <a:p>
            <a:endParaRPr lang="en-CA" dirty="0"/>
          </a:p>
        </p:txBody>
      </p:sp>
      <p:sp>
        <p:nvSpPr>
          <p:cNvPr id="6" name="Rectangle 2"/>
          <p:cNvSpPr txBox="1">
            <a:spLocks noChangeArrowheads="1"/>
          </p:cNvSpPr>
          <p:nvPr/>
        </p:nvSpPr>
        <p:spPr>
          <a:xfrm>
            <a:off x="323528" y="1340768"/>
            <a:ext cx="8515672" cy="493779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233F40"/>
              </a:buClr>
              <a:buNone/>
            </a:pPr>
            <a:endParaRPr lang="en-US" altLang="en-US" sz="2800" dirty="0">
              <a:solidFill>
                <a:srgbClr val="002060"/>
              </a:solidFill>
              <a:ea typeface="Myriad Pro" charset="0"/>
              <a:cs typeface="Myriad Pro" charset="0"/>
              <a:sym typeface="Calibri"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15278464"/>
              </p:ext>
            </p:extLst>
          </p:nvPr>
        </p:nvGraphicFramePr>
        <p:xfrm>
          <a:off x="35496" y="1124744"/>
          <a:ext cx="9036496" cy="5400601"/>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xmlns="" val="20000"/>
                    </a:ext>
                  </a:extLst>
                </a:gridCol>
                <a:gridCol w="6228184">
                  <a:extLst>
                    <a:ext uri="{9D8B030D-6E8A-4147-A177-3AD203B41FA5}">
                      <a16:colId xmlns:a16="http://schemas.microsoft.com/office/drawing/2014/main" xmlns="" val="20001"/>
                    </a:ext>
                  </a:extLst>
                </a:gridCol>
              </a:tblGrid>
              <a:tr h="1167200">
                <a:tc>
                  <a:txBody>
                    <a:bodyPr/>
                    <a:lstStyle/>
                    <a:p>
                      <a:r>
                        <a:rPr lang="en-CA" sz="2000" dirty="0"/>
                        <a:t>Pre-contemplative</a:t>
                      </a:r>
                    </a:p>
                  </a:txBody>
                  <a:tcPr/>
                </a:tc>
                <a:tc>
                  <a:txBody>
                    <a:bodyPr/>
                    <a:lstStyle/>
                    <a:p>
                      <a:r>
                        <a:rPr lang="en-CA" sz="2000" dirty="0"/>
                        <a:t>Introduce ACP and provide education materials.</a:t>
                      </a:r>
                      <a:r>
                        <a:rPr lang="en-CA" sz="2000" baseline="0" dirty="0"/>
                        <a:t>  If a patient is not ready, indicate that ACP can be addressed in future visits.</a:t>
                      </a:r>
                      <a:endParaRPr lang="en-CA" sz="2000" dirty="0"/>
                    </a:p>
                  </a:txBody>
                  <a:tcPr/>
                </a:tc>
                <a:extLst>
                  <a:ext uri="{0D108BD9-81ED-4DB2-BD59-A6C34878D82A}">
                    <a16:rowId xmlns:a16="http://schemas.microsoft.com/office/drawing/2014/main" xmlns="" val="10000"/>
                  </a:ext>
                </a:extLst>
              </a:tr>
              <a:tr h="1068827">
                <a:tc>
                  <a:txBody>
                    <a:bodyPr/>
                    <a:lstStyle/>
                    <a:p>
                      <a:r>
                        <a:rPr lang="en-CA" sz="2000" dirty="0"/>
                        <a:t>Contemplative</a:t>
                      </a:r>
                    </a:p>
                  </a:txBody>
                  <a:tcPr/>
                </a:tc>
                <a:tc>
                  <a:txBody>
                    <a:bodyPr/>
                    <a:lstStyle/>
                    <a:p>
                      <a:r>
                        <a:rPr lang="en-CA" sz="2000" dirty="0"/>
                        <a:t>Ask</a:t>
                      </a:r>
                      <a:r>
                        <a:rPr lang="en-CA" sz="2000" baseline="0" dirty="0"/>
                        <a:t> if they have questions or need more information about ACP or their current health status.  Discuss the importance of the SDM.</a:t>
                      </a:r>
                      <a:endParaRPr lang="en-CA" sz="2000" dirty="0"/>
                    </a:p>
                  </a:txBody>
                  <a:tcPr/>
                </a:tc>
                <a:extLst>
                  <a:ext uri="{0D108BD9-81ED-4DB2-BD59-A6C34878D82A}">
                    <a16:rowId xmlns:a16="http://schemas.microsoft.com/office/drawing/2014/main" xmlns="" val="10001"/>
                  </a:ext>
                </a:extLst>
              </a:tr>
              <a:tr h="1350807">
                <a:tc>
                  <a:txBody>
                    <a:bodyPr/>
                    <a:lstStyle/>
                    <a:p>
                      <a:r>
                        <a:rPr lang="en-CA" sz="2000" dirty="0"/>
                        <a:t>Planning</a:t>
                      </a:r>
                    </a:p>
                  </a:txBody>
                  <a:tcPr/>
                </a:tc>
                <a:tc>
                  <a:txBody>
                    <a:bodyPr/>
                    <a:lstStyle/>
                    <a:p>
                      <a:r>
                        <a:rPr lang="en-CA" sz="2000" dirty="0"/>
                        <a:t>Engage in discussion</a:t>
                      </a:r>
                      <a:r>
                        <a:rPr lang="en-CA" sz="2000" baseline="0" dirty="0"/>
                        <a:t> about ACP educational materials.  Discuss SDM hierarchy and alternatives if the SDM is unable to assume duties.</a:t>
                      </a:r>
                      <a:endParaRPr lang="en-CA" sz="2000" dirty="0"/>
                    </a:p>
                  </a:txBody>
                  <a:tcPr/>
                </a:tc>
                <a:extLst>
                  <a:ext uri="{0D108BD9-81ED-4DB2-BD59-A6C34878D82A}">
                    <a16:rowId xmlns:a16="http://schemas.microsoft.com/office/drawing/2014/main" xmlns="" val="10002"/>
                  </a:ext>
                </a:extLst>
              </a:tr>
              <a:tr h="744940">
                <a:tc>
                  <a:txBody>
                    <a:bodyPr/>
                    <a:lstStyle/>
                    <a:p>
                      <a:r>
                        <a:rPr lang="en-CA" sz="2000" dirty="0"/>
                        <a:t>Action</a:t>
                      </a:r>
                    </a:p>
                  </a:txBody>
                  <a:tcPr/>
                </a:tc>
                <a:tc>
                  <a:txBody>
                    <a:bodyPr/>
                    <a:lstStyle/>
                    <a:p>
                      <a:r>
                        <a:rPr lang="en-CA" sz="2000" dirty="0"/>
                        <a:t>Meet</a:t>
                      </a:r>
                      <a:r>
                        <a:rPr lang="en-CA" sz="2000" baseline="0" dirty="0"/>
                        <a:t> with the patient AND the SDM to facilitate the ADP conversation.</a:t>
                      </a:r>
                      <a:endParaRPr lang="en-CA" sz="2000" dirty="0"/>
                    </a:p>
                  </a:txBody>
                  <a:tcPr/>
                </a:tc>
                <a:extLst>
                  <a:ext uri="{0D108BD9-81ED-4DB2-BD59-A6C34878D82A}">
                    <a16:rowId xmlns:a16="http://schemas.microsoft.com/office/drawing/2014/main" xmlns="" val="10003"/>
                  </a:ext>
                </a:extLst>
              </a:tr>
              <a:tr h="1068827">
                <a:tc>
                  <a:txBody>
                    <a:bodyPr/>
                    <a:lstStyle/>
                    <a:p>
                      <a:r>
                        <a:rPr lang="en-CA" sz="2000" dirty="0"/>
                        <a:t>Maintenance</a:t>
                      </a:r>
                    </a:p>
                  </a:txBody>
                  <a:tcPr/>
                </a:tc>
                <a:tc>
                  <a:txBody>
                    <a:bodyPr/>
                    <a:lstStyle/>
                    <a:p>
                      <a:r>
                        <a:rPr lang="en-CA" sz="2000" dirty="0"/>
                        <a:t>Periodically review and discuss ACP,</a:t>
                      </a:r>
                      <a:r>
                        <a:rPr lang="en-CA" sz="2000" baseline="0" dirty="0"/>
                        <a:t> particularly when there is a change in health status or the development of a critical illness.</a:t>
                      </a:r>
                      <a:endParaRPr lang="en-CA" sz="2000" dirty="0"/>
                    </a:p>
                  </a:txBody>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5796136" y="6396335"/>
            <a:ext cx="3347864" cy="461665"/>
          </a:xfrm>
          <a:prstGeom prst="rect">
            <a:avLst/>
          </a:prstGeom>
          <a:noFill/>
        </p:spPr>
        <p:txBody>
          <a:bodyPr wrap="square" rtlCol="0">
            <a:spAutoFit/>
          </a:bodyPr>
          <a:lstStyle/>
          <a:p>
            <a:r>
              <a:rPr lang="en-US" sz="1200" dirty="0"/>
              <a:t>© 2016 by Dr Nadia </a:t>
            </a:r>
            <a:r>
              <a:rPr lang="en-US" sz="1200" dirty="0" err="1"/>
              <a:t>Incardona</a:t>
            </a:r>
            <a:r>
              <a:rPr lang="en-US" sz="1200" dirty="0"/>
              <a:t> and Dr Jeff Myers. ACP Conversation Guide – Clinician Version</a:t>
            </a:r>
            <a:r>
              <a:rPr lang="en-CA" sz="1200" dirty="0"/>
              <a:t>	</a:t>
            </a:r>
          </a:p>
        </p:txBody>
      </p:sp>
      <p:sp>
        <p:nvSpPr>
          <p:cNvPr id="9" name="Bevel 8"/>
          <p:cNvSpPr/>
          <p:nvPr/>
        </p:nvSpPr>
        <p:spPr>
          <a:xfrm>
            <a:off x="539552" y="44624"/>
            <a:ext cx="8136904" cy="104241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93369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Standardized Advanced Care Planning Conversation</a:t>
            </a:r>
          </a:p>
        </p:txBody>
      </p:sp>
      <p:sp>
        <p:nvSpPr>
          <p:cNvPr id="6" name="Rectangle 2"/>
          <p:cNvSpPr>
            <a:spLocks noGrp="1" noChangeArrowheads="1"/>
          </p:cNvSpPr>
          <p:nvPr>
            <p:ph idx="1"/>
          </p:nvPr>
        </p:nvSpPr>
        <p:spPr>
          <a:xfrm>
            <a:off x="258979" y="1827409"/>
            <a:ext cx="8229600" cy="5013176"/>
          </a:xfrm>
        </p:spPr>
        <p:txBody>
          <a:bodyPr lIns="0" tIns="0" rIns="0" bIns="0">
            <a:normAutofit/>
          </a:bodyPr>
          <a:lstStyle/>
          <a:p>
            <a:pPr marL="0" indent="0" algn="ctr">
              <a:spcAft>
                <a:spcPts val="900"/>
              </a:spcAft>
              <a:buNone/>
            </a:pPr>
            <a:r>
              <a:rPr lang="en-CA" altLang="en-US" sz="2600" b="1" i="1" dirty="0">
                <a:solidFill>
                  <a:srgbClr val="FF0000"/>
                </a:solidFill>
                <a:latin typeface="+mn-lt"/>
                <a:ea typeface="Myriad Pro" charset="0"/>
                <a:cs typeface="Myriad Pro" charset="0"/>
              </a:rPr>
              <a:t>WHO IS YOUR SUBSTITUE DECISION MAKER?</a:t>
            </a:r>
          </a:p>
          <a:p>
            <a:pPr marL="514350" indent="-514350">
              <a:spcAft>
                <a:spcPts val="900"/>
              </a:spcAft>
              <a:buFont typeface="Calibri" charset="0"/>
              <a:buAutoNum type="arabicPeriod"/>
            </a:pPr>
            <a:r>
              <a:rPr lang="en-CA" altLang="en-US" sz="1800" dirty="0">
                <a:latin typeface="+mn-lt"/>
                <a:ea typeface="Myriad Pro" charset="0"/>
                <a:cs typeface="Myriad Pro" charset="0"/>
              </a:rPr>
              <a:t>What is your </a:t>
            </a:r>
            <a:r>
              <a:rPr lang="en-CA" altLang="en-US" sz="1800" b="1" u="sng" dirty="0">
                <a:latin typeface="+mn-lt"/>
                <a:ea typeface="Myriad Pro" charset="0"/>
                <a:cs typeface="Myriad Pro" charset="0"/>
              </a:rPr>
              <a:t>understanding</a:t>
            </a:r>
            <a:r>
              <a:rPr lang="en-CA" altLang="en-US" sz="1800" dirty="0">
                <a:latin typeface="+mn-lt"/>
                <a:ea typeface="Myriad Pro" charset="0"/>
                <a:cs typeface="Myriad Pro" charset="0"/>
              </a:rPr>
              <a:t> of your illness? What have you been told? What do you expect to happen?</a:t>
            </a:r>
          </a:p>
          <a:p>
            <a:pPr marL="514350" indent="-514350">
              <a:spcAft>
                <a:spcPts val="900"/>
              </a:spcAft>
              <a:buFont typeface="Calibri" charset="0"/>
              <a:buAutoNum type="arabicPeriod"/>
            </a:pPr>
            <a:r>
              <a:rPr lang="en-CA" altLang="en-US" sz="1800" dirty="0">
                <a:latin typeface="+mn-lt"/>
                <a:ea typeface="Myriad Pro" charset="0"/>
                <a:cs typeface="Myriad Pro" charset="0"/>
              </a:rPr>
              <a:t>What </a:t>
            </a:r>
            <a:r>
              <a:rPr lang="en-CA" altLang="en-US" sz="1800" b="1" u="sng" dirty="0">
                <a:latin typeface="+mn-lt"/>
                <a:ea typeface="Myriad Pro" charset="0"/>
                <a:cs typeface="Myriad Pro" charset="0"/>
              </a:rPr>
              <a:t>information</a:t>
            </a:r>
            <a:r>
              <a:rPr lang="en-CA" altLang="en-US" sz="1800" dirty="0">
                <a:latin typeface="+mn-lt"/>
                <a:ea typeface="Myriad Pro" charset="0"/>
                <a:cs typeface="Myriad Pro" charset="0"/>
              </a:rPr>
              <a:t> would be helpful or important to know about your illness?</a:t>
            </a:r>
          </a:p>
          <a:p>
            <a:pPr marL="514350" indent="-514350">
              <a:spcAft>
                <a:spcPts val="900"/>
              </a:spcAft>
              <a:buFont typeface="Calibri" charset="0"/>
              <a:buAutoNum type="arabicPeriod"/>
            </a:pPr>
            <a:r>
              <a:rPr lang="en-CA" altLang="en-US" sz="1800" dirty="0">
                <a:latin typeface="+mn-lt"/>
                <a:ea typeface="Myriad Pro" charset="0"/>
                <a:cs typeface="Myriad Pro" charset="0"/>
              </a:rPr>
              <a:t>What do you </a:t>
            </a:r>
            <a:r>
              <a:rPr lang="en-CA" altLang="en-US" sz="1800" b="1" u="sng" dirty="0">
                <a:latin typeface="+mn-lt"/>
                <a:ea typeface="Myriad Pro" charset="0"/>
                <a:cs typeface="Myriad Pro" charset="0"/>
              </a:rPr>
              <a:t>value</a:t>
            </a:r>
            <a:r>
              <a:rPr lang="en-CA" altLang="en-US" sz="1800" dirty="0">
                <a:latin typeface="+mn-lt"/>
                <a:ea typeface="Myriad Pro" charset="0"/>
                <a:cs typeface="Myriad Pro" charset="0"/>
              </a:rPr>
              <a:t>, what’s </a:t>
            </a:r>
            <a:r>
              <a:rPr lang="en-CA" altLang="en-US" sz="1800" b="1" u="sng" dirty="0">
                <a:latin typeface="+mn-lt"/>
                <a:ea typeface="Myriad Pro" charset="0"/>
                <a:cs typeface="Myriad Pro" charset="0"/>
              </a:rPr>
              <a:t>important</a:t>
            </a:r>
            <a:r>
              <a:rPr lang="en-CA" altLang="en-US" sz="1800" dirty="0">
                <a:latin typeface="+mn-lt"/>
                <a:ea typeface="Myriad Pro" charset="0"/>
                <a:cs typeface="Myriad Pro" charset="0"/>
              </a:rPr>
              <a:t> &amp; what brings </a:t>
            </a:r>
            <a:r>
              <a:rPr lang="en-CA" altLang="en-US" sz="1800" b="1" u="sng" dirty="0">
                <a:latin typeface="+mn-lt"/>
                <a:ea typeface="Myriad Pro" charset="0"/>
                <a:cs typeface="Myriad Pro" charset="0"/>
              </a:rPr>
              <a:t>quality</a:t>
            </a:r>
            <a:r>
              <a:rPr lang="en-CA" altLang="en-US" sz="1800" dirty="0">
                <a:latin typeface="+mn-lt"/>
                <a:ea typeface="Myriad Pro" charset="0"/>
                <a:cs typeface="Myriad Pro" charset="0"/>
              </a:rPr>
              <a:t> to your life? </a:t>
            </a:r>
          </a:p>
          <a:p>
            <a:pPr marL="514350" indent="-514350">
              <a:spcAft>
                <a:spcPts val="900"/>
              </a:spcAft>
              <a:buFont typeface="Calibri" charset="0"/>
              <a:buAutoNum type="arabicPeriod"/>
            </a:pPr>
            <a:r>
              <a:rPr lang="en-CA" altLang="en-US" sz="1800" dirty="0">
                <a:latin typeface="+mn-lt"/>
                <a:ea typeface="Myriad Pro" charset="0"/>
                <a:cs typeface="Myriad Pro" charset="0"/>
              </a:rPr>
              <a:t>If critically ill or if EOL, what </a:t>
            </a:r>
            <a:r>
              <a:rPr lang="en-CA" altLang="en-US" sz="1800" b="1" u="sng" dirty="0">
                <a:latin typeface="+mn-lt"/>
                <a:ea typeface="Myriad Pro" charset="0"/>
                <a:cs typeface="Myriad Pro" charset="0"/>
              </a:rPr>
              <a:t>worries</a:t>
            </a:r>
            <a:r>
              <a:rPr lang="en-CA" altLang="en-US" sz="1800" dirty="0">
                <a:latin typeface="+mn-lt"/>
                <a:ea typeface="Myriad Pro" charset="0"/>
                <a:cs typeface="Myriad Pro" charset="0"/>
              </a:rPr>
              <a:t> &amp; </a:t>
            </a:r>
            <a:r>
              <a:rPr lang="en-CA" altLang="en-US" sz="1800" b="1" u="sng" dirty="0">
                <a:latin typeface="+mn-lt"/>
                <a:ea typeface="Myriad Pro" charset="0"/>
                <a:cs typeface="Myriad Pro" charset="0"/>
              </a:rPr>
              <a:t>fears</a:t>
            </a:r>
            <a:r>
              <a:rPr lang="en-CA" altLang="en-US" sz="1800" b="1" dirty="0">
                <a:latin typeface="+mn-lt"/>
                <a:ea typeface="Myriad Pro" charset="0"/>
                <a:cs typeface="Myriad Pro" charset="0"/>
              </a:rPr>
              <a:t> </a:t>
            </a:r>
            <a:r>
              <a:rPr lang="en-CA" altLang="en-US" sz="1800" dirty="0">
                <a:latin typeface="+mn-lt"/>
                <a:ea typeface="Myriad Pro" charset="0"/>
                <a:cs typeface="Myriad Pro" charset="0"/>
              </a:rPr>
              <a:t>come to mind?</a:t>
            </a:r>
          </a:p>
          <a:p>
            <a:pPr marL="514350" indent="-514350">
              <a:spcAft>
                <a:spcPts val="900"/>
              </a:spcAft>
              <a:buFont typeface="Calibri" charset="0"/>
              <a:buAutoNum type="arabicPeriod"/>
            </a:pPr>
            <a:r>
              <a:rPr lang="en-US" altLang="en-US" sz="1800" dirty="0">
                <a:latin typeface="+mn-lt"/>
                <a:ea typeface="Myriad Pro" charset="0"/>
                <a:cs typeface="Myriad Pro" charset="0"/>
              </a:rPr>
              <a:t>What </a:t>
            </a:r>
            <a:r>
              <a:rPr lang="en-US" altLang="en-US" sz="1800" b="1" u="sng" dirty="0">
                <a:latin typeface="+mn-lt"/>
                <a:ea typeface="Myriad Pro" charset="0"/>
                <a:cs typeface="Myriad Pro" charset="0"/>
              </a:rPr>
              <a:t>trade offs</a:t>
            </a:r>
            <a:r>
              <a:rPr lang="en-US" altLang="en-US" sz="1800" b="1" dirty="0">
                <a:latin typeface="+mn-lt"/>
                <a:ea typeface="Myriad Pro" charset="0"/>
                <a:cs typeface="Myriad Pro" charset="0"/>
              </a:rPr>
              <a:t> </a:t>
            </a:r>
            <a:r>
              <a:rPr lang="en-US" altLang="en-US" sz="1800" dirty="0">
                <a:latin typeface="+mn-lt"/>
                <a:ea typeface="Myriad Pro" charset="0"/>
                <a:cs typeface="Myriad Pro" charset="0"/>
              </a:rPr>
              <a:t>are you willing to make for the possibility of more of what’s important to you?</a:t>
            </a:r>
            <a:endParaRPr lang="en-CA" altLang="en-US" sz="1800" dirty="0">
              <a:latin typeface="+mn-lt"/>
              <a:ea typeface="Myriad Pro" charset="0"/>
              <a:cs typeface="Myriad Pro" charset="0"/>
            </a:endParaRPr>
          </a:p>
          <a:p>
            <a:pPr marL="514350" indent="-514350">
              <a:spcAft>
                <a:spcPts val="900"/>
              </a:spcAft>
              <a:buFont typeface="Calibri" charset="0"/>
              <a:buAutoNum type="arabicPeriod"/>
            </a:pPr>
            <a:r>
              <a:rPr lang="en-CA" altLang="en-US" sz="1800" dirty="0">
                <a:latin typeface="+mn-lt"/>
                <a:ea typeface="Myriad Pro" charset="0"/>
                <a:cs typeface="Myriad Pro" charset="0"/>
              </a:rPr>
              <a:t>If you were </a:t>
            </a:r>
            <a:r>
              <a:rPr lang="en-CA" altLang="en-US" sz="1800" b="1" u="sng" dirty="0">
                <a:latin typeface="+mn-lt"/>
                <a:ea typeface="Myriad Pro" charset="0"/>
                <a:cs typeface="Myriad Pro" charset="0"/>
              </a:rPr>
              <a:t>near the end</a:t>
            </a:r>
            <a:r>
              <a:rPr lang="en-CA" altLang="en-US" sz="1800" b="1" dirty="0">
                <a:latin typeface="+mn-lt"/>
                <a:ea typeface="Myriad Pro" charset="0"/>
                <a:cs typeface="Myriad Pro" charset="0"/>
              </a:rPr>
              <a:t> </a:t>
            </a:r>
            <a:r>
              <a:rPr lang="en-CA" altLang="en-US" sz="1800" dirty="0">
                <a:latin typeface="+mn-lt"/>
                <a:ea typeface="Myriad Pro" charset="0"/>
                <a:cs typeface="Myriad Pro" charset="0"/>
              </a:rPr>
              <a:t>of your life, what might make this time meaningful for you?</a:t>
            </a:r>
          </a:p>
          <a:p>
            <a:pPr marL="514350" indent="-514350">
              <a:spcAft>
                <a:spcPts val="450"/>
              </a:spcAft>
              <a:buClr>
                <a:srgbClr val="233F40"/>
              </a:buClr>
            </a:pPr>
            <a:endParaRPr lang="en-US" altLang="en-US" sz="2800" dirty="0">
              <a:solidFill>
                <a:srgbClr val="002060"/>
              </a:solidFill>
              <a:ea typeface="Myriad Pro" charset="0"/>
              <a:cs typeface="Myriad Pro" charset="0"/>
              <a:sym typeface="Calibri" charset="0"/>
            </a:endParaRPr>
          </a:p>
          <a:p>
            <a:pPr marL="514350" indent="-514350">
              <a:spcAft>
                <a:spcPts val="450"/>
              </a:spcAft>
              <a:buClr>
                <a:srgbClr val="233F40"/>
              </a:buClr>
            </a:pPr>
            <a:endParaRPr lang="en-US" altLang="en-US" sz="2800" dirty="0">
              <a:solidFill>
                <a:srgbClr val="002060"/>
              </a:solidFill>
              <a:ea typeface="Myriad Pro" charset="0"/>
              <a:cs typeface="Myriad Pro" charset="0"/>
              <a:sym typeface="Calibri" charset="0"/>
            </a:endParaRPr>
          </a:p>
          <a:p>
            <a:pPr marL="514350" indent="-514350">
              <a:buClr>
                <a:srgbClr val="233F40"/>
              </a:buClr>
            </a:pPr>
            <a:endParaRPr lang="en-US" altLang="en-US" sz="2800" dirty="0">
              <a:solidFill>
                <a:srgbClr val="002060"/>
              </a:solidFill>
              <a:ea typeface="Myriad Pro" charset="0"/>
              <a:cs typeface="Myriad Pro" charset="0"/>
              <a:sym typeface="Calibri" charset="0"/>
            </a:endParaRPr>
          </a:p>
        </p:txBody>
      </p:sp>
      <p:sp>
        <p:nvSpPr>
          <p:cNvPr id="3" name="TextBox 2"/>
          <p:cNvSpPr txBox="1"/>
          <p:nvPr/>
        </p:nvSpPr>
        <p:spPr>
          <a:xfrm>
            <a:off x="5796136" y="6378920"/>
            <a:ext cx="3347864" cy="461665"/>
          </a:xfrm>
          <a:prstGeom prst="rect">
            <a:avLst/>
          </a:prstGeom>
          <a:noFill/>
        </p:spPr>
        <p:txBody>
          <a:bodyPr wrap="square" rtlCol="0">
            <a:spAutoFit/>
          </a:bodyPr>
          <a:lstStyle/>
          <a:p>
            <a:r>
              <a:rPr lang="en-US" sz="1200" dirty="0"/>
              <a:t>© 2016 by Dr Nadia </a:t>
            </a:r>
            <a:r>
              <a:rPr lang="en-US" sz="1200" dirty="0" err="1"/>
              <a:t>Incardona</a:t>
            </a:r>
            <a:r>
              <a:rPr lang="en-US" sz="1200" dirty="0"/>
              <a:t> and Dr Jeff Myers. ACP Conversation Guide – Clinician Version</a:t>
            </a:r>
            <a:r>
              <a:rPr lang="en-CA" sz="1200" dirty="0"/>
              <a:t>	</a:t>
            </a:r>
          </a:p>
        </p:txBody>
      </p:sp>
      <p:sp>
        <p:nvSpPr>
          <p:cNvPr id="5" name="Bevel 4"/>
          <p:cNvSpPr/>
          <p:nvPr/>
        </p:nvSpPr>
        <p:spPr>
          <a:xfrm>
            <a:off x="251520" y="141107"/>
            <a:ext cx="8784976" cy="158417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27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28800"/>
          </a:xfrm>
        </p:spPr>
        <p:txBody>
          <a:bodyPr/>
          <a:lstStyle/>
          <a:p>
            <a:r>
              <a:rPr lang="en-CA" sz="4800" dirty="0">
                <a:latin typeface="+mj-lt"/>
              </a:rPr>
              <a:t>Question #1: Understanding</a:t>
            </a:r>
            <a:r>
              <a:rPr lang="en-CA" sz="4800" dirty="0"/>
              <a:t> </a:t>
            </a:r>
          </a:p>
        </p:txBody>
      </p:sp>
      <p:sp>
        <p:nvSpPr>
          <p:cNvPr id="3" name="Content Placeholder 2"/>
          <p:cNvSpPr>
            <a:spLocks noGrp="1"/>
          </p:cNvSpPr>
          <p:nvPr>
            <p:ph idx="1"/>
          </p:nvPr>
        </p:nvSpPr>
        <p:spPr>
          <a:xfrm>
            <a:off x="395536" y="1412776"/>
            <a:ext cx="8291264" cy="4968552"/>
          </a:xfrm>
        </p:spPr>
        <p:txBody>
          <a:bodyPr>
            <a:normAutofit/>
          </a:bodyPr>
          <a:lstStyle/>
          <a:p>
            <a:pPr marL="0" indent="0">
              <a:buNone/>
            </a:pPr>
            <a:r>
              <a:rPr lang="en-CA" i="1" dirty="0">
                <a:solidFill>
                  <a:srgbClr val="FF0000"/>
                </a:solidFill>
              </a:rPr>
              <a:t>Based on previous discussions with healthcare providers, what is your understanding of your illness?</a:t>
            </a:r>
          </a:p>
          <a:p>
            <a:pPr marL="0" indent="0">
              <a:buNone/>
            </a:pPr>
            <a:r>
              <a:rPr lang="en-CA" i="1" dirty="0" smtClean="0"/>
              <a:t>Additional </a:t>
            </a:r>
            <a:r>
              <a:rPr lang="en-CA" i="1" dirty="0"/>
              <a:t>questions:</a:t>
            </a:r>
          </a:p>
          <a:p>
            <a:pPr marL="0" indent="0">
              <a:buNone/>
            </a:pPr>
            <a:r>
              <a:rPr lang="en-CA" i="1" dirty="0"/>
              <a:t>What have you been told about your illness</a:t>
            </a:r>
            <a:r>
              <a:rPr lang="en-CA" i="1" dirty="0" smtClean="0"/>
              <a:t>?</a:t>
            </a:r>
          </a:p>
          <a:p>
            <a:pPr marL="0" indent="0">
              <a:buNone/>
            </a:pPr>
            <a:r>
              <a:rPr lang="en-CA" i="1" dirty="0" smtClean="0"/>
              <a:t>What do you expect will happen in the future?</a:t>
            </a:r>
          </a:p>
          <a:p>
            <a:pPr marL="0" indent="0">
              <a:buNone/>
            </a:pPr>
            <a:r>
              <a:rPr lang="en-CA" i="1" dirty="0" smtClean="0"/>
              <a:t>Do you think you will develop difficulty doing things that are important to you?</a:t>
            </a:r>
            <a:endParaRPr lang="en-CA" i="1" dirty="0"/>
          </a:p>
          <a:p>
            <a:pPr marL="0" indent="0">
              <a:buNone/>
            </a:pPr>
            <a:endParaRPr lang="en-CA" dirty="0"/>
          </a:p>
        </p:txBody>
      </p:sp>
      <p:sp>
        <p:nvSpPr>
          <p:cNvPr id="6" name="Bevel 5"/>
          <p:cNvSpPr/>
          <p:nvPr/>
        </p:nvSpPr>
        <p:spPr>
          <a:xfrm>
            <a:off x="755576" y="404664"/>
            <a:ext cx="7704856" cy="86409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629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2776"/>
          </a:xfrm>
        </p:spPr>
        <p:txBody>
          <a:bodyPr/>
          <a:lstStyle/>
          <a:p>
            <a:r>
              <a:rPr lang="en-CA" sz="4800" dirty="0">
                <a:latin typeface="+mj-lt"/>
              </a:rPr>
              <a:t>Question #2: Information</a:t>
            </a:r>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n-CA" i="1" dirty="0">
                <a:solidFill>
                  <a:srgbClr val="FF0000"/>
                </a:solidFill>
              </a:rPr>
              <a:t>What information about your illness that you don’t know would be helpful or important for you to know?</a:t>
            </a:r>
          </a:p>
          <a:p>
            <a:pPr marL="0" indent="0">
              <a:buNone/>
            </a:pPr>
            <a:r>
              <a:rPr lang="en-CA" sz="2400" dirty="0" smtClean="0"/>
              <a:t>Is </a:t>
            </a:r>
            <a:r>
              <a:rPr lang="en-CA" sz="2400" dirty="0"/>
              <a:t>there any information about your illness that you don’t want to know?</a:t>
            </a:r>
          </a:p>
          <a:p>
            <a:pPr lvl="1">
              <a:buFont typeface="Wingdings" panose="05000000000000000000" pitchFamily="2" charset="2"/>
              <a:buChar char="ü"/>
            </a:pPr>
            <a:r>
              <a:rPr lang="en-CA" sz="2400" dirty="0"/>
              <a:t>Would you want someone else to have the information?</a:t>
            </a:r>
          </a:p>
          <a:p>
            <a:pPr lvl="1">
              <a:buFont typeface="Wingdings" panose="05000000000000000000" pitchFamily="2" charset="2"/>
              <a:buChar char="ü"/>
            </a:pPr>
            <a:r>
              <a:rPr lang="en-CA" sz="2400" dirty="0"/>
              <a:t>Help identify the most appropriate health care provider to answer questions</a:t>
            </a:r>
          </a:p>
          <a:p>
            <a:pPr lvl="1">
              <a:buFont typeface="Wingdings" panose="05000000000000000000" pitchFamily="2" charset="2"/>
              <a:buChar char="ü"/>
            </a:pPr>
            <a:r>
              <a:rPr lang="en-CA" sz="2400" dirty="0"/>
              <a:t>Help the patient to formulate questions to ask the health care provider</a:t>
            </a:r>
          </a:p>
        </p:txBody>
      </p:sp>
      <p:sp>
        <p:nvSpPr>
          <p:cNvPr id="5" name="Bevel 4"/>
          <p:cNvSpPr/>
          <p:nvPr/>
        </p:nvSpPr>
        <p:spPr>
          <a:xfrm>
            <a:off x="1115616" y="315842"/>
            <a:ext cx="6984776" cy="86409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363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296144"/>
          </a:xfrm>
        </p:spPr>
        <p:txBody>
          <a:bodyPr>
            <a:normAutofit fontScale="90000"/>
          </a:bodyPr>
          <a:lstStyle/>
          <a:p>
            <a:r>
              <a:rPr lang="en-CA" sz="4800" dirty="0">
                <a:latin typeface="+mj-lt"/>
              </a:rPr>
              <a:t>Question #3: Values, Beliefs &amp; </a:t>
            </a:r>
            <a:br>
              <a:rPr lang="en-CA" sz="4800" dirty="0">
                <a:latin typeface="+mj-lt"/>
              </a:rPr>
            </a:br>
            <a:r>
              <a:rPr lang="en-CA" sz="4800" dirty="0">
                <a:latin typeface="+mj-lt"/>
              </a:rPr>
              <a:t>Quality of Life</a:t>
            </a:r>
          </a:p>
        </p:txBody>
      </p:sp>
      <p:sp>
        <p:nvSpPr>
          <p:cNvPr id="3" name="Content Placeholder 2"/>
          <p:cNvSpPr>
            <a:spLocks noGrp="1"/>
          </p:cNvSpPr>
          <p:nvPr>
            <p:ph idx="1"/>
          </p:nvPr>
        </p:nvSpPr>
        <p:spPr>
          <a:xfrm>
            <a:off x="467544" y="1700808"/>
            <a:ext cx="8219256" cy="4248472"/>
          </a:xfrm>
        </p:spPr>
        <p:txBody>
          <a:bodyPr>
            <a:normAutofit fontScale="85000" lnSpcReduction="20000"/>
          </a:bodyPr>
          <a:lstStyle/>
          <a:p>
            <a:pPr marL="0" indent="0">
              <a:buNone/>
            </a:pPr>
            <a:endParaRPr lang="en-CA" i="1" dirty="0">
              <a:solidFill>
                <a:srgbClr val="FF0000"/>
              </a:solidFill>
            </a:endParaRPr>
          </a:p>
          <a:p>
            <a:pPr marL="0" indent="0">
              <a:buNone/>
            </a:pPr>
            <a:r>
              <a:rPr lang="en-CA" i="1" dirty="0">
                <a:solidFill>
                  <a:srgbClr val="FF0000"/>
                </a:solidFill>
              </a:rPr>
              <a:t>What brings quality to your life?</a:t>
            </a:r>
          </a:p>
          <a:p>
            <a:pPr marL="0" indent="0">
              <a:buNone/>
            </a:pPr>
            <a:r>
              <a:rPr lang="en-CA" i="1" dirty="0">
                <a:solidFill>
                  <a:srgbClr val="FF0000"/>
                </a:solidFill>
              </a:rPr>
              <a:t>What do you value, or what is important in your life that gives it meaning?</a:t>
            </a:r>
          </a:p>
          <a:p>
            <a:endParaRPr lang="en-CA" dirty="0"/>
          </a:p>
          <a:p>
            <a:pPr>
              <a:buFont typeface="Wingdings" panose="05000000000000000000" pitchFamily="2" charset="2"/>
              <a:buChar char="ü"/>
            </a:pPr>
            <a:r>
              <a:rPr lang="en-CA" sz="2800" dirty="0"/>
              <a:t>Ask the patient to think about health decisions they have made in the past</a:t>
            </a:r>
          </a:p>
          <a:p>
            <a:pPr>
              <a:buFont typeface="Wingdings" panose="05000000000000000000" pitchFamily="2" charset="2"/>
              <a:buChar char="ü"/>
            </a:pPr>
            <a:r>
              <a:rPr lang="en-CA" sz="2800" dirty="0"/>
              <a:t>Explore how the decision was made and how their values affected the decision making process</a:t>
            </a:r>
          </a:p>
          <a:p>
            <a:pPr>
              <a:buFont typeface="Wingdings" panose="05000000000000000000" pitchFamily="2" charset="2"/>
              <a:buChar char="ü"/>
            </a:pPr>
            <a:r>
              <a:rPr lang="en-CA" sz="2800" dirty="0"/>
              <a:t>Focus on the patient’s perspective only, not the SDM or other family</a:t>
            </a:r>
          </a:p>
        </p:txBody>
      </p:sp>
      <p:sp>
        <p:nvSpPr>
          <p:cNvPr id="5" name="Bevel 4"/>
          <p:cNvSpPr/>
          <p:nvPr/>
        </p:nvSpPr>
        <p:spPr>
          <a:xfrm>
            <a:off x="511087" y="144016"/>
            <a:ext cx="8208912" cy="1844824"/>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004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200" b="1" dirty="0"/>
              <a:t>Disclosure </a:t>
            </a:r>
            <a:r>
              <a:rPr lang="en-CA" sz="3200" b="1" dirty="0" smtClean="0"/>
              <a:t>of Financial Support</a:t>
            </a:r>
            <a:r>
              <a:rPr lang="en-CA" sz="2000" dirty="0" smtClean="0"/>
              <a:t/>
            </a:r>
            <a:br>
              <a:rPr lang="en-CA" sz="2000" dirty="0" smtClean="0"/>
            </a:br>
            <a:r>
              <a:rPr lang="en-US" sz="2000" i="1" dirty="0" smtClean="0"/>
              <a:t>Michael </a:t>
            </a:r>
            <a:r>
              <a:rPr lang="en-US" sz="2000" i="1" dirty="0"/>
              <a:t>Roach RN, MN (c), Renée Mallet </a:t>
            </a:r>
            <a:r>
              <a:rPr lang="en-CA" sz="2000" i="1" dirty="0"/>
              <a:t>M.S.W. /R.S.W.</a:t>
            </a:r>
            <a:r>
              <a:rPr lang="en-US" sz="2000" i="1" dirty="0"/>
              <a:t> , </a:t>
            </a:r>
            <a:br>
              <a:rPr lang="en-US" sz="2000" i="1" dirty="0"/>
            </a:br>
            <a:r>
              <a:rPr lang="en-US" sz="2000" i="1" dirty="0"/>
              <a:t>Dr. Christine Pun MD CCFP (EM) (PC) FCFP, Traci </a:t>
            </a:r>
            <a:r>
              <a:rPr lang="en-CA" sz="2000" i="1" dirty="0"/>
              <a:t>Franklin M.S.W. /R.S.W.</a:t>
            </a:r>
            <a:endParaRPr lang="en-CA" sz="2000" dirty="0"/>
          </a:p>
        </p:txBody>
      </p:sp>
      <p:sp>
        <p:nvSpPr>
          <p:cNvPr id="3" name="Rectangle 2"/>
          <p:cNvSpPr/>
          <p:nvPr/>
        </p:nvSpPr>
        <p:spPr>
          <a:xfrm>
            <a:off x="323528" y="1913201"/>
            <a:ext cx="6534472" cy="1477328"/>
          </a:xfrm>
          <a:prstGeom prst="rect">
            <a:avLst/>
          </a:prstGeom>
        </p:spPr>
        <p:txBody>
          <a:bodyPr wrap="square">
            <a:spAutoFit/>
          </a:bodyPr>
          <a:lstStyle/>
          <a:p>
            <a:pPr marL="285750" indent="-285750">
              <a:buFont typeface="Arial" panose="020B0604020202020204" pitchFamily="34" charset="0"/>
              <a:buChar char="•"/>
            </a:pPr>
            <a:r>
              <a:rPr lang="en-CA" dirty="0" smtClean="0">
                <a:solidFill>
                  <a:srgbClr val="C00000"/>
                </a:solidFill>
              </a:rPr>
              <a:t>This session has </a:t>
            </a:r>
            <a:r>
              <a:rPr lang="en-CA" dirty="0">
                <a:solidFill>
                  <a:srgbClr val="C00000"/>
                </a:solidFill>
              </a:rPr>
              <a:t>received </a:t>
            </a:r>
            <a:r>
              <a:rPr lang="en-CA" u="sng" dirty="0">
                <a:solidFill>
                  <a:srgbClr val="C00000"/>
                </a:solidFill>
              </a:rPr>
              <a:t>financial support</a:t>
            </a:r>
            <a:r>
              <a:rPr lang="en-CA" dirty="0">
                <a:solidFill>
                  <a:srgbClr val="C00000"/>
                </a:solidFill>
              </a:rPr>
              <a:t> from </a:t>
            </a:r>
            <a:r>
              <a:rPr lang="en-CA" dirty="0" smtClean="0">
                <a:solidFill>
                  <a:srgbClr val="C00000"/>
                </a:solidFill>
              </a:rPr>
              <a:t>the Northeast Cancer Centre Planning Committee in </a:t>
            </a:r>
            <a:r>
              <a:rPr lang="en-CA" dirty="0">
                <a:solidFill>
                  <a:srgbClr val="C00000"/>
                </a:solidFill>
              </a:rPr>
              <a:t>the form of </a:t>
            </a:r>
            <a:r>
              <a:rPr lang="en-CA" dirty="0" smtClean="0">
                <a:solidFill>
                  <a:srgbClr val="C00000"/>
                </a:solidFill>
              </a:rPr>
              <a:t>a stipend for the Standardized patients.</a:t>
            </a:r>
          </a:p>
          <a:p>
            <a:pPr marL="285750" indent="-285750">
              <a:buFont typeface="Arial" panose="020B0604020202020204" pitchFamily="34" charset="0"/>
              <a:buChar char="•"/>
            </a:pPr>
            <a:endParaRPr lang="en-CA" dirty="0">
              <a:solidFill>
                <a:srgbClr val="C00000"/>
              </a:solidFill>
            </a:endParaRPr>
          </a:p>
          <a:p>
            <a:pPr marL="285750" indent="-285750">
              <a:buFont typeface="Arial" panose="020B0604020202020204" pitchFamily="34" charset="0"/>
              <a:buChar char="•"/>
            </a:pPr>
            <a:r>
              <a:rPr lang="en-CA" dirty="0" smtClean="0">
                <a:solidFill>
                  <a:srgbClr val="C00000"/>
                </a:solidFill>
              </a:rPr>
              <a:t>This </a:t>
            </a:r>
            <a:r>
              <a:rPr lang="en-CA" dirty="0">
                <a:solidFill>
                  <a:srgbClr val="C00000"/>
                </a:solidFill>
              </a:rPr>
              <a:t>session/program has received </a:t>
            </a:r>
            <a:r>
              <a:rPr lang="en-CA" u="sng" dirty="0">
                <a:solidFill>
                  <a:srgbClr val="C00000"/>
                </a:solidFill>
              </a:rPr>
              <a:t>in-kind support</a:t>
            </a:r>
            <a:r>
              <a:rPr lang="en-CA" dirty="0">
                <a:solidFill>
                  <a:srgbClr val="C00000"/>
                </a:solidFill>
              </a:rPr>
              <a:t> from </a:t>
            </a:r>
            <a:r>
              <a:rPr lang="en-CA" dirty="0" smtClean="0">
                <a:solidFill>
                  <a:srgbClr val="C00000"/>
                </a:solidFill>
              </a:rPr>
              <a:t>HSN.</a:t>
            </a:r>
            <a:endParaRPr lang="en-CA"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895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4136"/>
          </a:xfrm>
        </p:spPr>
        <p:txBody>
          <a:bodyPr/>
          <a:lstStyle/>
          <a:p>
            <a:r>
              <a:rPr lang="en-CA" sz="4800" dirty="0">
                <a:latin typeface="+mj-lt"/>
              </a:rPr>
              <a:t>Question #4: Worries &amp; Fears</a:t>
            </a:r>
          </a:p>
        </p:txBody>
      </p:sp>
      <p:sp>
        <p:nvSpPr>
          <p:cNvPr id="3" name="Content Placeholder 2"/>
          <p:cNvSpPr>
            <a:spLocks noGrp="1"/>
          </p:cNvSpPr>
          <p:nvPr>
            <p:ph idx="1"/>
          </p:nvPr>
        </p:nvSpPr>
        <p:spPr>
          <a:xfrm>
            <a:off x="457200" y="1700808"/>
            <a:ext cx="8229600" cy="4680520"/>
          </a:xfrm>
        </p:spPr>
        <p:txBody>
          <a:bodyPr>
            <a:normAutofit/>
          </a:bodyPr>
          <a:lstStyle/>
          <a:p>
            <a:pPr marL="0" indent="0">
              <a:buNone/>
            </a:pPr>
            <a:r>
              <a:rPr lang="en-CA" i="1" dirty="0">
                <a:solidFill>
                  <a:srgbClr val="FF0000"/>
                </a:solidFill>
              </a:rPr>
              <a:t>If critically ill or at end of life, what worries or fears come to mind?</a:t>
            </a:r>
          </a:p>
          <a:p>
            <a:pPr>
              <a:buFont typeface="Wingdings" panose="05000000000000000000" pitchFamily="2" charset="2"/>
              <a:buChar char="ü"/>
            </a:pPr>
            <a:r>
              <a:rPr lang="en-CA" sz="2800" dirty="0"/>
              <a:t>Patients may be curious or distressed about why end of life care if being discussed</a:t>
            </a:r>
          </a:p>
          <a:p>
            <a:pPr>
              <a:buFont typeface="Wingdings" panose="05000000000000000000" pitchFamily="2" charset="2"/>
              <a:buChar char="ü"/>
            </a:pPr>
            <a:r>
              <a:rPr lang="en-CA" sz="2800" u="sng" dirty="0"/>
              <a:t>Normalize</a:t>
            </a:r>
            <a:r>
              <a:rPr lang="en-CA" sz="2800" dirty="0"/>
              <a:t> the purpose of advanced care planning</a:t>
            </a:r>
          </a:p>
          <a:p>
            <a:pPr>
              <a:buFont typeface="Wingdings" panose="05000000000000000000" pitchFamily="2" charset="2"/>
              <a:buChar char="ü"/>
            </a:pPr>
            <a:r>
              <a:rPr lang="en-CA" sz="2800" dirty="0"/>
              <a:t>Explore why a patient has a wish/preference regarding a particular treatment</a:t>
            </a:r>
          </a:p>
          <a:p>
            <a:endParaRPr lang="en-CA" dirty="0"/>
          </a:p>
        </p:txBody>
      </p:sp>
      <p:sp>
        <p:nvSpPr>
          <p:cNvPr id="4" name="Bevel 3"/>
          <p:cNvSpPr/>
          <p:nvPr/>
        </p:nvSpPr>
        <p:spPr>
          <a:xfrm>
            <a:off x="467544" y="260648"/>
            <a:ext cx="8208912" cy="108012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563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16"/>
            <a:ext cx="8229600" cy="980728"/>
          </a:xfrm>
        </p:spPr>
        <p:txBody>
          <a:bodyPr/>
          <a:lstStyle/>
          <a:p>
            <a:r>
              <a:rPr lang="en-CA" sz="4800" dirty="0">
                <a:latin typeface="+mj-lt"/>
              </a:rPr>
              <a:t>Question #5: Trade offs</a:t>
            </a:r>
          </a:p>
        </p:txBody>
      </p:sp>
      <p:sp>
        <p:nvSpPr>
          <p:cNvPr id="3" name="Content Placeholder 2"/>
          <p:cNvSpPr>
            <a:spLocks noGrp="1"/>
          </p:cNvSpPr>
          <p:nvPr>
            <p:ph idx="1"/>
          </p:nvPr>
        </p:nvSpPr>
        <p:spPr>
          <a:xfrm>
            <a:off x="611560" y="1556792"/>
            <a:ext cx="8075240" cy="4968552"/>
          </a:xfrm>
        </p:spPr>
        <p:txBody>
          <a:bodyPr>
            <a:normAutofit/>
          </a:bodyPr>
          <a:lstStyle/>
          <a:p>
            <a:pPr marL="0" indent="0">
              <a:buNone/>
            </a:pPr>
            <a:r>
              <a:rPr lang="en-CA" i="1" dirty="0">
                <a:solidFill>
                  <a:srgbClr val="FF0000"/>
                </a:solidFill>
              </a:rPr>
              <a:t>What would you trade for the chance of gaining more of what you value or what’s important to you?</a:t>
            </a:r>
          </a:p>
          <a:p>
            <a:pPr>
              <a:buFont typeface="Wingdings" panose="05000000000000000000" pitchFamily="2" charset="2"/>
              <a:buChar char="ü"/>
            </a:pPr>
            <a:r>
              <a:rPr lang="en-CA" sz="2800" dirty="0"/>
              <a:t>What would the patient be willing to choose based on what is important to them?</a:t>
            </a:r>
          </a:p>
          <a:p>
            <a:pPr>
              <a:buFont typeface="Wingdings" panose="05000000000000000000" pitchFamily="2" charset="2"/>
              <a:buChar char="ü"/>
            </a:pPr>
            <a:r>
              <a:rPr lang="en-CA" sz="2800" dirty="0"/>
              <a:t>Remind patients of their previously stated wishes </a:t>
            </a:r>
          </a:p>
          <a:p>
            <a:pPr>
              <a:buFont typeface="Wingdings" panose="05000000000000000000" pitchFamily="2" charset="2"/>
              <a:buChar char="ü"/>
            </a:pPr>
            <a:r>
              <a:rPr lang="en-CA" sz="2800" dirty="0"/>
              <a:t>Remind patients that their SDM may be called upon to provide consent to future treatments</a:t>
            </a:r>
          </a:p>
          <a:p>
            <a:pPr marL="0" indent="0">
              <a:buNone/>
            </a:pPr>
            <a:endParaRPr lang="en-CA" dirty="0"/>
          </a:p>
        </p:txBody>
      </p:sp>
      <p:sp>
        <p:nvSpPr>
          <p:cNvPr id="4" name="Bevel 3"/>
          <p:cNvSpPr/>
          <p:nvPr/>
        </p:nvSpPr>
        <p:spPr>
          <a:xfrm>
            <a:off x="1115616" y="216024"/>
            <a:ext cx="6696744" cy="105273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125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424"/>
            <a:ext cx="8229600" cy="1081336"/>
          </a:xfrm>
        </p:spPr>
        <p:txBody>
          <a:bodyPr/>
          <a:lstStyle/>
          <a:p>
            <a:r>
              <a:rPr lang="en-CA" sz="4800" dirty="0">
                <a:latin typeface="+mj-lt"/>
              </a:rPr>
              <a:t>Question #6: Near the end</a:t>
            </a:r>
          </a:p>
        </p:txBody>
      </p:sp>
      <p:sp>
        <p:nvSpPr>
          <p:cNvPr id="3" name="Content Placeholder 2"/>
          <p:cNvSpPr>
            <a:spLocks noGrp="1"/>
          </p:cNvSpPr>
          <p:nvPr>
            <p:ph idx="1"/>
          </p:nvPr>
        </p:nvSpPr>
        <p:spPr>
          <a:xfrm>
            <a:off x="539552" y="1196752"/>
            <a:ext cx="8147248" cy="5256584"/>
          </a:xfrm>
        </p:spPr>
        <p:txBody>
          <a:bodyPr>
            <a:normAutofit/>
          </a:bodyPr>
          <a:lstStyle/>
          <a:p>
            <a:pPr marL="0" indent="0">
              <a:buNone/>
            </a:pPr>
            <a:r>
              <a:rPr lang="en-CA" dirty="0">
                <a:solidFill>
                  <a:srgbClr val="FF0000"/>
                </a:solidFill>
              </a:rPr>
              <a:t>If near the end of life, what would make this time meaningful?</a:t>
            </a:r>
          </a:p>
          <a:p>
            <a:pPr>
              <a:buFont typeface="Wingdings" panose="05000000000000000000" pitchFamily="2" charset="2"/>
              <a:buChar char="ü"/>
            </a:pPr>
            <a:r>
              <a:rPr lang="en-CA" sz="2400" dirty="0"/>
              <a:t>Is there anyone who would provide valuable information to your Substitute Decision Maker (SDM) to help make future care decisions?</a:t>
            </a:r>
          </a:p>
          <a:p>
            <a:pPr>
              <a:buFont typeface="Wingdings" panose="05000000000000000000" pitchFamily="2" charset="2"/>
              <a:buChar char="ü"/>
            </a:pPr>
            <a:r>
              <a:rPr lang="en-CA" sz="2400" dirty="0"/>
              <a:t>Inquire if patient has wishes related to care settings such as home or hospice as well spiritual ceremonies, music, etc.</a:t>
            </a:r>
          </a:p>
          <a:p>
            <a:pPr>
              <a:buFont typeface="Wingdings" panose="05000000000000000000" pitchFamily="2" charset="2"/>
              <a:buChar char="ü"/>
            </a:pPr>
            <a:r>
              <a:rPr lang="en-CA" sz="2400" dirty="0"/>
              <a:t>Does the patient have questions about what to expect in the last stages of life?</a:t>
            </a:r>
          </a:p>
          <a:p>
            <a:pPr marL="0" indent="0">
              <a:buNone/>
            </a:pPr>
            <a:endParaRPr lang="en-CA" dirty="0"/>
          </a:p>
        </p:txBody>
      </p:sp>
      <p:sp>
        <p:nvSpPr>
          <p:cNvPr id="4" name="Bevel 3"/>
          <p:cNvSpPr/>
          <p:nvPr/>
        </p:nvSpPr>
        <p:spPr>
          <a:xfrm>
            <a:off x="755576" y="332656"/>
            <a:ext cx="7704856" cy="86409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364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latin typeface="Bradley Hand ITC" panose="03070402050302030203" pitchFamily="66" charset="0"/>
              </a:rPr>
              <a:t>Acknowledgement</a:t>
            </a:r>
            <a:endParaRPr lang="en-CA" b="1" dirty="0">
              <a:solidFill>
                <a:srgbClr val="FF0000"/>
              </a:solidFill>
              <a:latin typeface="Bradley Hand ITC" panose="03070402050302030203"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457200" y="1600201"/>
            <a:ext cx="8229600" cy="3412976"/>
          </a:xfrm>
        </p:spPr>
        <p:txBody>
          <a:bodyPr>
            <a:normAutofit/>
          </a:bodyPr>
          <a:lstStyle/>
          <a:p>
            <a:pPr marL="0" indent="0">
              <a:buNone/>
            </a:pPr>
            <a:r>
              <a:rPr lang="en-CA" dirty="0" smtClean="0"/>
              <a:t>We </a:t>
            </a:r>
            <a:r>
              <a:rPr lang="en-CA" dirty="0" smtClean="0"/>
              <a:t>would like to also thank Barb Ballantyne and Caroline Duquette for their support.</a:t>
            </a:r>
          </a:p>
          <a:p>
            <a:pPr marL="0" indent="0">
              <a:buNone/>
            </a:pPr>
            <a:r>
              <a:rPr lang="en-CA" dirty="0"/>
              <a:t>	</a:t>
            </a:r>
            <a:r>
              <a:rPr lang="en-CA" dirty="0" smtClean="0"/>
              <a:t>		</a:t>
            </a:r>
            <a:r>
              <a:rPr lang="en-CA" b="1" dirty="0" smtClean="0">
                <a:solidFill>
                  <a:srgbClr val="FF0000"/>
                </a:solidFill>
                <a:latin typeface="Bradley Hand ITC" panose="03070402050302030203" pitchFamily="66" charset="0"/>
              </a:rPr>
              <a:t>THANK YOU!</a:t>
            </a:r>
            <a:endParaRPr lang="en-CA"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57553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CA" dirty="0"/>
              <a:t>Resources</a:t>
            </a:r>
          </a:p>
        </p:txBody>
      </p:sp>
      <p:sp>
        <p:nvSpPr>
          <p:cNvPr id="3" name="Content Placeholder 2"/>
          <p:cNvSpPr>
            <a:spLocks noGrp="1"/>
          </p:cNvSpPr>
          <p:nvPr>
            <p:ph idx="1"/>
          </p:nvPr>
        </p:nvSpPr>
        <p:spPr>
          <a:xfrm>
            <a:off x="323528" y="1412776"/>
            <a:ext cx="8229600" cy="4525963"/>
          </a:xfrm>
        </p:spPr>
        <p:txBody>
          <a:bodyPr>
            <a:normAutofit lnSpcReduction="10000"/>
          </a:bodyPr>
          <a:lstStyle/>
          <a:p>
            <a:pPr marL="0" lvl="0" indent="0">
              <a:buNone/>
            </a:pPr>
            <a:r>
              <a:rPr lang="en-CA" sz="1400" b="1" dirty="0"/>
              <a:t>ACP Clinician’s Guide</a:t>
            </a:r>
          </a:p>
          <a:p>
            <a:pPr marL="0" lvl="0" indent="0">
              <a:buNone/>
            </a:pPr>
            <a:r>
              <a:rPr lang="en-CA" sz="1400" dirty="0">
                <a:solidFill>
                  <a:prstClr val="black">
                    <a:lumMod val="50000"/>
                    <a:lumOff val="50000"/>
                  </a:prstClr>
                </a:solidFill>
                <a:hlinkClick r:id="rId3"/>
              </a:rPr>
              <a:t>http://acpww.ca/wp-content/uploads/2016/01/ACP-Conversation-Guide-Clinician-Primer.pdf</a:t>
            </a:r>
            <a:endParaRPr lang="en-CA" sz="1400" dirty="0">
              <a:solidFill>
                <a:prstClr val="black">
                  <a:lumMod val="50000"/>
                  <a:lumOff val="50000"/>
                </a:prstClr>
              </a:solidFill>
            </a:endParaRPr>
          </a:p>
          <a:p>
            <a:pPr marL="0" lvl="0" indent="0">
              <a:buNone/>
            </a:pPr>
            <a:endParaRPr lang="en-CA" sz="1400" dirty="0" smtClean="0">
              <a:solidFill>
                <a:prstClr val="black">
                  <a:lumMod val="50000"/>
                  <a:lumOff val="50000"/>
                </a:prstClr>
              </a:solidFill>
            </a:endParaRPr>
          </a:p>
          <a:p>
            <a:pPr marL="0" lvl="0" indent="0">
              <a:buNone/>
            </a:pPr>
            <a:r>
              <a:rPr lang="en-CA" sz="1400" b="1" dirty="0" smtClean="0"/>
              <a:t>Canadian </a:t>
            </a:r>
            <a:r>
              <a:rPr lang="en-CA" sz="1400" b="1" dirty="0"/>
              <a:t>Medical Association</a:t>
            </a:r>
          </a:p>
          <a:p>
            <a:pPr marL="0" lvl="0" indent="0">
              <a:buNone/>
            </a:pPr>
            <a:r>
              <a:rPr lang="en-CA" sz="1400" b="1" dirty="0"/>
              <a:t> </a:t>
            </a:r>
            <a:r>
              <a:rPr lang="en-CA" sz="1400" dirty="0"/>
              <a:t>Policy resolution GC14-25 – strategy for advance care planning, palliative and </a:t>
            </a:r>
            <a:r>
              <a:rPr lang="en-CA" sz="1400" dirty="0" smtClean="0"/>
              <a:t>end-of-life </a:t>
            </a:r>
            <a:r>
              <a:rPr lang="en-CA" sz="1400" dirty="0"/>
              <a:t>care. Ottawa (ON): The Association; 2014. </a:t>
            </a:r>
            <a:r>
              <a:rPr lang="en-CA" sz="1400" dirty="0">
                <a:hlinkClick r:id="rId4"/>
              </a:rPr>
              <a:t>http://policybase.cma.ca/dbtw-wpd/CMAPolicy/PublicB.htm</a:t>
            </a:r>
            <a:endParaRPr lang="en-CA" sz="1400" dirty="0"/>
          </a:p>
          <a:p>
            <a:pPr marL="0" lvl="0" indent="0">
              <a:buNone/>
            </a:pPr>
            <a:endParaRPr lang="en-CA" sz="1400" b="1" dirty="0" smtClean="0"/>
          </a:p>
          <a:p>
            <a:pPr marL="0" lvl="0" indent="0">
              <a:buNone/>
            </a:pPr>
            <a:r>
              <a:rPr lang="en-CA" sz="1400" b="1" dirty="0" smtClean="0"/>
              <a:t>Dr</a:t>
            </a:r>
            <a:r>
              <a:rPr lang="en-CA" sz="1400" b="1" dirty="0"/>
              <a:t>. Jeff Myers:</a:t>
            </a:r>
          </a:p>
          <a:p>
            <a:pPr marL="0" lvl="0" indent="0">
              <a:buNone/>
            </a:pPr>
            <a:r>
              <a:rPr lang="en-CA" sz="1400" dirty="0">
                <a:solidFill>
                  <a:prstClr val="black">
                    <a:lumMod val="50000"/>
                    <a:lumOff val="50000"/>
                  </a:prstClr>
                </a:solidFill>
                <a:hlinkClick r:id="rId5"/>
              </a:rPr>
              <a:t>http://acpww.ca/wp-content/uploads/2015/09/ACP-WW-Sept-30-2015-v3.pdf</a:t>
            </a:r>
            <a:endParaRPr lang="en-CA" sz="1400" dirty="0">
              <a:solidFill>
                <a:prstClr val="black">
                  <a:lumMod val="50000"/>
                  <a:lumOff val="50000"/>
                </a:prstClr>
              </a:solidFill>
            </a:endParaRPr>
          </a:p>
          <a:p>
            <a:pPr marL="0" lvl="0" indent="0">
              <a:buNone/>
            </a:pPr>
            <a:endParaRPr lang="en-CA" sz="1400" b="1" dirty="0" smtClean="0"/>
          </a:p>
          <a:p>
            <a:pPr marL="0" lvl="0" indent="0">
              <a:buNone/>
            </a:pPr>
            <a:r>
              <a:rPr lang="en-CA" sz="1400" b="1" dirty="0" smtClean="0"/>
              <a:t>Health </a:t>
            </a:r>
            <a:r>
              <a:rPr lang="en-CA" sz="1400" b="1" dirty="0"/>
              <a:t>Care Consent Act </a:t>
            </a:r>
          </a:p>
          <a:p>
            <a:pPr marL="0" lvl="0" indent="0">
              <a:buNone/>
            </a:pPr>
            <a:r>
              <a:rPr lang="en-CA" sz="1400" dirty="0">
                <a:solidFill>
                  <a:prstClr val="black">
                    <a:lumMod val="50000"/>
                    <a:lumOff val="50000"/>
                  </a:prstClr>
                </a:solidFill>
                <a:hlinkClick r:id="rId6"/>
              </a:rPr>
              <a:t>https://www.ontario.ca/laws/statute/96h02</a:t>
            </a:r>
            <a:endParaRPr lang="en-CA" sz="1400" dirty="0">
              <a:solidFill>
                <a:prstClr val="black">
                  <a:lumMod val="50000"/>
                  <a:lumOff val="50000"/>
                </a:prstClr>
              </a:solidFill>
            </a:endParaRPr>
          </a:p>
          <a:p>
            <a:pPr marL="0" lvl="0" indent="0">
              <a:buNone/>
            </a:pPr>
            <a:endParaRPr lang="en-CA" sz="1400" dirty="0"/>
          </a:p>
          <a:p>
            <a:pPr marL="0" lvl="0" indent="0">
              <a:buNone/>
            </a:pPr>
            <a:r>
              <a:rPr lang="en-CA" sz="1400" b="1" dirty="0" smtClean="0"/>
              <a:t>POA Ministry of Attorney General</a:t>
            </a:r>
          </a:p>
          <a:p>
            <a:pPr marL="0" lvl="0" indent="0">
              <a:buNone/>
            </a:pPr>
            <a:r>
              <a:rPr lang="en-CA" sz="1400" dirty="0">
                <a:solidFill>
                  <a:prstClr val="black">
                    <a:lumMod val="50000"/>
                    <a:lumOff val="50000"/>
                  </a:prstClr>
                </a:solidFill>
                <a:hlinkClick r:id="rId7"/>
              </a:rPr>
              <a:t>https://</a:t>
            </a:r>
            <a:r>
              <a:rPr lang="en-CA" sz="1400" dirty="0" smtClean="0">
                <a:solidFill>
                  <a:prstClr val="black">
                    <a:lumMod val="50000"/>
                    <a:lumOff val="50000"/>
                  </a:prstClr>
                </a:solidFill>
                <a:hlinkClick r:id="rId7"/>
              </a:rPr>
              <a:t>www.attorneygeneral.jus.gov.on.ca/english/family/pgt/poa.pdf</a:t>
            </a:r>
            <a:endParaRPr lang="en-CA" sz="1400" dirty="0" smtClean="0">
              <a:solidFill>
                <a:prstClr val="black">
                  <a:lumMod val="50000"/>
                  <a:lumOff val="50000"/>
                </a:prstClr>
              </a:solidFill>
            </a:endParaRPr>
          </a:p>
          <a:p>
            <a:pPr marL="0" lvl="0" indent="0">
              <a:buNone/>
            </a:pPr>
            <a:endParaRPr lang="en-CA" sz="1400" b="1" dirty="0" smtClean="0"/>
          </a:p>
          <a:p>
            <a:pPr marL="0" lvl="0" indent="0">
              <a:buNone/>
            </a:pPr>
            <a:r>
              <a:rPr lang="en-CA" sz="1400" b="1" dirty="0" smtClean="0"/>
              <a:t>Speak-up </a:t>
            </a:r>
            <a:r>
              <a:rPr lang="en-CA" sz="1400" b="1" dirty="0"/>
              <a:t>Ontario</a:t>
            </a:r>
          </a:p>
          <a:p>
            <a:pPr marL="0" lvl="0" indent="0">
              <a:buNone/>
            </a:pPr>
            <a:r>
              <a:rPr lang="en-CA" sz="1400" dirty="0">
                <a:solidFill>
                  <a:prstClr val="black">
                    <a:lumMod val="50000"/>
                    <a:lumOff val="50000"/>
                  </a:prstClr>
                </a:solidFill>
                <a:hlinkClick r:id="rId8"/>
              </a:rPr>
              <a:t>www.advancecareplanning.ca</a:t>
            </a:r>
            <a:endParaRPr lang="en-CA" sz="1400" dirty="0">
              <a:solidFill>
                <a:prstClr val="black">
                  <a:lumMod val="50000"/>
                  <a:lumOff val="50000"/>
                </a:prstClr>
              </a:solidFill>
            </a:endParaRPr>
          </a:p>
          <a:p>
            <a:pPr marL="0" lvl="0" indent="0">
              <a:buNone/>
            </a:pPr>
            <a:endParaRPr lang="en-CA" sz="1400" dirty="0">
              <a:solidFill>
                <a:prstClr val="black">
                  <a:lumMod val="50000"/>
                  <a:lumOff val="50000"/>
                </a:prstClr>
              </a:solidFill>
            </a:endParaRPr>
          </a:p>
          <a:p>
            <a:endParaRPr lang="en-CA" dirty="0"/>
          </a:p>
        </p:txBody>
      </p:sp>
      <p:sp>
        <p:nvSpPr>
          <p:cNvPr id="4" name="Bevel 3"/>
          <p:cNvSpPr/>
          <p:nvPr/>
        </p:nvSpPr>
        <p:spPr>
          <a:xfrm>
            <a:off x="2411760" y="260648"/>
            <a:ext cx="4464496" cy="108012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375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9776"/>
            <a:ext cx="8229600" cy="1143000"/>
          </a:xfrm>
        </p:spPr>
        <p:txBody>
          <a:bodyPr>
            <a:normAutofit/>
          </a:bodyPr>
          <a:lstStyle/>
          <a:p>
            <a:r>
              <a:rPr lang="en-CA" sz="3600" dirty="0" smtClean="0"/>
              <a:t>Learning Objectives</a:t>
            </a:r>
            <a:endParaRPr lang="en-CA" sz="3600" dirty="0"/>
          </a:p>
        </p:txBody>
      </p:sp>
      <p:sp>
        <p:nvSpPr>
          <p:cNvPr id="5" name="Content Placeholder 4"/>
          <p:cNvSpPr>
            <a:spLocks noGrp="1"/>
          </p:cNvSpPr>
          <p:nvPr>
            <p:ph idx="1"/>
          </p:nvPr>
        </p:nvSpPr>
        <p:spPr>
          <a:xfrm>
            <a:off x="467544" y="1844824"/>
            <a:ext cx="8229600" cy="3816424"/>
          </a:xfrm>
        </p:spPr>
        <p:txBody>
          <a:bodyPr>
            <a:normAutofit lnSpcReduction="10000"/>
          </a:bodyPr>
          <a:lstStyle/>
          <a:p>
            <a:pPr marL="0" indent="0">
              <a:buNone/>
            </a:pPr>
            <a:r>
              <a:rPr lang="en-CA" dirty="0"/>
              <a:t>After this session attendees will be able to:</a:t>
            </a:r>
            <a:br>
              <a:rPr lang="en-CA" dirty="0"/>
            </a:br>
            <a:r>
              <a:rPr lang="en-CA" dirty="0"/>
              <a:t>1. Discuss common terms and </a:t>
            </a:r>
            <a:r>
              <a:rPr lang="en-CA" dirty="0" smtClean="0"/>
              <a:t>Ontario. </a:t>
            </a:r>
            <a:r>
              <a:rPr lang="en-CA" dirty="0"/>
              <a:t>legislation related to </a:t>
            </a:r>
            <a:r>
              <a:rPr lang="en-CA" dirty="0" smtClean="0"/>
              <a:t>Advance Care Planning.</a:t>
            </a:r>
            <a:r>
              <a:rPr lang="en-CA" dirty="0"/>
              <a:t/>
            </a:r>
            <a:br>
              <a:rPr lang="en-CA" dirty="0"/>
            </a:br>
            <a:r>
              <a:rPr lang="en-CA" dirty="0"/>
              <a:t>2. Analyze a simulated </a:t>
            </a:r>
            <a:r>
              <a:rPr lang="en-CA" dirty="0" smtClean="0"/>
              <a:t>Advance Care Planning </a:t>
            </a:r>
            <a:r>
              <a:rPr lang="en-CA" dirty="0"/>
              <a:t>conversation through the use of debriefing.</a:t>
            </a:r>
            <a:br>
              <a:rPr lang="en-CA" dirty="0"/>
            </a:br>
            <a:r>
              <a:rPr lang="en-CA" dirty="0"/>
              <a:t>3. Utilize tools, language, and increased confidence in facilitating </a:t>
            </a:r>
            <a:r>
              <a:rPr lang="en-CA" dirty="0" smtClean="0"/>
              <a:t>Advance Care Planning conversations.</a:t>
            </a:r>
            <a:endParaRPr lang="en-CA" dirty="0"/>
          </a:p>
          <a:p>
            <a:endParaRPr lang="en-CA" dirty="0"/>
          </a:p>
          <a:p>
            <a:pPr marL="0" indent="0">
              <a:buNone/>
            </a:pPr>
            <a:endParaRPr lang="en-US" dirty="0"/>
          </a:p>
          <a:p>
            <a:pPr marL="0" indent="0">
              <a:buNone/>
            </a:pPr>
            <a:endParaRPr lang="en-CA" dirty="0"/>
          </a:p>
        </p:txBody>
      </p:sp>
      <p:sp>
        <p:nvSpPr>
          <p:cNvPr id="6" name="Bevel 5"/>
          <p:cNvSpPr/>
          <p:nvPr/>
        </p:nvSpPr>
        <p:spPr>
          <a:xfrm>
            <a:off x="395536" y="116632"/>
            <a:ext cx="8424936" cy="1512168"/>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20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Advanced Care Planning?</a:t>
            </a:r>
          </a:p>
        </p:txBody>
      </p:sp>
      <p:sp>
        <p:nvSpPr>
          <p:cNvPr id="3" name="Content Placeholder 2"/>
          <p:cNvSpPr>
            <a:spLocks noGrp="1"/>
          </p:cNvSpPr>
          <p:nvPr>
            <p:ph idx="1"/>
          </p:nvPr>
        </p:nvSpPr>
        <p:spPr>
          <a:xfrm>
            <a:off x="395536" y="1412776"/>
            <a:ext cx="8219256" cy="5184576"/>
          </a:xfrm>
        </p:spPr>
        <p:txBody>
          <a:bodyPr>
            <a:noAutofit/>
          </a:bodyPr>
          <a:lstStyle/>
          <a:p>
            <a:pPr>
              <a:buFont typeface="Wingdings" panose="05000000000000000000" pitchFamily="2" charset="2"/>
              <a:buChar char="ü"/>
            </a:pPr>
            <a:r>
              <a:rPr lang="en-CA" sz="2400" dirty="0"/>
              <a:t>A process for patients to communicate their values and wishes about their life and health.</a:t>
            </a:r>
          </a:p>
          <a:p>
            <a:pPr>
              <a:buFont typeface="Wingdings" panose="05000000000000000000" pitchFamily="2" charset="2"/>
              <a:buChar char="ü"/>
            </a:pPr>
            <a:r>
              <a:rPr lang="en-CA" sz="2400" dirty="0"/>
              <a:t>Information to help guide future decisions about health care or medical treatment</a:t>
            </a:r>
          </a:p>
          <a:p>
            <a:pPr>
              <a:buFont typeface="Wingdings" panose="05000000000000000000" pitchFamily="2" charset="2"/>
              <a:buChar char="ü"/>
            </a:pPr>
            <a:r>
              <a:rPr lang="en-CA" sz="2400" dirty="0"/>
              <a:t>Sharing wishes to help guide a Substitute Decision Maker</a:t>
            </a:r>
          </a:p>
          <a:p>
            <a:pPr>
              <a:buFont typeface="Wingdings" panose="05000000000000000000" pitchFamily="2" charset="2"/>
              <a:buChar char="ü"/>
            </a:pPr>
            <a:r>
              <a:rPr lang="en-CA" sz="2400" dirty="0"/>
              <a:t>A way for the patient to name someone who can speak for them when they can’t speak for themselves</a:t>
            </a:r>
          </a:p>
          <a:p>
            <a:r>
              <a:rPr lang="en-CA" sz="2400" dirty="0" smtClean="0"/>
              <a:t>It </a:t>
            </a:r>
            <a:r>
              <a:rPr lang="en-CA" sz="2400" dirty="0"/>
              <a:t>is </a:t>
            </a:r>
            <a:r>
              <a:rPr lang="en-CA" sz="2400" b="1" dirty="0"/>
              <a:t>NOT</a:t>
            </a:r>
            <a:r>
              <a:rPr lang="en-CA" sz="2400" dirty="0"/>
              <a:t> a consent for treatment.</a:t>
            </a:r>
          </a:p>
          <a:p>
            <a:r>
              <a:rPr lang="en-CA" sz="2400" b="1" dirty="0"/>
              <a:t>It is not a goals of care discussion.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5085184"/>
            <a:ext cx="2483768"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evel 4"/>
          <p:cNvSpPr/>
          <p:nvPr/>
        </p:nvSpPr>
        <p:spPr>
          <a:xfrm>
            <a:off x="539552" y="298352"/>
            <a:ext cx="8136904" cy="104241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287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1461" y="211025"/>
            <a:ext cx="7404879" cy="857250"/>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t>Advance Care Planning Versus Goals of Care</a:t>
            </a:r>
            <a:endParaRPr lang="en-US" sz="3300" b="1" dirty="0"/>
          </a:p>
        </p:txBody>
      </p:sp>
      <p:pic>
        <p:nvPicPr>
          <p:cNvPr id="8" name="Picture 7"/>
          <p:cNvPicPr>
            <a:picLocks noChangeAspect="1"/>
          </p:cNvPicPr>
          <p:nvPr/>
        </p:nvPicPr>
        <p:blipFill>
          <a:blip r:embed="rId3"/>
          <a:stretch>
            <a:fillRect/>
          </a:stretch>
        </p:blipFill>
        <p:spPr>
          <a:xfrm>
            <a:off x="251520" y="1412776"/>
            <a:ext cx="8343900" cy="3960440"/>
          </a:xfrm>
          <a:prstGeom prst="rect">
            <a:avLst/>
          </a:prstGeom>
        </p:spPr>
      </p:pic>
      <p:sp>
        <p:nvSpPr>
          <p:cNvPr id="4" name="Bevel 3"/>
          <p:cNvSpPr/>
          <p:nvPr/>
        </p:nvSpPr>
        <p:spPr>
          <a:xfrm>
            <a:off x="539552" y="116632"/>
            <a:ext cx="8136904" cy="104241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382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56962" y="260648"/>
            <a:ext cx="7109092" cy="857250"/>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300" dirty="0"/>
              <a:t>ACP, </a:t>
            </a:r>
            <a:r>
              <a:rPr lang="en-CA" sz="3300" dirty="0" smtClean="0"/>
              <a:t>Goals of Care and </a:t>
            </a:r>
            <a:r>
              <a:rPr lang="en-CA" sz="3300" dirty="0"/>
              <a:t>Treatment Decisions</a:t>
            </a:r>
            <a:endParaRPr lang="en-US" sz="3300" dirty="0"/>
          </a:p>
        </p:txBody>
      </p:sp>
      <p:pic>
        <p:nvPicPr>
          <p:cNvPr id="2" name="Picture 1"/>
          <p:cNvPicPr>
            <a:picLocks noChangeAspect="1"/>
          </p:cNvPicPr>
          <p:nvPr/>
        </p:nvPicPr>
        <p:blipFill>
          <a:blip r:embed="rId3"/>
          <a:stretch>
            <a:fillRect/>
          </a:stretch>
        </p:blipFill>
        <p:spPr>
          <a:xfrm>
            <a:off x="467544" y="1340768"/>
            <a:ext cx="7674286" cy="4104456"/>
          </a:xfrm>
          <a:prstGeom prst="rect">
            <a:avLst/>
          </a:prstGeom>
        </p:spPr>
      </p:pic>
      <p:sp>
        <p:nvSpPr>
          <p:cNvPr id="4" name="Bevel 3"/>
          <p:cNvSpPr/>
          <p:nvPr/>
        </p:nvSpPr>
        <p:spPr>
          <a:xfrm>
            <a:off x="539552" y="188640"/>
            <a:ext cx="8136904" cy="104241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544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075240" cy="1772816"/>
          </a:xfrm>
        </p:spPr>
        <p:txBody>
          <a:bodyPr/>
          <a:lstStyle/>
          <a:p>
            <a:r>
              <a:rPr lang="en-CA" dirty="0"/>
              <a:t>How is Advanced Care Planning Related to Future Health Care?</a:t>
            </a:r>
          </a:p>
        </p:txBody>
      </p:sp>
      <p:sp>
        <p:nvSpPr>
          <p:cNvPr id="3" name="Content Placeholder 2"/>
          <p:cNvSpPr>
            <a:spLocks noGrp="1"/>
          </p:cNvSpPr>
          <p:nvPr>
            <p:ph idx="1"/>
          </p:nvPr>
        </p:nvSpPr>
        <p:spPr>
          <a:xfrm>
            <a:off x="467544" y="1844824"/>
            <a:ext cx="5904656" cy="4475792"/>
          </a:xfrm>
        </p:spPr>
        <p:txBody>
          <a:bodyPr>
            <a:normAutofit/>
          </a:bodyPr>
          <a:lstStyle/>
          <a:p>
            <a:pPr marL="0" indent="0">
              <a:buNone/>
            </a:pPr>
            <a:r>
              <a:rPr lang="en-CA" sz="2800" dirty="0"/>
              <a:t>Advanced Care Planning helps a patient and a Substitute Decision Maker to make decisions about health </a:t>
            </a:r>
            <a:r>
              <a:rPr lang="en-CA" sz="2800" dirty="0" smtClean="0"/>
              <a:t>concerns.  </a:t>
            </a:r>
          </a:p>
          <a:p>
            <a:r>
              <a:rPr lang="en-CA" sz="2800" dirty="0" smtClean="0"/>
              <a:t>Greater concordance between health care workers and patients/families</a:t>
            </a:r>
          </a:p>
          <a:p>
            <a:r>
              <a:rPr lang="en-CA" sz="2800" dirty="0" smtClean="0"/>
              <a:t>Fewer unnecessary medical interventions</a:t>
            </a:r>
          </a:p>
          <a:p>
            <a:pPr marL="0" indent="0">
              <a:buNone/>
            </a:pPr>
            <a:endParaRPr lang="en-CA" dirty="0" smtClean="0"/>
          </a:p>
          <a:p>
            <a:pPr marL="0" indent="0">
              <a:buNone/>
            </a:pPr>
            <a:endParaRPr lang="en-CA" dirty="0"/>
          </a:p>
          <a:p>
            <a:pPr marL="0" indent="0">
              <a:buNone/>
            </a:pPr>
            <a:endParaRPr lang="en-CA" dirty="0"/>
          </a:p>
          <a:p>
            <a:pPr marL="0" indent="0">
              <a:buNone/>
            </a:pPr>
            <a:endParaRPr lang="en-CA" dirty="0"/>
          </a:p>
        </p:txBody>
      </p:sp>
      <p:sp>
        <p:nvSpPr>
          <p:cNvPr id="4" name="Bevel 3"/>
          <p:cNvSpPr/>
          <p:nvPr/>
        </p:nvSpPr>
        <p:spPr>
          <a:xfrm>
            <a:off x="539552" y="116632"/>
            <a:ext cx="8136904" cy="1512168"/>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K:\Supportive Care\Generic\SCP - Image database\SOCIAL WORK\ThinkstockPhotos-5125226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564904"/>
            <a:ext cx="2376264" cy="3270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557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9776"/>
            <a:ext cx="8229600" cy="1143000"/>
          </a:xfrm>
        </p:spPr>
        <p:txBody>
          <a:bodyPr>
            <a:normAutofit/>
          </a:bodyPr>
          <a:lstStyle/>
          <a:p>
            <a:r>
              <a:rPr lang="en-CA" sz="3600" dirty="0"/>
              <a:t>Why Advanced Care Planning is </a:t>
            </a:r>
            <a:r>
              <a:rPr lang="en-CA" sz="3600" dirty="0" smtClean="0"/>
              <a:t>important</a:t>
            </a:r>
            <a:endParaRPr lang="en-CA" sz="3600" dirty="0"/>
          </a:p>
        </p:txBody>
      </p:sp>
      <p:sp>
        <p:nvSpPr>
          <p:cNvPr id="5" name="Content Placeholder 4"/>
          <p:cNvSpPr>
            <a:spLocks noGrp="1"/>
          </p:cNvSpPr>
          <p:nvPr>
            <p:ph idx="1"/>
          </p:nvPr>
        </p:nvSpPr>
        <p:spPr>
          <a:xfrm>
            <a:off x="467544" y="1844824"/>
            <a:ext cx="8229600" cy="3816424"/>
          </a:xfrm>
        </p:spPr>
        <p:txBody>
          <a:bodyPr>
            <a:normAutofit fontScale="92500" lnSpcReduction="10000"/>
          </a:bodyPr>
          <a:lstStyle/>
          <a:p>
            <a:r>
              <a:rPr lang="en-US" dirty="0" smtClean="0"/>
              <a:t>Ensuring we understand </a:t>
            </a:r>
            <a:r>
              <a:rPr lang="en-US" dirty="0"/>
              <a:t>our patients’ wishes and values when making health decisions</a:t>
            </a:r>
          </a:p>
          <a:p>
            <a:r>
              <a:rPr lang="en-US" dirty="0"/>
              <a:t>Improves our patients’ and caregivers’ experiences</a:t>
            </a:r>
          </a:p>
          <a:p>
            <a:r>
              <a:rPr lang="en-US" dirty="0"/>
              <a:t>Decreases unwanted treatments, investigations and </a:t>
            </a:r>
            <a:r>
              <a:rPr lang="en-US" dirty="0" smtClean="0"/>
              <a:t>admissions</a:t>
            </a:r>
          </a:p>
          <a:p>
            <a:r>
              <a:rPr lang="en-US" dirty="0" smtClean="0"/>
              <a:t>Decrease moral distress of health care provider at end of life</a:t>
            </a:r>
            <a:endParaRPr lang="en-US" dirty="0"/>
          </a:p>
          <a:p>
            <a:pPr marL="0" indent="0">
              <a:buNone/>
            </a:pPr>
            <a:endParaRPr lang="en-US" dirty="0"/>
          </a:p>
          <a:p>
            <a:pPr marL="0" indent="0">
              <a:buNone/>
            </a:pPr>
            <a:endParaRPr lang="en-CA" dirty="0"/>
          </a:p>
        </p:txBody>
      </p:sp>
      <p:pic>
        <p:nvPicPr>
          <p:cNvPr id="1034" name="Picture 10" descr="logoFooterSpea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661248"/>
            <a:ext cx="1081410" cy="524069"/>
          </a:xfrm>
          <a:prstGeom prst="rect">
            <a:avLst/>
          </a:prstGeom>
          <a:noFill/>
          <a:extLst>
            <a:ext uri="{909E8E84-426E-40DD-AFC4-6F175D3DCCD1}">
              <a14:hiddenFill xmlns:a14="http://schemas.microsoft.com/office/drawing/2010/main">
                <a:solidFill>
                  <a:srgbClr val="FFFFFF"/>
                </a:solidFill>
              </a14:hiddenFill>
            </a:ext>
          </a:extLst>
        </p:spPr>
      </p:pic>
      <p:sp>
        <p:nvSpPr>
          <p:cNvPr id="6" name="Bevel 5"/>
          <p:cNvSpPr/>
          <p:nvPr/>
        </p:nvSpPr>
        <p:spPr>
          <a:xfrm>
            <a:off x="395536" y="116632"/>
            <a:ext cx="8424936" cy="1512168"/>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75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38" y="20530"/>
            <a:ext cx="8229600" cy="1896301"/>
          </a:xfrm>
        </p:spPr>
        <p:txBody>
          <a:bodyPr/>
          <a:lstStyle/>
          <a:p>
            <a:r>
              <a:rPr lang="en-CA" b="1" dirty="0">
                <a:solidFill>
                  <a:srgbClr val="2F5897"/>
                </a:solidFill>
              </a:rPr>
              <a:t>Why Advance Care Planning?</a:t>
            </a:r>
            <a:endParaRPr lang="en-CA" b="1" dirty="0"/>
          </a:p>
        </p:txBody>
      </p:sp>
      <p:sp>
        <p:nvSpPr>
          <p:cNvPr id="3" name="Content Placeholder 2"/>
          <p:cNvSpPr>
            <a:spLocks noGrp="1"/>
          </p:cNvSpPr>
          <p:nvPr>
            <p:ph idx="1"/>
          </p:nvPr>
        </p:nvSpPr>
        <p:spPr/>
        <p:txBody>
          <a:bodyPr>
            <a:normAutofit fontScale="92500" lnSpcReduction="20000"/>
          </a:bodyPr>
          <a:lstStyle/>
          <a:p>
            <a:pPr marL="0" lvl="0" indent="0">
              <a:spcBef>
                <a:spcPts val="0"/>
              </a:spcBef>
              <a:buNone/>
            </a:pPr>
            <a:endParaRPr lang="en-CA" u="sng" dirty="0">
              <a:solidFill>
                <a:prstClr val="black"/>
              </a:solidFill>
              <a:latin typeface="Palatino Linotype"/>
              <a:hlinkClick r:id="rId3"/>
            </a:endParaRPr>
          </a:p>
          <a:p>
            <a:pPr marL="0" lvl="0" indent="0">
              <a:spcBef>
                <a:spcPts val="0"/>
              </a:spcBef>
              <a:buNone/>
            </a:pPr>
            <a:endParaRPr lang="en-CA" u="sng" dirty="0">
              <a:solidFill>
                <a:prstClr val="black"/>
              </a:solidFill>
              <a:latin typeface="Palatino Linotype"/>
              <a:hlinkClick r:id="rId3"/>
            </a:endParaRPr>
          </a:p>
          <a:p>
            <a:pPr marL="0" lvl="0" indent="0">
              <a:spcBef>
                <a:spcPts val="0"/>
              </a:spcBef>
              <a:buNone/>
            </a:pPr>
            <a:endParaRPr lang="en-CA" u="sng" dirty="0">
              <a:solidFill>
                <a:prstClr val="black"/>
              </a:solidFill>
              <a:latin typeface="Palatino Linotype"/>
              <a:hlinkClick r:id="rId3"/>
            </a:endParaRPr>
          </a:p>
          <a:p>
            <a:pPr marL="0" lvl="0" indent="0">
              <a:spcBef>
                <a:spcPts val="0"/>
              </a:spcBef>
              <a:buNone/>
            </a:pPr>
            <a:endParaRPr lang="en-CA" u="sng" dirty="0">
              <a:solidFill>
                <a:prstClr val="black"/>
              </a:solidFill>
              <a:latin typeface="Palatino Linotype"/>
              <a:hlinkClick r:id="rId3"/>
            </a:endParaRPr>
          </a:p>
          <a:p>
            <a:pPr marL="0" lvl="0" indent="0">
              <a:spcBef>
                <a:spcPts val="0"/>
              </a:spcBef>
              <a:buNone/>
            </a:pPr>
            <a:endParaRPr lang="en-CA" u="sng" dirty="0">
              <a:solidFill>
                <a:prstClr val="black"/>
              </a:solidFill>
              <a:latin typeface="Palatino Linotype"/>
              <a:hlinkClick r:id="rId3"/>
            </a:endParaRPr>
          </a:p>
          <a:p>
            <a:pPr marL="0" lvl="0" indent="0">
              <a:spcBef>
                <a:spcPts val="0"/>
              </a:spcBef>
              <a:buNone/>
            </a:pPr>
            <a:endParaRPr lang="en-CA" u="sng" dirty="0">
              <a:solidFill>
                <a:prstClr val="black"/>
              </a:solidFill>
              <a:latin typeface="Palatino Linotype"/>
              <a:hlinkClick r:id="rId3"/>
            </a:endParaRPr>
          </a:p>
          <a:p>
            <a:pPr marL="0" lvl="0" indent="0">
              <a:spcBef>
                <a:spcPts val="0"/>
              </a:spcBef>
              <a:buNone/>
            </a:pPr>
            <a:endParaRPr lang="en-CA" u="sng" dirty="0">
              <a:solidFill>
                <a:prstClr val="black"/>
              </a:solidFill>
              <a:latin typeface="Palatino Linotype"/>
              <a:hlinkClick r:id="rId3"/>
            </a:endParaRPr>
          </a:p>
          <a:p>
            <a:pPr marL="0" lvl="0" indent="0">
              <a:spcBef>
                <a:spcPts val="0"/>
              </a:spcBef>
              <a:buNone/>
            </a:pPr>
            <a:endParaRPr lang="en-CA" u="sng" dirty="0">
              <a:solidFill>
                <a:prstClr val="black"/>
              </a:solidFill>
              <a:latin typeface="Palatino Linotype"/>
              <a:hlinkClick r:id="rId3"/>
            </a:endParaRPr>
          </a:p>
          <a:p>
            <a:pPr marL="0" lvl="0" indent="0">
              <a:spcBef>
                <a:spcPts val="0"/>
              </a:spcBef>
              <a:buNone/>
            </a:pPr>
            <a:endParaRPr lang="en-CA" u="sng" dirty="0">
              <a:solidFill>
                <a:prstClr val="black"/>
              </a:solidFill>
              <a:latin typeface="Palatino Linotype"/>
              <a:hlinkClick r:id="rId3"/>
            </a:endParaRPr>
          </a:p>
          <a:p>
            <a:pPr marL="0" lvl="0" indent="0" algn="ctr">
              <a:spcBef>
                <a:spcPts val="0"/>
              </a:spcBef>
              <a:buNone/>
            </a:pPr>
            <a:endParaRPr lang="en-CA" u="sng" dirty="0">
              <a:solidFill>
                <a:prstClr val="black"/>
              </a:solidFill>
              <a:latin typeface="Palatino Linotype"/>
              <a:hlinkClick r:id="rId3"/>
            </a:endParaRPr>
          </a:p>
          <a:p>
            <a:pPr marL="0" lvl="0" indent="0" algn="ctr">
              <a:spcBef>
                <a:spcPts val="0"/>
              </a:spcBef>
              <a:buNone/>
            </a:pPr>
            <a:r>
              <a:rPr lang="en-CA" u="sng" dirty="0">
                <a:solidFill>
                  <a:prstClr val="black"/>
                </a:solidFill>
                <a:latin typeface="Palatino Linotype"/>
                <a:hlinkClick r:id="rId3"/>
              </a:rPr>
              <a:t>https://youtu.be/45b2QZxDd_o</a:t>
            </a:r>
            <a:r>
              <a:rPr lang="en-CA" dirty="0">
                <a:solidFill>
                  <a:prstClr val="black"/>
                </a:solidFill>
                <a:latin typeface="Palatino Linotype"/>
              </a:rPr>
              <a:t>  </a:t>
            </a:r>
          </a:p>
          <a:p>
            <a:endParaRPr lang="en-CA" dirty="0"/>
          </a:p>
        </p:txBody>
      </p:sp>
      <p:pic>
        <p:nvPicPr>
          <p:cNvPr id="1037" name="Picture 13" descr="C:\Users\hthomson\AppData\Local\Microsoft\Windows\Temporary Internet Files\Content.IE5\7Z2LSTS6\stethoscop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860848"/>
            <a:ext cx="360040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703888"/>
            <a:ext cx="2105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087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11B72C184E84C849134EFC9D01C73" ma:contentTypeVersion="15" ma:contentTypeDescription="Create a new document." ma:contentTypeScope="" ma:versionID="dd9c1c7dd5d6f95be9439cba07cc10c3">
  <xsd:schema xmlns:xsd="http://www.w3.org/2001/XMLSchema" xmlns:xs="http://www.w3.org/2001/XMLSchema" xmlns:p="http://schemas.microsoft.com/office/2006/metadata/properties" xmlns:ns1="http://schemas.microsoft.com/sharepoint/v3" xmlns:ns2="c8c6777c-a985-4543-b6be-04714913a8fd" xmlns:ns3="60c23608-2914-453a-b363-52ae3a1f3041" targetNamespace="http://schemas.microsoft.com/office/2006/metadata/properties" ma:root="true" ma:fieldsID="706dd6e54aae922c1c864546d80bfab8" ns1:_="" ns2:_="" ns3:_="">
    <xsd:import namespace="http://schemas.microsoft.com/sharepoint/v3"/>
    <xsd:import namespace="c8c6777c-a985-4543-b6be-04714913a8fd"/>
    <xsd:import namespace="60c23608-2914-453a-b363-52ae3a1f304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RT" minOccurs="0"/>
                <xsd:element ref="ns3:Coordinator" minOccurs="0"/>
                <xsd:element ref="ns3:Course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6777c-a985-4543-b6be-04714913a8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23608-2914-453a-b363-52ae3a1f30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T" ma:index="21" nillable="true" ma:displayName="RT" ma:format="Dropdown" ma:internalName="RT">
      <xsd:simpleType>
        <xsd:restriction base="dms:Text">
          <xsd:maxLength value="255"/>
        </xsd:restriction>
      </xsd:simpleType>
    </xsd:element>
    <xsd:element name="Coordinator" ma:index="22" nillable="true" ma:displayName="Coordinator" ma:format="Dropdown" ma:internalName="Coordinator">
      <xsd:simpleType>
        <xsd:restriction base="dms:Text">
          <xsd:maxLength value="255"/>
        </xsd:restriction>
      </xsd:simpleType>
    </xsd:element>
    <xsd:element name="CourseCode" ma:index="23" nillable="true" ma:displayName="Course Code" ma:format="Dropdown" ma:internalName="CourseCod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8c6777c-a985-4543-b6be-04714913a8fd">NOSM-402283673-10075</_dlc_DocId>
    <_dlc_DocIdUrl xmlns="c8c6777c-a985-4543-b6be-04714913a8fd">
      <Url>https://nosm.sharepoint.com/org/fa_cepd/cepd/_layouts/15/DocIdRedir.aspx?ID=NOSM-402283673-10075</Url>
      <Description>NOSM-402283673-10075</Description>
    </_dlc_DocIdUrl>
    <_ip_UnifiedCompliancePolicyUIAction xmlns="http://schemas.microsoft.com/sharepoint/v3" xsi:nil="true"/>
    <CourseCode xmlns="60c23608-2914-453a-b363-52ae3a1f3041" xsi:nil="true"/>
    <_ip_UnifiedCompliancePolicyProperties xmlns="http://schemas.microsoft.com/sharepoint/v3" xsi:nil="true"/>
    <RT xmlns="60c23608-2914-453a-b363-52ae3a1f3041" xsi:nil="true"/>
    <Coordinator xmlns="60c23608-2914-453a-b363-52ae3a1f3041" xsi:nil="true"/>
  </documentManagement>
</p:properties>
</file>

<file path=customXml/itemProps1.xml><?xml version="1.0" encoding="utf-8"?>
<ds:datastoreItem xmlns:ds="http://schemas.openxmlformats.org/officeDocument/2006/customXml" ds:itemID="{191FC49E-C797-465E-8731-4B4FF6CB02FA}"/>
</file>

<file path=customXml/itemProps2.xml><?xml version="1.0" encoding="utf-8"?>
<ds:datastoreItem xmlns:ds="http://schemas.openxmlformats.org/officeDocument/2006/customXml" ds:itemID="{DEDD8D4A-DCD7-4B7A-A039-BF68DDD48184}"/>
</file>

<file path=customXml/itemProps3.xml><?xml version="1.0" encoding="utf-8"?>
<ds:datastoreItem xmlns:ds="http://schemas.openxmlformats.org/officeDocument/2006/customXml" ds:itemID="{45C9852A-F05E-4C4A-A790-3AB6995A7A51}"/>
</file>

<file path=customXml/itemProps4.xml><?xml version="1.0" encoding="utf-8"?>
<ds:datastoreItem xmlns:ds="http://schemas.openxmlformats.org/officeDocument/2006/customXml" ds:itemID="{2B264BD8-8ED1-4CB4-8FC2-645A379E3A33}"/>
</file>

<file path=docProps/app.xml><?xml version="1.0" encoding="utf-8"?>
<Properties xmlns="http://schemas.openxmlformats.org/officeDocument/2006/extended-properties" xmlns:vt="http://schemas.openxmlformats.org/officeDocument/2006/docPropsVTypes">
  <Template/>
  <TotalTime>6339</TotalTime>
  <Words>2604</Words>
  <Application>Microsoft Office PowerPoint</Application>
  <PresentationFormat>On-screen Show (4:3)</PresentationFormat>
  <Paragraphs>256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ADVANCED CARE PLANNING Michael Roach RN, MN (c), Renée Mallet M.S.W. /R.S.W. ,  Dr. Christine Pun MD CCFP (EM) (PC) FCFP, Traci Franklin M.S.W. /R.S.W.</vt:lpstr>
      <vt:lpstr>Disclosure of Financial Support Michael Roach RN, MN (c), Renée Mallet M.S.W. /R.S.W. ,  Dr. Christine Pun MD CCFP (EM) (PC) FCFP, Traci Franklin M.S.W. /R.S.W.</vt:lpstr>
      <vt:lpstr>Learning Objectives</vt:lpstr>
      <vt:lpstr>What is Advanced Care Planning?</vt:lpstr>
      <vt:lpstr>PowerPoint Presentation</vt:lpstr>
      <vt:lpstr>PowerPoint Presentation</vt:lpstr>
      <vt:lpstr>How is Advanced Care Planning Related to Future Health Care?</vt:lpstr>
      <vt:lpstr>Why Advanced Care Planning is important</vt:lpstr>
      <vt:lpstr>Why Advance Care Planning?</vt:lpstr>
      <vt:lpstr>Capacity and Advanced Care Planning</vt:lpstr>
      <vt:lpstr>What is the role of the Substitute Decision Maker?</vt:lpstr>
      <vt:lpstr>Who Should be the Substitute Decision Maker?</vt:lpstr>
      <vt:lpstr>Substitute Decision Makers in decreasing order of authority </vt:lpstr>
      <vt:lpstr>Power of Attorney for Personal Care</vt:lpstr>
      <vt:lpstr>ASSESS READINESS AND CAPACITY</vt:lpstr>
      <vt:lpstr>Standardized Advanced Care Planning Conversation</vt:lpstr>
      <vt:lpstr>Question #1: Understanding </vt:lpstr>
      <vt:lpstr>Question #2: Information</vt:lpstr>
      <vt:lpstr>Question #3: Values, Beliefs &amp;  Quality of Life</vt:lpstr>
      <vt:lpstr>Question #4: Worries &amp; Fears</vt:lpstr>
      <vt:lpstr>Question #5: Trade offs</vt:lpstr>
      <vt:lpstr>Question #6: Near the end</vt:lpstr>
      <vt:lpstr>Acknowledgement</vt:lpstr>
      <vt:lpstr>Resources</vt:lpstr>
    </vt:vector>
  </TitlesOfParts>
  <Company>Health Sciences North - Horizon Santé-Nord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Care Planning</dc:title>
  <dc:creator>Waine, Kimberly Anne</dc:creator>
  <cp:lastModifiedBy>Mallet, Renee</cp:lastModifiedBy>
  <cp:revision>233</cp:revision>
  <cp:lastPrinted>2017-10-23T12:44:43Z</cp:lastPrinted>
  <dcterms:created xsi:type="dcterms:W3CDTF">2016-04-13T12:35:57Z</dcterms:created>
  <dcterms:modified xsi:type="dcterms:W3CDTF">2019-11-14T14:32:31Z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0x01010054511B72C184E84C849134EFC9D01C73</vt:lpwstr>
  </property>
  <property fmtid="{D5CDD505-2E9C-101B-9397-08002B2CF9AE}" pid="3" name="_dlc_DocIdItemGuid">
    <vt:lpwstr>8cd046b0-1ac2-487e-9ffc-f04c268ce0f7</vt:lpwstr>
  </property>
</Properties>
</file>