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71"/>
  </p:notesMasterIdLst>
  <p:sldIdLst>
    <p:sldId id="256" r:id="rId2"/>
    <p:sldId id="448" r:id="rId3"/>
    <p:sldId id="449" r:id="rId4"/>
    <p:sldId id="450" r:id="rId5"/>
    <p:sldId id="315" r:id="rId6"/>
    <p:sldId id="401" r:id="rId7"/>
    <p:sldId id="426" r:id="rId8"/>
    <p:sldId id="425" r:id="rId9"/>
    <p:sldId id="365" r:id="rId10"/>
    <p:sldId id="375" r:id="rId11"/>
    <p:sldId id="451" r:id="rId12"/>
    <p:sldId id="454" r:id="rId13"/>
    <p:sldId id="379" r:id="rId14"/>
    <p:sldId id="378" r:id="rId15"/>
    <p:sldId id="406" r:id="rId16"/>
    <p:sldId id="453" r:id="rId17"/>
    <p:sldId id="473" r:id="rId18"/>
    <p:sldId id="279" r:id="rId19"/>
    <p:sldId id="400" r:id="rId20"/>
    <p:sldId id="418" r:id="rId21"/>
    <p:sldId id="420" r:id="rId22"/>
    <p:sldId id="466" r:id="rId23"/>
    <p:sldId id="467" r:id="rId24"/>
    <p:sldId id="468" r:id="rId25"/>
    <p:sldId id="382" r:id="rId26"/>
    <p:sldId id="325" r:id="rId27"/>
    <p:sldId id="327" r:id="rId28"/>
    <p:sldId id="436" r:id="rId29"/>
    <p:sldId id="442" r:id="rId30"/>
    <p:sldId id="457" r:id="rId31"/>
    <p:sldId id="431" r:id="rId32"/>
    <p:sldId id="432" r:id="rId33"/>
    <p:sldId id="433" r:id="rId34"/>
    <p:sldId id="434" r:id="rId35"/>
    <p:sldId id="435" r:id="rId36"/>
    <p:sldId id="437" r:id="rId37"/>
    <p:sldId id="348" r:id="rId38"/>
    <p:sldId id="351" r:id="rId39"/>
    <p:sldId id="346" r:id="rId40"/>
    <p:sldId id="358" r:id="rId41"/>
    <p:sldId id="359" r:id="rId42"/>
    <p:sldId id="360" r:id="rId43"/>
    <p:sldId id="361" r:id="rId44"/>
    <p:sldId id="362" r:id="rId45"/>
    <p:sldId id="364" r:id="rId46"/>
    <p:sldId id="445" r:id="rId47"/>
    <p:sldId id="407" r:id="rId48"/>
    <p:sldId id="408" r:id="rId49"/>
    <p:sldId id="385" r:id="rId50"/>
    <p:sldId id="410" r:id="rId51"/>
    <p:sldId id="414" r:id="rId52"/>
    <p:sldId id="424" r:id="rId53"/>
    <p:sldId id="312" r:id="rId54"/>
    <p:sldId id="415" r:id="rId55"/>
    <p:sldId id="458" r:id="rId56"/>
    <p:sldId id="336" r:id="rId57"/>
    <p:sldId id="460" r:id="rId58"/>
    <p:sldId id="341" r:id="rId59"/>
    <p:sldId id="342" r:id="rId60"/>
    <p:sldId id="343" r:id="rId61"/>
    <p:sldId id="344" r:id="rId62"/>
    <p:sldId id="386" r:id="rId63"/>
    <p:sldId id="461" r:id="rId64"/>
    <p:sldId id="470" r:id="rId65"/>
    <p:sldId id="471" r:id="rId66"/>
    <p:sldId id="280" r:id="rId67"/>
    <p:sldId id="282" r:id="rId68"/>
    <p:sldId id="300" r:id="rId69"/>
    <p:sldId id="35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8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396" y="198"/>
      </p:cViewPr>
      <p:guideLst>
        <p:guide orient="horz" pos="2160"/>
        <p:guide pos="2880"/>
      </p:guideLst>
    </p:cSldViewPr>
  </p:slideViewPr>
  <p:notesTextViewPr>
    <p:cViewPr>
      <p:scale>
        <a:sx n="1" d="1"/>
        <a:sy n="1" d="1"/>
      </p:scale>
      <p:origin x="0" y="0"/>
    </p:cViewPr>
  </p:notesTextViewPr>
  <p:sorterViewPr>
    <p:cViewPr>
      <p:scale>
        <a:sx n="100" d="100"/>
        <a:sy n="100" d="100"/>
      </p:scale>
      <p:origin x="0" y="13368"/>
    </p:cViewPr>
  </p:sorterViewPr>
  <p:notesViewPr>
    <p:cSldViewPr>
      <p:cViewPr varScale="1">
        <p:scale>
          <a:sx n="80" d="100"/>
          <a:sy n="80" d="100"/>
        </p:scale>
        <p:origin x="-197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79" Type="http://schemas.openxmlformats.org/officeDocument/2006/relationships/customXml" Target="../customXml/item4.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F07EE-1F92-4D77-B905-746D7094BA61}" type="datetimeFigureOut">
              <a:rPr lang="en-CA" smtClean="0"/>
              <a:pPr/>
              <a:t>24/10/2019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ECA1B0-95DD-410C-B50C-BD00E8228D52}" type="slidenum">
              <a:rPr lang="en-CA" smtClean="0"/>
              <a:pPr/>
              <a:t>‹#›</a:t>
            </a:fld>
            <a:endParaRPr lang="en-CA"/>
          </a:p>
        </p:txBody>
      </p:sp>
    </p:spTree>
    <p:extLst>
      <p:ext uri="{BB962C8B-B14F-4D97-AF65-F5344CB8AC3E}">
        <p14:creationId xmlns:p14="http://schemas.microsoft.com/office/powerpoint/2010/main" xmlns="" val="278976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AECA1B0-95DD-410C-B50C-BD00E8228D52}" type="slidenum">
              <a:rPr lang="en-CA" smtClean="0"/>
              <a:pPr/>
              <a:t>4</a:t>
            </a:fld>
            <a:endParaRPr lang="en-CA"/>
          </a:p>
        </p:txBody>
      </p:sp>
    </p:spTree>
    <p:extLst>
      <p:ext uri="{BB962C8B-B14F-4D97-AF65-F5344CB8AC3E}">
        <p14:creationId xmlns:p14="http://schemas.microsoft.com/office/powerpoint/2010/main" xmlns="" val="211386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ECA1B0-95DD-410C-B50C-BD00E8228D52}" type="slidenum">
              <a:rPr lang="en-CA" smtClean="0"/>
              <a:pPr/>
              <a:t>44</a:t>
            </a:fld>
            <a:endParaRPr lang="en-CA"/>
          </a:p>
        </p:txBody>
      </p:sp>
    </p:spTree>
    <p:extLst>
      <p:ext uri="{BB962C8B-B14F-4D97-AF65-F5344CB8AC3E}">
        <p14:creationId xmlns:p14="http://schemas.microsoft.com/office/powerpoint/2010/main" xmlns="" val="182372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ECA1B0-95DD-410C-B50C-BD00E8228D52}" type="slidenum">
              <a:rPr lang="en-CA" smtClean="0"/>
              <a:pPr/>
              <a:t>67</a:t>
            </a:fld>
            <a:endParaRPr lang="en-CA"/>
          </a:p>
        </p:txBody>
      </p:sp>
    </p:spTree>
    <p:extLst>
      <p:ext uri="{BB962C8B-B14F-4D97-AF65-F5344CB8AC3E}">
        <p14:creationId xmlns:p14="http://schemas.microsoft.com/office/powerpoint/2010/main" xmlns="" val="381393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0E418378-A971-45CE-A93D-4BD6AEE2DBDE}"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418378-A971-45CE-A93D-4BD6AEE2DBD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418378-A971-45CE-A93D-4BD6AEE2DBDE}"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418378-A971-45CE-A93D-4BD6AEE2DBDE}"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418378-A971-45CE-A93D-4BD6AEE2DBDE}"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418378-A971-45CE-A93D-4BD6AEE2DBD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E418378-A971-45CE-A93D-4BD6AEE2DBD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E418378-A971-45CE-A93D-4BD6AEE2DBD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E418378-A971-45CE-A93D-4BD6AEE2DBD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418378-A971-45CE-A93D-4BD6AEE2DBD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37ED00-83D1-4529-95BC-829DB058E61B}" type="datetimeFigureOut">
              <a:rPr lang="en-CA" smtClean="0"/>
              <a:pPr/>
              <a:t>24/10/2019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0E418378-A971-45CE-A93D-4BD6AEE2DBDE}"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537ED00-83D1-4529-95BC-829DB058E61B}" type="datetimeFigureOut">
              <a:rPr lang="en-CA" smtClean="0"/>
              <a:pPr/>
              <a:t>24/10/2019</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418378-A971-45CE-A93D-4BD6AEE2DBDE}"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togetherforshortlives.org.uk/" TargetMode="External"/><Relationship Id="rId2" Type="http://schemas.openxmlformats.org/officeDocument/2006/relationships/hyperlink" Target="http://www.cclg.org.uk/" TargetMode="External"/><Relationship Id="rId1" Type="http://schemas.openxmlformats.org/officeDocument/2006/relationships/slideLayout" Target="../slideLayouts/slideLayout2.xml"/><Relationship Id="rId4" Type="http://schemas.openxmlformats.org/officeDocument/2006/relationships/hyperlink" Target="http://www.childrenspalliativehub.com/palliative-journey/end-life-care"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Pediatric Palliative Care in Northern Ontario</a:t>
            </a:r>
            <a:endParaRPr lang="en-CA" dirty="0"/>
          </a:p>
        </p:txBody>
      </p:sp>
      <p:sp>
        <p:nvSpPr>
          <p:cNvPr id="3" name="Subtitle 2"/>
          <p:cNvSpPr>
            <a:spLocks noGrp="1"/>
          </p:cNvSpPr>
          <p:nvPr>
            <p:ph type="subTitle" idx="1"/>
          </p:nvPr>
        </p:nvSpPr>
        <p:spPr/>
        <p:txBody>
          <a:bodyPr>
            <a:normAutofit fontScale="92500" lnSpcReduction="10000"/>
          </a:bodyPr>
          <a:lstStyle/>
          <a:p>
            <a:r>
              <a:rPr lang="en-CA" dirty="0" smtClean="0"/>
              <a:t>Presented by Vicky Wilton </a:t>
            </a:r>
            <a:endParaRPr lang="en-CA" dirty="0"/>
          </a:p>
          <a:p>
            <a:r>
              <a:rPr lang="en-CA" dirty="0" smtClean="0"/>
              <a:t>Pediatric Interlink Nurse</a:t>
            </a:r>
          </a:p>
          <a:p>
            <a:r>
              <a:rPr lang="en-CA" dirty="0" smtClean="0"/>
              <a:t>Northern Ontario</a:t>
            </a:r>
          </a:p>
          <a:p>
            <a:r>
              <a:rPr lang="en-CA" dirty="0" smtClean="0"/>
              <a:t>October 25, 2019</a:t>
            </a:r>
          </a:p>
        </p:txBody>
      </p:sp>
    </p:spTree>
    <p:extLst>
      <p:ext uri="{BB962C8B-B14F-4D97-AF65-F5344CB8AC3E}">
        <p14:creationId xmlns:p14="http://schemas.microsoft.com/office/powerpoint/2010/main" xmlns="" val="423481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Highlights </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Care is total, all aspects of child and family</a:t>
            </a:r>
          </a:p>
          <a:p>
            <a:r>
              <a:rPr lang="en-CA" dirty="0" smtClean="0"/>
              <a:t>Care extends to child’s family which enhances care delivered to the patient</a:t>
            </a:r>
          </a:p>
          <a:p>
            <a:r>
              <a:rPr lang="en-CA" dirty="0" smtClean="0"/>
              <a:t>Care ideally starts at time of diagnosis (this piece is difficult with children) and continues through the trajectory of treatment, palliation, end of life and bereavement</a:t>
            </a:r>
          </a:p>
          <a:p>
            <a:r>
              <a:rPr lang="en-CA" dirty="0" smtClean="0"/>
              <a:t>Place of care ideally is at the preference of the child/family *this approach requires proper networking with local medical facilities, home care, hospice and providers</a:t>
            </a:r>
          </a:p>
          <a:p>
            <a:r>
              <a:rPr lang="en-CA" dirty="0" smtClean="0"/>
              <a:t>Multidisciplinary approach is imperative</a:t>
            </a:r>
          </a:p>
          <a:p>
            <a:r>
              <a:rPr lang="en-CA" dirty="0" smtClean="0"/>
              <a:t>When families are involved in the decision making process it has been associated with an increased sense of control and healthier grieving </a:t>
            </a:r>
          </a:p>
        </p:txBody>
      </p:sp>
    </p:spTree>
    <p:extLst>
      <p:ext uri="{BB962C8B-B14F-4D97-AF65-F5344CB8AC3E}">
        <p14:creationId xmlns:p14="http://schemas.microsoft.com/office/powerpoint/2010/main" xmlns="" val="3231608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6712"/>
            <a:ext cx="8229600" cy="1152128"/>
          </a:xfrm>
        </p:spPr>
        <p:txBody>
          <a:bodyPr>
            <a:normAutofit fontScale="90000"/>
          </a:bodyPr>
          <a:lstStyle/>
          <a:p>
            <a:pPr algn="ctr"/>
            <a:r>
              <a:rPr lang="en-CA" dirty="0" smtClean="0"/>
              <a:t>Current Situation in Northern Ontario</a:t>
            </a:r>
            <a:endParaRPr lang="en-CA" dirty="0"/>
          </a:p>
        </p:txBody>
      </p:sp>
      <p:sp>
        <p:nvSpPr>
          <p:cNvPr id="2" name="Content Placeholder 1"/>
          <p:cNvSpPr>
            <a:spLocks noGrp="1"/>
          </p:cNvSpPr>
          <p:nvPr>
            <p:ph idx="1"/>
          </p:nvPr>
        </p:nvSpPr>
        <p:spPr/>
        <p:txBody>
          <a:bodyPr>
            <a:normAutofit/>
          </a:bodyPr>
          <a:lstStyle/>
          <a:p>
            <a:r>
              <a:rPr lang="en-CA" dirty="0" smtClean="0"/>
              <a:t>Obviously depends on where you live</a:t>
            </a:r>
          </a:p>
          <a:p>
            <a:r>
              <a:rPr lang="en-CA" dirty="0" smtClean="0"/>
              <a:t>In rural and remote areas the child is usually cared for in the closest hospital</a:t>
            </a:r>
          </a:p>
          <a:p>
            <a:r>
              <a:rPr lang="en-CA" dirty="0" smtClean="0"/>
              <a:t>In larger centers they have a little more choice (home, hospice, hospital)</a:t>
            </a:r>
          </a:p>
          <a:p>
            <a:r>
              <a:rPr lang="en-CA" dirty="0" smtClean="0"/>
              <a:t>Some families choose to go back to their tertiary centers.…demonstrates lack of trust, connections with their community providers *diagnosis related</a:t>
            </a:r>
          </a:p>
          <a:p>
            <a:r>
              <a:rPr lang="en-CA" dirty="0" smtClean="0"/>
              <a:t> The care is provided by pediatricians, adult palliative care teams, family physicians, and nurse </a:t>
            </a:r>
            <a:r>
              <a:rPr lang="en-CA" dirty="0" err="1" smtClean="0"/>
              <a:t>practioners</a:t>
            </a:r>
            <a:endParaRPr lang="en-CA" dirty="0" smtClean="0"/>
          </a:p>
          <a:p>
            <a:endParaRPr lang="en-CA" dirty="0" smtClean="0"/>
          </a:p>
        </p:txBody>
      </p:sp>
    </p:spTree>
    <p:extLst>
      <p:ext uri="{BB962C8B-B14F-4D97-AF65-F5344CB8AC3E}">
        <p14:creationId xmlns:p14="http://schemas.microsoft.com/office/powerpoint/2010/main" xmlns="" val="1015949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1356760"/>
          </a:xfrm>
        </p:spPr>
        <p:txBody>
          <a:bodyPr>
            <a:normAutofit fontScale="90000"/>
          </a:bodyPr>
          <a:lstStyle/>
          <a:p>
            <a:r>
              <a:rPr lang="en-CA" dirty="0" smtClean="0"/>
              <a:t>Similarities between Adult and Pediatric Palliative Care (WHO)</a:t>
            </a:r>
            <a:endParaRPr lang="en-CA" dirty="0"/>
          </a:p>
        </p:txBody>
      </p:sp>
      <p:sp>
        <p:nvSpPr>
          <p:cNvPr id="2" name="Content Placeholder 1"/>
          <p:cNvSpPr>
            <a:spLocks noGrp="1"/>
          </p:cNvSpPr>
          <p:nvPr>
            <p:ph idx="1"/>
          </p:nvPr>
        </p:nvSpPr>
        <p:spPr>
          <a:xfrm>
            <a:off x="457200" y="2060848"/>
            <a:ext cx="8229600" cy="4263752"/>
          </a:xfrm>
        </p:spPr>
        <p:txBody>
          <a:bodyPr>
            <a:normAutofit/>
          </a:bodyPr>
          <a:lstStyle/>
          <a:p>
            <a:r>
              <a:rPr lang="en-CA" dirty="0" smtClean="0"/>
              <a:t>PPP is based on the same principals of palliative care</a:t>
            </a:r>
          </a:p>
          <a:p>
            <a:r>
              <a:rPr lang="en-CA" dirty="0" smtClean="0"/>
              <a:t>Provide relief of distressing symptoms</a:t>
            </a:r>
          </a:p>
          <a:p>
            <a:r>
              <a:rPr lang="en-CA" dirty="0" smtClean="0"/>
              <a:t>Intended to neither hasten or postpone death</a:t>
            </a:r>
          </a:p>
          <a:p>
            <a:r>
              <a:rPr lang="en-CA" dirty="0" smtClean="0"/>
              <a:t>Integrates the psychological and spiritual aspects of care</a:t>
            </a:r>
          </a:p>
          <a:p>
            <a:r>
              <a:rPr lang="en-CA" dirty="0" smtClean="0"/>
              <a:t>Offers a support system for the patient and family</a:t>
            </a:r>
          </a:p>
          <a:p>
            <a:r>
              <a:rPr lang="en-CA" dirty="0" smtClean="0"/>
              <a:t>Uses a team approach</a:t>
            </a:r>
          </a:p>
          <a:p>
            <a:r>
              <a:rPr lang="en-CA" dirty="0" smtClean="0"/>
              <a:t>Enhance the quality of life</a:t>
            </a:r>
          </a:p>
          <a:p>
            <a:pPr lvl="2"/>
            <a:endParaRPr lang="en-CA" dirty="0" smtClean="0"/>
          </a:p>
        </p:txBody>
      </p:sp>
    </p:spTree>
    <p:extLst>
      <p:ext uri="{BB962C8B-B14F-4D97-AF65-F5344CB8AC3E}">
        <p14:creationId xmlns:p14="http://schemas.microsoft.com/office/powerpoint/2010/main" xmlns="" val="96453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dirty="0" smtClean="0"/>
              <a:t>Differences </a:t>
            </a:r>
            <a:r>
              <a:rPr lang="en-US" altLang="en-US" sz="4400" dirty="0"/>
              <a:t>Between Adults and Children</a:t>
            </a:r>
            <a:endParaRPr lang="en-CA" dirty="0"/>
          </a:p>
        </p:txBody>
      </p:sp>
      <p:sp>
        <p:nvSpPr>
          <p:cNvPr id="3" name="Content Placeholder 2"/>
          <p:cNvSpPr>
            <a:spLocks noGrp="1"/>
          </p:cNvSpPr>
          <p:nvPr>
            <p:ph idx="1"/>
          </p:nvPr>
        </p:nvSpPr>
        <p:spPr/>
        <p:txBody>
          <a:bodyPr>
            <a:normAutofit/>
          </a:bodyPr>
          <a:lstStyle/>
          <a:p>
            <a:pPr>
              <a:lnSpc>
                <a:spcPct val="80000"/>
              </a:lnSpc>
            </a:pPr>
            <a:r>
              <a:rPr lang="en-CA" altLang="en-US" sz="2200" dirty="0" smtClean="0"/>
              <a:t>Pediatric </a:t>
            </a:r>
            <a:r>
              <a:rPr lang="en-CA" altLang="en-US" sz="2200" dirty="0"/>
              <a:t>palliative care is based in the same principals as adults but also recognizes the unique needs of families faced with a child’s illness and death.</a:t>
            </a:r>
          </a:p>
          <a:p>
            <a:pPr>
              <a:lnSpc>
                <a:spcPct val="80000"/>
              </a:lnSpc>
            </a:pPr>
            <a:r>
              <a:rPr lang="en-CA" altLang="en-US" sz="2200" dirty="0"/>
              <a:t>Children and adolescents are in a process of development (physical, emotional, cognitive, and spiritual) – they have different skills and needs.</a:t>
            </a:r>
          </a:p>
          <a:p>
            <a:pPr>
              <a:lnSpc>
                <a:spcPct val="80000"/>
              </a:lnSpc>
            </a:pPr>
            <a:r>
              <a:rPr lang="en-CA" altLang="en-US" sz="2200" dirty="0"/>
              <a:t>Children communicate differently; their understanding of illness, death and dying depends on their stage of </a:t>
            </a:r>
            <a:r>
              <a:rPr lang="en-CA" altLang="en-US" sz="2200" dirty="0" smtClean="0"/>
              <a:t>development/experience</a:t>
            </a:r>
            <a:endParaRPr lang="en-CA" altLang="en-US" sz="2200" dirty="0"/>
          </a:p>
          <a:p>
            <a:pPr>
              <a:lnSpc>
                <a:spcPct val="80000"/>
              </a:lnSpc>
            </a:pPr>
            <a:r>
              <a:rPr lang="en-CA" altLang="en-US" sz="2200" dirty="0" smtClean="0"/>
              <a:t>Children </a:t>
            </a:r>
            <a:r>
              <a:rPr lang="en-CA" altLang="en-US" sz="2200" dirty="0"/>
              <a:t>are members of many communities, including families, neighbourhoods, and </a:t>
            </a:r>
            <a:r>
              <a:rPr lang="en-CA" altLang="en-US" sz="2200" dirty="0" smtClean="0"/>
              <a:t>schools. Continuing their role </a:t>
            </a:r>
            <a:r>
              <a:rPr lang="en-CA" altLang="en-US" sz="2200" dirty="0"/>
              <a:t>in these communities should be incorporated into their dying journey. (</a:t>
            </a:r>
            <a:r>
              <a:rPr lang="en-CA" altLang="en-US" sz="2200" dirty="0" err="1"/>
              <a:t>eg</a:t>
            </a:r>
            <a:r>
              <a:rPr lang="en-CA" altLang="en-US" sz="2200" dirty="0"/>
              <a:t>: doing homework </a:t>
            </a:r>
            <a:r>
              <a:rPr lang="en-CA" altLang="en-US" sz="2200" dirty="0" smtClean="0"/>
              <a:t>if </a:t>
            </a:r>
            <a:r>
              <a:rPr lang="en-CA" altLang="en-US" sz="2200" dirty="0"/>
              <a:t>they are able</a:t>
            </a:r>
            <a:r>
              <a:rPr lang="en-CA" altLang="en-US" sz="2200" dirty="0" smtClean="0"/>
              <a:t>)</a:t>
            </a:r>
          </a:p>
          <a:p>
            <a:pPr>
              <a:lnSpc>
                <a:spcPct val="80000"/>
              </a:lnSpc>
            </a:pPr>
            <a:r>
              <a:rPr lang="en-CA" altLang="en-US" sz="2200" dirty="0" smtClean="0"/>
              <a:t>They are often known to the entire community and this is a blessing and a burden to families</a:t>
            </a:r>
            <a:endParaRPr lang="en-CA" altLang="en-US" sz="2200" dirty="0"/>
          </a:p>
          <a:p>
            <a:pPr marL="82296" indent="0">
              <a:buNone/>
            </a:pPr>
            <a:endParaRPr lang="en-CA" dirty="0"/>
          </a:p>
        </p:txBody>
      </p:sp>
    </p:spTree>
    <p:extLst>
      <p:ext uri="{BB962C8B-B14F-4D97-AF65-F5344CB8AC3E}">
        <p14:creationId xmlns:p14="http://schemas.microsoft.com/office/powerpoint/2010/main" xmlns="" val="3780489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Differences Continued</a:t>
            </a:r>
            <a:endParaRPr lang="en-CA" dirty="0"/>
          </a:p>
        </p:txBody>
      </p:sp>
      <p:sp>
        <p:nvSpPr>
          <p:cNvPr id="3" name="Content Placeholder 2"/>
          <p:cNvSpPr>
            <a:spLocks noGrp="1"/>
          </p:cNvSpPr>
          <p:nvPr>
            <p:ph idx="1"/>
          </p:nvPr>
        </p:nvSpPr>
        <p:spPr/>
        <p:txBody>
          <a:bodyPr>
            <a:normAutofit lnSpcReduction="10000"/>
          </a:bodyPr>
          <a:lstStyle/>
          <a:p>
            <a:pPr>
              <a:lnSpc>
                <a:spcPct val="80000"/>
              </a:lnSpc>
            </a:pPr>
            <a:r>
              <a:rPr lang="en-CA" altLang="en-US" dirty="0"/>
              <a:t>Children respond differently to therapies and drugs. </a:t>
            </a:r>
            <a:r>
              <a:rPr lang="en-CA" altLang="en-US" dirty="0" smtClean="0"/>
              <a:t>They </a:t>
            </a:r>
            <a:r>
              <a:rPr lang="en-CA" altLang="en-US" dirty="0"/>
              <a:t>experience and express pain differently than adults and require individual </a:t>
            </a:r>
            <a:r>
              <a:rPr lang="en-CA" altLang="en-US" dirty="0" smtClean="0"/>
              <a:t>treatment</a:t>
            </a:r>
            <a:endParaRPr lang="en-CA" altLang="en-US" dirty="0"/>
          </a:p>
          <a:p>
            <a:pPr>
              <a:lnSpc>
                <a:spcPct val="80000"/>
              </a:lnSpc>
            </a:pPr>
            <a:r>
              <a:rPr lang="en-CA" altLang="en-US" dirty="0"/>
              <a:t>Children are not able to advocate for themselves and rely on family members to make decisions for them.</a:t>
            </a:r>
          </a:p>
          <a:p>
            <a:pPr>
              <a:lnSpc>
                <a:spcPct val="80000"/>
              </a:lnSpc>
            </a:pPr>
            <a:r>
              <a:rPr lang="en-CA" altLang="en-US" dirty="0" smtClean="0"/>
              <a:t>Parents </a:t>
            </a:r>
            <a:r>
              <a:rPr lang="en-CA" altLang="en-US" dirty="0"/>
              <a:t>have a heavy responsibility for the care of their child. They often have to make decisions in the best interest of the child when they are highly stressed (financial/time spent with other children) and grieving (loss of child’s health</a:t>
            </a:r>
            <a:r>
              <a:rPr lang="en-CA" altLang="en-US" dirty="0" smtClean="0"/>
              <a:t>)</a:t>
            </a:r>
            <a:endParaRPr lang="en-CA" altLang="en-US" dirty="0"/>
          </a:p>
          <a:p>
            <a:pPr>
              <a:lnSpc>
                <a:spcPct val="80000"/>
              </a:lnSpc>
            </a:pPr>
            <a:r>
              <a:rPr lang="en-CA" altLang="en-US" dirty="0"/>
              <a:t>Many of these life threatening conditions are very rare and the child and family feel very alone in their suffering.</a:t>
            </a:r>
          </a:p>
          <a:p>
            <a:pPr>
              <a:lnSpc>
                <a:spcPct val="80000"/>
              </a:lnSpc>
            </a:pPr>
            <a:endParaRPr lang="en-CA" dirty="0"/>
          </a:p>
          <a:p>
            <a:pPr>
              <a:lnSpc>
                <a:spcPct val="80000"/>
              </a:lnSpc>
            </a:pPr>
            <a:endParaRPr lang="en-CA" altLang="en-US" dirty="0"/>
          </a:p>
          <a:p>
            <a:endParaRPr lang="en-CA" dirty="0"/>
          </a:p>
        </p:txBody>
      </p:sp>
    </p:spTree>
    <p:extLst>
      <p:ext uri="{BB962C8B-B14F-4D97-AF65-F5344CB8AC3E}">
        <p14:creationId xmlns:p14="http://schemas.microsoft.com/office/powerpoint/2010/main" xmlns="" val="1163873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Differences Continued</a:t>
            </a:r>
            <a:endParaRPr lang="en-CA" dirty="0"/>
          </a:p>
        </p:txBody>
      </p:sp>
      <p:sp>
        <p:nvSpPr>
          <p:cNvPr id="2" name="Content Placeholder 1"/>
          <p:cNvSpPr>
            <a:spLocks noGrp="1"/>
          </p:cNvSpPr>
          <p:nvPr>
            <p:ph idx="1"/>
          </p:nvPr>
        </p:nvSpPr>
        <p:spPr/>
        <p:txBody>
          <a:bodyPr>
            <a:normAutofit lnSpcReduction="10000"/>
          </a:bodyPr>
          <a:lstStyle/>
          <a:p>
            <a:pPr>
              <a:lnSpc>
                <a:spcPct val="80000"/>
              </a:lnSpc>
            </a:pPr>
            <a:r>
              <a:rPr lang="en-CA" altLang="en-US" dirty="0" smtClean="0"/>
              <a:t>There is a lot of guilt associated for parents: delayed diagnosis, unable to protect or save them, </a:t>
            </a:r>
            <a:r>
              <a:rPr lang="en-CA" altLang="en-US" dirty="0" err="1" smtClean="0"/>
              <a:t>heridity</a:t>
            </a:r>
            <a:r>
              <a:rPr lang="en-CA" altLang="en-US" dirty="0" smtClean="0"/>
              <a:t>, made wrong decisions</a:t>
            </a:r>
          </a:p>
          <a:p>
            <a:pPr>
              <a:lnSpc>
                <a:spcPct val="80000"/>
              </a:lnSpc>
            </a:pPr>
            <a:r>
              <a:rPr lang="en-CA" altLang="en-US" dirty="0" smtClean="0"/>
              <a:t>The </a:t>
            </a:r>
            <a:r>
              <a:rPr lang="en-CA" altLang="en-US" dirty="0"/>
              <a:t>grief associated with the death of a child has devastating, long term implications for the entire </a:t>
            </a:r>
            <a:r>
              <a:rPr lang="en-CA" altLang="en-US" dirty="0" smtClean="0"/>
              <a:t>family</a:t>
            </a:r>
          </a:p>
          <a:p>
            <a:pPr lvl="1">
              <a:lnSpc>
                <a:spcPct val="80000"/>
              </a:lnSpc>
            </a:pPr>
            <a:r>
              <a:rPr lang="en-CA" altLang="en-US" dirty="0" smtClean="0"/>
              <a:t>Out of the natural order</a:t>
            </a:r>
          </a:p>
          <a:p>
            <a:pPr>
              <a:lnSpc>
                <a:spcPct val="80000"/>
              </a:lnSpc>
            </a:pPr>
            <a:r>
              <a:rPr lang="en-CA" dirty="0" smtClean="0"/>
              <a:t>Children </a:t>
            </a:r>
            <a:r>
              <a:rPr lang="en-CA" dirty="0"/>
              <a:t>have a long trajectory to death</a:t>
            </a:r>
          </a:p>
          <a:p>
            <a:r>
              <a:rPr lang="en-CA" dirty="0"/>
              <a:t>Most PPC patients are alive &gt; than 1 year after initiating palliative care </a:t>
            </a:r>
            <a:r>
              <a:rPr lang="en-CA" dirty="0" smtClean="0"/>
              <a:t>services. Mean </a:t>
            </a:r>
            <a:r>
              <a:rPr lang="en-CA" dirty="0"/>
              <a:t>time to death is approximately 2 </a:t>
            </a:r>
            <a:r>
              <a:rPr lang="en-CA" dirty="0" smtClean="0"/>
              <a:t>years</a:t>
            </a:r>
          </a:p>
          <a:p>
            <a:r>
              <a:rPr lang="en-CA" dirty="0" smtClean="0"/>
              <a:t>Consent, capacity and best interest</a:t>
            </a:r>
            <a:endParaRPr lang="en-CA" dirty="0"/>
          </a:p>
          <a:p>
            <a:endParaRPr lang="en-CA" dirty="0"/>
          </a:p>
        </p:txBody>
      </p:sp>
    </p:spTree>
    <p:extLst>
      <p:ext uri="{BB962C8B-B14F-4D97-AF65-F5344CB8AC3E}">
        <p14:creationId xmlns:p14="http://schemas.microsoft.com/office/powerpoint/2010/main" xmlns="" val="2817111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1356760"/>
          </a:xfrm>
        </p:spPr>
        <p:txBody>
          <a:bodyPr>
            <a:normAutofit fontScale="90000"/>
          </a:bodyPr>
          <a:lstStyle/>
          <a:p>
            <a:pPr algn="ctr"/>
            <a:r>
              <a:rPr lang="en-CA" dirty="0" smtClean="0"/>
              <a:t>The Role of Adult Hospices in Pediatric Palliative Care</a:t>
            </a:r>
            <a:endParaRPr lang="en-CA" dirty="0"/>
          </a:p>
        </p:txBody>
      </p:sp>
      <p:sp>
        <p:nvSpPr>
          <p:cNvPr id="2" name="Content Placeholder 1"/>
          <p:cNvSpPr>
            <a:spLocks noGrp="1"/>
          </p:cNvSpPr>
          <p:nvPr>
            <p:ph idx="1"/>
          </p:nvPr>
        </p:nvSpPr>
        <p:spPr>
          <a:xfrm>
            <a:off x="457200" y="2132856"/>
            <a:ext cx="8229600" cy="4191744"/>
          </a:xfrm>
        </p:spPr>
        <p:txBody>
          <a:bodyPr>
            <a:normAutofit fontScale="70000" lnSpcReduction="20000"/>
          </a:bodyPr>
          <a:lstStyle/>
          <a:p>
            <a:r>
              <a:rPr lang="en-CA" dirty="0" smtClean="0"/>
              <a:t>There are very few hospices dedicated to pediatrics in Canada. There are only 2 in Ontario </a:t>
            </a:r>
          </a:p>
          <a:p>
            <a:pPr lvl="1"/>
            <a:r>
              <a:rPr lang="en-CA" dirty="0" smtClean="0"/>
              <a:t>Emily’s House – Toronto</a:t>
            </a:r>
          </a:p>
          <a:p>
            <a:pPr lvl="1"/>
            <a:r>
              <a:rPr lang="en-CA" dirty="0" smtClean="0"/>
              <a:t>Roger Neilson House – Ottawa</a:t>
            </a:r>
          </a:p>
          <a:p>
            <a:pPr lvl="1"/>
            <a:endParaRPr lang="en-CA" dirty="0"/>
          </a:p>
          <a:p>
            <a:pPr lvl="1"/>
            <a:r>
              <a:rPr lang="en-CA" dirty="0" smtClean="0"/>
              <a:t>This leaves the rest of the province lacking in pediatric hospice care</a:t>
            </a:r>
          </a:p>
          <a:p>
            <a:pPr marL="301943" lvl="1" indent="0">
              <a:buNone/>
            </a:pPr>
            <a:r>
              <a:rPr lang="en-CA" dirty="0" smtClean="0"/>
              <a:t>In Sudbury we have collaborated with the adult hospice (</a:t>
            </a:r>
            <a:r>
              <a:rPr lang="en-CA" dirty="0" err="1" smtClean="0"/>
              <a:t>Maison</a:t>
            </a:r>
            <a:r>
              <a:rPr lang="en-CA" dirty="0" smtClean="0"/>
              <a:t> McCulloch Hospice) to allow children to receive hospices services there</a:t>
            </a:r>
          </a:p>
          <a:p>
            <a:pPr lvl="1"/>
            <a:r>
              <a:rPr lang="en-CA" dirty="0" smtClean="0"/>
              <a:t>this was a </a:t>
            </a:r>
            <a:r>
              <a:rPr lang="en-CA" dirty="0"/>
              <a:t>2</a:t>
            </a:r>
            <a:r>
              <a:rPr lang="en-CA" dirty="0" smtClean="0"/>
              <a:t> year process of a detailed planning starting with discussions with management,  introducing the concept to staff, providing initial and ongoing education and support, and being present when children become residence at the hospice</a:t>
            </a:r>
          </a:p>
          <a:p>
            <a:pPr lvl="1"/>
            <a:r>
              <a:rPr lang="en-CA" dirty="0" smtClean="0"/>
              <a:t>Feel that this can happen within any hospice with planning and support</a:t>
            </a:r>
          </a:p>
          <a:p>
            <a:pPr lvl="1"/>
            <a:r>
              <a:rPr lang="en-CA" dirty="0" smtClean="0"/>
              <a:t>As a team, we also introduce hospice care to families and children as an option at an early stage</a:t>
            </a:r>
            <a:endParaRPr lang="en-CA" dirty="0"/>
          </a:p>
        </p:txBody>
      </p:sp>
    </p:spTree>
    <p:extLst>
      <p:ext uri="{BB962C8B-B14F-4D97-AF65-F5344CB8AC3E}">
        <p14:creationId xmlns:p14="http://schemas.microsoft.com/office/powerpoint/2010/main" xmlns="" val="2822278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vwilton\Desktop\IMG_2395.jpg"/>
          <p:cNvPicPr>
            <a:picLocks noGrp="1" noChangeAspect="1" noChangeArrowheads="1"/>
          </p:cNvPicPr>
          <p:nvPr>
            <p:ph idx="1"/>
          </p:nvPr>
        </p:nvPicPr>
        <p:blipFill>
          <a:blip r:embed="rId2" cstate="print"/>
          <a:srcRect/>
          <a:stretch>
            <a:fillRect/>
          </a:stretch>
        </p:blipFill>
        <p:spPr bwMode="auto">
          <a:xfrm>
            <a:off x="3203848" y="663520"/>
            <a:ext cx="3384376" cy="58691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General Ideas to Keep in Mind</a:t>
            </a:r>
            <a:endParaRPr lang="en-CA" dirty="0"/>
          </a:p>
        </p:txBody>
      </p:sp>
      <p:sp>
        <p:nvSpPr>
          <p:cNvPr id="3" name="Content Placeholder 2"/>
          <p:cNvSpPr>
            <a:spLocks noGrp="1"/>
          </p:cNvSpPr>
          <p:nvPr>
            <p:ph idx="1"/>
          </p:nvPr>
        </p:nvSpPr>
        <p:spPr/>
        <p:txBody>
          <a:bodyPr>
            <a:normAutofit lnSpcReduction="10000"/>
          </a:bodyPr>
          <a:lstStyle/>
          <a:p>
            <a:r>
              <a:rPr lang="en-CA" dirty="0" smtClean="0"/>
              <a:t>Meet parents where they are</a:t>
            </a:r>
          </a:p>
          <a:p>
            <a:r>
              <a:rPr lang="en-CA" dirty="0" smtClean="0"/>
              <a:t>Collaborate with teams members &gt; we need each other</a:t>
            </a:r>
          </a:p>
          <a:p>
            <a:r>
              <a:rPr lang="en-CA" dirty="0" smtClean="0"/>
              <a:t>Parents have to know that everything that could be done was done&gt; they have to live with the decisions and consequences they have made after their child dies</a:t>
            </a:r>
          </a:p>
          <a:p>
            <a:r>
              <a:rPr lang="en-CA" dirty="0" smtClean="0"/>
              <a:t>Parents must feel that their child’s wishes were recognised and respected</a:t>
            </a:r>
          </a:p>
          <a:p>
            <a:r>
              <a:rPr lang="en-CA" dirty="0" smtClean="0"/>
              <a:t>Family centered care</a:t>
            </a:r>
            <a:r>
              <a:rPr lang="en-CA" dirty="0"/>
              <a:t> </a:t>
            </a:r>
          </a:p>
          <a:p>
            <a:pPr lvl="1"/>
            <a:r>
              <a:rPr lang="en-CA" dirty="0" smtClean="0"/>
              <a:t>Who is considered their family?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0152" y="4653136"/>
            <a:ext cx="2068835" cy="1606390"/>
          </a:xfrm>
          <a:prstGeom prst="rect">
            <a:avLst/>
          </a:prstGeom>
        </p:spPr>
      </p:pic>
    </p:spTree>
    <p:extLst>
      <p:ext uri="{BB962C8B-B14F-4D97-AF65-F5344CB8AC3E}">
        <p14:creationId xmlns:p14="http://schemas.microsoft.com/office/powerpoint/2010/main" xmlns="" val="401194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089492" y="3340520"/>
            <a:ext cx="6606708" cy="369332"/>
          </a:xfrm>
          <a:prstGeom prst="rect">
            <a:avLst/>
          </a:prstGeom>
          <a:solidFill>
            <a:srgbClr val="00C85A"/>
          </a:solidFill>
          <a:ln w="9525">
            <a:solidFill>
              <a:srgbClr val="00FF00"/>
            </a:solidFill>
            <a:miter lim="800000"/>
            <a:headEnd/>
            <a:tailEnd/>
          </a:ln>
          <a:effectLst/>
          <a:extLst/>
        </p:spPr>
        <p:txBody>
          <a:bodyPr wrap="square" anchor="ctr">
            <a:spAutoFit/>
          </a:bodyPr>
          <a:lstStyle/>
          <a:p>
            <a:endParaRPr lang="en-CA">
              <a:solidFill>
                <a:schemeClr val="accent3">
                  <a:lumMod val="75000"/>
                </a:schemeClr>
              </a:solidFill>
            </a:endParaRPr>
          </a:p>
        </p:txBody>
      </p:sp>
      <p:sp>
        <p:nvSpPr>
          <p:cNvPr id="144387" name="Text Box 3"/>
          <p:cNvSpPr txBox="1">
            <a:spLocks noChangeArrowheads="1"/>
          </p:cNvSpPr>
          <p:nvPr/>
        </p:nvSpPr>
        <p:spPr bwMode="auto">
          <a:xfrm rot="-2324811">
            <a:off x="793121" y="2305883"/>
            <a:ext cx="1885950" cy="5191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1" dirty="0">
                <a:latin typeface="Lucida Sans" pitchFamily="34" charset="0"/>
              </a:rPr>
              <a:t>Diagnosis</a:t>
            </a:r>
          </a:p>
        </p:txBody>
      </p:sp>
      <p:sp>
        <p:nvSpPr>
          <p:cNvPr id="144388" name="Text Box 4"/>
          <p:cNvSpPr txBox="1">
            <a:spLocks noChangeArrowheads="1"/>
          </p:cNvSpPr>
          <p:nvPr/>
        </p:nvSpPr>
        <p:spPr bwMode="auto">
          <a:xfrm rot="-2324811">
            <a:off x="6867136" y="2504691"/>
            <a:ext cx="1174750" cy="5191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1" dirty="0">
                <a:latin typeface="Lucida Sans" pitchFamily="34" charset="0"/>
              </a:rPr>
              <a:t>Death</a:t>
            </a:r>
          </a:p>
        </p:txBody>
      </p:sp>
      <p:sp>
        <p:nvSpPr>
          <p:cNvPr id="144389" name="Text Box 5"/>
          <p:cNvSpPr txBox="1">
            <a:spLocks noChangeArrowheads="1"/>
          </p:cNvSpPr>
          <p:nvPr/>
        </p:nvSpPr>
        <p:spPr bwMode="auto">
          <a:xfrm>
            <a:off x="1649090" y="5232133"/>
            <a:ext cx="2665424" cy="369332"/>
          </a:xfrm>
          <a:prstGeom prst="rect">
            <a:avLst/>
          </a:prstGeom>
          <a:noFill/>
          <a:ln>
            <a:noFill/>
          </a:ln>
          <a:effectLst/>
          <a:extLst>
            <a:ext uri="{909E8E84-426E-40DD-AFC4-6F175D3DCCD1}">
              <a14:hiddenFill xmlns:a14="http://schemas.microsoft.com/office/drawing/2010/main" xmlns="">
                <a:solidFill>
                  <a:srgbClr val="0000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b="1" dirty="0">
                <a:latin typeface="Lucida Sans" pitchFamily="34" charset="0"/>
              </a:rPr>
              <a:t>Physician - 206 days</a:t>
            </a:r>
          </a:p>
        </p:txBody>
      </p:sp>
      <p:sp>
        <p:nvSpPr>
          <p:cNvPr id="144390" name="Text Box 6"/>
          <p:cNvSpPr txBox="1">
            <a:spLocks noChangeArrowheads="1"/>
          </p:cNvSpPr>
          <p:nvPr/>
        </p:nvSpPr>
        <p:spPr bwMode="auto">
          <a:xfrm>
            <a:off x="1649090" y="5712594"/>
            <a:ext cx="3478446" cy="369332"/>
          </a:xfrm>
          <a:prstGeom prst="rect">
            <a:avLst/>
          </a:prstGeom>
          <a:noFill/>
          <a:ln>
            <a:noFill/>
          </a:ln>
          <a:effectLst/>
          <a:extLst>
            <a:ext uri="{909E8E84-426E-40DD-AFC4-6F175D3DCCD1}">
              <a14:hiddenFill xmlns:a14="http://schemas.microsoft.com/office/drawing/2010/main" xmlns="">
                <a:solidFill>
                  <a:srgbClr val="0000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b="1" dirty="0" smtClean="0">
                <a:latin typeface="Lucida Sans" pitchFamily="34" charset="0"/>
              </a:rPr>
              <a:t>Parents    </a:t>
            </a:r>
            <a:r>
              <a:rPr lang="en-US" altLang="en-US" b="1" dirty="0">
                <a:latin typeface="Lucida Sans" pitchFamily="34" charset="0"/>
              </a:rPr>
              <a:t>- 106 days</a:t>
            </a:r>
          </a:p>
        </p:txBody>
      </p:sp>
      <p:sp>
        <p:nvSpPr>
          <p:cNvPr id="144391" name="Text Box 7"/>
          <p:cNvSpPr txBox="1">
            <a:spLocks noChangeArrowheads="1"/>
          </p:cNvSpPr>
          <p:nvPr/>
        </p:nvSpPr>
        <p:spPr bwMode="auto">
          <a:xfrm>
            <a:off x="233992" y="730802"/>
            <a:ext cx="8658488" cy="430887"/>
          </a:xfrm>
          <a:prstGeom prst="rect">
            <a:avLst/>
          </a:prstGeom>
          <a:noFill/>
          <a:ln>
            <a:noFill/>
          </a:ln>
          <a:effectLst/>
          <a:extLst>
            <a:ext uri="{909E8E84-426E-40DD-AFC4-6F175D3DCCD1}">
              <a14:hiddenFill xmlns:a14="http://schemas.microsoft.com/office/drawing/2010/main" xmlns="">
                <a:solidFill>
                  <a:srgbClr val="0000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200" b="1" dirty="0">
                <a:solidFill>
                  <a:schemeClr val="bg1"/>
                </a:solidFill>
                <a:latin typeface="Candara" panose="020E0502030303020204" pitchFamily="34" charset="0"/>
              </a:rPr>
              <a:t>Timing of Understanding That Child Had </a:t>
            </a:r>
            <a:r>
              <a:rPr lang="en-US" altLang="en-US" sz="2200" b="1" dirty="0" smtClean="0">
                <a:solidFill>
                  <a:schemeClr val="bg1"/>
                </a:solidFill>
                <a:latin typeface="Candara" panose="020E0502030303020204" pitchFamily="34" charset="0"/>
              </a:rPr>
              <a:t>No </a:t>
            </a:r>
            <a:r>
              <a:rPr lang="en-US" altLang="en-US" sz="2200" b="1" dirty="0">
                <a:solidFill>
                  <a:schemeClr val="bg1"/>
                </a:solidFill>
                <a:latin typeface="Candara" panose="020E0502030303020204" pitchFamily="34" charset="0"/>
              </a:rPr>
              <a:t>Realistic Chance for Cure</a:t>
            </a:r>
            <a:endParaRPr lang="en-US" altLang="en-US" sz="2200" dirty="0">
              <a:solidFill>
                <a:schemeClr val="bg1"/>
              </a:solidFill>
              <a:latin typeface="Candara" panose="020E0502030303020204" pitchFamily="34" charset="0"/>
            </a:endParaRPr>
          </a:p>
        </p:txBody>
      </p:sp>
      <p:sp>
        <p:nvSpPr>
          <p:cNvPr id="144392" name="Rectangle 8"/>
          <p:cNvSpPr>
            <a:spLocks noChangeArrowheads="1"/>
          </p:cNvSpPr>
          <p:nvPr/>
        </p:nvSpPr>
        <p:spPr bwMode="auto">
          <a:xfrm>
            <a:off x="5105019" y="3713978"/>
            <a:ext cx="2582282" cy="377360"/>
          </a:xfrm>
          <a:prstGeom prst="rect">
            <a:avLst/>
          </a:prstGeom>
          <a:solidFill>
            <a:srgbClr val="3366FF"/>
          </a:solidFill>
          <a:ln w="9525">
            <a:solidFill>
              <a:srgbClr val="33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n-CA"/>
          </a:p>
        </p:txBody>
      </p:sp>
      <p:sp>
        <p:nvSpPr>
          <p:cNvPr id="144393" name="Rectangle 9"/>
          <p:cNvSpPr>
            <a:spLocks noChangeArrowheads="1"/>
          </p:cNvSpPr>
          <p:nvPr/>
        </p:nvSpPr>
        <p:spPr bwMode="auto">
          <a:xfrm>
            <a:off x="6291293" y="4091338"/>
            <a:ext cx="1396008" cy="363488"/>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n-CA"/>
          </a:p>
        </p:txBody>
      </p:sp>
      <p:sp>
        <p:nvSpPr>
          <p:cNvPr id="144394" name="Rectangle 10"/>
          <p:cNvSpPr>
            <a:spLocks noChangeArrowheads="1"/>
          </p:cNvSpPr>
          <p:nvPr/>
        </p:nvSpPr>
        <p:spPr bwMode="auto">
          <a:xfrm>
            <a:off x="874128" y="5715000"/>
            <a:ext cx="533400" cy="38100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a:p>
        </p:txBody>
      </p:sp>
      <p:sp>
        <p:nvSpPr>
          <p:cNvPr id="144395" name="Rectangle 11"/>
          <p:cNvSpPr>
            <a:spLocks noChangeArrowheads="1"/>
          </p:cNvSpPr>
          <p:nvPr/>
        </p:nvSpPr>
        <p:spPr bwMode="auto">
          <a:xfrm>
            <a:off x="889851" y="5220465"/>
            <a:ext cx="533400" cy="381000"/>
          </a:xfrm>
          <a:prstGeom prst="rect">
            <a:avLst/>
          </a:prstGeom>
          <a:solidFill>
            <a:srgbClr val="4F4FFF"/>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CA"/>
          </a:p>
        </p:txBody>
      </p:sp>
      <p:sp>
        <p:nvSpPr>
          <p:cNvPr id="144396" name="Text Box 12"/>
          <p:cNvSpPr txBox="1">
            <a:spLocks noChangeArrowheads="1"/>
          </p:cNvSpPr>
          <p:nvPr/>
        </p:nvSpPr>
        <p:spPr bwMode="auto">
          <a:xfrm>
            <a:off x="5562600" y="6248400"/>
            <a:ext cx="3581400" cy="457200"/>
          </a:xfrm>
          <a:prstGeom prst="rect">
            <a:avLst/>
          </a:prstGeom>
          <a:noFill/>
          <a:ln>
            <a:noFill/>
          </a:ln>
          <a:effectLst/>
          <a:extLst>
            <a:ext uri="{909E8E84-426E-40DD-AFC4-6F175D3DCCD1}">
              <a14:hiddenFill xmlns:a14="http://schemas.microsoft.com/office/drawing/2010/main" xmlns="">
                <a:solidFill>
                  <a:srgbClr val="0000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itchFamily="18" charset="0"/>
              </a:rPr>
              <a:t>           Wolfe, et al 2000</a:t>
            </a:r>
          </a:p>
        </p:txBody>
      </p:sp>
      <p:sp>
        <p:nvSpPr>
          <p:cNvPr id="13" name="Rectangle 11"/>
          <p:cNvSpPr>
            <a:spLocks noChangeArrowheads="1"/>
          </p:cNvSpPr>
          <p:nvPr/>
        </p:nvSpPr>
        <p:spPr bwMode="auto">
          <a:xfrm>
            <a:off x="874127" y="4725144"/>
            <a:ext cx="549123" cy="381000"/>
          </a:xfrm>
          <a:prstGeom prst="rect">
            <a:avLst/>
          </a:prstGeom>
          <a:solidFill>
            <a:srgbClr val="00C85A"/>
          </a:solidFill>
          <a:ln w="9525">
            <a:solidFill>
              <a:schemeClr val="bg1"/>
            </a:solidFill>
            <a:miter lim="800000"/>
            <a:headEnd/>
            <a:tailEnd/>
          </a:ln>
          <a:effectLst/>
          <a:extLst/>
        </p:spPr>
        <p:txBody>
          <a:bodyPr wrap="square" anchor="ctr">
            <a:spAutoFit/>
          </a:bodyPr>
          <a:lstStyle/>
          <a:p>
            <a:endParaRPr lang="en-CA">
              <a:solidFill>
                <a:srgbClr val="92D050"/>
              </a:solidFill>
            </a:endParaRPr>
          </a:p>
        </p:txBody>
      </p:sp>
      <p:sp>
        <p:nvSpPr>
          <p:cNvPr id="14" name="Text Box 5"/>
          <p:cNvSpPr txBox="1">
            <a:spLocks noChangeArrowheads="1"/>
          </p:cNvSpPr>
          <p:nvPr/>
        </p:nvSpPr>
        <p:spPr bwMode="auto">
          <a:xfrm>
            <a:off x="1649090" y="4785836"/>
            <a:ext cx="2665424" cy="369332"/>
          </a:xfrm>
          <a:prstGeom prst="rect">
            <a:avLst/>
          </a:prstGeom>
          <a:noFill/>
          <a:ln>
            <a:noFill/>
          </a:ln>
          <a:effectLst/>
          <a:extLst>
            <a:ext uri="{909E8E84-426E-40DD-AFC4-6F175D3DCCD1}">
              <a14:hiddenFill xmlns:a14="http://schemas.microsoft.com/office/drawing/2010/main" xmlns="">
                <a:solidFill>
                  <a:srgbClr val="00008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b="1" dirty="0" smtClean="0">
                <a:latin typeface="Lucida Sans" pitchFamily="34" charset="0"/>
              </a:rPr>
              <a:t>Illness Trajectory</a:t>
            </a:r>
          </a:p>
        </p:txBody>
      </p:sp>
    </p:spTree>
    <p:extLst>
      <p:ext uri="{BB962C8B-B14F-4D97-AF65-F5344CB8AC3E}">
        <p14:creationId xmlns:p14="http://schemas.microsoft.com/office/powerpoint/2010/main" xmlns="" val="1381352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Disclaimer</a:t>
            </a:r>
            <a:endParaRPr lang="en-CA" dirty="0"/>
          </a:p>
        </p:txBody>
      </p:sp>
      <p:sp>
        <p:nvSpPr>
          <p:cNvPr id="2" name="Content Placeholder 1"/>
          <p:cNvSpPr>
            <a:spLocks noGrp="1"/>
          </p:cNvSpPr>
          <p:nvPr>
            <p:ph idx="1"/>
          </p:nvPr>
        </p:nvSpPr>
        <p:spPr/>
        <p:txBody>
          <a:bodyPr/>
          <a:lstStyle/>
          <a:p>
            <a:r>
              <a:rPr lang="en-CA" dirty="0" smtClean="0"/>
              <a:t>No conflict of interest to declare</a:t>
            </a:r>
          </a:p>
          <a:p>
            <a:r>
              <a:rPr lang="en-CA" dirty="0" smtClean="0"/>
              <a:t>I am affiliated with a charity for children with cancer (Northern Ontario Families of Children with Cancer)  </a:t>
            </a:r>
            <a:endParaRPr lang="en-CA" dirty="0"/>
          </a:p>
        </p:txBody>
      </p:sp>
    </p:spTree>
    <p:extLst>
      <p:ext uri="{BB962C8B-B14F-4D97-AF65-F5344CB8AC3E}">
        <p14:creationId xmlns:p14="http://schemas.microsoft.com/office/powerpoint/2010/main" xmlns="" val="4272172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CA" dirty="0" smtClean="0"/>
              <a:t>Importance of Hope in PPP</a:t>
            </a:r>
            <a:endParaRPr lang="en-CA" dirty="0"/>
          </a:p>
        </p:txBody>
      </p:sp>
      <p:sp>
        <p:nvSpPr>
          <p:cNvPr id="2" name="Content Placeholder 1"/>
          <p:cNvSpPr>
            <a:spLocks noGrp="1"/>
          </p:cNvSpPr>
          <p:nvPr>
            <p:ph idx="1"/>
          </p:nvPr>
        </p:nvSpPr>
        <p:spPr/>
        <p:txBody>
          <a:bodyPr>
            <a:normAutofit lnSpcReduction="10000"/>
          </a:bodyPr>
          <a:lstStyle/>
          <a:p>
            <a:r>
              <a:rPr lang="en-US" dirty="0"/>
              <a:t>Hope is a multidimensional concept that is important for all parents of children with cancer. </a:t>
            </a:r>
            <a:endParaRPr lang="en-US" dirty="0" smtClean="0"/>
          </a:p>
          <a:p>
            <a:r>
              <a:rPr lang="en-US" dirty="0" smtClean="0"/>
              <a:t>However</a:t>
            </a:r>
            <a:r>
              <a:rPr lang="en-US" dirty="0"/>
              <a:t>, most work has focused on advanced cancer and poor </a:t>
            </a:r>
            <a:r>
              <a:rPr lang="en-US" dirty="0" smtClean="0"/>
              <a:t>prognoses</a:t>
            </a:r>
          </a:p>
          <a:p>
            <a:r>
              <a:rPr lang="en-US" dirty="0" smtClean="0"/>
              <a:t>Study (N 374 patients) examined </a:t>
            </a:r>
            <a:r>
              <a:rPr lang="en-US" dirty="0"/>
              <a:t>hopes of all parents of children with cancer longitudinally during the first year of treatment</a:t>
            </a:r>
            <a:r>
              <a:rPr lang="en-US" dirty="0" smtClean="0"/>
              <a:t>.</a:t>
            </a:r>
          </a:p>
          <a:p>
            <a:r>
              <a:rPr lang="en-US" dirty="0" smtClean="0"/>
              <a:t>Parents need to know that they did everything they could but this tendency must be weighted against the burden felt by the dying child (painful procedures, isolation etc.)</a:t>
            </a:r>
          </a:p>
          <a:p>
            <a:endParaRPr lang="en-US" dirty="0" smtClean="0"/>
          </a:p>
        </p:txBody>
      </p:sp>
    </p:spTree>
    <p:extLst>
      <p:ext uri="{BB962C8B-B14F-4D97-AF65-F5344CB8AC3E}">
        <p14:creationId xmlns:p14="http://schemas.microsoft.com/office/powerpoint/2010/main" xmlns="" val="1534350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Hope</a:t>
            </a:r>
            <a:endParaRPr lang="en-CA" dirty="0"/>
          </a:p>
        </p:txBody>
      </p:sp>
      <p:sp>
        <p:nvSpPr>
          <p:cNvPr id="2" name="Content Placeholder 1"/>
          <p:cNvSpPr>
            <a:spLocks noGrp="1"/>
          </p:cNvSpPr>
          <p:nvPr>
            <p:ph idx="1"/>
          </p:nvPr>
        </p:nvSpPr>
        <p:spPr/>
        <p:txBody>
          <a:bodyPr>
            <a:normAutofit fontScale="77500" lnSpcReduction="20000"/>
          </a:bodyPr>
          <a:lstStyle/>
          <a:p>
            <a:r>
              <a:rPr lang="en-US" dirty="0" smtClean="0"/>
              <a:t>Study showed that: Fifty-five </a:t>
            </a:r>
            <a:r>
              <a:rPr lang="en-US" dirty="0"/>
              <a:t>percent of </a:t>
            </a:r>
            <a:r>
              <a:rPr lang="en-US" dirty="0" smtClean="0"/>
              <a:t>parents reported </a:t>
            </a:r>
            <a:r>
              <a:rPr lang="en-US" dirty="0"/>
              <a:t>being extremely hopeful in general at baseline. </a:t>
            </a:r>
            <a:r>
              <a:rPr lang="en-US" dirty="0" smtClean="0"/>
              <a:t>Hopefulness did </a:t>
            </a:r>
            <a:r>
              <a:rPr lang="en-US" dirty="0"/>
              <a:t>not significantly change over time, and most parents </a:t>
            </a:r>
            <a:r>
              <a:rPr lang="en-US" dirty="0" smtClean="0"/>
              <a:t>reported </a:t>
            </a:r>
            <a:r>
              <a:rPr lang="en-US" dirty="0"/>
              <a:t>being extremely hopeful regardless of </a:t>
            </a:r>
            <a:r>
              <a:rPr lang="en-US" dirty="0" smtClean="0"/>
              <a:t>prognosis. </a:t>
            </a:r>
          </a:p>
          <a:p>
            <a:r>
              <a:rPr lang="en-US" dirty="0" smtClean="0"/>
              <a:t>Most parents considered </a:t>
            </a:r>
            <a:r>
              <a:rPr lang="en-US" dirty="0"/>
              <a:t>hope for cure to be an extremely important source of hope; most also reported hope that the child would feel </a:t>
            </a:r>
            <a:r>
              <a:rPr lang="en-US" dirty="0" smtClean="0"/>
              <a:t>loved, </a:t>
            </a:r>
            <a:r>
              <a:rPr lang="en-US" dirty="0"/>
              <a:t>that the child would have the best possible quality of </a:t>
            </a:r>
            <a:r>
              <a:rPr lang="en-US" dirty="0" smtClean="0"/>
              <a:t>life, </a:t>
            </a:r>
            <a:r>
              <a:rPr lang="en-US" dirty="0"/>
              <a:t>and that they would always do all they could for the </a:t>
            </a:r>
            <a:r>
              <a:rPr lang="en-US" dirty="0" smtClean="0"/>
              <a:t>child. </a:t>
            </a:r>
          </a:p>
          <a:p>
            <a:r>
              <a:rPr lang="en-US" dirty="0" smtClean="0"/>
              <a:t>Hope </a:t>
            </a:r>
            <a:r>
              <a:rPr lang="en-US" dirty="0"/>
              <a:t>for cure was slightly lower among parents of children with less than a 50% chance of cure at </a:t>
            </a:r>
            <a:r>
              <a:rPr lang="en-US" dirty="0" smtClean="0"/>
              <a:t>baseline when </a:t>
            </a:r>
            <a:r>
              <a:rPr lang="en-US" dirty="0"/>
              <a:t>compared to those with better </a:t>
            </a:r>
            <a:r>
              <a:rPr lang="en-US" dirty="0" smtClean="0"/>
              <a:t>prognoses</a:t>
            </a:r>
          </a:p>
          <a:p>
            <a:r>
              <a:rPr lang="en-US" dirty="0" smtClean="0"/>
              <a:t>Hope</a:t>
            </a:r>
            <a:r>
              <a:rPr lang="en-US" dirty="0"/>
              <a:t> </a:t>
            </a:r>
            <a:r>
              <a:rPr lang="en-US" dirty="0" smtClean="0"/>
              <a:t>not just for </a:t>
            </a:r>
            <a:r>
              <a:rPr lang="en-US" dirty="0"/>
              <a:t>cure. This hopefulness persists over time, even when the prognosis is poor. Clinicians should focus on supporting the myriad hopes that contribute to overall </a:t>
            </a:r>
            <a:r>
              <a:rPr lang="en-US" dirty="0" smtClean="0"/>
              <a:t>hopefulness</a:t>
            </a:r>
          </a:p>
          <a:p>
            <a:r>
              <a:rPr lang="en-US" dirty="0" smtClean="0"/>
              <a:t>For many families having hope is the only way they can cope with the situation…it keeps them going</a:t>
            </a:r>
          </a:p>
          <a:p>
            <a:endParaRPr lang="en-CA" dirty="0"/>
          </a:p>
        </p:txBody>
      </p:sp>
    </p:spTree>
    <p:extLst>
      <p:ext uri="{BB962C8B-B14F-4D97-AF65-F5344CB8AC3E}">
        <p14:creationId xmlns:p14="http://schemas.microsoft.com/office/powerpoint/2010/main" xmlns="" val="964832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Advance Care Planning (ACP)</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Assess the needs of the child and family, a plan should be developed along with them</a:t>
            </a:r>
          </a:p>
          <a:p>
            <a:r>
              <a:rPr lang="en-CA" dirty="0" smtClean="0"/>
              <a:t>Establish who is the substitute decision for the child – not always clear</a:t>
            </a:r>
          </a:p>
          <a:p>
            <a:r>
              <a:rPr lang="en-CA" dirty="0" smtClean="0"/>
              <a:t>Provide appropriate written information to back up discussions and plans</a:t>
            </a:r>
          </a:p>
          <a:p>
            <a:r>
              <a:rPr lang="en-CA" dirty="0" smtClean="0"/>
              <a:t>Assess medication and discontinue anything considered non-essential </a:t>
            </a:r>
          </a:p>
          <a:p>
            <a:r>
              <a:rPr lang="en-CA" dirty="0" smtClean="0"/>
              <a:t>Ensure family has contact information that is clear, available and review it with them (Doctor, Case managers, Interlink Nurse, nursing agency, funeral home etc.)</a:t>
            </a:r>
          </a:p>
          <a:p>
            <a:endParaRPr lang="en-CA" dirty="0"/>
          </a:p>
        </p:txBody>
      </p:sp>
    </p:spTree>
    <p:extLst>
      <p:ext uri="{BB962C8B-B14F-4D97-AF65-F5344CB8AC3E}">
        <p14:creationId xmlns:p14="http://schemas.microsoft.com/office/powerpoint/2010/main" xmlns="" val="1987386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CA" dirty="0" smtClean="0"/>
              <a:t>ACP (continued)	</a:t>
            </a:r>
            <a:br>
              <a:rPr lang="en-CA" dirty="0" smtClean="0"/>
            </a:br>
            <a:endParaRPr lang="en-CA" dirty="0"/>
          </a:p>
        </p:txBody>
      </p:sp>
      <p:sp>
        <p:nvSpPr>
          <p:cNvPr id="3" name="Content Placeholder 2"/>
          <p:cNvSpPr>
            <a:spLocks noGrp="1"/>
          </p:cNvSpPr>
          <p:nvPr>
            <p:ph idx="1"/>
          </p:nvPr>
        </p:nvSpPr>
        <p:spPr>
          <a:xfrm>
            <a:off x="457200" y="1628800"/>
            <a:ext cx="8229600" cy="4467200"/>
          </a:xfrm>
        </p:spPr>
        <p:txBody>
          <a:bodyPr>
            <a:normAutofit/>
          </a:bodyPr>
          <a:lstStyle/>
          <a:p>
            <a:r>
              <a:rPr lang="en-CA" dirty="0" smtClean="0"/>
              <a:t>Allows family to express their wishes and choices surrounding end of life</a:t>
            </a:r>
          </a:p>
          <a:p>
            <a:r>
              <a:rPr lang="en-CA" dirty="0" smtClean="0"/>
              <a:t>Discuss the issues of resuscitation and care in the case of acute deterioration (DNR)</a:t>
            </a:r>
          </a:p>
          <a:p>
            <a:r>
              <a:rPr lang="en-CA" dirty="0" smtClean="0"/>
              <a:t>Have a DNR in place with copies for all family members caring for the child</a:t>
            </a:r>
          </a:p>
          <a:p>
            <a:r>
              <a:rPr lang="en-CA" dirty="0" smtClean="0"/>
              <a:t>Conversation about tissue and organ donation</a:t>
            </a:r>
          </a:p>
          <a:p>
            <a:r>
              <a:rPr lang="en-CA" dirty="0" smtClean="0"/>
              <a:t>Symptoms management plan need to be put in place&gt; symptom management kit if applicable</a:t>
            </a:r>
          </a:p>
          <a:p>
            <a:r>
              <a:rPr lang="en-CA" dirty="0" smtClean="0"/>
              <a:t>Discuss preferred place of death</a:t>
            </a:r>
            <a:endParaRPr lang="en-CA" dirty="0"/>
          </a:p>
        </p:txBody>
      </p:sp>
    </p:spTree>
    <p:extLst>
      <p:ext uri="{BB962C8B-B14F-4D97-AF65-F5344CB8AC3E}">
        <p14:creationId xmlns:p14="http://schemas.microsoft.com/office/powerpoint/2010/main" xmlns="" val="61807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ACP (continued)</a:t>
            </a:r>
            <a:endParaRPr lang="en-CA" dirty="0"/>
          </a:p>
        </p:txBody>
      </p:sp>
      <p:sp>
        <p:nvSpPr>
          <p:cNvPr id="3" name="Content Placeholder 2"/>
          <p:cNvSpPr>
            <a:spLocks noGrp="1"/>
          </p:cNvSpPr>
          <p:nvPr>
            <p:ph idx="1"/>
          </p:nvPr>
        </p:nvSpPr>
        <p:spPr/>
        <p:txBody>
          <a:bodyPr/>
          <a:lstStyle/>
          <a:p>
            <a:r>
              <a:rPr lang="en-CA" dirty="0" smtClean="0"/>
              <a:t>Consider cultural and spiritual wishes and discuss with family prior to end of life</a:t>
            </a:r>
          </a:p>
          <a:p>
            <a:r>
              <a:rPr lang="en-CA" dirty="0" smtClean="0"/>
              <a:t>Review their options, which in Northern Ontario are limited – home, hospital, hospice</a:t>
            </a:r>
          </a:p>
          <a:p>
            <a:endParaRPr lang="en-CA" dirty="0"/>
          </a:p>
        </p:txBody>
      </p:sp>
    </p:spTree>
    <p:extLst>
      <p:ext uri="{BB962C8B-B14F-4D97-AF65-F5344CB8AC3E}">
        <p14:creationId xmlns:p14="http://schemas.microsoft.com/office/powerpoint/2010/main" xmlns="" val="794396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pPr algn="ctr"/>
            <a:r>
              <a:rPr lang="en-CA" dirty="0" smtClean="0"/>
              <a:t>Limited Resources for Pediatric Palliative Care Providers</a:t>
            </a:r>
            <a:endParaRPr lang="en-CA" dirty="0"/>
          </a:p>
        </p:txBody>
      </p:sp>
      <p:sp>
        <p:nvSpPr>
          <p:cNvPr id="3" name="Content Placeholder 2"/>
          <p:cNvSpPr>
            <a:spLocks noGrp="1"/>
          </p:cNvSpPr>
          <p:nvPr>
            <p:ph idx="1"/>
          </p:nvPr>
        </p:nvSpPr>
        <p:spPr>
          <a:xfrm>
            <a:off x="457200" y="2204864"/>
            <a:ext cx="8229600" cy="4119736"/>
          </a:xfrm>
        </p:spPr>
        <p:txBody>
          <a:bodyPr anchor="ctr"/>
          <a:lstStyle/>
          <a:p>
            <a:r>
              <a:rPr lang="en-CA" dirty="0" smtClean="0"/>
              <a:t>There is very little literature published on pediatric palliative care (PPC)</a:t>
            </a:r>
          </a:p>
          <a:p>
            <a:r>
              <a:rPr lang="en-CA" dirty="0" smtClean="0"/>
              <a:t>Limited research into PPC</a:t>
            </a:r>
          </a:p>
          <a:p>
            <a:r>
              <a:rPr lang="en-CA" dirty="0" smtClean="0"/>
              <a:t>Oncology teams become competent from experience by default</a:t>
            </a:r>
          </a:p>
          <a:p>
            <a:endParaRPr lang="en-CA" dirty="0"/>
          </a:p>
        </p:txBody>
      </p:sp>
    </p:spTree>
    <p:extLst>
      <p:ext uri="{BB962C8B-B14F-4D97-AF65-F5344CB8AC3E}">
        <p14:creationId xmlns:p14="http://schemas.microsoft.com/office/powerpoint/2010/main" xmlns="" val="2680754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074448"/>
          </a:xfrm>
        </p:spPr>
        <p:txBody>
          <a:bodyPr>
            <a:normAutofit/>
          </a:bodyPr>
          <a:lstStyle/>
          <a:p>
            <a:pPr algn="ctr"/>
            <a:r>
              <a:rPr lang="en-CA" dirty="0" smtClean="0"/>
              <a:t>Research Articles</a:t>
            </a:r>
            <a:endParaRPr lang="en-CA" dirty="0"/>
          </a:p>
        </p:txBody>
      </p:sp>
      <p:pic>
        <p:nvPicPr>
          <p:cNvPr id="5" name="Picture 2"/>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3">
                    <a14:imgEffect>
                      <a14:sharpenSoften amount="9000"/>
                    </a14:imgEffect>
                  </a14:imgLayer>
                </a14:imgProps>
              </a:ext>
              <a:ext uri="{28A0092B-C50C-407E-A947-70E740481C1C}">
                <a14:useLocalDpi xmlns:a14="http://schemas.microsoft.com/office/drawing/2010/main" xmlns="" val="0"/>
              </a:ext>
            </a:extLst>
          </a:blip>
          <a:stretch>
            <a:fillRect/>
          </a:stretch>
        </p:blipFill>
        <p:spPr bwMode="auto">
          <a:xfrm>
            <a:off x="1539375" y="1935163"/>
            <a:ext cx="6065249" cy="4389437"/>
          </a:xfrm>
          <a:prstGeom prst="rect">
            <a:avLst/>
          </a:prstGeom>
          <a:noFill/>
          <a:ln w="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9096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280" y="0"/>
            <a:ext cx="99155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9927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1284752"/>
          </a:xfrm>
        </p:spPr>
        <p:txBody>
          <a:bodyPr>
            <a:normAutofit fontScale="90000"/>
          </a:bodyPr>
          <a:lstStyle/>
          <a:p>
            <a:pPr algn="ctr"/>
            <a:r>
              <a:rPr lang="en-CA" dirty="0" smtClean="0"/>
              <a:t>Cure Focused Education and Training</a:t>
            </a:r>
            <a:endParaRPr lang="en-CA" dirty="0"/>
          </a:p>
        </p:txBody>
      </p:sp>
      <p:sp>
        <p:nvSpPr>
          <p:cNvPr id="2" name="Content Placeholder 1"/>
          <p:cNvSpPr>
            <a:spLocks noGrp="1"/>
          </p:cNvSpPr>
          <p:nvPr>
            <p:ph idx="1"/>
          </p:nvPr>
        </p:nvSpPr>
        <p:spPr/>
        <p:txBody>
          <a:bodyPr>
            <a:normAutofit fontScale="92500" lnSpcReduction="10000"/>
          </a:bodyPr>
          <a:lstStyle/>
          <a:p>
            <a:r>
              <a:rPr lang="en-CA" dirty="0" smtClean="0"/>
              <a:t>Almost all training and orientation of clinicians is nearly wholly focused on finding out what is wrong with a patient and directing efforts to fix it</a:t>
            </a:r>
          </a:p>
          <a:p>
            <a:r>
              <a:rPr lang="en-CA" dirty="0" smtClean="0"/>
              <a:t>Clinicians experience great role ambiguity and helplessness when shifting goals of care from treatment to symptoms management</a:t>
            </a:r>
          </a:p>
          <a:p>
            <a:r>
              <a:rPr lang="en-CA" dirty="0" smtClean="0"/>
              <a:t>At times the sadness clinicians experience can be significant and profound</a:t>
            </a:r>
          </a:p>
          <a:p>
            <a:r>
              <a:rPr lang="en-CA" dirty="0" smtClean="0"/>
              <a:t>Despite the sadness clinicians have inherent satisfaction through the provision of pain and symptom relief, comforting physical care and psychosocial and spiritual support</a:t>
            </a:r>
            <a:endParaRPr lang="en-CA" dirty="0"/>
          </a:p>
        </p:txBody>
      </p:sp>
    </p:spTree>
    <p:extLst>
      <p:ext uri="{BB962C8B-B14F-4D97-AF65-F5344CB8AC3E}">
        <p14:creationId xmlns:p14="http://schemas.microsoft.com/office/powerpoint/2010/main" xmlns="" val="4198899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6760"/>
          </a:xfrm>
        </p:spPr>
        <p:txBody>
          <a:bodyPr>
            <a:normAutofit fontScale="90000"/>
          </a:bodyPr>
          <a:lstStyle/>
          <a:p>
            <a:pPr algn="ctr"/>
            <a:r>
              <a:rPr lang="en-CA" dirty="0" smtClean="0"/>
              <a:t>In Northern Ontario </a:t>
            </a:r>
            <a:br>
              <a:rPr lang="en-CA" dirty="0" smtClean="0"/>
            </a:br>
            <a:r>
              <a:rPr lang="en-CA" dirty="0" smtClean="0"/>
              <a:t>We Need to Work Together!</a:t>
            </a:r>
            <a:endParaRPr lang="en-CA" dirty="0"/>
          </a:p>
        </p:txBody>
      </p:sp>
      <p:sp>
        <p:nvSpPr>
          <p:cNvPr id="3" name="Content Placeholder 2"/>
          <p:cNvSpPr>
            <a:spLocks noGrp="1"/>
          </p:cNvSpPr>
          <p:nvPr>
            <p:ph idx="1"/>
          </p:nvPr>
        </p:nvSpPr>
        <p:spPr>
          <a:xfrm>
            <a:off x="457200" y="2132856"/>
            <a:ext cx="8229600" cy="3963144"/>
          </a:xfrm>
        </p:spPr>
        <p:txBody>
          <a:bodyPr anchor="ctr">
            <a:normAutofit/>
          </a:bodyPr>
          <a:lstStyle/>
          <a:p>
            <a:pPr marL="0" indent="0">
              <a:buNone/>
            </a:pPr>
            <a:endParaRPr lang="en-CA" dirty="0" smtClean="0"/>
          </a:p>
          <a:p>
            <a:r>
              <a:rPr lang="en-CA" sz="2800" dirty="0" smtClean="0"/>
              <a:t>We need to connect our palliative care and pediatric care expertise</a:t>
            </a:r>
            <a:endParaRPr lang="en-CA" sz="2800" dirty="0"/>
          </a:p>
          <a:p>
            <a:r>
              <a:rPr lang="en-CA" sz="2800" dirty="0" smtClean="0"/>
              <a:t>Identify and create a network of interested practitioners in Northern Ontario</a:t>
            </a:r>
          </a:p>
          <a:p>
            <a:r>
              <a:rPr lang="en-CA" sz="2800" dirty="0" smtClean="0"/>
              <a:t>All to reach our goal to allow children and their families a choice</a:t>
            </a:r>
          </a:p>
          <a:p>
            <a:pPr marL="82296" indent="0">
              <a:buNone/>
            </a:pPr>
            <a:endParaRPr lang="en-CA" dirty="0" smtClean="0"/>
          </a:p>
          <a:p>
            <a:endParaRPr lang="en-CA" dirty="0" smtClean="0"/>
          </a:p>
          <a:p>
            <a:endParaRPr lang="en-CA" dirty="0"/>
          </a:p>
        </p:txBody>
      </p:sp>
      <p:sp>
        <p:nvSpPr>
          <p:cNvPr id="4" name="TextBox 3"/>
          <p:cNvSpPr txBox="1"/>
          <p:nvPr/>
        </p:nvSpPr>
        <p:spPr>
          <a:xfrm>
            <a:off x="2411760" y="2204864"/>
            <a:ext cx="184731" cy="369332"/>
          </a:xfrm>
          <a:prstGeom prst="rect">
            <a:avLst/>
          </a:prstGeom>
          <a:noFill/>
        </p:spPr>
        <p:txBody>
          <a:bodyPr wrap="none" rtlCol="0">
            <a:spAutoFit/>
          </a:bodyPr>
          <a:lstStyle/>
          <a:p>
            <a:endParaRPr lang="en-CA" dirty="0"/>
          </a:p>
        </p:txBody>
      </p:sp>
    </p:spTree>
    <p:extLst>
      <p:ext uri="{BB962C8B-B14F-4D97-AF65-F5344CB8AC3E}">
        <p14:creationId xmlns:p14="http://schemas.microsoft.com/office/powerpoint/2010/main" xmlns="" val="117512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Objectives</a:t>
            </a:r>
            <a:endParaRPr lang="en-CA" dirty="0"/>
          </a:p>
        </p:txBody>
      </p:sp>
      <p:sp>
        <p:nvSpPr>
          <p:cNvPr id="2" name="Content Placeholder 1"/>
          <p:cNvSpPr>
            <a:spLocks noGrp="1"/>
          </p:cNvSpPr>
          <p:nvPr>
            <p:ph idx="1"/>
          </p:nvPr>
        </p:nvSpPr>
        <p:spPr/>
        <p:txBody>
          <a:bodyPr/>
          <a:lstStyle/>
          <a:p>
            <a:r>
              <a:rPr lang="en-CA" dirty="0" smtClean="0"/>
              <a:t>Identify the differences and similarities between pediatric and adult palliative care</a:t>
            </a:r>
          </a:p>
          <a:p>
            <a:r>
              <a:rPr lang="en-CA" dirty="0" err="1" smtClean="0"/>
              <a:t>Intergrade</a:t>
            </a:r>
            <a:r>
              <a:rPr lang="en-CA" dirty="0" smtClean="0"/>
              <a:t> </a:t>
            </a:r>
            <a:r>
              <a:rPr lang="en-CA" dirty="0" smtClean="0"/>
              <a:t>advance care planning for </a:t>
            </a:r>
            <a:r>
              <a:rPr lang="en-CA" dirty="0" smtClean="0"/>
              <a:t>pediatric </a:t>
            </a:r>
            <a:r>
              <a:rPr lang="en-CA" dirty="0" smtClean="0"/>
              <a:t>palliative care patients/families</a:t>
            </a:r>
          </a:p>
          <a:p>
            <a:r>
              <a:rPr lang="en-CA" dirty="0" smtClean="0"/>
              <a:t>Discuss the significance of hope when caring for pediatric palliative children</a:t>
            </a:r>
            <a:endParaRPr lang="en-CA" dirty="0"/>
          </a:p>
        </p:txBody>
      </p:sp>
    </p:spTree>
    <p:extLst>
      <p:ext uri="{BB962C8B-B14F-4D97-AF65-F5344CB8AC3E}">
        <p14:creationId xmlns:p14="http://schemas.microsoft.com/office/powerpoint/2010/main" xmlns="" val="939683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548680"/>
            <a:ext cx="7272808" cy="792088"/>
          </a:xfrm>
        </p:spPr>
        <p:txBody>
          <a:bodyPr>
            <a:normAutofit fontScale="90000"/>
          </a:bodyPr>
          <a:lstStyle/>
          <a:p>
            <a:endParaRPr lang="en-CA" dirty="0"/>
          </a:p>
        </p:txBody>
      </p:sp>
      <p:pic>
        <p:nvPicPr>
          <p:cNvPr id="4" name="Content Placeholder 3" descr="C:\Users\Viwilton\Desktop\99dbf50e9c973e2edf8196a4a78f0a3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331640" y="1628801"/>
            <a:ext cx="6168409" cy="49462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2830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CA" dirty="0" smtClean="0"/>
              <a:t>Considering “Best Interests”</a:t>
            </a:r>
            <a:endParaRPr lang="en-CA" dirty="0"/>
          </a:p>
        </p:txBody>
      </p:sp>
      <p:sp>
        <p:nvSpPr>
          <p:cNvPr id="2" name="Content Placeholder 1"/>
          <p:cNvSpPr>
            <a:spLocks noGrp="1"/>
          </p:cNvSpPr>
          <p:nvPr>
            <p:ph idx="1"/>
          </p:nvPr>
        </p:nvSpPr>
        <p:spPr/>
        <p:txBody>
          <a:bodyPr>
            <a:normAutofit fontScale="85000" lnSpcReduction="10000"/>
          </a:bodyPr>
          <a:lstStyle/>
          <a:p>
            <a:r>
              <a:rPr lang="en-CA" dirty="0" smtClean="0"/>
              <a:t>For the majority of pediatric palliative patients substitute decision-makers are required and parents are usually the best people to fulfill this role</a:t>
            </a:r>
          </a:p>
          <a:p>
            <a:r>
              <a:rPr lang="en-CA" dirty="0" smtClean="0"/>
              <a:t>Parents (guardians) are expected to make decisions that are in the best interests of the child and to take into consideration any wishes the child has expressed</a:t>
            </a:r>
          </a:p>
          <a:p>
            <a:r>
              <a:rPr lang="en-CA" dirty="0" smtClean="0"/>
              <a:t>Clinicians play an important role in helping parents and others with this task </a:t>
            </a:r>
          </a:p>
          <a:p>
            <a:r>
              <a:rPr lang="en-CA" dirty="0" smtClean="0"/>
              <a:t>Decisions are best made through collaboration and consensus-building</a:t>
            </a:r>
          </a:p>
          <a:p>
            <a:r>
              <a:rPr lang="en-CA" dirty="0" smtClean="0"/>
              <a:t>The goal is to combine the clinicians knowledge and experience with the understanding, values, beliefs and expectations of the patient and parents to achieve optimal outcomes for the patient</a:t>
            </a:r>
            <a:endParaRPr lang="en-CA" dirty="0"/>
          </a:p>
        </p:txBody>
      </p:sp>
    </p:spTree>
    <p:extLst>
      <p:ext uri="{BB962C8B-B14F-4D97-AF65-F5344CB8AC3E}">
        <p14:creationId xmlns:p14="http://schemas.microsoft.com/office/powerpoint/2010/main" xmlns="" val="2041265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CA" dirty="0"/>
              <a:t>Considering “Best Interests”</a:t>
            </a:r>
          </a:p>
        </p:txBody>
      </p:sp>
      <p:sp>
        <p:nvSpPr>
          <p:cNvPr id="2" name="Content Placeholder 1"/>
          <p:cNvSpPr>
            <a:spLocks noGrp="1"/>
          </p:cNvSpPr>
          <p:nvPr>
            <p:ph idx="1"/>
          </p:nvPr>
        </p:nvSpPr>
        <p:spPr/>
        <p:txBody>
          <a:bodyPr>
            <a:normAutofit fontScale="92500" lnSpcReduction="20000"/>
          </a:bodyPr>
          <a:lstStyle/>
          <a:p>
            <a:r>
              <a:rPr lang="en-CA" dirty="0" smtClean="0"/>
              <a:t>In addition to this collaborative work with parents , clinicians are ethically and legally responsible for ensuring that the decisions made are in the best interests of the patient</a:t>
            </a:r>
          </a:p>
          <a:p>
            <a:r>
              <a:rPr lang="en-CA" dirty="0" smtClean="0"/>
              <a:t>However there is no universally agreed upon definition of “best interests” and this leads to the majority of the disagreements and conflict between parents and healthcare professionals during the decision making process</a:t>
            </a:r>
          </a:p>
          <a:p>
            <a:r>
              <a:rPr lang="en-CA" dirty="0" smtClean="0"/>
              <a:t>This can me minimized when each person involved is open to the perspectives of others and recognize that everyone is doing everything in their power to ensure that the child’s best interests are served</a:t>
            </a:r>
            <a:endParaRPr lang="en-CA" dirty="0"/>
          </a:p>
        </p:txBody>
      </p:sp>
    </p:spTree>
    <p:extLst>
      <p:ext uri="{BB962C8B-B14F-4D97-AF65-F5344CB8AC3E}">
        <p14:creationId xmlns:p14="http://schemas.microsoft.com/office/powerpoint/2010/main" xmlns="" val="2421349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Assessing Capacity</a:t>
            </a:r>
            <a:endParaRPr lang="en-CA" dirty="0"/>
          </a:p>
        </p:txBody>
      </p:sp>
      <p:sp>
        <p:nvSpPr>
          <p:cNvPr id="2" name="Content Placeholder 1"/>
          <p:cNvSpPr>
            <a:spLocks noGrp="1"/>
          </p:cNvSpPr>
          <p:nvPr>
            <p:ph idx="1"/>
          </p:nvPr>
        </p:nvSpPr>
        <p:spPr/>
        <p:txBody>
          <a:bodyPr>
            <a:normAutofit lnSpcReduction="10000"/>
          </a:bodyPr>
          <a:lstStyle/>
          <a:p>
            <a:r>
              <a:rPr lang="en-CA" dirty="0" smtClean="0"/>
              <a:t>An individuals right to make a decision for themselves is legislated on the basis of age or life experience</a:t>
            </a:r>
          </a:p>
          <a:p>
            <a:r>
              <a:rPr lang="en-CA" dirty="0" smtClean="0"/>
              <a:t>In Ontario there is no legislative age of consent for medical treatment</a:t>
            </a:r>
          </a:p>
          <a:p>
            <a:r>
              <a:rPr lang="en-CA" dirty="0" smtClean="0"/>
              <a:t>Legislative jurisdictions support the use of competence or capacity rather than age or life experience as the standard</a:t>
            </a:r>
          </a:p>
          <a:p>
            <a:r>
              <a:rPr lang="en-CA" dirty="0" smtClean="0"/>
              <a:t>The child must understand the proposed interventions and their consequences, then they are considered competent or capable of making their own decisions </a:t>
            </a:r>
          </a:p>
        </p:txBody>
      </p:sp>
    </p:spTree>
    <p:extLst>
      <p:ext uri="{BB962C8B-B14F-4D97-AF65-F5344CB8AC3E}">
        <p14:creationId xmlns:p14="http://schemas.microsoft.com/office/powerpoint/2010/main" xmlns="" val="1606845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Assessing Capacity</a:t>
            </a:r>
            <a:endParaRPr lang="en-CA" dirty="0"/>
          </a:p>
        </p:txBody>
      </p:sp>
      <p:sp>
        <p:nvSpPr>
          <p:cNvPr id="2" name="Content Placeholder 1"/>
          <p:cNvSpPr>
            <a:spLocks noGrp="1"/>
          </p:cNvSpPr>
          <p:nvPr>
            <p:ph idx="1"/>
          </p:nvPr>
        </p:nvSpPr>
        <p:spPr/>
        <p:txBody>
          <a:bodyPr>
            <a:normAutofit fontScale="92500" lnSpcReduction="20000"/>
          </a:bodyPr>
          <a:lstStyle/>
          <a:p>
            <a:r>
              <a:rPr lang="en-CA" dirty="0" smtClean="0"/>
              <a:t>The patient must:</a:t>
            </a:r>
          </a:p>
          <a:p>
            <a:r>
              <a:rPr lang="en-CA" dirty="0" smtClean="0"/>
              <a:t>Know that there is a decision to be made and be able to receive and appreciate information necessary for making that decision</a:t>
            </a:r>
          </a:p>
          <a:p>
            <a:r>
              <a:rPr lang="en-CA" dirty="0" smtClean="0"/>
              <a:t>Be able to understand the potential consequences of the decision</a:t>
            </a:r>
          </a:p>
          <a:p>
            <a:r>
              <a:rPr lang="en-CA" dirty="0" smtClean="0"/>
              <a:t>Be </a:t>
            </a:r>
            <a:r>
              <a:rPr lang="en-CA" dirty="0" smtClean="0"/>
              <a:t>willing </a:t>
            </a:r>
            <a:r>
              <a:rPr lang="en-CA" dirty="0" smtClean="0"/>
              <a:t>to make a decision</a:t>
            </a:r>
          </a:p>
          <a:p>
            <a:r>
              <a:rPr lang="en-CA" dirty="0" smtClean="0"/>
              <a:t>Be able to communicate the decision by some mode</a:t>
            </a:r>
          </a:p>
          <a:p>
            <a:r>
              <a:rPr lang="en-CA" dirty="0" smtClean="0"/>
              <a:t>Be able to intergrade the information in such a way as to produce the decision </a:t>
            </a:r>
          </a:p>
          <a:p>
            <a:r>
              <a:rPr lang="en-CA" dirty="0" smtClean="0"/>
              <a:t>Be able to weigh conflicting factors in a decision and reach a resolution by application of a stable set of values or priorities</a:t>
            </a:r>
            <a:endParaRPr lang="en-CA" dirty="0"/>
          </a:p>
        </p:txBody>
      </p:sp>
    </p:spTree>
    <p:extLst>
      <p:ext uri="{BB962C8B-B14F-4D97-AF65-F5344CB8AC3E}">
        <p14:creationId xmlns:p14="http://schemas.microsoft.com/office/powerpoint/2010/main" xmlns="" val="2667745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Informed Choices</a:t>
            </a:r>
            <a:endParaRPr lang="en-CA" dirty="0"/>
          </a:p>
        </p:txBody>
      </p:sp>
      <p:sp>
        <p:nvSpPr>
          <p:cNvPr id="2" name="Content Placeholder 1"/>
          <p:cNvSpPr>
            <a:spLocks noGrp="1"/>
          </p:cNvSpPr>
          <p:nvPr>
            <p:ph idx="1"/>
          </p:nvPr>
        </p:nvSpPr>
        <p:spPr/>
        <p:txBody>
          <a:bodyPr>
            <a:normAutofit fontScale="92500"/>
          </a:bodyPr>
          <a:lstStyle/>
          <a:p>
            <a:r>
              <a:rPr lang="en-CA" dirty="0" smtClean="0"/>
              <a:t>Palliative care choices must be informed choices</a:t>
            </a:r>
          </a:p>
          <a:p>
            <a:r>
              <a:rPr lang="en-CA" dirty="0" smtClean="0"/>
              <a:t>Informed decision-making is best achieved when there has been ongoing process of disclosure and family education, along with mutual exploration of the child, family and healthcare professional’s expectations, perceptions, misperceptions, beliefs and values.</a:t>
            </a:r>
          </a:p>
          <a:p>
            <a:r>
              <a:rPr lang="en-CA" dirty="0" smtClean="0"/>
              <a:t>Clear understanding and true informed choices can be achieved through this process</a:t>
            </a:r>
          </a:p>
          <a:p>
            <a:r>
              <a:rPr lang="en-CA" dirty="0" smtClean="0"/>
              <a:t>An informed choice consists of 4 components: capacity of decision maker, disclosure of all information, understanding, volunteering decision making</a:t>
            </a:r>
          </a:p>
        </p:txBody>
      </p:sp>
    </p:spTree>
    <p:extLst>
      <p:ext uri="{BB962C8B-B14F-4D97-AF65-F5344CB8AC3E}">
        <p14:creationId xmlns:p14="http://schemas.microsoft.com/office/powerpoint/2010/main" xmlns="" val="697448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CA" dirty="0" smtClean="0"/>
              <a:t>Never Black and White</a:t>
            </a:r>
            <a:endParaRPr lang="en-CA" dirty="0"/>
          </a:p>
        </p:txBody>
      </p:sp>
      <p:sp>
        <p:nvSpPr>
          <p:cNvPr id="2" name="Content Placeholder 1"/>
          <p:cNvSpPr>
            <a:spLocks noGrp="1"/>
          </p:cNvSpPr>
          <p:nvPr>
            <p:ph idx="1"/>
          </p:nvPr>
        </p:nvSpPr>
        <p:spPr/>
        <p:txBody>
          <a:bodyPr/>
          <a:lstStyle/>
          <a:p>
            <a:pPr>
              <a:buFont typeface="Courier New" panose="02070309020205020404" pitchFamily="49" charset="0"/>
              <a:buChar char="o"/>
            </a:pPr>
            <a:r>
              <a:rPr lang="en-CA" dirty="0" smtClean="0"/>
              <a:t>Complicated situations…..</a:t>
            </a:r>
          </a:p>
          <a:p>
            <a:pPr>
              <a:buFont typeface="Courier New" panose="02070309020205020404" pitchFamily="49" charset="0"/>
              <a:buChar char="o"/>
            </a:pPr>
            <a:r>
              <a:rPr lang="en-CA" dirty="0" smtClean="0"/>
              <a:t>Adolescence that have been deemed capable of making their own decision but this decision is not in agreement with parents</a:t>
            </a:r>
          </a:p>
          <a:p>
            <a:pPr lvl="2">
              <a:buFont typeface="Courier New" panose="02070309020205020404" pitchFamily="49" charset="0"/>
              <a:buChar char="o"/>
            </a:pPr>
            <a:r>
              <a:rPr lang="en-CA" dirty="0" smtClean="0"/>
              <a:t>Need to be collaborative with all involved</a:t>
            </a:r>
          </a:p>
          <a:p>
            <a:pPr lvl="2">
              <a:buFont typeface="Courier New" panose="02070309020205020404" pitchFamily="49" charset="0"/>
              <a:buChar char="o"/>
            </a:pPr>
            <a:r>
              <a:rPr lang="en-CA" dirty="0" smtClean="0"/>
              <a:t>Adolescent needs support and encouragement</a:t>
            </a:r>
          </a:p>
          <a:p>
            <a:pPr lvl="2">
              <a:buFont typeface="Courier New" panose="02070309020205020404" pitchFamily="49" charset="0"/>
              <a:buChar char="o"/>
            </a:pPr>
            <a:r>
              <a:rPr lang="en-CA" dirty="0" smtClean="0"/>
              <a:t>We often facilitate the conversation between the teen and their parents</a:t>
            </a:r>
          </a:p>
          <a:p>
            <a:pPr lvl="2">
              <a:buFont typeface="Courier New" panose="02070309020205020404" pitchFamily="49" charset="0"/>
              <a:buChar char="o"/>
            </a:pPr>
            <a:endParaRPr lang="en-CA" dirty="0"/>
          </a:p>
          <a:p>
            <a:pPr marL="777240" lvl="2" indent="0">
              <a:buNone/>
            </a:pPr>
            <a:endParaRPr lang="en-CA" dirty="0" smtClean="0"/>
          </a:p>
          <a:p>
            <a:pPr marL="777240" lvl="2" indent="0">
              <a:buNone/>
            </a:pPr>
            <a:endParaRPr lang="en-CA" dirty="0"/>
          </a:p>
          <a:p>
            <a:pPr lvl="2">
              <a:buFont typeface="Courier New" panose="02070309020205020404" pitchFamily="49" charset="0"/>
              <a:buChar char="o"/>
            </a:pPr>
            <a:endParaRPr lang="en-CA" dirty="0" smtClean="0"/>
          </a:p>
          <a:p>
            <a:pPr lvl="2">
              <a:buFont typeface="Courier New" panose="02070309020205020404" pitchFamily="49" charset="0"/>
              <a:buChar char="o"/>
            </a:pPr>
            <a:endParaRPr lang="en-CA" dirty="0"/>
          </a:p>
        </p:txBody>
      </p:sp>
    </p:spTree>
    <p:extLst>
      <p:ext uri="{BB962C8B-B14F-4D97-AF65-F5344CB8AC3E}">
        <p14:creationId xmlns:p14="http://schemas.microsoft.com/office/powerpoint/2010/main" xmlns="" val="449579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Legacy Building</a:t>
            </a:r>
            <a:endParaRPr lang="en-CA"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How will the child be remembered?</a:t>
            </a:r>
          </a:p>
          <a:p>
            <a:pPr>
              <a:buFont typeface="Courier New" panose="02070309020205020404" pitchFamily="49" charset="0"/>
              <a:buChar char="o"/>
            </a:pPr>
            <a:r>
              <a:rPr lang="en-US" dirty="0" smtClean="0"/>
              <a:t>What can we do in advance?</a:t>
            </a:r>
          </a:p>
          <a:p>
            <a:pPr lvl="2">
              <a:buFont typeface="Courier New" panose="02070309020205020404" pitchFamily="49" charset="0"/>
              <a:buChar char="o"/>
            </a:pPr>
            <a:r>
              <a:rPr lang="en-US" dirty="0" smtClean="0"/>
              <a:t>Hand molds</a:t>
            </a:r>
          </a:p>
          <a:p>
            <a:pPr lvl="2">
              <a:buFont typeface="Courier New" panose="02070309020205020404" pitchFamily="49" charset="0"/>
              <a:buChar char="o"/>
            </a:pPr>
            <a:r>
              <a:rPr lang="en-US" dirty="0" smtClean="0"/>
              <a:t>Family pictures</a:t>
            </a:r>
          </a:p>
          <a:p>
            <a:pPr lvl="2">
              <a:buFont typeface="Courier New" panose="02070309020205020404" pitchFamily="49" charset="0"/>
              <a:buChar char="o"/>
            </a:pPr>
            <a:r>
              <a:rPr lang="en-US" dirty="0" smtClean="0"/>
              <a:t>Videos</a:t>
            </a:r>
          </a:p>
          <a:p>
            <a:pPr lvl="2">
              <a:buFont typeface="Courier New" panose="02070309020205020404" pitchFamily="49" charset="0"/>
              <a:buChar char="o"/>
            </a:pPr>
            <a:r>
              <a:rPr lang="en-US" dirty="0" smtClean="0"/>
              <a:t>Crafts</a:t>
            </a:r>
          </a:p>
          <a:p>
            <a:pPr lvl="2">
              <a:buFont typeface="Courier New" panose="02070309020205020404" pitchFamily="49" charset="0"/>
              <a:buChar char="o"/>
            </a:pPr>
            <a:r>
              <a:rPr lang="en-US" dirty="0" smtClean="0"/>
              <a:t>Memory box</a:t>
            </a:r>
          </a:p>
          <a:p>
            <a:pPr lvl="2">
              <a:buFont typeface="Courier New" panose="02070309020205020404" pitchFamily="49" charset="0"/>
              <a:buChar char="o"/>
            </a:pPr>
            <a:r>
              <a:rPr lang="en-US" dirty="0" smtClean="0"/>
              <a:t>Custom made earns and headstones</a:t>
            </a:r>
          </a:p>
          <a:p>
            <a:pPr lvl="1"/>
            <a:endParaRPr lang="en-US" dirty="0" smtClean="0"/>
          </a:p>
          <a:p>
            <a:endParaRPr lang="en-CA" dirty="0"/>
          </a:p>
        </p:txBody>
      </p:sp>
    </p:spTree>
    <p:extLst>
      <p:ext uri="{BB962C8B-B14F-4D97-AF65-F5344CB8AC3E}">
        <p14:creationId xmlns:p14="http://schemas.microsoft.com/office/powerpoint/2010/main" xmlns="" val="2034012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90472"/>
          </a:xfrm>
        </p:spPr>
        <p:txBody>
          <a:bodyPr/>
          <a:lstStyle/>
          <a:p>
            <a:r>
              <a:rPr lang="en-CA" dirty="0" smtClean="0"/>
              <a:t>Teen Retreat 2016</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21268" y="1916832"/>
            <a:ext cx="5038964" cy="3779223"/>
          </a:xfrm>
        </p:spPr>
      </p:pic>
    </p:spTree>
    <p:extLst>
      <p:ext uri="{BB962C8B-B14F-4D97-AF65-F5344CB8AC3E}">
        <p14:creationId xmlns:p14="http://schemas.microsoft.com/office/powerpoint/2010/main" xmlns="" val="721501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Talking to the Child and Siblings</a:t>
            </a:r>
            <a:endParaRPr lang="en-CA" dirty="0"/>
          </a:p>
        </p:txBody>
      </p:sp>
      <p:sp>
        <p:nvSpPr>
          <p:cNvPr id="3" name="Content Placeholder 2"/>
          <p:cNvSpPr>
            <a:spLocks noGrp="1"/>
          </p:cNvSpPr>
          <p:nvPr>
            <p:ph idx="1"/>
          </p:nvPr>
        </p:nvSpPr>
        <p:spPr/>
        <p:txBody>
          <a:bodyPr>
            <a:normAutofit fontScale="85000" lnSpcReduction="20000"/>
          </a:bodyPr>
          <a:lstStyle/>
          <a:p>
            <a:pPr>
              <a:buFont typeface="Courier New" panose="02070309020205020404" pitchFamily="49" charset="0"/>
              <a:buChar char="o"/>
            </a:pPr>
            <a:r>
              <a:rPr lang="en-US" dirty="0" smtClean="0"/>
              <a:t>Study in 2016 that asked siblings of children cancer for advice to health care professionals</a:t>
            </a:r>
          </a:p>
          <a:p>
            <a:pPr lvl="1">
              <a:buFont typeface="Courier New" panose="02070309020205020404" pitchFamily="49" charset="0"/>
              <a:buChar char="o"/>
            </a:pPr>
            <a:r>
              <a:rPr lang="en-US" dirty="0" smtClean="0"/>
              <a:t>Give better medial information</a:t>
            </a:r>
          </a:p>
          <a:p>
            <a:pPr lvl="1">
              <a:buFont typeface="Courier New" panose="02070309020205020404" pitchFamily="49" charset="0"/>
              <a:buChar char="o"/>
            </a:pPr>
            <a:r>
              <a:rPr lang="en-US" dirty="0" smtClean="0"/>
              <a:t>Allow them to be more practically involved with care</a:t>
            </a:r>
          </a:p>
          <a:p>
            <a:pPr lvl="1">
              <a:buFont typeface="Courier New" panose="02070309020205020404" pitchFamily="49" charset="0"/>
              <a:buChar char="o"/>
            </a:pPr>
            <a:r>
              <a:rPr lang="en-US" dirty="0" smtClean="0"/>
              <a:t>Guide parents on how to involve siblings</a:t>
            </a:r>
          </a:p>
          <a:p>
            <a:pPr lvl="1">
              <a:buFont typeface="Courier New" panose="02070309020205020404" pitchFamily="49" charset="0"/>
              <a:buChar char="o"/>
            </a:pPr>
            <a:r>
              <a:rPr lang="en-US" dirty="0" smtClean="0"/>
              <a:t>Mediate hope along with realism</a:t>
            </a:r>
          </a:p>
          <a:p>
            <a:pPr lvl="1">
              <a:buFont typeface="Courier New" panose="02070309020205020404" pitchFamily="49" charset="0"/>
              <a:buChar char="o"/>
            </a:pPr>
            <a:endParaRPr lang="en-US" dirty="0" smtClean="0"/>
          </a:p>
          <a:p>
            <a:pPr>
              <a:buFont typeface="Courier New" panose="02070309020205020404" pitchFamily="49" charset="0"/>
              <a:buChar char="o"/>
            </a:pPr>
            <a:r>
              <a:rPr lang="en-US" b="1" dirty="0" smtClean="0"/>
              <a:t>Consult with parents to find out what they have told the child and how they have explained it </a:t>
            </a:r>
          </a:p>
          <a:p>
            <a:pPr>
              <a:buFont typeface="Courier New" panose="02070309020205020404" pitchFamily="49" charset="0"/>
              <a:buChar char="o"/>
            </a:pPr>
            <a:r>
              <a:rPr lang="en-US" dirty="0" smtClean="0"/>
              <a:t>Speak to the child at their level of understanding</a:t>
            </a:r>
          </a:p>
          <a:p>
            <a:pPr>
              <a:buFont typeface="Courier New" panose="02070309020205020404" pitchFamily="49" charset="0"/>
              <a:buChar char="o"/>
            </a:pPr>
            <a:r>
              <a:rPr lang="en-US" dirty="0" smtClean="0"/>
              <a:t>Be open and </a:t>
            </a:r>
            <a:r>
              <a:rPr lang="en-US" dirty="0"/>
              <a:t>honest, </a:t>
            </a:r>
            <a:r>
              <a:rPr lang="en-US" dirty="0" smtClean="0"/>
              <a:t>always </a:t>
            </a:r>
            <a:r>
              <a:rPr lang="en-US" dirty="0"/>
              <a:t>use the correct </a:t>
            </a:r>
            <a:r>
              <a:rPr lang="en-US" dirty="0" smtClean="0"/>
              <a:t>terminology</a:t>
            </a:r>
          </a:p>
          <a:p>
            <a:pPr>
              <a:buFont typeface="Courier New" panose="02070309020205020404" pitchFamily="49" charset="0"/>
              <a:buChar char="o"/>
            </a:pPr>
            <a:r>
              <a:rPr lang="en-US" dirty="0" smtClean="0"/>
              <a:t>Talk about the practical aspects of the situation to enhance understanding</a:t>
            </a:r>
          </a:p>
          <a:p>
            <a:pPr lvl="2">
              <a:buFont typeface="Courier New" panose="02070309020205020404" pitchFamily="49" charset="0"/>
              <a:buChar char="o"/>
            </a:pPr>
            <a:r>
              <a:rPr lang="en-US" dirty="0" err="1" smtClean="0"/>
              <a:t>ie</a:t>
            </a:r>
            <a:r>
              <a:rPr lang="en-US" dirty="0" smtClean="0"/>
              <a:t>. Unable to eat or drink, walk, talk </a:t>
            </a:r>
          </a:p>
          <a:p>
            <a:pPr lvl="2"/>
            <a:endParaRPr lang="en-CA" dirty="0"/>
          </a:p>
        </p:txBody>
      </p:sp>
    </p:spTree>
    <p:extLst>
      <p:ext uri="{BB962C8B-B14F-4D97-AF65-F5344CB8AC3E}">
        <p14:creationId xmlns:p14="http://schemas.microsoft.com/office/powerpoint/2010/main" xmlns="" val="187067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sp>
        <p:nvSpPr>
          <p:cNvPr id="2" name="Content Placeholder 1"/>
          <p:cNvSpPr>
            <a:spLocks noGrp="1"/>
          </p:cNvSpPr>
          <p:nvPr>
            <p:ph idx="1"/>
          </p:nvPr>
        </p:nvSpPr>
        <p:spPr/>
        <p:txBody>
          <a:bodyPr/>
          <a:lstStyle/>
          <a:p>
            <a:pPr algn="ctr"/>
            <a:endParaRPr lang="en-CA" dirty="0" smtClean="0"/>
          </a:p>
          <a:p>
            <a:pPr algn="ctr"/>
            <a:endParaRPr lang="en-CA" dirty="0"/>
          </a:p>
          <a:p>
            <a:pPr algn="ctr"/>
            <a:endParaRPr lang="en-CA" dirty="0" smtClean="0"/>
          </a:p>
          <a:p>
            <a:pPr marL="0" indent="0" algn="ctr">
              <a:buNone/>
            </a:pPr>
            <a:r>
              <a:rPr lang="en-CA" sz="4400" dirty="0" smtClean="0"/>
              <a:t>Introductions</a:t>
            </a:r>
          </a:p>
          <a:p>
            <a:pPr marL="0" indent="0" algn="ctr">
              <a:buNone/>
            </a:pPr>
            <a:endParaRPr lang="en-CA" sz="4400" dirty="0"/>
          </a:p>
        </p:txBody>
      </p:sp>
    </p:spTree>
    <p:extLst>
      <p:ext uri="{BB962C8B-B14F-4D97-AF65-F5344CB8AC3E}">
        <p14:creationId xmlns:p14="http://schemas.microsoft.com/office/powerpoint/2010/main" xmlns="" val="4071815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Children age 3-6</a:t>
            </a:r>
            <a:endParaRPr lang="en-CA" dirty="0"/>
          </a:p>
        </p:txBody>
      </p:sp>
      <p:sp>
        <p:nvSpPr>
          <p:cNvPr id="3" name="Content Placeholder 2"/>
          <p:cNvSpPr>
            <a:spLocks noGrp="1"/>
          </p:cNvSpPr>
          <p:nvPr>
            <p:ph idx="1"/>
          </p:nvPr>
        </p:nvSpPr>
        <p:spPr/>
        <p:txBody>
          <a:bodyPr>
            <a:normAutofit/>
          </a:bodyPr>
          <a:lstStyle/>
          <a:p>
            <a:pPr fontAlgn="auto">
              <a:lnSpc>
                <a:spcPct val="80000"/>
              </a:lnSpc>
              <a:spcAft>
                <a:spcPts val="0"/>
              </a:spcAft>
              <a:buFont typeface="Courier New" panose="02070309020205020404" pitchFamily="49" charset="0"/>
              <a:buChar char="o"/>
              <a:defRPr/>
            </a:pPr>
            <a:r>
              <a:rPr lang="en-CA" altLang="en-US" dirty="0"/>
              <a:t>View the world from the perspective of their own experiences</a:t>
            </a:r>
          </a:p>
          <a:p>
            <a:pPr fontAlgn="auto">
              <a:lnSpc>
                <a:spcPct val="80000"/>
              </a:lnSpc>
              <a:spcAft>
                <a:spcPts val="0"/>
              </a:spcAft>
              <a:buFont typeface="Courier New" panose="02070309020205020404" pitchFamily="49" charset="0"/>
              <a:buChar char="o"/>
              <a:defRPr/>
            </a:pPr>
            <a:r>
              <a:rPr lang="en-CA" altLang="en-US" dirty="0"/>
              <a:t>They do no clearly understand the concept of death and dying</a:t>
            </a:r>
          </a:p>
          <a:p>
            <a:pPr fontAlgn="auto">
              <a:lnSpc>
                <a:spcPct val="80000"/>
              </a:lnSpc>
              <a:spcAft>
                <a:spcPts val="0"/>
              </a:spcAft>
              <a:buFont typeface="Courier New" panose="02070309020205020404" pitchFamily="49" charset="0"/>
              <a:buChar char="o"/>
              <a:defRPr/>
            </a:pPr>
            <a:r>
              <a:rPr lang="en-CA" altLang="en-US" dirty="0"/>
              <a:t>They see death as a departure or separation (they know the person is gone) vs a permanent absence</a:t>
            </a:r>
          </a:p>
          <a:p>
            <a:pPr fontAlgn="auto">
              <a:lnSpc>
                <a:spcPct val="80000"/>
              </a:lnSpc>
              <a:spcAft>
                <a:spcPts val="0"/>
              </a:spcAft>
              <a:buFont typeface="Courier New" panose="02070309020205020404" pitchFamily="49" charset="0"/>
              <a:buChar char="o"/>
              <a:defRPr/>
            </a:pPr>
            <a:r>
              <a:rPr lang="en-CA" altLang="en-US" dirty="0"/>
              <a:t>They believe death is reversible (see this on TV/movies</a:t>
            </a:r>
            <a:r>
              <a:rPr lang="en-CA" altLang="en-US" dirty="0" smtClean="0"/>
              <a:t>)</a:t>
            </a:r>
          </a:p>
          <a:p>
            <a:pPr>
              <a:lnSpc>
                <a:spcPct val="80000"/>
              </a:lnSpc>
              <a:buFont typeface="Courier New" panose="02070309020205020404" pitchFamily="49" charset="0"/>
              <a:buChar char="o"/>
              <a:defRPr/>
            </a:pPr>
            <a:r>
              <a:rPr lang="en-CA" altLang="en-US" dirty="0"/>
              <a:t>Magical thinking and fantasy reasoning are characteristic of this age </a:t>
            </a:r>
            <a:r>
              <a:rPr lang="en-CA" altLang="en-US" dirty="0" smtClean="0"/>
              <a:t>group</a:t>
            </a:r>
          </a:p>
          <a:p>
            <a:pPr>
              <a:lnSpc>
                <a:spcPct val="80000"/>
              </a:lnSpc>
              <a:buFont typeface="Courier New" panose="02070309020205020404" pitchFamily="49" charset="0"/>
              <a:buChar char="o"/>
              <a:defRPr/>
            </a:pPr>
            <a:r>
              <a:rPr lang="en-CA" altLang="en-US" dirty="0"/>
              <a:t>They are convinced of the power of their wishes, they believe they can will a person back to life</a:t>
            </a:r>
          </a:p>
          <a:p>
            <a:pPr>
              <a:lnSpc>
                <a:spcPct val="80000"/>
              </a:lnSpc>
              <a:buFont typeface="Courier New" panose="02070309020205020404" pitchFamily="49" charset="0"/>
              <a:buChar char="o"/>
              <a:defRPr/>
            </a:pPr>
            <a:endParaRPr lang="en-CA" altLang="en-US" dirty="0"/>
          </a:p>
          <a:p>
            <a:pPr fontAlgn="auto">
              <a:lnSpc>
                <a:spcPct val="80000"/>
              </a:lnSpc>
              <a:spcAft>
                <a:spcPts val="0"/>
              </a:spcAft>
              <a:buFont typeface="Courier New" panose="02070309020205020404" pitchFamily="49" charset="0"/>
              <a:buChar char="o"/>
              <a:defRPr/>
            </a:pPr>
            <a:endParaRPr lang="en-CA" altLang="en-US" dirty="0"/>
          </a:p>
          <a:p>
            <a:endParaRPr lang="en-CA" dirty="0"/>
          </a:p>
        </p:txBody>
      </p:sp>
    </p:spTree>
    <p:extLst>
      <p:ext uri="{BB962C8B-B14F-4D97-AF65-F5344CB8AC3E}">
        <p14:creationId xmlns:p14="http://schemas.microsoft.com/office/powerpoint/2010/main" xmlns="" val="1503830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Children age 3-6</a:t>
            </a:r>
            <a:endParaRPr lang="en-CA" dirty="0"/>
          </a:p>
        </p:txBody>
      </p:sp>
      <p:sp>
        <p:nvSpPr>
          <p:cNvPr id="3" name="Content Placeholder 2"/>
          <p:cNvSpPr>
            <a:spLocks noGrp="1"/>
          </p:cNvSpPr>
          <p:nvPr>
            <p:ph idx="1"/>
          </p:nvPr>
        </p:nvSpPr>
        <p:spPr>
          <a:xfrm>
            <a:off x="539552" y="2060848"/>
            <a:ext cx="7992888" cy="4464496"/>
          </a:xfrm>
        </p:spPr>
        <p:txBody>
          <a:bodyPr>
            <a:normAutofit/>
          </a:bodyPr>
          <a:lstStyle/>
          <a:p>
            <a:pPr fontAlgn="auto">
              <a:lnSpc>
                <a:spcPct val="90000"/>
              </a:lnSpc>
              <a:spcAft>
                <a:spcPts val="0"/>
              </a:spcAft>
              <a:buFont typeface="Courier New" panose="02070309020205020404" pitchFamily="49" charset="0"/>
              <a:buChar char="o"/>
              <a:defRPr/>
            </a:pPr>
            <a:r>
              <a:rPr lang="en-CA" altLang="en-US" dirty="0" smtClean="0"/>
              <a:t>They </a:t>
            </a:r>
            <a:r>
              <a:rPr lang="en-CA" altLang="en-US" dirty="0"/>
              <a:t>also believe that thoughts, words or actions can cause death to occur</a:t>
            </a:r>
          </a:p>
          <a:p>
            <a:pPr fontAlgn="auto">
              <a:lnSpc>
                <a:spcPct val="90000"/>
              </a:lnSpc>
              <a:spcAft>
                <a:spcPts val="0"/>
              </a:spcAft>
              <a:buFont typeface="Courier New" panose="02070309020205020404" pitchFamily="49" charset="0"/>
              <a:buChar char="o"/>
              <a:defRPr/>
            </a:pPr>
            <a:r>
              <a:rPr lang="en-CA" altLang="en-US" dirty="0"/>
              <a:t>They also believe that death is a punishment</a:t>
            </a:r>
          </a:p>
          <a:p>
            <a:pPr fontAlgn="auto">
              <a:lnSpc>
                <a:spcPct val="90000"/>
              </a:lnSpc>
              <a:spcAft>
                <a:spcPts val="0"/>
              </a:spcAft>
              <a:buFont typeface="Courier New" panose="02070309020205020404" pitchFamily="49" charset="0"/>
              <a:buChar char="o"/>
              <a:defRPr/>
            </a:pPr>
            <a:r>
              <a:rPr lang="en-CA" altLang="en-US" dirty="0"/>
              <a:t>Children this age associate death with darkness, violence, evil and sleeping. Therefore nightmares and fear of the dark can be </a:t>
            </a:r>
            <a:r>
              <a:rPr lang="en-CA" altLang="en-US" dirty="0" smtClean="0"/>
              <a:t>common</a:t>
            </a:r>
          </a:p>
          <a:p>
            <a:pPr fontAlgn="auto">
              <a:lnSpc>
                <a:spcPct val="90000"/>
              </a:lnSpc>
              <a:spcAft>
                <a:spcPts val="0"/>
              </a:spcAft>
              <a:buFont typeface="Courier New" panose="02070309020205020404" pitchFamily="49" charset="0"/>
              <a:buChar char="o"/>
              <a:defRPr/>
            </a:pPr>
            <a:endParaRPr lang="en-CA" altLang="en-US" dirty="0"/>
          </a:p>
          <a:p>
            <a:pPr fontAlgn="auto">
              <a:lnSpc>
                <a:spcPct val="90000"/>
              </a:lnSpc>
              <a:spcAft>
                <a:spcPts val="0"/>
              </a:spcAft>
              <a:buFont typeface="Courier New" panose="02070309020205020404" pitchFamily="49" charset="0"/>
              <a:buChar char="o"/>
              <a:defRPr/>
            </a:pPr>
            <a:endParaRPr lang="en-CA" altLang="en-US" dirty="0"/>
          </a:p>
          <a:p>
            <a:endParaRPr lang="en-CA" dirty="0"/>
          </a:p>
        </p:txBody>
      </p:sp>
      <p:pic>
        <p:nvPicPr>
          <p:cNvPr id="4098" name="Picture 2" descr="C:\Users\Viwilton\Desktop\dragonfight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4077072"/>
            <a:ext cx="3384376"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370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pPr algn="ctr"/>
            <a:r>
              <a:rPr lang="en-CA" dirty="0" smtClean="0"/>
              <a:t>Children ages 6-10</a:t>
            </a:r>
            <a:endParaRPr lang="en-CA" dirty="0"/>
          </a:p>
        </p:txBody>
      </p:sp>
      <p:sp>
        <p:nvSpPr>
          <p:cNvPr id="3" name="Content Placeholder 2"/>
          <p:cNvSpPr>
            <a:spLocks noGrp="1"/>
          </p:cNvSpPr>
          <p:nvPr>
            <p:ph idx="1"/>
          </p:nvPr>
        </p:nvSpPr>
        <p:spPr>
          <a:xfrm>
            <a:off x="539552" y="1988840"/>
            <a:ext cx="7920879" cy="4536504"/>
          </a:xfrm>
        </p:spPr>
        <p:txBody>
          <a:bodyPr>
            <a:normAutofit/>
          </a:bodyPr>
          <a:lstStyle/>
          <a:p>
            <a:pPr fontAlgn="auto">
              <a:lnSpc>
                <a:spcPct val="80000"/>
              </a:lnSpc>
              <a:spcAft>
                <a:spcPts val="0"/>
              </a:spcAft>
              <a:buFont typeface="Courier New" panose="02070309020205020404" pitchFamily="49" charset="0"/>
              <a:buChar char="o"/>
              <a:defRPr/>
            </a:pPr>
            <a:r>
              <a:rPr lang="en-CA" altLang="en-US" dirty="0"/>
              <a:t>These children gradually come to understand and accept that death is final and universal</a:t>
            </a:r>
          </a:p>
          <a:p>
            <a:pPr fontAlgn="auto">
              <a:lnSpc>
                <a:spcPct val="80000"/>
              </a:lnSpc>
              <a:spcAft>
                <a:spcPts val="0"/>
              </a:spcAft>
              <a:buFont typeface="Courier New" panose="02070309020205020404" pitchFamily="49" charset="0"/>
              <a:buChar char="o"/>
              <a:defRPr/>
            </a:pPr>
            <a:r>
              <a:rPr lang="en-CA" altLang="en-US" dirty="0"/>
              <a:t>They accept the fact that a person has died and will not come back, but do not grasp that everyone will die including themselves (middle ground)</a:t>
            </a:r>
          </a:p>
          <a:p>
            <a:pPr fontAlgn="auto">
              <a:lnSpc>
                <a:spcPct val="80000"/>
              </a:lnSpc>
              <a:spcAft>
                <a:spcPts val="0"/>
              </a:spcAft>
              <a:buFont typeface="Courier New" panose="02070309020205020404" pitchFamily="49" charset="0"/>
              <a:buChar char="o"/>
              <a:defRPr/>
            </a:pPr>
            <a:r>
              <a:rPr lang="en-CA" altLang="en-US" dirty="0"/>
              <a:t>Still have magical thinking and overestimate the power of their wishes</a:t>
            </a:r>
          </a:p>
          <a:p>
            <a:pPr fontAlgn="auto">
              <a:lnSpc>
                <a:spcPct val="80000"/>
              </a:lnSpc>
              <a:spcAft>
                <a:spcPts val="0"/>
              </a:spcAft>
              <a:buFont typeface="Courier New" panose="02070309020205020404" pitchFamily="49" charset="0"/>
              <a:buChar char="o"/>
              <a:defRPr/>
            </a:pPr>
            <a:r>
              <a:rPr lang="en-CA" altLang="en-US" dirty="0"/>
              <a:t>At this age they associate death with ghosts, witches, and monsters (questions who killed them?)</a:t>
            </a:r>
          </a:p>
          <a:p>
            <a:pPr fontAlgn="auto">
              <a:lnSpc>
                <a:spcPct val="80000"/>
              </a:lnSpc>
              <a:spcAft>
                <a:spcPts val="0"/>
              </a:spcAft>
              <a:buFont typeface="Courier New" panose="02070309020205020404" pitchFamily="49" charset="0"/>
              <a:buChar char="o"/>
              <a:defRPr/>
            </a:pPr>
            <a:r>
              <a:rPr lang="en-CA" altLang="en-US" dirty="0"/>
              <a:t>Fear of bodily injury and pain</a:t>
            </a:r>
          </a:p>
          <a:p>
            <a:pPr fontAlgn="auto">
              <a:lnSpc>
                <a:spcPct val="80000"/>
              </a:lnSpc>
              <a:spcAft>
                <a:spcPts val="0"/>
              </a:spcAft>
              <a:buFont typeface="Courier New" panose="02070309020205020404" pitchFamily="49" charset="0"/>
              <a:buChar char="o"/>
              <a:defRPr/>
            </a:pPr>
            <a:r>
              <a:rPr lang="en-CA" altLang="en-US" dirty="0"/>
              <a:t>Seek information about death and bodies</a:t>
            </a:r>
          </a:p>
          <a:p>
            <a:endParaRPr lang="en-CA" dirty="0"/>
          </a:p>
        </p:txBody>
      </p:sp>
    </p:spTree>
    <p:extLst>
      <p:ext uri="{BB962C8B-B14F-4D97-AF65-F5344CB8AC3E}">
        <p14:creationId xmlns:p14="http://schemas.microsoft.com/office/powerpoint/2010/main" xmlns="" val="3226480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Age 6-10 continued</a:t>
            </a:r>
            <a:endParaRPr lang="en-CA"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CA" altLang="en-US" dirty="0"/>
              <a:t>Establish own sense of moral judgement (right vs. wrong)</a:t>
            </a:r>
          </a:p>
          <a:p>
            <a:pPr>
              <a:buFont typeface="Courier New" panose="02070309020205020404" pitchFamily="49" charset="0"/>
              <a:buChar char="o"/>
            </a:pPr>
            <a:r>
              <a:rPr lang="en-CA" altLang="en-US" dirty="0"/>
              <a:t>Still believe it may be caused from something they did, said, or thought</a:t>
            </a:r>
          </a:p>
          <a:p>
            <a:pPr>
              <a:buFont typeface="Courier New" panose="02070309020205020404" pitchFamily="49" charset="0"/>
              <a:buChar char="o"/>
            </a:pPr>
            <a:r>
              <a:rPr lang="en-CA" altLang="en-US" dirty="0"/>
              <a:t>Begin to reason out the meaning of life and think about the possibility of an afterlife</a:t>
            </a:r>
          </a:p>
          <a:p>
            <a:endParaRPr lang="en-CA" dirty="0"/>
          </a:p>
        </p:txBody>
      </p:sp>
      <p:pic>
        <p:nvPicPr>
          <p:cNvPr id="5123" name="Picture 3" descr="C:\Users\Viwilton\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4620962"/>
            <a:ext cx="2736304" cy="16883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5710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002440"/>
          </a:xfrm>
        </p:spPr>
        <p:txBody>
          <a:bodyPr/>
          <a:lstStyle/>
          <a:p>
            <a:pPr algn="ctr"/>
            <a:r>
              <a:rPr lang="en-CA" dirty="0" smtClean="0"/>
              <a:t>Children age 10-12</a:t>
            </a:r>
            <a:endParaRPr lang="en-CA" dirty="0"/>
          </a:p>
        </p:txBody>
      </p:sp>
      <p:sp>
        <p:nvSpPr>
          <p:cNvPr id="3" name="Content Placeholder 2"/>
          <p:cNvSpPr>
            <a:spLocks noGrp="1"/>
          </p:cNvSpPr>
          <p:nvPr>
            <p:ph idx="1"/>
          </p:nvPr>
        </p:nvSpPr>
        <p:spPr>
          <a:xfrm>
            <a:off x="539552" y="1412776"/>
            <a:ext cx="7992887" cy="5184576"/>
          </a:xfrm>
        </p:spPr>
        <p:txBody>
          <a:bodyPr>
            <a:normAutofit fontScale="92500" lnSpcReduction="10000"/>
          </a:bodyPr>
          <a:lstStyle/>
          <a:p>
            <a:pPr fontAlgn="auto">
              <a:lnSpc>
                <a:spcPct val="80000"/>
              </a:lnSpc>
              <a:spcAft>
                <a:spcPts val="0"/>
              </a:spcAft>
              <a:buFont typeface="Courier New" panose="02070309020205020404" pitchFamily="49" charset="0"/>
              <a:buChar char="o"/>
              <a:defRPr/>
            </a:pPr>
            <a:endParaRPr lang="en-CA" altLang="en-US" sz="2600" dirty="0" smtClean="0"/>
          </a:p>
          <a:p>
            <a:pPr fontAlgn="auto">
              <a:lnSpc>
                <a:spcPct val="80000"/>
              </a:lnSpc>
              <a:spcAft>
                <a:spcPts val="0"/>
              </a:spcAft>
              <a:buFont typeface="Courier New" panose="02070309020205020404" pitchFamily="49" charset="0"/>
              <a:buChar char="o"/>
              <a:defRPr/>
            </a:pPr>
            <a:r>
              <a:rPr lang="en-CA" altLang="en-US" sz="2600" dirty="0" smtClean="0"/>
              <a:t>Develop </a:t>
            </a:r>
            <a:r>
              <a:rPr lang="en-CA" altLang="en-US" sz="2600" dirty="0"/>
              <a:t>an acute sense of what is wrong or right</a:t>
            </a:r>
          </a:p>
          <a:p>
            <a:pPr fontAlgn="auto">
              <a:lnSpc>
                <a:spcPct val="80000"/>
              </a:lnSpc>
              <a:spcAft>
                <a:spcPts val="0"/>
              </a:spcAft>
              <a:buFont typeface="Courier New" panose="02070309020205020404" pitchFamily="49" charset="0"/>
              <a:buChar char="o"/>
              <a:defRPr/>
            </a:pPr>
            <a:r>
              <a:rPr lang="en-CA" altLang="en-US" sz="2600" dirty="0"/>
              <a:t>Still consider death as a punishment </a:t>
            </a:r>
          </a:p>
          <a:p>
            <a:pPr fontAlgn="auto">
              <a:lnSpc>
                <a:spcPct val="80000"/>
              </a:lnSpc>
              <a:spcAft>
                <a:spcPts val="0"/>
              </a:spcAft>
              <a:buFont typeface="Courier New" panose="02070309020205020404" pitchFamily="49" charset="0"/>
              <a:buChar char="o"/>
              <a:defRPr/>
            </a:pPr>
            <a:r>
              <a:rPr lang="en-CA" altLang="en-US" sz="2600" dirty="0"/>
              <a:t>Also still have magical thinking</a:t>
            </a:r>
          </a:p>
          <a:p>
            <a:pPr fontAlgn="auto">
              <a:lnSpc>
                <a:spcPct val="80000"/>
              </a:lnSpc>
              <a:spcAft>
                <a:spcPts val="0"/>
              </a:spcAft>
              <a:buFont typeface="Courier New" panose="02070309020205020404" pitchFamily="49" charset="0"/>
              <a:buChar char="o"/>
              <a:defRPr/>
            </a:pPr>
            <a:r>
              <a:rPr lang="en-CA" altLang="en-US" sz="2600" dirty="0"/>
              <a:t>They are beginning to understand the biological and emotional aspects of death</a:t>
            </a:r>
          </a:p>
          <a:p>
            <a:pPr fontAlgn="auto">
              <a:lnSpc>
                <a:spcPct val="80000"/>
              </a:lnSpc>
              <a:spcAft>
                <a:spcPts val="0"/>
              </a:spcAft>
              <a:buFont typeface="Courier New" panose="02070309020205020404" pitchFamily="49" charset="0"/>
              <a:buChar char="o"/>
              <a:defRPr/>
            </a:pPr>
            <a:r>
              <a:rPr lang="en-CA" altLang="en-US" sz="2600" dirty="0"/>
              <a:t>Better able to understand the facts surrounding death vs the associated feelings around it</a:t>
            </a:r>
          </a:p>
          <a:p>
            <a:pPr fontAlgn="auto">
              <a:lnSpc>
                <a:spcPct val="80000"/>
              </a:lnSpc>
              <a:spcAft>
                <a:spcPts val="0"/>
              </a:spcAft>
              <a:buFont typeface="Courier New" panose="02070309020205020404" pitchFamily="49" charset="0"/>
              <a:buChar char="o"/>
              <a:defRPr/>
            </a:pPr>
            <a:r>
              <a:rPr lang="en-CA" altLang="en-US" sz="2600" dirty="0"/>
              <a:t>They understand that death is caused by illness, accidents or old age</a:t>
            </a:r>
          </a:p>
          <a:p>
            <a:pPr fontAlgn="auto">
              <a:lnSpc>
                <a:spcPct val="80000"/>
              </a:lnSpc>
              <a:spcAft>
                <a:spcPts val="0"/>
              </a:spcAft>
              <a:buFont typeface="Courier New" panose="02070309020205020404" pitchFamily="49" charset="0"/>
              <a:buChar char="o"/>
              <a:defRPr/>
            </a:pPr>
            <a:r>
              <a:rPr lang="en-CA" altLang="en-US" sz="2600" dirty="0"/>
              <a:t>They tend to focus on who will fill the role of the person in the family/house?</a:t>
            </a:r>
          </a:p>
          <a:p>
            <a:pPr fontAlgn="auto">
              <a:lnSpc>
                <a:spcPct val="80000"/>
              </a:lnSpc>
              <a:spcAft>
                <a:spcPts val="0"/>
              </a:spcAft>
              <a:buFont typeface="Courier New" panose="02070309020205020404" pitchFamily="49" charset="0"/>
              <a:buChar char="o"/>
              <a:defRPr/>
            </a:pPr>
            <a:r>
              <a:rPr lang="en-CA" altLang="en-US" sz="2600" dirty="0"/>
              <a:t>They will begin to think about their own </a:t>
            </a:r>
            <a:r>
              <a:rPr lang="en-CA" altLang="en-US" sz="2600" dirty="0" smtClean="0"/>
              <a:t>death</a:t>
            </a:r>
          </a:p>
          <a:p>
            <a:pPr>
              <a:buFont typeface="Courier New" panose="02070309020205020404" pitchFamily="49" charset="0"/>
              <a:buChar char="o"/>
            </a:pPr>
            <a:r>
              <a:rPr lang="en-CA" altLang="en-US" sz="2600" dirty="0"/>
              <a:t>They consider death in spiritual terms</a:t>
            </a:r>
          </a:p>
          <a:p>
            <a:pPr>
              <a:buFont typeface="Courier New" panose="02070309020205020404" pitchFamily="49" charset="0"/>
              <a:buChar char="o"/>
            </a:pPr>
            <a:r>
              <a:rPr lang="en-CA" altLang="en-US" sz="2600" dirty="0"/>
              <a:t>Death is understood to be irreversible, real and universal</a:t>
            </a:r>
          </a:p>
          <a:p>
            <a:pPr fontAlgn="auto">
              <a:lnSpc>
                <a:spcPct val="80000"/>
              </a:lnSpc>
              <a:spcAft>
                <a:spcPts val="0"/>
              </a:spcAft>
              <a:buFont typeface="Courier New" panose="02070309020205020404" pitchFamily="49" charset="0"/>
              <a:buChar char="o"/>
              <a:defRPr/>
            </a:pPr>
            <a:endParaRPr lang="en-CA" altLang="en-US" dirty="0"/>
          </a:p>
          <a:p>
            <a:endParaRPr lang="en-CA" dirty="0"/>
          </a:p>
        </p:txBody>
      </p:sp>
    </p:spTree>
    <p:extLst>
      <p:ext uri="{BB962C8B-B14F-4D97-AF65-F5344CB8AC3E}">
        <p14:creationId xmlns:p14="http://schemas.microsoft.com/office/powerpoint/2010/main" xmlns="" val="4286169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Children age 12-18</a:t>
            </a:r>
            <a:endParaRPr lang="en-CA" dirty="0"/>
          </a:p>
        </p:txBody>
      </p:sp>
      <p:sp>
        <p:nvSpPr>
          <p:cNvPr id="3" name="Content Placeholder 2"/>
          <p:cNvSpPr>
            <a:spLocks noGrp="1"/>
          </p:cNvSpPr>
          <p:nvPr>
            <p:ph idx="1"/>
          </p:nvPr>
        </p:nvSpPr>
        <p:spPr>
          <a:xfrm>
            <a:off x="827584" y="1844824"/>
            <a:ext cx="7920879" cy="4281339"/>
          </a:xfrm>
        </p:spPr>
        <p:txBody>
          <a:bodyPr>
            <a:normAutofit/>
          </a:bodyPr>
          <a:lstStyle/>
          <a:p>
            <a:pPr fontAlgn="auto">
              <a:spcAft>
                <a:spcPts val="0"/>
              </a:spcAft>
              <a:buFont typeface="Courier New" panose="02070309020205020404" pitchFamily="49" charset="0"/>
              <a:buChar char="o"/>
              <a:defRPr/>
            </a:pPr>
            <a:r>
              <a:rPr lang="en-CA" altLang="en-US" dirty="0"/>
              <a:t>Understand the concept of death</a:t>
            </a:r>
          </a:p>
          <a:p>
            <a:pPr fontAlgn="auto">
              <a:spcAft>
                <a:spcPts val="0"/>
              </a:spcAft>
              <a:buFont typeface="Courier New" panose="02070309020205020404" pitchFamily="49" charset="0"/>
              <a:buChar char="o"/>
              <a:defRPr/>
            </a:pPr>
            <a:r>
              <a:rPr lang="en-CA" altLang="en-US" dirty="0"/>
              <a:t>Focus on meaning of life</a:t>
            </a:r>
          </a:p>
          <a:p>
            <a:pPr fontAlgn="auto">
              <a:spcAft>
                <a:spcPts val="0"/>
              </a:spcAft>
              <a:buFont typeface="Courier New" panose="02070309020205020404" pitchFamily="49" charset="0"/>
              <a:buChar char="o"/>
              <a:defRPr/>
            </a:pPr>
            <a:r>
              <a:rPr lang="en-CA" altLang="en-US" dirty="0"/>
              <a:t>They are focused on the here and now but at the same time think about their future</a:t>
            </a:r>
          </a:p>
          <a:p>
            <a:pPr fontAlgn="auto">
              <a:spcAft>
                <a:spcPts val="0"/>
              </a:spcAft>
              <a:buFont typeface="Courier New" panose="02070309020205020404" pitchFamily="49" charset="0"/>
              <a:buChar char="o"/>
              <a:defRPr/>
            </a:pPr>
            <a:r>
              <a:rPr lang="en-CA" altLang="en-US" dirty="0"/>
              <a:t>For teens, thoughts of death or their own mortality may be too threatening or overwhelming and therefore sometimes try to defy </a:t>
            </a:r>
            <a:r>
              <a:rPr lang="en-CA" altLang="en-US" dirty="0" smtClean="0"/>
              <a:t>death</a:t>
            </a:r>
          </a:p>
          <a:p>
            <a:pPr fontAlgn="auto">
              <a:spcAft>
                <a:spcPts val="0"/>
              </a:spcAft>
              <a:buFont typeface="Courier New" panose="02070309020205020404" pitchFamily="49" charset="0"/>
              <a:buChar char="o"/>
              <a:defRPr/>
            </a:pPr>
            <a:r>
              <a:rPr lang="en-CA" altLang="en-US" dirty="0" smtClean="0"/>
              <a:t>They often do not want to talk about it although they know they are dying</a:t>
            </a:r>
            <a:endParaRPr lang="en-CA" altLang="en-US" dirty="0"/>
          </a:p>
          <a:p>
            <a:endParaRPr lang="en-CA" dirty="0"/>
          </a:p>
        </p:txBody>
      </p:sp>
    </p:spTree>
    <p:extLst>
      <p:ext uri="{BB962C8B-B14F-4D97-AF65-F5344CB8AC3E}">
        <p14:creationId xmlns:p14="http://schemas.microsoft.com/office/powerpoint/2010/main" xmlns="" val="3332536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Symptom Management</a:t>
            </a:r>
            <a:endParaRPr lang="en-CA" dirty="0"/>
          </a:p>
        </p:txBody>
      </p:sp>
      <p:pic>
        <p:nvPicPr>
          <p:cNvPr id="6146" name="Picture 2" descr="C:\Users\Viwilton\Desktop\724954-figure-4.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654685" y="1935163"/>
            <a:ext cx="5834629" cy="4389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631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Pain </a:t>
            </a:r>
            <a:endParaRPr lang="en-CA" dirty="0"/>
          </a:p>
        </p:txBody>
      </p:sp>
      <p:sp>
        <p:nvSpPr>
          <p:cNvPr id="2" name="Content Placeholder 1"/>
          <p:cNvSpPr>
            <a:spLocks noGrp="1"/>
          </p:cNvSpPr>
          <p:nvPr>
            <p:ph idx="1"/>
          </p:nvPr>
        </p:nvSpPr>
        <p:spPr>
          <a:xfrm>
            <a:off x="755576" y="1916832"/>
            <a:ext cx="7920879" cy="4209331"/>
          </a:xfrm>
        </p:spPr>
        <p:txBody>
          <a:bodyPr>
            <a:normAutofit/>
          </a:bodyPr>
          <a:lstStyle/>
          <a:p>
            <a:pPr>
              <a:buFont typeface="Courier New" panose="02070309020205020404" pitchFamily="49" charset="0"/>
              <a:buChar char="o"/>
            </a:pPr>
            <a:r>
              <a:rPr lang="en-CA" dirty="0" smtClean="0"/>
              <a:t>Pain for pediatric patients has multiple factors (which can be similar to adults)</a:t>
            </a:r>
          </a:p>
          <a:p>
            <a:pPr lvl="2">
              <a:buFont typeface="Courier New" panose="02070309020205020404" pitchFamily="49" charset="0"/>
              <a:buChar char="o"/>
            </a:pPr>
            <a:r>
              <a:rPr lang="en-CA" sz="2400" dirty="0" smtClean="0"/>
              <a:t>Age, gender, temperament and cultural (</a:t>
            </a:r>
            <a:r>
              <a:rPr lang="en-CA" sz="2400" b="1" dirty="0" smtClean="0"/>
              <a:t>stable)</a:t>
            </a:r>
          </a:p>
          <a:p>
            <a:pPr lvl="2">
              <a:buFont typeface="Courier New" panose="02070309020205020404" pitchFamily="49" charset="0"/>
              <a:buChar char="o"/>
            </a:pPr>
            <a:r>
              <a:rPr lang="en-CA" sz="2400" dirty="0" smtClean="0"/>
              <a:t>Cognition (understanding the disease), Perceived control, Behavioral (staff responses, untreated side effects), Social isolation, Emotions (depression, anxiety, fear of death)  (</a:t>
            </a:r>
            <a:r>
              <a:rPr lang="en-CA" sz="2400" b="1" dirty="0" smtClean="0"/>
              <a:t>modifiable)</a:t>
            </a:r>
          </a:p>
          <a:p>
            <a:pPr lvl="2">
              <a:buFont typeface="Courier New" panose="02070309020205020404" pitchFamily="49" charset="0"/>
              <a:buChar char="o"/>
            </a:pPr>
            <a:r>
              <a:rPr lang="en-CA" sz="2400" dirty="0" smtClean="0"/>
              <a:t>Any attempts to positively change these factors are likely to have a positive impact on pain control</a:t>
            </a:r>
          </a:p>
          <a:p>
            <a:pPr lvl="2">
              <a:buFont typeface="Courier New" panose="02070309020205020404" pitchFamily="49" charset="0"/>
              <a:buChar char="o"/>
            </a:pPr>
            <a:r>
              <a:rPr lang="en-CA" sz="2400" dirty="0" smtClean="0"/>
              <a:t>Pathophysiology of pain is similar to adults </a:t>
            </a:r>
          </a:p>
        </p:txBody>
      </p:sp>
    </p:spTree>
    <p:extLst>
      <p:ext uri="{BB962C8B-B14F-4D97-AF65-F5344CB8AC3E}">
        <p14:creationId xmlns:p14="http://schemas.microsoft.com/office/powerpoint/2010/main" xmlns="" val="4283398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Pain Assessment </a:t>
            </a:r>
            <a:endParaRPr lang="en-CA" dirty="0"/>
          </a:p>
        </p:txBody>
      </p:sp>
      <p:sp>
        <p:nvSpPr>
          <p:cNvPr id="2" name="Content Placeholder 1"/>
          <p:cNvSpPr>
            <a:spLocks noGrp="1"/>
          </p:cNvSpPr>
          <p:nvPr>
            <p:ph idx="1"/>
          </p:nvPr>
        </p:nvSpPr>
        <p:spPr>
          <a:xfrm>
            <a:off x="755576" y="1844824"/>
            <a:ext cx="7848872" cy="3960440"/>
          </a:xfrm>
        </p:spPr>
        <p:txBody>
          <a:bodyPr>
            <a:normAutofit/>
          </a:bodyPr>
          <a:lstStyle/>
          <a:p>
            <a:pPr>
              <a:buFont typeface="Courier New" panose="02070309020205020404" pitchFamily="49" charset="0"/>
              <a:buChar char="o"/>
            </a:pPr>
            <a:r>
              <a:rPr lang="en-CA" dirty="0" smtClean="0"/>
              <a:t>Accurate assessment is essential for correct management</a:t>
            </a:r>
          </a:p>
          <a:p>
            <a:pPr>
              <a:buFont typeface="Courier New" panose="02070309020205020404" pitchFamily="49" charset="0"/>
              <a:buChar char="o"/>
            </a:pPr>
            <a:r>
              <a:rPr lang="en-CA" dirty="0" smtClean="0"/>
              <a:t>Measured by a child’s behavioral response (facial response) or physiological response (tachycardia or self-report)</a:t>
            </a:r>
          </a:p>
          <a:p>
            <a:pPr>
              <a:buFont typeface="Courier New" panose="02070309020205020404" pitchFamily="49" charset="0"/>
              <a:buChar char="o"/>
            </a:pPr>
            <a:r>
              <a:rPr lang="en-CA" dirty="0" smtClean="0"/>
              <a:t>Assessment also includes: questioning the child, using a pain-rating scale, evaluate behavior, physiological changes, parental input, and cause of pain</a:t>
            </a:r>
          </a:p>
          <a:p>
            <a:endParaRPr lang="en-CA" dirty="0"/>
          </a:p>
        </p:txBody>
      </p:sp>
    </p:spTree>
    <p:extLst>
      <p:ext uri="{BB962C8B-B14F-4D97-AF65-F5344CB8AC3E}">
        <p14:creationId xmlns:p14="http://schemas.microsoft.com/office/powerpoint/2010/main" xmlns="" val="8487762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86416"/>
          </a:xfrm>
        </p:spPr>
        <p:txBody>
          <a:bodyPr>
            <a:normAutofit fontScale="90000"/>
          </a:bodyPr>
          <a:lstStyle/>
          <a:p>
            <a:endParaRPr lang="en-CA" dirty="0"/>
          </a:p>
        </p:txBody>
      </p:sp>
      <p:pic>
        <p:nvPicPr>
          <p:cNvPr id="5" name="Picture 2" descr="C:\Users\Viwilton\Desktop\Lego Pain Scal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670278" y="1935163"/>
            <a:ext cx="7803443" cy="4389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3848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84752"/>
          </a:xfrm>
        </p:spPr>
        <p:txBody>
          <a:bodyPr>
            <a:normAutofit fontScale="90000"/>
          </a:bodyPr>
          <a:lstStyle/>
          <a:p>
            <a:pPr algn="ctr"/>
            <a:r>
              <a:rPr lang="en-CA" dirty="0" smtClean="0"/>
              <a:t>What is the Role of the Pediatric Interlink </a:t>
            </a:r>
            <a:r>
              <a:rPr lang="en-CA" dirty="0" smtClean="0"/>
              <a:t>Nurse?</a:t>
            </a:r>
            <a:r>
              <a:rPr lang="en-CA" dirty="0" smtClean="0"/>
              <a:t>	</a:t>
            </a:r>
            <a:endParaRPr lang="en-CA" dirty="0"/>
          </a:p>
        </p:txBody>
      </p:sp>
      <p:sp>
        <p:nvSpPr>
          <p:cNvPr id="3" name="Content Placeholder 2"/>
          <p:cNvSpPr>
            <a:spLocks noGrp="1"/>
          </p:cNvSpPr>
          <p:nvPr>
            <p:ph idx="1"/>
          </p:nvPr>
        </p:nvSpPr>
        <p:spPr>
          <a:xfrm>
            <a:off x="457200" y="2060848"/>
            <a:ext cx="8229600" cy="4263752"/>
          </a:xfrm>
        </p:spPr>
        <p:txBody>
          <a:bodyPr>
            <a:normAutofit fontScale="92500" lnSpcReduction="20000"/>
          </a:bodyPr>
          <a:lstStyle/>
          <a:p>
            <a:r>
              <a:rPr lang="en-CA" dirty="0" smtClean="0"/>
              <a:t>Pediatric Community Cancer Service of the Pediatric Oncology Group of Ontario (POGO) which is funded by the MOHLTC)</a:t>
            </a:r>
          </a:p>
          <a:p>
            <a:r>
              <a:rPr lang="en-CA" dirty="0" smtClean="0"/>
              <a:t>Ontario based with 10 nurses covering all of Ontario (Toronto (3), London (1), Hamilton (1), Barrie (1), Ottawa (2) and Sudbury (1) * Northern </a:t>
            </a:r>
            <a:r>
              <a:rPr lang="en-CA" dirty="0"/>
              <a:t>O</a:t>
            </a:r>
            <a:r>
              <a:rPr lang="en-CA" dirty="0" smtClean="0"/>
              <a:t>ntario </a:t>
            </a:r>
          </a:p>
          <a:p>
            <a:r>
              <a:rPr lang="en-CA" dirty="0" smtClean="0"/>
              <a:t>Nurses that are experienced in caring for children with cancer and their families</a:t>
            </a:r>
          </a:p>
          <a:p>
            <a:r>
              <a:rPr lang="en-CA" dirty="0" smtClean="0"/>
              <a:t>Understand the challenges of facing cancer</a:t>
            </a:r>
          </a:p>
          <a:p>
            <a:r>
              <a:rPr lang="en-CA" dirty="0" smtClean="0"/>
              <a:t>Members of the hospital and clinic teams and work to link services at hospital, home and school</a:t>
            </a:r>
          </a:p>
          <a:p>
            <a:r>
              <a:rPr lang="en-CA" dirty="0" smtClean="0"/>
              <a:t>More than palliative care</a:t>
            </a:r>
          </a:p>
          <a:p>
            <a:pPr lvl="1"/>
            <a:endParaRPr lang="en-CA" dirty="0" smtClean="0"/>
          </a:p>
          <a:p>
            <a:pPr lvl="1"/>
            <a:endParaRPr lang="en-CA" dirty="0" smtClean="0"/>
          </a:p>
          <a:p>
            <a:endParaRPr lang="en-CA" dirty="0"/>
          </a:p>
        </p:txBody>
      </p:sp>
    </p:spTree>
    <p:extLst>
      <p:ext uri="{BB962C8B-B14F-4D97-AF65-F5344CB8AC3E}">
        <p14:creationId xmlns:p14="http://schemas.microsoft.com/office/powerpoint/2010/main" xmlns="" val="21472109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4704"/>
            <a:ext cx="8229600" cy="720080"/>
          </a:xfrm>
        </p:spPr>
        <p:txBody>
          <a:bodyPr>
            <a:normAutofit fontScale="90000"/>
          </a:bodyPr>
          <a:lstStyle/>
          <a:p>
            <a:pPr algn="ctr"/>
            <a:r>
              <a:rPr lang="en-CA" dirty="0"/>
              <a:t/>
            </a:r>
            <a:br>
              <a:rPr lang="en-CA" dirty="0"/>
            </a:br>
            <a:r>
              <a:rPr lang="en-CA" dirty="0"/>
              <a:t>Opioid Starting Doses</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395220" y="1988840"/>
            <a:ext cx="5841076" cy="393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5224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Other Symptoms</a:t>
            </a:r>
            <a:endParaRPr lang="en-CA" dirty="0"/>
          </a:p>
        </p:txBody>
      </p:sp>
      <p:sp>
        <p:nvSpPr>
          <p:cNvPr id="2" name="Content Placeholder 1"/>
          <p:cNvSpPr>
            <a:spLocks noGrp="1"/>
          </p:cNvSpPr>
          <p:nvPr>
            <p:ph idx="1"/>
          </p:nvPr>
        </p:nvSpPr>
        <p:spPr>
          <a:xfrm>
            <a:off x="755576" y="1916832"/>
            <a:ext cx="7992887" cy="4497363"/>
          </a:xfrm>
        </p:spPr>
        <p:txBody>
          <a:bodyPr>
            <a:normAutofit/>
          </a:bodyPr>
          <a:lstStyle/>
          <a:p>
            <a:pPr>
              <a:buFont typeface="Courier New" panose="02070309020205020404" pitchFamily="49" charset="0"/>
              <a:buChar char="o"/>
            </a:pPr>
            <a:r>
              <a:rPr lang="en-CA" dirty="0" smtClean="0"/>
              <a:t>Nausea and Vomiting (anxiety, gastro irritation, obstruction, constipation, increased ICP, medication, pain, infection, food)</a:t>
            </a:r>
          </a:p>
          <a:p>
            <a:pPr>
              <a:buFont typeface="Courier New" panose="02070309020205020404" pitchFamily="49" charset="0"/>
              <a:buChar char="o"/>
            </a:pPr>
            <a:r>
              <a:rPr lang="en-CA" dirty="0" smtClean="0"/>
              <a:t>Constipation (tumor, poor diet/fluid intake, inactivity, metabolic)</a:t>
            </a:r>
          </a:p>
          <a:p>
            <a:pPr>
              <a:buFont typeface="Courier New" panose="02070309020205020404" pitchFamily="49" charset="0"/>
              <a:buChar char="o"/>
            </a:pPr>
            <a:r>
              <a:rPr lang="en-CA" dirty="0" smtClean="0"/>
              <a:t>Pruritus (dry skin, steroids, GVHD)</a:t>
            </a:r>
          </a:p>
          <a:p>
            <a:pPr>
              <a:buFont typeface="Courier New" panose="02070309020205020404" pitchFamily="49" charset="0"/>
              <a:buChar char="o"/>
            </a:pPr>
            <a:r>
              <a:rPr lang="en-CA" dirty="0" smtClean="0"/>
              <a:t>Agitation (pain, supportive treatments, social situation, procedures)</a:t>
            </a:r>
          </a:p>
          <a:p>
            <a:pPr>
              <a:buFont typeface="Courier New" panose="02070309020205020404" pitchFamily="49" charset="0"/>
              <a:buChar char="o"/>
            </a:pPr>
            <a:r>
              <a:rPr lang="en-CA" dirty="0" smtClean="0"/>
              <a:t>Seizures (tumors, increased ICP)</a:t>
            </a:r>
          </a:p>
          <a:p>
            <a:endParaRPr lang="en-CA" dirty="0" smtClean="0"/>
          </a:p>
        </p:txBody>
      </p:sp>
    </p:spTree>
    <p:extLst>
      <p:ext uri="{BB962C8B-B14F-4D97-AF65-F5344CB8AC3E}">
        <p14:creationId xmlns:p14="http://schemas.microsoft.com/office/powerpoint/2010/main" xmlns="" val="487974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CA" dirty="0" smtClean="0"/>
              <a:t>Non-Pharmacological Interventions</a:t>
            </a:r>
            <a:endParaRPr lang="en-CA" dirty="0"/>
          </a:p>
        </p:txBody>
      </p:sp>
      <p:sp>
        <p:nvSpPr>
          <p:cNvPr id="2" name="Content Placeholder 1"/>
          <p:cNvSpPr>
            <a:spLocks noGrp="1"/>
          </p:cNvSpPr>
          <p:nvPr>
            <p:ph idx="1"/>
          </p:nvPr>
        </p:nvSpPr>
        <p:spPr>
          <a:xfrm>
            <a:off x="611560" y="1988840"/>
            <a:ext cx="7740848" cy="3672408"/>
          </a:xfrm>
        </p:spPr>
        <p:txBody>
          <a:bodyPr>
            <a:normAutofit/>
          </a:bodyPr>
          <a:lstStyle/>
          <a:p>
            <a:pPr>
              <a:buFont typeface="Courier New" panose="02070309020205020404" pitchFamily="49" charset="0"/>
              <a:buChar char="o"/>
            </a:pPr>
            <a:r>
              <a:rPr lang="en-CA" dirty="0" smtClean="0"/>
              <a:t>Counselling</a:t>
            </a:r>
          </a:p>
          <a:p>
            <a:pPr>
              <a:buFont typeface="Courier New" panose="02070309020205020404" pitchFamily="49" charset="0"/>
              <a:buChar char="o"/>
            </a:pPr>
            <a:r>
              <a:rPr lang="en-CA" dirty="0" smtClean="0"/>
              <a:t>Mindfulness</a:t>
            </a:r>
          </a:p>
          <a:p>
            <a:pPr>
              <a:buFont typeface="Courier New" panose="02070309020205020404" pitchFamily="49" charset="0"/>
              <a:buChar char="o"/>
            </a:pPr>
            <a:r>
              <a:rPr lang="en-CA" dirty="0"/>
              <a:t>M</a:t>
            </a:r>
            <a:r>
              <a:rPr lang="en-CA" dirty="0" smtClean="0"/>
              <a:t>essage therapy</a:t>
            </a:r>
          </a:p>
          <a:p>
            <a:pPr>
              <a:buFont typeface="Courier New" panose="02070309020205020404" pitchFamily="49" charset="0"/>
              <a:buChar char="o"/>
            </a:pPr>
            <a:r>
              <a:rPr lang="en-CA" dirty="0"/>
              <a:t>O</a:t>
            </a:r>
            <a:r>
              <a:rPr lang="en-CA" dirty="0" smtClean="0"/>
              <a:t>ccupational therapy</a:t>
            </a:r>
          </a:p>
          <a:p>
            <a:pPr>
              <a:buFont typeface="Courier New" panose="02070309020205020404" pitchFamily="49" charset="0"/>
              <a:buChar char="o"/>
            </a:pPr>
            <a:r>
              <a:rPr lang="en-CA" dirty="0" smtClean="0"/>
              <a:t>Physiotherapy</a:t>
            </a:r>
          </a:p>
          <a:p>
            <a:pPr>
              <a:buFont typeface="Courier New" panose="02070309020205020404" pitchFamily="49" charset="0"/>
              <a:buChar char="o"/>
            </a:pPr>
            <a:r>
              <a:rPr lang="en-CA" dirty="0" smtClean="0"/>
              <a:t>Diversion (crafts, activities, movies etc.)</a:t>
            </a:r>
            <a:endParaRPr lang="en-CA" dirty="0"/>
          </a:p>
        </p:txBody>
      </p:sp>
    </p:spTree>
    <p:extLst>
      <p:ext uri="{BB962C8B-B14F-4D97-AF65-F5344CB8AC3E}">
        <p14:creationId xmlns:p14="http://schemas.microsoft.com/office/powerpoint/2010/main" xmlns="" val="625249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Alternative Therapies</a:t>
            </a:r>
            <a:endParaRPr lang="en-CA" dirty="0"/>
          </a:p>
        </p:txBody>
      </p:sp>
      <p:sp>
        <p:nvSpPr>
          <p:cNvPr id="3" name="Content Placeholder 2"/>
          <p:cNvSpPr>
            <a:spLocks noGrp="1"/>
          </p:cNvSpPr>
          <p:nvPr>
            <p:ph idx="1"/>
          </p:nvPr>
        </p:nvSpPr>
        <p:spPr/>
        <p:txBody>
          <a:bodyPr>
            <a:normAutofit/>
          </a:bodyPr>
          <a:lstStyle/>
          <a:p>
            <a:r>
              <a:rPr lang="en-US" dirty="0"/>
              <a:t>Alternative medicine is treatments that are used instead of standard medical treatments</a:t>
            </a:r>
            <a:r>
              <a:rPr lang="en-US" dirty="0" smtClean="0"/>
              <a:t>.</a:t>
            </a:r>
          </a:p>
          <a:p>
            <a:pPr lvl="1"/>
            <a:r>
              <a:rPr lang="en-US" dirty="0" smtClean="0"/>
              <a:t>May be in conjunction </a:t>
            </a:r>
          </a:p>
          <a:p>
            <a:r>
              <a:rPr lang="en-US" dirty="0"/>
              <a:t>Alternative and complementary therapies are infrequently studied in pediatric populations</a:t>
            </a:r>
            <a:r>
              <a:rPr lang="en-US" dirty="0" smtClean="0"/>
              <a:t>.</a:t>
            </a:r>
          </a:p>
          <a:p>
            <a:r>
              <a:rPr lang="en-US" dirty="0"/>
              <a:t>S</a:t>
            </a:r>
            <a:r>
              <a:rPr lang="en-US" dirty="0" smtClean="0"/>
              <a:t>urveyed </a:t>
            </a:r>
            <a:r>
              <a:rPr lang="en-US" dirty="0"/>
              <a:t>the parents of 583 pediatric patients diagnosed with cancer in British Columbia between 1989 and 1995. Prevalence and factors that influence the use and nonuse of alternative and complementary therapies were estimated.</a:t>
            </a:r>
            <a:endParaRPr lang="en-CA" dirty="0"/>
          </a:p>
        </p:txBody>
      </p:sp>
    </p:spTree>
    <p:extLst>
      <p:ext uri="{BB962C8B-B14F-4D97-AF65-F5344CB8AC3E}">
        <p14:creationId xmlns:p14="http://schemas.microsoft.com/office/powerpoint/2010/main" xmlns="" val="1956985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pPr algn="ctr"/>
            <a:r>
              <a:rPr lang="en-CA" dirty="0" smtClean="0"/>
              <a:t>How Often are they used?</a:t>
            </a:r>
            <a:endParaRPr lang="en-CA" dirty="0"/>
          </a:p>
        </p:txBody>
      </p:sp>
      <p:sp>
        <p:nvSpPr>
          <p:cNvPr id="2" name="Content Placeholder 1"/>
          <p:cNvSpPr>
            <a:spLocks noGrp="1"/>
          </p:cNvSpPr>
          <p:nvPr>
            <p:ph idx="1"/>
          </p:nvPr>
        </p:nvSpPr>
        <p:spPr>
          <a:xfrm>
            <a:off x="251520" y="1772816"/>
            <a:ext cx="8496943" cy="4680520"/>
          </a:xfrm>
        </p:spPr>
        <p:txBody>
          <a:bodyPr>
            <a:normAutofit fontScale="70000" lnSpcReduction="20000"/>
          </a:bodyPr>
          <a:lstStyle/>
          <a:p>
            <a:r>
              <a:rPr lang="en-US" dirty="0"/>
              <a:t>Alternative and complementary therapies were used by 42% of 366 respondents. </a:t>
            </a:r>
            <a:endParaRPr lang="en-US" dirty="0" smtClean="0"/>
          </a:p>
          <a:p>
            <a:r>
              <a:rPr lang="en-US" dirty="0" smtClean="0"/>
              <a:t>Herbal </a:t>
            </a:r>
            <a:r>
              <a:rPr lang="en-US" dirty="0"/>
              <a:t>teas, plant extracts, and therapeutic vitamins were the most commonly used alternative </a:t>
            </a:r>
            <a:r>
              <a:rPr lang="en-US" dirty="0" smtClean="0"/>
              <a:t>therapies</a:t>
            </a:r>
          </a:p>
          <a:p>
            <a:r>
              <a:rPr lang="en-US" dirty="0" smtClean="0"/>
              <a:t>Relaxation/imagery </a:t>
            </a:r>
            <a:r>
              <a:rPr lang="en-US" dirty="0"/>
              <a:t>strategies, massage, and therapeutic touch were the most commonly used complementary techniques. </a:t>
            </a:r>
            <a:endParaRPr lang="en-US" dirty="0" smtClean="0"/>
          </a:p>
          <a:p>
            <a:r>
              <a:rPr lang="en-US" dirty="0" smtClean="0"/>
              <a:t>Factors </a:t>
            </a:r>
            <a:r>
              <a:rPr lang="en-US" dirty="0"/>
              <a:t>that influenced the use of alternative/complementary therapies were prior </a:t>
            </a:r>
            <a:r>
              <a:rPr lang="en-US" dirty="0" smtClean="0"/>
              <a:t>use, </a:t>
            </a:r>
            <a:r>
              <a:rPr lang="en-US" dirty="0"/>
              <a:t>prior positive attitude towards these </a:t>
            </a:r>
            <a:r>
              <a:rPr lang="en-US" dirty="0" smtClean="0"/>
              <a:t>remedies, </a:t>
            </a:r>
            <a:r>
              <a:rPr lang="en-US" dirty="0"/>
              <a:t>soliciting information from family and </a:t>
            </a:r>
            <a:r>
              <a:rPr lang="en-US" dirty="0" smtClean="0"/>
              <a:t>friends, or </a:t>
            </a:r>
            <a:r>
              <a:rPr lang="en-US" dirty="0"/>
              <a:t>from alternative care </a:t>
            </a:r>
            <a:r>
              <a:rPr lang="en-US" dirty="0" smtClean="0"/>
              <a:t>givers, </a:t>
            </a:r>
            <a:r>
              <a:rPr lang="en-US" dirty="0"/>
              <a:t>high risk of death at </a:t>
            </a:r>
            <a:r>
              <a:rPr lang="en-US" dirty="0" smtClean="0"/>
              <a:t>diagnosis, </a:t>
            </a:r>
            <a:r>
              <a:rPr lang="en-US" dirty="0"/>
              <a:t>and advanced education of the </a:t>
            </a:r>
            <a:r>
              <a:rPr lang="en-US" dirty="0" smtClean="0"/>
              <a:t>father </a:t>
            </a:r>
            <a:r>
              <a:rPr lang="en-US" dirty="0"/>
              <a:t>or </a:t>
            </a:r>
            <a:r>
              <a:rPr lang="en-US" dirty="0" smtClean="0"/>
              <a:t>mother</a:t>
            </a:r>
          </a:p>
          <a:p>
            <a:r>
              <a:rPr lang="en-US" dirty="0" smtClean="0"/>
              <a:t>Parents </a:t>
            </a:r>
            <a:r>
              <a:rPr lang="en-US" dirty="0"/>
              <a:t>who used alternative/complementary therapies did so in conjunction with conventional medicine (98%). </a:t>
            </a:r>
            <a:endParaRPr lang="en-US" dirty="0" smtClean="0"/>
          </a:p>
          <a:p>
            <a:r>
              <a:rPr lang="en-US" dirty="0" smtClean="0"/>
              <a:t>Lack </a:t>
            </a:r>
            <a:r>
              <a:rPr lang="en-US" dirty="0"/>
              <a:t>of knowledge and fear of interference with conventional therapies were the most common reasons cited for nonuse. No parent believed that the quality of life </a:t>
            </a:r>
            <a:r>
              <a:rPr lang="en-US" dirty="0" smtClean="0"/>
              <a:t>of their </a:t>
            </a:r>
            <a:r>
              <a:rPr lang="en-US" dirty="0"/>
              <a:t>child deteriorated due to the use of alternative/complementary </a:t>
            </a:r>
            <a:r>
              <a:rPr lang="en-US" dirty="0" smtClean="0"/>
              <a:t>therapies</a:t>
            </a:r>
          </a:p>
          <a:p>
            <a:r>
              <a:rPr lang="en-US" dirty="0"/>
              <a:t>Alternative and complementary therapy use in pediatric oncology patients is common.</a:t>
            </a:r>
            <a:endParaRPr lang="en-US" dirty="0" smtClean="0"/>
          </a:p>
          <a:p>
            <a:r>
              <a:rPr lang="en-US" dirty="0" smtClean="0"/>
              <a:t>We encourage all of our families that are considering alternative therapies to inform us (type/dosages etc.) so we can determine if it affects current treatment </a:t>
            </a:r>
            <a:endParaRPr lang="en-CA" dirty="0"/>
          </a:p>
        </p:txBody>
      </p:sp>
    </p:spTree>
    <p:extLst>
      <p:ext uri="{BB962C8B-B14F-4D97-AF65-F5344CB8AC3E}">
        <p14:creationId xmlns:p14="http://schemas.microsoft.com/office/powerpoint/2010/main" xmlns="" val="4110556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8680"/>
            <a:ext cx="8229600" cy="1512168"/>
          </a:xfrm>
        </p:spPr>
        <p:txBody>
          <a:bodyPr anchor="b">
            <a:normAutofit fontScale="90000"/>
          </a:bodyPr>
          <a:lstStyle/>
          <a:p>
            <a:pPr algn="ctr"/>
            <a:r>
              <a:rPr lang="en-CA" dirty="0" smtClean="0"/>
              <a:t/>
            </a:r>
            <a:br>
              <a:rPr lang="en-CA" dirty="0" smtClean="0"/>
            </a:br>
            <a:r>
              <a:rPr lang="en-CA" dirty="0"/>
              <a:t>Sloan Kettering “About Herbs” Website</a:t>
            </a:r>
          </a:p>
        </p:txBody>
      </p:sp>
      <p:sp>
        <p:nvSpPr>
          <p:cNvPr id="2" name="Content Placeholder 1"/>
          <p:cNvSpPr>
            <a:spLocks noGrp="1"/>
          </p:cNvSpPr>
          <p:nvPr>
            <p:ph idx="1"/>
          </p:nvPr>
        </p:nvSpPr>
        <p:spPr>
          <a:xfrm>
            <a:off x="457200" y="2420888"/>
            <a:ext cx="8229600" cy="3675112"/>
          </a:xfrm>
        </p:spPr>
        <p:txBody>
          <a:bodyPr>
            <a:normAutofit fontScale="92500" lnSpcReduction="10000"/>
          </a:bodyPr>
          <a:lstStyle/>
          <a:p>
            <a:r>
              <a:rPr lang="en-CA" dirty="0"/>
              <a:t>Database about Herbs and Botanicals and other </a:t>
            </a:r>
            <a:r>
              <a:rPr lang="en-CA" dirty="0" smtClean="0"/>
              <a:t>products</a:t>
            </a:r>
          </a:p>
          <a:p>
            <a:r>
              <a:rPr lang="en-CA" dirty="0" smtClean="0"/>
              <a:t>Team consists of a pharmacist and a botanicals expert</a:t>
            </a:r>
          </a:p>
          <a:p>
            <a:r>
              <a:rPr lang="en-CA" dirty="0" smtClean="0"/>
              <a:t>They research and provide information to health care providers/public about these products. It is updated often</a:t>
            </a:r>
          </a:p>
          <a:p>
            <a:r>
              <a:rPr lang="en-CA" dirty="0" smtClean="0"/>
              <a:t>Provides specifics such as:</a:t>
            </a:r>
          </a:p>
          <a:p>
            <a:pPr lvl="1"/>
            <a:r>
              <a:rPr lang="en-US" dirty="0"/>
              <a:t>traditional and proven uses</a:t>
            </a:r>
          </a:p>
          <a:p>
            <a:pPr lvl="1"/>
            <a:r>
              <a:rPr lang="en-US" dirty="0"/>
              <a:t>potential benefits</a:t>
            </a:r>
          </a:p>
          <a:p>
            <a:pPr lvl="1"/>
            <a:r>
              <a:rPr lang="en-US" dirty="0"/>
              <a:t>possible adverse effects</a:t>
            </a:r>
          </a:p>
          <a:p>
            <a:pPr lvl="1"/>
            <a:r>
              <a:rPr lang="en-US" dirty="0"/>
              <a:t>i</a:t>
            </a:r>
            <a:r>
              <a:rPr lang="en-US" dirty="0" smtClean="0"/>
              <a:t>nteractions </a:t>
            </a:r>
            <a:r>
              <a:rPr lang="en-US" dirty="0"/>
              <a:t>with other herbs or medicines</a:t>
            </a:r>
          </a:p>
          <a:p>
            <a:endParaRPr lang="en-CA" dirty="0"/>
          </a:p>
        </p:txBody>
      </p:sp>
    </p:spTree>
    <p:extLst>
      <p:ext uri="{BB962C8B-B14F-4D97-AF65-F5344CB8AC3E}">
        <p14:creationId xmlns:p14="http://schemas.microsoft.com/office/powerpoint/2010/main" xmlns="" val="3303258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0736"/>
          </a:xfrm>
        </p:spPr>
        <p:txBody>
          <a:bodyPr/>
          <a:lstStyle/>
          <a:p>
            <a:pPr algn="ctr"/>
            <a:r>
              <a:rPr lang="en-US" dirty="0" smtClean="0"/>
              <a:t>Care of the Time of Death</a:t>
            </a:r>
            <a:endParaRPr lang="en-CA" dirty="0"/>
          </a:p>
        </p:txBody>
      </p:sp>
      <p:sp>
        <p:nvSpPr>
          <p:cNvPr id="3" name="Content Placeholder 2"/>
          <p:cNvSpPr>
            <a:spLocks noGrp="1"/>
          </p:cNvSpPr>
          <p:nvPr>
            <p:ph idx="1"/>
          </p:nvPr>
        </p:nvSpPr>
        <p:spPr>
          <a:xfrm>
            <a:off x="683568" y="2132856"/>
            <a:ext cx="7992887" cy="3993307"/>
          </a:xfrm>
        </p:spPr>
        <p:txBody>
          <a:bodyPr>
            <a:normAutofit fontScale="92500" lnSpcReduction="20000"/>
          </a:bodyPr>
          <a:lstStyle/>
          <a:p>
            <a:r>
              <a:rPr lang="en-CA" dirty="0" smtClean="0"/>
              <a:t>Always review the plan as the child is getting close to the time of death (who to call when) </a:t>
            </a:r>
          </a:p>
          <a:p>
            <a:pPr lvl="1"/>
            <a:r>
              <a:rPr lang="en-CA" dirty="0" smtClean="0"/>
              <a:t>Other people that may be present</a:t>
            </a:r>
          </a:p>
          <a:p>
            <a:r>
              <a:rPr lang="en-CA" dirty="0"/>
              <a:t>E</a:t>
            </a:r>
            <a:r>
              <a:rPr lang="en-CA" dirty="0" smtClean="0"/>
              <a:t>ncourage family members to get close to their child (in bed), touch them, continue to talk to them </a:t>
            </a:r>
          </a:p>
          <a:p>
            <a:r>
              <a:rPr lang="en-CA" dirty="0" smtClean="0"/>
              <a:t>Be aware of the relevant legal and regulatory issues around the death of a child in the home </a:t>
            </a:r>
          </a:p>
          <a:p>
            <a:r>
              <a:rPr lang="en-CA" dirty="0" smtClean="0"/>
              <a:t>Reassure the family that they can all the time they need with their child – there is no rush to call the funeral home</a:t>
            </a:r>
          </a:p>
          <a:p>
            <a:r>
              <a:rPr lang="en-CA" dirty="0" smtClean="0"/>
              <a:t>You don’t have to pronounce right away</a:t>
            </a:r>
          </a:p>
          <a:p>
            <a:endParaRPr lang="en-CA" dirty="0" smtClean="0"/>
          </a:p>
          <a:p>
            <a:endParaRPr lang="en-CA" dirty="0"/>
          </a:p>
        </p:txBody>
      </p:sp>
    </p:spTree>
    <p:extLst>
      <p:ext uri="{BB962C8B-B14F-4D97-AF65-F5344CB8AC3E}">
        <p14:creationId xmlns:p14="http://schemas.microsoft.com/office/powerpoint/2010/main" xmlns="" val="40490842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pic>
        <p:nvPicPr>
          <p:cNvPr id="7171" name="Picture 3" descr="C:\Users\Viwilton\Desktop\download.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112050" y="2492896"/>
            <a:ext cx="4692198" cy="31224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4637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CA" dirty="0" smtClean="0"/>
              <a:t>Funeral Home</a:t>
            </a:r>
            <a:endParaRPr lang="en-CA" dirty="0"/>
          </a:p>
        </p:txBody>
      </p:sp>
      <p:sp>
        <p:nvSpPr>
          <p:cNvPr id="3" name="Content Placeholder 2"/>
          <p:cNvSpPr>
            <a:spLocks noGrp="1"/>
          </p:cNvSpPr>
          <p:nvPr>
            <p:ph idx="1"/>
          </p:nvPr>
        </p:nvSpPr>
        <p:spPr>
          <a:xfrm>
            <a:off x="755576" y="1916832"/>
            <a:ext cx="7668840" cy="4353347"/>
          </a:xfrm>
        </p:spPr>
        <p:txBody>
          <a:bodyPr>
            <a:normAutofit/>
          </a:bodyPr>
          <a:lstStyle/>
          <a:p>
            <a:r>
              <a:rPr lang="en-CA" dirty="0" smtClean="0"/>
              <a:t>Encourage he family to make prearrangements with the funeral home – some families are just not able to do it</a:t>
            </a:r>
          </a:p>
          <a:p>
            <a:r>
              <a:rPr lang="en-CA" dirty="0" smtClean="0"/>
              <a:t>Have the names/numbers of the local funeral homes available to them(on hand)</a:t>
            </a:r>
          </a:p>
          <a:p>
            <a:r>
              <a:rPr lang="en-CA" dirty="0" smtClean="0"/>
              <a:t>They will need SIN, Health Card, clothes they wish the child to be in, remove all valuable that you do not wish to be buried with the child, give them anything they want to be buried with the child</a:t>
            </a:r>
          </a:p>
          <a:p>
            <a:endParaRPr lang="en-CA" dirty="0"/>
          </a:p>
        </p:txBody>
      </p:sp>
    </p:spTree>
    <p:extLst>
      <p:ext uri="{BB962C8B-B14F-4D97-AF65-F5344CB8AC3E}">
        <p14:creationId xmlns:p14="http://schemas.microsoft.com/office/powerpoint/2010/main" xmlns="" val="26386816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224136"/>
          </a:xfrm>
        </p:spPr>
        <p:txBody>
          <a:bodyPr>
            <a:normAutofit fontScale="90000"/>
          </a:bodyPr>
          <a:lstStyle/>
          <a:p>
            <a:pPr algn="ctr"/>
            <a:r>
              <a:rPr lang="en-CA" dirty="0" smtClean="0"/>
              <a:t>When the Funeral Home Staff Arrive</a:t>
            </a:r>
            <a:endParaRPr lang="en-CA" dirty="0"/>
          </a:p>
        </p:txBody>
      </p:sp>
      <p:sp>
        <p:nvSpPr>
          <p:cNvPr id="3" name="Content Placeholder 2"/>
          <p:cNvSpPr>
            <a:spLocks noGrp="1"/>
          </p:cNvSpPr>
          <p:nvPr>
            <p:ph idx="1"/>
          </p:nvPr>
        </p:nvSpPr>
        <p:spPr>
          <a:xfrm>
            <a:off x="457200" y="2132856"/>
            <a:ext cx="8229600" cy="4191744"/>
          </a:xfrm>
        </p:spPr>
        <p:txBody>
          <a:bodyPr/>
          <a:lstStyle/>
          <a:p>
            <a:r>
              <a:rPr lang="en-CA" dirty="0" smtClean="0"/>
              <a:t>For some families this is one of the hardest aspects of the death of their child</a:t>
            </a:r>
          </a:p>
          <a:p>
            <a:r>
              <a:rPr lang="en-CA" dirty="0" smtClean="0"/>
              <a:t>It is the first time the family is physically separated (child is alone)</a:t>
            </a:r>
          </a:p>
          <a:p>
            <a:r>
              <a:rPr lang="en-CA" dirty="0" smtClean="0"/>
              <a:t>This is the moment when it is real for them</a:t>
            </a:r>
          </a:p>
          <a:p>
            <a:r>
              <a:rPr lang="en-CA" dirty="0" smtClean="0"/>
              <a:t>Provide as much support as you can</a:t>
            </a:r>
            <a:endParaRPr lang="en-CA" dirty="0"/>
          </a:p>
        </p:txBody>
      </p:sp>
      <p:pic>
        <p:nvPicPr>
          <p:cNvPr id="8194" name="Picture 2" descr="C:\Users\Viwilton\Desktop\download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4653136"/>
            <a:ext cx="2736304" cy="16050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6886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Sudbury POGO Satellite Clinic</a:t>
            </a:r>
            <a:endParaRPr lang="en-CA" dirty="0"/>
          </a:p>
        </p:txBody>
      </p:sp>
      <p:sp>
        <p:nvSpPr>
          <p:cNvPr id="2" name="Content Placeholder 1"/>
          <p:cNvSpPr>
            <a:spLocks noGrp="1"/>
          </p:cNvSpPr>
          <p:nvPr>
            <p:ph idx="1"/>
          </p:nvPr>
        </p:nvSpPr>
        <p:spPr/>
        <p:txBody>
          <a:bodyPr>
            <a:normAutofit lnSpcReduction="10000"/>
          </a:bodyPr>
          <a:lstStyle/>
          <a:p>
            <a:r>
              <a:rPr lang="en-CA" b="1" dirty="0" smtClean="0"/>
              <a:t>POGO is the Pediatric Oncology Group of Ontario </a:t>
            </a:r>
            <a:r>
              <a:rPr lang="en-CA" dirty="0" smtClean="0"/>
              <a:t>which is the governing body for pediatric oncology in Ontario</a:t>
            </a:r>
          </a:p>
          <a:p>
            <a:pPr fontAlgn="base"/>
            <a:r>
              <a:rPr lang="en-US" dirty="0" smtClean="0"/>
              <a:t>System of care for pediatric oncology care in the province- 5 tertiary centers and 9 satellite clinics</a:t>
            </a:r>
          </a:p>
          <a:p>
            <a:pPr fontAlgn="base"/>
            <a:r>
              <a:rPr lang="en-US" dirty="0" smtClean="0"/>
              <a:t>We have a pediatric oncology satellite clinic in Subury serving Northeastern Ontario. Collaborate with CHEO, Hospital for Sick Children and London Children’s Hospital</a:t>
            </a:r>
          </a:p>
          <a:p>
            <a:pPr fontAlgn="base"/>
            <a:r>
              <a:rPr lang="en-US" dirty="0" smtClean="0"/>
              <a:t>Our staff consists of 2 clinic nurses, 2 physicians and 1 Interlink Nurse</a:t>
            </a:r>
            <a:endParaRPr lang="en-US" dirty="0"/>
          </a:p>
          <a:p>
            <a:endParaRPr lang="en-CA" dirty="0"/>
          </a:p>
        </p:txBody>
      </p:sp>
    </p:spTree>
    <p:extLst>
      <p:ext uri="{BB962C8B-B14F-4D97-AF65-F5344CB8AC3E}">
        <p14:creationId xmlns:p14="http://schemas.microsoft.com/office/powerpoint/2010/main" xmlns="" val="35602161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Care After Death</a:t>
            </a:r>
            <a:endParaRPr lang="en-CA" dirty="0"/>
          </a:p>
        </p:txBody>
      </p:sp>
      <p:sp>
        <p:nvSpPr>
          <p:cNvPr id="3" name="Content Placeholder 2"/>
          <p:cNvSpPr>
            <a:spLocks noGrp="1"/>
          </p:cNvSpPr>
          <p:nvPr>
            <p:ph idx="1"/>
          </p:nvPr>
        </p:nvSpPr>
        <p:spPr/>
        <p:txBody>
          <a:bodyPr/>
          <a:lstStyle/>
          <a:p>
            <a:r>
              <a:rPr lang="en-CA" dirty="0" smtClean="0"/>
              <a:t>Verification of the Death – follow your agency policy</a:t>
            </a:r>
          </a:p>
          <a:p>
            <a:r>
              <a:rPr lang="en-CA" dirty="0" smtClean="0"/>
              <a:t>Usually the MRP will be available to pronounce or sign death certificate </a:t>
            </a:r>
          </a:p>
          <a:p>
            <a:r>
              <a:rPr lang="en-CA" dirty="0" smtClean="0"/>
              <a:t>Allow for any cultural or spiritual rituals </a:t>
            </a:r>
            <a:endParaRPr lang="en-CA" dirty="0" smtClean="0"/>
          </a:p>
          <a:p>
            <a:pPr lvl="1"/>
            <a:r>
              <a:rPr lang="en-CA" dirty="0" smtClean="0"/>
              <a:t>Try to discuss prior to time of death to allow for preparations</a:t>
            </a:r>
            <a:endParaRPr lang="en-CA" dirty="0" smtClean="0"/>
          </a:p>
          <a:p>
            <a:r>
              <a:rPr lang="en-CA" dirty="0" smtClean="0"/>
              <a:t>Notify appropriate agencies</a:t>
            </a:r>
          </a:p>
          <a:p>
            <a:r>
              <a:rPr lang="en-CA" dirty="0" smtClean="0"/>
              <a:t>Ensure siblings, grandparents, friends and family are included and involved</a:t>
            </a:r>
            <a:endParaRPr lang="en-CA" dirty="0"/>
          </a:p>
        </p:txBody>
      </p:sp>
    </p:spTree>
    <p:extLst>
      <p:ext uri="{BB962C8B-B14F-4D97-AF65-F5344CB8AC3E}">
        <p14:creationId xmlns:p14="http://schemas.microsoft.com/office/powerpoint/2010/main" xmlns="" val="40330541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Bereavement Follow Up</a:t>
            </a:r>
            <a:endParaRPr lang="en-CA" dirty="0"/>
          </a:p>
        </p:txBody>
      </p:sp>
      <p:sp>
        <p:nvSpPr>
          <p:cNvPr id="3" name="Content Placeholder 2"/>
          <p:cNvSpPr>
            <a:spLocks noGrp="1"/>
          </p:cNvSpPr>
          <p:nvPr>
            <p:ph idx="1"/>
          </p:nvPr>
        </p:nvSpPr>
        <p:spPr/>
        <p:txBody>
          <a:bodyPr>
            <a:normAutofit/>
          </a:bodyPr>
          <a:lstStyle/>
          <a:p>
            <a:r>
              <a:rPr lang="en-CA" dirty="0" smtClean="0"/>
              <a:t>Care for the family after the death of a child is important but many families find it very difficult to communicate with the health care team</a:t>
            </a:r>
          </a:p>
          <a:p>
            <a:r>
              <a:rPr lang="en-CA" dirty="0" smtClean="0"/>
              <a:t>Offer support, resources, information but leave it up to them</a:t>
            </a:r>
          </a:p>
          <a:p>
            <a:r>
              <a:rPr lang="en-CA" dirty="0" smtClean="0"/>
              <a:t>Stress that the services are available to them for the long term</a:t>
            </a:r>
          </a:p>
          <a:p>
            <a:r>
              <a:rPr lang="en-CA" dirty="0" smtClean="0"/>
              <a:t>Bereavement package – memory box, books, information, resources, contact information</a:t>
            </a:r>
            <a:endParaRPr lang="en-CA" dirty="0"/>
          </a:p>
        </p:txBody>
      </p:sp>
    </p:spTree>
    <p:extLst>
      <p:ext uri="{BB962C8B-B14F-4D97-AF65-F5344CB8AC3E}">
        <p14:creationId xmlns:p14="http://schemas.microsoft.com/office/powerpoint/2010/main" xmlns="" val="42294090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Bereavement Follow up</a:t>
            </a:r>
            <a:endParaRPr lang="en-CA" dirty="0"/>
          </a:p>
        </p:txBody>
      </p:sp>
      <p:sp>
        <p:nvSpPr>
          <p:cNvPr id="3" name="Content Placeholder 2"/>
          <p:cNvSpPr>
            <a:spLocks noGrp="1"/>
          </p:cNvSpPr>
          <p:nvPr>
            <p:ph idx="1"/>
          </p:nvPr>
        </p:nvSpPr>
        <p:spPr/>
        <p:txBody>
          <a:bodyPr/>
          <a:lstStyle/>
          <a:p>
            <a:r>
              <a:rPr lang="en-US" dirty="0" smtClean="0"/>
              <a:t>Follow up visit</a:t>
            </a:r>
          </a:p>
          <a:p>
            <a:r>
              <a:rPr lang="en-US" dirty="0" smtClean="0"/>
              <a:t>Community resources</a:t>
            </a:r>
          </a:p>
          <a:p>
            <a:pPr lvl="1"/>
            <a:r>
              <a:rPr lang="en-US" dirty="0" smtClean="0"/>
              <a:t>Local mental heath agencies – referral to counselling when appropriate</a:t>
            </a:r>
          </a:p>
          <a:p>
            <a:pPr lvl="1"/>
            <a:r>
              <a:rPr lang="en-US" dirty="0" smtClean="0"/>
              <a:t>Hospice resources</a:t>
            </a:r>
          </a:p>
          <a:p>
            <a:pPr lvl="1"/>
            <a:r>
              <a:rPr lang="en-US" dirty="0" smtClean="0"/>
              <a:t>Bereavement Society of Ontario (phone or online)</a:t>
            </a:r>
          </a:p>
          <a:p>
            <a:pPr lvl="1"/>
            <a:r>
              <a:rPr lang="en-US" dirty="0" smtClean="0"/>
              <a:t>Local bereavement groups (compassionate friends)</a:t>
            </a:r>
          </a:p>
          <a:p>
            <a:pPr lvl="1"/>
            <a:r>
              <a:rPr lang="en-US" dirty="0" smtClean="0"/>
              <a:t>Support groups specific for parents that have experienced the loss of a child</a:t>
            </a:r>
          </a:p>
          <a:p>
            <a:pPr lvl="1"/>
            <a:endParaRPr lang="en-CA" dirty="0"/>
          </a:p>
        </p:txBody>
      </p:sp>
    </p:spTree>
    <p:extLst>
      <p:ext uri="{BB962C8B-B14F-4D97-AF65-F5344CB8AC3E}">
        <p14:creationId xmlns:p14="http://schemas.microsoft.com/office/powerpoint/2010/main" xmlns="" val="28036415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Intervention for Complicated Grief</a:t>
            </a:r>
            <a:endParaRPr lang="en-CA" dirty="0"/>
          </a:p>
        </p:txBody>
      </p:sp>
      <p:pic>
        <p:nvPicPr>
          <p:cNvPr id="1026" name="Picture 2" descr="C:\Users\Viwilton\Desktop\Figure-Four-Irish-Childhood-Bereavement-Care-pyramid.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467988" y="1935163"/>
            <a:ext cx="6208023" cy="4389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8012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04088"/>
            <a:ext cx="7643192" cy="132624"/>
          </a:xfrm>
        </p:spPr>
        <p:txBody>
          <a:bodyPr>
            <a:normAutofit fontScale="90000"/>
          </a:bodyPr>
          <a:lstStyle/>
          <a:p>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980729"/>
            <a:ext cx="8229601" cy="4536503"/>
          </a:xfrm>
        </p:spPr>
      </p:pic>
    </p:spTree>
    <p:extLst>
      <p:ext uri="{BB962C8B-B14F-4D97-AF65-F5344CB8AC3E}">
        <p14:creationId xmlns:p14="http://schemas.microsoft.com/office/powerpoint/2010/main" xmlns="" val="39840248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chor="ctr">
            <a:normAutofit/>
          </a:bodyPr>
          <a:lstStyle/>
          <a:p>
            <a:pPr algn="ctr"/>
            <a:r>
              <a:rPr lang="en-CA" sz="3600" dirty="0" smtClean="0"/>
              <a:t>Do you tell children they are dying?</a:t>
            </a:r>
            <a:endParaRPr lang="en-CA" sz="3600" dirty="0"/>
          </a:p>
        </p:txBody>
      </p:sp>
      <p:sp>
        <p:nvSpPr>
          <p:cNvPr id="3" name="Content Placeholder 2"/>
          <p:cNvSpPr>
            <a:spLocks noGrp="1"/>
          </p:cNvSpPr>
          <p:nvPr>
            <p:ph idx="1"/>
          </p:nvPr>
        </p:nvSpPr>
        <p:spPr/>
        <p:txBody>
          <a:bodyPr>
            <a:normAutofit fontScale="92500" lnSpcReduction="10000"/>
          </a:bodyPr>
          <a:lstStyle/>
          <a:p>
            <a:r>
              <a:rPr lang="en-CA" sz="2400" dirty="0" smtClean="0"/>
              <a:t>Researchers asked this question of parents faced with the death of their child</a:t>
            </a:r>
          </a:p>
          <a:p>
            <a:r>
              <a:rPr lang="en-CA" sz="2400" dirty="0" smtClean="0"/>
              <a:t>In 2001 parents (249) who lost a child to cancer were asked if they had talked to their children about death</a:t>
            </a:r>
          </a:p>
          <a:p>
            <a:r>
              <a:rPr lang="en-CA" sz="2400" dirty="0" smtClean="0"/>
              <a:t>147 parents responded yes they did talk to their children</a:t>
            </a:r>
          </a:p>
          <a:p>
            <a:r>
              <a:rPr lang="en-CA" sz="2400" dirty="0" smtClean="0"/>
              <a:t>69 responded no they did not talk to them about it</a:t>
            </a:r>
          </a:p>
          <a:p>
            <a:r>
              <a:rPr lang="en-CA" sz="2400" dirty="0" smtClean="0"/>
              <a:t>Of the 147 parents none of them regretted it</a:t>
            </a:r>
          </a:p>
          <a:p>
            <a:r>
              <a:rPr lang="en-CA" sz="2400" dirty="0" smtClean="0"/>
              <a:t>Of the 69 that said no, 27 regretted it afterwards</a:t>
            </a:r>
          </a:p>
          <a:p>
            <a:r>
              <a:rPr lang="en-CA" sz="2400" dirty="0" smtClean="0"/>
              <a:t>I always encourage parents to have this conversation with their child (over time and age appropriate)</a:t>
            </a:r>
          </a:p>
          <a:p>
            <a:r>
              <a:rPr lang="en-CA" sz="2400" dirty="0" smtClean="0"/>
              <a:t>We also have to respect parents wishes if they decide not to tell them….can be difficult</a:t>
            </a:r>
          </a:p>
          <a:p>
            <a:endParaRPr lang="en-CA" sz="2400"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4210703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CA" dirty="0"/>
          </a:p>
        </p:txBody>
      </p:sp>
      <p:sp>
        <p:nvSpPr>
          <p:cNvPr id="3" name="Content Placeholder 2"/>
          <p:cNvSpPr>
            <a:spLocks noGrp="1"/>
          </p:cNvSpPr>
          <p:nvPr>
            <p:ph idx="1"/>
          </p:nvPr>
        </p:nvSpPr>
        <p:spPr/>
        <p:txBody>
          <a:bodyPr>
            <a:normAutofit/>
          </a:bodyPr>
          <a:lstStyle/>
          <a:p>
            <a:r>
              <a:rPr lang="en-CA" dirty="0"/>
              <a:t>CCLG – Children’s Cancer and Leukemia Group </a:t>
            </a:r>
            <a:r>
              <a:rPr lang="en-CA" dirty="0">
                <a:hlinkClick r:id="rId2"/>
              </a:rPr>
              <a:t>www.cclg.org.uk</a:t>
            </a:r>
            <a:endParaRPr lang="en-CA" dirty="0"/>
          </a:p>
          <a:p>
            <a:r>
              <a:rPr lang="en-CA" dirty="0"/>
              <a:t>Together for Short Lives </a:t>
            </a:r>
            <a:r>
              <a:rPr lang="en-CA" dirty="0">
                <a:hlinkClick r:id="rId3"/>
              </a:rPr>
              <a:t>http://www.togetherforshortlives.org.uk/</a:t>
            </a:r>
            <a:endParaRPr lang="en-CA" dirty="0"/>
          </a:p>
          <a:p>
            <a:r>
              <a:rPr lang="en-CA" dirty="0"/>
              <a:t>End of Life Care for Children </a:t>
            </a:r>
            <a:r>
              <a:rPr lang="en-CA" dirty="0">
                <a:hlinkClick r:id="rId4"/>
              </a:rPr>
              <a:t>http://</a:t>
            </a:r>
            <a:r>
              <a:rPr lang="en-CA" dirty="0" smtClean="0">
                <a:hlinkClick r:id="rId4"/>
              </a:rPr>
              <a:t>www.childrenspalliativehub.com/palliative-journey/end-life-care</a:t>
            </a:r>
            <a:endParaRPr lang="en-CA" dirty="0" smtClean="0"/>
          </a:p>
          <a:p>
            <a:r>
              <a:rPr lang="en-CA" dirty="0"/>
              <a:t>Children’s Hospital’s Palliative Care </a:t>
            </a:r>
            <a:r>
              <a:rPr lang="en-CA" dirty="0" smtClean="0"/>
              <a:t>Teams (CHEO, Sick </a:t>
            </a:r>
            <a:r>
              <a:rPr lang="en-CA" dirty="0" err="1" smtClean="0"/>
              <a:t>Kids,London</a:t>
            </a:r>
            <a:r>
              <a:rPr lang="en-CA" dirty="0" smtClean="0"/>
              <a:t>)</a:t>
            </a:r>
            <a:endParaRPr lang="en-CA" dirty="0"/>
          </a:p>
          <a:p>
            <a:endParaRPr lang="en-CA" dirty="0"/>
          </a:p>
          <a:p>
            <a:endParaRPr lang="en-CA" dirty="0"/>
          </a:p>
        </p:txBody>
      </p:sp>
    </p:spTree>
    <p:extLst>
      <p:ext uri="{BB962C8B-B14F-4D97-AF65-F5344CB8AC3E}">
        <p14:creationId xmlns:p14="http://schemas.microsoft.com/office/powerpoint/2010/main" xmlns="" val="1759534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US" dirty="0" smtClean="0"/>
              <a:t>References</a:t>
            </a:r>
            <a:endParaRPr lang="en-CA" dirty="0"/>
          </a:p>
        </p:txBody>
      </p:sp>
      <p:sp>
        <p:nvSpPr>
          <p:cNvPr id="3" name="Content Placeholder 2"/>
          <p:cNvSpPr>
            <a:spLocks noGrp="1"/>
          </p:cNvSpPr>
          <p:nvPr>
            <p:ph idx="1"/>
          </p:nvPr>
        </p:nvSpPr>
        <p:spPr>
          <a:xfrm>
            <a:off x="251520" y="1484784"/>
            <a:ext cx="8640959" cy="5145435"/>
          </a:xfrm>
        </p:spPr>
        <p:txBody>
          <a:bodyPr>
            <a:normAutofit fontScale="32500" lnSpcReduction="20000"/>
          </a:bodyPr>
          <a:lstStyle/>
          <a:p>
            <a:pPr>
              <a:buFont typeface="Courier New" panose="02070309020205020404" pitchFamily="49" charset="0"/>
              <a:buChar char="o"/>
            </a:pPr>
            <a:r>
              <a:rPr lang="en-CA" sz="4900" dirty="0" smtClean="0"/>
              <a:t>Together for Short Lives, End of Life Planning Series (UK)</a:t>
            </a:r>
          </a:p>
          <a:p>
            <a:pPr>
              <a:buFont typeface="Courier New" panose="02070309020205020404" pitchFamily="49" charset="0"/>
              <a:buChar char="o"/>
            </a:pPr>
            <a:r>
              <a:rPr lang="en-CA" sz="4900" dirty="0" smtClean="0"/>
              <a:t>Children’s Cancer and Leukemia Group, Choices When it Seems there are none, (UK)</a:t>
            </a:r>
          </a:p>
          <a:p>
            <a:pPr>
              <a:buFont typeface="Courier New" panose="02070309020205020404" pitchFamily="49" charset="0"/>
              <a:buChar char="o"/>
            </a:pPr>
            <a:r>
              <a:rPr lang="en-CA" sz="4900" dirty="0" smtClean="0"/>
              <a:t>Sick Kids PACT team</a:t>
            </a:r>
          </a:p>
          <a:p>
            <a:pPr>
              <a:buFont typeface="Courier New" panose="02070309020205020404" pitchFamily="49" charset="0"/>
              <a:buChar char="o"/>
            </a:pPr>
            <a:r>
              <a:rPr lang="en-CA" sz="4900" dirty="0" smtClean="0"/>
              <a:t>Pediatric Oncology Group of Ontario</a:t>
            </a:r>
          </a:p>
          <a:p>
            <a:pPr>
              <a:buFont typeface="Courier New" panose="02070309020205020404" pitchFamily="49" charset="0"/>
              <a:buChar char="o"/>
            </a:pPr>
            <a:r>
              <a:rPr lang="en-CA" sz="4900" dirty="0" smtClean="0"/>
              <a:t>Medical Education About End-of-Life Care in the Pediatric Setting: Principles, Challenges and Opportunities, JP, 2000</a:t>
            </a:r>
          </a:p>
          <a:p>
            <a:pPr>
              <a:buFont typeface="Courier New" panose="02070309020205020404" pitchFamily="49" charset="0"/>
              <a:buChar char="o"/>
            </a:pPr>
            <a:r>
              <a:rPr lang="en-CA" sz="4900" dirty="0" smtClean="0"/>
              <a:t>PPC patients: a prospective multicenter cohort study, JP, 2011</a:t>
            </a:r>
          </a:p>
          <a:p>
            <a:pPr>
              <a:buFont typeface="Courier New" panose="02070309020205020404" pitchFamily="49" charset="0"/>
              <a:buChar char="o"/>
            </a:pPr>
            <a:r>
              <a:rPr lang="en-CA" sz="4900" dirty="0" smtClean="0"/>
              <a:t>Pediatric resident education in palliative care: a needs assessment, JP, 2006</a:t>
            </a:r>
          </a:p>
          <a:p>
            <a:pPr>
              <a:buFont typeface="Courier New" panose="02070309020205020404" pitchFamily="49" charset="0"/>
              <a:buChar char="o"/>
            </a:pPr>
            <a:r>
              <a:rPr lang="en-CA" sz="4900" dirty="0" smtClean="0"/>
              <a:t>Pediatric Palliative care: Theory to Practice, Indian Journal of Palliative Care, </a:t>
            </a:r>
            <a:r>
              <a:rPr lang="en-CA" sz="4900" dirty="0" err="1" smtClean="0"/>
              <a:t>Muckaden</a:t>
            </a:r>
            <a:r>
              <a:rPr lang="en-CA" sz="4900" dirty="0" smtClean="0"/>
              <a:t> et al, </a:t>
            </a:r>
            <a:r>
              <a:rPr lang="en-CA" sz="4900" dirty="0"/>
              <a:t>J</a:t>
            </a:r>
            <a:r>
              <a:rPr lang="en-CA" sz="4900" dirty="0" smtClean="0"/>
              <a:t>an 2011</a:t>
            </a:r>
          </a:p>
          <a:p>
            <a:pPr>
              <a:buFont typeface="Courier New" panose="02070309020205020404" pitchFamily="49" charset="0"/>
              <a:buChar char="o"/>
            </a:pPr>
            <a:r>
              <a:rPr lang="en-CA" sz="4900" dirty="0" smtClean="0"/>
              <a:t>Pediatric Palliative Care, Medical Progress, New </a:t>
            </a:r>
            <a:r>
              <a:rPr lang="en-CA" sz="4900" dirty="0"/>
              <a:t>E</a:t>
            </a:r>
            <a:r>
              <a:rPr lang="en-CA" sz="4900" dirty="0" smtClean="0"/>
              <a:t>ngland Journal of Medicine, </a:t>
            </a:r>
            <a:r>
              <a:rPr lang="en-CA" sz="4900" dirty="0" err="1" smtClean="0"/>
              <a:t>Himelstein</a:t>
            </a:r>
            <a:r>
              <a:rPr lang="en-CA" sz="4900" dirty="0" smtClean="0"/>
              <a:t> et al, April 2004</a:t>
            </a:r>
          </a:p>
          <a:p>
            <a:pPr>
              <a:buFont typeface="Courier New" panose="02070309020205020404" pitchFamily="49" charset="0"/>
              <a:buChar char="o"/>
            </a:pPr>
            <a:r>
              <a:rPr lang="en-CA" sz="4900" dirty="0">
                <a:solidFill>
                  <a:schemeClr val="bg1"/>
                </a:solidFill>
              </a:rPr>
              <a:t> </a:t>
            </a:r>
            <a:r>
              <a:rPr lang="en-CA" sz="4900" dirty="0" smtClean="0"/>
              <a:t>Pediatric Blood Cancers: 2018 </a:t>
            </a:r>
            <a:r>
              <a:rPr lang="en-CA" sz="4900" dirty="0"/>
              <a:t>Jun;65(6):e26981. </a:t>
            </a:r>
            <a:r>
              <a:rPr lang="en-CA" sz="4900" dirty="0" err="1"/>
              <a:t>doi</a:t>
            </a:r>
            <a:r>
              <a:rPr lang="en-CA" sz="4900" dirty="0"/>
              <a:t>: 10.1002/pbc.26981. </a:t>
            </a:r>
            <a:r>
              <a:rPr lang="en-CA" sz="4900" dirty="0" err="1"/>
              <a:t>Epub</a:t>
            </a:r>
            <a:r>
              <a:rPr lang="en-CA" sz="4900" dirty="0"/>
              <a:t> 2018 Jan </a:t>
            </a:r>
            <a:r>
              <a:rPr lang="en-CA" sz="4900" dirty="0" smtClean="0"/>
              <a:t>2, Sisk et al.</a:t>
            </a:r>
          </a:p>
          <a:p>
            <a:pPr>
              <a:buFont typeface="Courier New" panose="02070309020205020404" pitchFamily="49" charset="0"/>
              <a:buChar char="o"/>
            </a:pPr>
            <a:r>
              <a:rPr lang="en-CA" sz="4900" dirty="0" smtClean="0"/>
              <a:t>Decision Making in Pediatric Palliative Care: Ian Anderson Continuing Education Program in End of Life: Module 12, A Joint Project of Continuing Education and the Joint Center for Bioethics, University of Toronto and the Tammy </a:t>
            </a:r>
            <a:r>
              <a:rPr lang="en-CA" sz="4900" dirty="0" err="1" smtClean="0"/>
              <a:t>Latner</a:t>
            </a:r>
            <a:r>
              <a:rPr lang="en-CA" sz="4900" dirty="0" smtClean="0"/>
              <a:t> Center for Palliative care, Mount Sinai Hospital</a:t>
            </a:r>
          </a:p>
          <a:p>
            <a:pPr>
              <a:buFont typeface="Courier New" panose="02070309020205020404" pitchFamily="49" charset="0"/>
              <a:buChar char="o"/>
            </a:pPr>
            <a:r>
              <a:rPr lang="en-CA" sz="4900" dirty="0" smtClean="0"/>
              <a:t>World Health Organization. Definition of palliative care (adult and child)</a:t>
            </a:r>
          </a:p>
          <a:p>
            <a:pPr marL="82296" indent="0">
              <a:buNone/>
            </a:pPr>
            <a:endParaRPr lang="en-CA" dirty="0" smtClean="0"/>
          </a:p>
          <a:p>
            <a:endParaRPr lang="en-CA" dirty="0"/>
          </a:p>
        </p:txBody>
      </p:sp>
    </p:spTree>
    <p:extLst>
      <p:ext uri="{BB962C8B-B14F-4D97-AF65-F5344CB8AC3E}">
        <p14:creationId xmlns:p14="http://schemas.microsoft.com/office/powerpoint/2010/main" xmlns="" val="15939517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325880"/>
            <a:ext cx="6552728" cy="45719"/>
          </a:xfrm>
        </p:spPr>
        <p:txBody>
          <a:bodyPr>
            <a:normAutofit fontScale="90000"/>
          </a:bodyPr>
          <a:lstStyle/>
          <a:p>
            <a:endParaRPr lang="en-CA" dirty="0"/>
          </a:p>
        </p:txBody>
      </p:sp>
      <p:sp>
        <p:nvSpPr>
          <p:cNvPr id="5" name="Content Placeholder 4"/>
          <p:cNvSpPr>
            <a:spLocks noGrp="1"/>
          </p:cNvSpPr>
          <p:nvPr>
            <p:ph idx="1"/>
          </p:nvPr>
        </p:nvSpPr>
        <p:spPr>
          <a:xfrm>
            <a:off x="827584" y="2132856"/>
            <a:ext cx="6408712" cy="3600400"/>
          </a:xfrm>
        </p:spPr>
        <p:txBody>
          <a:bodyPr/>
          <a:lstStyle/>
          <a:p>
            <a:endParaRPr lang="en-CA" dirty="0"/>
          </a:p>
        </p:txBody>
      </p:sp>
      <p:pic>
        <p:nvPicPr>
          <p:cNvPr id="9218" name="Picture 2" descr="C:\Users\Viwilton\Desktop\DB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1" y="1124744"/>
            <a:ext cx="7632848" cy="4968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08691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Contact Information</a:t>
            </a:r>
            <a:endParaRPr lang="en-CA" dirty="0"/>
          </a:p>
        </p:txBody>
      </p:sp>
      <p:sp>
        <p:nvSpPr>
          <p:cNvPr id="3" name="Content Placeholder 2"/>
          <p:cNvSpPr>
            <a:spLocks noGrp="1"/>
          </p:cNvSpPr>
          <p:nvPr>
            <p:ph idx="1"/>
          </p:nvPr>
        </p:nvSpPr>
        <p:spPr>
          <a:xfrm>
            <a:off x="827584" y="1916832"/>
            <a:ext cx="7408333" cy="4098768"/>
          </a:xfrm>
        </p:spPr>
        <p:txBody>
          <a:bodyPr>
            <a:normAutofit/>
          </a:bodyPr>
          <a:lstStyle/>
          <a:p>
            <a:pPr marL="0" indent="0" algn="ctr">
              <a:buNone/>
            </a:pPr>
            <a:endParaRPr lang="en-CA" dirty="0" smtClean="0"/>
          </a:p>
          <a:p>
            <a:pPr marL="0" indent="0" algn="ctr">
              <a:buNone/>
            </a:pPr>
            <a:r>
              <a:rPr lang="en-CA" dirty="0" smtClean="0"/>
              <a:t>Vicky Wilton, Pediatric Interlink Nurse</a:t>
            </a:r>
          </a:p>
          <a:p>
            <a:pPr marL="82296" indent="0" algn="ctr">
              <a:buNone/>
            </a:pPr>
            <a:r>
              <a:rPr lang="en-CA" dirty="0" smtClean="0"/>
              <a:t>705-522-6237 or 1-800-293-2309</a:t>
            </a:r>
          </a:p>
          <a:p>
            <a:pPr marL="82296" indent="0" algn="ctr">
              <a:buNone/>
            </a:pPr>
            <a:r>
              <a:rPr lang="en-CA" dirty="0" smtClean="0"/>
              <a:t>vwilton@hsnsudbury.ca</a:t>
            </a:r>
          </a:p>
        </p:txBody>
      </p:sp>
    </p:spTree>
    <p:extLst>
      <p:ext uri="{BB962C8B-B14F-4D97-AF65-F5344CB8AC3E}">
        <p14:creationId xmlns:p14="http://schemas.microsoft.com/office/powerpoint/2010/main" xmlns="" val="4010781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CA" dirty="0" smtClean="0"/>
              <a:t>Not Just Pediatric Oncology</a:t>
            </a:r>
            <a:endParaRPr lang="en-CA" dirty="0"/>
          </a:p>
        </p:txBody>
      </p:sp>
      <p:sp>
        <p:nvSpPr>
          <p:cNvPr id="2" name="Content Placeholder 1"/>
          <p:cNvSpPr>
            <a:spLocks noGrp="1"/>
          </p:cNvSpPr>
          <p:nvPr>
            <p:ph idx="1"/>
          </p:nvPr>
        </p:nvSpPr>
        <p:spPr/>
        <p:txBody>
          <a:bodyPr>
            <a:normAutofit/>
          </a:bodyPr>
          <a:lstStyle/>
          <a:p>
            <a:r>
              <a:rPr lang="en-CA" dirty="0" smtClean="0"/>
              <a:t>Since cancer is the #1 cause of death from disease of children, and we work in oncology, we have PPP experience  </a:t>
            </a:r>
          </a:p>
          <a:p>
            <a:r>
              <a:rPr lang="en-CA" dirty="0"/>
              <a:t>B</a:t>
            </a:r>
            <a:r>
              <a:rPr lang="en-CA" dirty="0" smtClean="0"/>
              <a:t>elieve that any clinician that is willing, can provide good care with the right tools and resources. </a:t>
            </a:r>
          </a:p>
          <a:p>
            <a:r>
              <a:rPr lang="en-CA" dirty="0" smtClean="0"/>
              <a:t>We feel that the ideas, thoughts, planning and care of children that are palliative, are transferrable to other children with diseases, illnesses, injuries etc. It applies to all children in this situation</a:t>
            </a:r>
          </a:p>
          <a:p>
            <a:endParaRPr lang="en-CA" dirty="0" smtClean="0"/>
          </a:p>
          <a:p>
            <a:endParaRPr lang="en-CA" dirty="0"/>
          </a:p>
        </p:txBody>
      </p:sp>
    </p:spTree>
    <p:extLst>
      <p:ext uri="{BB962C8B-B14F-4D97-AF65-F5344CB8AC3E}">
        <p14:creationId xmlns:p14="http://schemas.microsoft.com/office/powerpoint/2010/main" xmlns="" val="2848396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CA" dirty="0" smtClean="0"/>
              <a:t>Goals </a:t>
            </a:r>
            <a:endParaRPr lang="en-CA" dirty="0"/>
          </a:p>
        </p:txBody>
      </p:sp>
      <p:sp>
        <p:nvSpPr>
          <p:cNvPr id="2" name="Content Placeholder 1"/>
          <p:cNvSpPr>
            <a:spLocks noGrp="1"/>
          </p:cNvSpPr>
          <p:nvPr>
            <p:ph idx="1"/>
          </p:nvPr>
        </p:nvSpPr>
        <p:spPr/>
        <p:txBody>
          <a:bodyPr>
            <a:normAutofit fontScale="85000" lnSpcReduction="10000"/>
          </a:bodyPr>
          <a:lstStyle/>
          <a:p>
            <a:r>
              <a:rPr lang="en-CA" dirty="0" smtClean="0"/>
              <a:t>Goal is to have all children (0-18 </a:t>
            </a:r>
            <a:r>
              <a:rPr lang="en-CA" dirty="0" err="1" smtClean="0"/>
              <a:t>yrs</a:t>
            </a:r>
            <a:r>
              <a:rPr lang="en-CA" dirty="0" smtClean="0"/>
              <a:t>) die in the setting that they desire (hospital, home, hospice) with the appropriate nursing, physician and allied health care professionals available to them</a:t>
            </a:r>
          </a:p>
          <a:p>
            <a:r>
              <a:rPr lang="en-CA" dirty="0" smtClean="0"/>
              <a:t>Children's last wishes to die at home should not be compromised because health care providers, MHLTC, LHINS can’t provide the service</a:t>
            </a:r>
          </a:p>
          <a:p>
            <a:r>
              <a:rPr lang="en-CA" dirty="0"/>
              <a:t>D</a:t>
            </a:r>
            <a:r>
              <a:rPr lang="en-CA" dirty="0" smtClean="0"/>
              <a:t>ifficult for children/families to understand the current status of health care in Northern Ontario</a:t>
            </a:r>
          </a:p>
          <a:p>
            <a:pPr lvl="1"/>
            <a:r>
              <a:rPr lang="en-CA" dirty="0" smtClean="0"/>
              <a:t>Difficult to tell a child they can’t die at home due to lack of services</a:t>
            </a:r>
          </a:p>
          <a:p>
            <a:r>
              <a:rPr lang="en-CA" dirty="0"/>
              <a:t>T</a:t>
            </a:r>
            <a:r>
              <a:rPr lang="en-CA" dirty="0" smtClean="0"/>
              <a:t>rying to build capacity in Northern Ontario </a:t>
            </a:r>
          </a:p>
          <a:p>
            <a:r>
              <a:rPr lang="en-CA" dirty="0" smtClean="0"/>
              <a:t>Our </a:t>
            </a:r>
            <a:r>
              <a:rPr lang="en-CA" dirty="0" smtClean="0"/>
              <a:t>children </a:t>
            </a:r>
            <a:r>
              <a:rPr lang="en-CA" dirty="0" smtClean="0"/>
              <a:t>deserve competent </a:t>
            </a:r>
            <a:r>
              <a:rPr lang="en-CA" dirty="0" smtClean="0"/>
              <a:t>care in the place of their choice</a:t>
            </a:r>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1168558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224136"/>
          </a:xfrm>
        </p:spPr>
        <p:txBody>
          <a:bodyPr>
            <a:normAutofit fontScale="90000"/>
          </a:bodyPr>
          <a:lstStyle/>
          <a:p>
            <a:pPr algn="ctr"/>
            <a:r>
              <a:rPr lang="en-CA" dirty="0" smtClean="0"/>
              <a:t>WHO Definition of Pediatric Palliative Care</a:t>
            </a:r>
            <a:endParaRPr lang="en-CA" dirty="0"/>
          </a:p>
        </p:txBody>
      </p:sp>
      <p:sp>
        <p:nvSpPr>
          <p:cNvPr id="3" name="Content Placeholder 2"/>
          <p:cNvSpPr>
            <a:spLocks noGrp="1"/>
          </p:cNvSpPr>
          <p:nvPr>
            <p:ph idx="1"/>
          </p:nvPr>
        </p:nvSpPr>
        <p:spPr/>
        <p:txBody>
          <a:bodyPr>
            <a:normAutofit fontScale="77500" lnSpcReduction="20000"/>
          </a:bodyPr>
          <a:lstStyle/>
          <a:p>
            <a:pPr marL="0" indent="0">
              <a:buNone/>
            </a:pPr>
            <a:endParaRPr lang="en-CA" dirty="0"/>
          </a:p>
          <a:p>
            <a:r>
              <a:rPr lang="en-US" dirty="0"/>
              <a:t>Palliative care for children is the active total care of the child’s body, mind and spirit and also involves giving support to the family. </a:t>
            </a:r>
          </a:p>
          <a:p>
            <a:r>
              <a:rPr lang="en-US" dirty="0" smtClean="0"/>
              <a:t>It </a:t>
            </a:r>
            <a:r>
              <a:rPr lang="en-US" dirty="0"/>
              <a:t>begins when the illness is diagnosed and continues regardless of whether or not a child receives treatment directed at the disease. </a:t>
            </a:r>
          </a:p>
          <a:p>
            <a:r>
              <a:rPr lang="en-US" dirty="0" smtClean="0"/>
              <a:t>Health </a:t>
            </a:r>
            <a:r>
              <a:rPr lang="en-US" dirty="0"/>
              <a:t>providers must evaluate and alleviate a child’s physical, psychological and social distress. </a:t>
            </a:r>
          </a:p>
          <a:p>
            <a:r>
              <a:rPr lang="en-US" dirty="0" smtClean="0"/>
              <a:t>Effective </a:t>
            </a:r>
            <a:r>
              <a:rPr lang="en-US" dirty="0"/>
              <a:t>palliative care requires a broad multidisciplinary approach that includes the family and makes use of available community resources; it can be successfully implemented even if resources are limited. </a:t>
            </a:r>
          </a:p>
          <a:p>
            <a:r>
              <a:rPr lang="en-US" dirty="0" smtClean="0"/>
              <a:t>It </a:t>
            </a:r>
            <a:r>
              <a:rPr lang="en-US" dirty="0"/>
              <a:t>can be provided in tertiary care facilities, in community health centers and even in children’s homes. </a:t>
            </a:r>
          </a:p>
          <a:p>
            <a:pPr lvl="8"/>
            <a:endParaRPr lang="en-CA" dirty="0" smtClean="0"/>
          </a:p>
          <a:p>
            <a:pPr lvl="8"/>
            <a:r>
              <a:rPr lang="en-CA" dirty="0" smtClean="0"/>
              <a:t>WHO </a:t>
            </a:r>
            <a:r>
              <a:rPr lang="en-CA" dirty="0"/>
              <a:t>(1998) </a:t>
            </a:r>
          </a:p>
        </p:txBody>
      </p:sp>
    </p:spTree>
    <p:extLst>
      <p:ext uri="{BB962C8B-B14F-4D97-AF65-F5344CB8AC3E}">
        <p14:creationId xmlns:p14="http://schemas.microsoft.com/office/powerpoint/2010/main" xmlns="" val="2535611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11B72C184E84C849134EFC9D01C73" ma:contentTypeVersion="15" ma:contentTypeDescription="Create a new document." ma:contentTypeScope="" ma:versionID="dd9c1c7dd5d6f95be9439cba07cc10c3">
  <xsd:schema xmlns:xsd="http://www.w3.org/2001/XMLSchema" xmlns:xs="http://www.w3.org/2001/XMLSchema" xmlns:p="http://schemas.microsoft.com/office/2006/metadata/properties" xmlns:ns1="http://schemas.microsoft.com/sharepoint/v3" xmlns:ns2="c8c6777c-a985-4543-b6be-04714913a8fd" xmlns:ns3="60c23608-2914-453a-b363-52ae3a1f3041" targetNamespace="http://schemas.microsoft.com/office/2006/metadata/properties" ma:root="true" ma:fieldsID="706dd6e54aae922c1c864546d80bfab8" ns1:_="" ns2:_="" ns3:_="">
    <xsd:import namespace="http://schemas.microsoft.com/sharepoint/v3"/>
    <xsd:import namespace="c8c6777c-a985-4543-b6be-04714913a8fd"/>
    <xsd:import namespace="60c23608-2914-453a-b363-52ae3a1f304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RT" minOccurs="0"/>
                <xsd:element ref="ns3:Coordinator" minOccurs="0"/>
                <xsd:element ref="ns3:Course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6777c-a985-4543-b6be-04714913a8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23608-2914-453a-b363-52ae3a1f30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T" ma:index="21" nillable="true" ma:displayName="RT" ma:format="Dropdown" ma:internalName="RT">
      <xsd:simpleType>
        <xsd:restriction base="dms:Text">
          <xsd:maxLength value="255"/>
        </xsd:restriction>
      </xsd:simpleType>
    </xsd:element>
    <xsd:element name="Coordinator" ma:index="22" nillable="true" ma:displayName="Coordinator" ma:format="Dropdown" ma:internalName="Coordinator">
      <xsd:simpleType>
        <xsd:restriction base="dms:Text">
          <xsd:maxLength value="255"/>
        </xsd:restriction>
      </xsd:simpleType>
    </xsd:element>
    <xsd:element name="CourseCode" ma:index="23" nillable="true" ma:displayName="Course Code" ma:format="Dropdown" ma:internalName="CourseCod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urseCode xmlns="60c23608-2914-453a-b363-52ae3a1f3041" xsi:nil="true"/>
    <_ip_UnifiedCompliancePolicyProperties xmlns="http://schemas.microsoft.com/sharepoint/v3" xsi:nil="true"/>
    <RT xmlns="60c23608-2914-453a-b363-52ae3a1f3041" xsi:nil="true"/>
    <Coordinator xmlns="60c23608-2914-453a-b363-52ae3a1f3041" xsi:nil="true"/>
    <_dlc_DocId xmlns="c8c6777c-a985-4543-b6be-04714913a8fd">NOSM-402283673-8886</_dlc_DocId>
    <_dlc_DocIdUrl xmlns="c8c6777c-a985-4543-b6be-04714913a8fd">
      <Url>https://nosm.sharepoint.com/org/fa_cepd/cepd/_layouts/15/DocIdRedir.aspx?ID=NOSM-402283673-8886</Url>
      <Description>NOSM-402283673-8886</Description>
    </_dlc_DocIdUrl>
  </documentManagement>
</p:properties>
</file>

<file path=customXml/itemProps1.xml><?xml version="1.0" encoding="utf-8"?>
<ds:datastoreItem xmlns:ds="http://schemas.openxmlformats.org/officeDocument/2006/customXml" ds:itemID="{9DC64D48-8BB7-4EFC-B3EE-6EB6BA556CFB}"/>
</file>

<file path=customXml/itemProps2.xml><?xml version="1.0" encoding="utf-8"?>
<ds:datastoreItem xmlns:ds="http://schemas.openxmlformats.org/officeDocument/2006/customXml" ds:itemID="{382B89B9-DFA4-462D-8373-91385E4F65E6}"/>
</file>

<file path=customXml/itemProps3.xml><?xml version="1.0" encoding="utf-8"?>
<ds:datastoreItem xmlns:ds="http://schemas.openxmlformats.org/officeDocument/2006/customXml" ds:itemID="{4E98B7D3-560F-4C61-A4DE-AB105717F2AB}"/>
</file>

<file path=customXml/itemProps4.xml><?xml version="1.0" encoding="utf-8"?>
<ds:datastoreItem xmlns:ds="http://schemas.openxmlformats.org/officeDocument/2006/customXml" ds:itemID="{54895512-D700-4590-8FC7-0B09D885D728}"/>
</file>

<file path=docProps/app.xml><?xml version="1.0" encoding="utf-8"?>
<Properties xmlns="http://schemas.openxmlformats.org/officeDocument/2006/extended-properties" xmlns:vt="http://schemas.openxmlformats.org/officeDocument/2006/docPropsVTypes">
  <Template>Flow</Template>
  <TotalTime>2423</TotalTime>
  <Words>4268</Words>
  <Application>Microsoft Office PowerPoint</Application>
  <PresentationFormat>On-screen Show (4:3)</PresentationFormat>
  <Paragraphs>380</Paragraphs>
  <Slides>69</Slides>
  <Notes>3</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Flow</vt:lpstr>
      <vt:lpstr>Pediatric Palliative Care in Northern Ontario</vt:lpstr>
      <vt:lpstr>Disclaimer</vt:lpstr>
      <vt:lpstr>Objectives</vt:lpstr>
      <vt:lpstr>Slide 4</vt:lpstr>
      <vt:lpstr>What is the Role of the Pediatric Interlink Nurse? </vt:lpstr>
      <vt:lpstr>Sudbury POGO Satellite Clinic</vt:lpstr>
      <vt:lpstr>Not Just Pediatric Oncology</vt:lpstr>
      <vt:lpstr>Goals </vt:lpstr>
      <vt:lpstr>WHO Definition of Pediatric Palliative Care</vt:lpstr>
      <vt:lpstr>Highlights </vt:lpstr>
      <vt:lpstr>Current Situation in Northern Ontario</vt:lpstr>
      <vt:lpstr>Similarities between Adult and Pediatric Palliative Care (WHO)</vt:lpstr>
      <vt:lpstr>Differences Between Adults and Children</vt:lpstr>
      <vt:lpstr>Differences Continued</vt:lpstr>
      <vt:lpstr>Differences Continued</vt:lpstr>
      <vt:lpstr>The Role of Adult Hospices in Pediatric Palliative Care</vt:lpstr>
      <vt:lpstr>Slide 17</vt:lpstr>
      <vt:lpstr>General Ideas to Keep in Mind</vt:lpstr>
      <vt:lpstr>Slide 19</vt:lpstr>
      <vt:lpstr>Importance of Hope in PPP</vt:lpstr>
      <vt:lpstr>Hope</vt:lpstr>
      <vt:lpstr>Advance Care Planning (ACP)</vt:lpstr>
      <vt:lpstr>ACP (continued)  </vt:lpstr>
      <vt:lpstr>ACP (continued)</vt:lpstr>
      <vt:lpstr>Limited Resources for Pediatric Palliative Care Providers</vt:lpstr>
      <vt:lpstr>Research Articles</vt:lpstr>
      <vt:lpstr>Slide 27</vt:lpstr>
      <vt:lpstr>Cure Focused Education and Training</vt:lpstr>
      <vt:lpstr>In Northern Ontario  We Need to Work Together!</vt:lpstr>
      <vt:lpstr>Slide 30</vt:lpstr>
      <vt:lpstr>Considering “Best Interests”</vt:lpstr>
      <vt:lpstr>Considering “Best Interests”</vt:lpstr>
      <vt:lpstr>Assessing Capacity</vt:lpstr>
      <vt:lpstr>Assessing Capacity</vt:lpstr>
      <vt:lpstr>Informed Choices</vt:lpstr>
      <vt:lpstr>Never Black and White</vt:lpstr>
      <vt:lpstr>Legacy Building</vt:lpstr>
      <vt:lpstr>Teen Retreat 2016</vt:lpstr>
      <vt:lpstr>Talking to the Child and Siblings</vt:lpstr>
      <vt:lpstr>Children age 3-6</vt:lpstr>
      <vt:lpstr>Children age 3-6</vt:lpstr>
      <vt:lpstr>Children ages 6-10</vt:lpstr>
      <vt:lpstr>Age 6-10 continued</vt:lpstr>
      <vt:lpstr>Children age 10-12</vt:lpstr>
      <vt:lpstr>Children age 12-18</vt:lpstr>
      <vt:lpstr>Symptom Management</vt:lpstr>
      <vt:lpstr>Pain </vt:lpstr>
      <vt:lpstr>Pain Assessment </vt:lpstr>
      <vt:lpstr>Slide 49</vt:lpstr>
      <vt:lpstr> Opioid Starting Doses</vt:lpstr>
      <vt:lpstr>Other Symptoms</vt:lpstr>
      <vt:lpstr>Non-Pharmacological Interventions</vt:lpstr>
      <vt:lpstr>Alternative Therapies</vt:lpstr>
      <vt:lpstr>How Often are they used?</vt:lpstr>
      <vt:lpstr> Sloan Kettering “About Herbs” Website</vt:lpstr>
      <vt:lpstr>Care of the Time of Death</vt:lpstr>
      <vt:lpstr>Slide 57</vt:lpstr>
      <vt:lpstr>Funeral Home</vt:lpstr>
      <vt:lpstr>When the Funeral Home Staff Arrive</vt:lpstr>
      <vt:lpstr>Care After Death</vt:lpstr>
      <vt:lpstr>Bereavement Follow Up</vt:lpstr>
      <vt:lpstr>Bereavement Follow up</vt:lpstr>
      <vt:lpstr>Intervention for Complicated Grief</vt:lpstr>
      <vt:lpstr>Slide 64</vt:lpstr>
      <vt:lpstr>Do you tell children they are dying?</vt:lpstr>
      <vt:lpstr>Resources</vt:lpstr>
      <vt:lpstr>References</vt:lpstr>
      <vt:lpstr>Slide 68</vt:lpstr>
      <vt:lpstr>Contact Information</vt:lpstr>
    </vt:vector>
  </TitlesOfParts>
  <Company>Health Sciences North - Horizon Santé-Nord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Palliative Care</dc:title>
  <dc:creator>Wilton, Vicky</dc:creator>
  <cp:lastModifiedBy>vwilton</cp:lastModifiedBy>
  <cp:revision>144</cp:revision>
  <dcterms:created xsi:type="dcterms:W3CDTF">2017-04-25T14:45:41Z</dcterms:created>
  <dcterms:modified xsi:type="dcterms:W3CDTF">2019-10-24T22:27:07Z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0x01010054511B72C184E84C849134EFC9D01C73</vt:lpwstr>
  </property>
  <property fmtid="{D5CDD505-2E9C-101B-9397-08002B2CF9AE}" pid="3" name="_dlc_DocIdItemGuid">
    <vt:lpwstr>b4d3c6a7-057e-474d-bfc1-d1e3f9c084df</vt:lpwstr>
  </property>
</Properties>
</file>