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3" r:id="rId1"/>
  </p:sldMasterIdLst>
  <p:sldIdLst>
    <p:sldId id="256" r:id="rId2"/>
    <p:sldId id="257" r:id="rId3"/>
    <p:sldId id="258" r:id="rId4"/>
    <p:sldId id="264" r:id="rId5"/>
    <p:sldId id="265" r:id="rId6"/>
    <p:sldId id="266" r:id="rId7"/>
    <p:sldId id="267" r:id="rId8"/>
    <p:sldId id="269" r:id="rId9"/>
    <p:sldId id="270" r:id="rId10"/>
    <p:sldId id="271" r:id="rId11"/>
    <p:sldId id="272" r:id="rId12"/>
    <p:sldId id="259" r:id="rId13"/>
    <p:sldId id="273" r:id="rId14"/>
    <p:sldId id="274" r:id="rId15"/>
    <p:sldId id="260" r:id="rId16"/>
    <p:sldId id="275" r:id="rId17"/>
    <p:sldId id="276" r:id="rId18"/>
    <p:sldId id="279" r:id="rId19"/>
    <p:sldId id="284" r:id="rId20"/>
    <p:sldId id="285" r:id="rId21"/>
    <p:sldId id="294" r:id="rId22"/>
    <p:sldId id="295" r:id="rId23"/>
    <p:sldId id="296" r:id="rId24"/>
    <p:sldId id="297" r:id="rId25"/>
    <p:sldId id="280" r:id="rId26"/>
    <p:sldId id="298" r:id="rId27"/>
    <p:sldId id="281" r:id="rId28"/>
    <p:sldId id="287" r:id="rId29"/>
    <p:sldId id="288" r:id="rId30"/>
    <p:sldId id="290" r:id="rId31"/>
    <p:sldId id="291" r:id="rId32"/>
    <p:sldId id="293" r:id="rId33"/>
    <p:sldId id="300" r:id="rId34"/>
    <p:sldId id="292" r:id="rId35"/>
    <p:sldId id="302" r:id="rId36"/>
    <p:sldId id="303" r:id="rId37"/>
    <p:sldId id="301" r:id="rId38"/>
    <p:sldId id="289" r:id="rId39"/>
    <p:sldId id="286" r:id="rId40"/>
    <p:sldId id="282" r:id="rId41"/>
    <p:sldId id="283" r:id="rId42"/>
    <p:sldId id="304" r:id="rId43"/>
    <p:sldId id="262" r:id="rId44"/>
    <p:sldId id="27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36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691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202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99164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5962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49376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229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5587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760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082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083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7689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919190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946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547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22599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149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10/24/2019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5302871"/>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PAIN 101</a:t>
            </a:r>
            <a:endParaRPr lang="en-CA" dirty="0"/>
          </a:p>
        </p:txBody>
      </p:sp>
      <p:sp>
        <p:nvSpPr>
          <p:cNvPr id="3" name="Subtitle 2"/>
          <p:cNvSpPr>
            <a:spLocks noGrp="1"/>
          </p:cNvSpPr>
          <p:nvPr>
            <p:ph type="subTitle" idx="1"/>
          </p:nvPr>
        </p:nvSpPr>
        <p:spPr/>
        <p:txBody>
          <a:bodyPr/>
          <a:lstStyle/>
          <a:p>
            <a:r>
              <a:rPr lang="en-CA" dirty="0" smtClean="0"/>
              <a:t> Basic pain management</a:t>
            </a:r>
            <a:endParaRPr lang="en-CA" dirty="0"/>
          </a:p>
        </p:txBody>
      </p:sp>
    </p:spTree>
    <p:extLst>
      <p:ext uri="{BB962C8B-B14F-4D97-AF65-F5344CB8AC3E}">
        <p14:creationId xmlns:p14="http://schemas.microsoft.com/office/powerpoint/2010/main" val="337461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Harmful effects of unrelieved or prolonged pain</a:t>
            </a:r>
          </a:p>
        </p:txBody>
      </p:sp>
      <p:sp>
        <p:nvSpPr>
          <p:cNvPr id="3" name="Content Placeholder 2"/>
          <p:cNvSpPr>
            <a:spLocks noGrp="1"/>
          </p:cNvSpPr>
          <p:nvPr>
            <p:ph idx="1"/>
          </p:nvPr>
        </p:nvSpPr>
        <p:spPr/>
        <p:txBody>
          <a:bodyPr>
            <a:normAutofit fontScale="92500" lnSpcReduction="20000"/>
          </a:bodyPr>
          <a:lstStyle/>
          <a:p>
            <a:pPr marL="0" indent="0">
              <a:buNone/>
            </a:pPr>
            <a:r>
              <a:rPr lang="en-CA" b="1" dirty="0">
                <a:solidFill>
                  <a:schemeClr val="tx1">
                    <a:lumMod val="95000"/>
                    <a:lumOff val="5000"/>
                  </a:schemeClr>
                </a:solidFill>
              </a:rPr>
              <a:t>Musculoskeletal</a:t>
            </a:r>
            <a:r>
              <a:rPr lang="en-CA" dirty="0">
                <a:solidFill>
                  <a:schemeClr val="tx1">
                    <a:lumMod val="95000"/>
                    <a:lumOff val="5000"/>
                  </a:schemeClr>
                </a:solidFill>
              </a:rPr>
              <a:t> </a:t>
            </a:r>
            <a:endParaRPr lang="en-CA" dirty="0" smtClean="0">
              <a:solidFill>
                <a:schemeClr val="tx1">
                  <a:lumMod val="95000"/>
                  <a:lumOff val="5000"/>
                </a:schemeClr>
              </a:solidFill>
            </a:endParaRPr>
          </a:p>
          <a:p>
            <a:r>
              <a:rPr lang="en-CA" dirty="0" smtClean="0">
                <a:solidFill>
                  <a:schemeClr val="tx1">
                    <a:lumMod val="95000"/>
                    <a:lumOff val="5000"/>
                  </a:schemeClr>
                </a:solidFill>
              </a:rPr>
              <a:t>muscle </a:t>
            </a:r>
            <a:r>
              <a:rPr lang="en-CA" dirty="0">
                <a:solidFill>
                  <a:schemeClr val="tx1">
                    <a:lumMod val="95000"/>
                    <a:lumOff val="5000"/>
                  </a:schemeClr>
                </a:solidFill>
              </a:rPr>
              <a:t>spasms, fatigue, immobility, impaired muscle function</a:t>
            </a:r>
          </a:p>
          <a:p>
            <a:pPr marL="114300" indent="0">
              <a:buNone/>
            </a:pPr>
            <a:endParaRPr lang="en-CA" dirty="0">
              <a:solidFill>
                <a:schemeClr val="tx1">
                  <a:lumMod val="95000"/>
                  <a:lumOff val="5000"/>
                </a:schemeClr>
              </a:solidFill>
            </a:endParaRPr>
          </a:p>
          <a:p>
            <a:pPr marL="0" indent="0">
              <a:buNone/>
            </a:pPr>
            <a:r>
              <a:rPr lang="en-CA" b="1" dirty="0">
                <a:solidFill>
                  <a:schemeClr val="tx1">
                    <a:lumMod val="95000"/>
                    <a:lumOff val="5000"/>
                  </a:schemeClr>
                </a:solidFill>
              </a:rPr>
              <a:t>Cognitive</a:t>
            </a:r>
            <a:r>
              <a:rPr lang="en-CA" dirty="0">
                <a:solidFill>
                  <a:schemeClr val="tx1">
                    <a:lumMod val="95000"/>
                    <a:lumOff val="5000"/>
                  </a:schemeClr>
                </a:solidFill>
              </a:rPr>
              <a:t> </a:t>
            </a:r>
          </a:p>
          <a:p>
            <a:r>
              <a:rPr lang="en-CA" dirty="0" smtClean="0">
                <a:solidFill>
                  <a:schemeClr val="tx1">
                    <a:lumMod val="95000"/>
                    <a:lumOff val="5000"/>
                  </a:schemeClr>
                </a:solidFill>
              </a:rPr>
              <a:t>mental </a:t>
            </a:r>
            <a:r>
              <a:rPr lang="en-CA" dirty="0">
                <a:solidFill>
                  <a:schemeClr val="tx1">
                    <a:lumMod val="95000"/>
                    <a:lumOff val="5000"/>
                  </a:schemeClr>
                </a:solidFill>
              </a:rPr>
              <a:t>confusion, reduced cognitive function</a:t>
            </a:r>
          </a:p>
          <a:p>
            <a:endParaRPr lang="en-CA" dirty="0">
              <a:solidFill>
                <a:schemeClr val="tx1">
                  <a:lumMod val="95000"/>
                  <a:lumOff val="5000"/>
                </a:schemeClr>
              </a:solidFill>
            </a:endParaRPr>
          </a:p>
          <a:p>
            <a:pPr marL="0" indent="0">
              <a:buNone/>
            </a:pPr>
            <a:r>
              <a:rPr lang="en-CA" b="1" dirty="0">
                <a:solidFill>
                  <a:schemeClr val="tx1">
                    <a:lumMod val="95000"/>
                    <a:lumOff val="5000"/>
                  </a:schemeClr>
                </a:solidFill>
              </a:rPr>
              <a:t>Immune</a:t>
            </a:r>
            <a:r>
              <a:rPr lang="en-CA" dirty="0">
                <a:solidFill>
                  <a:schemeClr val="tx1">
                    <a:lumMod val="95000"/>
                    <a:lumOff val="5000"/>
                  </a:schemeClr>
                </a:solidFill>
              </a:rPr>
              <a:t> </a:t>
            </a:r>
          </a:p>
          <a:p>
            <a:r>
              <a:rPr lang="en-CA" dirty="0" smtClean="0">
                <a:solidFill>
                  <a:schemeClr val="tx1">
                    <a:lumMod val="95000"/>
                    <a:lumOff val="5000"/>
                  </a:schemeClr>
                </a:solidFill>
              </a:rPr>
              <a:t>depression </a:t>
            </a:r>
            <a:r>
              <a:rPr lang="en-CA" dirty="0">
                <a:solidFill>
                  <a:schemeClr val="tx1">
                    <a:lumMod val="95000"/>
                    <a:lumOff val="5000"/>
                  </a:schemeClr>
                </a:solidFill>
              </a:rPr>
              <a:t>of immune response</a:t>
            </a:r>
          </a:p>
          <a:p>
            <a:pPr marL="114300" indent="0">
              <a:buNone/>
            </a:pPr>
            <a:endParaRPr lang="en-CA" dirty="0">
              <a:solidFill>
                <a:schemeClr val="tx1">
                  <a:lumMod val="95000"/>
                  <a:lumOff val="5000"/>
                </a:schemeClr>
              </a:solidFill>
            </a:endParaRPr>
          </a:p>
          <a:p>
            <a:pPr marL="0" indent="0">
              <a:buNone/>
            </a:pPr>
            <a:r>
              <a:rPr lang="en-CA" b="1" dirty="0">
                <a:solidFill>
                  <a:schemeClr val="tx1">
                    <a:lumMod val="95000"/>
                    <a:lumOff val="5000"/>
                  </a:schemeClr>
                </a:solidFill>
              </a:rPr>
              <a:t>Quality of Life </a:t>
            </a:r>
            <a:endParaRPr lang="en-CA" dirty="0">
              <a:solidFill>
                <a:schemeClr val="tx1">
                  <a:lumMod val="95000"/>
                  <a:lumOff val="5000"/>
                </a:schemeClr>
              </a:solidFill>
            </a:endParaRPr>
          </a:p>
          <a:p>
            <a:r>
              <a:rPr lang="en-CA" dirty="0" smtClean="0">
                <a:solidFill>
                  <a:schemeClr val="tx1">
                    <a:lumMod val="95000"/>
                    <a:lumOff val="5000"/>
                  </a:schemeClr>
                </a:solidFill>
              </a:rPr>
              <a:t>sleeplessness</a:t>
            </a:r>
            <a:r>
              <a:rPr lang="en-CA" dirty="0">
                <a:solidFill>
                  <a:schemeClr val="tx1">
                    <a:lumMod val="95000"/>
                    <a:lumOff val="5000"/>
                  </a:schemeClr>
                </a:solidFill>
              </a:rPr>
              <a:t>, anxiety, fear, hopelessness, increased suicidal ideation</a:t>
            </a:r>
          </a:p>
          <a:p>
            <a:endParaRPr lang="en-CA" dirty="0"/>
          </a:p>
        </p:txBody>
      </p:sp>
    </p:spTree>
    <p:extLst>
      <p:ext uri="{BB962C8B-B14F-4D97-AF65-F5344CB8AC3E}">
        <p14:creationId xmlns:p14="http://schemas.microsoft.com/office/powerpoint/2010/main" val="263631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583" y="2659383"/>
            <a:ext cx="9809018" cy="1754326"/>
          </a:xfrm>
          <a:prstGeom prst="rect">
            <a:avLst/>
          </a:prstGeom>
        </p:spPr>
        <p:txBody>
          <a:bodyPr wrap="square">
            <a:spAutoFit/>
          </a:bodyPr>
          <a:lstStyle/>
          <a:p>
            <a:r>
              <a:rPr lang="en-CA" sz="3600" dirty="0">
                <a:effectLst>
                  <a:outerShdw blurRad="38100" dist="38100" dir="2700000" algn="tl">
                    <a:srgbClr val="000000">
                      <a:alpha val="43137"/>
                    </a:srgbClr>
                  </a:outerShdw>
                </a:effectLst>
              </a:rPr>
              <a:t>Routine assessment is </a:t>
            </a:r>
            <a:endParaRPr lang="en-CA" sz="3600" dirty="0" smtClean="0">
              <a:effectLst>
                <a:outerShdw blurRad="38100" dist="38100" dir="2700000" algn="tl">
                  <a:srgbClr val="000000">
                    <a:alpha val="43137"/>
                  </a:srgbClr>
                </a:outerShdw>
              </a:effectLst>
            </a:endParaRPr>
          </a:p>
          <a:p>
            <a:r>
              <a:rPr lang="en-CA" sz="3600" dirty="0" smtClean="0">
                <a:effectLst>
                  <a:outerShdw blurRad="38100" dist="38100" dir="2700000" algn="tl">
                    <a:srgbClr val="000000">
                      <a:alpha val="43137"/>
                    </a:srgbClr>
                  </a:outerShdw>
                </a:effectLst>
              </a:rPr>
              <a:t>essential </a:t>
            </a:r>
            <a:r>
              <a:rPr lang="en-CA" sz="3600" dirty="0">
                <a:effectLst>
                  <a:outerShdw blurRad="38100" dist="38100" dir="2700000" algn="tl">
                    <a:srgbClr val="000000">
                      <a:alpha val="43137"/>
                    </a:srgbClr>
                  </a:outerShdw>
                </a:effectLst>
              </a:rPr>
              <a:t>for effective </a:t>
            </a:r>
            <a:endParaRPr lang="en-CA" sz="3600" dirty="0" smtClean="0">
              <a:effectLst>
                <a:outerShdw blurRad="38100" dist="38100" dir="2700000" algn="tl">
                  <a:srgbClr val="000000">
                    <a:alpha val="43137"/>
                  </a:srgbClr>
                </a:outerShdw>
              </a:effectLst>
            </a:endParaRPr>
          </a:p>
          <a:p>
            <a:r>
              <a:rPr lang="en-CA" sz="3600" dirty="0" smtClean="0">
                <a:effectLst>
                  <a:outerShdw blurRad="38100" dist="38100" dir="2700000" algn="tl">
                    <a:srgbClr val="000000">
                      <a:alpha val="43137"/>
                    </a:srgbClr>
                  </a:outerShdw>
                </a:effectLst>
              </a:rPr>
              <a:t>pain </a:t>
            </a:r>
            <a:r>
              <a:rPr lang="en-CA" sz="3600" dirty="0">
                <a:effectLst>
                  <a:outerShdw blurRad="38100" dist="38100" dir="2700000" algn="tl">
                    <a:srgbClr val="000000">
                      <a:alpha val="43137"/>
                    </a:srgbClr>
                  </a:outerShdw>
                </a:effectLst>
              </a:rPr>
              <a:t>management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074" y="2277775"/>
            <a:ext cx="4759036" cy="2865726"/>
          </a:xfrm>
          <a:prstGeom prst="rect">
            <a:avLst/>
          </a:prstGeom>
        </p:spPr>
      </p:pic>
    </p:spTree>
    <p:extLst>
      <p:ext uri="{BB962C8B-B14F-4D97-AF65-F5344CB8AC3E}">
        <p14:creationId xmlns:p14="http://schemas.microsoft.com/office/powerpoint/2010/main" val="171584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64355"/>
          </a:xfrm>
        </p:spPr>
        <p:txBody>
          <a:bodyPr/>
          <a:lstStyle/>
          <a:p>
            <a:r>
              <a:rPr lang="en-CA" dirty="0" smtClean="0"/>
              <a:t>Pain Assessment</a:t>
            </a:r>
            <a:endParaRPr lang="en-CA" dirty="0"/>
          </a:p>
        </p:txBody>
      </p:sp>
      <p:sp>
        <p:nvSpPr>
          <p:cNvPr id="3" name="Content Placeholder 2"/>
          <p:cNvSpPr>
            <a:spLocks noGrp="1"/>
          </p:cNvSpPr>
          <p:nvPr>
            <p:ph idx="1"/>
          </p:nvPr>
        </p:nvSpPr>
        <p:spPr>
          <a:xfrm>
            <a:off x="491229" y="1517073"/>
            <a:ext cx="11208934" cy="5153891"/>
          </a:xfrm>
        </p:spPr>
        <p:txBody>
          <a:bodyPr>
            <a:normAutofit/>
          </a:bodyPr>
          <a:lstStyle/>
          <a:p>
            <a:r>
              <a:rPr lang="en-US" dirty="0" smtClean="0"/>
              <a:t>Onset ~ </a:t>
            </a:r>
            <a:r>
              <a:rPr lang="en-US" sz="1600" dirty="0" smtClean="0"/>
              <a:t>When </a:t>
            </a:r>
            <a:r>
              <a:rPr lang="en-US" sz="1600" dirty="0"/>
              <a:t>did it start? Acute or gradual onset? Pattern since onset? </a:t>
            </a:r>
            <a:endParaRPr lang="en-US" sz="1600" dirty="0" smtClean="0"/>
          </a:p>
          <a:p>
            <a:r>
              <a:rPr lang="en-US" dirty="0" smtClean="0"/>
              <a:t>Provoking </a:t>
            </a:r>
            <a:r>
              <a:rPr lang="en-US" dirty="0"/>
              <a:t>/ palliating </a:t>
            </a:r>
            <a:r>
              <a:rPr lang="en-US" dirty="0" smtClean="0"/>
              <a:t>~ </a:t>
            </a:r>
            <a:r>
              <a:rPr lang="en-US" sz="1600" dirty="0" smtClean="0"/>
              <a:t>What </a:t>
            </a:r>
            <a:r>
              <a:rPr lang="en-US" sz="1600" dirty="0"/>
              <a:t>brings it on? What makes it better or </a:t>
            </a:r>
            <a:r>
              <a:rPr lang="en-US" sz="1600" dirty="0" smtClean="0"/>
              <a:t>worse</a:t>
            </a:r>
          </a:p>
          <a:p>
            <a:r>
              <a:rPr lang="en-US" dirty="0" smtClean="0"/>
              <a:t>Quality ~  </a:t>
            </a:r>
            <a:r>
              <a:rPr lang="en-US" sz="1600" dirty="0"/>
              <a:t>Identify neuropathic pain </a:t>
            </a:r>
            <a:endParaRPr lang="en-US" sz="1600" dirty="0" smtClean="0"/>
          </a:p>
          <a:p>
            <a:r>
              <a:rPr lang="en-US" dirty="0" smtClean="0"/>
              <a:t>Region </a:t>
            </a:r>
            <a:r>
              <a:rPr lang="en-US" dirty="0"/>
              <a:t>/ radiation </a:t>
            </a:r>
            <a:r>
              <a:rPr lang="en-US" dirty="0" smtClean="0"/>
              <a:t> </a:t>
            </a:r>
          </a:p>
          <a:p>
            <a:r>
              <a:rPr lang="en-US" dirty="0" smtClean="0"/>
              <a:t>Severity ~  </a:t>
            </a:r>
            <a:r>
              <a:rPr lang="en-US" sz="1600" dirty="0"/>
              <a:t>Use verbal descriptors and/or 1–10 scale </a:t>
            </a:r>
          </a:p>
          <a:p>
            <a:r>
              <a:rPr lang="en-US" dirty="0" smtClean="0"/>
              <a:t>Treatment ~ </a:t>
            </a:r>
            <a:r>
              <a:rPr lang="en-US" sz="1600" dirty="0" smtClean="0"/>
              <a:t>Current </a:t>
            </a:r>
            <a:r>
              <a:rPr lang="en-US" sz="1600" dirty="0"/>
              <a:t>and past treatment; side effects </a:t>
            </a:r>
            <a:endParaRPr lang="en-US" sz="1600" dirty="0" smtClean="0"/>
          </a:p>
          <a:p>
            <a:r>
              <a:rPr lang="en-US" dirty="0" smtClean="0"/>
              <a:t>U/Understanding ~ </a:t>
            </a:r>
            <a:r>
              <a:rPr lang="en-US" sz="1600" dirty="0" smtClean="0"/>
              <a:t>how does it affect you; Meaning of </a:t>
            </a:r>
          </a:p>
          <a:p>
            <a:pPr marL="0" indent="0">
              <a:buNone/>
            </a:pPr>
            <a:r>
              <a:rPr lang="en-US" sz="1600" dirty="0"/>
              <a:t> </a:t>
            </a:r>
            <a:r>
              <a:rPr lang="en-US" sz="1600" dirty="0" smtClean="0"/>
              <a:t>                                      the pain </a:t>
            </a:r>
            <a:r>
              <a:rPr lang="en-US" sz="1600" dirty="0"/>
              <a:t>to the </a:t>
            </a:r>
            <a:r>
              <a:rPr lang="en-US" sz="1600" dirty="0" smtClean="0"/>
              <a:t>sufferer</a:t>
            </a:r>
          </a:p>
          <a:p>
            <a:r>
              <a:rPr lang="en-US" dirty="0" smtClean="0"/>
              <a:t>Values ~ </a:t>
            </a:r>
            <a:r>
              <a:rPr lang="en-US" sz="1600" dirty="0" smtClean="0"/>
              <a:t>Goals &amp; expectations </a:t>
            </a:r>
            <a:r>
              <a:rPr lang="en-US" sz="1600" dirty="0"/>
              <a:t>of </a:t>
            </a:r>
            <a:r>
              <a:rPr lang="en-US" sz="1600" dirty="0" smtClean="0"/>
              <a:t>management </a:t>
            </a:r>
          </a:p>
          <a:p>
            <a:endParaRPr lang="en-US" dirty="0"/>
          </a:p>
          <a:p>
            <a:r>
              <a:rPr lang="en-US" dirty="0" smtClean="0"/>
              <a:t>Physical Exam ~ </a:t>
            </a:r>
            <a:r>
              <a:rPr lang="en-US" sz="1600" dirty="0"/>
              <a:t>Look for signs of tumour progression, trauma, or neuropathic </a:t>
            </a:r>
            <a:r>
              <a:rPr lang="en-US" sz="1600" dirty="0" smtClean="0"/>
              <a:t>etiology                                                    		                          hypo- </a:t>
            </a:r>
            <a:r>
              <a:rPr lang="en-US" sz="1600" dirty="0"/>
              <a:t>or hyper-</a:t>
            </a:r>
            <a:r>
              <a:rPr lang="en-US" sz="1600" dirty="0"/>
              <a:t>esthesia</a:t>
            </a:r>
            <a:r>
              <a:rPr lang="en-US" sz="1600" dirty="0"/>
              <a:t>, allodynia </a:t>
            </a:r>
            <a:endParaRPr lang="en-CA"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674" y="2712027"/>
            <a:ext cx="3792681" cy="2649682"/>
          </a:xfrm>
          <a:prstGeom prst="rect">
            <a:avLst/>
          </a:prstGeom>
        </p:spPr>
      </p:pic>
    </p:spTree>
    <p:extLst>
      <p:ext uri="{BB962C8B-B14F-4D97-AF65-F5344CB8AC3E}">
        <p14:creationId xmlns:p14="http://schemas.microsoft.com/office/powerpoint/2010/main" val="3276305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Pain Assessment</a:t>
            </a:r>
            <a:endParaRPr lang="en-CA" dirty="0"/>
          </a:p>
        </p:txBody>
      </p:sp>
      <p:sp>
        <p:nvSpPr>
          <p:cNvPr id="3" name="Content Placeholder 2"/>
          <p:cNvSpPr>
            <a:spLocks noGrp="1"/>
          </p:cNvSpPr>
          <p:nvPr>
            <p:ph idx="1"/>
          </p:nvPr>
        </p:nvSpPr>
        <p:spPr/>
        <p:txBody>
          <a:bodyPr>
            <a:normAutofit/>
          </a:bodyPr>
          <a:lstStyle/>
          <a:p>
            <a:r>
              <a:rPr lang="en-US" dirty="0" smtClean="0"/>
              <a:t>The </a:t>
            </a:r>
            <a:r>
              <a:rPr lang="en-US" dirty="0" smtClean="0">
                <a:solidFill>
                  <a:srgbClr val="FFFF00"/>
                </a:solidFill>
              </a:rPr>
              <a:t>Gold Standard </a:t>
            </a:r>
            <a:r>
              <a:rPr lang="en-US" dirty="0" smtClean="0"/>
              <a:t>for </a:t>
            </a:r>
            <a:r>
              <a:rPr lang="en-US" dirty="0"/>
              <a:t>assessing pain is the individual’s self report</a:t>
            </a:r>
          </a:p>
          <a:p>
            <a:pPr marL="114300" indent="0">
              <a:buNone/>
            </a:pPr>
            <a:endParaRPr lang="en-US" sz="1000" dirty="0"/>
          </a:p>
          <a:p>
            <a:r>
              <a:rPr lang="en-US" dirty="0"/>
              <a:t>Self report measures use the individual’s own report of their feelings, images, or statements about the pain that they perceive</a:t>
            </a:r>
          </a:p>
          <a:p>
            <a:pPr marL="114300" indent="0">
              <a:buNone/>
            </a:pPr>
            <a:endParaRPr lang="en-US" sz="1000" dirty="0"/>
          </a:p>
          <a:p>
            <a:r>
              <a:rPr lang="en-US" dirty="0"/>
              <a:t>Pain is a subjective, multidimensional and highly variable experience for everyone regardless of age or special needs</a:t>
            </a:r>
          </a:p>
          <a:p>
            <a:pPr marL="114300" indent="0">
              <a:buNone/>
            </a:pPr>
            <a:endParaRPr lang="en-US" sz="1000" dirty="0"/>
          </a:p>
          <a:p>
            <a:r>
              <a:rPr lang="en-US" dirty="0"/>
              <a:t>“Whatever the person experiencing it says it is and occurs whenever he/she says it does”  </a:t>
            </a:r>
            <a:r>
              <a:rPr lang="en-US" sz="1000" dirty="0"/>
              <a:t>(Margo </a:t>
            </a:r>
            <a:r>
              <a:rPr lang="en-US" sz="1000" dirty="0"/>
              <a:t>McCaffery</a:t>
            </a:r>
            <a:r>
              <a:rPr lang="en-US" sz="1000" dirty="0"/>
              <a:t>, 1999)</a:t>
            </a:r>
          </a:p>
          <a:p>
            <a:endParaRPr lang="en-CA" dirty="0"/>
          </a:p>
        </p:txBody>
      </p:sp>
    </p:spTree>
    <p:extLst>
      <p:ext uri="{BB962C8B-B14F-4D97-AF65-F5344CB8AC3E}">
        <p14:creationId xmlns:p14="http://schemas.microsoft.com/office/powerpoint/2010/main" val="985509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General Principle of Management</a:t>
            </a:r>
            <a:endParaRPr lang="en-CA" dirty="0"/>
          </a:p>
        </p:txBody>
      </p:sp>
      <p:sp>
        <p:nvSpPr>
          <p:cNvPr id="3" name="Content Placeholder 2"/>
          <p:cNvSpPr>
            <a:spLocks noGrp="1"/>
          </p:cNvSpPr>
          <p:nvPr>
            <p:ph idx="1"/>
          </p:nvPr>
        </p:nvSpPr>
        <p:spPr/>
        <p:txBody>
          <a:bodyPr/>
          <a:lstStyle/>
          <a:p>
            <a:r>
              <a:rPr lang="en-CA" dirty="0" smtClean="0"/>
              <a:t>Set the goal as reduction in pain to tolerable levels, not complete relief as in most cases this is not realistic</a:t>
            </a:r>
          </a:p>
          <a:p>
            <a:endParaRPr lang="en-CA" dirty="0" smtClean="0"/>
          </a:p>
          <a:p>
            <a:r>
              <a:rPr lang="en-CA" dirty="0" smtClean="0"/>
              <a:t>Start low &amp; go slow</a:t>
            </a:r>
          </a:p>
          <a:p>
            <a:endParaRPr lang="en-CA" dirty="0" smtClean="0"/>
          </a:p>
          <a:p>
            <a:r>
              <a:rPr lang="en-CA" dirty="0" smtClean="0"/>
              <a:t>Make sure the patient and the family are aware of the goals</a:t>
            </a:r>
          </a:p>
          <a:p>
            <a:endParaRPr lang="en-CA" dirty="0" smtClean="0"/>
          </a:p>
          <a:p>
            <a:r>
              <a:rPr lang="en-CA" dirty="0" smtClean="0"/>
              <a:t>Frequent visits initially for assurance, validation, reassessment &amp; monitoring of titration </a:t>
            </a:r>
          </a:p>
        </p:txBody>
      </p:sp>
    </p:spTree>
    <p:extLst>
      <p:ext uri="{BB962C8B-B14F-4D97-AF65-F5344CB8AC3E}">
        <p14:creationId xmlns:p14="http://schemas.microsoft.com/office/powerpoint/2010/main" val="2886937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52712" y="2100522"/>
            <a:ext cx="2381693" cy="673973"/>
          </a:xfrm>
          <a:solidFill>
            <a:schemeClr val="accent1">
              <a:lumMod val="20000"/>
              <a:lumOff val="80000"/>
            </a:schemeClr>
          </a:solidFill>
        </p:spPr>
        <p:txBody>
          <a:bodyPr>
            <a:normAutofit fontScale="90000"/>
          </a:bodyPr>
          <a:lstStyle/>
          <a:p>
            <a:r>
              <a:rPr lang="en-CA" sz="1800" b="1" dirty="0" smtClean="0">
                <a:solidFill>
                  <a:schemeClr val="bg1"/>
                </a:solidFill>
              </a:rPr>
              <a:t>  </a:t>
            </a:r>
            <a:r>
              <a:rPr lang="en-CA" sz="2000" b="1" dirty="0" smtClean="0">
                <a:solidFill>
                  <a:schemeClr val="bg1"/>
                </a:solidFill>
              </a:rPr>
              <a:t>Moderate pain 4-7</a:t>
            </a:r>
            <a:br>
              <a:rPr lang="en-CA" sz="2000" b="1" dirty="0" smtClean="0">
                <a:solidFill>
                  <a:schemeClr val="bg1"/>
                </a:solidFill>
              </a:rPr>
            </a:br>
            <a:r>
              <a:rPr lang="en-CA" sz="2000" b="1" dirty="0">
                <a:solidFill>
                  <a:schemeClr val="bg1"/>
                </a:solidFill>
              </a:rPr>
              <a:t/>
            </a:r>
            <a:br>
              <a:rPr lang="en-CA" sz="2000" b="1" dirty="0">
                <a:solidFill>
                  <a:schemeClr val="bg1"/>
                </a:solidFill>
              </a:rPr>
            </a:br>
            <a:r>
              <a:rPr lang="en-CA" sz="1800" b="1" dirty="0" smtClean="0">
                <a:solidFill>
                  <a:schemeClr val="bg1"/>
                </a:solidFill>
              </a:rPr>
              <a:t/>
            </a:r>
            <a:br>
              <a:rPr lang="en-CA" sz="1800" b="1" dirty="0" smtClean="0">
                <a:solidFill>
                  <a:schemeClr val="bg1"/>
                </a:solidFill>
              </a:rPr>
            </a:br>
            <a:r>
              <a:rPr lang="en-CA" sz="1800" b="1" dirty="0" smtClean="0">
                <a:solidFill>
                  <a:schemeClr val="bg1"/>
                </a:solidFill>
              </a:rPr>
              <a:t/>
            </a:r>
            <a:br>
              <a:rPr lang="en-CA" sz="1800" b="1" dirty="0" smtClean="0">
                <a:solidFill>
                  <a:schemeClr val="bg1"/>
                </a:solidFill>
              </a:rPr>
            </a:br>
            <a:r>
              <a:rPr lang="en-CA" sz="1800" b="1" dirty="0">
                <a:solidFill>
                  <a:schemeClr val="bg1"/>
                </a:solidFill>
              </a:rPr>
              <a:t/>
            </a:r>
            <a:br>
              <a:rPr lang="en-CA" sz="1800" b="1" dirty="0">
                <a:solidFill>
                  <a:schemeClr val="bg1"/>
                </a:solidFill>
              </a:rPr>
            </a:br>
            <a:r>
              <a:rPr lang="en-CA" sz="1800" b="1" dirty="0" smtClean="0">
                <a:solidFill>
                  <a:schemeClr val="bg1"/>
                </a:solidFill>
              </a:rPr>
              <a:t/>
            </a:r>
            <a:br>
              <a:rPr lang="en-CA" sz="1800" b="1" dirty="0" smtClean="0">
                <a:solidFill>
                  <a:schemeClr val="bg1"/>
                </a:solidFill>
              </a:rPr>
            </a:br>
            <a:endParaRPr lang="en-CA" sz="1800" b="1" dirty="0">
              <a:solidFill>
                <a:schemeClr val="bg1"/>
              </a:solidFill>
            </a:endParaRPr>
          </a:p>
        </p:txBody>
      </p:sp>
      <p:sp>
        <p:nvSpPr>
          <p:cNvPr id="8" name="TextBox 7"/>
          <p:cNvSpPr txBox="1"/>
          <p:nvPr/>
        </p:nvSpPr>
        <p:spPr>
          <a:xfrm>
            <a:off x="13356899" y="4114734"/>
            <a:ext cx="804184" cy="276999"/>
          </a:xfrm>
          <a:prstGeom prst="rect">
            <a:avLst/>
          </a:prstGeom>
          <a:noFill/>
        </p:spPr>
        <p:txBody>
          <a:bodyPr wrap="square" rtlCol="0">
            <a:spAutoFit/>
          </a:bodyPr>
          <a:lstStyle/>
          <a:p>
            <a:r>
              <a:rPr lang="en-CA" sz="1200" b="1" dirty="0" smtClean="0">
                <a:solidFill>
                  <a:schemeClr val="bg1"/>
                </a:solidFill>
              </a:rPr>
              <a:t> 1-3</a:t>
            </a:r>
            <a:endParaRPr lang="en-CA" sz="1200" b="1" dirty="0">
              <a:solidFill>
                <a:schemeClr val="bg1"/>
              </a:solidFill>
            </a:endParaRPr>
          </a:p>
        </p:txBody>
      </p:sp>
      <p:sp>
        <p:nvSpPr>
          <p:cNvPr id="9" name="TextBox 8"/>
          <p:cNvSpPr txBox="1"/>
          <p:nvPr/>
        </p:nvSpPr>
        <p:spPr>
          <a:xfrm>
            <a:off x="13531124" y="3976235"/>
            <a:ext cx="465192" cy="276999"/>
          </a:xfrm>
          <a:prstGeom prst="rect">
            <a:avLst/>
          </a:prstGeom>
          <a:noFill/>
        </p:spPr>
        <p:txBody>
          <a:bodyPr wrap="none" rtlCol="0">
            <a:spAutoFit/>
          </a:bodyPr>
          <a:lstStyle/>
          <a:p>
            <a:r>
              <a:rPr lang="en-CA" sz="1200" b="1" dirty="0" smtClean="0">
                <a:solidFill>
                  <a:schemeClr val="bg1"/>
                </a:solidFill>
              </a:rPr>
              <a:t> 4-7</a:t>
            </a:r>
            <a:endParaRPr lang="en-CA" sz="1200" b="1" dirty="0">
              <a:solidFill>
                <a:schemeClr val="bg1"/>
              </a:solidFill>
            </a:endParaRPr>
          </a:p>
        </p:txBody>
      </p:sp>
      <p:sp>
        <p:nvSpPr>
          <p:cNvPr id="10" name="TextBox 9"/>
          <p:cNvSpPr txBox="1"/>
          <p:nvPr/>
        </p:nvSpPr>
        <p:spPr>
          <a:xfrm>
            <a:off x="13356899" y="3309343"/>
            <a:ext cx="813643" cy="276999"/>
          </a:xfrm>
          <a:prstGeom prst="rect">
            <a:avLst/>
          </a:prstGeom>
          <a:noFill/>
        </p:spPr>
        <p:txBody>
          <a:bodyPr wrap="square" rtlCol="0">
            <a:spAutoFit/>
          </a:bodyPr>
          <a:lstStyle/>
          <a:p>
            <a:r>
              <a:rPr lang="en-CA" sz="1200" b="1" dirty="0" smtClean="0">
                <a:solidFill>
                  <a:schemeClr val="bg1"/>
                </a:solidFill>
              </a:rPr>
              <a:t>  8-10</a:t>
            </a:r>
            <a:endParaRPr lang="en-CA" sz="1200" b="1" dirty="0">
              <a:solidFill>
                <a:schemeClr val="bg1"/>
              </a:solidFill>
            </a:endParaRPr>
          </a:p>
        </p:txBody>
      </p:sp>
      <p:sp>
        <p:nvSpPr>
          <p:cNvPr id="16" name="TextBox 15"/>
          <p:cNvSpPr txBox="1"/>
          <p:nvPr/>
        </p:nvSpPr>
        <p:spPr>
          <a:xfrm>
            <a:off x="3094032" y="2797665"/>
            <a:ext cx="1658679" cy="923330"/>
          </a:xfrm>
          <a:prstGeom prst="rect">
            <a:avLst/>
          </a:prstGeom>
          <a:solidFill>
            <a:srgbClr val="00B050"/>
          </a:solidFill>
        </p:spPr>
        <p:txBody>
          <a:bodyPr wrap="square" rtlCol="0">
            <a:spAutoFit/>
          </a:bodyPr>
          <a:lstStyle/>
          <a:p>
            <a:r>
              <a:rPr lang="en-CA" b="1" dirty="0" smtClean="0">
                <a:solidFill>
                  <a:schemeClr val="bg1"/>
                </a:solidFill>
              </a:rPr>
              <a:t>Mild Pain 1-3</a:t>
            </a:r>
          </a:p>
          <a:p>
            <a:endParaRPr lang="en-CA" b="1" dirty="0" smtClean="0">
              <a:solidFill>
                <a:schemeClr val="bg1"/>
              </a:solidFill>
            </a:endParaRPr>
          </a:p>
          <a:p>
            <a:endParaRPr lang="en-CA" b="1" dirty="0">
              <a:solidFill>
                <a:schemeClr val="bg1"/>
              </a:solidFill>
            </a:endParaRPr>
          </a:p>
        </p:txBody>
      </p:sp>
      <p:sp>
        <p:nvSpPr>
          <p:cNvPr id="17" name="TextBox 16"/>
          <p:cNvSpPr txBox="1"/>
          <p:nvPr/>
        </p:nvSpPr>
        <p:spPr>
          <a:xfrm>
            <a:off x="7134405" y="1454191"/>
            <a:ext cx="2040943" cy="646331"/>
          </a:xfrm>
          <a:prstGeom prst="rect">
            <a:avLst/>
          </a:prstGeom>
          <a:solidFill>
            <a:schemeClr val="accent1"/>
          </a:solidFill>
        </p:spPr>
        <p:txBody>
          <a:bodyPr wrap="none" rtlCol="0">
            <a:spAutoFit/>
          </a:bodyPr>
          <a:lstStyle/>
          <a:p>
            <a:r>
              <a:rPr lang="en-CA" b="1" dirty="0" smtClean="0">
                <a:solidFill>
                  <a:schemeClr val="bg1"/>
                </a:solidFill>
              </a:rPr>
              <a:t>Severe Pain 8-10</a:t>
            </a:r>
          </a:p>
          <a:p>
            <a:endParaRPr lang="en-CA" b="1" dirty="0" smtClean="0">
              <a:solidFill>
                <a:schemeClr val="bg1"/>
              </a:solidFill>
            </a:endParaRPr>
          </a:p>
        </p:txBody>
      </p:sp>
      <p:sp>
        <p:nvSpPr>
          <p:cNvPr id="18" name="TextBox 17"/>
          <p:cNvSpPr txBox="1"/>
          <p:nvPr/>
        </p:nvSpPr>
        <p:spPr>
          <a:xfrm>
            <a:off x="3094033" y="3727441"/>
            <a:ext cx="1658679" cy="2308324"/>
          </a:xfrm>
          <a:prstGeom prst="rect">
            <a:avLst/>
          </a:prstGeom>
          <a:solidFill>
            <a:schemeClr val="tx1"/>
          </a:solidFill>
        </p:spPr>
        <p:txBody>
          <a:bodyPr wrap="square" rtlCol="0">
            <a:spAutoFit/>
          </a:bodyPr>
          <a:lstStyle/>
          <a:p>
            <a:r>
              <a:rPr lang="en-CA" dirty="0" smtClean="0">
                <a:solidFill>
                  <a:schemeClr val="bg1"/>
                </a:solidFill>
              </a:rPr>
              <a:t>NON OPIOID</a:t>
            </a:r>
          </a:p>
          <a:p>
            <a:endParaRPr lang="en-CA" dirty="0" smtClean="0">
              <a:solidFill>
                <a:schemeClr val="bg1"/>
              </a:solidFill>
            </a:endParaRPr>
          </a:p>
          <a:p>
            <a:endParaRPr lang="en-CA" dirty="0" smtClean="0">
              <a:solidFill>
                <a:schemeClr val="bg1"/>
              </a:solidFill>
            </a:endParaRPr>
          </a:p>
          <a:p>
            <a:r>
              <a:rPr lang="en-CA" dirty="0" smtClean="0">
                <a:solidFill>
                  <a:schemeClr val="bg1"/>
                </a:solidFill>
              </a:rPr>
              <a:t>+/- Adjuvant</a:t>
            </a:r>
          </a:p>
          <a:p>
            <a:endParaRPr lang="en-CA" dirty="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a:solidFill>
                <a:schemeClr val="bg1"/>
              </a:solidFill>
            </a:endParaRPr>
          </a:p>
        </p:txBody>
      </p:sp>
      <p:sp>
        <p:nvSpPr>
          <p:cNvPr id="19" name="Rectangle 18"/>
          <p:cNvSpPr/>
          <p:nvPr/>
        </p:nvSpPr>
        <p:spPr>
          <a:xfrm>
            <a:off x="4752712" y="2782243"/>
            <a:ext cx="2381693" cy="2985433"/>
          </a:xfrm>
          <a:prstGeom prst="rect">
            <a:avLst/>
          </a:prstGeom>
          <a:solidFill>
            <a:schemeClr val="tx1">
              <a:lumMod val="75000"/>
            </a:schemeClr>
          </a:solidFill>
        </p:spPr>
        <p:txBody>
          <a:bodyPr wrap="square">
            <a:spAutoFit/>
          </a:bodyPr>
          <a:lstStyle/>
          <a:p>
            <a:r>
              <a:rPr lang="en-CA" dirty="0" smtClean="0">
                <a:solidFill>
                  <a:schemeClr val="bg1"/>
                </a:solidFill>
              </a:rPr>
              <a:t>    WEAK OPIOID</a:t>
            </a:r>
          </a:p>
          <a:p>
            <a:r>
              <a:rPr lang="en-CA" dirty="0" smtClean="0">
                <a:solidFill>
                  <a:schemeClr val="bg1"/>
                </a:solidFill>
              </a:rPr>
              <a:t>        Tramadol</a:t>
            </a:r>
          </a:p>
          <a:p>
            <a:r>
              <a:rPr lang="en-CA" dirty="0" smtClean="0">
                <a:solidFill>
                  <a:schemeClr val="bg1"/>
                </a:solidFill>
              </a:rPr>
              <a:t>         Codeine</a:t>
            </a:r>
          </a:p>
          <a:p>
            <a:endParaRPr lang="en-CA" dirty="0">
              <a:solidFill>
                <a:schemeClr val="bg1"/>
              </a:solidFill>
            </a:endParaRPr>
          </a:p>
          <a:p>
            <a:endParaRPr lang="en-CA" dirty="0" smtClean="0">
              <a:solidFill>
                <a:schemeClr val="bg1"/>
              </a:solidFill>
            </a:endParaRPr>
          </a:p>
          <a:p>
            <a:endParaRPr lang="en-CA" sz="800" dirty="0" smtClean="0">
              <a:solidFill>
                <a:schemeClr val="bg1"/>
              </a:solidFill>
            </a:endParaRPr>
          </a:p>
          <a:p>
            <a:endParaRPr lang="en-CA" dirty="0">
              <a:solidFill>
                <a:schemeClr val="bg1"/>
              </a:solidFill>
            </a:endParaRPr>
          </a:p>
          <a:p>
            <a:r>
              <a:rPr lang="en-CA" dirty="0" smtClean="0">
                <a:solidFill>
                  <a:schemeClr val="bg1"/>
                </a:solidFill>
              </a:rPr>
              <a:t>      +/- Adjuvant</a:t>
            </a:r>
          </a:p>
          <a:p>
            <a:endParaRPr lang="en-CA" dirty="0" smtClean="0">
              <a:solidFill>
                <a:schemeClr val="bg1"/>
              </a:solidFill>
            </a:endParaRPr>
          </a:p>
          <a:p>
            <a:endParaRPr lang="en-CA" dirty="0" smtClean="0">
              <a:solidFill>
                <a:schemeClr val="bg1"/>
              </a:solidFill>
            </a:endParaRPr>
          </a:p>
          <a:p>
            <a:endParaRPr lang="en-CA" dirty="0">
              <a:solidFill>
                <a:schemeClr val="bg1"/>
              </a:solidFill>
            </a:endParaRPr>
          </a:p>
        </p:txBody>
      </p:sp>
      <p:sp>
        <p:nvSpPr>
          <p:cNvPr id="20" name="TextBox 19"/>
          <p:cNvSpPr txBox="1"/>
          <p:nvPr/>
        </p:nvSpPr>
        <p:spPr>
          <a:xfrm>
            <a:off x="7134405" y="2119296"/>
            <a:ext cx="2084225" cy="3416320"/>
          </a:xfrm>
          <a:prstGeom prst="rect">
            <a:avLst/>
          </a:prstGeom>
          <a:solidFill>
            <a:schemeClr val="accent2">
              <a:lumMod val="40000"/>
              <a:lumOff val="60000"/>
            </a:schemeClr>
          </a:solidFill>
        </p:spPr>
        <p:txBody>
          <a:bodyPr wrap="square" rtlCol="0">
            <a:spAutoFit/>
          </a:bodyPr>
          <a:lstStyle/>
          <a:p>
            <a:r>
              <a:rPr lang="en-CA" dirty="0">
                <a:solidFill>
                  <a:schemeClr val="bg1"/>
                </a:solidFill>
              </a:rPr>
              <a:t> </a:t>
            </a:r>
            <a:r>
              <a:rPr lang="en-CA" dirty="0" smtClean="0">
                <a:solidFill>
                  <a:schemeClr val="bg1"/>
                </a:solidFill>
              </a:rPr>
              <a:t>STRONG OPIOID</a:t>
            </a:r>
          </a:p>
          <a:p>
            <a:endParaRPr lang="en-CA" dirty="0" smtClean="0">
              <a:solidFill>
                <a:schemeClr val="bg1"/>
              </a:solidFill>
            </a:endParaRPr>
          </a:p>
          <a:p>
            <a:r>
              <a:rPr lang="en-CA" dirty="0" smtClean="0">
                <a:solidFill>
                  <a:schemeClr val="bg1"/>
                </a:solidFill>
              </a:rPr>
              <a:t>Hydromorphone</a:t>
            </a:r>
          </a:p>
          <a:p>
            <a:r>
              <a:rPr lang="en-CA" dirty="0" smtClean="0">
                <a:solidFill>
                  <a:schemeClr val="bg1"/>
                </a:solidFill>
              </a:rPr>
              <a:t>     Morphine</a:t>
            </a:r>
          </a:p>
          <a:p>
            <a:r>
              <a:rPr lang="en-CA" dirty="0" smtClean="0">
                <a:solidFill>
                  <a:schemeClr val="bg1"/>
                </a:solidFill>
              </a:rPr>
              <a:t>   Oxycodone</a:t>
            </a:r>
          </a:p>
          <a:p>
            <a:endParaRPr lang="en-CA" dirty="0">
              <a:solidFill>
                <a:schemeClr val="bg1"/>
              </a:solidFill>
            </a:endParaRPr>
          </a:p>
          <a:p>
            <a:r>
              <a:rPr lang="en-CA" dirty="0" smtClean="0">
                <a:solidFill>
                  <a:schemeClr val="bg1"/>
                </a:solidFill>
              </a:rPr>
              <a:t>     Fentanyl</a:t>
            </a:r>
          </a:p>
          <a:p>
            <a:r>
              <a:rPr lang="en-CA" dirty="0" smtClean="0">
                <a:solidFill>
                  <a:schemeClr val="bg1"/>
                </a:solidFill>
              </a:rPr>
              <a:t>   Methadone</a:t>
            </a:r>
          </a:p>
          <a:p>
            <a:endParaRPr lang="en-CA" dirty="0">
              <a:solidFill>
                <a:schemeClr val="bg1"/>
              </a:solidFill>
            </a:endParaRPr>
          </a:p>
          <a:p>
            <a:r>
              <a:rPr lang="en-CA" dirty="0" smtClean="0">
                <a:solidFill>
                  <a:schemeClr val="bg1"/>
                </a:solidFill>
              </a:rPr>
              <a:t>   +/- Adjuvant</a:t>
            </a:r>
          </a:p>
          <a:p>
            <a:endParaRPr lang="en-CA" dirty="0" smtClean="0">
              <a:solidFill>
                <a:schemeClr val="bg1"/>
              </a:solidFill>
            </a:endParaRPr>
          </a:p>
          <a:p>
            <a:endParaRPr lang="en-CA" dirty="0">
              <a:solidFill>
                <a:schemeClr val="bg1"/>
              </a:solidFill>
            </a:endParaRPr>
          </a:p>
        </p:txBody>
      </p:sp>
      <p:sp>
        <p:nvSpPr>
          <p:cNvPr id="21" name="TextBox 20"/>
          <p:cNvSpPr txBox="1"/>
          <p:nvPr/>
        </p:nvSpPr>
        <p:spPr>
          <a:xfrm>
            <a:off x="3078045" y="5242066"/>
            <a:ext cx="6140586" cy="646331"/>
          </a:xfrm>
          <a:prstGeom prst="rect">
            <a:avLst/>
          </a:prstGeom>
          <a:solidFill>
            <a:schemeClr val="accent3">
              <a:lumMod val="75000"/>
            </a:schemeClr>
          </a:solidFill>
        </p:spPr>
        <p:txBody>
          <a:bodyPr wrap="square" rtlCol="0">
            <a:spAutoFit/>
          </a:bodyPr>
          <a:lstStyle/>
          <a:p>
            <a:r>
              <a:rPr lang="en-CA" dirty="0" smtClean="0">
                <a:solidFill>
                  <a:schemeClr val="bg1"/>
                </a:solidFill>
              </a:rPr>
              <a:t>          Consider other palliative modalities such as    	radiotherapy, palliative surgery as appropriate</a:t>
            </a:r>
            <a:endParaRPr lang="en-CA" dirty="0">
              <a:solidFill>
                <a:schemeClr val="bg1"/>
              </a:solidFill>
            </a:endParaRPr>
          </a:p>
        </p:txBody>
      </p:sp>
      <p:sp>
        <p:nvSpPr>
          <p:cNvPr id="22" name="TextBox 21"/>
          <p:cNvSpPr txBox="1"/>
          <p:nvPr/>
        </p:nvSpPr>
        <p:spPr>
          <a:xfrm>
            <a:off x="3065432" y="5880715"/>
            <a:ext cx="6153198" cy="369332"/>
          </a:xfrm>
          <a:prstGeom prst="rect">
            <a:avLst/>
          </a:prstGeom>
          <a:solidFill>
            <a:schemeClr val="accent5">
              <a:lumMod val="60000"/>
              <a:lumOff val="40000"/>
            </a:schemeClr>
          </a:solidFill>
        </p:spPr>
        <p:txBody>
          <a:bodyPr wrap="square" rtlCol="0">
            <a:spAutoFit/>
          </a:bodyPr>
          <a:lstStyle/>
          <a:p>
            <a:r>
              <a:rPr lang="en-CA" dirty="0" smtClean="0">
                <a:solidFill>
                  <a:schemeClr val="bg1"/>
                </a:solidFill>
              </a:rPr>
              <a:t>                    Address psychosocial needs</a:t>
            </a:r>
            <a:endParaRPr lang="en-CA" dirty="0">
              <a:solidFill>
                <a:schemeClr val="bg1"/>
              </a:solidFill>
            </a:endParaRPr>
          </a:p>
        </p:txBody>
      </p:sp>
      <p:sp>
        <p:nvSpPr>
          <p:cNvPr id="23" name="TextBox 22"/>
          <p:cNvSpPr txBox="1"/>
          <p:nvPr/>
        </p:nvSpPr>
        <p:spPr>
          <a:xfrm>
            <a:off x="3078044" y="6264731"/>
            <a:ext cx="6140586" cy="369332"/>
          </a:xfrm>
          <a:prstGeom prst="rect">
            <a:avLst/>
          </a:prstGeom>
          <a:solidFill>
            <a:schemeClr val="tx2">
              <a:lumMod val="50000"/>
            </a:schemeClr>
          </a:solidFill>
        </p:spPr>
        <p:txBody>
          <a:bodyPr wrap="square" rtlCol="0">
            <a:spAutoFit/>
          </a:bodyPr>
          <a:lstStyle/>
          <a:p>
            <a:r>
              <a:rPr lang="en-CA" dirty="0" smtClean="0">
                <a:solidFill>
                  <a:schemeClr val="bg1"/>
                </a:solidFill>
              </a:rPr>
              <a:t>             Manage other concurrent symptoms</a:t>
            </a:r>
            <a:endParaRPr lang="en-CA" dirty="0">
              <a:solidFill>
                <a:schemeClr val="bg1"/>
              </a:solidFill>
            </a:endParaRPr>
          </a:p>
        </p:txBody>
      </p:sp>
      <p:sp>
        <p:nvSpPr>
          <p:cNvPr id="24" name="TextBox 23"/>
          <p:cNvSpPr txBox="1"/>
          <p:nvPr/>
        </p:nvSpPr>
        <p:spPr>
          <a:xfrm>
            <a:off x="2764423" y="192888"/>
            <a:ext cx="6358270" cy="523220"/>
          </a:xfrm>
          <a:prstGeom prst="rect">
            <a:avLst/>
          </a:prstGeom>
          <a:noFill/>
        </p:spPr>
        <p:txBody>
          <a:bodyPr wrap="square" rtlCol="0">
            <a:spAutoFit/>
          </a:bodyPr>
          <a:lstStyle/>
          <a:p>
            <a:r>
              <a:rPr lang="en-CA" dirty="0" smtClean="0"/>
              <a:t>                           </a:t>
            </a:r>
            <a:r>
              <a:rPr lang="en-CA" sz="2800" dirty="0" smtClean="0"/>
              <a:t>WHO Pain Ladder</a:t>
            </a:r>
            <a:endParaRPr lang="en-CA" sz="2800" dirty="0"/>
          </a:p>
        </p:txBody>
      </p:sp>
      <p:sp>
        <p:nvSpPr>
          <p:cNvPr id="25" name="TextBox 24"/>
          <p:cNvSpPr txBox="1"/>
          <p:nvPr/>
        </p:nvSpPr>
        <p:spPr>
          <a:xfrm>
            <a:off x="3430329" y="2344769"/>
            <a:ext cx="954107" cy="400110"/>
          </a:xfrm>
          <a:prstGeom prst="rect">
            <a:avLst/>
          </a:prstGeom>
          <a:noFill/>
        </p:spPr>
        <p:txBody>
          <a:bodyPr wrap="none" rtlCol="0">
            <a:spAutoFit/>
          </a:bodyPr>
          <a:lstStyle/>
          <a:p>
            <a:r>
              <a:rPr lang="en-CA" sz="2000" dirty="0" smtClean="0"/>
              <a:t>Step 1</a:t>
            </a:r>
            <a:endParaRPr lang="en-CA" sz="2000" dirty="0"/>
          </a:p>
        </p:txBody>
      </p:sp>
      <p:sp>
        <p:nvSpPr>
          <p:cNvPr id="26" name="Rectangle 25"/>
          <p:cNvSpPr/>
          <p:nvPr/>
        </p:nvSpPr>
        <p:spPr>
          <a:xfrm>
            <a:off x="5466504" y="1692664"/>
            <a:ext cx="954107" cy="400110"/>
          </a:xfrm>
          <a:prstGeom prst="rect">
            <a:avLst/>
          </a:prstGeom>
        </p:spPr>
        <p:txBody>
          <a:bodyPr wrap="none">
            <a:spAutoFit/>
          </a:bodyPr>
          <a:lstStyle/>
          <a:p>
            <a:r>
              <a:rPr lang="en-CA" sz="2000" dirty="0"/>
              <a:t>Step </a:t>
            </a:r>
            <a:r>
              <a:rPr lang="en-CA" sz="2000" dirty="0" smtClean="0"/>
              <a:t>2</a:t>
            </a:r>
            <a:endParaRPr lang="en-CA" sz="2000" dirty="0"/>
          </a:p>
        </p:txBody>
      </p:sp>
      <p:sp>
        <p:nvSpPr>
          <p:cNvPr id="27" name="Rectangle 26"/>
          <p:cNvSpPr/>
          <p:nvPr/>
        </p:nvSpPr>
        <p:spPr>
          <a:xfrm>
            <a:off x="7699463" y="1054081"/>
            <a:ext cx="954107" cy="400110"/>
          </a:xfrm>
          <a:prstGeom prst="rect">
            <a:avLst/>
          </a:prstGeom>
        </p:spPr>
        <p:txBody>
          <a:bodyPr wrap="none">
            <a:spAutoFit/>
          </a:bodyPr>
          <a:lstStyle/>
          <a:p>
            <a:r>
              <a:rPr lang="en-CA" sz="2000" dirty="0"/>
              <a:t>Step </a:t>
            </a:r>
            <a:r>
              <a:rPr lang="en-CA" sz="2000" dirty="0" smtClean="0"/>
              <a:t>3</a:t>
            </a:r>
            <a:endParaRPr lang="en-CA" sz="2000" dirty="0"/>
          </a:p>
        </p:txBody>
      </p:sp>
    </p:spTree>
    <p:extLst>
      <p:ext uri="{BB962C8B-B14F-4D97-AF65-F5344CB8AC3E}">
        <p14:creationId xmlns:p14="http://schemas.microsoft.com/office/powerpoint/2010/main" val="1719919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Non-opioid </a:t>
            </a:r>
            <a:r>
              <a:rPr lang="en-CA" dirty="0" smtClean="0"/>
              <a:t>Analgesia</a:t>
            </a:r>
            <a:endParaRPr lang="en-CA" dirty="0"/>
          </a:p>
        </p:txBody>
      </p:sp>
      <p:sp>
        <p:nvSpPr>
          <p:cNvPr id="3" name="Content Placeholder 2"/>
          <p:cNvSpPr>
            <a:spLocks noGrp="1"/>
          </p:cNvSpPr>
          <p:nvPr>
            <p:ph idx="1"/>
          </p:nvPr>
        </p:nvSpPr>
        <p:spPr/>
        <p:txBody>
          <a:bodyPr/>
          <a:lstStyle/>
          <a:p>
            <a:r>
              <a:rPr lang="en-CA" dirty="0" smtClean="0"/>
              <a:t>Acetaminophen  ~ concern for hepatic toxicity &gt;3-4 grams daily</a:t>
            </a:r>
          </a:p>
          <a:p>
            <a:endParaRPr lang="en-CA" dirty="0"/>
          </a:p>
          <a:p>
            <a:r>
              <a:rPr lang="en-CA" dirty="0" smtClean="0"/>
              <a:t>NSAIDs including ibuprofen, COX-2 inhibitors ~ concern for gastric/renal toxicity, platelet dysfunction, may inhibit anti-hypertensive medications</a:t>
            </a:r>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p:txBody>
      </p:sp>
    </p:spTree>
    <p:extLst>
      <p:ext uri="{BB962C8B-B14F-4D97-AF65-F5344CB8AC3E}">
        <p14:creationId xmlns:p14="http://schemas.microsoft.com/office/powerpoint/2010/main" val="3837855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6537"/>
          </a:xfrm>
        </p:spPr>
        <p:txBody>
          <a:bodyPr/>
          <a:lstStyle/>
          <a:p>
            <a:r>
              <a:rPr lang="en-CA" sz="3600" dirty="0" smtClean="0"/>
              <a:t>Selecting Between Different Opioids</a:t>
            </a:r>
            <a:endParaRPr lang="en-CA" sz="3600" dirty="0"/>
          </a:p>
        </p:txBody>
      </p:sp>
      <p:sp>
        <p:nvSpPr>
          <p:cNvPr id="3" name="Content Placeholder 2"/>
          <p:cNvSpPr>
            <a:spLocks noGrp="1"/>
          </p:cNvSpPr>
          <p:nvPr>
            <p:ph idx="1"/>
          </p:nvPr>
        </p:nvSpPr>
        <p:spPr>
          <a:xfrm>
            <a:off x="875201" y="1689236"/>
            <a:ext cx="8946541" cy="4195481"/>
          </a:xfrm>
        </p:spPr>
        <p:txBody>
          <a:bodyPr/>
          <a:lstStyle/>
          <a:p>
            <a:r>
              <a:rPr lang="en-CA" dirty="0" smtClean="0"/>
              <a:t>Morphine &amp; hydromorphone remain good strong opioids</a:t>
            </a:r>
          </a:p>
          <a:p>
            <a:pPr marL="0" indent="0">
              <a:buNone/>
            </a:pPr>
            <a:endParaRPr lang="en-CA" dirty="0" smtClean="0"/>
          </a:p>
          <a:p>
            <a:r>
              <a:rPr lang="en-CA" dirty="0" smtClean="0"/>
              <a:t>Individual patients respond differently to different opioids</a:t>
            </a:r>
          </a:p>
          <a:p>
            <a:pPr marL="0" indent="0">
              <a:buNone/>
            </a:pPr>
            <a:endParaRPr lang="en-CA" dirty="0" smtClean="0"/>
          </a:p>
          <a:p>
            <a:r>
              <a:rPr lang="en-CA" dirty="0" smtClean="0"/>
              <a:t>PO route is preferred  (IV or SC if oral route not an option)</a:t>
            </a:r>
          </a:p>
          <a:p>
            <a:pPr marL="0" indent="0">
              <a:buNone/>
            </a:pPr>
            <a:endParaRPr lang="en-CA" dirty="0" smtClean="0"/>
          </a:p>
          <a:p>
            <a:r>
              <a:rPr lang="en-CA" dirty="0" smtClean="0"/>
              <a:t>Start with short acting formulations (IR –immediate release)</a:t>
            </a:r>
          </a:p>
          <a:p>
            <a:pPr marL="0" indent="0">
              <a:buNone/>
            </a:pPr>
            <a:endParaRPr lang="en-CA" dirty="0" smtClean="0"/>
          </a:p>
          <a:p>
            <a:r>
              <a:rPr lang="en-CA" dirty="0" smtClean="0"/>
              <a:t>Long acting is a good option to alleviate routine dosing throughout the day and provide stable pain relief</a:t>
            </a:r>
            <a:endParaRPr lang="en-CA" dirty="0"/>
          </a:p>
        </p:txBody>
      </p:sp>
    </p:spTree>
    <p:extLst>
      <p:ext uri="{BB962C8B-B14F-4D97-AF65-F5344CB8AC3E}">
        <p14:creationId xmlns:p14="http://schemas.microsoft.com/office/powerpoint/2010/main" val="2951394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Starting </a:t>
            </a:r>
            <a:r>
              <a:rPr lang="en-CA" dirty="0" smtClean="0"/>
              <a:t>Opioids</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Generally start with short acting formulations (there are exceptions)</a:t>
            </a:r>
          </a:p>
          <a:p>
            <a:pPr marL="0" indent="0">
              <a:buNone/>
            </a:pPr>
            <a:endParaRPr lang="en-CA" dirty="0" smtClean="0"/>
          </a:p>
          <a:p>
            <a:r>
              <a:rPr lang="en-CA" dirty="0" smtClean="0"/>
              <a:t>Titrate to effect </a:t>
            </a:r>
          </a:p>
          <a:p>
            <a:pPr marL="0" indent="0">
              <a:buNone/>
            </a:pPr>
            <a:endParaRPr lang="en-CA" dirty="0" smtClean="0"/>
          </a:p>
          <a:p>
            <a:r>
              <a:rPr lang="en-CA" dirty="0" smtClean="0"/>
              <a:t>Change to long acting formulation once pain is controlled, to avoid several doses throughout the day and overnight, to simplify medications and provide a more stable pain control</a:t>
            </a:r>
          </a:p>
          <a:p>
            <a:endParaRPr lang="en-CA" dirty="0"/>
          </a:p>
          <a:p>
            <a:r>
              <a:rPr lang="en-CA" dirty="0" smtClean="0"/>
              <a:t>Individualize it to the patient’s needs and circumstances and identify any hesitation or misconceptions that may cause the patient to not take the analgesia as prescribed</a:t>
            </a:r>
          </a:p>
          <a:p>
            <a:endParaRPr lang="en-CA" dirty="0"/>
          </a:p>
          <a:p>
            <a:r>
              <a:rPr lang="en-CA" dirty="0" smtClean="0"/>
              <a:t>KEEP IT SIMPLE</a:t>
            </a:r>
          </a:p>
          <a:p>
            <a:endParaRPr lang="en-CA" dirty="0"/>
          </a:p>
        </p:txBody>
      </p:sp>
    </p:spTree>
    <p:extLst>
      <p:ext uri="{BB962C8B-B14F-4D97-AF65-F5344CB8AC3E}">
        <p14:creationId xmlns:p14="http://schemas.microsoft.com/office/powerpoint/2010/main" val="225878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2009"/>
          </a:xfrm>
        </p:spPr>
        <p:txBody>
          <a:bodyPr/>
          <a:lstStyle/>
          <a:p>
            <a:r>
              <a:rPr lang="en-CA" dirty="0" smtClean="0"/>
              <a:t>Common OPIOID Myths</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CA" sz="2400" dirty="0" smtClean="0"/>
              <a:t>TRUE OR FALSE?</a:t>
            </a:r>
          </a:p>
          <a:p>
            <a:pPr marL="0" indent="0">
              <a:buNone/>
            </a:pPr>
            <a:endParaRPr lang="en-CA" dirty="0"/>
          </a:p>
          <a:p>
            <a:r>
              <a:rPr lang="en-CA" dirty="0" smtClean="0"/>
              <a:t>Opioids shorten life </a:t>
            </a:r>
          </a:p>
          <a:p>
            <a:pPr marL="0" indent="0">
              <a:buNone/>
            </a:pPr>
            <a:r>
              <a:rPr lang="en-CA" dirty="0">
                <a:solidFill>
                  <a:schemeClr val="accent1"/>
                </a:solidFill>
              </a:rPr>
              <a:t> </a:t>
            </a:r>
            <a:r>
              <a:rPr lang="en-CA" dirty="0" smtClean="0">
                <a:solidFill>
                  <a:schemeClr val="accent1"/>
                </a:solidFill>
              </a:rPr>
              <a:t>                    ~ False</a:t>
            </a:r>
            <a:r>
              <a:rPr lang="en-CA" dirty="0" smtClean="0"/>
              <a:t> </a:t>
            </a:r>
          </a:p>
          <a:p>
            <a:pPr marL="0" indent="0">
              <a:buNone/>
            </a:pPr>
            <a:endParaRPr lang="en-CA" dirty="0" smtClean="0"/>
          </a:p>
          <a:p>
            <a:r>
              <a:rPr lang="en-CA" dirty="0" smtClean="0"/>
              <a:t>Opioids invariably sedate patients</a:t>
            </a:r>
          </a:p>
          <a:p>
            <a:pPr marL="0" indent="0">
              <a:buNone/>
            </a:pPr>
            <a:r>
              <a:rPr lang="en-CA" dirty="0"/>
              <a:t>	</a:t>
            </a:r>
            <a:r>
              <a:rPr lang="en-CA" dirty="0" smtClean="0"/>
              <a:t>		 </a:t>
            </a:r>
            <a:r>
              <a:rPr lang="en-CA" dirty="0" smtClean="0">
                <a:solidFill>
                  <a:schemeClr val="accent1"/>
                </a:solidFill>
              </a:rPr>
              <a:t>~ False</a:t>
            </a:r>
            <a:endParaRPr lang="en-CA" dirty="0" smtClean="0"/>
          </a:p>
          <a:p>
            <a:pPr marL="0" indent="0">
              <a:buNone/>
            </a:pPr>
            <a:endParaRPr lang="en-CA" dirty="0" smtClean="0"/>
          </a:p>
          <a:p>
            <a:r>
              <a:rPr lang="en-CA" dirty="0" smtClean="0"/>
              <a:t>Opioids are addictive </a:t>
            </a:r>
          </a:p>
          <a:p>
            <a:pPr marL="0" indent="0">
              <a:buNone/>
            </a:pPr>
            <a:r>
              <a:rPr lang="en-CA" dirty="0" smtClean="0">
                <a:solidFill>
                  <a:schemeClr val="accent1"/>
                </a:solidFill>
              </a:rPr>
              <a:t>			  ~False</a:t>
            </a:r>
            <a:endParaRPr lang="en-CA" dirty="0" smtClean="0"/>
          </a:p>
          <a:p>
            <a:pPr marL="0" indent="0">
              <a:buNone/>
            </a:pPr>
            <a:endParaRPr lang="en-CA" dirty="0"/>
          </a:p>
        </p:txBody>
      </p:sp>
    </p:spTree>
    <p:extLst>
      <p:ext uri="{BB962C8B-B14F-4D97-AF65-F5344CB8AC3E}">
        <p14:creationId xmlns:p14="http://schemas.microsoft.com/office/powerpoint/2010/main" val="268884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
            </a:r>
            <a:r>
              <a:rPr lang="en-CA" dirty="0" smtClean="0"/>
              <a:t>isclosures</a:t>
            </a:r>
            <a:endParaRPr lang="en-CA" dirty="0"/>
          </a:p>
        </p:txBody>
      </p:sp>
      <p:sp>
        <p:nvSpPr>
          <p:cNvPr id="3" name="Content Placeholder 2"/>
          <p:cNvSpPr>
            <a:spLocks noGrp="1"/>
          </p:cNvSpPr>
          <p:nvPr>
            <p:ph idx="1"/>
          </p:nvPr>
        </p:nvSpPr>
        <p:spPr/>
        <p:txBody>
          <a:bodyPr>
            <a:normAutofit/>
          </a:bodyPr>
          <a:lstStyle/>
          <a:p>
            <a:pPr lvl="1"/>
            <a:r>
              <a:rPr lang="en-CA" sz="2000" dirty="0" smtClean="0"/>
              <a:t>I have no relationships with for-profit or not-for-profit organizations</a:t>
            </a:r>
            <a:r>
              <a:rPr lang="en-CA" sz="2800" dirty="0" smtClean="0"/>
              <a:t>. </a:t>
            </a:r>
          </a:p>
          <a:p>
            <a:pPr marL="457200" lvl="1" indent="0">
              <a:buNone/>
            </a:pPr>
            <a:endParaRPr lang="en-CA" sz="2800" dirty="0" smtClean="0"/>
          </a:p>
          <a:p>
            <a:pPr lvl="1"/>
            <a:r>
              <a:rPr lang="en-CA" sz="2000" dirty="0" smtClean="0"/>
              <a:t>This </a:t>
            </a:r>
            <a:r>
              <a:rPr lang="en-CA" sz="2000" dirty="0"/>
              <a:t>session/program has not received financial or in-kind support</a:t>
            </a:r>
            <a:r>
              <a:rPr lang="en-CA" sz="2800" dirty="0"/>
              <a:t>. </a:t>
            </a:r>
          </a:p>
        </p:txBody>
      </p:sp>
    </p:spTree>
    <p:extLst>
      <p:ext uri="{BB962C8B-B14F-4D97-AF65-F5344CB8AC3E}">
        <p14:creationId xmlns:p14="http://schemas.microsoft.com/office/powerpoint/2010/main" val="1172153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6146"/>
          </a:xfrm>
        </p:spPr>
        <p:txBody>
          <a:bodyPr/>
          <a:lstStyle/>
          <a:p>
            <a:r>
              <a:rPr lang="en-CA" sz="3200" dirty="0" smtClean="0"/>
              <a:t>Tolerance vs Dependence vs. Addiction</a:t>
            </a:r>
            <a:endParaRPr lang="en-CA" sz="3200" dirty="0"/>
          </a:p>
        </p:txBody>
      </p:sp>
      <p:sp>
        <p:nvSpPr>
          <p:cNvPr id="3" name="Content Placeholder 2"/>
          <p:cNvSpPr>
            <a:spLocks noGrp="1"/>
          </p:cNvSpPr>
          <p:nvPr>
            <p:ph idx="1"/>
          </p:nvPr>
        </p:nvSpPr>
        <p:spPr>
          <a:xfrm>
            <a:off x="1104293" y="1616500"/>
            <a:ext cx="8946541" cy="5075245"/>
          </a:xfrm>
        </p:spPr>
        <p:txBody>
          <a:bodyPr/>
          <a:lstStyle/>
          <a:p>
            <a:r>
              <a:rPr lang="en-CA" dirty="0" smtClean="0"/>
              <a:t>Tolerance</a:t>
            </a:r>
          </a:p>
          <a:p>
            <a:pPr marL="0" indent="0">
              <a:buNone/>
            </a:pPr>
            <a:r>
              <a:rPr lang="en-CA" sz="1600" dirty="0" smtClean="0"/>
              <a:t>Over time larger doses are needed to achieve results</a:t>
            </a:r>
          </a:p>
          <a:p>
            <a:pPr marL="0" indent="0">
              <a:buNone/>
            </a:pPr>
            <a:r>
              <a:rPr lang="en-CA" sz="1600" dirty="0" smtClean="0"/>
              <a:t>NOT addiction</a:t>
            </a:r>
          </a:p>
          <a:p>
            <a:pPr marL="0" indent="0">
              <a:buNone/>
            </a:pPr>
            <a:endParaRPr lang="en-CA" dirty="0" smtClean="0"/>
          </a:p>
          <a:p>
            <a:r>
              <a:rPr lang="en-CA" dirty="0" smtClean="0"/>
              <a:t>Dependence</a:t>
            </a:r>
          </a:p>
          <a:p>
            <a:pPr marL="0" indent="0">
              <a:buNone/>
            </a:pPr>
            <a:r>
              <a:rPr lang="en-CA" sz="1600" dirty="0" smtClean="0"/>
              <a:t>Withdrawal symptoms can occur if opioid is suddenly discontinued or excessively reduced </a:t>
            </a:r>
          </a:p>
          <a:p>
            <a:pPr marL="0" indent="0">
              <a:buNone/>
            </a:pPr>
            <a:endParaRPr lang="en-CA" dirty="0" smtClean="0"/>
          </a:p>
          <a:p>
            <a:r>
              <a:rPr lang="en-CA" dirty="0" smtClean="0"/>
              <a:t>Addiction</a:t>
            </a:r>
          </a:p>
          <a:p>
            <a:pPr marL="0" indent="0">
              <a:buNone/>
            </a:pPr>
            <a:r>
              <a:rPr lang="en-CA" sz="1600" dirty="0" smtClean="0"/>
              <a:t>Psychological dependence</a:t>
            </a:r>
          </a:p>
          <a:p>
            <a:pPr marL="0" indent="0">
              <a:buNone/>
            </a:pPr>
            <a:r>
              <a:rPr lang="en-US" sz="1600" dirty="0"/>
              <a:t>a brain disease that is manifested by compulsive substance use despite harmful </a:t>
            </a:r>
            <a:r>
              <a:rPr lang="en-US" sz="1600" dirty="0" smtClean="0"/>
              <a:t>consequence</a:t>
            </a:r>
            <a:endParaRPr lang="en-CA" sz="1600" dirty="0"/>
          </a:p>
        </p:txBody>
      </p:sp>
    </p:spTree>
    <p:extLst>
      <p:ext uri="{BB962C8B-B14F-4D97-AF65-F5344CB8AC3E}">
        <p14:creationId xmlns:p14="http://schemas.microsoft.com/office/powerpoint/2010/main" val="4151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side effects- constipation</a:t>
            </a:r>
            <a:endParaRPr lang="en-CA" dirty="0"/>
          </a:p>
        </p:txBody>
      </p:sp>
      <p:sp>
        <p:nvSpPr>
          <p:cNvPr id="3" name="Content Placeholder 2"/>
          <p:cNvSpPr>
            <a:spLocks noGrp="1"/>
          </p:cNvSpPr>
          <p:nvPr>
            <p:ph idx="1"/>
          </p:nvPr>
        </p:nvSpPr>
        <p:spPr/>
        <p:txBody>
          <a:bodyPr>
            <a:normAutofit lnSpcReduction="10000"/>
          </a:bodyPr>
          <a:lstStyle/>
          <a:p>
            <a:r>
              <a:rPr lang="en-CA" dirty="0" smtClean="0"/>
              <a:t>Constipation – is actually an effect of opioids and not a side effect, and requires ongoing laxative use</a:t>
            </a:r>
          </a:p>
          <a:p>
            <a:pPr marL="0" indent="0">
              <a:buNone/>
            </a:pPr>
            <a:endParaRPr lang="en-CA" dirty="0" smtClean="0"/>
          </a:p>
          <a:p>
            <a:r>
              <a:rPr lang="en-CA" dirty="0" smtClean="0"/>
              <a:t>“The </a:t>
            </a:r>
            <a:r>
              <a:rPr lang="en-CA" dirty="0" smtClean="0"/>
              <a:t>pen that writes the prescription for the opioid should also write one for a </a:t>
            </a:r>
            <a:r>
              <a:rPr lang="en-CA" dirty="0" smtClean="0"/>
              <a:t>laxative”</a:t>
            </a:r>
            <a:endParaRPr lang="en-CA" dirty="0" smtClean="0"/>
          </a:p>
          <a:p>
            <a:pPr marL="0" indent="0">
              <a:buNone/>
            </a:pPr>
            <a:endParaRPr lang="en-CA" dirty="0" smtClean="0"/>
          </a:p>
          <a:p>
            <a:r>
              <a:rPr lang="en-CA" dirty="0" smtClean="0"/>
              <a:t>Patient will likely need to titrate as required to achieve a large, soft bowel movement daily</a:t>
            </a:r>
          </a:p>
          <a:p>
            <a:pPr marL="0" indent="0">
              <a:buNone/>
            </a:pPr>
            <a:endParaRPr lang="en-CA" dirty="0" smtClean="0"/>
          </a:p>
          <a:p>
            <a:r>
              <a:rPr lang="en-CA" dirty="0" smtClean="0"/>
              <a:t>If constipation is not managed, it could lead to nausea, decreased appetite, bloating, pain/discomfort, decreased sense of well being, agitation/restlessness, delirium and bowel obstruction</a:t>
            </a:r>
            <a:endParaRPr lang="en-CA" dirty="0"/>
          </a:p>
        </p:txBody>
      </p:sp>
    </p:spTree>
    <p:extLst>
      <p:ext uri="{BB962C8B-B14F-4D97-AF65-F5344CB8AC3E}">
        <p14:creationId xmlns:p14="http://schemas.microsoft.com/office/powerpoint/2010/main" val="11151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Common side </a:t>
            </a:r>
            <a:r>
              <a:rPr lang="en-CA" dirty="0" smtClean="0"/>
              <a:t>effects - Nausea</a:t>
            </a:r>
            <a:endParaRPr lang="en-CA" dirty="0"/>
          </a:p>
        </p:txBody>
      </p:sp>
      <p:sp>
        <p:nvSpPr>
          <p:cNvPr id="3" name="Content Placeholder 2"/>
          <p:cNvSpPr>
            <a:spLocks noGrp="1"/>
          </p:cNvSpPr>
          <p:nvPr>
            <p:ph idx="1"/>
          </p:nvPr>
        </p:nvSpPr>
        <p:spPr>
          <a:xfrm>
            <a:off x="1104293" y="1429464"/>
            <a:ext cx="8946541" cy="5272672"/>
          </a:xfrm>
        </p:spPr>
        <p:txBody>
          <a:bodyPr/>
          <a:lstStyle/>
          <a:p>
            <a:r>
              <a:rPr lang="en-CA" dirty="0" smtClean="0"/>
              <a:t>Cause of nausea is often multi-factorial</a:t>
            </a:r>
          </a:p>
          <a:p>
            <a:pPr marL="0" indent="0">
              <a:buNone/>
            </a:pPr>
            <a:endParaRPr lang="en-CA" sz="800" dirty="0" smtClean="0"/>
          </a:p>
          <a:p>
            <a:r>
              <a:rPr lang="en-CA" dirty="0" smtClean="0"/>
              <a:t>Usually </a:t>
            </a:r>
            <a:r>
              <a:rPr lang="en-CA" dirty="0" smtClean="0"/>
              <a:t>resolved within a few </a:t>
            </a:r>
            <a:r>
              <a:rPr lang="en-CA" dirty="0" smtClean="0"/>
              <a:t>days</a:t>
            </a:r>
          </a:p>
          <a:p>
            <a:pPr marL="0" indent="0">
              <a:buNone/>
            </a:pPr>
            <a:endParaRPr lang="en-CA" sz="800" dirty="0" smtClean="0"/>
          </a:p>
          <a:p>
            <a:r>
              <a:rPr lang="en-US" dirty="0"/>
              <a:t>Low doses of opioids activate </a:t>
            </a:r>
            <a:r>
              <a:rPr lang="en-US" dirty="0" smtClean="0"/>
              <a:t>opioid</a:t>
            </a:r>
            <a:r>
              <a:rPr lang="en-US" dirty="0"/>
              <a:t> receptors in the chemoreceptor trigger zone (CTZ</a:t>
            </a:r>
            <a:r>
              <a:rPr lang="en-US" dirty="0" smtClean="0"/>
              <a:t>)</a:t>
            </a:r>
          </a:p>
          <a:p>
            <a:pPr marL="0" indent="0">
              <a:buNone/>
            </a:pPr>
            <a:endParaRPr lang="en-US" sz="800" dirty="0" smtClean="0"/>
          </a:p>
          <a:p>
            <a:pPr marL="0" indent="0">
              <a:buNone/>
            </a:pPr>
            <a:r>
              <a:rPr lang="en-US" dirty="0" smtClean="0"/>
              <a:t>Appropriate </a:t>
            </a:r>
            <a:r>
              <a:rPr lang="en-US" dirty="0" smtClean="0"/>
              <a:t>antiemetics</a:t>
            </a:r>
            <a:r>
              <a:rPr lang="en-US" dirty="0" smtClean="0"/>
              <a:t> would include:</a:t>
            </a:r>
          </a:p>
          <a:p>
            <a:r>
              <a:rPr lang="en-US" dirty="0" smtClean="0"/>
              <a:t> metoclopramide 5-10mg PO or SC QID</a:t>
            </a:r>
          </a:p>
          <a:p>
            <a:r>
              <a:rPr lang="en-US" dirty="0" smtClean="0"/>
              <a:t>D</a:t>
            </a:r>
            <a:r>
              <a:rPr lang="en-US" dirty="0" smtClean="0"/>
              <a:t>omperidone</a:t>
            </a:r>
            <a:r>
              <a:rPr lang="en-US" dirty="0" smtClean="0"/>
              <a:t> 10mg PO TID</a:t>
            </a:r>
          </a:p>
          <a:p>
            <a:r>
              <a:rPr lang="en-US" dirty="0" smtClean="0"/>
              <a:t>Haldol 0.5mg-2mg PO/SC OD-BID</a:t>
            </a:r>
          </a:p>
          <a:p>
            <a:r>
              <a:rPr lang="en-US" dirty="0" smtClean="0"/>
              <a:t>Ondansetron 4mg-8m Q8hours</a:t>
            </a:r>
          </a:p>
          <a:p>
            <a:endParaRPr lang="en-CA" dirty="0"/>
          </a:p>
        </p:txBody>
      </p:sp>
    </p:spTree>
    <p:extLst>
      <p:ext uri="{BB962C8B-B14F-4D97-AF65-F5344CB8AC3E}">
        <p14:creationId xmlns:p14="http://schemas.microsoft.com/office/powerpoint/2010/main" val="262622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Common side </a:t>
            </a:r>
            <a:r>
              <a:rPr lang="en-CA" sz="3600" dirty="0" smtClean="0"/>
              <a:t>effects - Somnolence</a:t>
            </a:r>
            <a:endParaRPr lang="en-CA" sz="3600" dirty="0"/>
          </a:p>
        </p:txBody>
      </p:sp>
      <p:sp>
        <p:nvSpPr>
          <p:cNvPr id="3" name="Content Placeholder 2"/>
          <p:cNvSpPr>
            <a:spLocks noGrp="1"/>
          </p:cNvSpPr>
          <p:nvPr>
            <p:ph idx="1"/>
          </p:nvPr>
        </p:nvSpPr>
        <p:spPr>
          <a:xfrm>
            <a:off x="1104293" y="1419073"/>
            <a:ext cx="10169843" cy="4195481"/>
          </a:xfrm>
        </p:spPr>
        <p:txBody>
          <a:bodyPr/>
          <a:lstStyle/>
          <a:p>
            <a:pPr marL="0" indent="0">
              <a:buNone/>
            </a:pPr>
            <a:endParaRPr lang="en-CA" dirty="0" smtClean="0"/>
          </a:p>
          <a:p>
            <a:r>
              <a:rPr lang="en-CA" dirty="0" smtClean="0"/>
              <a:t>Usually resolves within a few days</a:t>
            </a:r>
          </a:p>
          <a:p>
            <a:pPr marL="0" indent="0">
              <a:buNone/>
            </a:pPr>
            <a:endParaRPr lang="en-CA" dirty="0" smtClean="0"/>
          </a:p>
          <a:p>
            <a:r>
              <a:rPr lang="en-CA" dirty="0" smtClean="0"/>
              <a:t>Ensure that they are not driving until somnolence has subsided and pain is controlled</a:t>
            </a:r>
          </a:p>
          <a:p>
            <a:pPr marL="0" indent="0">
              <a:buNone/>
            </a:pPr>
            <a:endParaRPr lang="en-CA" dirty="0" smtClean="0"/>
          </a:p>
          <a:p>
            <a:pPr marL="0" indent="0">
              <a:buNone/>
            </a:pPr>
            <a:endParaRPr lang="en-CA" dirty="0" smtClean="0"/>
          </a:p>
          <a:p>
            <a:endParaRPr lang="en-CA" dirty="0" smtClean="0"/>
          </a:p>
          <a:p>
            <a:endParaRPr lang="en-CA" dirty="0"/>
          </a:p>
        </p:txBody>
      </p:sp>
    </p:spTree>
    <p:extLst>
      <p:ext uri="{BB962C8B-B14F-4D97-AF65-F5344CB8AC3E}">
        <p14:creationId xmlns:p14="http://schemas.microsoft.com/office/powerpoint/2010/main" val="2332312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 Common Side effects</a:t>
            </a:r>
            <a:endParaRPr lang="en-CA" dirty="0"/>
          </a:p>
        </p:txBody>
      </p:sp>
      <p:sp>
        <p:nvSpPr>
          <p:cNvPr id="3" name="Content Placeholder 2"/>
          <p:cNvSpPr>
            <a:spLocks noGrp="1"/>
          </p:cNvSpPr>
          <p:nvPr>
            <p:ph idx="1"/>
          </p:nvPr>
        </p:nvSpPr>
        <p:spPr>
          <a:xfrm>
            <a:off x="1104293" y="1699627"/>
            <a:ext cx="8946541" cy="4195481"/>
          </a:xfrm>
        </p:spPr>
        <p:txBody>
          <a:bodyPr>
            <a:normAutofit lnSpcReduction="10000"/>
          </a:bodyPr>
          <a:lstStyle/>
          <a:p>
            <a:pPr marL="0" indent="0">
              <a:buNone/>
            </a:pPr>
            <a:r>
              <a:rPr lang="en-CA" dirty="0"/>
              <a:t>Neurotoxicity</a:t>
            </a:r>
          </a:p>
          <a:p>
            <a:r>
              <a:rPr lang="en-CA" dirty="0"/>
              <a:t>Exclude other causes for symptoms</a:t>
            </a:r>
          </a:p>
          <a:p>
            <a:r>
              <a:rPr lang="en-CA" dirty="0"/>
              <a:t>Clinical presentation may include: myoclonus, hallucinations, confusion, delirium, severe somnolence, increase in pain (</a:t>
            </a:r>
            <a:r>
              <a:rPr lang="en-CA" dirty="0" smtClean="0"/>
              <a:t>dysethesia</a:t>
            </a:r>
            <a:r>
              <a:rPr lang="en-CA" dirty="0" smtClean="0"/>
              <a:t>, allodynia</a:t>
            </a:r>
            <a:r>
              <a:rPr lang="en-CA" dirty="0"/>
              <a:t>)</a:t>
            </a:r>
          </a:p>
          <a:p>
            <a:r>
              <a:rPr lang="en-CA" dirty="0" smtClean="0"/>
              <a:t> </a:t>
            </a:r>
            <a:r>
              <a:rPr lang="en-CA" dirty="0"/>
              <a:t>hydrate, rotate opioid, reduce </a:t>
            </a:r>
            <a:r>
              <a:rPr lang="en-CA" dirty="0" smtClean="0"/>
              <a:t>opioid</a:t>
            </a:r>
          </a:p>
          <a:p>
            <a:pPr marL="0" indent="0">
              <a:buNone/>
            </a:pPr>
            <a:endParaRPr lang="en-CA" dirty="0"/>
          </a:p>
          <a:p>
            <a:pPr marL="0" indent="0">
              <a:buNone/>
            </a:pPr>
            <a:r>
              <a:rPr lang="en-CA" dirty="0" smtClean="0"/>
              <a:t>Respiratory depression</a:t>
            </a:r>
          </a:p>
          <a:p>
            <a:r>
              <a:rPr lang="en-CA" dirty="0" smtClean="0"/>
              <a:t>Clinically significant respiratory depression is unlikely to occur if smaller doses are initiated in opioid naïve patients and titration is done slowly </a:t>
            </a:r>
            <a:endParaRPr lang="en-CA" dirty="0"/>
          </a:p>
        </p:txBody>
      </p:sp>
    </p:spTree>
    <p:extLst>
      <p:ext uri="{BB962C8B-B14F-4D97-AF65-F5344CB8AC3E}">
        <p14:creationId xmlns:p14="http://schemas.microsoft.com/office/powerpoint/2010/main" val="838381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387744935"/>
              </p:ext>
            </p:extLst>
          </p:nvPr>
        </p:nvGraphicFramePr>
        <p:xfrm>
          <a:off x="1577642" y="258840"/>
          <a:ext cx="8246583" cy="5975217"/>
        </p:xfrm>
        <a:graphic>
          <a:graphicData uri="http://schemas.openxmlformats.org/drawingml/2006/table">
            <a:tbl>
              <a:tblPr firstRow="1" bandRow="1">
                <a:tableStyleId>{5C22544A-7EE6-4342-B048-85BDC9FD1C3A}</a:tableStyleId>
              </a:tblPr>
              <a:tblGrid>
                <a:gridCol w="2748861"/>
                <a:gridCol w="2748861"/>
                <a:gridCol w="2748861"/>
              </a:tblGrid>
              <a:tr h="1173567">
                <a:tc>
                  <a:txBody>
                    <a:bodyPr/>
                    <a:lstStyle/>
                    <a:p>
                      <a:r>
                        <a:rPr lang="en-CA" sz="1600" dirty="0" smtClean="0"/>
                        <a:t>OPIOID</a:t>
                      </a:r>
                      <a:endParaRPr lang="en-CA" sz="1600" dirty="0"/>
                    </a:p>
                  </a:txBody>
                  <a:tcPr/>
                </a:tc>
                <a:tc>
                  <a:txBody>
                    <a:bodyPr/>
                    <a:lstStyle/>
                    <a:p>
                      <a:r>
                        <a:rPr lang="en-CA" sz="1600" dirty="0" smtClean="0"/>
                        <a:t>Starting dose</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smtClean="0"/>
                        <a:t>Frail elderly, advanced lung &amp; heart disease – start</a:t>
                      </a:r>
                      <a:r>
                        <a:rPr lang="en-CA" sz="1600" baseline="0" dirty="0" smtClean="0"/>
                        <a:t> with lower doses</a:t>
                      </a:r>
                      <a:endParaRPr lang="en-CA" sz="1600" dirty="0" smtClean="0"/>
                    </a:p>
                    <a:p>
                      <a:endParaRPr lang="en-CA" sz="1600" dirty="0"/>
                    </a:p>
                  </a:txBody>
                  <a:tcPr/>
                </a:tc>
                <a:tc>
                  <a:txBody>
                    <a:bodyPr/>
                    <a:lstStyle/>
                    <a:p>
                      <a:endParaRPr lang="en-CA" sz="1600" dirty="0"/>
                    </a:p>
                  </a:txBody>
                  <a:tcPr/>
                </a:tc>
              </a:tr>
              <a:tr h="607982">
                <a:tc>
                  <a:txBody>
                    <a:bodyPr/>
                    <a:lstStyle/>
                    <a:p>
                      <a:r>
                        <a:rPr lang="en-CA" sz="1400" dirty="0" smtClean="0"/>
                        <a:t>Morphine</a:t>
                      </a:r>
                    </a:p>
                    <a:p>
                      <a:endParaRPr lang="en-CA" sz="1400" dirty="0"/>
                    </a:p>
                  </a:txBody>
                  <a:tcPr/>
                </a:tc>
                <a:tc>
                  <a:txBody>
                    <a:bodyPr/>
                    <a:lstStyle/>
                    <a:p>
                      <a:r>
                        <a:rPr lang="en-CA" sz="1400" dirty="0" smtClean="0"/>
                        <a:t>2.5mg-5mg PO Q4hours</a:t>
                      </a:r>
                      <a:endParaRPr lang="en-CA" sz="1400" dirty="0"/>
                    </a:p>
                  </a:txBody>
                  <a:tcPr/>
                </a:tc>
                <a:tc>
                  <a:txBody>
                    <a:bodyPr/>
                    <a:lstStyle/>
                    <a:p>
                      <a:r>
                        <a:rPr lang="en-CA" sz="1400" dirty="0" smtClean="0"/>
                        <a:t>Morphine</a:t>
                      </a:r>
                      <a:r>
                        <a:rPr lang="en-CA" sz="1400" baseline="0" dirty="0" smtClean="0"/>
                        <a:t> (tabs/liquid); statex, MSCONTIN, M-Eslon, Kadian</a:t>
                      </a:r>
                      <a:endParaRPr lang="en-CA" sz="1400" dirty="0"/>
                    </a:p>
                  </a:txBody>
                  <a:tcPr/>
                </a:tc>
              </a:tr>
              <a:tr h="559879">
                <a:tc>
                  <a:txBody>
                    <a:bodyPr/>
                    <a:lstStyle/>
                    <a:p>
                      <a:r>
                        <a:rPr lang="en-CA" sz="1400" dirty="0" smtClean="0"/>
                        <a:t>Hydromorphone</a:t>
                      </a:r>
                    </a:p>
                    <a:p>
                      <a:endParaRPr lang="en-CA" sz="1400" dirty="0"/>
                    </a:p>
                  </a:txBody>
                  <a:tcPr/>
                </a:tc>
                <a:tc>
                  <a:txBody>
                    <a:bodyPr/>
                    <a:lstStyle/>
                    <a:p>
                      <a:r>
                        <a:rPr lang="en-CA" sz="1400" dirty="0" smtClean="0"/>
                        <a:t>0.5mg-1mg PO Q4 hrs</a:t>
                      </a:r>
                      <a:endParaRPr lang="en-CA" sz="1400" dirty="0"/>
                    </a:p>
                  </a:txBody>
                  <a:tcPr/>
                </a:tc>
                <a:tc>
                  <a:txBody>
                    <a:bodyPr/>
                    <a:lstStyle/>
                    <a:p>
                      <a:r>
                        <a:rPr lang="en-CA" sz="1400" dirty="0" smtClean="0"/>
                        <a:t>Hydromorphone</a:t>
                      </a:r>
                      <a:r>
                        <a:rPr lang="en-CA" sz="1400" baseline="0" dirty="0" smtClean="0"/>
                        <a:t> (Dilaudid)(tabs/liquid)</a:t>
                      </a:r>
                    </a:p>
                    <a:p>
                      <a:r>
                        <a:rPr lang="en-CA" sz="1400" baseline="0" dirty="0" smtClean="0"/>
                        <a:t>HydromorphCONTIN</a:t>
                      </a:r>
                      <a:endParaRPr lang="en-CA" sz="1400" dirty="0"/>
                    </a:p>
                  </a:txBody>
                  <a:tcPr/>
                </a:tc>
              </a:tr>
              <a:tr h="795235">
                <a:tc>
                  <a:txBody>
                    <a:bodyPr/>
                    <a:lstStyle/>
                    <a:p>
                      <a:r>
                        <a:rPr lang="en-CA" sz="1400" dirty="0" smtClean="0"/>
                        <a:t>Codeine</a:t>
                      </a:r>
                    </a:p>
                    <a:p>
                      <a:endParaRPr lang="en-CA" sz="1400" dirty="0"/>
                    </a:p>
                  </a:txBody>
                  <a:tcPr/>
                </a:tc>
                <a:tc>
                  <a:txBody>
                    <a:bodyPr/>
                    <a:lstStyle/>
                    <a:p>
                      <a:r>
                        <a:rPr lang="en-CA" sz="1400" dirty="0" smtClean="0"/>
                        <a:t>15-30mg PO Q4hrs</a:t>
                      </a:r>
                      <a:endParaRPr lang="en-CA"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400" dirty="0" smtClean="0"/>
                        <a:t>Codeine, </a:t>
                      </a:r>
                    </a:p>
                    <a:p>
                      <a:r>
                        <a:rPr lang="en-CA" sz="1400" dirty="0" smtClean="0"/>
                        <a:t>Tylenol</a:t>
                      </a:r>
                      <a:r>
                        <a:rPr lang="en-CA" sz="1400" baseline="0" dirty="0" smtClean="0"/>
                        <a:t> #1- 8mg/300mg</a:t>
                      </a:r>
                    </a:p>
                    <a:p>
                      <a:r>
                        <a:rPr lang="en-CA" sz="1400" baseline="0" dirty="0" smtClean="0"/>
                        <a:t>Tylenol #2 -15 mg/300mg</a:t>
                      </a:r>
                    </a:p>
                    <a:p>
                      <a:r>
                        <a:rPr lang="en-CA" sz="1400" baseline="0" dirty="0" smtClean="0"/>
                        <a:t>Tylenol #3 - 30mg/300mg</a:t>
                      </a:r>
                    </a:p>
                    <a:p>
                      <a:r>
                        <a:rPr lang="en-CA" sz="1400" baseline="0" dirty="0" smtClean="0"/>
                        <a:t>Tylenol #4 – 60mg/300mg</a:t>
                      </a:r>
                      <a:endParaRPr lang="en-CA" sz="14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CA" sz="1400" baseline="0" dirty="0" smtClean="0"/>
                        <a:t>CodeineContin</a:t>
                      </a:r>
                      <a:endParaRPr lang="en-CA" sz="1400" dirty="0" smtClean="0"/>
                    </a:p>
                    <a:p>
                      <a:endParaRPr lang="en-CA" sz="1400" dirty="0"/>
                    </a:p>
                  </a:txBody>
                  <a:tcPr/>
                </a:tc>
              </a:tr>
              <a:tr h="795235">
                <a:tc>
                  <a:txBody>
                    <a:bodyPr/>
                    <a:lstStyle/>
                    <a:p>
                      <a:r>
                        <a:rPr lang="en-CA" sz="1400" dirty="0" smtClean="0"/>
                        <a:t>Oxycodone</a:t>
                      </a:r>
                    </a:p>
                    <a:p>
                      <a:endParaRPr lang="en-CA" sz="1400" dirty="0"/>
                    </a:p>
                  </a:txBody>
                  <a:tcPr/>
                </a:tc>
                <a:tc>
                  <a:txBody>
                    <a:bodyPr/>
                    <a:lstStyle/>
                    <a:p>
                      <a:r>
                        <a:rPr lang="en-CA" sz="1400" dirty="0" smtClean="0"/>
                        <a:t>5mg PO Q4hrs </a:t>
                      </a:r>
                      <a:endParaRPr lang="en-CA"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400" dirty="0" smtClean="0"/>
                        <a:t>OxyIR,</a:t>
                      </a:r>
                      <a:r>
                        <a:rPr lang="en-CA" sz="1400" baseline="0" dirty="0" smtClean="0"/>
                        <a:t> oxycodone,</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400" dirty="0" smtClean="0"/>
                        <a:t>Percocet 5mg/325mg</a:t>
                      </a:r>
                      <a:endParaRPr lang="en-CA" sz="1400" baseline="0" dirty="0" smtClean="0"/>
                    </a:p>
                    <a:p>
                      <a:r>
                        <a:rPr lang="en-CA" sz="1400" baseline="0" dirty="0" smtClean="0"/>
                        <a:t>OxyCONTIN</a:t>
                      </a:r>
                      <a:endParaRPr lang="en-CA" sz="1400" dirty="0"/>
                    </a:p>
                  </a:txBody>
                  <a:tcPr/>
                </a:tc>
              </a:tr>
              <a:tr h="795235">
                <a:tc>
                  <a:txBody>
                    <a:bodyPr/>
                    <a:lstStyle/>
                    <a:p>
                      <a:r>
                        <a:rPr lang="en-CA" sz="1400" dirty="0" smtClean="0"/>
                        <a:t>Tramadol/tramacet</a:t>
                      </a:r>
                      <a:endParaRPr lang="en-CA" sz="1400" dirty="0"/>
                    </a:p>
                  </a:txBody>
                  <a:tcPr/>
                </a:tc>
                <a:tc>
                  <a:txBody>
                    <a:bodyPr/>
                    <a:lstStyle/>
                    <a:p>
                      <a:r>
                        <a:rPr lang="en-CA" sz="1400" dirty="0" smtClean="0"/>
                        <a:t>37.5mg PO TID-QID </a:t>
                      </a:r>
                    </a:p>
                  </a:txBody>
                  <a:tcPr/>
                </a:tc>
                <a:tc>
                  <a:txBody>
                    <a:bodyPr/>
                    <a:lstStyle/>
                    <a:p>
                      <a:r>
                        <a:rPr lang="en-CA" sz="1400" dirty="0" smtClean="0"/>
                        <a:t>Tramadol;</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400" dirty="0" smtClean="0"/>
                        <a:t>Tramacet (tramadol 37.5mg/325mg</a:t>
                      </a:r>
                    </a:p>
                    <a:p>
                      <a:r>
                        <a:rPr lang="en-CA" sz="1400" dirty="0" smtClean="0"/>
                        <a:t>acetaminophen)</a:t>
                      </a:r>
                      <a:endParaRPr lang="en-CA" sz="1400" dirty="0"/>
                    </a:p>
                  </a:txBody>
                  <a:tcPr/>
                </a:tc>
              </a:tr>
            </a:tbl>
          </a:graphicData>
        </a:graphic>
      </p:graphicFrame>
    </p:spTree>
    <p:extLst>
      <p:ext uri="{BB962C8B-B14F-4D97-AF65-F5344CB8AC3E}">
        <p14:creationId xmlns:p14="http://schemas.microsoft.com/office/powerpoint/2010/main" val="433497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Pharmacokinetics of Opioids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7326855"/>
              </p:ext>
            </p:extLst>
          </p:nvPr>
        </p:nvGraphicFramePr>
        <p:xfrm>
          <a:off x="1103313" y="2052638"/>
          <a:ext cx="8947150" cy="1483360"/>
        </p:xfrm>
        <a:graphic>
          <a:graphicData uri="http://schemas.openxmlformats.org/drawingml/2006/table">
            <a:tbl>
              <a:tblPr firstRow="1" bandRow="1">
                <a:tableStyleId>{5C22544A-7EE6-4342-B048-85BDC9FD1C3A}</a:tableStyleId>
              </a:tblPr>
              <a:tblGrid>
                <a:gridCol w="4473575"/>
                <a:gridCol w="4473575"/>
              </a:tblGrid>
              <a:tr h="370840">
                <a:tc>
                  <a:txBody>
                    <a:bodyPr/>
                    <a:lstStyle/>
                    <a:p>
                      <a:pPr algn="ctr"/>
                      <a:r>
                        <a:rPr lang="en-CA" dirty="0" smtClean="0"/>
                        <a:t>Onset of pain relief</a:t>
                      </a:r>
                      <a:endParaRPr lang="en-CA" dirty="0"/>
                    </a:p>
                  </a:txBody>
                  <a:tcPr/>
                </a:tc>
                <a:tc>
                  <a:txBody>
                    <a:bodyPr/>
                    <a:lstStyle/>
                    <a:p>
                      <a:pPr algn="ctr"/>
                      <a:r>
                        <a:rPr lang="en-CA" dirty="0" smtClean="0"/>
                        <a:t>Time frame</a:t>
                      </a:r>
                      <a:endParaRPr lang="en-CA" dirty="0"/>
                    </a:p>
                  </a:txBody>
                  <a:tcPr/>
                </a:tc>
              </a:tr>
              <a:tr h="370840">
                <a:tc>
                  <a:txBody>
                    <a:bodyPr/>
                    <a:lstStyle/>
                    <a:p>
                      <a:pPr algn="ctr"/>
                      <a:r>
                        <a:rPr lang="en-CA" dirty="0" smtClean="0"/>
                        <a:t>ORAL</a:t>
                      </a:r>
                      <a:endParaRPr lang="en-CA" dirty="0"/>
                    </a:p>
                  </a:txBody>
                  <a:tcPr/>
                </a:tc>
                <a:tc>
                  <a:txBody>
                    <a:bodyPr/>
                    <a:lstStyle/>
                    <a:p>
                      <a:pPr algn="ctr"/>
                      <a:r>
                        <a:rPr lang="en-CA" dirty="0" smtClean="0"/>
                        <a:t>15-30 minutes</a:t>
                      </a:r>
                      <a:endParaRPr lang="en-CA" dirty="0"/>
                    </a:p>
                  </a:txBody>
                  <a:tcPr/>
                </a:tc>
              </a:tr>
              <a:tr h="370840">
                <a:tc>
                  <a:txBody>
                    <a:bodyPr/>
                    <a:lstStyle/>
                    <a:p>
                      <a:pPr algn="ctr"/>
                      <a:r>
                        <a:rPr lang="en-CA" dirty="0" smtClean="0"/>
                        <a:t>S/C</a:t>
                      </a:r>
                      <a:endParaRPr lang="en-CA" dirty="0"/>
                    </a:p>
                  </a:txBody>
                  <a:tcPr/>
                </a:tc>
                <a:tc>
                  <a:txBody>
                    <a:bodyPr/>
                    <a:lstStyle/>
                    <a:p>
                      <a:pPr algn="ctr"/>
                      <a:r>
                        <a:rPr lang="en-CA" dirty="0" smtClean="0"/>
                        <a:t>5-10</a:t>
                      </a:r>
                      <a:r>
                        <a:rPr lang="en-CA" baseline="0" dirty="0" smtClean="0"/>
                        <a:t> minutes</a:t>
                      </a:r>
                      <a:endParaRPr lang="en-CA" dirty="0"/>
                    </a:p>
                  </a:txBody>
                  <a:tcPr/>
                </a:tc>
              </a:tr>
              <a:tr h="370840">
                <a:tc>
                  <a:txBody>
                    <a:bodyPr/>
                    <a:lstStyle/>
                    <a:p>
                      <a:pPr algn="ctr"/>
                      <a:r>
                        <a:rPr lang="en-CA" dirty="0" smtClean="0"/>
                        <a:t>IV</a:t>
                      </a:r>
                      <a:endParaRPr lang="en-CA" dirty="0"/>
                    </a:p>
                  </a:txBody>
                  <a:tcPr/>
                </a:tc>
                <a:tc>
                  <a:txBody>
                    <a:bodyPr/>
                    <a:lstStyle/>
                    <a:p>
                      <a:pPr algn="ctr"/>
                      <a:r>
                        <a:rPr lang="en-CA" dirty="0" smtClean="0"/>
                        <a:t>3-5 minutes</a:t>
                      </a:r>
                      <a:endParaRPr lang="en-CA"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94823704"/>
              </p:ext>
            </p:extLst>
          </p:nvPr>
        </p:nvGraphicFramePr>
        <p:xfrm>
          <a:off x="1103313" y="3535998"/>
          <a:ext cx="8947150" cy="1483360"/>
        </p:xfrm>
        <a:graphic>
          <a:graphicData uri="http://schemas.openxmlformats.org/drawingml/2006/table">
            <a:tbl>
              <a:tblPr firstRow="1" bandRow="1">
                <a:tableStyleId>{5C22544A-7EE6-4342-B048-85BDC9FD1C3A}</a:tableStyleId>
              </a:tblPr>
              <a:tblGrid>
                <a:gridCol w="4473575"/>
                <a:gridCol w="4473575"/>
              </a:tblGrid>
              <a:tr h="370840">
                <a:tc>
                  <a:txBody>
                    <a:bodyPr/>
                    <a:lstStyle/>
                    <a:p>
                      <a:pPr algn="ctr"/>
                      <a:r>
                        <a:rPr lang="en-CA" dirty="0" smtClean="0"/>
                        <a:t>Duration of</a:t>
                      </a:r>
                      <a:r>
                        <a:rPr lang="en-CA" baseline="0" dirty="0" smtClean="0"/>
                        <a:t> pain relief</a:t>
                      </a:r>
                      <a:endParaRPr lang="en-CA" dirty="0"/>
                    </a:p>
                  </a:txBody>
                  <a:tcPr/>
                </a:tc>
                <a:tc>
                  <a:txBody>
                    <a:bodyPr/>
                    <a:lstStyle/>
                    <a:p>
                      <a:pPr algn="ctr"/>
                      <a:r>
                        <a:rPr lang="en-CA" dirty="0" smtClean="0"/>
                        <a:t>Time frame</a:t>
                      </a:r>
                      <a:endParaRPr lang="en-CA" dirty="0"/>
                    </a:p>
                  </a:txBody>
                  <a:tcPr/>
                </a:tc>
              </a:tr>
              <a:tr h="370840">
                <a:tc>
                  <a:txBody>
                    <a:bodyPr/>
                    <a:lstStyle/>
                    <a:p>
                      <a:pPr algn="ctr"/>
                      <a:r>
                        <a:rPr lang="en-CA" dirty="0" smtClean="0"/>
                        <a:t>Short acting opioids</a:t>
                      </a:r>
                      <a:endParaRPr lang="en-CA" dirty="0"/>
                    </a:p>
                  </a:txBody>
                  <a:tcPr/>
                </a:tc>
                <a:tc>
                  <a:txBody>
                    <a:bodyPr/>
                    <a:lstStyle/>
                    <a:p>
                      <a:pPr algn="ctr"/>
                      <a:r>
                        <a:rPr lang="en-CA" dirty="0" smtClean="0"/>
                        <a:t>3-4 hours</a:t>
                      </a:r>
                      <a:endParaRPr lang="en-CA" dirty="0"/>
                    </a:p>
                  </a:txBody>
                  <a:tcPr/>
                </a:tc>
              </a:tr>
              <a:tr h="370840">
                <a:tc>
                  <a:txBody>
                    <a:bodyPr/>
                    <a:lstStyle/>
                    <a:p>
                      <a:pPr algn="ctr"/>
                      <a:r>
                        <a:rPr lang="en-CA" dirty="0" smtClean="0"/>
                        <a:t>Long acting </a:t>
                      </a:r>
                      <a:endParaRPr lang="en-CA" dirty="0"/>
                    </a:p>
                  </a:txBody>
                  <a:tcPr/>
                </a:tc>
                <a:tc>
                  <a:txBody>
                    <a:bodyPr/>
                    <a:lstStyle/>
                    <a:p>
                      <a:pPr algn="ctr"/>
                      <a:r>
                        <a:rPr lang="en-CA" dirty="0" smtClean="0"/>
                        <a:t>8-12 hours</a:t>
                      </a:r>
                      <a:endParaRPr lang="en-CA" dirty="0"/>
                    </a:p>
                  </a:txBody>
                  <a:tcPr/>
                </a:tc>
              </a:tr>
              <a:tr h="370840">
                <a:tc>
                  <a:txBody>
                    <a:bodyPr/>
                    <a:lstStyle/>
                    <a:p>
                      <a:pPr algn="ctr"/>
                      <a:r>
                        <a:rPr lang="en-CA" dirty="0" smtClean="0"/>
                        <a:t>Fentanyl</a:t>
                      </a:r>
                      <a:r>
                        <a:rPr lang="en-CA" baseline="0" dirty="0" smtClean="0"/>
                        <a:t> patches</a:t>
                      </a:r>
                      <a:endParaRPr lang="en-CA" dirty="0"/>
                    </a:p>
                  </a:txBody>
                  <a:tcPr/>
                </a:tc>
                <a:tc>
                  <a:txBody>
                    <a:bodyPr/>
                    <a:lstStyle/>
                    <a:p>
                      <a:pPr algn="ctr"/>
                      <a:r>
                        <a:rPr lang="en-CA" dirty="0" smtClean="0"/>
                        <a:t>48-72 hours</a:t>
                      </a:r>
                      <a:endParaRPr lang="en-CA" dirty="0"/>
                    </a:p>
                  </a:txBody>
                  <a:tcPr/>
                </a:tc>
              </a:tr>
            </a:tbl>
          </a:graphicData>
        </a:graphic>
      </p:graphicFrame>
    </p:spTree>
    <p:extLst>
      <p:ext uri="{BB962C8B-B14F-4D97-AF65-F5344CB8AC3E}">
        <p14:creationId xmlns:p14="http://schemas.microsoft.com/office/powerpoint/2010/main" val="2629838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6927"/>
          </a:xfrm>
        </p:spPr>
        <p:txBody>
          <a:bodyPr/>
          <a:lstStyle/>
          <a:p>
            <a:r>
              <a:rPr lang="en-CA" dirty="0" smtClean="0"/>
              <a:t>Case study ~ Jenny</a:t>
            </a:r>
            <a:endParaRPr lang="en-CA" dirty="0"/>
          </a:p>
        </p:txBody>
      </p:sp>
      <p:sp>
        <p:nvSpPr>
          <p:cNvPr id="3" name="Content Placeholder 2"/>
          <p:cNvSpPr>
            <a:spLocks noGrp="1"/>
          </p:cNvSpPr>
          <p:nvPr>
            <p:ph idx="1"/>
          </p:nvPr>
        </p:nvSpPr>
        <p:spPr>
          <a:xfrm>
            <a:off x="1104293" y="1419072"/>
            <a:ext cx="8946541" cy="5438928"/>
          </a:xfrm>
        </p:spPr>
        <p:txBody>
          <a:bodyPr>
            <a:normAutofit fontScale="77500" lnSpcReduction="20000"/>
          </a:bodyPr>
          <a:lstStyle/>
          <a:p>
            <a:r>
              <a:rPr lang="en-CA" dirty="0" smtClean="0"/>
              <a:t>Jenny is a 79 year old female with lung cancer</a:t>
            </a:r>
          </a:p>
          <a:p>
            <a:pPr marL="0" indent="0">
              <a:buNone/>
            </a:pPr>
            <a:endParaRPr lang="en-CA" sz="1300" dirty="0" smtClean="0"/>
          </a:p>
          <a:p>
            <a:r>
              <a:rPr lang="en-CA" dirty="0" smtClean="0"/>
              <a:t>She is having dyspnea, mostly with exertion but sometimes at rest</a:t>
            </a:r>
          </a:p>
          <a:p>
            <a:pPr marL="0" indent="0">
              <a:buNone/>
            </a:pPr>
            <a:endParaRPr lang="en-CA" sz="1300" dirty="0" smtClean="0"/>
          </a:p>
          <a:p>
            <a:r>
              <a:rPr lang="en-CA" dirty="0" smtClean="0"/>
              <a:t>She is also having chest wall pain, and worsening pain to her right posterior chest wall; </a:t>
            </a:r>
          </a:p>
          <a:p>
            <a:endParaRPr lang="en-CA" sz="1300" dirty="0"/>
          </a:p>
          <a:p>
            <a:r>
              <a:rPr lang="en-CA" dirty="0" smtClean="0"/>
              <a:t>Pain assessment: has slowly progressed over the last few months since diagnosis, but worse over the past week to her right posterior chest wall; activity makes it worse, rest and shallow breathing helps, but this makes her feel breathless, describes is as an aching pain, with occasional sharp pain, no burning or tingling, time of day does not change her pain; does not radiate anywhere; rates it as </a:t>
            </a:r>
            <a:r>
              <a:rPr lang="en-CA" dirty="0" smtClean="0"/>
              <a:t>9/10 </a:t>
            </a:r>
            <a:r>
              <a:rPr lang="en-CA" dirty="0"/>
              <a:t>a</a:t>
            </a:r>
            <a:r>
              <a:rPr lang="en-CA" dirty="0" smtClean="0"/>
              <a:t>t its worse and </a:t>
            </a:r>
            <a:r>
              <a:rPr lang="en-CA" dirty="0" smtClean="0"/>
              <a:t>3/10 </a:t>
            </a:r>
            <a:r>
              <a:rPr lang="en-CA" dirty="0" smtClean="0"/>
              <a:t>at its best; acetaminophen “takes the edge off a bit, but doesn’t really help”; makes her worried that her cancer has spread, and has negative impaction on her QOL as she just wants to stay in bed when pain and breathing are bad; she understands that no pain is not realistic, but she does wish to have as much quality of life as possible and wishes to have the pain be more tolerable</a:t>
            </a:r>
          </a:p>
          <a:p>
            <a:pPr marL="0" indent="0">
              <a:buNone/>
            </a:pPr>
            <a:endParaRPr lang="en-CA" sz="1300" dirty="0" smtClean="0"/>
          </a:p>
          <a:p>
            <a:r>
              <a:rPr lang="en-CA" dirty="0" smtClean="0"/>
              <a:t>You’ve assessed her medications, completed a physical assessment   </a:t>
            </a:r>
          </a:p>
          <a:p>
            <a:endParaRPr lang="en-CA" sz="1100" dirty="0"/>
          </a:p>
          <a:p>
            <a:r>
              <a:rPr lang="en-CA" dirty="0" smtClean="0"/>
              <a:t>you believe that she would benefit from opioid to help with her dyspnea &amp; pain; </a:t>
            </a:r>
            <a:r>
              <a:rPr lang="en-CA" dirty="0"/>
              <a:t>She has never been on an opioid analgesia </a:t>
            </a:r>
            <a:r>
              <a:rPr lang="en-CA" dirty="0" smtClean="0"/>
              <a:t>before</a:t>
            </a:r>
            <a:endParaRPr lang="en-CA" dirty="0"/>
          </a:p>
        </p:txBody>
      </p:sp>
    </p:spTree>
    <p:extLst>
      <p:ext uri="{BB962C8B-B14F-4D97-AF65-F5344CB8AC3E}">
        <p14:creationId xmlns:p14="http://schemas.microsoft.com/office/powerpoint/2010/main" val="3007077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study ~ Jenny</a:t>
            </a:r>
          </a:p>
        </p:txBody>
      </p:sp>
      <p:sp>
        <p:nvSpPr>
          <p:cNvPr id="3" name="Content Placeholder 2"/>
          <p:cNvSpPr>
            <a:spLocks noGrp="1"/>
          </p:cNvSpPr>
          <p:nvPr>
            <p:ph idx="1"/>
          </p:nvPr>
        </p:nvSpPr>
        <p:spPr/>
        <p:txBody>
          <a:bodyPr/>
          <a:lstStyle/>
          <a:p>
            <a:r>
              <a:rPr lang="en-CA" dirty="0" smtClean="0"/>
              <a:t>You feel </a:t>
            </a:r>
            <a:r>
              <a:rPr lang="en-CA" dirty="0" smtClean="0"/>
              <a:t>that hydromorphone would be helpful, call her palliative NP/MD and suggest:</a:t>
            </a:r>
          </a:p>
          <a:p>
            <a:pPr marL="0" indent="0">
              <a:buNone/>
            </a:pPr>
            <a:endParaRPr lang="en-CA" dirty="0" smtClean="0"/>
          </a:p>
          <a:p>
            <a:r>
              <a:rPr lang="en-CA" dirty="0" smtClean="0"/>
              <a:t>Hydromorphone 0.5mg PO Q 2hours PRN for pain &amp; dyspnea</a:t>
            </a:r>
          </a:p>
          <a:p>
            <a:endParaRPr lang="en-CA" dirty="0"/>
          </a:p>
          <a:p>
            <a:r>
              <a:rPr lang="en-CA" dirty="0" smtClean="0"/>
              <a:t>Anything else to consider about the pain</a:t>
            </a:r>
            <a:r>
              <a:rPr lang="en-CA" dirty="0" smtClean="0"/>
              <a:t>?</a:t>
            </a:r>
          </a:p>
          <a:p>
            <a:pPr marL="0" indent="0">
              <a:buNone/>
            </a:pPr>
            <a:endParaRPr lang="en-CA" dirty="0" smtClean="0"/>
          </a:p>
          <a:p>
            <a:r>
              <a:rPr lang="en-CA" dirty="0" smtClean="0"/>
              <a:t>Progression of disease?  Boney mets? </a:t>
            </a:r>
            <a:endParaRPr lang="en-CA" dirty="0"/>
          </a:p>
        </p:txBody>
      </p:sp>
    </p:spTree>
    <p:extLst>
      <p:ext uri="{BB962C8B-B14F-4D97-AF65-F5344CB8AC3E}">
        <p14:creationId xmlns:p14="http://schemas.microsoft.com/office/powerpoint/2010/main" val="77213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study ~ Jenny</a:t>
            </a:r>
          </a:p>
        </p:txBody>
      </p:sp>
      <p:sp>
        <p:nvSpPr>
          <p:cNvPr id="3" name="Content Placeholder 2"/>
          <p:cNvSpPr>
            <a:spLocks noGrp="1"/>
          </p:cNvSpPr>
          <p:nvPr>
            <p:ph idx="1"/>
          </p:nvPr>
        </p:nvSpPr>
        <p:spPr>
          <a:xfrm>
            <a:off x="1104293" y="1658063"/>
            <a:ext cx="8946541" cy="4195481"/>
          </a:xfrm>
        </p:spPr>
        <p:txBody>
          <a:bodyPr/>
          <a:lstStyle/>
          <a:p>
            <a:r>
              <a:rPr lang="en-CA" dirty="0" smtClean="0"/>
              <a:t>CT </a:t>
            </a:r>
            <a:r>
              <a:rPr lang="en-CA" dirty="0" smtClean="0"/>
              <a:t>scan completed and she is found to have new onset of metastatic cancer to the right posterior  rib 7 </a:t>
            </a:r>
            <a:r>
              <a:rPr lang="en-CA" dirty="0" smtClean="0"/>
              <a:t>and is now scheduled to have radiation</a:t>
            </a:r>
            <a:endParaRPr lang="en-CA" dirty="0" smtClean="0"/>
          </a:p>
          <a:p>
            <a:pPr marL="0" indent="0">
              <a:buNone/>
            </a:pPr>
            <a:endParaRPr lang="en-CA" dirty="0" smtClean="0"/>
          </a:p>
          <a:p>
            <a:r>
              <a:rPr lang="en-CA" dirty="0" smtClean="0"/>
              <a:t>Post radiation, Jenny </a:t>
            </a:r>
            <a:r>
              <a:rPr lang="en-CA" dirty="0" smtClean="0"/>
              <a:t>is using the hydromorphone 0.5mg 2-3 times per day and feels that this is helpful to ease her breathing and make the pain tolerable; </a:t>
            </a:r>
            <a:endParaRPr lang="en-CA" dirty="0"/>
          </a:p>
          <a:p>
            <a:endParaRPr lang="en-CA" dirty="0" smtClean="0"/>
          </a:p>
          <a:p>
            <a:r>
              <a:rPr lang="en-CA" dirty="0" smtClean="0"/>
              <a:t>she </a:t>
            </a:r>
            <a:r>
              <a:rPr lang="en-CA" dirty="0" smtClean="0"/>
              <a:t>uses the hydromorphone to keep her pain less than 4/10 which is what she feels is tolerable to her</a:t>
            </a:r>
          </a:p>
          <a:p>
            <a:endParaRPr lang="en-CA" dirty="0"/>
          </a:p>
        </p:txBody>
      </p:sp>
    </p:spTree>
    <p:extLst>
      <p:ext uri="{BB962C8B-B14F-4D97-AF65-F5344CB8AC3E}">
        <p14:creationId xmlns:p14="http://schemas.microsoft.com/office/powerpoint/2010/main" val="1765053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objectives</a:t>
            </a:r>
            <a:endParaRPr lang="en-CA" dirty="0"/>
          </a:p>
        </p:txBody>
      </p:sp>
      <p:sp>
        <p:nvSpPr>
          <p:cNvPr id="3" name="Content Placeholder 2"/>
          <p:cNvSpPr>
            <a:spLocks noGrp="1"/>
          </p:cNvSpPr>
          <p:nvPr>
            <p:ph idx="1"/>
          </p:nvPr>
        </p:nvSpPr>
        <p:spPr>
          <a:xfrm>
            <a:off x="1104293" y="1699627"/>
            <a:ext cx="8946541" cy="4534918"/>
          </a:xfrm>
        </p:spPr>
        <p:txBody>
          <a:bodyPr>
            <a:normAutofit/>
          </a:bodyPr>
          <a:lstStyle/>
          <a:p>
            <a:pPr marL="0" indent="0">
              <a:buNone/>
            </a:pPr>
            <a:r>
              <a:rPr lang="en-CA" sz="2800" dirty="0"/>
              <a:t>At the end of this session, participants will be able to</a:t>
            </a:r>
            <a:r>
              <a:rPr lang="en-CA" sz="2800" dirty="0" smtClean="0"/>
              <a:t>:</a:t>
            </a:r>
          </a:p>
          <a:p>
            <a:pPr marL="0" indent="0">
              <a:buNone/>
            </a:pPr>
            <a:endParaRPr lang="en-CA" sz="1000" dirty="0"/>
          </a:p>
          <a:p>
            <a:pPr lvl="0"/>
            <a:r>
              <a:rPr lang="en-CA" dirty="0"/>
              <a:t>Select appropriate analgesia &amp; adjuvant </a:t>
            </a:r>
            <a:r>
              <a:rPr lang="en-CA" dirty="0" smtClean="0"/>
              <a:t>therapies</a:t>
            </a:r>
          </a:p>
          <a:p>
            <a:pPr marL="0" lvl="0" indent="0">
              <a:buNone/>
            </a:pPr>
            <a:endParaRPr lang="en-CA" dirty="0"/>
          </a:p>
          <a:p>
            <a:pPr lvl="0"/>
            <a:r>
              <a:rPr lang="en-CA" dirty="0"/>
              <a:t>Initiate, titrate, and rotate opioid doses </a:t>
            </a:r>
            <a:r>
              <a:rPr lang="en-CA" dirty="0" smtClean="0"/>
              <a:t>effectively</a:t>
            </a:r>
          </a:p>
          <a:p>
            <a:pPr marL="0" lvl="0" indent="0">
              <a:buNone/>
            </a:pPr>
            <a:endParaRPr lang="en-CA" dirty="0"/>
          </a:p>
          <a:p>
            <a:pPr lvl="0"/>
            <a:r>
              <a:rPr lang="en-CA" dirty="0"/>
              <a:t>Manage breakthrough pain &amp; opioid side effects</a:t>
            </a:r>
          </a:p>
          <a:p>
            <a:pPr marL="0" indent="0">
              <a:buNone/>
            </a:pPr>
            <a:endParaRPr lang="en-CA" dirty="0"/>
          </a:p>
        </p:txBody>
      </p:sp>
    </p:spTree>
    <p:extLst>
      <p:ext uri="{BB962C8B-B14F-4D97-AF65-F5344CB8AC3E}">
        <p14:creationId xmlns:p14="http://schemas.microsoft.com/office/powerpoint/2010/main" val="2148566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study ~ Jenny</a:t>
            </a:r>
          </a:p>
        </p:txBody>
      </p:sp>
      <p:sp>
        <p:nvSpPr>
          <p:cNvPr id="3" name="Content Placeholder 2"/>
          <p:cNvSpPr>
            <a:spLocks noGrp="1"/>
          </p:cNvSpPr>
          <p:nvPr>
            <p:ph idx="1"/>
          </p:nvPr>
        </p:nvSpPr>
        <p:spPr/>
        <p:txBody>
          <a:bodyPr/>
          <a:lstStyle/>
          <a:p>
            <a:r>
              <a:rPr lang="en-CA" dirty="0" smtClean="0"/>
              <a:t>Jenny is now taking the hydromorphone 1mg tablet every 2-4 </a:t>
            </a:r>
            <a:r>
              <a:rPr lang="en-CA" dirty="0" smtClean="0"/>
              <a:t>hours </a:t>
            </a:r>
            <a:r>
              <a:rPr lang="en-CA" dirty="0" smtClean="0"/>
              <a:t>and she feels that it is difficult to have to rely on taking the pills so often especially over night.</a:t>
            </a:r>
          </a:p>
          <a:p>
            <a:pPr marL="0" indent="0">
              <a:buNone/>
            </a:pPr>
            <a:endParaRPr lang="en-CA" dirty="0" smtClean="0"/>
          </a:p>
          <a:p>
            <a:r>
              <a:rPr lang="en-CA" dirty="0" smtClean="0"/>
              <a:t>What do we want to know?</a:t>
            </a:r>
          </a:p>
          <a:p>
            <a:pPr marL="0" indent="0">
              <a:buNone/>
            </a:pPr>
            <a:endParaRPr lang="en-CA" dirty="0" smtClean="0"/>
          </a:p>
          <a:p>
            <a:r>
              <a:rPr lang="en-CA" dirty="0" smtClean="0"/>
              <a:t>Is it helping? Has she been taking anything else? Is the pain worsening? Is she having difficulty swallowing the pills, is she taking the pills RTC including waking at night? How many mgs/day is she currently taking?</a:t>
            </a:r>
          </a:p>
          <a:p>
            <a:endParaRPr lang="en-CA" dirty="0"/>
          </a:p>
        </p:txBody>
      </p:sp>
    </p:spTree>
    <p:extLst>
      <p:ext uri="{BB962C8B-B14F-4D97-AF65-F5344CB8AC3E}">
        <p14:creationId xmlns:p14="http://schemas.microsoft.com/office/powerpoint/2010/main" val="372003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study ~ Jenny</a:t>
            </a:r>
          </a:p>
        </p:txBody>
      </p:sp>
      <p:sp>
        <p:nvSpPr>
          <p:cNvPr id="3" name="Content Placeholder 2"/>
          <p:cNvSpPr>
            <a:spLocks noGrp="1"/>
          </p:cNvSpPr>
          <p:nvPr>
            <p:ph idx="1"/>
          </p:nvPr>
        </p:nvSpPr>
        <p:spPr/>
        <p:txBody>
          <a:bodyPr>
            <a:normAutofit lnSpcReduction="10000"/>
          </a:bodyPr>
          <a:lstStyle/>
          <a:p>
            <a:r>
              <a:rPr lang="en-CA" dirty="0" smtClean="0"/>
              <a:t>Jenny is taking 10-12mg of the hydromorphone IR every day now</a:t>
            </a:r>
          </a:p>
          <a:p>
            <a:pPr marL="0" indent="0">
              <a:buNone/>
            </a:pPr>
            <a:endParaRPr lang="en-CA" dirty="0" smtClean="0"/>
          </a:p>
          <a:p>
            <a:r>
              <a:rPr lang="en-CA" dirty="0" smtClean="0"/>
              <a:t>She feels it helps keep her pain tolerable and she is happy with that but finds it bothersome to take the pills so often and if she sleeps through she wakes in excruciating pain</a:t>
            </a:r>
          </a:p>
          <a:p>
            <a:pPr marL="0" indent="0">
              <a:buNone/>
            </a:pPr>
            <a:endParaRPr lang="en-CA" dirty="0" smtClean="0"/>
          </a:p>
          <a:p>
            <a:r>
              <a:rPr lang="en-CA" dirty="0" smtClean="0"/>
              <a:t>What would you suggest?</a:t>
            </a:r>
          </a:p>
          <a:p>
            <a:pPr marL="0" indent="0">
              <a:buNone/>
            </a:pPr>
            <a:endParaRPr lang="en-CA" dirty="0" smtClean="0"/>
          </a:p>
          <a:p>
            <a:r>
              <a:rPr lang="en-CA" dirty="0" smtClean="0"/>
              <a:t>hydromorphCONTIN</a:t>
            </a:r>
            <a:r>
              <a:rPr lang="en-CA" dirty="0" smtClean="0"/>
              <a:t>.  How much? </a:t>
            </a:r>
          </a:p>
          <a:p>
            <a:pPr marL="0" indent="0">
              <a:buNone/>
            </a:pPr>
            <a:endParaRPr lang="en-CA" dirty="0" smtClean="0"/>
          </a:p>
          <a:p>
            <a:r>
              <a:rPr lang="en-CA" dirty="0" smtClean="0"/>
              <a:t>hydromorphCONTIN</a:t>
            </a:r>
            <a:r>
              <a:rPr lang="en-CA" dirty="0" smtClean="0"/>
              <a:t> 6mg PO Q12hours</a:t>
            </a:r>
            <a:endParaRPr lang="en-CA" dirty="0"/>
          </a:p>
        </p:txBody>
      </p:sp>
    </p:spTree>
    <p:extLst>
      <p:ext uri="{BB962C8B-B14F-4D97-AF65-F5344CB8AC3E}">
        <p14:creationId xmlns:p14="http://schemas.microsoft.com/office/powerpoint/2010/main" val="37499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Breakthrough medication</a:t>
            </a:r>
            <a:endParaRPr lang="en-CA" dirty="0"/>
          </a:p>
        </p:txBody>
      </p:sp>
      <p:sp>
        <p:nvSpPr>
          <p:cNvPr id="3" name="Content Placeholder 2"/>
          <p:cNvSpPr>
            <a:spLocks noGrp="1"/>
          </p:cNvSpPr>
          <p:nvPr>
            <p:ph idx="1"/>
          </p:nvPr>
        </p:nvSpPr>
        <p:spPr>
          <a:xfrm>
            <a:off x="1186439" y="1699626"/>
            <a:ext cx="8946541" cy="4857037"/>
          </a:xfrm>
        </p:spPr>
        <p:txBody>
          <a:bodyPr>
            <a:normAutofit/>
          </a:bodyPr>
          <a:lstStyle/>
          <a:p>
            <a:r>
              <a:rPr lang="en-CA" dirty="0" smtClean="0"/>
              <a:t>Breakthrough dose should be approximatel</a:t>
            </a:r>
            <a:r>
              <a:rPr lang="en-CA" dirty="0" smtClean="0"/>
              <a:t>y 10% of the total daily opioid dose given q1-3 hours</a:t>
            </a:r>
          </a:p>
          <a:p>
            <a:pPr marL="0" indent="0">
              <a:buNone/>
            </a:pPr>
            <a:endParaRPr lang="en-CA" dirty="0" smtClean="0"/>
          </a:p>
          <a:p>
            <a:r>
              <a:rPr lang="en-CA" dirty="0" smtClean="0"/>
              <a:t>May need to titrate the dose according to the patient’s needs</a:t>
            </a:r>
          </a:p>
          <a:p>
            <a:pPr marL="0" indent="0">
              <a:buNone/>
            </a:pPr>
            <a:endParaRPr lang="en-CA" dirty="0" smtClean="0"/>
          </a:p>
          <a:p>
            <a:r>
              <a:rPr lang="en-CA" dirty="0" smtClean="0"/>
              <a:t>Generally use the same opioid as being used for the regular regime (scheduled short acting or long acting opioid) except with fentanyl patch </a:t>
            </a:r>
          </a:p>
          <a:p>
            <a:endParaRPr lang="en-CA" dirty="0"/>
          </a:p>
          <a:p>
            <a:r>
              <a:rPr lang="en-CA" dirty="0" smtClean="0"/>
              <a:t>So what dose would be suggest for Jenny?</a:t>
            </a:r>
          </a:p>
          <a:p>
            <a:pPr marL="0" indent="0">
              <a:buNone/>
            </a:pPr>
            <a:endParaRPr lang="en-CA" dirty="0" smtClean="0"/>
          </a:p>
          <a:p>
            <a:r>
              <a:rPr lang="en-CA" dirty="0" smtClean="0"/>
              <a:t>1mg Q2hours PRN for breakthrough pain</a:t>
            </a:r>
            <a:endParaRPr lang="en-CA" dirty="0"/>
          </a:p>
        </p:txBody>
      </p:sp>
    </p:spTree>
    <p:extLst>
      <p:ext uri="{BB962C8B-B14F-4D97-AF65-F5344CB8AC3E}">
        <p14:creationId xmlns:p14="http://schemas.microsoft.com/office/powerpoint/2010/main" val="119377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Titrating dose of opioid</a:t>
            </a:r>
            <a:endParaRPr lang="en-CA" dirty="0"/>
          </a:p>
        </p:txBody>
      </p:sp>
      <p:sp>
        <p:nvSpPr>
          <p:cNvPr id="3" name="Content Placeholder 2"/>
          <p:cNvSpPr>
            <a:spLocks noGrp="1"/>
          </p:cNvSpPr>
          <p:nvPr>
            <p:ph idx="1"/>
          </p:nvPr>
        </p:nvSpPr>
        <p:spPr>
          <a:xfrm>
            <a:off x="947449" y="1689236"/>
            <a:ext cx="9225251" cy="4195481"/>
          </a:xfrm>
        </p:spPr>
        <p:txBody>
          <a:bodyPr>
            <a:normAutofit fontScale="92500" lnSpcReduction="20000"/>
          </a:bodyPr>
          <a:lstStyle/>
          <a:p>
            <a:r>
              <a:rPr lang="en-CA" dirty="0" smtClean="0"/>
              <a:t>What would you do if the next time you saw Jenny she reported using the </a:t>
            </a:r>
            <a:r>
              <a:rPr lang="en-CA" dirty="0" smtClean="0"/>
              <a:t>hydromorphCONTIN</a:t>
            </a:r>
            <a:r>
              <a:rPr lang="en-CA" dirty="0" smtClean="0"/>
              <a:t> 6mg Q12hours plus was using 1mg breakthrough dose 5-6 times per day?</a:t>
            </a:r>
          </a:p>
          <a:p>
            <a:pPr marL="0" indent="0">
              <a:buNone/>
            </a:pPr>
            <a:endParaRPr lang="en-CA" dirty="0" smtClean="0"/>
          </a:p>
          <a:p>
            <a:r>
              <a:rPr lang="en-CA" dirty="0" smtClean="0"/>
              <a:t>Consider increasing her long acting?  To 9mg PO Q12hours</a:t>
            </a:r>
          </a:p>
          <a:p>
            <a:endParaRPr lang="en-CA" dirty="0" smtClean="0"/>
          </a:p>
          <a:p>
            <a:r>
              <a:rPr lang="en-CA" dirty="0" smtClean="0"/>
              <a:t>But what if she told you she was comfortable most of the day but found her pain flared first thing in the mornings before she took her long acting and then again in the afternoon?</a:t>
            </a:r>
          </a:p>
          <a:p>
            <a:endParaRPr lang="en-CA" dirty="0"/>
          </a:p>
          <a:p>
            <a:r>
              <a:rPr lang="en-CA" dirty="0" smtClean="0"/>
              <a:t>She likely requires an increase in medication but you may also want to consider change the long acting to Q8hour dosing as she may be having dose end failure </a:t>
            </a:r>
          </a:p>
          <a:p>
            <a:endParaRPr lang="en-CA" dirty="0"/>
          </a:p>
        </p:txBody>
      </p:sp>
    </p:spTree>
    <p:extLst>
      <p:ext uri="{BB962C8B-B14F-4D97-AF65-F5344CB8AC3E}">
        <p14:creationId xmlns:p14="http://schemas.microsoft.com/office/powerpoint/2010/main" val="31839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214040185"/>
              </p:ext>
            </p:extLst>
          </p:nvPr>
        </p:nvGraphicFramePr>
        <p:xfrm>
          <a:off x="1086923" y="3915881"/>
          <a:ext cx="8947149" cy="1849120"/>
        </p:xfrm>
        <a:graphic>
          <a:graphicData uri="http://schemas.openxmlformats.org/drawingml/2006/table">
            <a:tbl>
              <a:tblPr firstRow="1" bandRow="1">
                <a:tableStyleId>{5C22544A-7EE6-4342-B048-85BDC9FD1C3A}</a:tableStyleId>
              </a:tblPr>
              <a:tblGrid>
                <a:gridCol w="2982383"/>
                <a:gridCol w="2982383"/>
                <a:gridCol w="2982383"/>
              </a:tblGrid>
              <a:tr h="339184">
                <a:tc>
                  <a:txBody>
                    <a:bodyPr/>
                    <a:lstStyle/>
                    <a:p>
                      <a:r>
                        <a:rPr lang="en-CA" dirty="0" smtClean="0"/>
                        <a:t>OPIOID</a:t>
                      </a:r>
                      <a:endParaRPr lang="en-CA" dirty="0"/>
                    </a:p>
                  </a:txBody>
                  <a:tcPr/>
                </a:tc>
                <a:tc>
                  <a:txBody>
                    <a:bodyPr/>
                    <a:lstStyle/>
                    <a:p>
                      <a:r>
                        <a:rPr lang="en-CA" dirty="0" smtClean="0"/>
                        <a:t>PO</a:t>
                      </a:r>
                      <a:r>
                        <a:rPr lang="en-CA" baseline="0" dirty="0" smtClean="0"/>
                        <a:t> </a:t>
                      </a:r>
                      <a:r>
                        <a:rPr lang="en-CA" dirty="0" smtClean="0"/>
                        <a:t>DOSE</a:t>
                      </a:r>
                      <a:r>
                        <a:rPr lang="en-CA" baseline="0" dirty="0" smtClean="0"/>
                        <a:t> </a:t>
                      </a:r>
                      <a:endParaRPr lang="en-CA" dirty="0"/>
                    </a:p>
                  </a:txBody>
                  <a:tcPr/>
                </a:tc>
                <a:tc>
                  <a:txBody>
                    <a:bodyPr/>
                    <a:lstStyle/>
                    <a:p>
                      <a:r>
                        <a:rPr lang="en-CA" dirty="0" smtClean="0"/>
                        <a:t>IV/SC</a:t>
                      </a:r>
                      <a:r>
                        <a:rPr lang="en-CA" baseline="0" dirty="0" smtClean="0"/>
                        <a:t> DOSE</a:t>
                      </a:r>
                      <a:endParaRPr lang="en-CA" dirty="0"/>
                    </a:p>
                  </a:txBody>
                  <a:tcPr/>
                </a:tc>
              </a:tr>
              <a:tr h="370840">
                <a:tc>
                  <a:txBody>
                    <a:bodyPr/>
                    <a:lstStyle/>
                    <a:p>
                      <a:r>
                        <a:rPr lang="en-CA" dirty="0" smtClean="0"/>
                        <a:t>MORPHINE</a:t>
                      </a:r>
                      <a:endParaRPr lang="en-CA" dirty="0"/>
                    </a:p>
                  </a:txBody>
                  <a:tcPr/>
                </a:tc>
                <a:tc>
                  <a:txBody>
                    <a:bodyPr/>
                    <a:lstStyle/>
                    <a:p>
                      <a:pPr algn="ctr"/>
                      <a:r>
                        <a:rPr lang="en-CA" dirty="0" smtClean="0"/>
                        <a:t>10mg</a:t>
                      </a:r>
                      <a:endParaRPr lang="en-CA" dirty="0"/>
                    </a:p>
                  </a:txBody>
                  <a:tcPr/>
                </a:tc>
                <a:tc>
                  <a:txBody>
                    <a:bodyPr/>
                    <a:lstStyle/>
                    <a:p>
                      <a:pPr algn="ctr"/>
                      <a:r>
                        <a:rPr lang="en-CA" dirty="0" smtClean="0"/>
                        <a:t>5mg</a:t>
                      </a:r>
                      <a:endParaRPr lang="en-CA" dirty="0"/>
                    </a:p>
                  </a:txBody>
                  <a:tcPr/>
                </a:tc>
              </a:tr>
              <a:tr h="370840">
                <a:tc>
                  <a:txBody>
                    <a:bodyPr/>
                    <a:lstStyle/>
                    <a:p>
                      <a:r>
                        <a:rPr lang="en-CA" dirty="0" smtClean="0"/>
                        <a:t>HYDROMORPHONE</a:t>
                      </a:r>
                      <a:endParaRPr lang="en-CA" dirty="0"/>
                    </a:p>
                  </a:txBody>
                  <a:tcPr/>
                </a:tc>
                <a:tc>
                  <a:txBody>
                    <a:bodyPr/>
                    <a:lstStyle/>
                    <a:p>
                      <a:pPr algn="ctr"/>
                      <a:r>
                        <a:rPr lang="en-CA" dirty="0" smtClean="0"/>
                        <a:t>2mg</a:t>
                      </a:r>
                      <a:endParaRPr lang="en-CA" dirty="0"/>
                    </a:p>
                  </a:txBody>
                  <a:tcPr/>
                </a:tc>
                <a:tc>
                  <a:txBody>
                    <a:bodyPr/>
                    <a:lstStyle/>
                    <a:p>
                      <a:pPr algn="ctr"/>
                      <a:r>
                        <a:rPr lang="en-CA" dirty="0" smtClean="0"/>
                        <a:t>1mg</a:t>
                      </a:r>
                      <a:endParaRPr lang="en-CA" dirty="0"/>
                    </a:p>
                  </a:txBody>
                  <a:tcPr/>
                </a:tc>
              </a:tr>
              <a:tr h="370840">
                <a:tc>
                  <a:txBody>
                    <a:bodyPr/>
                    <a:lstStyle/>
                    <a:p>
                      <a:r>
                        <a:rPr lang="en-CA" dirty="0" smtClean="0"/>
                        <a:t>CODEINE</a:t>
                      </a:r>
                      <a:r>
                        <a:rPr lang="en-CA" baseline="0" dirty="0" smtClean="0"/>
                        <a:t> </a:t>
                      </a:r>
                      <a:endParaRPr lang="en-CA" dirty="0"/>
                    </a:p>
                  </a:txBody>
                  <a:tcPr/>
                </a:tc>
                <a:tc>
                  <a:txBody>
                    <a:bodyPr/>
                    <a:lstStyle/>
                    <a:p>
                      <a:pPr algn="ctr"/>
                      <a:r>
                        <a:rPr lang="en-CA" dirty="0" smtClean="0"/>
                        <a:t>100mg</a:t>
                      </a:r>
                      <a:endParaRPr lang="en-CA" dirty="0"/>
                    </a:p>
                  </a:txBody>
                  <a:tcPr/>
                </a:tc>
                <a:tc>
                  <a:txBody>
                    <a:bodyPr/>
                    <a:lstStyle/>
                    <a:p>
                      <a:pPr algn="ctr"/>
                      <a:r>
                        <a:rPr lang="en-CA" dirty="0" smtClean="0"/>
                        <a:t>  ---</a:t>
                      </a:r>
                      <a:endParaRPr lang="en-CA" dirty="0"/>
                    </a:p>
                  </a:txBody>
                  <a:tcPr/>
                </a:tc>
              </a:tr>
              <a:tr h="370840">
                <a:tc>
                  <a:txBody>
                    <a:bodyPr/>
                    <a:lstStyle/>
                    <a:p>
                      <a:r>
                        <a:rPr lang="en-CA" dirty="0" smtClean="0"/>
                        <a:t>OXYCODONE</a:t>
                      </a:r>
                      <a:endParaRPr lang="en-CA" dirty="0"/>
                    </a:p>
                  </a:txBody>
                  <a:tcPr/>
                </a:tc>
                <a:tc>
                  <a:txBody>
                    <a:bodyPr/>
                    <a:lstStyle/>
                    <a:p>
                      <a:pPr algn="ctr"/>
                      <a:r>
                        <a:rPr lang="en-CA" dirty="0" smtClean="0"/>
                        <a:t>5mg</a:t>
                      </a:r>
                      <a:endParaRPr lang="en-CA" dirty="0"/>
                    </a:p>
                  </a:txBody>
                  <a:tcPr/>
                </a:tc>
                <a:tc>
                  <a:txBody>
                    <a:bodyPr/>
                    <a:lstStyle/>
                    <a:p>
                      <a:pPr algn="ctr"/>
                      <a:r>
                        <a:rPr lang="en-CA" dirty="0" smtClean="0"/>
                        <a:t>  ---</a:t>
                      </a:r>
                      <a:endParaRPr lang="en-CA" dirty="0"/>
                    </a:p>
                  </a:txBody>
                  <a:tcPr/>
                </a:tc>
              </a:tr>
            </a:tbl>
          </a:graphicData>
        </a:graphic>
      </p:graphicFrame>
      <p:sp>
        <p:nvSpPr>
          <p:cNvPr id="6" name="TextBox 5"/>
          <p:cNvSpPr txBox="1"/>
          <p:nvPr/>
        </p:nvSpPr>
        <p:spPr>
          <a:xfrm>
            <a:off x="958687" y="510127"/>
            <a:ext cx="8517822" cy="584775"/>
          </a:xfrm>
          <a:prstGeom prst="rect">
            <a:avLst/>
          </a:prstGeom>
          <a:noFill/>
        </p:spPr>
        <p:txBody>
          <a:bodyPr wrap="square" rtlCol="0">
            <a:spAutoFit/>
          </a:bodyPr>
          <a:lstStyle/>
          <a:p>
            <a:r>
              <a:rPr lang="en-CA" sz="3200" dirty="0" smtClean="0"/>
              <a:t>Equianalgesia &amp; Opioid Rotation</a:t>
            </a:r>
            <a:endParaRPr lang="en-CA" sz="3200" dirty="0"/>
          </a:p>
        </p:txBody>
      </p:sp>
      <p:sp>
        <p:nvSpPr>
          <p:cNvPr id="2" name="TextBox 1"/>
          <p:cNvSpPr txBox="1"/>
          <p:nvPr/>
        </p:nvSpPr>
        <p:spPr>
          <a:xfrm>
            <a:off x="885951" y="1662791"/>
            <a:ext cx="9839553" cy="1754326"/>
          </a:xfrm>
          <a:prstGeom prst="rect">
            <a:avLst/>
          </a:prstGeom>
          <a:noFill/>
        </p:spPr>
        <p:txBody>
          <a:bodyPr wrap="none" rtlCol="0">
            <a:spAutoFit/>
          </a:bodyPr>
          <a:lstStyle/>
          <a:p>
            <a:pPr marL="285750" indent="-285750">
              <a:buFont typeface="Wingdings" panose="05000000000000000000" pitchFamily="2" charset="2"/>
              <a:buChar char="Ø"/>
            </a:pPr>
            <a:r>
              <a:rPr lang="en-CA" dirty="0"/>
              <a:t>Increase the dose by 25% -50% if the patient is not achieving adequate pain </a:t>
            </a:r>
            <a:r>
              <a:rPr lang="en-CA" dirty="0" smtClean="0"/>
              <a:t>control</a:t>
            </a:r>
          </a:p>
          <a:p>
            <a:r>
              <a:rPr lang="en-CA" dirty="0" smtClean="0"/>
              <a:t> </a:t>
            </a:r>
            <a:endParaRPr lang="en-CA" dirty="0"/>
          </a:p>
          <a:p>
            <a:pPr marL="285750" indent="-285750">
              <a:buFont typeface="Wingdings" panose="05000000000000000000" pitchFamily="2" charset="2"/>
              <a:buChar char="Ø"/>
            </a:pPr>
            <a:r>
              <a:rPr lang="en-CA" dirty="0"/>
              <a:t>Take into account the number of breakthrough doses </a:t>
            </a:r>
            <a:r>
              <a:rPr lang="en-CA" dirty="0" smtClean="0"/>
              <a:t>taken</a:t>
            </a:r>
          </a:p>
          <a:p>
            <a:endParaRPr lang="en-CA" dirty="0" smtClean="0"/>
          </a:p>
          <a:p>
            <a:pPr marL="285750" indent="-285750">
              <a:buFont typeface="Wingdings" panose="05000000000000000000" pitchFamily="2" charset="2"/>
              <a:buChar char="Ø"/>
            </a:pPr>
            <a:r>
              <a:rPr lang="en-CA" dirty="0" smtClean="0"/>
              <a:t>Morphine is the GOLD standard for opioid rotation</a:t>
            </a:r>
            <a:endParaRPr lang="en-CA" dirty="0"/>
          </a:p>
          <a:p>
            <a:r>
              <a:rPr lang="en-CA" dirty="0"/>
              <a:t>  </a:t>
            </a:r>
            <a:endParaRPr lang="en-CA" dirty="0"/>
          </a:p>
        </p:txBody>
      </p:sp>
    </p:spTree>
    <p:extLst>
      <p:ext uri="{BB962C8B-B14F-4D97-AF65-F5344CB8AC3E}">
        <p14:creationId xmlns:p14="http://schemas.microsoft.com/office/powerpoint/2010/main" val="2585392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Rotating opioids</a:t>
            </a:r>
            <a:endParaRPr lang="en-CA" dirty="0"/>
          </a:p>
        </p:txBody>
      </p:sp>
      <p:sp>
        <p:nvSpPr>
          <p:cNvPr id="3" name="Content Placeholder 2"/>
          <p:cNvSpPr>
            <a:spLocks noGrp="1"/>
          </p:cNvSpPr>
          <p:nvPr>
            <p:ph idx="1"/>
          </p:nvPr>
        </p:nvSpPr>
        <p:spPr>
          <a:xfrm>
            <a:off x="1104293" y="1335945"/>
            <a:ext cx="8946541" cy="5231110"/>
          </a:xfrm>
        </p:spPr>
        <p:txBody>
          <a:bodyPr>
            <a:normAutofit/>
          </a:bodyPr>
          <a:lstStyle/>
          <a:p>
            <a:r>
              <a:rPr lang="en-CA" dirty="0" smtClean="0"/>
              <a:t>What if Jenny was taking M-</a:t>
            </a:r>
            <a:r>
              <a:rPr lang="en-CA" dirty="0" smtClean="0"/>
              <a:t>Eslon</a:t>
            </a:r>
            <a:r>
              <a:rPr lang="en-CA" dirty="0" smtClean="0"/>
              <a:t> 20mg PO Q12hours and was taking </a:t>
            </a:r>
            <a:r>
              <a:rPr lang="en-CA" dirty="0" smtClean="0"/>
              <a:t>statex</a:t>
            </a:r>
            <a:r>
              <a:rPr lang="en-CA" dirty="0" smtClean="0"/>
              <a:t> 5mg PO q 2hours PRN for pain and you felt rotating the opioid was necessary</a:t>
            </a:r>
          </a:p>
          <a:p>
            <a:endParaRPr lang="en-CA" dirty="0"/>
          </a:p>
          <a:p>
            <a:r>
              <a:rPr lang="en-CA" dirty="0" smtClean="0"/>
              <a:t>Jenny confirms that she is typically taking an additional 20mg of morphine daily (</a:t>
            </a:r>
            <a:r>
              <a:rPr lang="en-CA" dirty="0" smtClean="0"/>
              <a:t>statex</a:t>
            </a:r>
            <a:r>
              <a:rPr lang="en-CA" dirty="0" smtClean="0"/>
              <a:t> 5mg x 4 doses)</a:t>
            </a:r>
            <a:endParaRPr lang="en-CA" dirty="0"/>
          </a:p>
          <a:p>
            <a:endParaRPr lang="en-CA" dirty="0" smtClean="0"/>
          </a:p>
          <a:p>
            <a:r>
              <a:rPr lang="en-CA" dirty="0" smtClean="0"/>
              <a:t>You decide you’d like to rotate her opioid to hydromorphone</a:t>
            </a:r>
          </a:p>
          <a:p>
            <a:pPr marL="0" indent="0">
              <a:buNone/>
            </a:pPr>
            <a:endParaRPr lang="en-CA" dirty="0" smtClean="0"/>
          </a:p>
          <a:p>
            <a:r>
              <a:rPr lang="en-CA" dirty="0" smtClean="0"/>
              <a:t>20mg Q12hours = 40mg + 20mg (PRN doses) = 60mg/24hours</a:t>
            </a:r>
          </a:p>
          <a:p>
            <a:pPr marL="0" indent="0">
              <a:buNone/>
            </a:pPr>
            <a:endParaRPr lang="en-CA" dirty="0" smtClean="0"/>
          </a:p>
          <a:p>
            <a:r>
              <a:rPr lang="en-CA" dirty="0" smtClean="0"/>
              <a:t>60mg / 5 = 12mg</a:t>
            </a:r>
          </a:p>
          <a:p>
            <a:pPr marL="0" indent="0">
              <a:buNone/>
            </a:pPr>
            <a:endParaRPr lang="en-CA" dirty="0" smtClean="0"/>
          </a:p>
          <a:p>
            <a:endParaRPr lang="en-CA" dirty="0" smtClean="0"/>
          </a:p>
          <a:p>
            <a:endParaRPr lang="en-CA" dirty="0"/>
          </a:p>
        </p:txBody>
      </p:sp>
    </p:spTree>
    <p:extLst>
      <p:ext uri="{BB962C8B-B14F-4D97-AF65-F5344CB8AC3E}">
        <p14:creationId xmlns:p14="http://schemas.microsoft.com/office/powerpoint/2010/main" val="3892272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Incomplete Cross-tolerance</a:t>
            </a:r>
            <a:endParaRPr lang="en-CA" dirty="0"/>
          </a:p>
        </p:txBody>
      </p:sp>
      <p:sp>
        <p:nvSpPr>
          <p:cNvPr id="3" name="Content Placeholder 2"/>
          <p:cNvSpPr>
            <a:spLocks noGrp="1"/>
          </p:cNvSpPr>
          <p:nvPr>
            <p:ph idx="1"/>
          </p:nvPr>
        </p:nvSpPr>
        <p:spPr>
          <a:xfrm>
            <a:off x="1104293" y="1595717"/>
            <a:ext cx="8946541" cy="4701173"/>
          </a:xfrm>
        </p:spPr>
        <p:txBody>
          <a:bodyPr>
            <a:normAutofit fontScale="92500" lnSpcReduction="10000"/>
          </a:bodyPr>
          <a:lstStyle/>
          <a:p>
            <a:r>
              <a:rPr lang="en-CA" dirty="0" smtClean="0"/>
              <a:t>The tolerance a patient has built towards one opioid my not completely transfer to the new opioid </a:t>
            </a:r>
          </a:p>
          <a:p>
            <a:pPr marL="0" indent="0">
              <a:buNone/>
            </a:pPr>
            <a:endParaRPr lang="en-CA" dirty="0" smtClean="0"/>
          </a:p>
          <a:p>
            <a:r>
              <a:rPr lang="en-CA" dirty="0" smtClean="0"/>
              <a:t>Due </a:t>
            </a:r>
            <a:r>
              <a:rPr lang="en-CA" dirty="0"/>
              <a:t>to incomplete cross-tolerance, it is recommended that you reduce the new opioid by 50% of the Equianalgesia </a:t>
            </a:r>
            <a:r>
              <a:rPr lang="en-CA" dirty="0" smtClean="0"/>
              <a:t>dose</a:t>
            </a:r>
          </a:p>
          <a:p>
            <a:endParaRPr lang="en-CA" dirty="0"/>
          </a:p>
          <a:p>
            <a:r>
              <a:rPr lang="en-CA" dirty="0" smtClean="0"/>
              <a:t>Therefore you would consider starting Jenny with hydromorphone 6mg/day (</a:t>
            </a:r>
            <a:r>
              <a:rPr lang="en-CA" dirty="0"/>
              <a:t>60mg / 5 = </a:t>
            </a:r>
            <a:r>
              <a:rPr lang="en-CA" dirty="0" smtClean="0"/>
              <a:t>12mg) (12mg / 50% = 6mg)</a:t>
            </a:r>
          </a:p>
          <a:p>
            <a:pPr marL="0" indent="0">
              <a:buNone/>
            </a:pPr>
            <a:endParaRPr lang="en-CA" dirty="0" smtClean="0"/>
          </a:p>
          <a:p>
            <a:r>
              <a:rPr lang="en-CA" dirty="0" smtClean="0"/>
              <a:t>You would then consider hydromorphone 3mg PO Q12hours with a dose of hydromorphone IR Q 2hours for breakthrough pain.</a:t>
            </a:r>
          </a:p>
          <a:p>
            <a:pPr marL="0" indent="0">
              <a:buNone/>
            </a:pPr>
            <a:endParaRPr lang="en-CA" dirty="0" smtClean="0"/>
          </a:p>
          <a:p>
            <a:r>
              <a:rPr lang="en-CA" dirty="0" smtClean="0"/>
              <a:t>What dose would you consider for breakthrough?</a:t>
            </a:r>
            <a:endParaRPr lang="en-CA" dirty="0"/>
          </a:p>
          <a:p>
            <a:endParaRPr lang="en-CA" dirty="0" smtClean="0"/>
          </a:p>
          <a:p>
            <a:endParaRPr lang="en-CA" dirty="0"/>
          </a:p>
          <a:p>
            <a:endParaRPr lang="en-CA" dirty="0"/>
          </a:p>
        </p:txBody>
      </p:sp>
    </p:spTree>
    <p:extLst>
      <p:ext uri="{BB962C8B-B14F-4D97-AF65-F5344CB8AC3E}">
        <p14:creationId xmlns:p14="http://schemas.microsoft.com/office/powerpoint/2010/main" val="2995029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6927"/>
          </a:xfrm>
        </p:spPr>
        <p:txBody>
          <a:bodyPr/>
          <a:lstStyle/>
          <a:p>
            <a:r>
              <a:rPr lang="en-CA" dirty="0" smtClean="0"/>
              <a:t>Equianalgesia – Fentanyl Patch</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294112"/>
              </p:ext>
            </p:extLst>
          </p:nvPr>
        </p:nvGraphicFramePr>
        <p:xfrm>
          <a:off x="997527" y="2707011"/>
          <a:ext cx="8947150" cy="3977640"/>
        </p:xfrm>
        <a:graphic>
          <a:graphicData uri="http://schemas.openxmlformats.org/drawingml/2006/table">
            <a:tbl>
              <a:tblPr firstRow="1" bandRow="1">
                <a:tableStyleId>{5C22544A-7EE6-4342-B048-85BDC9FD1C3A}</a:tableStyleId>
              </a:tblPr>
              <a:tblGrid>
                <a:gridCol w="4473575"/>
                <a:gridCol w="4473575"/>
              </a:tblGrid>
              <a:tr h="370840">
                <a:tc>
                  <a:txBody>
                    <a:bodyPr/>
                    <a:lstStyle/>
                    <a:p>
                      <a:pPr algn="ctr"/>
                      <a:r>
                        <a:rPr lang="en-CA" dirty="0" smtClean="0"/>
                        <a:t>MORPHINE dose </a:t>
                      </a:r>
                    </a:p>
                    <a:p>
                      <a:pPr algn="ctr"/>
                      <a:r>
                        <a:rPr lang="en-CA" dirty="0" smtClean="0"/>
                        <a:t>Mg PO/24 hours</a:t>
                      </a:r>
                      <a:endParaRPr lang="en-CA" dirty="0"/>
                    </a:p>
                  </a:txBody>
                  <a:tcPr/>
                </a:tc>
                <a:tc>
                  <a:txBody>
                    <a:bodyPr/>
                    <a:lstStyle/>
                    <a:p>
                      <a:pPr algn="ctr"/>
                      <a:r>
                        <a:rPr lang="en-CA" dirty="0" smtClean="0"/>
                        <a:t>Transdermal FENTANYL dose</a:t>
                      </a:r>
                    </a:p>
                    <a:p>
                      <a:pPr algn="ctr"/>
                      <a:r>
                        <a:rPr lang="en-CA" dirty="0" smtClean="0"/>
                        <a:t>Mcg/hr q72 hours</a:t>
                      </a:r>
                      <a:endParaRPr lang="en-CA" dirty="0"/>
                    </a:p>
                  </a:txBody>
                  <a:tcPr/>
                </a:tc>
              </a:tr>
              <a:tr h="370840">
                <a:tc>
                  <a:txBody>
                    <a:bodyPr/>
                    <a:lstStyle/>
                    <a:p>
                      <a:pPr algn="ctr"/>
                      <a:r>
                        <a:rPr lang="en-CA" dirty="0" smtClean="0"/>
                        <a:t>25-59</a:t>
                      </a:r>
                      <a:endParaRPr lang="en-CA" dirty="0"/>
                    </a:p>
                  </a:txBody>
                  <a:tcPr/>
                </a:tc>
                <a:tc>
                  <a:txBody>
                    <a:bodyPr/>
                    <a:lstStyle/>
                    <a:p>
                      <a:pPr algn="ctr"/>
                      <a:r>
                        <a:rPr lang="en-CA" dirty="0" smtClean="0"/>
                        <a:t>12</a:t>
                      </a:r>
                      <a:endParaRPr lang="en-CA" dirty="0"/>
                    </a:p>
                  </a:txBody>
                  <a:tcPr/>
                </a:tc>
              </a:tr>
              <a:tr h="370840">
                <a:tc>
                  <a:txBody>
                    <a:bodyPr/>
                    <a:lstStyle/>
                    <a:p>
                      <a:pPr algn="ctr"/>
                      <a:r>
                        <a:rPr lang="en-CA" dirty="0" smtClean="0"/>
                        <a:t>60-134</a:t>
                      </a:r>
                      <a:endParaRPr lang="en-CA" dirty="0"/>
                    </a:p>
                  </a:txBody>
                  <a:tcPr/>
                </a:tc>
                <a:tc>
                  <a:txBody>
                    <a:bodyPr/>
                    <a:lstStyle/>
                    <a:p>
                      <a:pPr algn="ctr"/>
                      <a:r>
                        <a:rPr lang="en-CA" dirty="0" smtClean="0"/>
                        <a:t>25</a:t>
                      </a:r>
                      <a:endParaRPr lang="en-CA" dirty="0"/>
                    </a:p>
                  </a:txBody>
                  <a:tcPr/>
                </a:tc>
              </a:tr>
              <a:tr h="370840">
                <a:tc>
                  <a:txBody>
                    <a:bodyPr/>
                    <a:lstStyle/>
                    <a:p>
                      <a:pPr algn="ctr"/>
                      <a:r>
                        <a:rPr lang="en-CA" dirty="0" smtClean="0"/>
                        <a:t>135-179</a:t>
                      </a:r>
                      <a:endParaRPr lang="en-CA" dirty="0"/>
                    </a:p>
                  </a:txBody>
                  <a:tcPr/>
                </a:tc>
                <a:tc>
                  <a:txBody>
                    <a:bodyPr/>
                    <a:lstStyle/>
                    <a:p>
                      <a:pPr algn="ctr"/>
                      <a:r>
                        <a:rPr lang="en-CA" dirty="0" smtClean="0"/>
                        <a:t>37</a:t>
                      </a:r>
                      <a:endParaRPr lang="en-CA" dirty="0"/>
                    </a:p>
                  </a:txBody>
                  <a:tcPr/>
                </a:tc>
              </a:tr>
              <a:tr h="370840">
                <a:tc>
                  <a:txBody>
                    <a:bodyPr/>
                    <a:lstStyle/>
                    <a:p>
                      <a:pPr algn="ctr"/>
                      <a:r>
                        <a:rPr lang="en-CA" dirty="0" smtClean="0"/>
                        <a:t>180- 224</a:t>
                      </a:r>
                      <a:endParaRPr lang="en-CA" dirty="0"/>
                    </a:p>
                  </a:txBody>
                  <a:tcPr/>
                </a:tc>
                <a:tc>
                  <a:txBody>
                    <a:bodyPr/>
                    <a:lstStyle/>
                    <a:p>
                      <a:pPr algn="ctr"/>
                      <a:r>
                        <a:rPr lang="en-CA" dirty="0" smtClean="0"/>
                        <a:t>50</a:t>
                      </a:r>
                      <a:endParaRPr lang="en-CA" dirty="0"/>
                    </a:p>
                  </a:txBody>
                  <a:tcPr/>
                </a:tc>
              </a:tr>
              <a:tr h="370840">
                <a:tc>
                  <a:txBody>
                    <a:bodyPr/>
                    <a:lstStyle/>
                    <a:p>
                      <a:pPr algn="ctr"/>
                      <a:r>
                        <a:rPr lang="en-CA" dirty="0" smtClean="0"/>
                        <a:t>225-269</a:t>
                      </a:r>
                      <a:endParaRPr lang="en-CA" dirty="0"/>
                    </a:p>
                  </a:txBody>
                  <a:tcPr/>
                </a:tc>
                <a:tc>
                  <a:txBody>
                    <a:bodyPr/>
                    <a:lstStyle/>
                    <a:p>
                      <a:pPr algn="ctr"/>
                      <a:r>
                        <a:rPr lang="en-CA" dirty="0" smtClean="0"/>
                        <a:t>62</a:t>
                      </a:r>
                      <a:endParaRPr lang="en-CA" dirty="0"/>
                    </a:p>
                  </a:txBody>
                  <a:tcPr/>
                </a:tc>
              </a:tr>
              <a:tr h="370840">
                <a:tc>
                  <a:txBody>
                    <a:bodyPr/>
                    <a:lstStyle/>
                    <a:p>
                      <a:pPr algn="ctr"/>
                      <a:r>
                        <a:rPr lang="en-CA" dirty="0" smtClean="0"/>
                        <a:t>270-314</a:t>
                      </a:r>
                      <a:endParaRPr lang="en-CA" dirty="0"/>
                    </a:p>
                  </a:txBody>
                  <a:tcPr/>
                </a:tc>
                <a:tc>
                  <a:txBody>
                    <a:bodyPr/>
                    <a:lstStyle/>
                    <a:p>
                      <a:pPr algn="ctr"/>
                      <a:r>
                        <a:rPr lang="en-CA" dirty="0" smtClean="0"/>
                        <a:t>75</a:t>
                      </a:r>
                      <a:endParaRPr lang="en-CA" dirty="0"/>
                    </a:p>
                  </a:txBody>
                  <a:tcPr/>
                </a:tc>
              </a:tr>
              <a:tr h="370840">
                <a:tc>
                  <a:txBody>
                    <a:bodyPr/>
                    <a:lstStyle/>
                    <a:p>
                      <a:pPr algn="ctr"/>
                      <a:r>
                        <a:rPr lang="en-CA" dirty="0" smtClean="0"/>
                        <a:t>315-404</a:t>
                      </a:r>
                      <a:endParaRPr lang="en-CA" dirty="0"/>
                    </a:p>
                  </a:txBody>
                  <a:tcPr/>
                </a:tc>
                <a:tc>
                  <a:txBody>
                    <a:bodyPr/>
                    <a:lstStyle/>
                    <a:p>
                      <a:pPr algn="ctr"/>
                      <a:r>
                        <a:rPr lang="en-CA" dirty="0" smtClean="0"/>
                        <a:t>100</a:t>
                      </a:r>
                      <a:endParaRPr lang="en-CA" dirty="0"/>
                    </a:p>
                  </a:txBody>
                  <a:tcPr/>
                </a:tc>
              </a:tr>
              <a:tr h="370840">
                <a:tc>
                  <a:txBody>
                    <a:bodyPr/>
                    <a:lstStyle/>
                    <a:p>
                      <a:pPr algn="ctr"/>
                      <a:r>
                        <a:rPr lang="en-CA" dirty="0" smtClean="0"/>
                        <a:t>405-494</a:t>
                      </a:r>
                      <a:endParaRPr lang="en-CA" dirty="0"/>
                    </a:p>
                  </a:txBody>
                  <a:tcPr/>
                </a:tc>
                <a:tc>
                  <a:txBody>
                    <a:bodyPr/>
                    <a:lstStyle/>
                    <a:p>
                      <a:pPr algn="ctr"/>
                      <a:r>
                        <a:rPr lang="en-CA" dirty="0" smtClean="0"/>
                        <a:t>125</a:t>
                      </a:r>
                      <a:endParaRPr lang="en-CA" dirty="0"/>
                    </a:p>
                  </a:txBody>
                  <a:tcPr/>
                </a:tc>
              </a:tr>
              <a:tr h="370840">
                <a:tc>
                  <a:txBody>
                    <a:bodyPr/>
                    <a:lstStyle/>
                    <a:p>
                      <a:pPr algn="ctr"/>
                      <a:r>
                        <a:rPr lang="en-CA" dirty="0" smtClean="0"/>
                        <a:t>594-584</a:t>
                      </a:r>
                      <a:endParaRPr lang="en-CA" dirty="0"/>
                    </a:p>
                  </a:txBody>
                  <a:tcPr/>
                </a:tc>
                <a:tc>
                  <a:txBody>
                    <a:bodyPr/>
                    <a:lstStyle/>
                    <a:p>
                      <a:pPr algn="ctr"/>
                      <a:r>
                        <a:rPr lang="en-CA" dirty="0" smtClean="0"/>
                        <a:t>150</a:t>
                      </a:r>
                      <a:endParaRPr lang="en-CA" dirty="0"/>
                    </a:p>
                  </a:txBody>
                  <a:tcPr/>
                </a:tc>
              </a:tr>
            </a:tbl>
          </a:graphicData>
        </a:graphic>
      </p:graphicFrame>
      <p:sp>
        <p:nvSpPr>
          <p:cNvPr id="5" name="TextBox 4"/>
          <p:cNvSpPr txBox="1"/>
          <p:nvPr/>
        </p:nvSpPr>
        <p:spPr>
          <a:xfrm>
            <a:off x="997527" y="1506682"/>
            <a:ext cx="7683514" cy="1200329"/>
          </a:xfrm>
          <a:prstGeom prst="rect">
            <a:avLst/>
          </a:prstGeom>
          <a:noFill/>
        </p:spPr>
        <p:txBody>
          <a:bodyPr wrap="none" rtlCol="0">
            <a:spAutoFit/>
          </a:bodyPr>
          <a:lstStyle/>
          <a:p>
            <a:pPr marL="285750" indent="-285750">
              <a:buFont typeface="Wingdings" panose="05000000000000000000" pitchFamily="2" charset="2"/>
              <a:buChar char="Ø"/>
            </a:pPr>
            <a:r>
              <a:rPr lang="en-CA" dirty="0" smtClean="0"/>
              <a:t>You will find different ranges depending on the resource you use</a:t>
            </a:r>
          </a:p>
          <a:p>
            <a:pPr marL="285750" indent="-285750">
              <a:buFont typeface="Wingdings" panose="05000000000000000000" pitchFamily="2" charset="2"/>
              <a:buChar char="Ø"/>
            </a:pPr>
            <a:r>
              <a:rPr lang="en-CA" dirty="0" smtClean="0"/>
              <a:t>Fentanyl is 50 to 100 times more potent that morphine</a:t>
            </a:r>
          </a:p>
          <a:p>
            <a:pPr marL="285750" indent="-285750">
              <a:buFont typeface="Wingdings" panose="05000000000000000000" pitchFamily="2" charset="2"/>
              <a:buChar char="Ø"/>
            </a:pPr>
            <a:r>
              <a:rPr lang="en-CA" dirty="0" smtClean="0"/>
              <a:t>Morphine is the GOLD STANDARD for opioid rotation</a:t>
            </a:r>
          </a:p>
          <a:p>
            <a:endParaRPr lang="en-CA" dirty="0"/>
          </a:p>
        </p:txBody>
      </p:sp>
    </p:spTree>
    <p:extLst>
      <p:ext uri="{BB962C8B-B14F-4D97-AF65-F5344CB8AC3E}">
        <p14:creationId xmlns:p14="http://schemas.microsoft.com/office/powerpoint/2010/main" val="36866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study ~ Jenny</a:t>
            </a:r>
          </a:p>
        </p:txBody>
      </p:sp>
      <p:sp>
        <p:nvSpPr>
          <p:cNvPr id="3" name="Content Placeholder 2"/>
          <p:cNvSpPr>
            <a:spLocks noGrp="1"/>
          </p:cNvSpPr>
          <p:nvPr>
            <p:ph idx="1"/>
          </p:nvPr>
        </p:nvSpPr>
        <p:spPr>
          <a:xfrm>
            <a:off x="1104293" y="1419073"/>
            <a:ext cx="8946541" cy="5220718"/>
          </a:xfrm>
        </p:spPr>
        <p:txBody>
          <a:bodyPr>
            <a:normAutofit fontScale="92500" lnSpcReduction="10000"/>
          </a:bodyPr>
          <a:lstStyle/>
          <a:p>
            <a:r>
              <a:rPr lang="en-CA" dirty="0" smtClean="0"/>
              <a:t>Weeks later, Jenny is unable to tolerate the PO medication, but her prognosis is still considered to be many weeks perhaps months and she is not interested in having an infusion pump, but she asks if there are other options for her versus the oral medication</a:t>
            </a:r>
          </a:p>
          <a:p>
            <a:pPr marL="0" indent="0">
              <a:buNone/>
            </a:pPr>
            <a:endParaRPr lang="en-CA" dirty="0" smtClean="0"/>
          </a:p>
          <a:p>
            <a:r>
              <a:rPr lang="en-CA" dirty="0" smtClean="0"/>
              <a:t>She is taking hydromorphone 6mg PO Q12hr plus 3mg PO daily for breakthrough (total 15mg daily)</a:t>
            </a:r>
          </a:p>
          <a:p>
            <a:pPr marL="0" indent="0">
              <a:buNone/>
            </a:pPr>
            <a:endParaRPr lang="en-CA" dirty="0" smtClean="0"/>
          </a:p>
          <a:p>
            <a:r>
              <a:rPr lang="en-CA" dirty="0" smtClean="0"/>
              <a:t>You </a:t>
            </a:r>
            <a:r>
              <a:rPr lang="en-CA" dirty="0" smtClean="0"/>
              <a:t>talk to her  about the fentanyl patch, what  dose would you recommend</a:t>
            </a:r>
            <a:r>
              <a:rPr lang="en-CA" dirty="0" smtClean="0"/>
              <a:t>?</a:t>
            </a:r>
          </a:p>
          <a:p>
            <a:pPr marL="0" indent="0">
              <a:buNone/>
            </a:pPr>
            <a:endParaRPr lang="en-CA" dirty="0" smtClean="0"/>
          </a:p>
          <a:p>
            <a:r>
              <a:rPr lang="en-CA" dirty="0" smtClean="0"/>
              <a:t>15mg x 5 = 75mg</a:t>
            </a:r>
          </a:p>
          <a:p>
            <a:pPr marL="0" indent="0">
              <a:buNone/>
            </a:pPr>
            <a:endParaRPr lang="en-CA" dirty="0" smtClean="0"/>
          </a:p>
          <a:p>
            <a:r>
              <a:rPr lang="en-CA" dirty="0" smtClean="0"/>
              <a:t>75mg – 50% (incomplete cross tolerance) = 37.5mg (PO morphine equivalent)</a:t>
            </a:r>
            <a:endParaRPr lang="en-CA" dirty="0" smtClean="0"/>
          </a:p>
        </p:txBody>
      </p:sp>
    </p:spTree>
    <p:extLst>
      <p:ext uri="{BB962C8B-B14F-4D97-AF65-F5344CB8AC3E}">
        <p14:creationId xmlns:p14="http://schemas.microsoft.com/office/powerpoint/2010/main" val="8410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Adjuvant </a:t>
            </a:r>
            <a:r>
              <a:rPr lang="en-CA" dirty="0" smtClean="0"/>
              <a:t>therapies – for bone pain</a:t>
            </a:r>
            <a:endParaRPr lang="en-CA" dirty="0"/>
          </a:p>
        </p:txBody>
      </p:sp>
      <p:sp>
        <p:nvSpPr>
          <p:cNvPr id="3" name="Content Placeholder 2"/>
          <p:cNvSpPr>
            <a:spLocks noGrp="1"/>
          </p:cNvSpPr>
          <p:nvPr>
            <p:ph idx="1"/>
          </p:nvPr>
        </p:nvSpPr>
        <p:spPr>
          <a:xfrm>
            <a:off x="1104293" y="1439854"/>
            <a:ext cx="8946541" cy="5220719"/>
          </a:xfrm>
        </p:spPr>
        <p:txBody>
          <a:bodyPr>
            <a:normAutofit fontScale="92500" lnSpcReduction="20000"/>
          </a:bodyPr>
          <a:lstStyle/>
          <a:p>
            <a:pPr marL="0" indent="0">
              <a:buNone/>
            </a:pPr>
            <a:r>
              <a:rPr lang="en-CA" dirty="0" smtClean="0"/>
              <a:t>NSAIDs</a:t>
            </a:r>
          </a:p>
          <a:p>
            <a:r>
              <a:rPr lang="en-CA" dirty="0" smtClean="0"/>
              <a:t>Limited use in severe pain</a:t>
            </a:r>
          </a:p>
          <a:p>
            <a:r>
              <a:rPr lang="en-CA" dirty="0" smtClean="0"/>
              <a:t>Renal &amp; GI side effects</a:t>
            </a:r>
          </a:p>
          <a:p>
            <a:endParaRPr lang="en-CA" dirty="0"/>
          </a:p>
          <a:p>
            <a:pPr marL="0" indent="0">
              <a:buNone/>
            </a:pPr>
            <a:r>
              <a:rPr lang="en-CA" dirty="0" smtClean="0"/>
              <a:t>Steroids</a:t>
            </a:r>
          </a:p>
          <a:p>
            <a:r>
              <a:rPr lang="en-CA" dirty="0" smtClean="0"/>
              <a:t>Useful in pain crisis</a:t>
            </a:r>
          </a:p>
          <a:p>
            <a:r>
              <a:rPr lang="en-CA" dirty="0" smtClean="0"/>
              <a:t>4mg PO OD – 8mg PO TID x 1-3 weeks to settle crisis</a:t>
            </a:r>
          </a:p>
          <a:p>
            <a:pPr marL="0" indent="0">
              <a:buNone/>
            </a:pPr>
            <a:endParaRPr lang="en-CA" dirty="0" smtClean="0"/>
          </a:p>
          <a:p>
            <a:pPr marL="0" indent="0">
              <a:buNone/>
            </a:pPr>
            <a:r>
              <a:rPr lang="en-CA" dirty="0" smtClean="0"/>
              <a:t>Radiothera</a:t>
            </a:r>
            <a:r>
              <a:rPr lang="en-CA" dirty="0" smtClean="0"/>
              <a:t>py</a:t>
            </a:r>
          </a:p>
          <a:p>
            <a:r>
              <a:rPr lang="en-CA" dirty="0" smtClean="0"/>
              <a:t>75% - 85% response rate (decrease pain)</a:t>
            </a:r>
          </a:p>
          <a:p>
            <a:r>
              <a:rPr lang="en-CA" dirty="0" smtClean="0"/>
              <a:t>Flare of pain before we see improvement</a:t>
            </a:r>
          </a:p>
          <a:p>
            <a:r>
              <a:rPr lang="en-CA" dirty="0" smtClean="0"/>
              <a:t>Few side effects with palliative therapy</a:t>
            </a:r>
          </a:p>
          <a:p>
            <a:r>
              <a:rPr lang="en-CA" dirty="0" smtClean="0"/>
              <a:t>Response within 1-2 weeks (up to 4 weeks  later) and can last several months</a:t>
            </a:r>
          </a:p>
          <a:p>
            <a:endParaRPr lang="en-CA" dirty="0" smtClean="0"/>
          </a:p>
          <a:p>
            <a:endParaRPr lang="en-CA" dirty="0"/>
          </a:p>
        </p:txBody>
      </p:sp>
    </p:spTree>
    <p:extLst>
      <p:ext uri="{BB962C8B-B14F-4D97-AF65-F5344CB8AC3E}">
        <p14:creationId xmlns:p14="http://schemas.microsoft.com/office/powerpoint/2010/main" val="734023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78524"/>
            <a:ext cx="9404723" cy="1400530"/>
          </a:xfrm>
        </p:spPr>
        <p:txBody>
          <a:bodyPr/>
          <a:lstStyle/>
          <a:p>
            <a:r>
              <a:rPr lang="en-CA" dirty="0" smtClean="0"/>
              <a:t>Definition of Pain</a:t>
            </a:r>
            <a:endParaRPr lang="en-CA" dirty="0"/>
          </a:p>
        </p:txBody>
      </p:sp>
      <p:sp>
        <p:nvSpPr>
          <p:cNvPr id="3" name="Content Placeholder 2"/>
          <p:cNvSpPr>
            <a:spLocks noGrp="1"/>
          </p:cNvSpPr>
          <p:nvPr>
            <p:ph idx="1"/>
          </p:nvPr>
        </p:nvSpPr>
        <p:spPr>
          <a:xfrm>
            <a:off x="1103312" y="1879054"/>
            <a:ext cx="8946541" cy="4978946"/>
          </a:xfrm>
        </p:spPr>
        <p:txBody>
          <a:bodyPr>
            <a:normAutofit/>
          </a:bodyPr>
          <a:lstStyle/>
          <a:p>
            <a:r>
              <a:rPr lang="en-US" dirty="0"/>
              <a:t>International Association for the Study of Pain (IASP) defines PAIN as “an unpleasant sensory and emotional experience associated with actual or potential tissue damage or described in such terms”</a:t>
            </a:r>
          </a:p>
          <a:p>
            <a:pPr marL="0" indent="0">
              <a:buNone/>
            </a:pPr>
            <a:endParaRPr lang="en-US" dirty="0" smtClean="0"/>
          </a:p>
          <a:p>
            <a:r>
              <a:rPr lang="en-US" dirty="0" smtClean="0"/>
              <a:t>Highly </a:t>
            </a:r>
            <a:r>
              <a:rPr lang="en-US" dirty="0"/>
              <a:t>unpleasant physical sensation caused by illness or injury</a:t>
            </a:r>
          </a:p>
          <a:p>
            <a:endParaRPr lang="en-US" dirty="0" smtClean="0"/>
          </a:p>
          <a:p>
            <a:r>
              <a:rPr lang="en-US" dirty="0" smtClean="0"/>
              <a:t>Can causes mental </a:t>
            </a:r>
            <a:r>
              <a:rPr lang="en-US" dirty="0"/>
              <a:t>distress or suffering</a:t>
            </a:r>
          </a:p>
          <a:p>
            <a:pPr marL="0" indent="0">
              <a:buNone/>
            </a:pPr>
            <a:endParaRPr lang="en-US" dirty="0" smtClean="0"/>
          </a:p>
          <a:p>
            <a:r>
              <a:rPr lang="en-US" dirty="0" smtClean="0"/>
              <a:t>Pain </a:t>
            </a:r>
            <a:r>
              <a:rPr lang="en-US" dirty="0"/>
              <a:t>is </a:t>
            </a:r>
            <a:r>
              <a:rPr lang="en-US" dirty="0" smtClean="0"/>
              <a:t>always a </a:t>
            </a:r>
            <a:r>
              <a:rPr lang="en-US" dirty="0"/>
              <a:t>subjective </a:t>
            </a:r>
            <a:r>
              <a:rPr lang="en-US" dirty="0" smtClean="0"/>
              <a:t>experience</a:t>
            </a:r>
          </a:p>
          <a:p>
            <a:pPr marL="0" indent="0">
              <a:buNone/>
            </a:pPr>
            <a:endParaRPr lang="en-US" dirty="0"/>
          </a:p>
        </p:txBody>
      </p:sp>
    </p:spTree>
    <p:extLst>
      <p:ext uri="{BB962C8B-B14F-4D97-AF65-F5344CB8AC3E}">
        <p14:creationId xmlns:p14="http://schemas.microsoft.com/office/powerpoint/2010/main" val="1741973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8882"/>
          </a:xfrm>
        </p:spPr>
        <p:txBody>
          <a:bodyPr/>
          <a:lstStyle/>
          <a:p>
            <a:r>
              <a:rPr lang="en-CA" dirty="0"/>
              <a:t>Adjuvant therapies – for bone pain</a:t>
            </a:r>
          </a:p>
        </p:txBody>
      </p:sp>
      <p:sp>
        <p:nvSpPr>
          <p:cNvPr id="3" name="Content Placeholder 2"/>
          <p:cNvSpPr>
            <a:spLocks noGrp="1"/>
          </p:cNvSpPr>
          <p:nvPr>
            <p:ph idx="1"/>
          </p:nvPr>
        </p:nvSpPr>
        <p:spPr>
          <a:xfrm>
            <a:off x="1104293" y="1564545"/>
            <a:ext cx="8946541" cy="4805082"/>
          </a:xfrm>
        </p:spPr>
        <p:txBody>
          <a:bodyPr/>
          <a:lstStyle/>
          <a:p>
            <a:pPr marL="0" indent="0">
              <a:buNone/>
            </a:pPr>
            <a:r>
              <a:rPr lang="en-CA" dirty="0" smtClean="0"/>
              <a:t>Bisphosphonates</a:t>
            </a:r>
          </a:p>
          <a:p>
            <a:r>
              <a:rPr lang="en-CA" dirty="0" smtClean="0"/>
              <a:t>Breast, prostate cancers and multiple myeloma</a:t>
            </a:r>
          </a:p>
          <a:p>
            <a:r>
              <a:rPr lang="en-CA" dirty="0" smtClean="0"/>
              <a:t>Reduction of skeletal events (good evidence)</a:t>
            </a:r>
          </a:p>
          <a:p>
            <a:endParaRPr lang="en-CA" dirty="0"/>
          </a:p>
          <a:p>
            <a:pPr marL="0" indent="0">
              <a:buNone/>
            </a:pPr>
            <a:r>
              <a:rPr lang="en-CA" dirty="0" smtClean="0"/>
              <a:t>Surgery</a:t>
            </a:r>
          </a:p>
          <a:p>
            <a:r>
              <a:rPr lang="en-CA" dirty="0" smtClean="0"/>
              <a:t>Impending or pathological fractures</a:t>
            </a:r>
          </a:p>
        </p:txBody>
      </p:sp>
    </p:spTree>
    <p:extLst>
      <p:ext uri="{BB962C8B-B14F-4D97-AF65-F5344CB8AC3E}">
        <p14:creationId xmlns:p14="http://schemas.microsoft.com/office/powerpoint/2010/main" val="972003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9" y="452717"/>
            <a:ext cx="10048009" cy="825365"/>
          </a:xfrm>
        </p:spPr>
        <p:txBody>
          <a:bodyPr/>
          <a:lstStyle/>
          <a:p>
            <a:r>
              <a:rPr lang="en-CA" dirty="0"/>
              <a:t>Adjuvant </a:t>
            </a:r>
            <a:r>
              <a:rPr lang="en-CA" dirty="0" smtClean="0"/>
              <a:t>therapies–neuropathic pain</a:t>
            </a:r>
            <a:endParaRPr lang="en-CA" dirty="0"/>
          </a:p>
        </p:txBody>
      </p:sp>
      <p:sp>
        <p:nvSpPr>
          <p:cNvPr id="3" name="Content Placeholder 2"/>
          <p:cNvSpPr>
            <a:spLocks noGrp="1"/>
          </p:cNvSpPr>
          <p:nvPr>
            <p:ph idx="1"/>
          </p:nvPr>
        </p:nvSpPr>
        <p:spPr>
          <a:xfrm>
            <a:off x="1103312" y="1533372"/>
            <a:ext cx="8946541" cy="4195481"/>
          </a:xfrm>
        </p:spPr>
        <p:txBody>
          <a:bodyPr>
            <a:normAutofit lnSpcReduction="10000"/>
          </a:bodyPr>
          <a:lstStyle/>
          <a:p>
            <a:r>
              <a:rPr lang="en-CA" dirty="0" smtClean="0"/>
              <a:t>Gabapentin start at 100mg PO daily at HS and titrate up by 100 every few days if tolerated; renal dosing required</a:t>
            </a:r>
          </a:p>
          <a:p>
            <a:pPr marL="0" indent="0">
              <a:buNone/>
            </a:pPr>
            <a:endParaRPr lang="en-CA" dirty="0" smtClean="0"/>
          </a:p>
          <a:p>
            <a:r>
              <a:rPr lang="en-CA" dirty="0" smtClean="0"/>
              <a:t>Pregabulin</a:t>
            </a:r>
            <a:r>
              <a:rPr lang="en-CA" dirty="0" smtClean="0"/>
              <a:t> – start 25-75mg PO daily at HS, titrate as tolerated every few days; renal dosing</a:t>
            </a:r>
          </a:p>
          <a:p>
            <a:pPr marL="0" indent="0">
              <a:buNone/>
            </a:pPr>
            <a:endParaRPr lang="en-CA" dirty="0" smtClean="0"/>
          </a:p>
          <a:p>
            <a:r>
              <a:rPr lang="en-CA" dirty="0" smtClean="0"/>
              <a:t>TCAs – nortriptyline 10mg , </a:t>
            </a:r>
            <a:r>
              <a:rPr lang="en-CA" dirty="0" smtClean="0"/>
              <a:t>desipramine</a:t>
            </a:r>
            <a:r>
              <a:rPr lang="en-CA" dirty="0"/>
              <a:t> </a:t>
            </a:r>
            <a:r>
              <a:rPr lang="en-CA" dirty="0" smtClean="0"/>
              <a:t>12.5mg; amitriptyline 10mg</a:t>
            </a:r>
          </a:p>
          <a:p>
            <a:pPr marL="0" indent="0">
              <a:buNone/>
            </a:pPr>
            <a:endParaRPr lang="en-CA" dirty="0" smtClean="0"/>
          </a:p>
          <a:p>
            <a:r>
              <a:rPr lang="en-CA" dirty="0" smtClean="0"/>
              <a:t>Steroids</a:t>
            </a:r>
          </a:p>
          <a:p>
            <a:endParaRPr lang="en-CA" dirty="0"/>
          </a:p>
          <a:p>
            <a:r>
              <a:rPr lang="en-CA" dirty="0" smtClean="0"/>
              <a:t>Cannabinoids</a:t>
            </a:r>
          </a:p>
          <a:p>
            <a:endParaRPr lang="en-CA" dirty="0" smtClean="0"/>
          </a:p>
          <a:p>
            <a:endParaRPr lang="en-CA" dirty="0"/>
          </a:p>
        </p:txBody>
      </p:sp>
    </p:spTree>
    <p:extLst>
      <p:ext uri="{BB962C8B-B14F-4D97-AF65-F5344CB8AC3E}">
        <p14:creationId xmlns:p14="http://schemas.microsoft.com/office/powerpoint/2010/main" val="1750937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Adjuvant therapies </a:t>
            </a:r>
            <a:r>
              <a:rPr lang="en-CA" dirty="0" smtClean="0"/>
              <a:t>– Visceral pain</a:t>
            </a:r>
            <a:endParaRPr lang="en-CA" dirty="0"/>
          </a:p>
        </p:txBody>
      </p:sp>
      <p:sp>
        <p:nvSpPr>
          <p:cNvPr id="3" name="Content Placeholder 2"/>
          <p:cNvSpPr>
            <a:spLocks noGrp="1"/>
          </p:cNvSpPr>
          <p:nvPr>
            <p:ph idx="1"/>
          </p:nvPr>
        </p:nvSpPr>
        <p:spPr/>
        <p:txBody>
          <a:bodyPr/>
          <a:lstStyle/>
          <a:p>
            <a:r>
              <a:rPr lang="en-CA" dirty="0" smtClean="0"/>
              <a:t>Liver metastases or malignant bowel obstruction</a:t>
            </a:r>
          </a:p>
          <a:p>
            <a:pPr marL="0" indent="0">
              <a:buNone/>
            </a:pPr>
            <a:endParaRPr lang="en-CA" dirty="0" smtClean="0"/>
          </a:p>
          <a:p>
            <a:r>
              <a:rPr lang="en-CA" dirty="0" smtClean="0"/>
              <a:t>Corticosteroids (dexamethasone 2-8mg  OD to BID</a:t>
            </a:r>
          </a:p>
          <a:p>
            <a:pPr marL="0" indent="0">
              <a:buNone/>
            </a:pPr>
            <a:endParaRPr lang="en-CA" dirty="0" smtClean="0"/>
          </a:p>
          <a:p>
            <a:r>
              <a:rPr lang="en-CA" dirty="0" smtClean="0"/>
              <a:t>octreotide </a:t>
            </a:r>
            <a:r>
              <a:rPr lang="en-CA" dirty="0"/>
              <a:t>(</a:t>
            </a:r>
            <a:r>
              <a:rPr lang="en-CA" dirty="0"/>
              <a:t>sandostatin</a:t>
            </a:r>
            <a:r>
              <a:rPr lang="en-CA" dirty="0"/>
              <a:t>) 200-900mcg/day in 2-3 </a:t>
            </a:r>
            <a:r>
              <a:rPr lang="en-CA" dirty="0" smtClean="0"/>
              <a:t>doses</a:t>
            </a:r>
          </a:p>
          <a:p>
            <a:pPr marL="0" indent="0">
              <a:buNone/>
            </a:pPr>
            <a:endParaRPr lang="en-CA" dirty="0" smtClean="0"/>
          </a:p>
          <a:p>
            <a:r>
              <a:rPr lang="en-CA" dirty="0" smtClean="0"/>
              <a:t>Colic - </a:t>
            </a:r>
            <a:r>
              <a:rPr lang="en-CA" dirty="0" smtClean="0"/>
              <a:t>buscopan</a:t>
            </a:r>
            <a:r>
              <a:rPr lang="en-CA" dirty="0" smtClean="0"/>
              <a:t> (hyoscine butyl bromide) 10mg s/c</a:t>
            </a:r>
          </a:p>
          <a:p>
            <a:pPr marL="0" indent="0">
              <a:buNone/>
            </a:pPr>
            <a:r>
              <a:rPr lang="en-CA" dirty="0" smtClean="0"/>
              <a:t>               </a:t>
            </a:r>
            <a:endParaRPr lang="en-CA" dirty="0"/>
          </a:p>
        </p:txBody>
      </p:sp>
    </p:spTree>
    <p:extLst>
      <p:ext uri="{BB962C8B-B14F-4D97-AF65-F5344CB8AC3E}">
        <p14:creationId xmlns:p14="http://schemas.microsoft.com/office/powerpoint/2010/main" val="4015741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09738"/>
            <a:ext cx="11939155" cy="4195762"/>
          </a:xfrm>
        </p:spPr>
        <p:txBody>
          <a:bodyPr/>
          <a:lstStyle/>
          <a:p>
            <a:pPr marL="114300" indent="0" algn="ctr">
              <a:buNone/>
            </a:pPr>
            <a:endParaRPr lang="en-US" b="1" i="1" dirty="0" smtClean="0">
              <a:solidFill>
                <a:schemeClr val="tx1">
                  <a:lumMod val="95000"/>
                  <a:lumOff val="5000"/>
                </a:schemeClr>
              </a:solidFill>
              <a:effectLst>
                <a:outerShdw blurRad="38100" dist="38100" dir="2700000" algn="tl">
                  <a:srgbClr val="000000">
                    <a:alpha val="43137"/>
                  </a:srgbClr>
                </a:outerShdw>
              </a:effectLst>
            </a:endParaRPr>
          </a:p>
          <a:p>
            <a:pPr marL="114300" indent="0" algn="ctr">
              <a:buNone/>
            </a:pPr>
            <a:endParaRPr lang="en-US" b="1" i="1" dirty="0">
              <a:solidFill>
                <a:schemeClr val="tx1">
                  <a:lumMod val="95000"/>
                  <a:lumOff val="5000"/>
                </a:schemeClr>
              </a:solidFill>
              <a:effectLst>
                <a:outerShdw blurRad="38100" dist="38100" dir="2700000" algn="tl">
                  <a:srgbClr val="000000">
                    <a:alpha val="43137"/>
                  </a:srgbClr>
                </a:outerShdw>
              </a:effectLst>
            </a:endParaRPr>
          </a:p>
          <a:p>
            <a:pPr marL="114300" indent="0" algn="ctr">
              <a:buNone/>
            </a:pPr>
            <a:endParaRPr lang="en-US" b="1" i="1" dirty="0" smtClean="0">
              <a:solidFill>
                <a:schemeClr val="tx1">
                  <a:lumMod val="95000"/>
                  <a:lumOff val="5000"/>
                </a:schemeClr>
              </a:solidFill>
              <a:effectLst>
                <a:outerShdw blurRad="38100" dist="38100" dir="2700000" algn="tl">
                  <a:srgbClr val="000000">
                    <a:alpha val="43137"/>
                  </a:srgbClr>
                </a:outerShdw>
              </a:effectLst>
            </a:endParaRPr>
          </a:p>
          <a:p>
            <a:pPr marL="114300" indent="0" algn="ctr">
              <a:buNone/>
            </a:pPr>
            <a:r>
              <a:rPr lang="en-US" sz="2800" b="1" i="1" dirty="0" smtClean="0">
                <a:solidFill>
                  <a:schemeClr val="tx1">
                    <a:lumMod val="95000"/>
                    <a:lumOff val="5000"/>
                  </a:schemeClr>
                </a:solidFill>
                <a:effectLst>
                  <a:outerShdw blurRad="38100" dist="38100" dir="2700000" algn="tl">
                    <a:srgbClr val="000000">
                      <a:alpha val="43137"/>
                    </a:srgbClr>
                  </a:outerShdw>
                </a:effectLst>
              </a:rPr>
              <a:t>“</a:t>
            </a:r>
            <a:r>
              <a:rPr lang="en-US" sz="2800" b="1" i="1" dirty="0">
                <a:solidFill>
                  <a:schemeClr val="tx1">
                    <a:lumMod val="95000"/>
                    <a:lumOff val="5000"/>
                  </a:schemeClr>
                </a:solidFill>
                <a:effectLst>
                  <a:outerShdw blurRad="38100" dist="38100" dir="2700000" algn="tl">
                    <a:srgbClr val="000000">
                      <a:alpha val="43137"/>
                    </a:srgbClr>
                  </a:outerShdw>
                </a:effectLst>
              </a:rPr>
              <a:t>The quality of every patient’s life and dying process </a:t>
            </a:r>
            <a:r>
              <a:rPr lang="en-US" sz="2800" b="1" i="1" dirty="0" smtClean="0">
                <a:solidFill>
                  <a:schemeClr val="tx1">
                    <a:lumMod val="95000"/>
                    <a:lumOff val="5000"/>
                  </a:schemeClr>
                </a:solidFill>
                <a:effectLst>
                  <a:outerShdw blurRad="38100" dist="38100" dir="2700000" algn="tl">
                    <a:srgbClr val="000000">
                      <a:alpha val="43137"/>
                    </a:srgbClr>
                  </a:outerShdw>
                </a:effectLst>
              </a:rPr>
              <a:t>is dependent </a:t>
            </a:r>
            <a:r>
              <a:rPr lang="en-US" sz="2800" b="1" i="1" dirty="0">
                <a:solidFill>
                  <a:schemeClr val="tx1">
                    <a:lumMod val="95000"/>
                    <a:lumOff val="5000"/>
                  </a:schemeClr>
                </a:solidFill>
                <a:effectLst>
                  <a:outerShdw blurRad="38100" dist="38100" dir="2700000" algn="tl">
                    <a:srgbClr val="000000">
                      <a:alpha val="43137"/>
                    </a:srgbClr>
                  </a:outerShdw>
                </a:effectLst>
              </a:rPr>
              <a:t>on the quality of their pain and symptom </a:t>
            </a:r>
            <a:r>
              <a:rPr lang="en-US" sz="2800" b="1" i="1" dirty="0" smtClean="0">
                <a:solidFill>
                  <a:schemeClr val="tx1">
                    <a:lumMod val="95000"/>
                    <a:lumOff val="5000"/>
                  </a:schemeClr>
                </a:solidFill>
                <a:effectLst>
                  <a:outerShdw blurRad="38100" dist="38100" dir="2700000" algn="tl">
                    <a:srgbClr val="000000">
                      <a:alpha val="43137"/>
                    </a:srgbClr>
                  </a:outerShdw>
                </a:effectLst>
              </a:rPr>
              <a:t>management”</a:t>
            </a:r>
          </a:p>
          <a:p>
            <a:pPr marL="114300" indent="0" algn="ctr">
              <a:buNone/>
            </a:pPr>
            <a:r>
              <a:rPr lang="en-US" dirty="0" smtClean="0">
                <a:solidFill>
                  <a:schemeClr val="tx1">
                    <a:lumMod val="95000"/>
                    <a:lumOff val="5000"/>
                  </a:schemeClr>
                </a:solidFill>
                <a:latin typeface="Arial Black" panose="020B0A04020102020204" pitchFamily="34" charset="0"/>
              </a:rPr>
              <a:t>~ </a:t>
            </a:r>
            <a:r>
              <a:rPr lang="en-US" dirty="0" smtClean="0">
                <a:solidFill>
                  <a:schemeClr val="tx1">
                    <a:lumMod val="95000"/>
                    <a:lumOff val="5000"/>
                  </a:schemeClr>
                </a:solidFill>
              </a:rPr>
              <a:t>R</a:t>
            </a:r>
            <a:r>
              <a:rPr lang="en-US" dirty="0">
                <a:solidFill>
                  <a:schemeClr val="tx1">
                    <a:lumMod val="95000"/>
                    <a:lumOff val="5000"/>
                  </a:schemeClr>
                </a:solidFill>
              </a:rPr>
              <a:t>. Goldman</a:t>
            </a:r>
            <a:endParaRPr lang="en-CA" dirty="0"/>
          </a:p>
        </p:txBody>
      </p:sp>
    </p:spTree>
    <p:extLst>
      <p:ext uri="{BB962C8B-B14F-4D97-AF65-F5344CB8AC3E}">
        <p14:creationId xmlns:p14="http://schemas.microsoft.com/office/powerpoint/2010/main" val="30197434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idx="1"/>
          </p:nvPr>
        </p:nvSpPr>
        <p:spPr>
          <a:xfrm>
            <a:off x="1217612" y="1637282"/>
            <a:ext cx="8946541" cy="4888209"/>
          </a:xfrm>
        </p:spPr>
        <p:txBody>
          <a:bodyPr>
            <a:normAutofit fontScale="92500" lnSpcReduction="20000"/>
          </a:bodyPr>
          <a:lstStyle/>
          <a:p>
            <a:r>
              <a:rPr lang="en-US" dirty="0"/>
              <a:t>Pain is always a subjective </a:t>
            </a:r>
            <a:r>
              <a:rPr lang="en-US" dirty="0" smtClean="0"/>
              <a:t>experience &amp; can </a:t>
            </a:r>
            <a:r>
              <a:rPr lang="en-US" dirty="0"/>
              <a:t>causes mental distress or </a:t>
            </a:r>
            <a:r>
              <a:rPr lang="en-US" dirty="0" smtClean="0"/>
              <a:t>suffering</a:t>
            </a:r>
          </a:p>
          <a:p>
            <a:r>
              <a:rPr lang="en-US" dirty="0" smtClean="0"/>
              <a:t>Pain is prevalent in end of life regardless of the illness</a:t>
            </a:r>
          </a:p>
          <a:p>
            <a:r>
              <a:rPr lang="en-US" dirty="0">
                <a:solidFill>
                  <a:schemeClr val="tx1">
                    <a:lumMod val="95000"/>
                    <a:lumOff val="5000"/>
                  </a:schemeClr>
                </a:solidFill>
              </a:rPr>
              <a:t>Many patients </a:t>
            </a:r>
            <a:r>
              <a:rPr lang="en-US" dirty="0" smtClean="0">
                <a:solidFill>
                  <a:schemeClr val="tx1">
                    <a:lumMod val="95000"/>
                    <a:lumOff val="5000"/>
                  </a:schemeClr>
                </a:solidFill>
              </a:rPr>
              <a:t>may also </a:t>
            </a:r>
            <a:r>
              <a:rPr lang="en-US" dirty="0">
                <a:solidFill>
                  <a:schemeClr val="tx1">
                    <a:lumMod val="95000"/>
                    <a:lumOff val="5000"/>
                  </a:schemeClr>
                </a:solidFill>
              </a:rPr>
              <a:t>have painful </a:t>
            </a:r>
            <a:r>
              <a:rPr lang="en-US" dirty="0" smtClean="0">
                <a:solidFill>
                  <a:schemeClr val="tx1">
                    <a:lumMod val="95000"/>
                    <a:lumOff val="5000"/>
                  </a:schemeClr>
                </a:solidFill>
              </a:rPr>
              <a:t>co-morbidities to address</a:t>
            </a:r>
            <a:endParaRPr lang="en-US" sz="700" dirty="0">
              <a:solidFill>
                <a:schemeClr val="tx1">
                  <a:lumMod val="95000"/>
                  <a:lumOff val="5000"/>
                </a:schemeClr>
              </a:solidFill>
            </a:endParaRPr>
          </a:p>
          <a:p>
            <a:r>
              <a:rPr lang="en-US" dirty="0">
                <a:solidFill>
                  <a:schemeClr val="tx1">
                    <a:lumMod val="95000"/>
                    <a:lumOff val="5000"/>
                  </a:schemeClr>
                </a:solidFill>
              </a:rPr>
              <a:t>at the end of life, functional decline, weight loss, development of skin breakdown, and contractures are also known sources of </a:t>
            </a:r>
            <a:r>
              <a:rPr lang="en-US" dirty="0" smtClean="0">
                <a:solidFill>
                  <a:schemeClr val="tx1">
                    <a:lumMod val="95000"/>
                    <a:lumOff val="5000"/>
                  </a:schemeClr>
                </a:solidFill>
              </a:rPr>
              <a:t>pain</a:t>
            </a:r>
          </a:p>
          <a:p>
            <a:r>
              <a:rPr lang="en-US" dirty="0" smtClean="0">
                <a:solidFill>
                  <a:schemeClr val="tx1">
                    <a:lumMod val="95000"/>
                    <a:lumOff val="5000"/>
                  </a:schemeClr>
                </a:solidFill>
              </a:rPr>
              <a:t>Unrelieved, prolonged pain can have harmful effects</a:t>
            </a:r>
          </a:p>
          <a:p>
            <a:r>
              <a:rPr lang="en-CA" dirty="0">
                <a:effectLst>
                  <a:outerShdw blurRad="38100" dist="38100" dir="2700000" algn="tl">
                    <a:srgbClr val="000000">
                      <a:alpha val="43137"/>
                    </a:srgbClr>
                  </a:outerShdw>
                </a:effectLst>
              </a:rPr>
              <a:t>Routine assessment is </a:t>
            </a:r>
            <a:r>
              <a:rPr lang="en-CA" dirty="0" smtClean="0">
                <a:effectLst>
                  <a:outerShdw blurRad="38100" dist="38100" dir="2700000" algn="tl">
                    <a:srgbClr val="000000">
                      <a:alpha val="43137"/>
                    </a:srgbClr>
                  </a:outerShdw>
                </a:effectLst>
              </a:rPr>
              <a:t>essential </a:t>
            </a:r>
            <a:r>
              <a:rPr lang="en-CA" dirty="0">
                <a:effectLst>
                  <a:outerShdw blurRad="38100" dist="38100" dir="2700000" algn="tl">
                    <a:srgbClr val="000000">
                      <a:alpha val="43137"/>
                    </a:srgbClr>
                  </a:outerShdw>
                </a:effectLst>
              </a:rPr>
              <a:t>for effective </a:t>
            </a:r>
            <a:r>
              <a:rPr lang="en-CA" dirty="0" smtClean="0">
                <a:effectLst>
                  <a:outerShdw blurRad="38100" dist="38100" dir="2700000" algn="tl">
                    <a:srgbClr val="000000">
                      <a:alpha val="43137"/>
                    </a:srgbClr>
                  </a:outerShdw>
                </a:effectLst>
              </a:rPr>
              <a:t>pain management</a:t>
            </a:r>
          </a:p>
          <a:p>
            <a:r>
              <a:rPr lang="en-CA" dirty="0" smtClean="0">
                <a:effectLst>
                  <a:outerShdw blurRad="38100" dist="38100" dir="2700000" algn="tl">
                    <a:srgbClr val="000000">
                      <a:alpha val="43137"/>
                    </a:srgbClr>
                  </a:outerShdw>
                </a:effectLst>
              </a:rPr>
              <a:t>Opioids are an effective way to manage moderate to severe pain in end of life</a:t>
            </a:r>
          </a:p>
          <a:p>
            <a:r>
              <a:rPr lang="en-CA" dirty="0"/>
              <a:t>Start low &amp; go </a:t>
            </a:r>
            <a:r>
              <a:rPr lang="en-CA" dirty="0" smtClean="0"/>
              <a:t>slow</a:t>
            </a:r>
          </a:p>
          <a:p>
            <a:r>
              <a:rPr lang="en-CA" dirty="0" smtClean="0">
                <a:effectLst>
                  <a:outerShdw blurRad="38100" dist="38100" dir="2700000" algn="tl">
                    <a:srgbClr val="000000">
                      <a:alpha val="43137"/>
                    </a:srgbClr>
                  </a:outerShdw>
                </a:effectLst>
              </a:rPr>
              <a:t>Titrate opioids to the best analgesia with the fewest side effects</a:t>
            </a:r>
          </a:p>
          <a:p>
            <a:r>
              <a:rPr lang="en-CA" dirty="0" smtClean="0">
                <a:effectLst>
                  <a:outerShdw blurRad="38100" dist="38100" dir="2700000" algn="tl">
                    <a:srgbClr val="000000">
                      <a:alpha val="43137"/>
                    </a:srgbClr>
                  </a:outerShdw>
                </a:effectLst>
              </a:rPr>
              <a:t>Use adjuvant medications &amp; treatments when appropriate</a:t>
            </a:r>
          </a:p>
          <a:p>
            <a:r>
              <a:rPr lang="en-CA" dirty="0" smtClean="0">
                <a:effectLst>
                  <a:outerShdw blurRad="38100" dist="38100" dir="2700000" algn="tl">
                    <a:srgbClr val="000000">
                      <a:alpha val="43137"/>
                    </a:srgbClr>
                  </a:outerShdw>
                </a:effectLst>
              </a:rPr>
              <a:t>Education patient &amp; family</a:t>
            </a:r>
          </a:p>
          <a:p>
            <a:endParaRPr lang="en-CA" dirty="0">
              <a:effectLst>
                <a:outerShdw blurRad="38100" dist="38100" dir="2700000" algn="tl">
                  <a:srgbClr val="000000">
                    <a:alpha val="43137"/>
                  </a:srgbClr>
                </a:outerShdw>
              </a:effectLst>
            </a:endParaRPr>
          </a:p>
          <a:p>
            <a:endParaRPr lang="en-US" dirty="0" smtClean="0">
              <a:solidFill>
                <a:schemeClr val="tx1">
                  <a:lumMod val="95000"/>
                  <a:lumOff val="5000"/>
                </a:schemeClr>
              </a:solidFill>
            </a:endParaRPr>
          </a:p>
          <a:p>
            <a:endParaRPr lang="en-US" dirty="0">
              <a:solidFill>
                <a:schemeClr val="tx1">
                  <a:lumMod val="95000"/>
                  <a:lumOff val="5000"/>
                </a:schemeClr>
              </a:solidFill>
            </a:endParaRPr>
          </a:p>
          <a:p>
            <a:endParaRPr lang="en-CA" dirty="0"/>
          </a:p>
          <a:p>
            <a:endParaRPr lang="en-US" dirty="0" smtClean="0"/>
          </a:p>
          <a:p>
            <a:endParaRPr lang="en-US" dirty="0"/>
          </a:p>
          <a:p>
            <a:endParaRPr lang="en-US" dirty="0"/>
          </a:p>
          <a:p>
            <a:endParaRPr lang="en-CA" dirty="0"/>
          </a:p>
        </p:txBody>
      </p:sp>
    </p:spTree>
    <p:extLst>
      <p:ext uri="{BB962C8B-B14F-4D97-AF65-F5344CB8AC3E}">
        <p14:creationId xmlns:p14="http://schemas.microsoft.com/office/powerpoint/2010/main" val="148124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5" name="Content Placeholder 4"/>
          <p:cNvSpPr>
            <a:spLocks noGrp="1"/>
          </p:cNvSpPr>
          <p:nvPr>
            <p:ph idx="1"/>
          </p:nvPr>
        </p:nvSpPr>
        <p:spPr>
          <a:xfrm>
            <a:off x="1" y="2052918"/>
            <a:ext cx="12105408" cy="4195481"/>
          </a:xfrm>
        </p:spPr>
        <p:txBody>
          <a:bodyPr/>
          <a:lstStyle/>
          <a:p>
            <a:pPr marL="114300" indent="0" algn="ctr">
              <a:buNone/>
            </a:pPr>
            <a:endParaRPr lang="en-US" sz="2800" b="1" i="1" dirty="0" smtClean="0">
              <a:solidFill>
                <a:schemeClr val="tx1">
                  <a:lumMod val="95000"/>
                  <a:lumOff val="5000"/>
                </a:schemeClr>
              </a:solidFill>
              <a:effectLst>
                <a:outerShdw blurRad="38100" dist="38100" dir="2700000" algn="tl">
                  <a:srgbClr val="000000">
                    <a:alpha val="43137"/>
                  </a:srgbClr>
                </a:outerShdw>
              </a:effectLst>
            </a:endParaRPr>
          </a:p>
          <a:p>
            <a:pPr marL="114300" indent="0" algn="ctr">
              <a:buNone/>
            </a:pPr>
            <a:endParaRPr lang="en-US" sz="2800" b="1" i="1" dirty="0" smtClean="0">
              <a:solidFill>
                <a:schemeClr val="tx1">
                  <a:lumMod val="95000"/>
                  <a:lumOff val="5000"/>
                </a:schemeClr>
              </a:solidFill>
              <a:effectLst>
                <a:outerShdw blurRad="38100" dist="38100" dir="2700000" algn="tl">
                  <a:srgbClr val="000000">
                    <a:alpha val="43137"/>
                  </a:srgbClr>
                </a:outerShdw>
              </a:effectLst>
            </a:endParaRPr>
          </a:p>
          <a:p>
            <a:pPr marL="114300" indent="0" algn="ctr">
              <a:buNone/>
            </a:pPr>
            <a:r>
              <a:rPr lang="en-US" sz="3200" b="1" i="1" dirty="0" smtClean="0">
                <a:solidFill>
                  <a:schemeClr val="tx1">
                    <a:lumMod val="95000"/>
                    <a:lumOff val="5000"/>
                  </a:schemeClr>
                </a:solidFill>
                <a:effectLst>
                  <a:outerShdw blurRad="38100" dist="38100" dir="2700000" algn="tl">
                    <a:srgbClr val="000000">
                      <a:alpha val="43137"/>
                    </a:srgbClr>
                  </a:outerShdw>
                </a:effectLst>
              </a:rPr>
              <a:t>“</a:t>
            </a:r>
            <a:r>
              <a:rPr lang="en-US" sz="3200" b="1" i="1" dirty="0">
                <a:solidFill>
                  <a:schemeClr val="tx1">
                    <a:lumMod val="95000"/>
                    <a:lumOff val="5000"/>
                  </a:schemeClr>
                </a:solidFill>
                <a:effectLst>
                  <a:outerShdw blurRad="38100" dist="38100" dir="2700000" algn="tl">
                    <a:srgbClr val="000000">
                      <a:alpha val="43137"/>
                    </a:srgbClr>
                  </a:outerShdw>
                </a:effectLst>
              </a:rPr>
              <a:t>Pain is a more terrible lord of mankind than death itself”</a:t>
            </a:r>
          </a:p>
          <a:p>
            <a:pPr marL="114300" indent="0" algn="ctr">
              <a:buNone/>
            </a:pPr>
            <a:r>
              <a:rPr lang="en-US" sz="1800" dirty="0" smtClean="0">
                <a:solidFill>
                  <a:schemeClr val="tx1">
                    <a:lumMod val="95000"/>
                    <a:lumOff val="5000"/>
                  </a:schemeClr>
                </a:solidFill>
              </a:rPr>
              <a:t>~ Albert </a:t>
            </a:r>
            <a:r>
              <a:rPr lang="en-US" sz="1800" dirty="0">
                <a:solidFill>
                  <a:schemeClr val="tx1">
                    <a:lumMod val="95000"/>
                    <a:lumOff val="5000"/>
                  </a:schemeClr>
                </a:solidFill>
              </a:rPr>
              <a:t>Schweitzer</a:t>
            </a:r>
          </a:p>
          <a:p>
            <a:endParaRPr lang="en-CA" dirty="0"/>
          </a:p>
        </p:txBody>
      </p:sp>
    </p:spTree>
    <p:extLst>
      <p:ext uri="{BB962C8B-B14F-4D97-AF65-F5344CB8AC3E}">
        <p14:creationId xmlns:p14="http://schemas.microsoft.com/office/powerpoint/2010/main" val="3672207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Prevalence of pain in advance illness</a:t>
            </a:r>
            <a:endParaRPr lang="en-CA" dirty="0"/>
          </a:p>
        </p:txBody>
      </p:sp>
      <p:sp>
        <p:nvSpPr>
          <p:cNvPr id="3" name="Content Placeholder 2"/>
          <p:cNvSpPr>
            <a:spLocks noGrp="1"/>
          </p:cNvSpPr>
          <p:nvPr>
            <p:ph idx="1"/>
          </p:nvPr>
        </p:nvSpPr>
        <p:spPr/>
        <p:txBody>
          <a:bodyPr>
            <a:normAutofit lnSpcReduction="10000"/>
          </a:bodyPr>
          <a:lstStyle/>
          <a:p>
            <a:pPr marL="114300" indent="0">
              <a:buNone/>
            </a:pPr>
            <a:r>
              <a:rPr lang="en-US" dirty="0" smtClean="0">
                <a:solidFill>
                  <a:schemeClr val="tx1">
                    <a:lumMod val="95000"/>
                    <a:lumOff val="5000"/>
                  </a:schemeClr>
                </a:solidFill>
              </a:rPr>
              <a:t>Cancer</a:t>
            </a:r>
            <a:endParaRPr lang="en-US" dirty="0">
              <a:solidFill>
                <a:schemeClr val="tx1">
                  <a:lumMod val="95000"/>
                  <a:lumOff val="5000"/>
                </a:schemeClr>
              </a:solidFill>
            </a:endParaRPr>
          </a:p>
          <a:p>
            <a:r>
              <a:rPr lang="en-US" dirty="0">
                <a:solidFill>
                  <a:schemeClr val="tx1">
                    <a:lumMod val="95000"/>
                    <a:lumOff val="5000"/>
                  </a:schemeClr>
                </a:solidFill>
              </a:rPr>
              <a:t>80-90% of patients</a:t>
            </a:r>
          </a:p>
          <a:p>
            <a:r>
              <a:rPr lang="en-US" dirty="0">
                <a:solidFill>
                  <a:schemeClr val="tx1">
                    <a:lumMod val="95000"/>
                    <a:lumOff val="5000"/>
                  </a:schemeClr>
                </a:solidFill>
              </a:rPr>
              <a:t>Often multiple types of pain</a:t>
            </a:r>
          </a:p>
          <a:p>
            <a:pPr marL="114300" indent="0">
              <a:buNone/>
            </a:pPr>
            <a:endParaRPr lang="en-US" dirty="0">
              <a:solidFill>
                <a:schemeClr val="tx1">
                  <a:lumMod val="95000"/>
                  <a:lumOff val="5000"/>
                </a:schemeClr>
              </a:solidFill>
            </a:endParaRPr>
          </a:p>
          <a:p>
            <a:pPr marL="114300" indent="0">
              <a:buNone/>
            </a:pPr>
            <a:r>
              <a:rPr lang="en-US" dirty="0">
                <a:solidFill>
                  <a:schemeClr val="tx1">
                    <a:lumMod val="95000"/>
                    <a:lumOff val="5000"/>
                  </a:schemeClr>
                </a:solidFill>
              </a:rPr>
              <a:t>End Stage Heart Failure</a:t>
            </a:r>
          </a:p>
          <a:p>
            <a:r>
              <a:rPr lang="en-US" dirty="0">
                <a:solidFill>
                  <a:schemeClr val="tx1">
                    <a:lumMod val="95000"/>
                    <a:lumOff val="5000"/>
                  </a:schemeClr>
                </a:solidFill>
              </a:rPr>
              <a:t>50-60%</a:t>
            </a:r>
          </a:p>
          <a:p>
            <a:pPr marL="114300" indent="0">
              <a:buNone/>
            </a:pPr>
            <a:endParaRPr lang="en-US" dirty="0">
              <a:solidFill>
                <a:schemeClr val="tx1">
                  <a:lumMod val="95000"/>
                  <a:lumOff val="5000"/>
                </a:schemeClr>
              </a:solidFill>
            </a:endParaRPr>
          </a:p>
          <a:p>
            <a:pPr marL="114300" indent="0">
              <a:buNone/>
            </a:pPr>
            <a:r>
              <a:rPr lang="en-US" dirty="0">
                <a:solidFill>
                  <a:schemeClr val="tx1">
                    <a:lumMod val="95000"/>
                    <a:lumOff val="5000"/>
                  </a:schemeClr>
                </a:solidFill>
              </a:rPr>
              <a:t>ALS/MS</a:t>
            </a:r>
          </a:p>
          <a:p>
            <a:r>
              <a:rPr lang="en-US" dirty="0">
                <a:solidFill>
                  <a:schemeClr val="tx1">
                    <a:lumMod val="95000"/>
                    <a:lumOff val="5000"/>
                  </a:schemeClr>
                </a:solidFill>
              </a:rPr>
              <a:t>Up to 60%</a:t>
            </a:r>
          </a:p>
          <a:p>
            <a:r>
              <a:rPr lang="en-US" dirty="0">
                <a:solidFill>
                  <a:schemeClr val="tx1">
                    <a:lumMod val="95000"/>
                    <a:lumOff val="5000"/>
                  </a:schemeClr>
                </a:solidFill>
              </a:rPr>
              <a:t>Neuropathic pain common</a:t>
            </a:r>
          </a:p>
          <a:p>
            <a:endParaRPr lang="en-CA" dirty="0"/>
          </a:p>
        </p:txBody>
      </p:sp>
    </p:spTree>
    <p:extLst>
      <p:ext uri="{BB962C8B-B14F-4D97-AF65-F5344CB8AC3E}">
        <p14:creationId xmlns:p14="http://schemas.microsoft.com/office/powerpoint/2010/main" val="2950206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70263" y="912091"/>
            <a:ext cx="8947150" cy="4194175"/>
          </a:xfrm>
        </p:spPr>
        <p:txBody>
          <a:bodyPr/>
          <a:lstStyle/>
          <a:p>
            <a:r>
              <a:rPr lang="en-US" dirty="0">
                <a:solidFill>
                  <a:schemeClr val="tx1">
                    <a:lumMod val="95000"/>
                    <a:lumOff val="5000"/>
                  </a:schemeClr>
                </a:solidFill>
              </a:rPr>
              <a:t>Many patients with advanced chronic disease also have painful co-morbidities (e.g. osteoarthritis, neuropathy from diabetes)</a:t>
            </a:r>
          </a:p>
          <a:p>
            <a:pPr marL="114300" indent="0">
              <a:buNone/>
            </a:pPr>
            <a:endParaRPr lang="en-US" sz="700" dirty="0">
              <a:solidFill>
                <a:schemeClr val="tx1">
                  <a:lumMod val="95000"/>
                  <a:lumOff val="5000"/>
                </a:schemeClr>
              </a:solidFill>
            </a:endParaRPr>
          </a:p>
          <a:p>
            <a:r>
              <a:rPr lang="en-US" dirty="0">
                <a:solidFill>
                  <a:schemeClr val="tx1">
                    <a:lumMod val="95000"/>
                    <a:lumOff val="5000"/>
                  </a:schemeClr>
                </a:solidFill>
              </a:rPr>
              <a:t>at the end of life, functional decline, weight loss, development of skin breakdown, and contractures are also known sources of pain</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78" y="3132780"/>
            <a:ext cx="8231802" cy="3139712"/>
          </a:xfrm>
          <a:prstGeom prst="rect">
            <a:avLst/>
          </a:prstGeom>
        </p:spPr>
      </p:pic>
    </p:spTree>
    <p:extLst>
      <p:ext uri="{BB962C8B-B14F-4D97-AF65-F5344CB8AC3E}">
        <p14:creationId xmlns:p14="http://schemas.microsoft.com/office/powerpoint/2010/main" val="2936133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15737" y="1439575"/>
            <a:ext cx="8947150" cy="4195762"/>
          </a:xfrm>
        </p:spPr>
        <p:txBody>
          <a:bodyPr/>
          <a:lstStyle/>
          <a:p>
            <a:r>
              <a:rPr lang="en-US" dirty="0">
                <a:solidFill>
                  <a:schemeClr val="tx1">
                    <a:lumMod val="95000"/>
                    <a:lumOff val="5000"/>
                  </a:schemeClr>
                </a:solidFill>
              </a:rPr>
              <a:t>Pain and stress responses, especially  when prolonged, can produce harmful effects that involve multiple systems</a:t>
            </a:r>
          </a:p>
          <a:p>
            <a:pPr marL="0" indent="0">
              <a:buNone/>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525" y="2594654"/>
            <a:ext cx="6573167" cy="3508025"/>
          </a:xfrm>
          <a:prstGeom prst="rect">
            <a:avLst/>
          </a:prstGeom>
        </p:spPr>
      </p:pic>
    </p:spTree>
    <p:extLst>
      <p:ext uri="{BB962C8B-B14F-4D97-AF65-F5344CB8AC3E}">
        <p14:creationId xmlns:p14="http://schemas.microsoft.com/office/powerpoint/2010/main" val="85658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Harmful effects of unrelieved or prolonged pain</a:t>
            </a:r>
            <a:endParaRPr lang="en-CA" dirty="0"/>
          </a:p>
        </p:txBody>
      </p:sp>
      <p:sp>
        <p:nvSpPr>
          <p:cNvPr id="3" name="Content Placeholder 2"/>
          <p:cNvSpPr>
            <a:spLocks noGrp="1"/>
          </p:cNvSpPr>
          <p:nvPr>
            <p:ph idx="1"/>
          </p:nvPr>
        </p:nvSpPr>
        <p:spPr/>
        <p:txBody>
          <a:bodyPr>
            <a:normAutofit fontScale="92500" lnSpcReduction="20000"/>
          </a:bodyPr>
          <a:lstStyle/>
          <a:p>
            <a:pPr marL="114300" indent="0">
              <a:buNone/>
            </a:pPr>
            <a:r>
              <a:rPr lang="en-CA" b="1" dirty="0">
                <a:solidFill>
                  <a:schemeClr val="tx1">
                    <a:lumMod val="95000"/>
                    <a:lumOff val="5000"/>
                  </a:schemeClr>
                </a:solidFill>
              </a:rPr>
              <a:t>Cardiovascular</a:t>
            </a:r>
            <a:r>
              <a:rPr lang="en-CA" dirty="0">
                <a:solidFill>
                  <a:schemeClr val="tx1">
                    <a:lumMod val="95000"/>
                    <a:lumOff val="5000"/>
                  </a:schemeClr>
                </a:solidFill>
              </a:rPr>
              <a:t> </a:t>
            </a:r>
            <a:r>
              <a:rPr lang="en-CA" dirty="0" smtClean="0">
                <a:solidFill>
                  <a:schemeClr val="tx1">
                    <a:lumMod val="95000"/>
                    <a:lumOff val="5000"/>
                  </a:schemeClr>
                </a:solidFill>
              </a:rPr>
              <a:t> </a:t>
            </a:r>
          </a:p>
          <a:p>
            <a:pPr marL="457200"/>
            <a:r>
              <a:rPr lang="en-CA" dirty="0" smtClean="0">
                <a:solidFill>
                  <a:schemeClr val="tx1">
                    <a:lumMod val="95000"/>
                    <a:lumOff val="5000"/>
                  </a:schemeClr>
                </a:solidFill>
              </a:rPr>
              <a:t>increased </a:t>
            </a:r>
            <a:r>
              <a:rPr lang="en-CA" dirty="0">
                <a:solidFill>
                  <a:schemeClr val="tx1">
                    <a:lumMod val="95000"/>
                    <a:lumOff val="5000"/>
                  </a:schemeClr>
                </a:solidFill>
              </a:rPr>
              <a:t>HR, Increased vascular </a:t>
            </a:r>
            <a:r>
              <a:rPr lang="en-CA" dirty="0" smtClean="0">
                <a:solidFill>
                  <a:schemeClr val="tx1">
                    <a:lumMod val="95000"/>
                    <a:lumOff val="5000"/>
                  </a:schemeClr>
                </a:solidFill>
              </a:rPr>
              <a:t>resistance, </a:t>
            </a:r>
            <a:r>
              <a:rPr lang="en-CA" dirty="0">
                <a:solidFill>
                  <a:schemeClr val="tx1">
                    <a:lumMod val="95000"/>
                    <a:lumOff val="5000"/>
                  </a:schemeClr>
                </a:solidFill>
              </a:rPr>
              <a:t>DVT, </a:t>
            </a:r>
            <a:r>
              <a:rPr lang="en-CA" dirty="0">
                <a:solidFill>
                  <a:schemeClr val="tx1">
                    <a:lumMod val="95000"/>
                    <a:lumOff val="5000"/>
                  </a:schemeClr>
                </a:solidFill>
              </a:rPr>
              <a:t>hypercoagulation</a:t>
            </a:r>
            <a:endParaRPr lang="en-CA" dirty="0">
              <a:solidFill>
                <a:schemeClr val="tx1">
                  <a:lumMod val="95000"/>
                  <a:lumOff val="5000"/>
                </a:schemeClr>
              </a:solidFill>
            </a:endParaRPr>
          </a:p>
          <a:p>
            <a:pPr marL="114300" indent="0">
              <a:buNone/>
            </a:pPr>
            <a:endParaRPr lang="en-CA" dirty="0">
              <a:solidFill>
                <a:schemeClr val="tx1">
                  <a:lumMod val="95000"/>
                  <a:lumOff val="5000"/>
                </a:schemeClr>
              </a:solidFill>
            </a:endParaRPr>
          </a:p>
          <a:p>
            <a:pPr marL="114300" indent="0">
              <a:buNone/>
            </a:pPr>
            <a:r>
              <a:rPr lang="en-CA" b="1" dirty="0">
                <a:solidFill>
                  <a:schemeClr val="tx1">
                    <a:lumMod val="95000"/>
                    <a:lumOff val="5000"/>
                  </a:schemeClr>
                </a:solidFill>
              </a:rPr>
              <a:t>Respiratory</a:t>
            </a:r>
            <a:r>
              <a:rPr lang="en-CA" dirty="0">
                <a:solidFill>
                  <a:schemeClr val="tx1">
                    <a:lumMod val="95000"/>
                    <a:lumOff val="5000"/>
                  </a:schemeClr>
                </a:solidFill>
              </a:rPr>
              <a:t> </a:t>
            </a:r>
            <a:endParaRPr lang="en-CA" dirty="0" smtClean="0">
              <a:solidFill>
                <a:schemeClr val="tx1">
                  <a:lumMod val="95000"/>
                  <a:lumOff val="5000"/>
                </a:schemeClr>
              </a:solidFill>
            </a:endParaRPr>
          </a:p>
          <a:p>
            <a:pPr marL="457200"/>
            <a:r>
              <a:rPr lang="en-CA" dirty="0" smtClean="0">
                <a:solidFill>
                  <a:schemeClr val="tx1">
                    <a:lumMod val="95000"/>
                    <a:lumOff val="5000"/>
                  </a:schemeClr>
                </a:solidFill>
              </a:rPr>
              <a:t>infection</a:t>
            </a:r>
            <a:r>
              <a:rPr lang="en-CA" dirty="0">
                <a:solidFill>
                  <a:schemeClr val="tx1">
                    <a:lumMod val="95000"/>
                    <a:lumOff val="5000"/>
                  </a:schemeClr>
                </a:solidFill>
              </a:rPr>
              <a:t>, decrease cough, atelectasis, decrease flows and volumes</a:t>
            </a:r>
          </a:p>
          <a:p>
            <a:pPr marL="114300" indent="0">
              <a:buNone/>
            </a:pPr>
            <a:endParaRPr lang="en-CA" dirty="0">
              <a:solidFill>
                <a:schemeClr val="tx1">
                  <a:lumMod val="95000"/>
                  <a:lumOff val="5000"/>
                </a:schemeClr>
              </a:solidFill>
            </a:endParaRPr>
          </a:p>
          <a:p>
            <a:pPr marL="114300" indent="0">
              <a:buNone/>
            </a:pPr>
            <a:r>
              <a:rPr lang="en-CA" b="1" dirty="0">
                <a:solidFill>
                  <a:schemeClr val="tx1">
                    <a:lumMod val="95000"/>
                    <a:lumOff val="5000"/>
                  </a:schemeClr>
                </a:solidFill>
              </a:rPr>
              <a:t>Genitourinary </a:t>
            </a:r>
            <a:endParaRPr lang="en-CA" dirty="0">
              <a:solidFill>
                <a:schemeClr val="tx1">
                  <a:lumMod val="95000"/>
                  <a:lumOff val="5000"/>
                </a:schemeClr>
              </a:solidFill>
            </a:endParaRPr>
          </a:p>
          <a:p>
            <a:pPr marL="457200"/>
            <a:r>
              <a:rPr lang="en-CA" dirty="0" smtClean="0">
                <a:solidFill>
                  <a:schemeClr val="tx1">
                    <a:lumMod val="95000"/>
                    <a:lumOff val="5000"/>
                  </a:schemeClr>
                </a:solidFill>
              </a:rPr>
              <a:t>decrease </a:t>
            </a:r>
            <a:r>
              <a:rPr lang="en-CA" dirty="0">
                <a:solidFill>
                  <a:schemeClr val="tx1">
                    <a:lumMod val="95000"/>
                    <a:lumOff val="5000"/>
                  </a:schemeClr>
                </a:solidFill>
              </a:rPr>
              <a:t>urinary output, urinary retention, fluid overload, hypokalemia</a:t>
            </a:r>
          </a:p>
          <a:p>
            <a:pPr marL="114300" indent="0">
              <a:buNone/>
            </a:pPr>
            <a:endParaRPr lang="en-CA" dirty="0">
              <a:solidFill>
                <a:schemeClr val="tx1">
                  <a:lumMod val="95000"/>
                  <a:lumOff val="5000"/>
                </a:schemeClr>
              </a:solidFill>
            </a:endParaRPr>
          </a:p>
          <a:p>
            <a:pPr marL="114300" indent="0">
              <a:buNone/>
            </a:pPr>
            <a:r>
              <a:rPr lang="en-CA" b="1" dirty="0">
                <a:solidFill>
                  <a:schemeClr val="tx1">
                    <a:lumMod val="95000"/>
                    <a:lumOff val="5000"/>
                  </a:schemeClr>
                </a:solidFill>
              </a:rPr>
              <a:t>Gastrointestinal</a:t>
            </a:r>
            <a:r>
              <a:rPr lang="en-CA" dirty="0">
                <a:solidFill>
                  <a:schemeClr val="tx1">
                    <a:lumMod val="95000"/>
                    <a:lumOff val="5000"/>
                  </a:schemeClr>
                </a:solidFill>
              </a:rPr>
              <a:t> </a:t>
            </a:r>
            <a:endParaRPr lang="en-CA" dirty="0" smtClean="0">
              <a:solidFill>
                <a:schemeClr val="tx1">
                  <a:lumMod val="95000"/>
                  <a:lumOff val="5000"/>
                </a:schemeClr>
              </a:solidFill>
            </a:endParaRPr>
          </a:p>
          <a:p>
            <a:pPr marL="457200"/>
            <a:r>
              <a:rPr lang="en-CA" dirty="0" smtClean="0">
                <a:solidFill>
                  <a:schemeClr val="tx1">
                    <a:lumMod val="95000"/>
                    <a:lumOff val="5000"/>
                  </a:schemeClr>
                </a:solidFill>
              </a:rPr>
              <a:t>decrease </a:t>
            </a:r>
            <a:r>
              <a:rPr lang="en-CA" dirty="0">
                <a:solidFill>
                  <a:schemeClr val="tx1">
                    <a:lumMod val="95000"/>
                    <a:lumOff val="5000"/>
                  </a:schemeClr>
                </a:solidFill>
              </a:rPr>
              <a:t>gastric and bowel motility</a:t>
            </a:r>
          </a:p>
          <a:p>
            <a:pPr marL="114300" indent="0">
              <a:buNone/>
            </a:pPr>
            <a:endParaRPr lang="en-CA" dirty="0"/>
          </a:p>
          <a:p>
            <a:endParaRPr lang="en-CA" dirty="0"/>
          </a:p>
        </p:txBody>
      </p:sp>
    </p:spTree>
    <p:extLst>
      <p:ext uri="{BB962C8B-B14F-4D97-AF65-F5344CB8AC3E}">
        <p14:creationId xmlns:p14="http://schemas.microsoft.com/office/powerpoint/2010/main" val="33948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511B72C184E84C849134EFC9D01C73" ma:contentTypeVersion="15" ma:contentTypeDescription="Create a new document." ma:contentTypeScope="" ma:versionID="dd9c1c7dd5d6f95be9439cba07cc10c3">
  <xsd:schema xmlns:xsd="http://www.w3.org/2001/XMLSchema" xmlns:xs="http://www.w3.org/2001/XMLSchema" xmlns:p="http://schemas.microsoft.com/office/2006/metadata/properties" xmlns:ns1="http://schemas.microsoft.com/sharepoint/v3" xmlns:ns2="c8c6777c-a985-4543-b6be-04714913a8fd" xmlns:ns3="60c23608-2914-453a-b363-52ae3a1f3041" targetNamespace="http://schemas.microsoft.com/office/2006/metadata/properties" ma:root="true" ma:fieldsID="706dd6e54aae922c1c864546d80bfab8" ns1:_="" ns2:_="" ns3:_="">
    <xsd:import namespace="http://schemas.microsoft.com/sharepoint/v3"/>
    <xsd:import namespace="c8c6777c-a985-4543-b6be-04714913a8fd"/>
    <xsd:import namespace="60c23608-2914-453a-b363-52ae3a1f304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3:RT" minOccurs="0"/>
                <xsd:element ref="ns3:Coordinator" minOccurs="0"/>
                <xsd:element ref="ns3:Course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6777c-a985-4543-b6be-04714913a8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c23608-2914-453a-b363-52ae3a1f30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RT" ma:index="21" nillable="true" ma:displayName="RT" ma:format="Dropdown" ma:internalName="RT">
      <xsd:simpleType>
        <xsd:restriction base="dms:Text">
          <xsd:maxLength value="255"/>
        </xsd:restriction>
      </xsd:simpleType>
    </xsd:element>
    <xsd:element name="Coordinator" ma:index="22" nillable="true" ma:displayName="Coordinator" ma:format="Dropdown" ma:internalName="Coordinator">
      <xsd:simpleType>
        <xsd:restriction base="dms:Text">
          <xsd:maxLength value="255"/>
        </xsd:restriction>
      </xsd:simpleType>
    </xsd:element>
    <xsd:element name="CourseCode" ma:index="23" nillable="true" ma:displayName="Course Code" ma:format="Dropdown" ma:internalName="CourseCod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ourseCode xmlns="60c23608-2914-453a-b363-52ae3a1f3041" xsi:nil="true"/>
    <_ip_UnifiedCompliancePolicyProperties xmlns="http://schemas.microsoft.com/sharepoint/v3" xsi:nil="true"/>
    <RT xmlns="60c23608-2914-453a-b363-52ae3a1f3041" xsi:nil="true"/>
    <Coordinator xmlns="60c23608-2914-453a-b363-52ae3a1f3041" xsi:nil="true"/>
    <_dlc_DocId xmlns="c8c6777c-a985-4543-b6be-04714913a8fd">NOSM-402283673-8884</_dlc_DocId>
    <_dlc_DocIdUrl xmlns="c8c6777c-a985-4543-b6be-04714913a8fd">
      <Url>https://nosm.sharepoint.com/org/fa_cepd/cepd/_layouts/15/DocIdRedir.aspx?ID=NOSM-402283673-8884</Url>
      <Description>NOSM-402283673-8884</Description>
    </_dlc_DocIdUrl>
  </documentManagement>
</p:properties>
</file>

<file path=customXml/itemProps1.xml><?xml version="1.0" encoding="utf-8"?>
<ds:datastoreItem xmlns:ds="http://schemas.openxmlformats.org/officeDocument/2006/customXml" ds:itemID="{D2B1E3C0-5782-4266-AC76-E566ECF4F015}"/>
</file>

<file path=customXml/itemProps2.xml><?xml version="1.0" encoding="utf-8"?>
<ds:datastoreItem xmlns:ds="http://schemas.openxmlformats.org/officeDocument/2006/customXml" ds:itemID="{84B83F0E-5CF8-4EE0-9F8B-4E10D0603476}"/>
</file>

<file path=customXml/itemProps3.xml><?xml version="1.0" encoding="utf-8"?>
<ds:datastoreItem xmlns:ds="http://schemas.openxmlformats.org/officeDocument/2006/customXml" ds:itemID="{0223FEEF-F44F-44D7-8BEF-B54134143232}"/>
</file>

<file path=customXml/itemProps4.xml><?xml version="1.0" encoding="utf-8"?>
<ds:datastoreItem xmlns:ds="http://schemas.openxmlformats.org/officeDocument/2006/customXml" ds:itemID="{24B304F2-4D76-4106-9E12-91CFF2084833}"/>
</file>

<file path=docProps/app.xml><?xml version="1.0" encoding="utf-8"?>
<Properties xmlns="http://schemas.openxmlformats.org/officeDocument/2006/extended-properties" xmlns:vt="http://schemas.openxmlformats.org/officeDocument/2006/docPropsVTypes">
  <Template>Ion</Template>
  <TotalTime>6227</TotalTime>
  <Words>2619</Words>
  <Application>Microsoft Office PowerPoint</Application>
  <PresentationFormat>Widescreen</PresentationFormat>
  <Paragraphs>465</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Black</vt:lpstr>
      <vt:lpstr>Century Gothic</vt:lpstr>
      <vt:lpstr>Wingdings</vt:lpstr>
      <vt:lpstr>Wingdings 3</vt:lpstr>
      <vt:lpstr>Ion</vt:lpstr>
      <vt:lpstr>PAIN 101</vt:lpstr>
      <vt:lpstr>Disclosures</vt:lpstr>
      <vt:lpstr>Learning objectives</vt:lpstr>
      <vt:lpstr>Definition of Pain</vt:lpstr>
      <vt:lpstr>PowerPoint Presentation</vt:lpstr>
      <vt:lpstr>Prevalence of pain in advance illness</vt:lpstr>
      <vt:lpstr>PowerPoint Presentation</vt:lpstr>
      <vt:lpstr>PowerPoint Presentation</vt:lpstr>
      <vt:lpstr>Harmful effects of unrelieved or prolonged pain</vt:lpstr>
      <vt:lpstr>Harmful effects of unrelieved or prolonged pain</vt:lpstr>
      <vt:lpstr>PowerPoint Presentation</vt:lpstr>
      <vt:lpstr>Pain Assessment</vt:lpstr>
      <vt:lpstr>Pain Assessment</vt:lpstr>
      <vt:lpstr>General Principle of Management</vt:lpstr>
      <vt:lpstr>  Moderate pain 4-7      </vt:lpstr>
      <vt:lpstr>Non-opioid Analgesia</vt:lpstr>
      <vt:lpstr>Selecting Between Different Opioids</vt:lpstr>
      <vt:lpstr>Starting Opioids </vt:lpstr>
      <vt:lpstr>Common OPIOID Myths</vt:lpstr>
      <vt:lpstr>Tolerance vs Dependence vs. Addiction</vt:lpstr>
      <vt:lpstr>Common side effects- constipation</vt:lpstr>
      <vt:lpstr>Common side effects - Nausea</vt:lpstr>
      <vt:lpstr>Common side effects - Somnolence</vt:lpstr>
      <vt:lpstr>Less Common Side effects</vt:lpstr>
      <vt:lpstr>PowerPoint Presentation</vt:lpstr>
      <vt:lpstr>Pharmacokinetics of Opioids</vt:lpstr>
      <vt:lpstr>Case study ~ Jenny</vt:lpstr>
      <vt:lpstr>Case study ~ Jenny</vt:lpstr>
      <vt:lpstr>Case study ~ Jenny</vt:lpstr>
      <vt:lpstr>Case study ~ Jenny</vt:lpstr>
      <vt:lpstr>Case study ~ Jenny</vt:lpstr>
      <vt:lpstr>Breakthrough medication</vt:lpstr>
      <vt:lpstr>Titrating dose of opioid</vt:lpstr>
      <vt:lpstr>PowerPoint Presentation</vt:lpstr>
      <vt:lpstr>Rotating opioids</vt:lpstr>
      <vt:lpstr>Incomplete Cross-tolerance</vt:lpstr>
      <vt:lpstr>Equianalgesia – Fentanyl Patch</vt:lpstr>
      <vt:lpstr>Case study ~ Jenny</vt:lpstr>
      <vt:lpstr>Adjuvant therapies – for bone pain</vt:lpstr>
      <vt:lpstr>Adjuvant therapies – for bone pain</vt:lpstr>
      <vt:lpstr>Adjuvant therapies–neuropathic pain</vt:lpstr>
      <vt:lpstr>Adjuvant therapies – Visceral pain</vt:lpstr>
      <vt:lpstr>PowerPoint Presentation</vt:lpstr>
      <vt:lpstr>Conclusion</vt:lpstr>
    </vt:vector>
  </TitlesOfParts>
  <Company>North East Community Care Access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Mannarino, Rita</dc:creator>
  <cp:lastModifiedBy>Mannarino, Rita</cp:lastModifiedBy>
  <cp:revision>74</cp:revision>
  <dcterms:created xsi:type="dcterms:W3CDTF">2019-10-20T01:30:12Z</dcterms:created>
  <dcterms:modified xsi:type="dcterms:W3CDTF">2019-10-25T02:53:16Z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0x01010054511B72C184E84C849134EFC9D01C73</vt:lpwstr>
  </property>
  <property fmtid="{D5CDD505-2E9C-101B-9397-08002B2CF9AE}" pid="3" name="_dlc_DocIdItemGuid">
    <vt:lpwstr>7e6266f8-da1a-4500-8152-741d1be94cf8</vt:lpwstr>
  </property>
</Properties>
</file>