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5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24.xml" ContentType="application/vnd.openxmlformats-officedocument.presentationml.slide+xml"/>
  <Override PartName="/ppt/slides/slide8.xml" ContentType="application/vnd.openxmlformats-officedocument.presentationml.slide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1" r:id="rId3"/>
    <p:sldId id="277" r:id="rId4"/>
    <p:sldId id="275" r:id="rId5"/>
    <p:sldId id="274" r:id="rId6"/>
    <p:sldId id="266" r:id="rId7"/>
    <p:sldId id="267" r:id="rId8"/>
    <p:sldId id="268" r:id="rId9"/>
    <p:sldId id="260" r:id="rId10"/>
    <p:sldId id="261" r:id="rId11"/>
    <p:sldId id="265" r:id="rId12"/>
    <p:sldId id="269" r:id="rId13"/>
    <p:sldId id="270" r:id="rId14"/>
    <p:sldId id="273" r:id="rId15"/>
    <p:sldId id="271" r:id="rId16"/>
    <p:sldId id="272" r:id="rId17"/>
    <p:sldId id="278" r:id="rId18"/>
    <p:sldId id="280" r:id="rId19"/>
    <p:sldId id="279" r:id="rId20"/>
    <p:sldId id="257" r:id="rId21"/>
    <p:sldId id="258" r:id="rId22"/>
    <p:sldId id="259" r:id="rId23"/>
    <p:sldId id="276" r:id="rId24"/>
    <p:sldId id="264" r:id="rId25"/>
    <p:sldId id="262" r:id="rId26"/>
    <p:sldId id="263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73" autoAdjust="0"/>
  </p:normalViewPr>
  <p:slideViewPr>
    <p:cSldViewPr>
      <p:cViewPr varScale="1">
        <p:scale>
          <a:sx n="107" d="100"/>
          <a:sy n="107" d="100"/>
        </p:scale>
        <p:origin x="-84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Relationship Id="rId35" Type="http://schemas.openxmlformats.org/officeDocument/2006/relationships/customXml" Target="../customXml/item4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C48CE-3AB3-40C6-AAF7-0F55DE6F5BDF}" type="datetimeFigureOut">
              <a:rPr lang="en-CA" smtClean="0"/>
              <a:t>14/11/2019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D062B-3387-4139-965C-836E55BE395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92017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C48CE-3AB3-40C6-AAF7-0F55DE6F5BDF}" type="datetimeFigureOut">
              <a:rPr lang="en-CA" smtClean="0"/>
              <a:t>14/11/2019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D062B-3387-4139-965C-836E55BE395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41443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C48CE-3AB3-40C6-AAF7-0F55DE6F5BDF}" type="datetimeFigureOut">
              <a:rPr lang="en-CA" smtClean="0"/>
              <a:t>14/11/2019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D062B-3387-4139-965C-836E55BE395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42138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C48CE-3AB3-40C6-AAF7-0F55DE6F5BDF}" type="datetimeFigureOut">
              <a:rPr lang="en-CA" smtClean="0"/>
              <a:t>14/11/2019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D062B-3387-4139-965C-836E55BE395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6641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C48CE-3AB3-40C6-AAF7-0F55DE6F5BDF}" type="datetimeFigureOut">
              <a:rPr lang="en-CA" smtClean="0"/>
              <a:t>14/11/2019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D062B-3387-4139-965C-836E55BE395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97900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C48CE-3AB3-40C6-AAF7-0F55DE6F5BDF}" type="datetimeFigureOut">
              <a:rPr lang="en-CA" smtClean="0"/>
              <a:t>14/11/2019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D062B-3387-4139-965C-836E55BE395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81801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C48CE-3AB3-40C6-AAF7-0F55DE6F5BDF}" type="datetimeFigureOut">
              <a:rPr lang="en-CA" smtClean="0"/>
              <a:t>14/11/2019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D062B-3387-4139-965C-836E55BE395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6105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C48CE-3AB3-40C6-AAF7-0F55DE6F5BDF}" type="datetimeFigureOut">
              <a:rPr lang="en-CA" smtClean="0"/>
              <a:t>14/11/2019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D062B-3387-4139-965C-836E55BE395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75064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C48CE-3AB3-40C6-AAF7-0F55DE6F5BDF}" type="datetimeFigureOut">
              <a:rPr lang="en-CA" smtClean="0"/>
              <a:t>14/11/2019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D062B-3387-4139-965C-836E55BE395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01525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C48CE-3AB3-40C6-AAF7-0F55DE6F5BDF}" type="datetimeFigureOut">
              <a:rPr lang="en-CA" smtClean="0"/>
              <a:t>14/11/2019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D062B-3387-4139-965C-836E55BE395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15592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C48CE-3AB3-40C6-AAF7-0F55DE6F5BDF}" type="datetimeFigureOut">
              <a:rPr lang="en-CA" smtClean="0"/>
              <a:t>14/11/2019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D062B-3387-4139-965C-836E55BE395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01603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1C48CE-3AB3-40C6-AAF7-0F55DE6F5BDF}" type="datetimeFigureOut">
              <a:rPr lang="en-CA" smtClean="0"/>
              <a:t>14/11/2019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D062B-3387-4139-965C-836E55BE395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74083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Stereotactic Radiation for Liver 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smtClean="0"/>
              <a:t>Experience at H.S.N.</a:t>
            </a:r>
          </a:p>
          <a:p>
            <a:endParaRPr lang="en-CA" dirty="0"/>
          </a:p>
          <a:p>
            <a:r>
              <a:rPr lang="en-CA" dirty="0" smtClean="0"/>
              <a:t>David Want MD,FRCP(C)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50381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RFA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C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2595563"/>
            <a:ext cx="2447925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0406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RFA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00808"/>
            <a:ext cx="6744934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6996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RFA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Lesion location and diaphragmatic motion factors.</a:t>
            </a:r>
          </a:p>
          <a:p>
            <a:endParaRPr lang="en-CA" dirty="0"/>
          </a:p>
          <a:p>
            <a:r>
              <a:rPr lang="en-CA" dirty="0" smtClean="0"/>
              <a:t>Cirrhosis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29739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Radiation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Non invasive</a:t>
            </a:r>
          </a:p>
          <a:p>
            <a:endParaRPr lang="en-CA" dirty="0"/>
          </a:p>
          <a:p>
            <a:r>
              <a:rPr lang="en-CA" dirty="0" smtClean="0"/>
              <a:t>Immobilization and reproducibility issues</a:t>
            </a:r>
          </a:p>
          <a:p>
            <a:endParaRPr lang="en-CA" dirty="0"/>
          </a:p>
          <a:p>
            <a:r>
              <a:rPr lang="en-CA" dirty="0" smtClean="0"/>
              <a:t>Dose (volume, normal tissues)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2545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Reproducibility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Gastric preparation</a:t>
            </a:r>
          </a:p>
          <a:p>
            <a:r>
              <a:rPr lang="en-CA" dirty="0" smtClean="0"/>
              <a:t>Abdominal compression</a:t>
            </a:r>
          </a:p>
          <a:p>
            <a:r>
              <a:rPr lang="en-CA" dirty="0" smtClean="0"/>
              <a:t>Margins</a:t>
            </a:r>
          </a:p>
          <a:p>
            <a:r>
              <a:rPr lang="en-CA" dirty="0" smtClean="0"/>
              <a:t>Liver deformity (as well as motion)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6641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IGRT</a:t>
            </a:r>
            <a:endParaRPr lang="en-CA" dirty="0"/>
          </a:p>
        </p:txBody>
      </p:sp>
      <p:pic>
        <p:nvPicPr>
          <p:cNvPr id="92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505" y="1600200"/>
            <a:ext cx="709899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374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IGRT</a:t>
            </a:r>
            <a:endParaRPr lang="en-CA" dirty="0"/>
          </a:p>
        </p:txBody>
      </p:sp>
      <p:pic>
        <p:nvPicPr>
          <p:cNvPr id="102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147" y="1600200"/>
            <a:ext cx="6653706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2551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Dose Considerations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Size, number of lesions</a:t>
            </a:r>
          </a:p>
          <a:p>
            <a:r>
              <a:rPr lang="en-CA" dirty="0" smtClean="0"/>
              <a:t>Location (normal organs)</a:t>
            </a:r>
          </a:p>
          <a:p>
            <a:r>
              <a:rPr lang="en-CA" dirty="0" smtClean="0"/>
              <a:t>Previous treatment</a:t>
            </a:r>
          </a:p>
          <a:p>
            <a:r>
              <a:rPr lang="en-CA" dirty="0" smtClean="0"/>
              <a:t>Volume (normal liver)</a:t>
            </a:r>
          </a:p>
          <a:p>
            <a:endParaRPr lang="en-CA" dirty="0"/>
          </a:p>
          <a:p>
            <a:r>
              <a:rPr lang="en-CA" dirty="0" smtClean="0"/>
              <a:t>Child Pugh score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02198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Child Pugh Score</a:t>
            </a:r>
            <a:endParaRPr lang="en-CA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" y="2886869"/>
            <a:ext cx="7639050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1424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Child Pugh Score</a:t>
            </a:r>
            <a:endParaRPr lang="en-CA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475" y="3205956"/>
            <a:ext cx="382905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111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Overview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Multidisciplinary (Hepatobiliary) Tumor Board</a:t>
            </a:r>
          </a:p>
          <a:p>
            <a:endParaRPr lang="en-CA" dirty="0"/>
          </a:p>
          <a:p>
            <a:r>
              <a:rPr lang="en-CA" dirty="0" smtClean="0"/>
              <a:t>Treatment selection</a:t>
            </a:r>
          </a:p>
          <a:p>
            <a:endParaRPr lang="en-CA" dirty="0"/>
          </a:p>
          <a:p>
            <a:r>
              <a:rPr lang="en-CA" smtClean="0"/>
              <a:t>Outcomes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75614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First Case – Post TACE</a:t>
            </a:r>
            <a:endParaRPr lang="en-CA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247" y="1600200"/>
            <a:ext cx="657150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364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263" y="1220788"/>
            <a:ext cx="6391275" cy="4646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5249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113" y="1055688"/>
            <a:ext cx="6630987" cy="501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858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Outcomes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Local control</a:t>
            </a:r>
          </a:p>
          <a:p>
            <a:endParaRPr lang="en-CA" dirty="0"/>
          </a:p>
          <a:p>
            <a:r>
              <a:rPr lang="en-CA" dirty="0" smtClean="0"/>
              <a:t>Survival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92642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72816"/>
            <a:ext cx="6210407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8889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638300"/>
            <a:ext cx="6059385" cy="3662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2878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628800"/>
            <a:ext cx="6813067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2963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Liver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Metastases</a:t>
            </a:r>
          </a:p>
          <a:p>
            <a:endParaRPr lang="en-CA" dirty="0"/>
          </a:p>
          <a:p>
            <a:r>
              <a:rPr lang="en-CA" dirty="0" smtClean="0"/>
              <a:t>Hepatocellular carcinoma</a:t>
            </a:r>
          </a:p>
          <a:p>
            <a:r>
              <a:rPr lang="en-CA" dirty="0" smtClean="0"/>
              <a:t>Intrahepatic cholangiocarcinoma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45326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Multidisciplinary Approach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Hepatobiliary Surgeon</a:t>
            </a:r>
          </a:p>
          <a:p>
            <a:r>
              <a:rPr lang="en-CA" dirty="0" smtClean="0"/>
              <a:t>Interventional Radiologist</a:t>
            </a:r>
          </a:p>
          <a:p>
            <a:r>
              <a:rPr lang="en-CA" dirty="0" smtClean="0"/>
              <a:t>Radiation Oncologist</a:t>
            </a:r>
          </a:p>
          <a:p>
            <a:endParaRPr lang="en-CA" dirty="0"/>
          </a:p>
          <a:p>
            <a:r>
              <a:rPr lang="en-CA" dirty="0" smtClean="0"/>
              <a:t>Medical Oncology</a:t>
            </a:r>
          </a:p>
          <a:p>
            <a:r>
              <a:rPr lang="en-CA" dirty="0" smtClean="0"/>
              <a:t>Radiology</a:t>
            </a:r>
          </a:p>
          <a:p>
            <a:r>
              <a:rPr lang="en-CA" dirty="0" smtClean="0"/>
              <a:t>Pathology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30297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Alternatives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err="1" smtClean="0"/>
              <a:t>Transarterial</a:t>
            </a:r>
            <a:r>
              <a:rPr lang="en-CA" dirty="0" smtClean="0"/>
              <a:t> Chemoembolization (TACE)</a:t>
            </a:r>
          </a:p>
          <a:p>
            <a:endParaRPr lang="en-CA" dirty="0"/>
          </a:p>
          <a:p>
            <a:r>
              <a:rPr lang="en-CA" dirty="0" smtClean="0"/>
              <a:t>Radiofrequency Ablation (RFA)</a:t>
            </a:r>
          </a:p>
          <a:p>
            <a:endParaRPr lang="en-CA" dirty="0"/>
          </a:p>
          <a:p>
            <a:r>
              <a:rPr lang="en-CA" dirty="0" smtClean="0"/>
              <a:t>S.A.B.R.</a:t>
            </a:r>
          </a:p>
        </p:txBody>
      </p:sp>
    </p:spTree>
    <p:extLst>
      <p:ext uri="{BB962C8B-B14F-4D97-AF65-F5344CB8AC3E}">
        <p14:creationId xmlns:p14="http://schemas.microsoft.com/office/powerpoint/2010/main" val="419093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TACE</a:t>
            </a:r>
            <a:endParaRPr lang="en-CA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0125" y="1600200"/>
            <a:ext cx="35637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0672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TACE</a:t>
            </a:r>
            <a:endParaRPr lang="en-CA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6975" y="1600200"/>
            <a:ext cx="5090049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9313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TACE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Lesion proximity to vessels</a:t>
            </a:r>
          </a:p>
          <a:p>
            <a:endParaRPr lang="en-CA" dirty="0"/>
          </a:p>
          <a:p>
            <a:r>
              <a:rPr lang="en-CA" dirty="0" smtClean="0"/>
              <a:t>Able to treat larger lesions in some cases</a:t>
            </a:r>
          </a:p>
          <a:p>
            <a:endParaRPr lang="en-CA" dirty="0"/>
          </a:p>
          <a:p>
            <a:r>
              <a:rPr lang="en-CA" dirty="0" smtClean="0"/>
              <a:t>Adriamycin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04518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RFA</a:t>
            </a:r>
            <a:endParaRPr lang="en-CA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5" y="2724944"/>
            <a:ext cx="4857750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8638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4511B72C184E84C849134EFC9D01C73" ma:contentTypeVersion="15" ma:contentTypeDescription="Create a new document." ma:contentTypeScope="" ma:versionID="dd9c1c7dd5d6f95be9439cba07cc10c3">
  <xsd:schema xmlns:xsd="http://www.w3.org/2001/XMLSchema" xmlns:xs="http://www.w3.org/2001/XMLSchema" xmlns:p="http://schemas.microsoft.com/office/2006/metadata/properties" xmlns:ns1="http://schemas.microsoft.com/sharepoint/v3" xmlns:ns2="c8c6777c-a985-4543-b6be-04714913a8fd" xmlns:ns3="60c23608-2914-453a-b363-52ae3a1f3041" targetNamespace="http://schemas.microsoft.com/office/2006/metadata/properties" ma:root="true" ma:fieldsID="706dd6e54aae922c1c864546d80bfab8" ns1:_="" ns2:_="" ns3:_="">
    <xsd:import namespace="http://schemas.microsoft.com/sharepoint/v3"/>
    <xsd:import namespace="c8c6777c-a985-4543-b6be-04714913a8fd"/>
    <xsd:import namespace="60c23608-2914-453a-b363-52ae3a1f3041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2:SharedWithUsers" minOccurs="0"/>
                <xsd:element ref="ns2:SharedWithDetails" minOccurs="0"/>
                <xsd:element ref="ns3:MediaServiceGenerationTime" minOccurs="0"/>
                <xsd:element ref="ns3:MediaServiceEventHashCode" minOccurs="0"/>
                <xsd:element ref="ns3:RT" minOccurs="0"/>
                <xsd:element ref="ns3:Coordinator" minOccurs="0"/>
                <xsd:element ref="ns3:CourseCode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4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5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c6777c-a985-4543-b6be-04714913a8f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c23608-2914-453a-b363-52ae3a1f304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RT" ma:index="21" nillable="true" ma:displayName="RT" ma:format="Dropdown" ma:internalName="RT">
      <xsd:simpleType>
        <xsd:restriction base="dms:Text">
          <xsd:maxLength value="255"/>
        </xsd:restriction>
      </xsd:simpleType>
    </xsd:element>
    <xsd:element name="Coordinator" ma:index="22" nillable="true" ma:displayName="Coordinator" ma:format="Dropdown" ma:internalName="Coordinator">
      <xsd:simpleType>
        <xsd:restriction base="dms:Text">
          <xsd:maxLength value="255"/>
        </xsd:restriction>
      </xsd:simpleType>
    </xsd:element>
    <xsd:element name="CourseCode" ma:index="23" nillable="true" ma:displayName="Course Code" ma:format="Dropdown" ma:internalName="CourseCode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c8c6777c-a985-4543-b6be-04714913a8fd">NOSM-402283673-10093</_dlc_DocId>
    <_dlc_DocIdUrl xmlns="c8c6777c-a985-4543-b6be-04714913a8fd">
      <Url>https://nosm.sharepoint.com/org/fa_cepd/cepd/_layouts/15/DocIdRedir.aspx?ID=NOSM-402283673-10093</Url>
      <Description>NOSM-402283673-10093</Description>
    </_dlc_DocIdUrl>
    <_ip_UnifiedCompliancePolicyUIAction xmlns="http://schemas.microsoft.com/sharepoint/v3" xsi:nil="true"/>
    <CourseCode xmlns="60c23608-2914-453a-b363-52ae3a1f3041" xsi:nil="true"/>
    <_ip_UnifiedCompliancePolicyProperties xmlns="http://schemas.microsoft.com/sharepoint/v3" xsi:nil="true"/>
    <RT xmlns="60c23608-2914-453a-b363-52ae3a1f3041" xsi:nil="true"/>
    <Coordinator xmlns="60c23608-2914-453a-b363-52ae3a1f3041" xsi:nil="true"/>
  </documentManagement>
</p:properties>
</file>

<file path=customXml/itemProps1.xml><?xml version="1.0" encoding="utf-8"?>
<ds:datastoreItem xmlns:ds="http://schemas.openxmlformats.org/officeDocument/2006/customXml" ds:itemID="{9F7ABC1F-1D93-44BF-8DD9-3B533F0D81B4}"/>
</file>

<file path=customXml/itemProps2.xml><?xml version="1.0" encoding="utf-8"?>
<ds:datastoreItem xmlns:ds="http://schemas.openxmlformats.org/officeDocument/2006/customXml" ds:itemID="{0DFCB71D-95D5-4AFF-AD1D-36EC5228776A}"/>
</file>

<file path=customXml/itemProps3.xml><?xml version="1.0" encoding="utf-8"?>
<ds:datastoreItem xmlns:ds="http://schemas.openxmlformats.org/officeDocument/2006/customXml" ds:itemID="{DB702F8D-FAE0-4BDE-B7ED-FF3A5A79D8B7}"/>
</file>

<file path=customXml/itemProps4.xml><?xml version="1.0" encoding="utf-8"?>
<ds:datastoreItem xmlns:ds="http://schemas.openxmlformats.org/officeDocument/2006/customXml" ds:itemID="{3DCCDE90-0AA4-4C18-A888-A338AB0A4D7E}"/>
</file>

<file path=docProps/app.xml><?xml version="1.0" encoding="utf-8"?>
<Properties xmlns="http://schemas.openxmlformats.org/officeDocument/2006/extended-properties" xmlns:vt="http://schemas.openxmlformats.org/officeDocument/2006/docPropsVTypes">
  <TotalTime>2716</TotalTime>
  <Words>148</Words>
  <Application>Microsoft Office PowerPoint</Application>
  <PresentationFormat>On-screen Show (4:3)</PresentationFormat>
  <Paragraphs>71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Stereotactic Radiation for Liver </vt:lpstr>
      <vt:lpstr>Overview</vt:lpstr>
      <vt:lpstr>Liver</vt:lpstr>
      <vt:lpstr>Multidisciplinary Approach</vt:lpstr>
      <vt:lpstr>Alternatives</vt:lpstr>
      <vt:lpstr>TACE</vt:lpstr>
      <vt:lpstr>TACE</vt:lpstr>
      <vt:lpstr>TACE</vt:lpstr>
      <vt:lpstr>RFA</vt:lpstr>
      <vt:lpstr>RFA</vt:lpstr>
      <vt:lpstr>RFA</vt:lpstr>
      <vt:lpstr>RFA</vt:lpstr>
      <vt:lpstr>Radiation</vt:lpstr>
      <vt:lpstr>Reproducibility</vt:lpstr>
      <vt:lpstr>IGRT</vt:lpstr>
      <vt:lpstr>IGRT</vt:lpstr>
      <vt:lpstr>Dose Considerations</vt:lpstr>
      <vt:lpstr>Child Pugh Score</vt:lpstr>
      <vt:lpstr>Child Pugh Score</vt:lpstr>
      <vt:lpstr>First Case – Post TACE</vt:lpstr>
      <vt:lpstr>PowerPoint Presentation</vt:lpstr>
      <vt:lpstr>PowerPoint Presentation</vt:lpstr>
      <vt:lpstr>Outcomes</vt:lpstr>
      <vt:lpstr>PowerPoint Presentation</vt:lpstr>
      <vt:lpstr>PowerPoint Presentation</vt:lpstr>
      <vt:lpstr>PowerPoint Presentation</vt:lpstr>
    </vt:vector>
  </TitlesOfParts>
  <Company>Health Sciences North - Horizon Santé-Nord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Want, David Dr.</dc:creator>
  <cp:lastModifiedBy>Serre, Joanne</cp:lastModifiedBy>
  <cp:revision>14</cp:revision>
  <dcterms:created xsi:type="dcterms:W3CDTF">2019-11-12T16:37:41Z</dcterms:created>
  <dcterms:modified xsi:type="dcterms:W3CDTF">2019-11-14T14:54:21Z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0x01010054511B72C184E84C849134EFC9D01C73</vt:lpwstr>
  </property>
  <property fmtid="{D5CDD505-2E9C-101B-9397-08002B2CF9AE}" pid="3" name="_dlc_DocIdItemGuid">
    <vt:lpwstr>9155634a-42ed-4b8a-9569-e530d14807c4</vt:lpwstr>
  </property>
</Properties>
</file>