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wav" ContentType="audio/wav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4"/>
  </p:notesMasterIdLst>
  <p:handoutMasterIdLst>
    <p:handoutMasterId r:id="rId45"/>
  </p:handoutMasterIdLst>
  <p:sldIdLst>
    <p:sldId id="718" r:id="rId2"/>
    <p:sldId id="724" r:id="rId3"/>
    <p:sldId id="824" r:id="rId4"/>
    <p:sldId id="802" r:id="rId5"/>
    <p:sldId id="725" r:id="rId6"/>
    <p:sldId id="727" r:id="rId7"/>
    <p:sldId id="726" r:id="rId8"/>
    <p:sldId id="758" r:id="rId9"/>
    <p:sldId id="759" r:id="rId10"/>
    <p:sldId id="760" r:id="rId11"/>
    <p:sldId id="761" r:id="rId12"/>
    <p:sldId id="762" r:id="rId13"/>
    <p:sldId id="763" r:id="rId14"/>
    <p:sldId id="764" r:id="rId15"/>
    <p:sldId id="765" r:id="rId16"/>
    <p:sldId id="766" r:id="rId17"/>
    <p:sldId id="769" r:id="rId18"/>
    <p:sldId id="768" r:id="rId19"/>
    <p:sldId id="829" r:id="rId20"/>
    <p:sldId id="803" r:id="rId21"/>
    <p:sldId id="790" r:id="rId22"/>
    <p:sldId id="801" r:id="rId23"/>
    <p:sldId id="822" r:id="rId24"/>
    <p:sldId id="774" r:id="rId25"/>
    <p:sldId id="831" r:id="rId26"/>
    <p:sldId id="830" r:id="rId27"/>
    <p:sldId id="781" r:id="rId28"/>
    <p:sldId id="813" r:id="rId29"/>
    <p:sldId id="804" r:id="rId30"/>
    <p:sldId id="805" r:id="rId31"/>
    <p:sldId id="806" r:id="rId32"/>
    <p:sldId id="807" r:id="rId33"/>
    <p:sldId id="808" r:id="rId34"/>
    <p:sldId id="809" r:id="rId35"/>
    <p:sldId id="810" r:id="rId36"/>
    <p:sldId id="811" r:id="rId37"/>
    <p:sldId id="812" r:id="rId38"/>
    <p:sldId id="820" r:id="rId39"/>
    <p:sldId id="821" r:id="rId40"/>
    <p:sldId id="825" r:id="rId41"/>
    <p:sldId id="827" r:id="rId42"/>
    <p:sldId id="828" r:id="rId43"/>
  </p:sldIdLst>
  <p:sldSz cx="9144000" cy="6858000" type="screen4x3"/>
  <p:notesSz cx="7315200" cy="9601200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FF3300"/>
    <a:srgbClr val="FFCC00"/>
    <a:srgbClr val="009900"/>
    <a:srgbClr val="00FF00"/>
    <a:srgbClr val="CC99FF"/>
    <a:srgbClr val="FFFF66"/>
    <a:srgbClr val="FF99FF"/>
    <a:srgbClr val="33CC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394" autoAdjust="0"/>
    <p:restoredTop sz="90280" autoAdjust="0"/>
  </p:normalViewPr>
  <p:slideViewPr>
    <p:cSldViewPr>
      <p:cViewPr varScale="1">
        <p:scale>
          <a:sx n="50" d="100"/>
          <a:sy n="50" d="100"/>
        </p:scale>
        <p:origin x="-768" y="-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9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l" defTabSz="966788">
              <a:defRPr sz="1300"/>
            </a:lvl1pPr>
          </a:lstStyle>
          <a:p>
            <a:endParaRPr lang="en-US" altLang="en-US"/>
          </a:p>
        </p:txBody>
      </p:sp>
      <p:sp>
        <p:nvSpPr>
          <p:cNvPr id="16691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43375" y="0"/>
            <a:ext cx="3170238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 defTabSz="966788">
              <a:defRPr sz="1300"/>
            </a:lvl1pPr>
          </a:lstStyle>
          <a:p>
            <a:endParaRPr lang="en-US" altLang="en-US"/>
          </a:p>
        </p:txBody>
      </p:sp>
      <p:sp>
        <p:nvSpPr>
          <p:cNvPr id="16691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20188"/>
            <a:ext cx="3170238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l" defTabSz="966788">
              <a:defRPr sz="1300"/>
            </a:lvl1pPr>
          </a:lstStyle>
          <a:p>
            <a:endParaRPr lang="en-US" altLang="en-US"/>
          </a:p>
        </p:txBody>
      </p:sp>
      <p:sp>
        <p:nvSpPr>
          <p:cNvPr id="16691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43375" y="9120188"/>
            <a:ext cx="3170238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 defTabSz="966788">
              <a:defRPr sz="1300"/>
            </a:lvl1pPr>
          </a:lstStyle>
          <a:p>
            <a:fld id="{A99CF85C-45DB-4A22-AE7C-288D3D982E7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3860571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l" defTabSz="966788">
              <a:defRPr sz="1300"/>
            </a:lvl1pPr>
          </a:lstStyle>
          <a:p>
            <a:endParaRPr lang="en-US" altLang="en-US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3375" y="0"/>
            <a:ext cx="3170238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 defTabSz="966788">
              <a:defRPr sz="1300"/>
            </a:lvl1pPr>
          </a:lstStyle>
          <a:p>
            <a:endParaRPr lang="en-US" altLang="en-US"/>
          </a:p>
        </p:txBody>
      </p:sp>
      <p:sp>
        <p:nvSpPr>
          <p:cNvPr id="51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7300" y="720725"/>
            <a:ext cx="4800600" cy="3600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51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31838" y="4560888"/>
            <a:ext cx="5851525" cy="4319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20188"/>
            <a:ext cx="3170238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l" defTabSz="966788">
              <a:defRPr sz="1300"/>
            </a:lvl1pPr>
          </a:lstStyle>
          <a:p>
            <a:endParaRPr lang="en-US" altLang="en-US"/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3375" y="9120188"/>
            <a:ext cx="3170238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 defTabSz="966788">
              <a:defRPr sz="1300"/>
            </a:lvl1pPr>
          </a:lstStyle>
          <a:p>
            <a:fld id="{9AE52E92-5AD4-46AF-B812-666504B882A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1138174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50D3E2A-8442-4EED-AD13-EBB2D6529E35}" type="slidenum">
              <a:rPr lang="en-US" altLang="en-US"/>
              <a:pPr/>
              <a:t>1</a:t>
            </a:fld>
            <a:endParaRPr lang="en-US" altLang="en-US"/>
          </a:p>
        </p:txBody>
      </p:sp>
      <p:sp>
        <p:nvSpPr>
          <p:cNvPr id="6492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9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b="1"/>
              <a:t>NOTE</a:t>
            </a:r>
            <a:r>
              <a:rPr lang="en-US" altLang="en-US"/>
              <a:t>:  Analyses for this talk were done with syntax file </a:t>
            </a:r>
            <a:r>
              <a:rPr lang="en-US" altLang="en-US" i="1"/>
              <a:t>consequences of categorization v2.SPS</a:t>
            </a:r>
            <a:r>
              <a:rPr lang="en-US" altLang="en-US"/>
              <a:t>.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 smtClean="0"/>
              <a:t>As expected, Fisher’s Exact Test (aka.,</a:t>
            </a:r>
            <a:r>
              <a:rPr lang="en-CA" baseline="0" dirty="0" smtClean="0"/>
              <a:t> the Fisher-Irwin test) and Pearson’s Chi-square with Yates’ correction are both conservative.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E52E92-5AD4-46AF-B812-666504B882A2}" type="slidenum">
              <a:rPr lang="en-US" altLang="en-US" smtClean="0"/>
              <a:pPr/>
              <a:t>12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5575610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E52E92-5AD4-46AF-B812-666504B882A2}" type="slidenum">
              <a:rPr lang="en-US" altLang="en-US" smtClean="0"/>
              <a:pPr/>
              <a:t>18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1373821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E52E92-5AD4-46AF-B812-666504B882A2}" type="slidenum">
              <a:rPr lang="en-US" altLang="en-US" smtClean="0"/>
              <a:pPr/>
              <a:t>19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1373821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 smtClean="0"/>
              <a:t>Image source:  http://kingsenglish.info/wp-content/uploads/2011/05/fly-in-the-ointment-226x300.jpg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E52E92-5AD4-46AF-B812-666504B882A2}" type="slidenum">
              <a:rPr lang="en-US" altLang="en-US" smtClean="0"/>
              <a:pPr/>
              <a:t>20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4743624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 smtClean="0"/>
              <a:t>Image source:  https://lewwaters.files.wordpress.com/2013/03/car-sales-1.jpg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E52E92-5AD4-46AF-B812-666504B882A2}" type="slidenum">
              <a:rPr lang="en-US" altLang="en-US" smtClean="0"/>
              <a:pPr/>
              <a:t>21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160879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 smtClean="0"/>
              <a:t>Image source:  https://lewwaters.files.wordpress.com/2013/03/car-sales-1.jpg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E52E92-5AD4-46AF-B812-666504B882A2}" type="slidenum">
              <a:rPr lang="en-US" altLang="en-US" smtClean="0"/>
              <a:pPr/>
              <a:t>28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160879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CA" dirty="0" smtClean="0"/>
              <a:t>Fisher RA (1926).  The Arrangement of Field Experiments.</a:t>
            </a:r>
            <a:r>
              <a:rPr lang="en-CA" baseline="0" dirty="0" smtClean="0"/>
              <a:t> </a:t>
            </a:r>
            <a:r>
              <a:rPr lang="en-CA" i="1" dirty="0" smtClean="0"/>
              <a:t>Journal of the Ministry of Agriculture of Great Britain</a:t>
            </a:r>
            <a:r>
              <a:rPr lang="en-CA" dirty="0" smtClean="0"/>
              <a:t>, </a:t>
            </a:r>
            <a:r>
              <a:rPr lang="en-CA" b="1" dirty="0" smtClean="0"/>
              <a:t>33</a:t>
            </a:r>
            <a:r>
              <a:rPr lang="en-CA" dirty="0" smtClean="0"/>
              <a:t>, 503-513.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CA" dirty="0" smtClean="0"/>
              <a:t>http://www.jerrydallal.com/lhsp/p05.htm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CA" dirty="0" smtClean="0"/>
              <a:t>Notice that Fisher</a:t>
            </a:r>
            <a:r>
              <a:rPr lang="en-CA" baseline="0" dirty="0" smtClean="0"/>
              <a:t> implied that replication was necessary—”A scientific fact should be regarded as experimentally established only </a:t>
            </a:r>
            <a:r>
              <a:rPr lang="en-CA" b="1" baseline="0" dirty="0" smtClean="0"/>
              <a:t>if a properly designed experiment rarely fails to give this level of significance</a:t>
            </a:r>
            <a:r>
              <a:rPr lang="en-CA" baseline="0" dirty="0" smtClean="0"/>
              <a:t>” (emphasis added).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E52E92-5AD4-46AF-B812-666504B882A2}" type="slidenum">
              <a:rPr lang="en-US" altLang="en-US" smtClean="0"/>
              <a:pPr/>
              <a:t>39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5854111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 smtClean="0"/>
              <a:t>The mistake Norman &amp; </a:t>
            </a:r>
            <a:r>
              <a:rPr lang="en-CA" dirty="0" err="1" smtClean="0"/>
              <a:t>Streiner</a:t>
            </a:r>
            <a:r>
              <a:rPr lang="en-CA" dirty="0" smtClean="0"/>
              <a:t> are making here is equivalent to computing 1−PV+ (or 1−PPV) for a diagnostic test 2×2 table, and calling it 1−Specificity.  </a:t>
            </a:r>
          </a:p>
          <a:p>
            <a:r>
              <a:rPr lang="en-CA" dirty="0" smtClean="0"/>
              <a:t>Definition</a:t>
            </a:r>
            <a:r>
              <a:rPr lang="en-CA" baseline="0" dirty="0" smtClean="0"/>
              <a:t> of False Discovery Rate (from http://www.stat.berkeley.edu/~stark/SticiGui/Text/gloss.htm):</a:t>
            </a:r>
          </a:p>
          <a:p>
            <a:r>
              <a:rPr lang="en-CA" baseline="0" dirty="0" smtClean="0"/>
              <a:t>“</a:t>
            </a:r>
            <a:r>
              <a:rPr lang="en-CA" dirty="0" smtClean="0"/>
              <a:t>In testing a collection of hypotheses, the false discovery rate is the fraction of rejected null hypotheses that are rejected erroneously (the number of Type I errors divided by the number of rejected null hypotheses), with the convention that if no hypothesis is rejected, the false discovery rate is zero.”</a:t>
            </a:r>
          </a:p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E52E92-5AD4-46AF-B812-666504B882A2}" type="slidenum">
              <a:rPr lang="en-US" altLang="en-US" smtClean="0"/>
              <a:pPr/>
              <a:t>41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490520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noFill/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9829123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2519895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-6350"/>
            <a:ext cx="2286000" cy="61182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0" y="-6350"/>
            <a:ext cx="6705600" cy="61182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1278596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6350"/>
            <a:ext cx="91440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128588" y="1327150"/>
            <a:ext cx="8893175" cy="4784725"/>
          </a:xfrm>
        </p:spPr>
        <p:txBody>
          <a:bodyPr/>
          <a:lstStyle/>
          <a:p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5445005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5865924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810338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8588" y="1327150"/>
            <a:ext cx="4370387" cy="4784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1375" y="1327150"/>
            <a:ext cx="4370388" cy="4784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8127852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3632398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0155945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670649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379621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67626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1" name="Rectangle 7"/>
          <p:cNvSpPr>
            <a:spLocks noChangeArrowheads="1"/>
          </p:cNvSpPr>
          <p:nvPr userDrawn="1"/>
        </p:nvSpPr>
        <p:spPr bwMode="auto">
          <a:xfrm>
            <a:off x="0" y="6235700"/>
            <a:ext cx="9144000" cy="649288"/>
          </a:xfrm>
          <a:prstGeom prst="rect">
            <a:avLst/>
          </a:prstGeom>
          <a:solidFill>
            <a:srgbClr val="061A4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CA"/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-6350"/>
            <a:ext cx="9144000" cy="1143000"/>
          </a:xfrm>
          <a:prstGeom prst="rect">
            <a:avLst/>
          </a:prstGeom>
          <a:solidFill>
            <a:srgbClr val="FFB3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8588" y="1327150"/>
            <a:ext cx="8893175" cy="4784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8" name="TextBox 1"/>
          <p:cNvSpPr txBox="1">
            <a:spLocks noChangeArrowheads="1"/>
          </p:cNvSpPr>
          <p:nvPr userDrawn="1"/>
        </p:nvSpPr>
        <p:spPr bwMode="auto">
          <a:xfrm>
            <a:off x="147638" y="6453188"/>
            <a:ext cx="1111994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/>
            <a:r>
              <a:rPr lang="en-US" sz="1200" dirty="0" smtClean="0">
                <a:solidFill>
                  <a:schemeClr val="bg1"/>
                </a:solidFill>
              </a:rPr>
              <a:t>B. Weaver</a:t>
            </a:r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>
            <a:spLocks noChangeArrowheads="1"/>
          </p:cNvSpPr>
          <p:nvPr userDrawn="1"/>
        </p:nvSpPr>
        <p:spPr bwMode="auto">
          <a:xfrm>
            <a:off x="2195736" y="6453188"/>
            <a:ext cx="4753198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200" dirty="0" smtClean="0">
                <a:solidFill>
                  <a:schemeClr val="bg1"/>
                </a:solidFill>
              </a:rPr>
              <a:t>Northern Health Research Conference, June 4-6, 2015</a:t>
            </a:r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>
            <a:spLocks noChangeArrowheads="1"/>
          </p:cNvSpPr>
          <p:nvPr userDrawn="1"/>
        </p:nvSpPr>
        <p:spPr bwMode="auto">
          <a:xfrm>
            <a:off x="7092950" y="6453188"/>
            <a:ext cx="1871663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F3729C96-C2A5-4294-AC7C-5AA4FE1B923E}" type="slidenum">
              <a:rPr lang="en-US" sz="1200">
                <a:solidFill>
                  <a:schemeClr val="bg1"/>
                </a:solidFill>
              </a:rPr>
              <a:pPr algn="r" eaLnBrk="1" hangingPunct="1"/>
              <a:t>‹#›</a:t>
            </a:fld>
            <a:endParaRPr lang="en-US" sz="1200">
              <a:solidFill>
                <a:schemeClr val="bg1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iming>
    <p:tnLst>
      <p:par>
        <p:cTn id="1" dur="indefinite" restart="never" nodeType="tmRoot"/>
      </p:par>
    </p:tnLst>
  </p:timing>
  <p:hf hdr="0"/>
  <p:txStyles>
    <p:titleStyle>
      <a:lvl1pPr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Wingdings" pitchFamily="2" charset="2"/>
        <a:buChar char="Ø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Wingdings" pitchFamily="2" charset="2"/>
        <a:buChar char="§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1.emf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7" Type="http://schemas.openxmlformats.org/officeDocument/2006/relationships/image" Target="../media/image30.gif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1.wav"/><Relationship Id="rId6" Type="http://schemas.openxmlformats.org/officeDocument/2006/relationships/image" Target="../media/image29.wmf"/><Relationship Id="rId5" Type="http://schemas.openxmlformats.org/officeDocument/2006/relationships/image" Target="../media/image28.wmf"/><Relationship Id="rId4" Type="http://schemas.openxmlformats.org/officeDocument/2006/relationships/image" Target="../media/image27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hyperlink" Target="mailto:bweaver@lakeheadu.ca" TargetMode="Externa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emf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emf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emf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emf"/><Relationship Id="rId2" Type="http://schemas.openxmlformats.org/officeDocument/2006/relationships/image" Target="../media/image41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3.emf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wmf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em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wm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-22225" y="-26988"/>
            <a:ext cx="9180000" cy="1800226"/>
          </a:xfrm>
          <a:noFill/>
        </p:spPr>
        <p:txBody>
          <a:bodyPr/>
          <a:lstStyle/>
          <a:p>
            <a:r>
              <a:rPr lang="en-US" altLang="en-US" sz="4400" dirty="0" smtClean="0">
                <a:solidFill>
                  <a:schemeClr val="bg1"/>
                </a:solidFill>
              </a:rPr>
              <a:t>X</a:t>
            </a:r>
            <a:r>
              <a:rPr lang="en-US" altLang="en-US" sz="4400" dirty="0" smtClean="0"/>
              <a:t> </a:t>
            </a:r>
            <a:endParaRPr lang="en-US" altLang="en-US" sz="4400" dirty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779714" y="2782044"/>
            <a:ext cx="7561263" cy="19431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sz="2400" dirty="0"/>
              <a:t>Bruce Weaver</a:t>
            </a:r>
          </a:p>
          <a:p>
            <a:pPr>
              <a:lnSpc>
                <a:spcPct val="90000"/>
              </a:lnSpc>
            </a:pPr>
            <a:r>
              <a:rPr lang="en-US" altLang="en-US" sz="2400" dirty="0" smtClean="0"/>
              <a:t>Northern Ontario School of Medicine</a:t>
            </a:r>
          </a:p>
          <a:p>
            <a:pPr>
              <a:lnSpc>
                <a:spcPct val="90000"/>
              </a:lnSpc>
            </a:pPr>
            <a:r>
              <a:rPr lang="en-US" altLang="en-US" sz="2400" dirty="0" smtClean="0"/>
              <a:t>Northern Health Research Conference</a:t>
            </a:r>
            <a:endParaRPr lang="en-US" altLang="en-US" sz="2400" dirty="0"/>
          </a:p>
          <a:p>
            <a:pPr>
              <a:lnSpc>
                <a:spcPct val="90000"/>
              </a:lnSpc>
            </a:pPr>
            <a:r>
              <a:rPr lang="en-US" altLang="en-US" sz="2400" dirty="0" smtClean="0"/>
              <a:t>June 4-6, 2015</a:t>
            </a:r>
            <a:endParaRPr lang="en-US" altLang="en-US" sz="2400" dirty="0"/>
          </a:p>
        </p:txBody>
      </p:sp>
      <p:pic>
        <p:nvPicPr>
          <p:cNvPr id="2055" name="Picture 7" descr="NOSM logo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4473575"/>
            <a:ext cx="1328738" cy="1547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9904" y="4946104"/>
            <a:ext cx="3381375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B300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282216" y="112564"/>
            <a:ext cx="8579593" cy="230832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Does Statistical Significance</a:t>
            </a:r>
          </a:p>
          <a:p>
            <a:pPr algn="ctr"/>
            <a:r>
              <a:rPr lang="en-US" sz="4800" b="1" i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Really</a:t>
            </a:r>
            <a:r>
              <a:rPr lang="en-US" sz="4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Prove that </a:t>
            </a:r>
          </a:p>
          <a:p>
            <a:pPr algn="ctr"/>
            <a:r>
              <a:rPr lang="en-US" sz="4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Power was Adequate?</a:t>
            </a:r>
            <a:endParaRPr lang="en-US" sz="48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8584" y="5025208"/>
            <a:ext cx="2016224" cy="11072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6270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auto">
          <a:xfrm>
            <a:off x="2808080" y="3656493"/>
            <a:ext cx="1692000" cy="469648"/>
          </a:xfrm>
          <a:prstGeom prst="rect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CA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Sample Size Estimate (from PASS)</a:t>
            </a:r>
            <a:endParaRPr lang="en-CA" dirty="0"/>
          </a:p>
        </p:txBody>
      </p:sp>
      <p:sp>
        <p:nvSpPr>
          <p:cNvPr id="4" name="TextBox 3"/>
          <p:cNvSpPr txBox="1"/>
          <p:nvPr/>
        </p:nvSpPr>
        <p:spPr>
          <a:xfrm>
            <a:off x="251520" y="1299532"/>
            <a:ext cx="864096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400" b="1" dirty="0"/>
              <a:t>Two Independent Proportions (Null Case) Power Analysis</a:t>
            </a:r>
            <a:endParaRPr lang="en-CA" sz="2400" dirty="0"/>
          </a:p>
          <a:p>
            <a:r>
              <a:rPr lang="en-CA" sz="2400" b="1" dirty="0"/>
              <a:t>Numeric Results of Tests Based on the Difference: P1 - P2</a:t>
            </a:r>
            <a:endParaRPr lang="en-CA" sz="2400" dirty="0"/>
          </a:p>
          <a:p>
            <a:r>
              <a:rPr lang="en-CA" sz="2400" b="1" dirty="0"/>
              <a:t>H</a:t>
            </a:r>
            <a:r>
              <a:rPr lang="en-CA" sz="2400" b="1" baseline="-25000" dirty="0"/>
              <a:t>0</a:t>
            </a:r>
            <a:r>
              <a:rPr lang="en-CA" sz="2400" b="1" dirty="0"/>
              <a:t>: P1-P2=0. H</a:t>
            </a:r>
            <a:r>
              <a:rPr lang="en-CA" sz="2400" b="1" baseline="-25000" dirty="0"/>
              <a:t>1</a:t>
            </a:r>
            <a:r>
              <a:rPr lang="en-CA" sz="2400" b="1" dirty="0"/>
              <a:t>: P1-P2=D1&lt;&gt;0. </a:t>
            </a:r>
            <a:endParaRPr lang="en-CA" sz="2400" b="1" dirty="0" smtClean="0"/>
          </a:p>
          <a:p>
            <a:r>
              <a:rPr lang="en-CA" sz="2400" b="1" dirty="0" smtClean="0"/>
              <a:t>Test </a:t>
            </a:r>
            <a:r>
              <a:rPr lang="en-CA" sz="2400" b="1" dirty="0"/>
              <a:t>Statistic: Z test with pooled </a:t>
            </a:r>
            <a:r>
              <a:rPr lang="en-CA" sz="2400" b="1" dirty="0" smtClean="0"/>
              <a:t>variance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971600" y="3140968"/>
            <a:ext cx="6840760" cy="10310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spcAft>
                <a:spcPts val="600"/>
              </a:spcAft>
            </a:pPr>
            <a:r>
              <a:rPr lang="en-CA" sz="2800" b="1" dirty="0" smtClean="0"/>
              <a:t>Power</a:t>
            </a:r>
            <a:r>
              <a:rPr lang="en-CA" sz="2800" b="1" dirty="0"/>
              <a:t>	N1	N2	P1	P2	Alpha</a:t>
            </a:r>
            <a:endParaRPr lang="en-CA" sz="2800" dirty="0"/>
          </a:p>
          <a:p>
            <a:pPr algn="l">
              <a:spcAft>
                <a:spcPts val="600"/>
              </a:spcAft>
            </a:pPr>
            <a:r>
              <a:rPr lang="en-CA" sz="2800" dirty="0"/>
              <a:t>0.8005	435	435	</a:t>
            </a:r>
            <a:r>
              <a:rPr lang="en-CA" sz="2800" dirty="0" smtClean="0"/>
              <a:t>0.10</a:t>
            </a:r>
            <a:r>
              <a:rPr lang="en-CA" sz="2800" dirty="0"/>
              <a:t>	</a:t>
            </a:r>
            <a:r>
              <a:rPr lang="en-CA" sz="2800" dirty="0" smtClean="0"/>
              <a:t>0.05</a:t>
            </a:r>
            <a:r>
              <a:rPr lang="en-CA" sz="2800" dirty="0"/>
              <a:t>	</a:t>
            </a:r>
            <a:r>
              <a:rPr lang="en-CA" sz="2800" dirty="0" smtClean="0"/>
              <a:t>0.05</a:t>
            </a:r>
            <a:endParaRPr lang="en-CA" sz="2800" dirty="0"/>
          </a:p>
        </p:txBody>
      </p:sp>
      <p:sp>
        <p:nvSpPr>
          <p:cNvPr id="6" name="TextBox 5"/>
          <p:cNvSpPr txBox="1"/>
          <p:nvPr/>
        </p:nvSpPr>
        <p:spPr>
          <a:xfrm>
            <a:off x="971600" y="4126141"/>
            <a:ext cx="6840760" cy="10310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spcAft>
                <a:spcPts val="600"/>
              </a:spcAft>
            </a:pPr>
            <a:r>
              <a:rPr lang="en-CA" sz="2800" dirty="0"/>
              <a:t>0.5015	214	214	</a:t>
            </a:r>
            <a:r>
              <a:rPr lang="en-CA" sz="2800" dirty="0" smtClean="0"/>
              <a:t>0.10</a:t>
            </a:r>
            <a:r>
              <a:rPr lang="en-CA" sz="2800" dirty="0"/>
              <a:t>	</a:t>
            </a:r>
            <a:r>
              <a:rPr lang="en-CA" sz="2800" dirty="0" smtClean="0"/>
              <a:t>0.05</a:t>
            </a:r>
            <a:r>
              <a:rPr lang="en-CA" sz="2800" dirty="0"/>
              <a:t>	</a:t>
            </a:r>
            <a:r>
              <a:rPr lang="en-CA" sz="2800" dirty="0" smtClean="0"/>
              <a:t>0.05</a:t>
            </a:r>
            <a:endParaRPr lang="en-CA" sz="2800" dirty="0"/>
          </a:p>
          <a:p>
            <a:pPr algn="l">
              <a:spcAft>
                <a:spcPts val="600"/>
              </a:spcAft>
            </a:pPr>
            <a:r>
              <a:rPr lang="en-CA" sz="2800" dirty="0"/>
              <a:t>0.2012	69	69	</a:t>
            </a:r>
            <a:r>
              <a:rPr lang="en-CA" sz="2800" dirty="0" smtClean="0"/>
              <a:t>0.10</a:t>
            </a:r>
            <a:r>
              <a:rPr lang="en-CA" sz="2800" dirty="0"/>
              <a:t>	</a:t>
            </a:r>
            <a:r>
              <a:rPr lang="en-CA" sz="2800" dirty="0" smtClean="0"/>
              <a:t>0.05</a:t>
            </a:r>
            <a:r>
              <a:rPr lang="en-CA" sz="2800" dirty="0"/>
              <a:t>	</a:t>
            </a:r>
            <a:r>
              <a:rPr lang="en-CA" sz="2800" dirty="0" smtClean="0"/>
              <a:t>0.05</a:t>
            </a:r>
            <a:endParaRPr lang="en-CA" sz="2800" dirty="0"/>
          </a:p>
        </p:txBody>
      </p:sp>
      <p:sp>
        <p:nvSpPr>
          <p:cNvPr id="10" name="Rectangle 9"/>
          <p:cNvSpPr/>
          <p:nvPr/>
        </p:nvSpPr>
        <p:spPr bwMode="auto">
          <a:xfrm>
            <a:off x="983632" y="3657056"/>
            <a:ext cx="1271225" cy="469648"/>
          </a:xfrm>
          <a:prstGeom prst="rect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CA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1" name="Rectangle 10"/>
          <p:cNvSpPr/>
          <p:nvPr/>
        </p:nvSpPr>
        <p:spPr bwMode="auto">
          <a:xfrm>
            <a:off x="4623327" y="3657056"/>
            <a:ext cx="2724984" cy="469648"/>
          </a:xfrm>
          <a:prstGeom prst="rect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CA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2" name="Rectangle 11"/>
          <p:cNvSpPr/>
          <p:nvPr/>
        </p:nvSpPr>
        <p:spPr bwMode="auto">
          <a:xfrm>
            <a:off x="1451960" y="2420888"/>
            <a:ext cx="6264000" cy="469648"/>
          </a:xfrm>
          <a:prstGeom prst="rect">
            <a:avLst/>
          </a:prstGeom>
          <a:noFill/>
          <a:ln w="28575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CA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619672" y="5322275"/>
            <a:ext cx="5904656" cy="830997"/>
          </a:xfrm>
          <a:prstGeom prst="rect">
            <a:avLst/>
          </a:prstGeom>
          <a:solidFill>
            <a:schemeClr val="accent5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CA" sz="2400" b="1" i="1" dirty="0" smtClean="0"/>
              <a:t>Equivalent</a:t>
            </a:r>
            <a:r>
              <a:rPr lang="en-CA" sz="2400" dirty="0" smtClean="0"/>
              <a:t> to a Pearson Chi-Square test on the 2×2 table for this scenario</a:t>
            </a:r>
            <a:endParaRPr lang="en-CA" sz="2400" dirty="0"/>
          </a:p>
        </p:txBody>
      </p:sp>
      <p:cxnSp>
        <p:nvCxnSpPr>
          <p:cNvPr id="15" name="Elbow Connector 14"/>
          <p:cNvCxnSpPr>
            <a:stCxn id="12" idx="3"/>
            <a:endCxn id="13" idx="3"/>
          </p:cNvCxnSpPr>
          <p:nvPr/>
        </p:nvCxnSpPr>
        <p:spPr bwMode="auto">
          <a:xfrm flipH="1">
            <a:off x="7524328" y="2655712"/>
            <a:ext cx="191632" cy="3082062"/>
          </a:xfrm>
          <a:prstGeom prst="bentConnector3">
            <a:avLst>
              <a:gd name="adj1" fmla="val -276253"/>
            </a:avLst>
          </a:prstGeom>
          <a:solidFill>
            <a:srgbClr val="FFB300"/>
          </a:solidFill>
          <a:ln w="28575" cap="flat" cmpd="sng" algn="ctr">
            <a:solidFill>
              <a:srgbClr val="0000FF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7" name="Rectangle 16"/>
          <p:cNvSpPr/>
          <p:nvPr/>
        </p:nvSpPr>
        <p:spPr bwMode="auto">
          <a:xfrm>
            <a:off x="971600" y="4173144"/>
            <a:ext cx="3600400" cy="972016"/>
          </a:xfrm>
          <a:prstGeom prst="rect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CA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68021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4" grpId="0"/>
      <p:bldP spid="5" grpId="0"/>
      <p:bldP spid="6" grpId="0"/>
      <p:bldP spid="10" grpId="0" animBg="1"/>
      <p:bldP spid="11" grpId="0" animBg="1"/>
      <p:bldP spid="12" grpId="0" animBg="1"/>
      <p:bldP spid="13" grpId="0" animBg="1"/>
      <p:bldP spid="1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The Simulation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Aft>
                <a:spcPts val="600"/>
              </a:spcAft>
            </a:pPr>
            <a:r>
              <a:rPr lang="en-CA" sz="2400" dirty="0" smtClean="0"/>
              <a:t>I generated 1000 pairs of random samples from two </a:t>
            </a:r>
            <a:r>
              <a:rPr lang="en-CA" sz="2400" i="1" dirty="0" smtClean="0"/>
              <a:t>independent</a:t>
            </a:r>
            <a:r>
              <a:rPr lang="en-CA" sz="2400" dirty="0" smtClean="0"/>
              <a:t> populations with these risks:</a:t>
            </a:r>
          </a:p>
          <a:p>
            <a:pPr lvl="1">
              <a:spcAft>
                <a:spcPts val="600"/>
              </a:spcAft>
            </a:pPr>
            <a:r>
              <a:rPr lang="en-CA" sz="2000" dirty="0" smtClean="0"/>
              <a:t>Population 1:  Risk = </a:t>
            </a:r>
            <a:r>
              <a:rPr lang="en-CA" sz="2000" b="1" dirty="0" smtClean="0">
                <a:solidFill>
                  <a:srgbClr val="0000FF"/>
                </a:solidFill>
              </a:rPr>
              <a:t>10%</a:t>
            </a:r>
          </a:p>
          <a:p>
            <a:pPr lvl="1">
              <a:spcAft>
                <a:spcPts val="600"/>
              </a:spcAft>
            </a:pPr>
            <a:r>
              <a:rPr lang="en-CA" sz="2000" dirty="0" smtClean="0"/>
              <a:t>Population 2:  Risk =  </a:t>
            </a:r>
            <a:r>
              <a:rPr lang="en-CA" sz="2000" b="1" dirty="0" smtClean="0">
                <a:solidFill>
                  <a:srgbClr val="0000FF"/>
                </a:solidFill>
              </a:rPr>
              <a:t>5%</a:t>
            </a:r>
          </a:p>
          <a:p>
            <a:pPr>
              <a:spcAft>
                <a:spcPts val="600"/>
              </a:spcAft>
            </a:pPr>
            <a:r>
              <a:rPr lang="en-CA" sz="2400" dirty="0" smtClean="0"/>
              <a:t>I set </a:t>
            </a:r>
            <a:r>
              <a:rPr lang="en-CA" sz="2400" i="1" dirty="0" smtClean="0"/>
              <a:t>n</a:t>
            </a:r>
            <a:r>
              <a:rPr lang="en-CA" sz="2400" baseline="-25000" dirty="0" smtClean="0"/>
              <a:t>1</a:t>
            </a:r>
            <a:r>
              <a:rPr lang="en-CA" sz="2400" dirty="0" smtClean="0"/>
              <a:t> = </a:t>
            </a:r>
            <a:r>
              <a:rPr lang="en-CA" sz="2400" i="1" dirty="0" smtClean="0"/>
              <a:t>n</a:t>
            </a:r>
            <a:r>
              <a:rPr lang="en-CA" sz="2400" baseline="-25000" dirty="0" smtClean="0"/>
              <a:t>2</a:t>
            </a:r>
            <a:r>
              <a:rPr lang="en-CA" sz="2400" dirty="0" smtClean="0"/>
              <a:t> = </a:t>
            </a:r>
            <a:r>
              <a:rPr lang="en-CA" sz="2400" b="1" dirty="0" smtClean="0">
                <a:solidFill>
                  <a:srgbClr val="0000FF"/>
                </a:solidFill>
              </a:rPr>
              <a:t>435</a:t>
            </a:r>
            <a:r>
              <a:rPr lang="en-CA" sz="2400" dirty="0" smtClean="0"/>
              <a:t>, the value needed to achieve 80% power</a:t>
            </a:r>
          </a:p>
          <a:p>
            <a:pPr>
              <a:spcAft>
                <a:spcPts val="600"/>
              </a:spcAft>
            </a:pPr>
            <a:r>
              <a:rPr lang="en-CA" sz="2400" dirty="0" smtClean="0"/>
              <a:t>The Chi-square Test of Association was performed for each of the 1000 2×2 tables</a:t>
            </a:r>
          </a:p>
          <a:p>
            <a:pPr>
              <a:spcAft>
                <a:spcPts val="600"/>
              </a:spcAft>
            </a:pPr>
            <a:r>
              <a:rPr lang="en-CA" sz="2400" dirty="0" smtClean="0"/>
              <a:t>If Power = 80%, then </a:t>
            </a:r>
            <a:r>
              <a:rPr lang="en-CA" sz="2400" dirty="0" smtClean="0">
                <a:solidFill>
                  <a:srgbClr val="0000FF"/>
                </a:solidFill>
              </a:rPr>
              <a:t>we should find that about 800 (80%) of the Chi-square tests are statistically significant</a:t>
            </a:r>
            <a:r>
              <a:rPr lang="en-CA" sz="2400" dirty="0" smtClean="0"/>
              <a:t> (p ≤ .05)</a:t>
            </a:r>
          </a:p>
        </p:txBody>
      </p:sp>
    </p:spTree>
    <p:extLst>
      <p:ext uri="{BB962C8B-B14F-4D97-AF65-F5344CB8AC3E}">
        <p14:creationId xmlns:p14="http://schemas.microsoft.com/office/powerpoint/2010/main" val="7090982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z="3600" dirty="0" smtClean="0"/>
              <a:t>Distribution of the 1000 </a:t>
            </a:r>
            <a:r>
              <a:rPr lang="en-CA" sz="3600" i="1" dirty="0" smtClean="0"/>
              <a:t>p</a:t>
            </a:r>
            <a:r>
              <a:rPr lang="en-CA" sz="3600" dirty="0" smtClean="0"/>
              <a:t>-values</a:t>
            </a:r>
            <a:br>
              <a:rPr lang="en-CA" sz="3600" dirty="0" smtClean="0"/>
            </a:br>
            <a:r>
              <a:rPr lang="en-CA" sz="2800" dirty="0" smtClean="0"/>
              <a:t>(given </a:t>
            </a:r>
            <a:r>
              <a:rPr lang="en-CA" sz="2800" i="1" dirty="0" smtClean="0"/>
              <a:t>n</a:t>
            </a:r>
            <a:r>
              <a:rPr lang="en-CA" sz="2800" baseline="-25000" dirty="0" smtClean="0"/>
              <a:t>1</a:t>
            </a:r>
            <a:r>
              <a:rPr lang="en-CA" sz="2800" dirty="0" smtClean="0"/>
              <a:t> = </a:t>
            </a:r>
            <a:r>
              <a:rPr lang="en-CA" sz="2800" i="1" dirty="0" smtClean="0"/>
              <a:t>n</a:t>
            </a:r>
            <a:r>
              <a:rPr lang="en-CA" sz="2800" baseline="-25000" dirty="0" smtClean="0"/>
              <a:t>2</a:t>
            </a:r>
            <a:r>
              <a:rPr lang="en-CA" sz="2800" dirty="0" smtClean="0"/>
              <a:t> = </a:t>
            </a:r>
            <a:r>
              <a:rPr lang="en-CA" sz="2800" b="1" dirty="0" smtClean="0">
                <a:solidFill>
                  <a:srgbClr val="0000FF"/>
                </a:solidFill>
              </a:rPr>
              <a:t>435</a:t>
            </a:r>
            <a:r>
              <a:rPr lang="en-CA" sz="2800" dirty="0" smtClean="0"/>
              <a:t> and population risks of </a:t>
            </a:r>
            <a:r>
              <a:rPr lang="en-CA" sz="2800" b="1" dirty="0" smtClean="0">
                <a:solidFill>
                  <a:srgbClr val="0000FF"/>
                </a:solidFill>
              </a:rPr>
              <a:t>10%</a:t>
            </a:r>
            <a:r>
              <a:rPr lang="en-CA" sz="2800" dirty="0" smtClean="0"/>
              <a:t> &amp; </a:t>
            </a:r>
            <a:r>
              <a:rPr lang="en-CA" sz="2800" b="1" dirty="0" smtClean="0">
                <a:solidFill>
                  <a:srgbClr val="0000FF"/>
                </a:solidFill>
              </a:rPr>
              <a:t>5%</a:t>
            </a:r>
            <a:r>
              <a:rPr lang="en-CA" sz="2800" dirty="0" smtClean="0"/>
              <a:t>)</a:t>
            </a:r>
            <a:endParaRPr lang="en-CA" sz="2800" dirty="0"/>
          </a:p>
        </p:txBody>
      </p:sp>
      <p:pic>
        <p:nvPicPr>
          <p:cNvPr id="5939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364704"/>
            <a:ext cx="5991225" cy="480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183520" y="1508848"/>
            <a:ext cx="27363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000" dirty="0" smtClean="0"/>
              <a:t>Dashed line at </a:t>
            </a:r>
            <a:r>
              <a:rPr lang="en-CA" sz="2000" i="1" dirty="0" smtClean="0"/>
              <a:t>p</a:t>
            </a:r>
            <a:r>
              <a:rPr lang="en-CA" sz="2000" dirty="0" smtClean="0"/>
              <a:t> = .05</a:t>
            </a:r>
          </a:p>
        </p:txBody>
      </p:sp>
      <p:cxnSp>
        <p:nvCxnSpPr>
          <p:cNvPr id="6" name="Straight Arrow Connector 5"/>
          <p:cNvCxnSpPr>
            <a:stCxn id="4" idx="1"/>
          </p:cNvCxnSpPr>
          <p:nvPr/>
        </p:nvCxnSpPr>
        <p:spPr bwMode="auto">
          <a:xfrm flipH="1">
            <a:off x="1331640" y="1708903"/>
            <a:ext cx="851880" cy="0"/>
          </a:xfrm>
          <a:prstGeom prst="straightConnector1">
            <a:avLst/>
          </a:prstGeom>
          <a:solidFill>
            <a:srgbClr val="FFB300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59392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5996" y="2708920"/>
            <a:ext cx="5324476" cy="190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</p:pic>
      <p:sp>
        <p:nvSpPr>
          <p:cNvPr id="7" name="Oval 6"/>
          <p:cNvSpPr/>
          <p:nvPr/>
        </p:nvSpPr>
        <p:spPr bwMode="auto">
          <a:xfrm>
            <a:off x="6876256" y="4232816"/>
            <a:ext cx="792088" cy="456084"/>
          </a:xfrm>
          <a:prstGeom prst="ellipse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CA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372200" y="4825393"/>
            <a:ext cx="2304256" cy="1015663"/>
          </a:xfrm>
          <a:prstGeom prst="rect">
            <a:avLst/>
          </a:prstGeom>
          <a:solidFill>
            <a:schemeClr val="accent5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CA" sz="2000" dirty="0" smtClean="0"/>
              <a:t>We aimed for 80% power, but actually achieved </a:t>
            </a:r>
            <a:r>
              <a:rPr lang="en-CA" sz="2000" b="1" dirty="0" smtClean="0"/>
              <a:t>82%</a:t>
            </a:r>
            <a:r>
              <a:rPr lang="en-CA" sz="2000" dirty="0" smtClean="0"/>
              <a:t>.</a:t>
            </a:r>
            <a:endParaRPr lang="en-CA" sz="2000" dirty="0"/>
          </a:p>
        </p:txBody>
      </p:sp>
      <p:sp>
        <p:nvSpPr>
          <p:cNvPr id="18" name="TextBox 17"/>
          <p:cNvSpPr txBox="1"/>
          <p:nvPr/>
        </p:nvSpPr>
        <p:spPr>
          <a:xfrm>
            <a:off x="2267744" y="1876762"/>
            <a:ext cx="3600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CA" dirty="0" smtClean="0"/>
              <a:t>To the left, correctly reject H</a:t>
            </a:r>
            <a:r>
              <a:rPr lang="en-CA" baseline="-25000" dirty="0" smtClean="0"/>
              <a:t>0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CA" dirty="0" smtClean="0"/>
              <a:t>To the right, Type II error</a:t>
            </a:r>
            <a:endParaRPr lang="en-CA" baseline="-25000" dirty="0" smtClean="0"/>
          </a:p>
        </p:txBody>
      </p:sp>
      <p:sp>
        <p:nvSpPr>
          <p:cNvPr id="15" name="Rectangle 14"/>
          <p:cNvSpPr/>
          <p:nvPr/>
        </p:nvSpPr>
        <p:spPr bwMode="auto">
          <a:xfrm>
            <a:off x="1307576" y="5061120"/>
            <a:ext cx="4536504" cy="755872"/>
          </a:xfrm>
          <a:prstGeom prst="rect">
            <a:avLst/>
          </a:prstGeom>
          <a:noFill/>
          <a:ln w="28575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CA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673356" y="5061304"/>
            <a:ext cx="39665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000" dirty="0" smtClean="0"/>
              <a:t>Some fairly high </a:t>
            </a:r>
            <a:r>
              <a:rPr lang="en-CA" sz="2000" i="1" dirty="0" smtClean="0"/>
              <a:t>p</a:t>
            </a:r>
            <a:r>
              <a:rPr lang="en-CA" sz="2000" dirty="0" smtClean="0"/>
              <a:t>-values here!</a:t>
            </a:r>
            <a:endParaRPr lang="en-CA" sz="2000" dirty="0"/>
          </a:p>
        </p:txBody>
      </p:sp>
      <p:sp>
        <p:nvSpPr>
          <p:cNvPr id="12" name="Rounded Rectangle 11"/>
          <p:cNvSpPr/>
          <p:nvPr/>
        </p:nvSpPr>
        <p:spPr bwMode="auto">
          <a:xfrm>
            <a:off x="7068400" y="548680"/>
            <a:ext cx="1944216" cy="576064"/>
          </a:xfrm>
          <a:prstGeom prst="roundRect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CA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380312" y="1743199"/>
            <a:ext cx="14401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400" dirty="0" smtClean="0"/>
              <a:t>H</a:t>
            </a:r>
            <a:r>
              <a:rPr lang="en-CA" sz="2400" baseline="-25000" dirty="0" smtClean="0"/>
              <a:t>1</a:t>
            </a:r>
            <a:r>
              <a:rPr lang="en-CA" sz="2400" dirty="0" smtClean="0"/>
              <a:t> is true</a:t>
            </a:r>
            <a:endParaRPr lang="en-CA" sz="2400" dirty="0"/>
          </a:p>
        </p:txBody>
      </p:sp>
      <p:cxnSp>
        <p:nvCxnSpPr>
          <p:cNvPr id="14" name="Straight Arrow Connector 13"/>
          <p:cNvCxnSpPr>
            <a:stCxn id="12" idx="2"/>
            <a:endCxn id="13" idx="0"/>
          </p:cNvCxnSpPr>
          <p:nvPr/>
        </p:nvCxnSpPr>
        <p:spPr bwMode="auto">
          <a:xfrm>
            <a:off x="8040508" y="1124744"/>
            <a:ext cx="59884" cy="618455"/>
          </a:xfrm>
          <a:prstGeom prst="straightConnector1">
            <a:avLst/>
          </a:prstGeom>
          <a:solidFill>
            <a:srgbClr val="FFB300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7" name="Oval 16"/>
          <p:cNvSpPr/>
          <p:nvPr/>
        </p:nvSpPr>
        <p:spPr bwMode="auto">
          <a:xfrm>
            <a:off x="2639632" y="536648"/>
            <a:ext cx="864096" cy="576064"/>
          </a:xfrm>
          <a:prstGeom prst="ellipse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CA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16214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5939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939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"/>
                            </p:stCondLst>
                            <p:childTnLst>
                              <p:par>
                                <p:cTn id="55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 animBg="1"/>
      <p:bldP spid="8" grpId="0" animBg="1"/>
      <p:bldP spid="15" grpId="0" animBg="1"/>
      <p:bldP spid="16" grpId="0"/>
      <p:bldP spid="12" grpId="0" animBg="1"/>
      <p:bldP spid="13" grpId="0"/>
      <p:bldP spid="1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Validation of the Simulation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Aft>
                <a:spcPts val="600"/>
              </a:spcAft>
            </a:pPr>
            <a:r>
              <a:rPr lang="en-CA" sz="2800" dirty="0" smtClean="0"/>
              <a:t>Just to convince you (</a:t>
            </a:r>
            <a:r>
              <a:rPr lang="en-CA" sz="2800" i="1" dirty="0" smtClean="0"/>
              <a:t>and myself</a:t>
            </a:r>
            <a:r>
              <a:rPr lang="en-CA" sz="2800" dirty="0" smtClean="0"/>
              <a:t>) that the simulation is working, I repeated it twice more changing only the sample sizes:</a:t>
            </a:r>
          </a:p>
          <a:p>
            <a:pPr lvl="1">
              <a:spcAft>
                <a:spcPts val="600"/>
              </a:spcAft>
            </a:pPr>
            <a:r>
              <a:rPr lang="en-CA" sz="2400" dirty="0" smtClean="0"/>
              <a:t>With </a:t>
            </a:r>
            <a:r>
              <a:rPr lang="en-CA" sz="2400" i="1" dirty="0" smtClean="0"/>
              <a:t>n</a:t>
            </a:r>
            <a:r>
              <a:rPr lang="en-CA" sz="2400" baseline="-25000" dirty="0" smtClean="0"/>
              <a:t>1</a:t>
            </a:r>
            <a:r>
              <a:rPr lang="en-CA" sz="2400" dirty="0" smtClean="0"/>
              <a:t> = </a:t>
            </a:r>
            <a:r>
              <a:rPr lang="en-CA" sz="2400" i="1" dirty="0" smtClean="0"/>
              <a:t>n</a:t>
            </a:r>
            <a:r>
              <a:rPr lang="en-CA" sz="2400" baseline="-25000" dirty="0" smtClean="0"/>
              <a:t>2</a:t>
            </a:r>
            <a:r>
              <a:rPr lang="en-CA" sz="2400" dirty="0" smtClean="0"/>
              <a:t> = </a:t>
            </a:r>
            <a:r>
              <a:rPr lang="en-CA" sz="2400" b="1" dirty="0" smtClean="0">
                <a:solidFill>
                  <a:srgbClr val="0000FF"/>
                </a:solidFill>
              </a:rPr>
              <a:t>214</a:t>
            </a:r>
            <a:r>
              <a:rPr lang="en-CA" sz="2400" dirty="0" smtClean="0"/>
              <a:t>, aiming for </a:t>
            </a:r>
            <a:r>
              <a:rPr lang="en-CA" sz="2400" b="1" dirty="0" smtClean="0">
                <a:solidFill>
                  <a:srgbClr val="0000FF"/>
                </a:solidFill>
              </a:rPr>
              <a:t>50%</a:t>
            </a:r>
            <a:r>
              <a:rPr lang="en-CA" sz="2400" dirty="0" smtClean="0"/>
              <a:t> power</a:t>
            </a:r>
          </a:p>
          <a:p>
            <a:pPr lvl="1">
              <a:spcAft>
                <a:spcPts val="600"/>
              </a:spcAft>
            </a:pPr>
            <a:r>
              <a:rPr lang="en-CA" sz="2400" dirty="0"/>
              <a:t>With </a:t>
            </a:r>
            <a:r>
              <a:rPr lang="en-CA" sz="2400" i="1" dirty="0"/>
              <a:t>n</a:t>
            </a:r>
            <a:r>
              <a:rPr lang="en-CA" sz="2400" baseline="-25000" dirty="0"/>
              <a:t>1</a:t>
            </a:r>
            <a:r>
              <a:rPr lang="en-CA" sz="2400" dirty="0"/>
              <a:t> = </a:t>
            </a:r>
            <a:r>
              <a:rPr lang="en-CA" sz="2400" i="1" dirty="0"/>
              <a:t>n</a:t>
            </a:r>
            <a:r>
              <a:rPr lang="en-CA" sz="2400" baseline="-25000" dirty="0"/>
              <a:t>2</a:t>
            </a:r>
            <a:r>
              <a:rPr lang="en-CA" sz="2400" dirty="0"/>
              <a:t> = </a:t>
            </a:r>
            <a:r>
              <a:rPr lang="en-CA" sz="2400" b="1" dirty="0" smtClean="0">
                <a:solidFill>
                  <a:srgbClr val="0000FF"/>
                </a:solidFill>
              </a:rPr>
              <a:t>69</a:t>
            </a:r>
            <a:r>
              <a:rPr lang="en-CA" sz="2400" dirty="0" smtClean="0"/>
              <a:t>, </a:t>
            </a:r>
            <a:r>
              <a:rPr lang="en-CA" sz="2400" dirty="0"/>
              <a:t>aiming for </a:t>
            </a:r>
            <a:r>
              <a:rPr lang="en-CA" sz="2400" b="1" dirty="0" smtClean="0">
                <a:solidFill>
                  <a:srgbClr val="0000FF"/>
                </a:solidFill>
              </a:rPr>
              <a:t>20</a:t>
            </a:r>
            <a:r>
              <a:rPr lang="en-CA" sz="2400" b="1" dirty="0">
                <a:solidFill>
                  <a:srgbClr val="0000FF"/>
                </a:solidFill>
              </a:rPr>
              <a:t>%</a:t>
            </a:r>
            <a:r>
              <a:rPr lang="en-CA" sz="2400" dirty="0"/>
              <a:t> </a:t>
            </a:r>
            <a:r>
              <a:rPr lang="en-CA" sz="2400" dirty="0" smtClean="0"/>
              <a:t>power</a:t>
            </a:r>
          </a:p>
          <a:p>
            <a:pPr>
              <a:spcAft>
                <a:spcPts val="600"/>
              </a:spcAft>
            </a:pPr>
            <a:r>
              <a:rPr lang="en-CA" sz="2800" dirty="0" smtClean="0"/>
              <a:t>If the simulation works, I should see approximately 50% and 20% of the Pearson Chi-square tests achieve statistical significance in these two new simulations</a:t>
            </a:r>
            <a:endParaRPr lang="en-CA" sz="2800" dirty="0"/>
          </a:p>
          <a:p>
            <a:endParaRPr lang="en-CA" sz="2800" dirty="0"/>
          </a:p>
        </p:txBody>
      </p:sp>
    </p:spTree>
    <p:extLst>
      <p:ext uri="{BB962C8B-B14F-4D97-AF65-F5344CB8AC3E}">
        <p14:creationId xmlns:p14="http://schemas.microsoft.com/office/powerpoint/2010/main" val="5379225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z="3600" dirty="0"/>
              <a:t>Distribution of the 1000 </a:t>
            </a:r>
            <a:r>
              <a:rPr lang="en-CA" sz="3600" i="1" dirty="0"/>
              <a:t>p</a:t>
            </a:r>
            <a:r>
              <a:rPr lang="en-CA" sz="3600" dirty="0"/>
              <a:t>-values</a:t>
            </a:r>
            <a:r>
              <a:rPr lang="en-CA" sz="4400" dirty="0"/>
              <a:t/>
            </a:r>
            <a:br>
              <a:rPr lang="en-CA" sz="4400" dirty="0"/>
            </a:br>
            <a:r>
              <a:rPr lang="en-CA" sz="2800" dirty="0"/>
              <a:t>(given </a:t>
            </a:r>
            <a:r>
              <a:rPr lang="en-CA" sz="2800" i="1" dirty="0"/>
              <a:t>n</a:t>
            </a:r>
            <a:r>
              <a:rPr lang="en-CA" sz="2800" baseline="-25000" dirty="0"/>
              <a:t>1</a:t>
            </a:r>
            <a:r>
              <a:rPr lang="en-CA" sz="2800" dirty="0"/>
              <a:t> = </a:t>
            </a:r>
            <a:r>
              <a:rPr lang="en-CA" sz="2800" i="1" dirty="0"/>
              <a:t>n</a:t>
            </a:r>
            <a:r>
              <a:rPr lang="en-CA" sz="2800" baseline="-25000" dirty="0"/>
              <a:t>2</a:t>
            </a:r>
            <a:r>
              <a:rPr lang="en-CA" sz="2800" dirty="0"/>
              <a:t> = </a:t>
            </a:r>
            <a:r>
              <a:rPr lang="en-CA" sz="2800" b="1" dirty="0" smtClean="0">
                <a:solidFill>
                  <a:srgbClr val="0000FF"/>
                </a:solidFill>
              </a:rPr>
              <a:t>214</a:t>
            </a:r>
            <a:r>
              <a:rPr lang="en-CA" sz="2800" dirty="0" smtClean="0"/>
              <a:t> </a:t>
            </a:r>
            <a:r>
              <a:rPr lang="en-CA" sz="2800" dirty="0"/>
              <a:t>and population risks of </a:t>
            </a:r>
            <a:r>
              <a:rPr lang="en-CA" sz="2800" b="1" dirty="0">
                <a:solidFill>
                  <a:srgbClr val="0000FF"/>
                </a:solidFill>
              </a:rPr>
              <a:t>10%</a:t>
            </a:r>
            <a:r>
              <a:rPr lang="en-CA" sz="2800" dirty="0"/>
              <a:t> &amp; </a:t>
            </a:r>
            <a:r>
              <a:rPr lang="en-CA" sz="2800" b="1" dirty="0">
                <a:solidFill>
                  <a:srgbClr val="0000FF"/>
                </a:solidFill>
              </a:rPr>
              <a:t>5%</a:t>
            </a:r>
            <a:r>
              <a:rPr lang="en-CA" sz="2800" dirty="0"/>
              <a:t>)</a:t>
            </a:r>
          </a:p>
        </p:txBody>
      </p:sp>
      <p:pic>
        <p:nvPicPr>
          <p:cNvPr id="5949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328608"/>
            <a:ext cx="5991225" cy="480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183520" y="1508848"/>
            <a:ext cx="27363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000" dirty="0" smtClean="0"/>
              <a:t>Dashed line at </a:t>
            </a:r>
            <a:r>
              <a:rPr lang="en-CA" sz="2000" i="1" dirty="0" smtClean="0"/>
              <a:t>p</a:t>
            </a:r>
            <a:r>
              <a:rPr lang="en-CA" sz="2000" dirty="0" smtClean="0"/>
              <a:t> = .05</a:t>
            </a:r>
          </a:p>
        </p:txBody>
      </p:sp>
      <p:cxnSp>
        <p:nvCxnSpPr>
          <p:cNvPr id="5" name="Straight Arrow Connector 4"/>
          <p:cNvCxnSpPr>
            <a:stCxn id="4" idx="1"/>
          </p:cNvCxnSpPr>
          <p:nvPr/>
        </p:nvCxnSpPr>
        <p:spPr bwMode="auto">
          <a:xfrm flipH="1">
            <a:off x="1331640" y="1708903"/>
            <a:ext cx="851880" cy="0"/>
          </a:xfrm>
          <a:prstGeom prst="straightConnector1">
            <a:avLst/>
          </a:prstGeom>
          <a:solidFill>
            <a:srgbClr val="FFB300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6" name="TextBox 5"/>
          <p:cNvSpPr txBox="1"/>
          <p:nvPr/>
        </p:nvSpPr>
        <p:spPr>
          <a:xfrm>
            <a:off x="2267744" y="1876762"/>
            <a:ext cx="3600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CA" dirty="0" smtClean="0"/>
              <a:t>To the left, correctly reject H</a:t>
            </a:r>
            <a:r>
              <a:rPr lang="en-CA" baseline="-25000" dirty="0" smtClean="0"/>
              <a:t>0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CA" dirty="0" smtClean="0"/>
              <a:t>To the right, Type II error</a:t>
            </a:r>
            <a:endParaRPr lang="en-CA" baseline="-25000" dirty="0" smtClean="0"/>
          </a:p>
        </p:txBody>
      </p:sp>
      <p:pic>
        <p:nvPicPr>
          <p:cNvPr id="5949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0012" y="2662672"/>
            <a:ext cx="5324476" cy="177444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</p:pic>
      <p:sp>
        <p:nvSpPr>
          <p:cNvPr id="8" name="Oval 7"/>
          <p:cNvSpPr/>
          <p:nvPr/>
        </p:nvSpPr>
        <p:spPr bwMode="auto">
          <a:xfrm>
            <a:off x="6984360" y="4089104"/>
            <a:ext cx="792088" cy="456084"/>
          </a:xfrm>
          <a:prstGeom prst="ellipse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CA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480304" y="4681681"/>
            <a:ext cx="2304256" cy="1015663"/>
          </a:xfrm>
          <a:prstGeom prst="rect">
            <a:avLst/>
          </a:prstGeom>
          <a:solidFill>
            <a:schemeClr val="accent5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CA" sz="2000" dirty="0" smtClean="0"/>
              <a:t>We aimed for 50% power, and achieved </a:t>
            </a:r>
            <a:r>
              <a:rPr lang="en-CA" sz="2000" b="1" dirty="0" smtClean="0"/>
              <a:t>51%</a:t>
            </a:r>
            <a:r>
              <a:rPr lang="en-CA" sz="2000" dirty="0" smtClean="0"/>
              <a:t>.</a:t>
            </a:r>
            <a:endParaRPr lang="en-CA" sz="2000" dirty="0"/>
          </a:p>
        </p:txBody>
      </p:sp>
      <p:sp>
        <p:nvSpPr>
          <p:cNvPr id="10" name="Rounded Rectangle 9"/>
          <p:cNvSpPr/>
          <p:nvPr/>
        </p:nvSpPr>
        <p:spPr bwMode="auto">
          <a:xfrm>
            <a:off x="7068400" y="548680"/>
            <a:ext cx="1944216" cy="576064"/>
          </a:xfrm>
          <a:prstGeom prst="roundRect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CA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380312" y="1743199"/>
            <a:ext cx="14401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400" dirty="0" smtClean="0"/>
              <a:t>H</a:t>
            </a:r>
            <a:r>
              <a:rPr lang="en-CA" sz="2400" baseline="-25000" dirty="0" smtClean="0"/>
              <a:t>1</a:t>
            </a:r>
            <a:r>
              <a:rPr lang="en-CA" sz="2400" dirty="0" smtClean="0"/>
              <a:t> is true</a:t>
            </a:r>
            <a:endParaRPr lang="en-CA" sz="2400" dirty="0"/>
          </a:p>
        </p:txBody>
      </p:sp>
      <p:cxnSp>
        <p:nvCxnSpPr>
          <p:cNvPr id="12" name="Straight Arrow Connector 11"/>
          <p:cNvCxnSpPr>
            <a:stCxn id="10" idx="2"/>
            <a:endCxn id="11" idx="0"/>
          </p:cNvCxnSpPr>
          <p:nvPr/>
        </p:nvCxnSpPr>
        <p:spPr bwMode="auto">
          <a:xfrm>
            <a:off x="8040508" y="1124744"/>
            <a:ext cx="59884" cy="618455"/>
          </a:xfrm>
          <a:prstGeom prst="straightConnector1">
            <a:avLst/>
          </a:prstGeom>
          <a:solidFill>
            <a:srgbClr val="FFB300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3" name="Oval 12"/>
          <p:cNvSpPr/>
          <p:nvPr/>
        </p:nvSpPr>
        <p:spPr bwMode="auto">
          <a:xfrm>
            <a:off x="2627600" y="536648"/>
            <a:ext cx="864096" cy="576064"/>
          </a:xfrm>
          <a:prstGeom prst="ellipse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CA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77962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9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949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949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8" grpId="0" animBg="1"/>
      <p:bldP spid="9" grpId="0" animBg="1"/>
      <p:bldP spid="10" grpId="0" animBg="1"/>
      <p:bldP spid="11" grpId="0"/>
      <p:bldP spid="1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597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364704"/>
            <a:ext cx="5991225" cy="480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z="3600" dirty="0"/>
              <a:t>Distribution of the 1000 </a:t>
            </a:r>
            <a:r>
              <a:rPr lang="en-CA" sz="3600" i="1" dirty="0"/>
              <a:t>p</a:t>
            </a:r>
            <a:r>
              <a:rPr lang="en-CA" sz="3600" dirty="0"/>
              <a:t>-values</a:t>
            </a:r>
            <a:r>
              <a:rPr lang="en-CA" sz="5400" dirty="0"/>
              <a:t/>
            </a:r>
            <a:br>
              <a:rPr lang="en-CA" sz="5400" dirty="0"/>
            </a:br>
            <a:r>
              <a:rPr lang="en-CA" sz="2800" dirty="0"/>
              <a:t>(given </a:t>
            </a:r>
            <a:r>
              <a:rPr lang="en-CA" sz="2800" i="1" dirty="0"/>
              <a:t>n</a:t>
            </a:r>
            <a:r>
              <a:rPr lang="en-CA" sz="2800" baseline="-25000" dirty="0"/>
              <a:t>1</a:t>
            </a:r>
            <a:r>
              <a:rPr lang="en-CA" sz="2800" dirty="0"/>
              <a:t> = </a:t>
            </a:r>
            <a:r>
              <a:rPr lang="en-CA" sz="2800" i="1" dirty="0"/>
              <a:t>n</a:t>
            </a:r>
            <a:r>
              <a:rPr lang="en-CA" sz="2800" baseline="-25000" dirty="0"/>
              <a:t>2</a:t>
            </a:r>
            <a:r>
              <a:rPr lang="en-CA" sz="2800" dirty="0"/>
              <a:t> = </a:t>
            </a:r>
            <a:r>
              <a:rPr lang="en-CA" sz="2800" b="1" dirty="0" smtClean="0">
                <a:solidFill>
                  <a:srgbClr val="0000FF"/>
                </a:solidFill>
              </a:rPr>
              <a:t>69</a:t>
            </a:r>
            <a:r>
              <a:rPr lang="en-CA" sz="2800" dirty="0" smtClean="0"/>
              <a:t> </a:t>
            </a:r>
            <a:r>
              <a:rPr lang="en-CA" sz="2800" dirty="0"/>
              <a:t>and population risks of </a:t>
            </a:r>
            <a:r>
              <a:rPr lang="en-CA" sz="2800" b="1" dirty="0">
                <a:solidFill>
                  <a:srgbClr val="0000FF"/>
                </a:solidFill>
              </a:rPr>
              <a:t>10%</a:t>
            </a:r>
            <a:r>
              <a:rPr lang="en-CA" sz="2800" dirty="0"/>
              <a:t> &amp; </a:t>
            </a:r>
            <a:r>
              <a:rPr lang="en-CA" sz="2800" b="1" dirty="0">
                <a:solidFill>
                  <a:srgbClr val="0000FF"/>
                </a:solidFill>
              </a:rPr>
              <a:t>5%</a:t>
            </a:r>
            <a:r>
              <a:rPr lang="en-CA" sz="2800" dirty="0"/>
              <a:t>)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183520" y="1508848"/>
            <a:ext cx="27363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000" dirty="0" smtClean="0"/>
              <a:t>Dashed line at </a:t>
            </a:r>
            <a:r>
              <a:rPr lang="en-CA" sz="2000" i="1" dirty="0" smtClean="0"/>
              <a:t>p</a:t>
            </a:r>
            <a:r>
              <a:rPr lang="en-CA" sz="2000" dirty="0" smtClean="0"/>
              <a:t> = .05</a:t>
            </a:r>
          </a:p>
        </p:txBody>
      </p:sp>
      <p:cxnSp>
        <p:nvCxnSpPr>
          <p:cNvPr id="5" name="Straight Arrow Connector 4"/>
          <p:cNvCxnSpPr>
            <a:stCxn id="4" idx="1"/>
          </p:cNvCxnSpPr>
          <p:nvPr/>
        </p:nvCxnSpPr>
        <p:spPr bwMode="auto">
          <a:xfrm flipH="1">
            <a:off x="1331640" y="1708903"/>
            <a:ext cx="851880" cy="0"/>
          </a:xfrm>
          <a:prstGeom prst="straightConnector1">
            <a:avLst/>
          </a:prstGeom>
          <a:solidFill>
            <a:srgbClr val="FFB300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6" name="TextBox 5"/>
          <p:cNvSpPr txBox="1"/>
          <p:nvPr/>
        </p:nvSpPr>
        <p:spPr>
          <a:xfrm>
            <a:off x="2267744" y="1876762"/>
            <a:ext cx="3600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CA" dirty="0" smtClean="0"/>
              <a:t>To the left, correctly reject H</a:t>
            </a:r>
            <a:r>
              <a:rPr lang="en-CA" baseline="-25000" dirty="0" smtClean="0"/>
              <a:t>0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CA" dirty="0" smtClean="0"/>
              <a:t>To the right, Type II error</a:t>
            </a:r>
            <a:endParaRPr lang="en-CA" baseline="-25000" dirty="0" smtClean="0"/>
          </a:p>
        </p:txBody>
      </p:sp>
      <p:sp>
        <p:nvSpPr>
          <p:cNvPr id="9" name="TextBox 8"/>
          <p:cNvSpPr txBox="1"/>
          <p:nvPr/>
        </p:nvSpPr>
        <p:spPr>
          <a:xfrm>
            <a:off x="6480304" y="4681681"/>
            <a:ext cx="2304256" cy="1015663"/>
          </a:xfrm>
          <a:prstGeom prst="rect">
            <a:avLst/>
          </a:prstGeom>
          <a:solidFill>
            <a:schemeClr val="accent5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CA" sz="2000" dirty="0" smtClean="0"/>
              <a:t>We aimed for 20% power, and achieved </a:t>
            </a:r>
            <a:r>
              <a:rPr lang="en-CA" sz="2000" b="1" dirty="0" smtClean="0"/>
              <a:t>20%</a:t>
            </a:r>
            <a:r>
              <a:rPr lang="en-CA" sz="2000" dirty="0" smtClean="0"/>
              <a:t>.</a:t>
            </a:r>
            <a:endParaRPr lang="en-CA" sz="2000" dirty="0"/>
          </a:p>
        </p:txBody>
      </p:sp>
      <p:pic>
        <p:nvPicPr>
          <p:cNvPr id="59597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2068" y="2686736"/>
            <a:ext cx="5324476" cy="177444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/>
        </p:spPr>
      </p:pic>
      <p:sp>
        <p:nvSpPr>
          <p:cNvPr id="8" name="Oval 7"/>
          <p:cNvSpPr/>
          <p:nvPr/>
        </p:nvSpPr>
        <p:spPr bwMode="auto">
          <a:xfrm>
            <a:off x="6984360" y="4089104"/>
            <a:ext cx="792088" cy="456084"/>
          </a:xfrm>
          <a:prstGeom prst="ellipse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CA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" name="Rectangle 2"/>
          <p:cNvSpPr/>
          <p:nvPr/>
        </p:nvSpPr>
        <p:spPr bwMode="auto">
          <a:xfrm>
            <a:off x="659504" y="2523093"/>
            <a:ext cx="648072" cy="3282171"/>
          </a:xfrm>
          <a:prstGeom prst="rect">
            <a:avLst/>
          </a:prstGeom>
          <a:noFill/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CA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595973" name="Picture 5" descr="C:\Users\Bruce Weaver\AppData\Local\Microsoft\Windows\Temporary Internet Files\Content.IE5\3277P5O3\MC900431629[1]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2561456"/>
            <a:ext cx="1371600" cy="137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ounded Rectangle 11"/>
          <p:cNvSpPr/>
          <p:nvPr/>
        </p:nvSpPr>
        <p:spPr bwMode="auto">
          <a:xfrm>
            <a:off x="6984176" y="548680"/>
            <a:ext cx="1944216" cy="576064"/>
          </a:xfrm>
          <a:prstGeom prst="roundRect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CA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296088" y="1743199"/>
            <a:ext cx="14401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400" dirty="0" smtClean="0"/>
              <a:t>H</a:t>
            </a:r>
            <a:r>
              <a:rPr lang="en-CA" sz="2400" baseline="-25000" dirty="0" smtClean="0"/>
              <a:t>1</a:t>
            </a:r>
            <a:r>
              <a:rPr lang="en-CA" sz="2400" dirty="0" smtClean="0"/>
              <a:t> is true</a:t>
            </a:r>
            <a:endParaRPr lang="en-CA" sz="2400" dirty="0"/>
          </a:p>
        </p:txBody>
      </p:sp>
      <p:cxnSp>
        <p:nvCxnSpPr>
          <p:cNvPr id="14" name="Straight Arrow Connector 13"/>
          <p:cNvCxnSpPr>
            <a:stCxn id="12" idx="2"/>
            <a:endCxn id="13" idx="0"/>
          </p:cNvCxnSpPr>
          <p:nvPr/>
        </p:nvCxnSpPr>
        <p:spPr bwMode="auto">
          <a:xfrm>
            <a:off x="7956284" y="1124744"/>
            <a:ext cx="59884" cy="618455"/>
          </a:xfrm>
          <a:prstGeom prst="straightConnector1">
            <a:avLst/>
          </a:prstGeom>
          <a:solidFill>
            <a:srgbClr val="FFB300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5" name="Oval 14"/>
          <p:cNvSpPr/>
          <p:nvPr/>
        </p:nvSpPr>
        <p:spPr bwMode="auto">
          <a:xfrm>
            <a:off x="2783648" y="536648"/>
            <a:ext cx="576064" cy="576064"/>
          </a:xfrm>
          <a:prstGeom prst="ellipse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CA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50163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59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959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959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59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9" grpId="0" animBg="1"/>
      <p:bldP spid="8" grpId="0" animBg="1"/>
      <p:bldP spid="3" grpId="0" animBg="1"/>
      <p:bldP spid="12" grpId="0" animBg="1"/>
      <p:bldP spid="13" grpId="0"/>
      <p:bldP spid="1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z="3600" dirty="0" smtClean="0"/>
              <a:t>Distribution of</a:t>
            </a:r>
            <a:r>
              <a:rPr lang="en-CA" sz="3600" i="1" dirty="0" smtClean="0"/>
              <a:t> p</a:t>
            </a:r>
            <a:r>
              <a:rPr lang="en-CA" sz="3600" dirty="0" smtClean="0"/>
              <a:t>-values &lt; .05 </a:t>
            </a:r>
            <a:br>
              <a:rPr lang="en-CA" sz="3600" dirty="0" smtClean="0"/>
            </a:br>
            <a:r>
              <a:rPr lang="en-CA" sz="2800" dirty="0" smtClean="0"/>
              <a:t>(</a:t>
            </a:r>
            <a:r>
              <a:rPr lang="en-CA" sz="2800" dirty="0"/>
              <a:t>given </a:t>
            </a:r>
            <a:r>
              <a:rPr lang="en-CA" sz="2800" i="1" dirty="0"/>
              <a:t>n</a:t>
            </a:r>
            <a:r>
              <a:rPr lang="en-CA" sz="2800" baseline="-25000" dirty="0"/>
              <a:t>1</a:t>
            </a:r>
            <a:r>
              <a:rPr lang="en-CA" sz="2800" dirty="0"/>
              <a:t> = </a:t>
            </a:r>
            <a:r>
              <a:rPr lang="en-CA" sz="2800" i="1" dirty="0"/>
              <a:t>n</a:t>
            </a:r>
            <a:r>
              <a:rPr lang="en-CA" sz="2800" baseline="-25000" dirty="0"/>
              <a:t>2</a:t>
            </a:r>
            <a:r>
              <a:rPr lang="en-CA" sz="2800" dirty="0"/>
              <a:t> = </a:t>
            </a:r>
            <a:r>
              <a:rPr lang="en-CA" sz="2800" b="1" dirty="0">
                <a:solidFill>
                  <a:srgbClr val="0000FF"/>
                </a:solidFill>
              </a:rPr>
              <a:t>69</a:t>
            </a:r>
            <a:r>
              <a:rPr lang="en-CA" sz="2800" dirty="0"/>
              <a:t> and population risks of </a:t>
            </a:r>
            <a:r>
              <a:rPr lang="en-CA" sz="2800" b="1" dirty="0">
                <a:solidFill>
                  <a:srgbClr val="0000FF"/>
                </a:solidFill>
              </a:rPr>
              <a:t>10%</a:t>
            </a:r>
            <a:r>
              <a:rPr lang="en-CA" sz="2800" dirty="0"/>
              <a:t> &amp; </a:t>
            </a:r>
            <a:r>
              <a:rPr lang="en-CA" sz="2800" b="1" dirty="0">
                <a:solidFill>
                  <a:srgbClr val="0000FF"/>
                </a:solidFill>
              </a:rPr>
              <a:t>5%</a:t>
            </a:r>
            <a:r>
              <a:rPr lang="en-CA" sz="2800" dirty="0"/>
              <a:t>)</a:t>
            </a:r>
          </a:p>
        </p:txBody>
      </p:sp>
      <p:pic>
        <p:nvPicPr>
          <p:cNvPr id="5969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364704"/>
            <a:ext cx="5991225" cy="480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135392" y="1436656"/>
            <a:ext cx="50288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400" dirty="0" smtClean="0"/>
              <a:t>Power = .20</a:t>
            </a:r>
            <a:endParaRPr lang="en-CA" sz="2400" dirty="0"/>
          </a:p>
        </p:txBody>
      </p:sp>
      <p:sp>
        <p:nvSpPr>
          <p:cNvPr id="5" name="Rectangle 4"/>
          <p:cNvSpPr/>
          <p:nvPr/>
        </p:nvSpPr>
        <p:spPr bwMode="auto">
          <a:xfrm>
            <a:off x="2135392" y="2348880"/>
            <a:ext cx="1356488" cy="3456384"/>
          </a:xfrm>
          <a:prstGeom prst="rect">
            <a:avLst/>
          </a:prstGeom>
          <a:noFill/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CA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1408" y="4220904"/>
            <a:ext cx="1728192" cy="1631216"/>
          </a:xfrm>
          <a:prstGeom prst="rect">
            <a:avLst/>
          </a:prstGeom>
          <a:solidFill>
            <a:srgbClr val="00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CA" sz="2000" dirty="0" smtClean="0"/>
              <a:t>Some of the </a:t>
            </a:r>
            <a:r>
              <a:rPr lang="en-CA" sz="2000" i="1" dirty="0" smtClean="0"/>
              <a:t>p</a:t>
            </a:r>
            <a:r>
              <a:rPr lang="en-CA" sz="2000" dirty="0" smtClean="0"/>
              <a:t>-values are </a:t>
            </a:r>
            <a:r>
              <a:rPr lang="en-CA" sz="2000" b="1" i="1" dirty="0" smtClean="0"/>
              <a:t>very low</a:t>
            </a:r>
            <a:r>
              <a:rPr lang="en-CA" sz="2000" dirty="0" smtClean="0"/>
              <a:t>, even with Power = .20!</a:t>
            </a:r>
            <a:endParaRPr lang="en-CA" sz="2000" dirty="0"/>
          </a:p>
        </p:txBody>
      </p:sp>
      <p:sp>
        <p:nvSpPr>
          <p:cNvPr id="7" name="Oval 6"/>
          <p:cNvSpPr/>
          <p:nvPr/>
        </p:nvSpPr>
        <p:spPr bwMode="auto">
          <a:xfrm>
            <a:off x="6588224" y="5229200"/>
            <a:ext cx="734641" cy="576064"/>
          </a:xfrm>
          <a:prstGeom prst="ellipse">
            <a:avLst/>
          </a:prstGeom>
          <a:noFill/>
          <a:ln w="5715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CA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8" name="Straight Connector 7"/>
          <p:cNvCxnSpPr/>
          <p:nvPr/>
        </p:nvCxnSpPr>
        <p:spPr bwMode="auto">
          <a:xfrm flipH="1" flipV="1">
            <a:off x="6931480" y="1436656"/>
            <a:ext cx="1" cy="3816000"/>
          </a:xfrm>
          <a:prstGeom prst="line">
            <a:avLst/>
          </a:prstGeom>
          <a:solidFill>
            <a:srgbClr val="FFB300"/>
          </a:solidFill>
          <a:ln w="19050" cap="flat" cmpd="sng" algn="ctr">
            <a:solidFill>
              <a:srgbClr val="0000FF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9" name="Rounded Rectangle 8"/>
          <p:cNvSpPr/>
          <p:nvPr/>
        </p:nvSpPr>
        <p:spPr bwMode="auto">
          <a:xfrm>
            <a:off x="6984176" y="548680"/>
            <a:ext cx="1944216" cy="576064"/>
          </a:xfrm>
          <a:prstGeom prst="roundRect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CA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296088" y="1743199"/>
            <a:ext cx="14401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400" dirty="0" smtClean="0"/>
              <a:t>H</a:t>
            </a:r>
            <a:r>
              <a:rPr lang="en-CA" sz="2400" baseline="-25000" dirty="0" smtClean="0"/>
              <a:t>1</a:t>
            </a:r>
            <a:r>
              <a:rPr lang="en-CA" sz="2400" dirty="0" smtClean="0"/>
              <a:t> is true</a:t>
            </a:r>
            <a:endParaRPr lang="en-CA" sz="2400" dirty="0"/>
          </a:p>
        </p:txBody>
      </p:sp>
      <p:cxnSp>
        <p:nvCxnSpPr>
          <p:cNvPr id="11" name="Straight Arrow Connector 10"/>
          <p:cNvCxnSpPr>
            <a:stCxn id="9" idx="2"/>
            <a:endCxn id="10" idx="0"/>
          </p:cNvCxnSpPr>
          <p:nvPr/>
        </p:nvCxnSpPr>
        <p:spPr bwMode="auto">
          <a:xfrm>
            <a:off x="7956284" y="1124744"/>
            <a:ext cx="59884" cy="618455"/>
          </a:xfrm>
          <a:prstGeom prst="straightConnector1">
            <a:avLst/>
          </a:prstGeom>
          <a:solidFill>
            <a:srgbClr val="FFB300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146" t="10376" r="31052" b="27659"/>
          <a:stretch/>
        </p:blipFill>
        <p:spPr>
          <a:xfrm>
            <a:off x="7596336" y="3067761"/>
            <a:ext cx="1447906" cy="2636296"/>
          </a:xfrm>
          <a:prstGeom prst="rect">
            <a:avLst/>
          </a:prstGeom>
        </p:spPr>
      </p:pic>
      <p:sp>
        <p:nvSpPr>
          <p:cNvPr id="12" name="Cloud Callout 11"/>
          <p:cNvSpPr/>
          <p:nvPr/>
        </p:nvSpPr>
        <p:spPr bwMode="auto">
          <a:xfrm>
            <a:off x="5724128" y="2276872"/>
            <a:ext cx="2672042" cy="978913"/>
          </a:xfrm>
          <a:prstGeom prst="cloudCallout">
            <a:avLst>
              <a:gd name="adj1" fmla="val 31849"/>
              <a:gd name="adj2" fmla="val 68645"/>
            </a:avLst>
          </a:prstGeom>
          <a:solidFill>
            <a:schemeClr val="accent3">
              <a:lumMod val="9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CA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Fascinating.</a:t>
            </a:r>
          </a:p>
        </p:txBody>
      </p:sp>
      <p:sp>
        <p:nvSpPr>
          <p:cNvPr id="14" name="Oval 13"/>
          <p:cNvSpPr/>
          <p:nvPr/>
        </p:nvSpPr>
        <p:spPr bwMode="auto">
          <a:xfrm>
            <a:off x="2783648" y="536648"/>
            <a:ext cx="576064" cy="576064"/>
          </a:xfrm>
          <a:prstGeom prst="ellipse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CA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92008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 animBg="1"/>
      <p:bldP spid="6" grpId="0" animBg="1"/>
      <p:bldP spid="7" grpId="0" animBg="1"/>
      <p:bldP spid="1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 bwMode="auto">
          <a:xfrm>
            <a:off x="4248240" y="5565176"/>
            <a:ext cx="3924000" cy="360000"/>
          </a:xfrm>
          <a:prstGeom prst="roundRect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CA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Back to Norman &amp; </a:t>
            </a:r>
            <a:r>
              <a:rPr lang="en-CA" dirty="0" err="1" smtClean="0"/>
              <a:t>Streiner</a:t>
            </a:r>
            <a:r>
              <a:rPr lang="en-CA" dirty="0" smtClean="0"/>
              <a:t> (2003)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96792" y="2636912"/>
            <a:ext cx="5124972" cy="3402955"/>
          </a:xfrm>
        </p:spPr>
        <p:txBody>
          <a:bodyPr/>
          <a:lstStyle/>
          <a:p>
            <a:pPr>
              <a:spcAft>
                <a:spcPts val="0"/>
              </a:spcAft>
            </a:pPr>
            <a:r>
              <a:rPr lang="en-CA" sz="2200" dirty="0" smtClean="0"/>
              <a:t>In the last simulation, we detected statistically significant risk differences in 20% of the tests.</a:t>
            </a:r>
          </a:p>
          <a:p>
            <a:pPr>
              <a:spcAft>
                <a:spcPts val="0"/>
              </a:spcAft>
            </a:pPr>
            <a:r>
              <a:rPr lang="en-CA" sz="2200" dirty="0" smtClean="0">
                <a:solidFill>
                  <a:srgbClr val="0000FF"/>
                </a:solidFill>
              </a:rPr>
              <a:t>Does this mean we had sufficient power for </a:t>
            </a:r>
            <a:r>
              <a:rPr lang="en-CA" sz="2200" b="1" i="1" dirty="0" smtClean="0">
                <a:solidFill>
                  <a:srgbClr val="0000FF"/>
                </a:solidFill>
              </a:rPr>
              <a:t>those</a:t>
            </a:r>
            <a:r>
              <a:rPr lang="en-CA" sz="2200" dirty="0" smtClean="0">
                <a:solidFill>
                  <a:srgbClr val="0000FF"/>
                </a:solidFill>
              </a:rPr>
              <a:t> 20% of the tests, but </a:t>
            </a:r>
            <a:r>
              <a:rPr lang="en-CA" sz="2200" b="1" i="1" dirty="0" smtClean="0">
                <a:solidFill>
                  <a:srgbClr val="0000FF"/>
                </a:solidFill>
              </a:rPr>
              <a:t>not</a:t>
            </a:r>
            <a:r>
              <a:rPr lang="en-CA" sz="2200" dirty="0" smtClean="0">
                <a:solidFill>
                  <a:srgbClr val="0000FF"/>
                </a:solidFill>
              </a:rPr>
              <a:t> for the other 80%?</a:t>
            </a:r>
          </a:p>
          <a:p>
            <a:pPr>
              <a:spcAft>
                <a:spcPts val="0"/>
              </a:spcAft>
            </a:pPr>
            <a:r>
              <a:rPr lang="en-CA" sz="2200" b="1" i="1" dirty="0" smtClean="0">
                <a:solidFill>
                  <a:srgbClr val="FF0000"/>
                </a:solidFill>
              </a:rPr>
              <a:t>NO</a:t>
            </a:r>
            <a:r>
              <a:rPr lang="en-CA" sz="2200" dirty="0" smtClean="0">
                <a:solidFill>
                  <a:srgbClr val="FF0000"/>
                </a:solidFill>
              </a:rPr>
              <a:t>—it certainly does </a:t>
            </a:r>
            <a:r>
              <a:rPr lang="en-CA" sz="2200" b="1" i="1" dirty="0" smtClean="0">
                <a:solidFill>
                  <a:srgbClr val="FF0000"/>
                </a:solidFill>
              </a:rPr>
              <a:t>not</a:t>
            </a:r>
            <a:r>
              <a:rPr lang="en-CA" sz="2200" dirty="0" smtClean="0">
                <a:solidFill>
                  <a:srgbClr val="FF0000"/>
                </a:solidFill>
              </a:rPr>
              <a:t>!</a:t>
            </a:r>
          </a:p>
          <a:p>
            <a:pPr>
              <a:spcAft>
                <a:spcPts val="0"/>
              </a:spcAft>
            </a:pPr>
            <a:r>
              <a:rPr lang="en-CA" sz="2200" dirty="0" smtClean="0"/>
              <a:t>We </a:t>
            </a:r>
            <a:r>
              <a:rPr lang="en-CA" sz="2200" b="1" i="1" dirty="0" smtClean="0"/>
              <a:t>always</a:t>
            </a:r>
            <a:r>
              <a:rPr lang="en-CA" sz="2200" dirty="0" smtClean="0"/>
              <a:t> had </a:t>
            </a:r>
            <a:r>
              <a:rPr lang="en-CA" sz="2200" i="1" dirty="0" smtClean="0"/>
              <a:t>n</a:t>
            </a:r>
            <a:r>
              <a:rPr lang="en-CA" sz="2200" dirty="0" smtClean="0"/>
              <a:t> = 69 per group, so Power was .20 </a:t>
            </a:r>
            <a:r>
              <a:rPr lang="en-CA" sz="2200" b="1" i="1" dirty="0" smtClean="0">
                <a:solidFill>
                  <a:srgbClr val="FF0000"/>
                </a:solidFill>
              </a:rPr>
              <a:t>for every test</a:t>
            </a:r>
            <a:r>
              <a:rPr lang="en-CA" sz="2200" dirty="0" smtClean="0"/>
              <a:t>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899592" y="1340768"/>
            <a:ext cx="7344816" cy="95410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CA" sz="2800" dirty="0"/>
              <a:t>“Clearly, we did have enough power to detect a difference because we </a:t>
            </a:r>
            <a:r>
              <a:rPr lang="en-CA" sz="2800" i="1" dirty="0"/>
              <a:t>did </a:t>
            </a:r>
            <a:r>
              <a:rPr lang="en-CA" sz="2800" dirty="0"/>
              <a:t>detect it</a:t>
            </a:r>
            <a:r>
              <a:rPr lang="en-CA" sz="2800" dirty="0" smtClean="0"/>
              <a:t>.”</a:t>
            </a:r>
            <a:endParaRPr lang="en-CA" sz="2800" dirty="0"/>
          </a:p>
        </p:txBody>
      </p:sp>
      <p:pic>
        <p:nvPicPr>
          <p:cNvPr id="59801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780928"/>
            <a:ext cx="3645271" cy="29181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6" name="Straight Arrow Connector 5"/>
          <p:cNvCxnSpPr/>
          <p:nvPr/>
        </p:nvCxnSpPr>
        <p:spPr bwMode="auto">
          <a:xfrm flipH="1">
            <a:off x="3203848" y="3284984"/>
            <a:ext cx="936104" cy="288032"/>
          </a:xfrm>
          <a:prstGeom prst="straightConnector1">
            <a:avLst/>
          </a:prstGeom>
          <a:solidFill>
            <a:srgbClr val="FFB300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7" name="Rectangle 6"/>
          <p:cNvSpPr/>
          <p:nvPr/>
        </p:nvSpPr>
        <p:spPr bwMode="auto">
          <a:xfrm>
            <a:off x="575464" y="3429000"/>
            <a:ext cx="720000" cy="1728000"/>
          </a:xfrm>
          <a:prstGeom prst="rect">
            <a:avLst/>
          </a:prstGeom>
          <a:noFill/>
          <a:ln w="38100" cap="flat" cmpd="sng" algn="ctr">
            <a:solidFill>
              <a:srgbClr val="0000FF"/>
            </a:solidFill>
            <a:prstDash val="sysDash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CA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43345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80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4" grpId="0" animBg="1"/>
      <p:bldP spid="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i="1" dirty="0" smtClean="0"/>
              <a:t>A priori</a:t>
            </a:r>
            <a:r>
              <a:rPr lang="en-CA" dirty="0" smtClean="0"/>
              <a:t> power vs. </a:t>
            </a:r>
            <a:r>
              <a:rPr lang="en-CA" i="1" dirty="0" smtClean="0"/>
              <a:t>post hoc</a:t>
            </a:r>
            <a:r>
              <a:rPr lang="en-CA" dirty="0" smtClean="0"/>
              <a:t> power </a:t>
            </a:r>
            <a:r>
              <a:rPr lang="en-CA" sz="2000" dirty="0" smtClean="0"/>
              <a:t>(1)</a:t>
            </a:r>
            <a:endParaRPr lang="en-CA" sz="2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8588" y="1268760"/>
            <a:ext cx="8893175" cy="4867179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en-CA" sz="2800" dirty="0" smtClean="0"/>
              <a:t>IM(NS)HO, Norman &amp; </a:t>
            </a:r>
            <a:r>
              <a:rPr lang="en-CA" sz="2800" dirty="0" err="1" smtClean="0"/>
              <a:t>Streiner</a:t>
            </a:r>
            <a:r>
              <a:rPr lang="en-CA" sz="2800" dirty="0" smtClean="0"/>
              <a:t> have confused </a:t>
            </a:r>
            <a:r>
              <a:rPr lang="en-CA" sz="2800" b="1" i="1" dirty="0" smtClean="0">
                <a:solidFill>
                  <a:srgbClr val="0000FF"/>
                </a:solidFill>
              </a:rPr>
              <a:t>a priori</a:t>
            </a:r>
            <a:r>
              <a:rPr lang="en-CA" sz="2800" b="1" dirty="0" smtClean="0">
                <a:solidFill>
                  <a:srgbClr val="0000FF"/>
                </a:solidFill>
              </a:rPr>
              <a:t> power</a:t>
            </a:r>
            <a:r>
              <a:rPr lang="en-CA" sz="2800" dirty="0" smtClean="0"/>
              <a:t> and </a:t>
            </a:r>
            <a:r>
              <a:rPr lang="en-CA" sz="2800" b="1" i="1" dirty="0" smtClean="0">
                <a:solidFill>
                  <a:srgbClr val="0000FF"/>
                </a:solidFill>
              </a:rPr>
              <a:t>post hoc</a:t>
            </a:r>
            <a:r>
              <a:rPr lang="en-CA" sz="2800" b="1" dirty="0" smtClean="0">
                <a:solidFill>
                  <a:srgbClr val="0000FF"/>
                </a:solidFill>
              </a:rPr>
              <a:t> power</a:t>
            </a:r>
            <a:r>
              <a:rPr lang="en-CA" sz="2800" dirty="0" smtClean="0"/>
              <a:t> (aka., </a:t>
            </a:r>
            <a:r>
              <a:rPr lang="en-CA" sz="2800" i="1" dirty="0" smtClean="0"/>
              <a:t>retrospective</a:t>
            </a:r>
            <a:r>
              <a:rPr lang="en-CA" sz="2800" dirty="0" smtClean="0"/>
              <a:t> power, </a:t>
            </a:r>
            <a:r>
              <a:rPr lang="en-CA" sz="2800" i="1" dirty="0" smtClean="0"/>
              <a:t>observed</a:t>
            </a:r>
            <a:r>
              <a:rPr lang="en-CA" sz="2800" dirty="0" smtClean="0"/>
              <a:t> power)</a:t>
            </a:r>
          </a:p>
          <a:p>
            <a:pPr>
              <a:spcAft>
                <a:spcPts val="600"/>
              </a:spcAft>
            </a:pPr>
            <a:r>
              <a:rPr lang="en-CA" sz="2800" dirty="0" smtClean="0"/>
              <a:t>For example:</a:t>
            </a:r>
          </a:p>
          <a:p>
            <a:pPr lvl="1">
              <a:spcAft>
                <a:spcPts val="600"/>
              </a:spcAft>
            </a:pPr>
            <a:r>
              <a:rPr lang="en-CA" sz="2400" dirty="0" smtClean="0"/>
              <a:t>“Power </a:t>
            </a:r>
            <a:r>
              <a:rPr lang="en-CA" sz="2400" dirty="0"/>
              <a:t>is an important concept </a:t>
            </a:r>
            <a:r>
              <a:rPr lang="en-CA" sz="2400" dirty="0">
                <a:solidFill>
                  <a:srgbClr val="FF0000"/>
                </a:solidFill>
              </a:rPr>
              <a:t>when you’ve done an experiment and have failed to show a difference</a:t>
            </a:r>
            <a:r>
              <a:rPr lang="en-CA" sz="2400" dirty="0" smtClean="0"/>
              <a:t>.” (</a:t>
            </a:r>
            <a:r>
              <a:rPr lang="en-CA" sz="2400" i="1" dirty="0" smtClean="0"/>
              <a:t>PDQ Statistics</a:t>
            </a:r>
            <a:r>
              <a:rPr lang="en-CA" sz="2400" dirty="0" smtClean="0"/>
              <a:t>, 3</a:t>
            </a:r>
            <a:r>
              <a:rPr lang="en-CA" sz="2400" baseline="30000" dirty="0" smtClean="0"/>
              <a:t>rd</a:t>
            </a:r>
            <a:r>
              <a:rPr lang="en-CA" sz="2400" dirty="0" smtClean="0"/>
              <a:t> Ed., p. 24, </a:t>
            </a:r>
            <a:r>
              <a:rPr lang="en-CA" sz="2400" i="1" dirty="0" smtClean="0"/>
              <a:t>emphasis added</a:t>
            </a:r>
            <a:r>
              <a:rPr lang="en-CA" sz="2400" dirty="0" smtClean="0"/>
              <a:t>)</a:t>
            </a:r>
          </a:p>
          <a:p>
            <a:pPr>
              <a:spcAft>
                <a:spcPts val="600"/>
              </a:spcAft>
            </a:pPr>
            <a:r>
              <a:rPr lang="en-CA" sz="2800" dirty="0" smtClean="0"/>
              <a:t>This statement reveals </a:t>
            </a:r>
            <a:r>
              <a:rPr lang="en-CA" sz="2800" dirty="0" smtClean="0">
                <a:solidFill>
                  <a:srgbClr val="0000FF"/>
                </a:solidFill>
              </a:rPr>
              <a:t>a </a:t>
            </a:r>
            <a:r>
              <a:rPr lang="en-CA" sz="2800" i="1" dirty="0" smtClean="0">
                <a:solidFill>
                  <a:srgbClr val="0000FF"/>
                </a:solidFill>
              </a:rPr>
              <a:t>post hoc</a:t>
            </a:r>
            <a:r>
              <a:rPr lang="en-CA" sz="2800" dirty="0" smtClean="0">
                <a:solidFill>
                  <a:srgbClr val="0000FF"/>
                </a:solidFill>
              </a:rPr>
              <a:t> frame of mind</a:t>
            </a:r>
            <a:r>
              <a:rPr lang="en-CA" sz="2800" dirty="0" smtClean="0"/>
              <a:t> when it comes to power</a:t>
            </a:r>
          </a:p>
        </p:txBody>
      </p:sp>
    </p:spTree>
    <p:extLst>
      <p:ext uri="{BB962C8B-B14F-4D97-AF65-F5344CB8AC3E}">
        <p14:creationId xmlns:p14="http://schemas.microsoft.com/office/powerpoint/2010/main" val="42802731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 bwMode="auto">
          <a:xfrm>
            <a:off x="611560" y="2084912"/>
            <a:ext cx="5328000" cy="1008000"/>
          </a:xfrm>
          <a:prstGeom prst="rect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CA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i="1" dirty="0" smtClean="0"/>
              <a:t>A priori</a:t>
            </a:r>
            <a:r>
              <a:rPr lang="en-CA" dirty="0" smtClean="0"/>
              <a:t> power vs. </a:t>
            </a:r>
            <a:r>
              <a:rPr lang="en-CA" i="1" dirty="0" smtClean="0"/>
              <a:t>post hoc</a:t>
            </a:r>
            <a:r>
              <a:rPr lang="en-CA" dirty="0" smtClean="0"/>
              <a:t> power </a:t>
            </a:r>
            <a:r>
              <a:rPr lang="en-CA" sz="2000" dirty="0" smtClean="0"/>
              <a:t>(2)</a:t>
            </a:r>
            <a:endParaRPr lang="en-CA" sz="2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8588" y="1196752"/>
            <a:ext cx="8893175" cy="4915123"/>
          </a:xfrm>
        </p:spPr>
        <p:txBody>
          <a:bodyPr/>
          <a:lstStyle/>
          <a:p>
            <a:pPr>
              <a:spcAft>
                <a:spcPts val="1200"/>
              </a:spcAft>
            </a:pPr>
            <a:r>
              <a:rPr lang="en-CA" sz="2400" dirty="0" smtClean="0"/>
              <a:t>Post </a:t>
            </a:r>
            <a:r>
              <a:rPr lang="en-CA" sz="2400" dirty="0"/>
              <a:t>hoc power, </a:t>
            </a:r>
            <a:r>
              <a:rPr lang="en-CA" sz="2400" i="1" dirty="0"/>
              <a:t>as it is usually computed</a:t>
            </a:r>
            <a:r>
              <a:rPr lang="en-CA" sz="2400" dirty="0"/>
              <a:t>, is little more than a </a:t>
            </a:r>
            <a:r>
              <a:rPr lang="en-CA" sz="2400" b="1" dirty="0" smtClean="0">
                <a:solidFill>
                  <a:srgbClr val="0000FF"/>
                </a:solidFill>
              </a:rPr>
              <a:t>transformation </a:t>
            </a:r>
            <a:r>
              <a:rPr lang="en-CA" sz="2400" b="1" dirty="0">
                <a:solidFill>
                  <a:srgbClr val="0000FF"/>
                </a:solidFill>
              </a:rPr>
              <a:t>of the </a:t>
            </a:r>
            <a:r>
              <a:rPr lang="en-CA" sz="2400" b="1" i="1" dirty="0">
                <a:solidFill>
                  <a:srgbClr val="0000FF"/>
                </a:solidFill>
              </a:rPr>
              <a:t>p</a:t>
            </a:r>
            <a:r>
              <a:rPr lang="en-CA" sz="2400" b="1" dirty="0">
                <a:solidFill>
                  <a:srgbClr val="0000FF"/>
                </a:solidFill>
              </a:rPr>
              <a:t>-value</a:t>
            </a:r>
            <a:r>
              <a:rPr lang="en-CA" sz="2400" dirty="0"/>
              <a:t>:</a:t>
            </a:r>
          </a:p>
          <a:p>
            <a:pPr lvl="1">
              <a:spcAft>
                <a:spcPts val="1200"/>
              </a:spcAft>
            </a:pPr>
            <a:r>
              <a:rPr lang="en-CA" sz="2000" dirty="0"/>
              <a:t>If </a:t>
            </a:r>
            <a:r>
              <a:rPr lang="en-CA" sz="2000" i="1" dirty="0"/>
              <a:t>p</a:t>
            </a:r>
            <a:r>
              <a:rPr lang="en-CA" sz="2000" dirty="0"/>
              <a:t> ≤ .05, </a:t>
            </a:r>
            <a:r>
              <a:rPr lang="en-CA" sz="2000" dirty="0" smtClean="0"/>
              <a:t>post hoc power is </a:t>
            </a:r>
            <a:r>
              <a:rPr lang="en-CA" sz="2000" b="1" i="1" dirty="0"/>
              <a:t>sufficient</a:t>
            </a:r>
          </a:p>
          <a:p>
            <a:pPr lvl="1">
              <a:spcAft>
                <a:spcPts val="1200"/>
              </a:spcAft>
            </a:pPr>
            <a:r>
              <a:rPr lang="en-CA" sz="2000" dirty="0"/>
              <a:t>If </a:t>
            </a:r>
            <a:r>
              <a:rPr lang="en-CA" sz="2000" i="1" dirty="0"/>
              <a:t>p</a:t>
            </a:r>
            <a:r>
              <a:rPr lang="en-CA" sz="2000" dirty="0"/>
              <a:t> &gt; .05, </a:t>
            </a:r>
            <a:r>
              <a:rPr lang="en-CA" sz="2000" dirty="0" smtClean="0"/>
              <a:t>post hoc power is </a:t>
            </a:r>
            <a:r>
              <a:rPr lang="en-CA" sz="2000" b="1" i="1" dirty="0"/>
              <a:t>not</a:t>
            </a:r>
            <a:r>
              <a:rPr lang="en-CA" sz="2000" dirty="0"/>
              <a:t> </a:t>
            </a:r>
            <a:r>
              <a:rPr lang="en-CA" sz="2000" b="1" i="1" dirty="0"/>
              <a:t>sufficient</a:t>
            </a:r>
          </a:p>
          <a:p>
            <a:pPr>
              <a:spcAft>
                <a:spcPts val="1200"/>
              </a:spcAft>
            </a:pPr>
            <a:r>
              <a:rPr lang="en-CA" sz="2400" dirty="0" smtClean="0"/>
              <a:t>Many authors have discussed the </a:t>
            </a:r>
            <a:r>
              <a:rPr lang="en-CA" sz="2400" b="1" i="1" dirty="0" smtClean="0">
                <a:solidFill>
                  <a:srgbClr val="FF0000"/>
                </a:solidFill>
              </a:rPr>
              <a:t>serious problems</a:t>
            </a:r>
            <a:r>
              <a:rPr lang="en-CA" sz="2400" dirty="0" smtClean="0"/>
              <a:t> inherent in </a:t>
            </a:r>
            <a:r>
              <a:rPr lang="en-CA" sz="2400" i="1" dirty="0" smtClean="0"/>
              <a:t>post hoc</a:t>
            </a:r>
            <a:r>
              <a:rPr lang="en-CA" sz="2400" dirty="0" smtClean="0"/>
              <a:t> or </a:t>
            </a:r>
            <a:r>
              <a:rPr lang="en-CA" sz="2400" i="1" dirty="0" smtClean="0"/>
              <a:t>retrospective</a:t>
            </a:r>
            <a:r>
              <a:rPr lang="en-CA" sz="2400" dirty="0" smtClean="0"/>
              <a:t> power analysis</a:t>
            </a:r>
          </a:p>
          <a:p>
            <a:pPr>
              <a:spcAft>
                <a:spcPts val="1200"/>
              </a:spcAft>
            </a:pPr>
            <a:r>
              <a:rPr lang="en-CA" sz="2400" dirty="0" smtClean="0"/>
              <a:t>To find a couple of my favourites, do Google searches on:</a:t>
            </a:r>
          </a:p>
          <a:p>
            <a:pPr lvl="1">
              <a:spcAft>
                <a:spcPts val="1200"/>
              </a:spcAft>
            </a:pPr>
            <a:r>
              <a:rPr lang="en-CA" sz="2000" dirty="0" smtClean="0">
                <a:solidFill>
                  <a:srgbClr val="0000FF"/>
                </a:solidFill>
              </a:rPr>
              <a:t>Russell </a:t>
            </a:r>
            <a:r>
              <a:rPr lang="en-CA" sz="2000" dirty="0" err="1" smtClean="0">
                <a:solidFill>
                  <a:srgbClr val="0000FF"/>
                </a:solidFill>
              </a:rPr>
              <a:t>Lenth</a:t>
            </a:r>
            <a:r>
              <a:rPr lang="en-CA" sz="2000" dirty="0" smtClean="0">
                <a:solidFill>
                  <a:srgbClr val="0000FF"/>
                </a:solidFill>
              </a:rPr>
              <a:t> 2badhabits</a:t>
            </a:r>
          </a:p>
          <a:p>
            <a:pPr lvl="1">
              <a:spcAft>
                <a:spcPts val="1200"/>
              </a:spcAft>
            </a:pPr>
            <a:r>
              <a:rPr lang="en-CA" sz="2000" dirty="0" smtClean="0">
                <a:solidFill>
                  <a:srgbClr val="0000FF"/>
                </a:solidFill>
              </a:rPr>
              <a:t>Len Thomas Retrospective Power</a:t>
            </a:r>
          </a:p>
        </p:txBody>
      </p:sp>
      <p:sp>
        <p:nvSpPr>
          <p:cNvPr id="4" name="Right Brace 3"/>
          <p:cNvSpPr/>
          <p:nvPr/>
        </p:nvSpPr>
        <p:spPr bwMode="auto">
          <a:xfrm>
            <a:off x="4943888" y="4797152"/>
            <a:ext cx="288032" cy="792088"/>
          </a:xfrm>
          <a:prstGeom prst="rightBrace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CA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400184" y="4833248"/>
            <a:ext cx="32042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000" b="1" i="1" dirty="0" smtClean="0">
                <a:solidFill>
                  <a:srgbClr val="009900"/>
                </a:solidFill>
              </a:rPr>
              <a:t>Both are relatively short and very readable!</a:t>
            </a:r>
            <a:endParaRPr lang="en-CA" sz="2000" b="1" i="1" dirty="0">
              <a:solidFill>
                <a:srgbClr val="0099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45686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4" grpId="0" animBg="1"/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6632"/>
            <a:ext cx="7772400" cy="1584176"/>
          </a:xfrm>
          <a:noFill/>
        </p:spPr>
        <p:txBody>
          <a:bodyPr/>
          <a:lstStyle/>
          <a:p>
            <a:pPr algn="l"/>
            <a:r>
              <a:rPr lang="en-CA" sz="4800" dirty="0" smtClean="0"/>
              <a:t>OR…</a:t>
            </a:r>
            <a:endParaRPr lang="en-CA" sz="48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83504" y="1980327"/>
            <a:ext cx="8352928" cy="2420689"/>
          </a:xfrm>
        </p:spPr>
        <p:txBody>
          <a:bodyPr/>
          <a:lstStyle/>
          <a:p>
            <a:pPr>
              <a:spcBef>
                <a:spcPct val="50000"/>
              </a:spcBef>
            </a:pPr>
            <a:r>
              <a:rPr lang="en-US" altLang="en-US" sz="3600" b="1" i="1" dirty="0" smtClean="0">
                <a:solidFill>
                  <a:srgbClr val="3333CC"/>
                </a:solidFill>
              </a:rPr>
              <a:t>Should I be concerned if I think </a:t>
            </a:r>
          </a:p>
          <a:p>
            <a:pPr>
              <a:spcBef>
                <a:spcPct val="50000"/>
              </a:spcBef>
            </a:pPr>
            <a:r>
              <a:rPr lang="en-US" altLang="en-US" sz="3600" b="1" i="1" dirty="0" smtClean="0">
                <a:solidFill>
                  <a:srgbClr val="3333CC"/>
                </a:solidFill>
              </a:rPr>
              <a:t>that the “intellectually challenged” </a:t>
            </a:r>
          </a:p>
          <a:p>
            <a:pPr>
              <a:spcBef>
                <a:spcPct val="50000"/>
              </a:spcBef>
            </a:pPr>
            <a:r>
              <a:rPr lang="en-US" altLang="en-US" sz="3600" b="1" i="1" dirty="0" smtClean="0">
                <a:solidFill>
                  <a:srgbClr val="3333CC"/>
                </a:solidFill>
              </a:rPr>
              <a:t>reviewer might have been right? </a:t>
            </a:r>
            <a:endParaRPr lang="en-US" altLang="en-US" sz="3600" b="1" i="1" dirty="0">
              <a:solidFill>
                <a:srgbClr val="3333CC"/>
              </a:solidFill>
            </a:endParaRPr>
          </a:p>
        </p:txBody>
      </p:sp>
      <p:pic>
        <p:nvPicPr>
          <p:cNvPr id="591874" name="Picture 2" descr="C:\Users\Bruce Weaver\AppData\Local\Microsoft\Windows\Temporary Internet Files\Content.IE5\OPTJM4PN\MC900151499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8223" y="4373296"/>
            <a:ext cx="979448" cy="11439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158583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18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918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z="4800" dirty="0" smtClean="0"/>
              <a:t>Another Fly in the Ointment </a:t>
            </a:r>
            <a:endParaRPr lang="en-CA" sz="48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35" t="8609"/>
          <a:stretch/>
        </p:blipFill>
        <p:spPr bwMode="auto">
          <a:xfrm>
            <a:off x="2735888" y="1274044"/>
            <a:ext cx="3636312" cy="48072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343921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085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8861"/>
          <a:stretch/>
        </p:blipFill>
        <p:spPr bwMode="auto">
          <a:xfrm>
            <a:off x="167480" y="117996"/>
            <a:ext cx="8839623" cy="184315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cxnSp>
        <p:nvCxnSpPr>
          <p:cNvPr id="3" name="Straight Connector 2"/>
          <p:cNvCxnSpPr/>
          <p:nvPr/>
        </p:nvCxnSpPr>
        <p:spPr bwMode="auto">
          <a:xfrm>
            <a:off x="4488320" y="1196752"/>
            <a:ext cx="2412000" cy="0"/>
          </a:xfrm>
          <a:prstGeom prst="line">
            <a:avLst/>
          </a:prstGeom>
          <a:solidFill>
            <a:srgbClr val="FFB300"/>
          </a:solidFill>
          <a:ln w="57150" cap="flat" cmpd="sng" algn="ctr">
            <a:solidFill>
              <a:srgbClr val="FF33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5" name="Content Placeholder 2"/>
          <p:cNvSpPr txBox="1">
            <a:spLocks/>
          </p:cNvSpPr>
          <p:nvPr/>
        </p:nvSpPr>
        <p:spPr>
          <a:xfrm>
            <a:off x="128588" y="2132856"/>
            <a:ext cx="8893175" cy="2448272"/>
          </a:xfrm>
          <a:prstGeom prst="rect">
            <a:avLst/>
          </a:prstGeom>
        </p:spPr>
        <p:txBody>
          <a:bodyPr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Ø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spcAft>
                <a:spcPts val="600"/>
              </a:spcAft>
            </a:pPr>
            <a:r>
              <a:rPr lang="en-CA" sz="2200" kern="0" dirty="0" smtClean="0"/>
              <a:t>“It is well recognised that low statistical power increases the probability of type II error, that is it reduces the probability of detecting a difference between groups, where a difference exists.” </a:t>
            </a:r>
          </a:p>
          <a:p>
            <a:pPr>
              <a:spcAft>
                <a:spcPts val="600"/>
              </a:spcAft>
            </a:pPr>
            <a:r>
              <a:rPr lang="en-CA" sz="2200" kern="0" dirty="0" smtClean="0"/>
              <a:t>“Paradoxically, </a:t>
            </a:r>
            <a:r>
              <a:rPr lang="en-CA" sz="2200" kern="0" dirty="0" smtClean="0">
                <a:solidFill>
                  <a:srgbClr val="0000FF"/>
                </a:solidFill>
              </a:rPr>
              <a:t>low statistical power also increases the likelihood that a statistically significant finding is actually falsely positive (for a given p-value)</a:t>
            </a:r>
            <a:r>
              <a:rPr lang="en-CA" sz="2200" kern="0" dirty="0" smtClean="0"/>
              <a:t>.” 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467544" y="4581128"/>
            <a:ext cx="5400600" cy="144655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CA" sz="2200" dirty="0" smtClean="0"/>
              <a:t>If this was a </a:t>
            </a:r>
            <a:r>
              <a:rPr lang="en-CA" sz="2200" b="1" i="1" dirty="0" smtClean="0"/>
              <a:t>20-minute</a:t>
            </a:r>
            <a:r>
              <a:rPr lang="en-CA" sz="2200" dirty="0" smtClean="0"/>
              <a:t> talk, I would show some more simulation results that support that second point.  But it’s a </a:t>
            </a:r>
            <a:r>
              <a:rPr lang="en-CA" sz="2200" b="1" i="1" dirty="0" smtClean="0"/>
              <a:t>10-minute</a:t>
            </a:r>
            <a:r>
              <a:rPr lang="en-CA" sz="2200" dirty="0" smtClean="0"/>
              <a:t> talk, so </a:t>
            </a:r>
            <a:r>
              <a:rPr lang="en-CA" sz="2200" b="1" i="1" dirty="0" smtClean="0">
                <a:solidFill>
                  <a:srgbClr val="0000FF"/>
                </a:solidFill>
              </a:rPr>
              <a:t>you’ll just have to trust me</a:t>
            </a:r>
            <a:r>
              <a:rPr lang="en-CA" sz="2200" dirty="0" smtClean="0"/>
              <a:t>.</a:t>
            </a:r>
            <a:endParaRPr lang="en-CA" sz="22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4312120"/>
            <a:ext cx="1865376" cy="18531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050210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ounded Rectangle 10"/>
          <p:cNvSpPr/>
          <p:nvPr/>
        </p:nvSpPr>
        <p:spPr bwMode="auto">
          <a:xfrm>
            <a:off x="191544" y="1220816"/>
            <a:ext cx="8496000" cy="468000"/>
          </a:xfrm>
          <a:prstGeom prst="roundRect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CA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" name="Rounded Rectangle 3"/>
          <p:cNvSpPr/>
          <p:nvPr/>
        </p:nvSpPr>
        <p:spPr bwMode="auto">
          <a:xfrm>
            <a:off x="191544" y="5277328"/>
            <a:ext cx="8496000" cy="468000"/>
          </a:xfrm>
          <a:prstGeom prst="roundRect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CA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z="4800" b="1" dirty="0" smtClean="0"/>
              <a:t>SUMMARY</a:t>
            </a:r>
            <a:endParaRPr lang="en-CA" sz="2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6716" y="1232848"/>
            <a:ext cx="8763891" cy="4896544"/>
          </a:xfrm>
        </p:spPr>
        <p:txBody>
          <a:bodyPr/>
          <a:lstStyle/>
          <a:p>
            <a:pPr>
              <a:spcAft>
                <a:spcPts val="1200"/>
              </a:spcAft>
            </a:pPr>
            <a:r>
              <a:rPr lang="en-CA" sz="2400" dirty="0" smtClean="0"/>
              <a:t>A </a:t>
            </a:r>
            <a:r>
              <a:rPr lang="en-CA" sz="2400" i="1" dirty="0" smtClean="0"/>
              <a:t>p</a:t>
            </a:r>
            <a:r>
              <a:rPr lang="en-CA" sz="2400" dirty="0" smtClean="0"/>
              <a:t>-value ≤ .05 does </a:t>
            </a:r>
            <a:r>
              <a:rPr lang="en-CA" sz="2400" b="1" i="1" dirty="0" smtClean="0">
                <a:solidFill>
                  <a:srgbClr val="0000FF"/>
                </a:solidFill>
              </a:rPr>
              <a:t>not</a:t>
            </a:r>
            <a:r>
              <a:rPr lang="en-CA" sz="2400" dirty="0" smtClean="0"/>
              <a:t> prove that power was adequate.</a:t>
            </a:r>
          </a:p>
          <a:p>
            <a:pPr lvl="1">
              <a:spcAft>
                <a:spcPts val="1200"/>
              </a:spcAft>
            </a:pPr>
            <a:r>
              <a:rPr lang="en-CA" sz="2400" dirty="0" smtClean="0"/>
              <a:t>We </a:t>
            </a:r>
            <a:r>
              <a:rPr lang="en-CA" sz="2400" dirty="0"/>
              <a:t>saw </a:t>
            </a:r>
            <a:r>
              <a:rPr lang="en-CA" sz="2400" b="1" i="1" dirty="0"/>
              <a:t>many</a:t>
            </a:r>
            <a:r>
              <a:rPr lang="en-CA" sz="2400" dirty="0"/>
              <a:t> </a:t>
            </a:r>
            <a:r>
              <a:rPr lang="en-CA" sz="2400" i="1" dirty="0"/>
              <a:t>p</a:t>
            </a:r>
            <a:r>
              <a:rPr lang="en-CA" sz="2400" dirty="0"/>
              <a:t>-values ≤ .05 </a:t>
            </a:r>
            <a:r>
              <a:rPr lang="en-CA" sz="2400" b="1" dirty="0" smtClean="0">
                <a:solidFill>
                  <a:srgbClr val="FF3300"/>
                </a:solidFill>
              </a:rPr>
              <a:t>with Power = .20</a:t>
            </a:r>
            <a:r>
              <a:rPr lang="en-CA" sz="2400" dirty="0"/>
              <a:t>.</a:t>
            </a:r>
          </a:p>
          <a:p>
            <a:pPr lvl="1">
              <a:spcAft>
                <a:spcPts val="2000"/>
              </a:spcAft>
            </a:pPr>
            <a:r>
              <a:rPr lang="en-CA" sz="2400" dirty="0"/>
              <a:t>Many of those </a:t>
            </a:r>
            <a:r>
              <a:rPr lang="en-CA" sz="2400" i="1" dirty="0"/>
              <a:t>p</a:t>
            </a:r>
            <a:r>
              <a:rPr lang="en-CA" sz="2400" dirty="0"/>
              <a:t>-values were </a:t>
            </a:r>
            <a:r>
              <a:rPr lang="en-CA" sz="2400" b="1" i="1" dirty="0">
                <a:solidFill>
                  <a:srgbClr val="0000FF"/>
                </a:solidFill>
              </a:rPr>
              <a:t>very low</a:t>
            </a:r>
            <a:r>
              <a:rPr lang="en-CA" sz="2400" dirty="0"/>
              <a:t> (&lt; .01, or &lt; .001</a:t>
            </a:r>
            <a:r>
              <a:rPr lang="en-CA" sz="2400" dirty="0" smtClean="0"/>
              <a:t>).</a:t>
            </a:r>
          </a:p>
          <a:p>
            <a:pPr>
              <a:spcAft>
                <a:spcPts val="2400"/>
              </a:spcAft>
            </a:pPr>
            <a:r>
              <a:rPr lang="en-CA" sz="2400" dirty="0" smtClean="0"/>
              <a:t>As power </a:t>
            </a:r>
            <a:r>
              <a:rPr lang="en-CA" sz="2400" i="1" dirty="0" smtClean="0"/>
              <a:t>decreases</a:t>
            </a:r>
            <a:r>
              <a:rPr lang="en-CA" sz="2400" dirty="0" smtClean="0"/>
              <a:t>, the proportion of significant results that are </a:t>
            </a:r>
            <a:r>
              <a:rPr lang="en-CA" sz="2400" b="1" dirty="0" smtClean="0"/>
              <a:t>falsely positive</a:t>
            </a:r>
            <a:r>
              <a:rPr lang="en-CA" sz="2400" dirty="0" smtClean="0"/>
              <a:t> </a:t>
            </a:r>
            <a:r>
              <a:rPr lang="en-CA" sz="2400" i="1" dirty="0" smtClean="0"/>
              <a:t>increases</a:t>
            </a:r>
            <a:r>
              <a:rPr lang="en-CA" sz="2400" dirty="0" smtClean="0"/>
              <a:t>.</a:t>
            </a:r>
          </a:p>
          <a:p>
            <a:pPr>
              <a:spcAft>
                <a:spcPts val="2000"/>
              </a:spcAft>
            </a:pPr>
            <a:r>
              <a:rPr lang="en-CA" sz="2400" dirty="0" smtClean="0"/>
              <a:t>Norman </a:t>
            </a:r>
            <a:r>
              <a:rPr lang="en-CA" sz="2400" dirty="0"/>
              <a:t>&amp; </a:t>
            </a:r>
            <a:r>
              <a:rPr lang="en-CA" sz="2400" dirty="0" err="1"/>
              <a:t>Streiner’s</a:t>
            </a:r>
            <a:r>
              <a:rPr lang="en-CA" sz="2400" dirty="0"/>
              <a:t> emphasis on having “a significant difference </a:t>
            </a:r>
            <a:r>
              <a:rPr lang="en-CA" sz="2400" b="1" dirty="0">
                <a:solidFill>
                  <a:srgbClr val="0000FF"/>
                </a:solidFill>
              </a:rPr>
              <a:t>at the &lt; 0.001 level</a:t>
            </a:r>
            <a:r>
              <a:rPr lang="en-CA" sz="2400" dirty="0"/>
              <a:t>” is </a:t>
            </a:r>
            <a:r>
              <a:rPr lang="en-CA" sz="2400" b="1" i="1" dirty="0">
                <a:solidFill>
                  <a:srgbClr val="FF0000"/>
                </a:solidFill>
              </a:rPr>
              <a:t>irrelevant.</a:t>
            </a:r>
          </a:p>
          <a:p>
            <a:pPr>
              <a:spcAft>
                <a:spcPts val="2000"/>
              </a:spcAft>
            </a:pPr>
            <a:r>
              <a:rPr lang="en-CA" sz="2400" dirty="0">
                <a:solidFill>
                  <a:srgbClr val="0000FF"/>
                </a:solidFill>
              </a:rPr>
              <a:t>The “intellectually challenged” reviewer was probably right</a:t>
            </a:r>
            <a:r>
              <a:rPr lang="en-CA" sz="2400" dirty="0" smtClean="0">
                <a:solidFill>
                  <a:srgbClr val="0000FF"/>
                </a:solidFill>
              </a:rPr>
              <a:t>!</a:t>
            </a:r>
            <a:endParaRPr lang="en-CA" sz="2400" dirty="0">
              <a:solidFill>
                <a:srgbClr val="0000FF"/>
              </a:solidFill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5460160" y="3513040"/>
            <a:ext cx="3328258" cy="659988"/>
            <a:chOff x="4812088" y="3693152"/>
            <a:chExt cx="3328258" cy="659988"/>
          </a:xfrm>
        </p:grpSpPr>
        <p:pic>
          <p:nvPicPr>
            <p:cNvPr id="9" name="Picture 2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76016" y="3693152"/>
              <a:ext cx="664330" cy="6599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" name="TextBox 9"/>
            <p:cNvSpPr txBox="1"/>
            <p:nvPr/>
          </p:nvSpPr>
          <p:spPr>
            <a:xfrm>
              <a:off x="4812088" y="3706809"/>
              <a:ext cx="2640232" cy="646331"/>
            </a:xfrm>
            <a:prstGeom prst="rect">
              <a:avLst/>
            </a:prstGeom>
            <a:solidFill>
              <a:srgbClr val="00FF00"/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CA" dirty="0" smtClean="0"/>
                <a:t>I asked you to </a:t>
              </a:r>
              <a:r>
                <a:rPr lang="en-CA" b="1" i="1" dirty="0" smtClean="0"/>
                <a:t>trust me</a:t>
              </a:r>
              <a:r>
                <a:rPr lang="en-CA" dirty="0" smtClean="0"/>
                <a:t> on this point.</a:t>
              </a:r>
              <a:endParaRPr lang="en-CA" dirty="0"/>
            </a:p>
          </p:txBody>
        </p:sp>
      </p:grpSp>
    </p:spTree>
    <p:extLst>
      <p:ext uri="{BB962C8B-B14F-4D97-AF65-F5344CB8AC3E}">
        <p14:creationId xmlns:p14="http://schemas.microsoft.com/office/powerpoint/2010/main" val="31221964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4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 bwMode="auto">
          <a:xfrm>
            <a:off x="2699792" y="3839194"/>
            <a:ext cx="6264696" cy="1161950"/>
          </a:xfrm>
          <a:prstGeom prst="roundRect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CA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z="4800" b="1" dirty="0" smtClean="0"/>
              <a:t>FINALLY…</a:t>
            </a:r>
            <a:endParaRPr lang="en-CA" sz="2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99792" y="1327150"/>
            <a:ext cx="6321971" cy="4784725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en-CA" sz="2400" dirty="0" smtClean="0"/>
              <a:t>Once upon a time, </a:t>
            </a:r>
            <a:r>
              <a:rPr lang="en-CA" sz="2400" b="1" dirty="0" smtClean="0"/>
              <a:t>Geoff Norman</a:t>
            </a:r>
            <a:r>
              <a:rPr lang="en-CA" sz="2400" dirty="0" smtClean="0"/>
              <a:t> gave me a job when I needed one, and he has always treated me very well</a:t>
            </a:r>
          </a:p>
          <a:p>
            <a:pPr>
              <a:spcAft>
                <a:spcPts val="600"/>
              </a:spcAft>
            </a:pPr>
            <a:r>
              <a:rPr lang="en-CA" sz="2400" dirty="0" smtClean="0"/>
              <a:t>I correspond with </a:t>
            </a:r>
            <a:r>
              <a:rPr lang="en-CA" sz="2400" b="1" dirty="0" smtClean="0"/>
              <a:t>David </a:t>
            </a:r>
            <a:r>
              <a:rPr lang="en-CA" sz="2400" b="1" dirty="0" err="1" smtClean="0"/>
              <a:t>Streiner</a:t>
            </a:r>
            <a:r>
              <a:rPr lang="en-CA" sz="2400" dirty="0" smtClean="0"/>
              <a:t> frequently, and he has been a great help to me on many occasions</a:t>
            </a:r>
          </a:p>
          <a:p>
            <a:pPr>
              <a:spcAft>
                <a:spcPts val="600"/>
              </a:spcAft>
            </a:pPr>
            <a:r>
              <a:rPr lang="en-CA" sz="2400" i="1" dirty="0" smtClean="0"/>
              <a:t>None of the material presented here should be interpreted as a personal attack on either of these fine gentlemen!</a:t>
            </a:r>
          </a:p>
          <a:p>
            <a:pPr>
              <a:spcAft>
                <a:spcPts val="600"/>
              </a:spcAft>
            </a:pPr>
            <a:r>
              <a:rPr lang="en-CA" sz="2400" dirty="0" smtClean="0">
                <a:solidFill>
                  <a:srgbClr val="0000FF"/>
                </a:solidFill>
              </a:rPr>
              <a:t>I </a:t>
            </a:r>
            <a:r>
              <a:rPr lang="en-CA" sz="2400" b="1" i="1" dirty="0" smtClean="0">
                <a:solidFill>
                  <a:srgbClr val="0000FF"/>
                </a:solidFill>
              </a:rPr>
              <a:t>hope</a:t>
            </a:r>
            <a:r>
              <a:rPr lang="en-CA" sz="2400" dirty="0" smtClean="0">
                <a:solidFill>
                  <a:srgbClr val="0000FF"/>
                </a:solidFill>
              </a:rPr>
              <a:t> that I’ve said enough here to satisfy their lawyers.</a:t>
            </a:r>
            <a:endParaRPr lang="en-CA" sz="2400" b="1" dirty="0">
              <a:solidFill>
                <a:srgbClr val="0000FF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92" b="15539"/>
          <a:stretch/>
        </p:blipFill>
        <p:spPr bwMode="auto">
          <a:xfrm>
            <a:off x="263552" y="1268760"/>
            <a:ext cx="1716365" cy="22203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29" r="22783" b="22760"/>
          <a:stretch/>
        </p:blipFill>
        <p:spPr bwMode="auto">
          <a:xfrm>
            <a:off x="263552" y="4041118"/>
            <a:ext cx="1716365" cy="1692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63552" y="3512672"/>
            <a:ext cx="171636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600" dirty="0" smtClean="0"/>
              <a:t>Geoff Norman</a:t>
            </a:r>
            <a:endParaRPr lang="en-CA" sz="1600" dirty="0"/>
          </a:p>
        </p:txBody>
      </p:sp>
      <p:sp>
        <p:nvSpPr>
          <p:cNvPr id="7" name="TextBox 6"/>
          <p:cNvSpPr txBox="1"/>
          <p:nvPr/>
        </p:nvSpPr>
        <p:spPr>
          <a:xfrm>
            <a:off x="263552" y="5754742"/>
            <a:ext cx="171636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600" dirty="0" smtClean="0"/>
              <a:t>David </a:t>
            </a:r>
            <a:r>
              <a:rPr lang="en-CA" sz="1600" dirty="0" err="1" smtClean="0"/>
              <a:t>Streiner</a:t>
            </a:r>
            <a:endParaRPr lang="en-CA" sz="1600" dirty="0"/>
          </a:p>
        </p:txBody>
      </p:sp>
      <p:sp>
        <p:nvSpPr>
          <p:cNvPr id="6" name="TextBox 5"/>
          <p:cNvSpPr txBox="1"/>
          <p:nvPr/>
        </p:nvSpPr>
        <p:spPr>
          <a:xfrm>
            <a:off x="4848000" y="5325272"/>
            <a:ext cx="7200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4000" b="1" dirty="0" smtClean="0">
                <a:solidFill>
                  <a:srgbClr val="0000FF"/>
                </a:solidFill>
                <a:sym typeface="Wingdings" panose="05000000000000000000" pitchFamily="2" charset="2"/>
              </a:rPr>
              <a:t></a:t>
            </a:r>
            <a:endParaRPr lang="en-CA" sz="4000" b="1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14210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4" grpId="0"/>
      <p:bldP spid="7" grpId="0"/>
      <p:bldP spid="6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7000" r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MS901643.wav">
            <a:hlinkClick r:id="" action="ppaction://media"/>
          </p:cNvPr>
          <p:cNvPicPr>
            <a:picLocks noRot="1" noChangeAspect="1" noChangeArrowheads="1"/>
          </p:cNvPicPr>
          <p:nvPr>
            <a:wavAudioFile r:embed="rId1" name="MS900074641[1].wav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6100" y="2852738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3" descr="MC900434413[1]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813" y="4795838"/>
            <a:ext cx="1973262" cy="1330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6" descr="MC900239209[1]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188" y="4733925"/>
            <a:ext cx="1423987" cy="1358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 Box 7"/>
          <p:cNvSpPr txBox="1">
            <a:spLocks noChangeArrowheads="1"/>
          </p:cNvSpPr>
          <p:nvPr/>
        </p:nvSpPr>
        <p:spPr bwMode="auto">
          <a:xfrm>
            <a:off x="1548334" y="20376"/>
            <a:ext cx="6048002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B300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4800" b="1" dirty="0">
                <a:solidFill>
                  <a:srgbClr val="FF0000"/>
                </a:solidFill>
              </a:rPr>
              <a:t>Okay…it’s over!</a:t>
            </a:r>
          </a:p>
        </p:txBody>
      </p:sp>
      <p:sp>
        <p:nvSpPr>
          <p:cNvPr id="11" name="Text Box 8"/>
          <p:cNvSpPr txBox="1">
            <a:spLocks noChangeArrowheads="1"/>
          </p:cNvSpPr>
          <p:nvPr/>
        </p:nvSpPr>
        <p:spPr bwMode="auto">
          <a:xfrm>
            <a:off x="2195736" y="4508936"/>
            <a:ext cx="4723283" cy="16312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B300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4000" b="1" dirty="0">
                <a:solidFill>
                  <a:srgbClr val="FF0000"/>
                </a:solidFill>
              </a:rPr>
              <a:t>Time to wake up!</a:t>
            </a:r>
          </a:p>
          <a:p>
            <a:pPr>
              <a:spcBef>
                <a:spcPct val="50000"/>
              </a:spcBef>
            </a:pPr>
            <a:r>
              <a:rPr lang="en-US" altLang="en-US" sz="4000" b="1" dirty="0">
                <a:solidFill>
                  <a:srgbClr val="FF0000"/>
                </a:solidFill>
              </a:rPr>
              <a:t>Any Questions?</a:t>
            </a:r>
          </a:p>
        </p:txBody>
      </p:sp>
      <p:pic>
        <p:nvPicPr>
          <p:cNvPr id="13" name="Picture 10" descr="alarm_clock04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918" y="2132856"/>
            <a:ext cx="1801813" cy="2232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73803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167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42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1412875"/>
            <a:ext cx="4105275" cy="3983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B300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94275" name="Text Box 3"/>
          <p:cNvSpPr txBox="1">
            <a:spLocks noChangeArrowheads="1"/>
          </p:cNvSpPr>
          <p:nvPr/>
        </p:nvSpPr>
        <p:spPr bwMode="auto">
          <a:xfrm>
            <a:off x="149225" y="5494338"/>
            <a:ext cx="4062413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B300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3200" b="1" i="1"/>
              <a:t>Severe</a:t>
            </a:r>
            <a:r>
              <a:rPr lang="en-US" altLang="en-US" sz="3200"/>
              <a:t> Malocclusion</a:t>
            </a:r>
          </a:p>
        </p:txBody>
      </p:sp>
      <p:sp>
        <p:nvSpPr>
          <p:cNvPr id="694278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4800"/>
              <a:t>Questions?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543"/>
          <a:stretch/>
        </p:blipFill>
        <p:spPr bwMode="auto">
          <a:xfrm>
            <a:off x="5082480" y="3594224"/>
            <a:ext cx="3810000" cy="2499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Cloud Callout 3"/>
          <p:cNvSpPr/>
          <p:nvPr/>
        </p:nvSpPr>
        <p:spPr bwMode="auto">
          <a:xfrm>
            <a:off x="4758952" y="1700907"/>
            <a:ext cx="4061520" cy="1440061"/>
          </a:xfrm>
          <a:prstGeom prst="cloudCallout">
            <a:avLst>
              <a:gd name="adj1" fmla="val 18566"/>
              <a:gd name="adj2" fmla="val 81630"/>
            </a:avLst>
          </a:prstGeom>
          <a:solidFill>
            <a:schemeClr val="bg1">
              <a:lumMod val="9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CA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I </a:t>
            </a:r>
            <a:r>
              <a:rPr kumimoji="0" lang="en-CA" sz="2400" b="1" i="1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" charset="0"/>
              </a:rPr>
              <a:t>love</a:t>
            </a:r>
            <a:r>
              <a:rPr kumimoji="0" lang="en-CA" sz="2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 that picture!</a:t>
            </a:r>
            <a:endParaRPr kumimoji="0" lang="en-CA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17683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000"/>
                            </p:stCondLst>
                            <p:childTnLst>
                              <p:par>
                                <p:cTn id="8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74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Contact Information</a:t>
            </a:r>
            <a:endParaRPr lang="en-GB" altLang="en-US"/>
          </a:p>
        </p:txBody>
      </p:sp>
      <p:sp>
        <p:nvSpPr>
          <p:cNvPr id="6174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140172" y="2042641"/>
            <a:ext cx="5956300" cy="2970535"/>
          </a:xfrm>
        </p:spPr>
        <p:txBody>
          <a:bodyPr/>
          <a:lstStyle/>
          <a:p>
            <a:pPr>
              <a:spcAft>
                <a:spcPts val="600"/>
              </a:spcAft>
              <a:buFont typeface="Wingdings" pitchFamily="2" charset="2"/>
              <a:buNone/>
            </a:pPr>
            <a:r>
              <a:rPr lang="en-US" altLang="en-US" dirty="0"/>
              <a:t>Bruce Weaver</a:t>
            </a:r>
          </a:p>
          <a:p>
            <a:pPr>
              <a:spcAft>
                <a:spcPts val="600"/>
              </a:spcAft>
              <a:buFont typeface="Wingdings" pitchFamily="2" charset="2"/>
              <a:buNone/>
            </a:pPr>
            <a:r>
              <a:rPr lang="en-US" altLang="en-US" sz="2800" dirty="0"/>
              <a:t>Assistant </a:t>
            </a:r>
            <a:r>
              <a:rPr lang="en-US" altLang="en-US" sz="2800" dirty="0" smtClean="0"/>
              <a:t>Professor </a:t>
            </a:r>
            <a:r>
              <a:rPr lang="en-US" altLang="en-US" sz="1400" dirty="0" smtClean="0"/>
              <a:t>(and Statistical Curmudgeon)</a:t>
            </a:r>
            <a:endParaRPr lang="en-US" altLang="en-US" sz="1400" dirty="0"/>
          </a:p>
          <a:p>
            <a:pPr>
              <a:spcAft>
                <a:spcPts val="600"/>
              </a:spcAft>
              <a:buFont typeface="Wingdings" pitchFamily="2" charset="2"/>
              <a:buNone/>
            </a:pPr>
            <a:r>
              <a:rPr lang="en-US" altLang="en-US" sz="2800" dirty="0" smtClean="0"/>
              <a:t>NOSM, West Campus, MS-2006</a:t>
            </a:r>
            <a:endParaRPr lang="en-US" altLang="en-US" sz="2800" dirty="0"/>
          </a:p>
          <a:p>
            <a:pPr>
              <a:spcAft>
                <a:spcPts val="600"/>
              </a:spcAft>
              <a:buFont typeface="Wingdings" pitchFamily="2" charset="2"/>
              <a:buNone/>
            </a:pPr>
            <a:r>
              <a:rPr lang="en-US" altLang="en-US" sz="2800" dirty="0"/>
              <a:t>E-mail: </a:t>
            </a:r>
            <a:r>
              <a:rPr lang="en-US" altLang="en-US" sz="2800" dirty="0">
                <a:hlinkClick r:id="rId2"/>
              </a:rPr>
              <a:t>bweaver@lakeheadu.ca</a:t>
            </a:r>
            <a:endParaRPr lang="en-US" altLang="en-US" sz="2800" dirty="0"/>
          </a:p>
          <a:p>
            <a:pPr>
              <a:spcAft>
                <a:spcPts val="600"/>
              </a:spcAft>
              <a:buFont typeface="Wingdings" pitchFamily="2" charset="2"/>
              <a:buNone/>
            </a:pPr>
            <a:r>
              <a:rPr lang="en-US" altLang="en-US" sz="2800" dirty="0"/>
              <a:t>Tel:  807-346-7704</a:t>
            </a:r>
            <a:endParaRPr lang="en-GB" altLang="en-US" sz="2800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316" t="15088" r="22237" b="7719"/>
          <a:stretch/>
        </p:blipFill>
        <p:spPr>
          <a:xfrm>
            <a:off x="227456" y="1826804"/>
            <a:ext cx="2671879" cy="33303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8153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8913"/>
            <a:ext cx="9144000" cy="6067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B300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0963" name="Text Box 3"/>
          <p:cNvSpPr txBox="1">
            <a:spLocks noChangeArrowheads="1"/>
          </p:cNvSpPr>
          <p:nvPr/>
        </p:nvSpPr>
        <p:spPr bwMode="auto">
          <a:xfrm>
            <a:off x="207963" y="131763"/>
            <a:ext cx="8713787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B300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4400"/>
              <a:t>The Cutting Room Floor</a:t>
            </a:r>
          </a:p>
        </p:txBody>
      </p:sp>
    </p:spTree>
    <p:extLst>
      <p:ext uri="{BB962C8B-B14F-4D97-AF65-F5344CB8AC3E}">
        <p14:creationId xmlns:p14="http://schemas.microsoft.com/office/powerpoint/2010/main" val="2945320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085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8861"/>
          <a:stretch/>
        </p:blipFill>
        <p:spPr bwMode="auto">
          <a:xfrm>
            <a:off x="167480" y="117996"/>
            <a:ext cx="8839623" cy="184315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cxnSp>
        <p:nvCxnSpPr>
          <p:cNvPr id="3" name="Straight Connector 2"/>
          <p:cNvCxnSpPr/>
          <p:nvPr/>
        </p:nvCxnSpPr>
        <p:spPr bwMode="auto">
          <a:xfrm>
            <a:off x="4488320" y="1196752"/>
            <a:ext cx="2412000" cy="0"/>
          </a:xfrm>
          <a:prstGeom prst="line">
            <a:avLst/>
          </a:prstGeom>
          <a:solidFill>
            <a:srgbClr val="FFB300"/>
          </a:solidFill>
          <a:ln w="57150" cap="flat" cmpd="sng" algn="ctr">
            <a:solidFill>
              <a:srgbClr val="FF33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5" name="Content Placeholder 2"/>
          <p:cNvSpPr txBox="1">
            <a:spLocks/>
          </p:cNvSpPr>
          <p:nvPr/>
        </p:nvSpPr>
        <p:spPr>
          <a:xfrm>
            <a:off x="128588" y="2564904"/>
            <a:ext cx="8893175" cy="3024336"/>
          </a:xfrm>
          <a:prstGeom prst="rect">
            <a:avLst/>
          </a:prstGeom>
        </p:spPr>
        <p:txBody>
          <a:bodyPr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Ø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spcAft>
                <a:spcPts val="600"/>
              </a:spcAft>
            </a:pPr>
            <a:r>
              <a:rPr lang="en-CA" sz="2400" kern="0" dirty="0" smtClean="0"/>
              <a:t>“It is well recognised that low statistical power increases the probability of type II error, that is it reduces the probability of detecting a difference between groups, where a difference exists.” </a:t>
            </a:r>
          </a:p>
          <a:p>
            <a:pPr>
              <a:spcAft>
                <a:spcPts val="600"/>
              </a:spcAft>
            </a:pPr>
            <a:r>
              <a:rPr lang="en-CA" sz="2400" kern="0" dirty="0" smtClean="0"/>
              <a:t>“Paradoxically, </a:t>
            </a:r>
            <a:r>
              <a:rPr lang="en-CA" sz="2400" kern="0" dirty="0" smtClean="0">
                <a:solidFill>
                  <a:srgbClr val="0000FF"/>
                </a:solidFill>
              </a:rPr>
              <a:t>low statistical power also increases the likelihood that a statistically significant finding is actually falsely positive (for a given p-value)</a:t>
            </a:r>
            <a:r>
              <a:rPr lang="en-CA" sz="2400" kern="0" dirty="0" smtClean="0"/>
              <a:t>.” </a:t>
            </a:r>
          </a:p>
        </p:txBody>
      </p:sp>
    </p:spTree>
    <p:extLst>
      <p:ext uri="{BB962C8B-B14F-4D97-AF65-F5344CB8AC3E}">
        <p14:creationId xmlns:p14="http://schemas.microsoft.com/office/powerpoint/2010/main" val="5106703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z="3600" dirty="0"/>
              <a:t>Distribution of the 1000 </a:t>
            </a:r>
            <a:r>
              <a:rPr lang="en-CA" sz="3600" i="1" dirty="0"/>
              <a:t>p</a:t>
            </a:r>
            <a:r>
              <a:rPr lang="en-CA" sz="3600" dirty="0"/>
              <a:t>-values</a:t>
            </a:r>
            <a:br>
              <a:rPr lang="en-CA" sz="3600" dirty="0"/>
            </a:br>
            <a:r>
              <a:rPr lang="en-CA" sz="2800" dirty="0"/>
              <a:t>(given </a:t>
            </a:r>
            <a:r>
              <a:rPr lang="en-CA" sz="2800" i="1" dirty="0"/>
              <a:t>n</a:t>
            </a:r>
            <a:r>
              <a:rPr lang="en-CA" sz="2800" baseline="-25000" dirty="0"/>
              <a:t>1</a:t>
            </a:r>
            <a:r>
              <a:rPr lang="en-CA" sz="2800" dirty="0"/>
              <a:t> = </a:t>
            </a:r>
            <a:r>
              <a:rPr lang="en-CA" sz="2800" i="1" dirty="0"/>
              <a:t>n</a:t>
            </a:r>
            <a:r>
              <a:rPr lang="en-CA" sz="2800" baseline="-25000" dirty="0"/>
              <a:t>2</a:t>
            </a:r>
            <a:r>
              <a:rPr lang="en-CA" sz="2800" dirty="0"/>
              <a:t> = </a:t>
            </a:r>
            <a:r>
              <a:rPr lang="en-CA" sz="2800" b="1" dirty="0">
                <a:solidFill>
                  <a:srgbClr val="0000FF"/>
                </a:solidFill>
              </a:rPr>
              <a:t>435</a:t>
            </a:r>
            <a:r>
              <a:rPr lang="en-CA" sz="2800" dirty="0"/>
              <a:t> and population risks of </a:t>
            </a:r>
            <a:r>
              <a:rPr lang="en-CA" sz="2800" b="1" dirty="0">
                <a:solidFill>
                  <a:srgbClr val="0000FF"/>
                </a:solidFill>
              </a:rPr>
              <a:t>10%</a:t>
            </a:r>
            <a:r>
              <a:rPr lang="en-CA" sz="2800" dirty="0"/>
              <a:t> &amp; </a:t>
            </a:r>
            <a:r>
              <a:rPr lang="en-CA" sz="2800" b="1" dirty="0">
                <a:solidFill>
                  <a:srgbClr val="0000FF"/>
                </a:solidFill>
              </a:rPr>
              <a:t>5%</a:t>
            </a:r>
            <a:r>
              <a:rPr lang="en-CA" sz="2800" dirty="0"/>
              <a:t>)</a:t>
            </a: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7079" y="1364704"/>
            <a:ext cx="5991225" cy="480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987824" y="3573016"/>
            <a:ext cx="24482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CA" sz="2000" dirty="0" smtClean="0"/>
              <a:t>820 </a:t>
            </a:r>
            <a:r>
              <a:rPr lang="en-CA" sz="2000" i="1" dirty="0" smtClean="0"/>
              <a:t>p</a:t>
            </a:r>
            <a:r>
              <a:rPr lang="en-CA" sz="2000" dirty="0" smtClean="0"/>
              <a:t>-values ≤ .05</a:t>
            </a:r>
            <a:endParaRPr lang="en-CA" sz="2000" dirty="0"/>
          </a:p>
        </p:txBody>
      </p:sp>
      <p:cxnSp>
        <p:nvCxnSpPr>
          <p:cNvPr id="7" name="Straight Arrow Connector 6"/>
          <p:cNvCxnSpPr>
            <a:stCxn id="5" idx="1"/>
          </p:cNvCxnSpPr>
          <p:nvPr/>
        </p:nvCxnSpPr>
        <p:spPr bwMode="auto">
          <a:xfrm flipH="1">
            <a:off x="2339752" y="3773071"/>
            <a:ext cx="648072" cy="200055"/>
          </a:xfrm>
          <a:prstGeom prst="straightConnector1">
            <a:avLst/>
          </a:prstGeom>
          <a:solidFill>
            <a:srgbClr val="FFB300"/>
          </a:solidFill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9" name="TextBox 8"/>
          <p:cNvSpPr txBox="1"/>
          <p:nvPr/>
        </p:nvSpPr>
        <p:spPr>
          <a:xfrm>
            <a:off x="3203848" y="4397042"/>
            <a:ext cx="24482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CA" sz="2000" dirty="0" smtClean="0"/>
              <a:t>180 </a:t>
            </a:r>
            <a:r>
              <a:rPr lang="en-CA" sz="2000" i="1" dirty="0" smtClean="0"/>
              <a:t>p</a:t>
            </a:r>
            <a:r>
              <a:rPr lang="en-CA" sz="2000" dirty="0" smtClean="0"/>
              <a:t>-values &gt; .05</a:t>
            </a:r>
            <a:endParaRPr lang="en-CA" sz="2000" dirty="0"/>
          </a:p>
        </p:txBody>
      </p:sp>
      <p:cxnSp>
        <p:nvCxnSpPr>
          <p:cNvPr id="10" name="Straight Arrow Connector 9"/>
          <p:cNvCxnSpPr/>
          <p:nvPr/>
        </p:nvCxnSpPr>
        <p:spPr bwMode="auto">
          <a:xfrm flipH="1">
            <a:off x="3491880" y="4797152"/>
            <a:ext cx="216024" cy="576064"/>
          </a:xfrm>
          <a:prstGeom prst="straightConnector1">
            <a:avLst/>
          </a:prstGeom>
          <a:solidFill>
            <a:srgbClr val="FFB300"/>
          </a:solidFill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1" name="TextBox 10"/>
          <p:cNvSpPr txBox="1"/>
          <p:nvPr/>
        </p:nvSpPr>
        <p:spPr>
          <a:xfrm>
            <a:off x="3851920" y="2348880"/>
            <a:ext cx="23762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400" dirty="0" smtClean="0"/>
              <a:t>POWER = .820</a:t>
            </a:r>
            <a:endParaRPr lang="en-CA" sz="2400" dirty="0"/>
          </a:p>
        </p:txBody>
      </p:sp>
      <p:cxnSp>
        <p:nvCxnSpPr>
          <p:cNvPr id="13" name="Straight Arrow Connector 12"/>
          <p:cNvCxnSpPr>
            <a:stCxn id="5" idx="0"/>
          </p:cNvCxnSpPr>
          <p:nvPr/>
        </p:nvCxnSpPr>
        <p:spPr bwMode="auto">
          <a:xfrm flipV="1">
            <a:off x="4211960" y="2810545"/>
            <a:ext cx="288032" cy="762471"/>
          </a:xfrm>
          <a:prstGeom prst="straightConnector1">
            <a:avLst/>
          </a:prstGeom>
          <a:solidFill>
            <a:srgbClr val="FFB300"/>
          </a:solidFill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5" name="Rounded Rectangle 14"/>
          <p:cNvSpPr/>
          <p:nvPr/>
        </p:nvSpPr>
        <p:spPr bwMode="auto">
          <a:xfrm>
            <a:off x="7068400" y="548680"/>
            <a:ext cx="1944216" cy="576064"/>
          </a:xfrm>
          <a:prstGeom prst="roundRect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CA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380312" y="1743199"/>
            <a:ext cx="14401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400" dirty="0" smtClean="0"/>
              <a:t>H</a:t>
            </a:r>
            <a:r>
              <a:rPr lang="en-CA" sz="2400" baseline="-25000" dirty="0" smtClean="0"/>
              <a:t>1</a:t>
            </a:r>
            <a:r>
              <a:rPr lang="en-CA" sz="2400" dirty="0" smtClean="0"/>
              <a:t> is true</a:t>
            </a:r>
            <a:endParaRPr lang="en-CA" sz="2400" dirty="0"/>
          </a:p>
        </p:txBody>
      </p:sp>
      <p:cxnSp>
        <p:nvCxnSpPr>
          <p:cNvPr id="18" name="Straight Arrow Connector 17"/>
          <p:cNvCxnSpPr>
            <a:stCxn id="15" idx="2"/>
            <a:endCxn id="16" idx="0"/>
          </p:cNvCxnSpPr>
          <p:nvPr/>
        </p:nvCxnSpPr>
        <p:spPr bwMode="auto">
          <a:xfrm>
            <a:off x="8040508" y="1124744"/>
            <a:ext cx="59884" cy="618455"/>
          </a:xfrm>
          <a:prstGeom prst="straightConnector1">
            <a:avLst/>
          </a:prstGeom>
          <a:solidFill>
            <a:srgbClr val="FFB300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22280764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9" grpId="0"/>
      <p:bldP spid="11" grpId="0"/>
      <p:bldP spid="15" grpId="0" animBg="1"/>
      <p:bldP spid="1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472" y="104600"/>
            <a:ext cx="8936292" cy="60684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72954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18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7079" y="1364400"/>
            <a:ext cx="5991225" cy="480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z="3600" dirty="0"/>
              <a:t>Distribution of the 1000 </a:t>
            </a:r>
            <a:r>
              <a:rPr lang="en-CA" sz="3600" i="1" dirty="0"/>
              <a:t>p</a:t>
            </a:r>
            <a:r>
              <a:rPr lang="en-CA" sz="3600" dirty="0"/>
              <a:t>-values</a:t>
            </a:r>
            <a:br>
              <a:rPr lang="en-CA" sz="3600" dirty="0"/>
            </a:br>
            <a:r>
              <a:rPr lang="en-CA" sz="2800" dirty="0"/>
              <a:t>(given </a:t>
            </a:r>
            <a:r>
              <a:rPr lang="en-CA" sz="2800" i="1" dirty="0"/>
              <a:t>n</a:t>
            </a:r>
            <a:r>
              <a:rPr lang="en-CA" sz="2800" baseline="-25000" dirty="0"/>
              <a:t>1</a:t>
            </a:r>
            <a:r>
              <a:rPr lang="en-CA" sz="2800" dirty="0"/>
              <a:t> = </a:t>
            </a:r>
            <a:r>
              <a:rPr lang="en-CA" sz="2800" i="1" dirty="0"/>
              <a:t>n</a:t>
            </a:r>
            <a:r>
              <a:rPr lang="en-CA" sz="2800" baseline="-25000" dirty="0"/>
              <a:t>2</a:t>
            </a:r>
            <a:r>
              <a:rPr lang="en-CA" sz="2800" dirty="0"/>
              <a:t> = </a:t>
            </a:r>
            <a:r>
              <a:rPr lang="en-CA" sz="2800" b="1" dirty="0">
                <a:solidFill>
                  <a:srgbClr val="0000FF"/>
                </a:solidFill>
              </a:rPr>
              <a:t>435</a:t>
            </a:r>
            <a:r>
              <a:rPr lang="en-CA" sz="2800" dirty="0"/>
              <a:t> and population risks of </a:t>
            </a:r>
            <a:r>
              <a:rPr lang="en-CA" sz="2800" b="1" dirty="0">
                <a:solidFill>
                  <a:srgbClr val="0000FF"/>
                </a:solidFill>
              </a:rPr>
              <a:t>10%</a:t>
            </a:r>
            <a:r>
              <a:rPr lang="en-CA" sz="2800" dirty="0"/>
              <a:t> &amp; </a:t>
            </a:r>
            <a:r>
              <a:rPr lang="en-CA" sz="2800" b="1" dirty="0" smtClean="0">
                <a:solidFill>
                  <a:srgbClr val="0000FF"/>
                </a:solidFill>
              </a:rPr>
              <a:t>10%</a:t>
            </a:r>
            <a:r>
              <a:rPr lang="en-CA" sz="2800" dirty="0" smtClean="0"/>
              <a:t>)</a:t>
            </a:r>
            <a:endParaRPr lang="en-CA" sz="2800" dirty="0"/>
          </a:p>
        </p:txBody>
      </p:sp>
      <p:sp>
        <p:nvSpPr>
          <p:cNvPr id="5" name="TextBox 4"/>
          <p:cNvSpPr txBox="1"/>
          <p:nvPr/>
        </p:nvSpPr>
        <p:spPr>
          <a:xfrm>
            <a:off x="2699792" y="3717032"/>
            <a:ext cx="24482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CA" sz="2000" dirty="0" smtClean="0"/>
              <a:t>56 </a:t>
            </a:r>
            <a:r>
              <a:rPr lang="en-CA" sz="2000" i="1" dirty="0" smtClean="0"/>
              <a:t>p</a:t>
            </a:r>
            <a:r>
              <a:rPr lang="en-CA" sz="2000" dirty="0" smtClean="0"/>
              <a:t>-values ≤ .05</a:t>
            </a:r>
            <a:endParaRPr lang="en-CA" sz="2000" dirty="0"/>
          </a:p>
        </p:txBody>
      </p:sp>
      <p:cxnSp>
        <p:nvCxnSpPr>
          <p:cNvPr id="7" name="Straight Arrow Connector 6"/>
          <p:cNvCxnSpPr/>
          <p:nvPr/>
        </p:nvCxnSpPr>
        <p:spPr bwMode="auto">
          <a:xfrm flipH="1">
            <a:off x="2411760" y="4133111"/>
            <a:ext cx="648072" cy="1096089"/>
          </a:xfrm>
          <a:prstGeom prst="straightConnector1">
            <a:avLst/>
          </a:prstGeom>
          <a:solidFill>
            <a:srgbClr val="FFB300"/>
          </a:solidFill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9" name="TextBox 8"/>
          <p:cNvSpPr txBox="1"/>
          <p:nvPr/>
        </p:nvSpPr>
        <p:spPr>
          <a:xfrm>
            <a:off x="4644008" y="4221088"/>
            <a:ext cx="24482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CA" sz="2000" dirty="0" smtClean="0"/>
              <a:t>944 </a:t>
            </a:r>
            <a:r>
              <a:rPr lang="en-CA" sz="2000" i="1" dirty="0" smtClean="0"/>
              <a:t>p</a:t>
            </a:r>
            <a:r>
              <a:rPr lang="en-CA" sz="2000" dirty="0" smtClean="0"/>
              <a:t>-values &gt; .05</a:t>
            </a:r>
            <a:endParaRPr lang="en-CA" sz="2000" dirty="0"/>
          </a:p>
        </p:txBody>
      </p:sp>
      <p:cxnSp>
        <p:nvCxnSpPr>
          <p:cNvPr id="10" name="Straight Arrow Connector 9"/>
          <p:cNvCxnSpPr/>
          <p:nvPr/>
        </p:nvCxnSpPr>
        <p:spPr bwMode="auto">
          <a:xfrm flipH="1">
            <a:off x="4932040" y="4621198"/>
            <a:ext cx="216024" cy="576064"/>
          </a:xfrm>
          <a:prstGeom prst="straightConnector1">
            <a:avLst/>
          </a:prstGeom>
          <a:solidFill>
            <a:srgbClr val="FFB300"/>
          </a:solidFill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2" name="Rounded Rectangle 11"/>
          <p:cNvSpPr/>
          <p:nvPr/>
        </p:nvSpPr>
        <p:spPr bwMode="auto">
          <a:xfrm>
            <a:off x="6996208" y="548680"/>
            <a:ext cx="1992344" cy="576064"/>
          </a:xfrm>
          <a:prstGeom prst="roundRect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CA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356248" y="1743199"/>
            <a:ext cx="14401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400" dirty="0" smtClean="0"/>
              <a:t>H</a:t>
            </a:r>
            <a:r>
              <a:rPr lang="en-CA" sz="2400" baseline="-25000" dirty="0" smtClean="0"/>
              <a:t>0</a:t>
            </a:r>
            <a:r>
              <a:rPr lang="en-CA" sz="2400" dirty="0" smtClean="0"/>
              <a:t> is true</a:t>
            </a:r>
            <a:endParaRPr lang="en-CA" sz="2400" dirty="0"/>
          </a:p>
        </p:txBody>
      </p:sp>
      <p:cxnSp>
        <p:nvCxnSpPr>
          <p:cNvPr id="14" name="Straight Arrow Connector 13"/>
          <p:cNvCxnSpPr>
            <a:stCxn id="12" idx="2"/>
            <a:endCxn id="13" idx="0"/>
          </p:cNvCxnSpPr>
          <p:nvPr/>
        </p:nvCxnSpPr>
        <p:spPr bwMode="auto">
          <a:xfrm>
            <a:off x="7992380" y="1124744"/>
            <a:ext cx="83948" cy="618455"/>
          </a:xfrm>
          <a:prstGeom prst="straightConnector1">
            <a:avLst/>
          </a:prstGeom>
          <a:solidFill>
            <a:srgbClr val="FFB300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6" name="TextBox 15"/>
          <p:cNvSpPr txBox="1"/>
          <p:nvPr/>
        </p:nvSpPr>
        <p:spPr>
          <a:xfrm>
            <a:off x="3203848" y="2420888"/>
            <a:ext cx="23762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400" dirty="0" smtClean="0"/>
              <a:t>Alpha = .056</a:t>
            </a:r>
            <a:endParaRPr lang="en-CA" sz="2400" dirty="0"/>
          </a:p>
        </p:txBody>
      </p:sp>
      <p:cxnSp>
        <p:nvCxnSpPr>
          <p:cNvPr id="17" name="Straight Arrow Connector 16"/>
          <p:cNvCxnSpPr/>
          <p:nvPr/>
        </p:nvCxnSpPr>
        <p:spPr bwMode="auto">
          <a:xfrm flipV="1">
            <a:off x="3707904" y="2882553"/>
            <a:ext cx="288032" cy="762471"/>
          </a:xfrm>
          <a:prstGeom prst="straightConnector1">
            <a:avLst/>
          </a:prstGeom>
          <a:solidFill>
            <a:srgbClr val="FFB300"/>
          </a:solidFill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2328779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9" grpId="0"/>
      <p:bldP spid="12" grpId="0" animBg="1"/>
      <p:bldP spid="13" grpId="0"/>
      <p:bldP spid="16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 bwMode="auto">
          <a:xfrm>
            <a:off x="782525" y="138830"/>
            <a:ext cx="5085619" cy="504000"/>
          </a:xfrm>
          <a:prstGeom prst="rect">
            <a:avLst/>
          </a:prstGeom>
          <a:solidFill>
            <a:srgbClr val="FFFF00"/>
          </a:solidFill>
          <a:ln w="9525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CA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128588" y="3789040"/>
            <a:ext cx="8893175" cy="2304256"/>
          </a:xfrm>
          <a:prstGeom prst="rect">
            <a:avLst/>
          </a:prstGeom>
        </p:spPr>
        <p:txBody>
          <a:bodyPr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Ø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spcAft>
                <a:spcPts val="600"/>
              </a:spcAft>
            </a:pPr>
            <a:r>
              <a:rPr lang="en-CA" sz="2800" kern="0" dirty="0" smtClean="0"/>
              <a:t>Alpha = 56 ÷ 1000 = .056</a:t>
            </a:r>
          </a:p>
          <a:p>
            <a:pPr>
              <a:spcAft>
                <a:spcPts val="600"/>
              </a:spcAft>
            </a:pPr>
            <a:r>
              <a:rPr lang="en-CA" sz="2800" kern="0" dirty="0" smtClean="0"/>
              <a:t>Beta = 180</a:t>
            </a:r>
            <a:r>
              <a:rPr lang="en-CA" sz="2800" kern="0" dirty="0"/>
              <a:t> ÷ </a:t>
            </a:r>
            <a:r>
              <a:rPr lang="en-CA" sz="2800" kern="0" dirty="0" smtClean="0"/>
              <a:t>1000 = .180</a:t>
            </a:r>
          </a:p>
          <a:p>
            <a:pPr>
              <a:spcAft>
                <a:spcPts val="600"/>
              </a:spcAft>
            </a:pPr>
            <a:r>
              <a:rPr lang="en-CA" sz="2800" kern="0" dirty="0" smtClean="0"/>
              <a:t>Power = 820</a:t>
            </a:r>
            <a:r>
              <a:rPr lang="en-CA" sz="2800" kern="0" dirty="0"/>
              <a:t> ÷ </a:t>
            </a:r>
            <a:r>
              <a:rPr lang="en-CA" sz="2800" kern="0" dirty="0" smtClean="0"/>
              <a:t>1000 = .820</a:t>
            </a:r>
          </a:p>
          <a:p>
            <a:pPr>
              <a:spcAft>
                <a:spcPts val="600"/>
              </a:spcAft>
            </a:pPr>
            <a:r>
              <a:rPr lang="en-CA" sz="2800" kern="0" dirty="0" smtClean="0">
                <a:solidFill>
                  <a:srgbClr val="0000FF"/>
                </a:solidFill>
              </a:rPr>
              <a:t>% of rejections that are </a:t>
            </a:r>
            <a:r>
              <a:rPr lang="en-CA" sz="2800" b="1" kern="0" dirty="0" smtClean="0">
                <a:solidFill>
                  <a:srgbClr val="0000FF"/>
                </a:solidFill>
              </a:rPr>
              <a:t>FALSE</a:t>
            </a:r>
            <a:r>
              <a:rPr lang="en-CA" sz="2800" kern="0" dirty="0" smtClean="0">
                <a:solidFill>
                  <a:srgbClr val="0000FF"/>
                </a:solidFill>
              </a:rPr>
              <a:t> = 56</a:t>
            </a:r>
            <a:r>
              <a:rPr lang="en-CA" sz="2800" kern="0" dirty="0"/>
              <a:t> </a:t>
            </a:r>
            <a:r>
              <a:rPr lang="en-CA" sz="2800" kern="0" dirty="0">
                <a:solidFill>
                  <a:srgbClr val="0000FF"/>
                </a:solidFill>
              </a:rPr>
              <a:t>÷</a:t>
            </a:r>
            <a:r>
              <a:rPr lang="en-CA" sz="2800" kern="0" dirty="0"/>
              <a:t> </a:t>
            </a:r>
            <a:r>
              <a:rPr lang="en-CA" sz="2800" kern="0" dirty="0" smtClean="0">
                <a:solidFill>
                  <a:srgbClr val="0000FF"/>
                </a:solidFill>
              </a:rPr>
              <a:t>876 = </a:t>
            </a:r>
            <a:r>
              <a:rPr lang="en-CA" sz="2800" b="1" kern="0" dirty="0" smtClean="0">
                <a:solidFill>
                  <a:srgbClr val="FF0000"/>
                </a:solidFill>
              </a:rPr>
              <a:t>6.4%</a:t>
            </a:r>
            <a:r>
              <a:rPr lang="en-CA" sz="2800" kern="0" dirty="0" smtClean="0">
                <a:solidFill>
                  <a:srgbClr val="0000FF"/>
                </a:solidFill>
              </a:rPr>
              <a:t> </a:t>
            </a:r>
            <a:endParaRPr lang="en-CA" sz="2800" kern="0" dirty="0">
              <a:solidFill>
                <a:srgbClr val="0000FF"/>
              </a:solidFill>
            </a:endParaRPr>
          </a:p>
        </p:txBody>
      </p:sp>
      <p:pic>
        <p:nvPicPr>
          <p:cNvPr id="59494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525" y="126799"/>
            <a:ext cx="7557771" cy="32181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 bwMode="auto">
          <a:xfrm>
            <a:off x="782525" y="1675718"/>
            <a:ext cx="7557771" cy="576000"/>
          </a:xfrm>
          <a:prstGeom prst="rect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CA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716200" y="1768658"/>
            <a:ext cx="5760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000" dirty="0" smtClean="0"/>
              <a:t>(</a:t>
            </a:r>
            <a:r>
              <a:rPr lang="en-CA" sz="2000" i="1" dirty="0" smtClean="0"/>
              <a:t>a</a:t>
            </a:r>
            <a:r>
              <a:rPr lang="en-CA" sz="2000" dirty="0" smtClean="0"/>
              <a:t>)</a:t>
            </a:r>
            <a:endParaRPr lang="en-CA" sz="2000" dirty="0"/>
          </a:p>
        </p:txBody>
      </p:sp>
      <p:sp>
        <p:nvSpPr>
          <p:cNvPr id="10" name="TextBox 9"/>
          <p:cNvSpPr txBox="1"/>
          <p:nvPr/>
        </p:nvSpPr>
        <p:spPr>
          <a:xfrm>
            <a:off x="4716384" y="2368786"/>
            <a:ext cx="5760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000" dirty="0" smtClean="0"/>
              <a:t>(</a:t>
            </a:r>
            <a:r>
              <a:rPr lang="en-CA" sz="2000" i="1" dirty="0" smtClean="0"/>
              <a:t>c</a:t>
            </a:r>
            <a:r>
              <a:rPr lang="en-CA" sz="2000" dirty="0" smtClean="0"/>
              <a:t>)</a:t>
            </a:r>
            <a:endParaRPr lang="en-CA" sz="2000" dirty="0"/>
          </a:p>
        </p:txBody>
      </p:sp>
      <p:sp>
        <p:nvSpPr>
          <p:cNvPr id="11" name="TextBox 10"/>
          <p:cNvSpPr txBox="1"/>
          <p:nvPr/>
        </p:nvSpPr>
        <p:spPr>
          <a:xfrm>
            <a:off x="5231920" y="1772816"/>
            <a:ext cx="5760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000" dirty="0" smtClean="0"/>
              <a:t>(</a:t>
            </a:r>
            <a:r>
              <a:rPr lang="en-CA" sz="2000" i="1" dirty="0" smtClean="0"/>
              <a:t>b</a:t>
            </a:r>
            <a:r>
              <a:rPr lang="en-CA" sz="2000" dirty="0" smtClean="0"/>
              <a:t>)</a:t>
            </a:r>
            <a:endParaRPr lang="en-CA" sz="2000" dirty="0"/>
          </a:p>
        </p:txBody>
      </p:sp>
      <p:sp>
        <p:nvSpPr>
          <p:cNvPr id="12" name="TextBox 11"/>
          <p:cNvSpPr txBox="1"/>
          <p:nvPr/>
        </p:nvSpPr>
        <p:spPr>
          <a:xfrm>
            <a:off x="5232104" y="2372944"/>
            <a:ext cx="5760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000" dirty="0" smtClean="0"/>
              <a:t>(</a:t>
            </a:r>
            <a:r>
              <a:rPr lang="en-CA" sz="2000" i="1" dirty="0" smtClean="0"/>
              <a:t>d</a:t>
            </a:r>
            <a:r>
              <a:rPr lang="en-CA" sz="2000" dirty="0" smtClean="0"/>
              <a:t>)</a:t>
            </a:r>
            <a:endParaRPr lang="en-CA" sz="2000" dirty="0"/>
          </a:p>
        </p:txBody>
      </p:sp>
    </p:spTree>
    <p:extLst>
      <p:ext uri="{BB962C8B-B14F-4D97-AF65-F5344CB8AC3E}">
        <p14:creationId xmlns:p14="http://schemas.microsoft.com/office/powerpoint/2010/main" val="17290357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6" grpId="0"/>
      <p:bldP spid="10" grpId="0"/>
      <p:bldP spid="11" grpId="0"/>
      <p:bldP spid="12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328608"/>
            <a:ext cx="5991225" cy="480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z="3600" dirty="0"/>
              <a:t>Distribution of the 1000 </a:t>
            </a:r>
            <a:r>
              <a:rPr lang="en-CA" sz="3600" i="1" dirty="0"/>
              <a:t>p</a:t>
            </a:r>
            <a:r>
              <a:rPr lang="en-CA" sz="3600" dirty="0"/>
              <a:t>-values</a:t>
            </a:r>
            <a:br>
              <a:rPr lang="en-CA" sz="3600" dirty="0"/>
            </a:br>
            <a:r>
              <a:rPr lang="en-CA" sz="2800" dirty="0"/>
              <a:t>(given </a:t>
            </a:r>
            <a:r>
              <a:rPr lang="en-CA" sz="2800" i="1" dirty="0"/>
              <a:t>n</a:t>
            </a:r>
            <a:r>
              <a:rPr lang="en-CA" sz="2800" baseline="-25000" dirty="0"/>
              <a:t>1</a:t>
            </a:r>
            <a:r>
              <a:rPr lang="en-CA" sz="2800" dirty="0"/>
              <a:t> = </a:t>
            </a:r>
            <a:r>
              <a:rPr lang="en-CA" sz="2800" i="1" dirty="0"/>
              <a:t>n</a:t>
            </a:r>
            <a:r>
              <a:rPr lang="en-CA" sz="2800" baseline="-25000" dirty="0"/>
              <a:t>2</a:t>
            </a:r>
            <a:r>
              <a:rPr lang="en-CA" sz="2800" dirty="0"/>
              <a:t> = </a:t>
            </a:r>
            <a:r>
              <a:rPr lang="en-CA" sz="2800" b="1" dirty="0" smtClean="0">
                <a:solidFill>
                  <a:srgbClr val="0000FF"/>
                </a:solidFill>
              </a:rPr>
              <a:t>214</a:t>
            </a:r>
            <a:r>
              <a:rPr lang="en-CA" sz="2800" dirty="0" smtClean="0"/>
              <a:t> </a:t>
            </a:r>
            <a:r>
              <a:rPr lang="en-CA" sz="2800" dirty="0"/>
              <a:t>and population risks of </a:t>
            </a:r>
            <a:r>
              <a:rPr lang="en-CA" sz="2800" b="1" dirty="0">
                <a:solidFill>
                  <a:srgbClr val="0000FF"/>
                </a:solidFill>
              </a:rPr>
              <a:t>10%</a:t>
            </a:r>
            <a:r>
              <a:rPr lang="en-CA" sz="2800" dirty="0"/>
              <a:t> &amp; </a:t>
            </a:r>
            <a:r>
              <a:rPr lang="en-CA" sz="2800" b="1" dirty="0">
                <a:solidFill>
                  <a:srgbClr val="0000FF"/>
                </a:solidFill>
              </a:rPr>
              <a:t>5%</a:t>
            </a:r>
            <a:r>
              <a:rPr lang="en-CA" sz="2800" dirty="0"/>
              <a:t>)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915816" y="3532946"/>
            <a:ext cx="24482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CA" sz="2000" dirty="0" smtClean="0"/>
              <a:t>507 </a:t>
            </a:r>
            <a:r>
              <a:rPr lang="en-CA" sz="2000" i="1" dirty="0" smtClean="0"/>
              <a:t>p</a:t>
            </a:r>
            <a:r>
              <a:rPr lang="en-CA" sz="2000" dirty="0" smtClean="0"/>
              <a:t>-values ≤ .05</a:t>
            </a:r>
            <a:endParaRPr lang="en-CA" sz="2000" dirty="0"/>
          </a:p>
        </p:txBody>
      </p:sp>
      <p:cxnSp>
        <p:nvCxnSpPr>
          <p:cNvPr id="7" name="Straight Arrow Connector 6"/>
          <p:cNvCxnSpPr>
            <a:stCxn id="5" idx="1"/>
          </p:cNvCxnSpPr>
          <p:nvPr/>
        </p:nvCxnSpPr>
        <p:spPr bwMode="auto">
          <a:xfrm flipH="1">
            <a:off x="2267744" y="3733001"/>
            <a:ext cx="648072" cy="200055"/>
          </a:xfrm>
          <a:prstGeom prst="straightConnector1">
            <a:avLst/>
          </a:prstGeom>
          <a:solidFill>
            <a:srgbClr val="FFB300"/>
          </a:solidFill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9" name="TextBox 8"/>
          <p:cNvSpPr txBox="1"/>
          <p:nvPr/>
        </p:nvSpPr>
        <p:spPr>
          <a:xfrm>
            <a:off x="3707904" y="4253026"/>
            <a:ext cx="24482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CA" sz="2000" dirty="0" smtClean="0"/>
              <a:t>493 </a:t>
            </a:r>
            <a:r>
              <a:rPr lang="en-CA" sz="2000" i="1" dirty="0" smtClean="0"/>
              <a:t>p</a:t>
            </a:r>
            <a:r>
              <a:rPr lang="en-CA" sz="2000" dirty="0" smtClean="0"/>
              <a:t>-values &gt; .05</a:t>
            </a:r>
            <a:endParaRPr lang="en-CA" sz="2000" dirty="0"/>
          </a:p>
        </p:txBody>
      </p:sp>
      <p:cxnSp>
        <p:nvCxnSpPr>
          <p:cNvPr id="10" name="Straight Arrow Connector 9"/>
          <p:cNvCxnSpPr/>
          <p:nvPr/>
        </p:nvCxnSpPr>
        <p:spPr bwMode="auto">
          <a:xfrm flipH="1">
            <a:off x="3995936" y="4653136"/>
            <a:ext cx="216024" cy="576064"/>
          </a:xfrm>
          <a:prstGeom prst="straightConnector1">
            <a:avLst/>
          </a:prstGeom>
          <a:solidFill>
            <a:srgbClr val="FFB300"/>
          </a:solidFill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4" name="Rounded Rectangle 13"/>
          <p:cNvSpPr/>
          <p:nvPr/>
        </p:nvSpPr>
        <p:spPr bwMode="auto">
          <a:xfrm>
            <a:off x="7068400" y="548680"/>
            <a:ext cx="1944216" cy="576064"/>
          </a:xfrm>
          <a:prstGeom prst="roundRect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CA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380312" y="1743199"/>
            <a:ext cx="14401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400" dirty="0" smtClean="0"/>
              <a:t>H</a:t>
            </a:r>
            <a:r>
              <a:rPr lang="en-CA" sz="2400" baseline="-25000" dirty="0" smtClean="0"/>
              <a:t>1</a:t>
            </a:r>
            <a:r>
              <a:rPr lang="en-CA" sz="2400" dirty="0" smtClean="0"/>
              <a:t> is true</a:t>
            </a:r>
            <a:endParaRPr lang="en-CA" sz="2400" dirty="0"/>
          </a:p>
        </p:txBody>
      </p:sp>
      <p:cxnSp>
        <p:nvCxnSpPr>
          <p:cNvPr id="16" name="Straight Arrow Connector 15"/>
          <p:cNvCxnSpPr>
            <a:stCxn id="14" idx="2"/>
            <a:endCxn id="15" idx="0"/>
          </p:cNvCxnSpPr>
          <p:nvPr/>
        </p:nvCxnSpPr>
        <p:spPr bwMode="auto">
          <a:xfrm>
            <a:off x="8040508" y="1124744"/>
            <a:ext cx="59884" cy="618455"/>
          </a:xfrm>
          <a:prstGeom prst="straightConnector1">
            <a:avLst/>
          </a:prstGeom>
          <a:solidFill>
            <a:srgbClr val="FFB300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7" name="TextBox 16"/>
          <p:cNvSpPr txBox="1"/>
          <p:nvPr/>
        </p:nvSpPr>
        <p:spPr>
          <a:xfrm>
            <a:off x="3851920" y="2348880"/>
            <a:ext cx="23762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400" dirty="0" smtClean="0"/>
              <a:t>POWER = .507</a:t>
            </a:r>
            <a:endParaRPr lang="en-CA" sz="2400" dirty="0"/>
          </a:p>
        </p:txBody>
      </p:sp>
      <p:cxnSp>
        <p:nvCxnSpPr>
          <p:cNvPr id="18" name="Straight Arrow Connector 17"/>
          <p:cNvCxnSpPr/>
          <p:nvPr/>
        </p:nvCxnSpPr>
        <p:spPr bwMode="auto">
          <a:xfrm flipV="1">
            <a:off x="4211960" y="2810545"/>
            <a:ext cx="288032" cy="762471"/>
          </a:xfrm>
          <a:prstGeom prst="straightConnector1">
            <a:avLst/>
          </a:prstGeom>
          <a:solidFill>
            <a:srgbClr val="FFB300"/>
          </a:solidFill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26064214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9" grpId="0"/>
      <p:bldP spid="14" grpId="0" animBg="1"/>
      <p:bldP spid="15" grpId="0"/>
      <p:bldP spid="17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28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0000" y="1328400"/>
            <a:ext cx="5991225" cy="480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z="3600" dirty="0"/>
              <a:t>Distribution of the 1000 </a:t>
            </a:r>
            <a:r>
              <a:rPr lang="en-CA" sz="3600" i="1" dirty="0"/>
              <a:t>p</a:t>
            </a:r>
            <a:r>
              <a:rPr lang="en-CA" sz="3600" dirty="0"/>
              <a:t>-values</a:t>
            </a:r>
            <a:br>
              <a:rPr lang="en-CA" sz="3600" dirty="0"/>
            </a:br>
            <a:r>
              <a:rPr lang="en-CA" sz="2800" dirty="0"/>
              <a:t>(given </a:t>
            </a:r>
            <a:r>
              <a:rPr lang="en-CA" sz="2800" i="1" dirty="0"/>
              <a:t>n</a:t>
            </a:r>
            <a:r>
              <a:rPr lang="en-CA" sz="2800" baseline="-25000" dirty="0"/>
              <a:t>1</a:t>
            </a:r>
            <a:r>
              <a:rPr lang="en-CA" sz="2800" dirty="0"/>
              <a:t> = </a:t>
            </a:r>
            <a:r>
              <a:rPr lang="en-CA" sz="2800" i="1" dirty="0"/>
              <a:t>n</a:t>
            </a:r>
            <a:r>
              <a:rPr lang="en-CA" sz="2800" baseline="-25000" dirty="0"/>
              <a:t>2</a:t>
            </a:r>
            <a:r>
              <a:rPr lang="en-CA" sz="2800" dirty="0"/>
              <a:t> = </a:t>
            </a:r>
            <a:r>
              <a:rPr lang="en-CA" sz="2800" b="1" dirty="0">
                <a:solidFill>
                  <a:srgbClr val="0000FF"/>
                </a:solidFill>
              </a:rPr>
              <a:t>214</a:t>
            </a:r>
            <a:r>
              <a:rPr lang="en-CA" sz="2800" dirty="0"/>
              <a:t> and population risks of </a:t>
            </a:r>
            <a:r>
              <a:rPr lang="en-CA" sz="2800" b="1" dirty="0">
                <a:solidFill>
                  <a:srgbClr val="0000FF"/>
                </a:solidFill>
              </a:rPr>
              <a:t>10%</a:t>
            </a:r>
            <a:r>
              <a:rPr lang="en-CA" sz="2800" dirty="0"/>
              <a:t> &amp; </a:t>
            </a:r>
            <a:r>
              <a:rPr lang="en-CA" sz="2800" b="1" dirty="0" smtClean="0">
                <a:solidFill>
                  <a:srgbClr val="0000FF"/>
                </a:solidFill>
              </a:rPr>
              <a:t>10%</a:t>
            </a:r>
            <a:r>
              <a:rPr lang="en-CA" sz="2800" dirty="0" smtClean="0"/>
              <a:t>)</a:t>
            </a:r>
            <a:endParaRPr lang="en-CA" sz="2800" dirty="0"/>
          </a:p>
        </p:txBody>
      </p:sp>
      <p:sp>
        <p:nvSpPr>
          <p:cNvPr id="5" name="TextBox 4"/>
          <p:cNvSpPr txBox="1"/>
          <p:nvPr/>
        </p:nvSpPr>
        <p:spPr>
          <a:xfrm>
            <a:off x="2627784" y="3532946"/>
            <a:ext cx="24482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CA" sz="2000" dirty="0" smtClean="0"/>
              <a:t>49 </a:t>
            </a:r>
            <a:r>
              <a:rPr lang="en-CA" sz="2000" i="1" dirty="0" smtClean="0"/>
              <a:t>p</a:t>
            </a:r>
            <a:r>
              <a:rPr lang="en-CA" sz="2000" dirty="0" smtClean="0"/>
              <a:t>-values ≤ .05</a:t>
            </a:r>
            <a:endParaRPr lang="en-CA" sz="2000" dirty="0"/>
          </a:p>
        </p:txBody>
      </p:sp>
      <p:cxnSp>
        <p:nvCxnSpPr>
          <p:cNvPr id="7" name="Straight Arrow Connector 6"/>
          <p:cNvCxnSpPr/>
          <p:nvPr/>
        </p:nvCxnSpPr>
        <p:spPr bwMode="auto">
          <a:xfrm flipH="1">
            <a:off x="2267744" y="4005064"/>
            <a:ext cx="648072" cy="1096089"/>
          </a:xfrm>
          <a:prstGeom prst="straightConnector1">
            <a:avLst/>
          </a:prstGeom>
          <a:solidFill>
            <a:srgbClr val="FFB300"/>
          </a:solidFill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9" name="TextBox 8"/>
          <p:cNvSpPr txBox="1"/>
          <p:nvPr/>
        </p:nvSpPr>
        <p:spPr>
          <a:xfrm>
            <a:off x="4572000" y="4077072"/>
            <a:ext cx="24482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CA" sz="2000" dirty="0" smtClean="0"/>
              <a:t>951 </a:t>
            </a:r>
            <a:r>
              <a:rPr lang="en-CA" sz="2000" i="1" dirty="0" smtClean="0"/>
              <a:t>p</a:t>
            </a:r>
            <a:r>
              <a:rPr lang="en-CA" sz="2000" dirty="0" smtClean="0"/>
              <a:t>-values &gt; .05</a:t>
            </a:r>
            <a:endParaRPr lang="en-CA" sz="2000" dirty="0"/>
          </a:p>
        </p:txBody>
      </p:sp>
      <p:cxnSp>
        <p:nvCxnSpPr>
          <p:cNvPr id="10" name="Straight Arrow Connector 9"/>
          <p:cNvCxnSpPr/>
          <p:nvPr/>
        </p:nvCxnSpPr>
        <p:spPr bwMode="auto">
          <a:xfrm flipH="1">
            <a:off x="4860032" y="4477182"/>
            <a:ext cx="216024" cy="576064"/>
          </a:xfrm>
          <a:prstGeom prst="straightConnector1">
            <a:avLst/>
          </a:prstGeom>
          <a:solidFill>
            <a:srgbClr val="FFB300"/>
          </a:solidFill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1" name="Rounded Rectangle 10"/>
          <p:cNvSpPr/>
          <p:nvPr/>
        </p:nvSpPr>
        <p:spPr bwMode="auto">
          <a:xfrm>
            <a:off x="7008240" y="548680"/>
            <a:ext cx="1992344" cy="576064"/>
          </a:xfrm>
          <a:prstGeom prst="roundRect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CA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380312" y="1743199"/>
            <a:ext cx="14401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400" dirty="0" smtClean="0"/>
              <a:t>H</a:t>
            </a:r>
            <a:r>
              <a:rPr lang="en-CA" sz="2400" baseline="-25000" dirty="0" smtClean="0"/>
              <a:t>0</a:t>
            </a:r>
            <a:r>
              <a:rPr lang="en-CA" sz="2400" dirty="0" smtClean="0"/>
              <a:t> is true</a:t>
            </a:r>
            <a:endParaRPr lang="en-CA" sz="2400" dirty="0"/>
          </a:p>
        </p:txBody>
      </p:sp>
      <p:cxnSp>
        <p:nvCxnSpPr>
          <p:cNvPr id="13" name="Straight Arrow Connector 12"/>
          <p:cNvCxnSpPr>
            <a:stCxn id="11" idx="2"/>
            <a:endCxn id="12" idx="0"/>
          </p:cNvCxnSpPr>
          <p:nvPr/>
        </p:nvCxnSpPr>
        <p:spPr bwMode="auto">
          <a:xfrm>
            <a:off x="8004412" y="1124744"/>
            <a:ext cx="95980" cy="618455"/>
          </a:xfrm>
          <a:prstGeom prst="straightConnector1">
            <a:avLst/>
          </a:prstGeom>
          <a:solidFill>
            <a:srgbClr val="FFB300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4" name="TextBox 13"/>
          <p:cNvSpPr txBox="1"/>
          <p:nvPr/>
        </p:nvSpPr>
        <p:spPr>
          <a:xfrm>
            <a:off x="3059832" y="2132856"/>
            <a:ext cx="23762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400" dirty="0" smtClean="0"/>
              <a:t>Alpha = .049</a:t>
            </a:r>
            <a:endParaRPr lang="en-CA" sz="2400" dirty="0"/>
          </a:p>
        </p:txBody>
      </p:sp>
      <p:cxnSp>
        <p:nvCxnSpPr>
          <p:cNvPr id="15" name="Straight Arrow Connector 14"/>
          <p:cNvCxnSpPr/>
          <p:nvPr/>
        </p:nvCxnSpPr>
        <p:spPr bwMode="auto">
          <a:xfrm flipV="1">
            <a:off x="3563888" y="2594521"/>
            <a:ext cx="288032" cy="762471"/>
          </a:xfrm>
          <a:prstGeom prst="straightConnector1">
            <a:avLst/>
          </a:prstGeom>
          <a:solidFill>
            <a:srgbClr val="FFB300"/>
          </a:solidFill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12829323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9" grpId="0"/>
      <p:bldP spid="11" grpId="0" animBg="1"/>
      <p:bldP spid="12" grpId="0"/>
      <p:bldP spid="14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 bwMode="auto">
          <a:xfrm>
            <a:off x="782525" y="150862"/>
            <a:ext cx="5085619" cy="504000"/>
          </a:xfrm>
          <a:prstGeom prst="rect">
            <a:avLst/>
          </a:prstGeom>
          <a:solidFill>
            <a:srgbClr val="FFFF00"/>
          </a:solidFill>
          <a:ln w="9525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CA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128588" y="3789040"/>
            <a:ext cx="8893175" cy="2304256"/>
          </a:xfrm>
          <a:prstGeom prst="rect">
            <a:avLst/>
          </a:prstGeom>
        </p:spPr>
        <p:txBody>
          <a:bodyPr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Ø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spcAft>
                <a:spcPts val="600"/>
              </a:spcAft>
            </a:pPr>
            <a:r>
              <a:rPr lang="en-CA" sz="2800" kern="0" dirty="0" smtClean="0"/>
              <a:t>Alpha = 49</a:t>
            </a:r>
            <a:r>
              <a:rPr lang="en-CA" sz="2800" kern="0" dirty="0"/>
              <a:t> ÷ </a:t>
            </a:r>
            <a:r>
              <a:rPr lang="en-CA" sz="2800" kern="0" dirty="0" smtClean="0"/>
              <a:t>1000 = .049</a:t>
            </a:r>
          </a:p>
          <a:p>
            <a:pPr>
              <a:spcAft>
                <a:spcPts val="600"/>
              </a:spcAft>
            </a:pPr>
            <a:r>
              <a:rPr lang="en-CA" sz="2800" kern="0" dirty="0" smtClean="0"/>
              <a:t>Beta = 493</a:t>
            </a:r>
            <a:r>
              <a:rPr lang="en-CA" sz="2800" kern="0" dirty="0"/>
              <a:t> ÷ </a:t>
            </a:r>
            <a:r>
              <a:rPr lang="en-CA" sz="2800" kern="0" dirty="0" smtClean="0"/>
              <a:t>1000 = .493</a:t>
            </a:r>
          </a:p>
          <a:p>
            <a:pPr>
              <a:spcAft>
                <a:spcPts val="600"/>
              </a:spcAft>
            </a:pPr>
            <a:r>
              <a:rPr lang="en-CA" sz="2800" kern="0" dirty="0" smtClean="0"/>
              <a:t>Power = 507</a:t>
            </a:r>
            <a:r>
              <a:rPr lang="en-CA" sz="2800" kern="0" dirty="0"/>
              <a:t> ÷ </a:t>
            </a:r>
            <a:r>
              <a:rPr lang="en-CA" sz="2800" kern="0" dirty="0" smtClean="0"/>
              <a:t>1000 = .507</a:t>
            </a:r>
          </a:p>
          <a:p>
            <a:pPr>
              <a:spcAft>
                <a:spcPts val="600"/>
              </a:spcAft>
            </a:pPr>
            <a:r>
              <a:rPr lang="en-CA" sz="2800" kern="0" dirty="0" smtClean="0">
                <a:solidFill>
                  <a:srgbClr val="0000FF"/>
                </a:solidFill>
              </a:rPr>
              <a:t>% of rejections that are </a:t>
            </a:r>
            <a:r>
              <a:rPr lang="en-CA" sz="2800" b="1" kern="0" dirty="0" smtClean="0">
                <a:solidFill>
                  <a:srgbClr val="0000FF"/>
                </a:solidFill>
              </a:rPr>
              <a:t>FALSE</a:t>
            </a:r>
            <a:r>
              <a:rPr lang="en-CA" sz="2800" kern="0" dirty="0" smtClean="0">
                <a:solidFill>
                  <a:srgbClr val="0000FF"/>
                </a:solidFill>
              </a:rPr>
              <a:t> = 49</a:t>
            </a:r>
            <a:r>
              <a:rPr lang="en-CA" sz="2800" kern="0" dirty="0">
                <a:solidFill>
                  <a:srgbClr val="0000FF"/>
                </a:solidFill>
              </a:rPr>
              <a:t> ÷ </a:t>
            </a:r>
            <a:r>
              <a:rPr lang="en-CA" sz="2800" kern="0" dirty="0" smtClean="0">
                <a:solidFill>
                  <a:srgbClr val="0000FF"/>
                </a:solidFill>
              </a:rPr>
              <a:t>556 = </a:t>
            </a:r>
            <a:r>
              <a:rPr lang="en-CA" sz="2800" b="1" kern="0" dirty="0" smtClean="0">
                <a:solidFill>
                  <a:srgbClr val="FF0000"/>
                </a:solidFill>
              </a:rPr>
              <a:t>8.8%</a:t>
            </a:r>
            <a:r>
              <a:rPr lang="en-CA" sz="2800" kern="0" dirty="0" smtClean="0">
                <a:solidFill>
                  <a:srgbClr val="0000FF"/>
                </a:solidFill>
              </a:rPr>
              <a:t> </a:t>
            </a:r>
            <a:endParaRPr lang="en-CA" sz="2800" kern="0" dirty="0">
              <a:solidFill>
                <a:srgbClr val="0000FF"/>
              </a:solidFill>
            </a:endParaRPr>
          </a:p>
        </p:txBody>
      </p:sp>
      <p:pic>
        <p:nvPicPr>
          <p:cNvPr id="5959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640" y="138831"/>
            <a:ext cx="7557771" cy="32181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ctangle 6"/>
          <p:cNvSpPr/>
          <p:nvPr/>
        </p:nvSpPr>
        <p:spPr bwMode="auto">
          <a:xfrm>
            <a:off x="782525" y="1675718"/>
            <a:ext cx="7557771" cy="576000"/>
          </a:xfrm>
          <a:prstGeom prst="rect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CA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715832" y="1768658"/>
            <a:ext cx="5760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000" dirty="0" smtClean="0"/>
              <a:t>(</a:t>
            </a:r>
            <a:r>
              <a:rPr lang="en-CA" sz="2000" i="1" dirty="0" smtClean="0"/>
              <a:t>a</a:t>
            </a:r>
            <a:r>
              <a:rPr lang="en-CA" sz="2000" dirty="0" smtClean="0"/>
              <a:t>)</a:t>
            </a:r>
            <a:endParaRPr lang="en-CA" sz="2000" dirty="0"/>
          </a:p>
        </p:txBody>
      </p:sp>
      <p:sp>
        <p:nvSpPr>
          <p:cNvPr id="9" name="TextBox 8"/>
          <p:cNvSpPr txBox="1"/>
          <p:nvPr/>
        </p:nvSpPr>
        <p:spPr>
          <a:xfrm>
            <a:off x="4716016" y="2368786"/>
            <a:ext cx="5760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000" dirty="0" smtClean="0"/>
              <a:t>(</a:t>
            </a:r>
            <a:r>
              <a:rPr lang="en-CA" sz="2000" i="1" dirty="0" smtClean="0"/>
              <a:t>c</a:t>
            </a:r>
            <a:r>
              <a:rPr lang="en-CA" sz="2000" dirty="0" smtClean="0"/>
              <a:t>)</a:t>
            </a:r>
            <a:endParaRPr lang="en-CA" sz="2000" dirty="0"/>
          </a:p>
        </p:txBody>
      </p:sp>
      <p:sp>
        <p:nvSpPr>
          <p:cNvPr id="10" name="TextBox 9"/>
          <p:cNvSpPr txBox="1"/>
          <p:nvPr/>
        </p:nvSpPr>
        <p:spPr>
          <a:xfrm>
            <a:off x="5231920" y="1772816"/>
            <a:ext cx="5760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000" dirty="0" smtClean="0"/>
              <a:t>(</a:t>
            </a:r>
            <a:r>
              <a:rPr lang="en-CA" sz="2000" i="1" dirty="0" smtClean="0"/>
              <a:t>b</a:t>
            </a:r>
            <a:r>
              <a:rPr lang="en-CA" sz="2000" dirty="0" smtClean="0"/>
              <a:t>)</a:t>
            </a:r>
            <a:endParaRPr lang="en-CA" sz="2000" dirty="0"/>
          </a:p>
        </p:txBody>
      </p:sp>
      <p:sp>
        <p:nvSpPr>
          <p:cNvPr id="11" name="TextBox 10"/>
          <p:cNvSpPr txBox="1"/>
          <p:nvPr/>
        </p:nvSpPr>
        <p:spPr>
          <a:xfrm>
            <a:off x="5232104" y="2372944"/>
            <a:ext cx="5760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000" dirty="0" smtClean="0"/>
              <a:t>(</a:t>
            </a:r>
            <a:r>
              <a:rPr lang="en-CA" sz="2000" i="1" dirty="0" smtClean="0"/>
              <a:t>d</a:t>
            </a:r>
            <a:r>
              <a:rPr lang="en-CA" sz="2000" dirty="0" smtClean="0"/>
              <a:t>)</a:t>
            </a:r>
            <a:endParaRPr lang="en-CA" sz="2000" dirty="0"/>
          </a:p>
        </p:txBody>
      </p:sp>
    </p:spTree>
    <p:extLst>
      <p:ext uri="{BB962C8B-B14F-4D97-AF65-F5344CB8AC3E}">
        <p14:creationId xmlns:p14="http://schemas.microsoft.com/office/powerpoint/2010/main" val="9966464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364704"/>
            <a:ext cx="5991225" cy="480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z="3600" dirty="0"/>
              <a:t>Distribution of the 1000 </a:t>
            </a:r>
            <a:r>
              <a:rPr lang="en-CA" sz="3600" i="1" dirty="0"/>
              <a:t>p</a:t>
            </a:r>
            <a:r>
              <a:rPr lang="en-CA" sz="3600" dirty="0"/>
              <a:t>-values</a:t>
            </a:r>
            <a:br>
              <a:rPr lang="en-CA" sz="3600" dirty="0"/>
            </a:br>
            <a:r>
              <a:rPr lang="en-CA" sz="2800" dirty="0"/>
              <a:t>(given </a:t>
            </a:r>
            <a:r>
              <a:rPr lang="en-CA" sz="2800" i="1" dirty="0"/>
              <a:t>n</a:t>
            </a:r>
            <a:r>
              <a:rPr lang="en-CA" sz="2800" baseline="-25000" dirty="0"/>
              <a:t>1</a:t>
            </a:r>
            <a:r>
              <a:rPr lang="en-CA" sz="2800" dirty="0"/>
              <a:t> = </a:t>
            </a:r>
            <a:r>
              <a:rPr lang="en-CA" sz="2800" i="1" dirty="0"/>
              <a:t>n</a:t>
            </a:r>
            <a:r>
              <a:rPr lang="en-CA" sz="2800" baseline="-25000" dirty="0"/>
              <a:t>2</a:t>
            </a:r>
            <a:r>
              <a:rPr lang="en-CA" sz="2800" dirty="0"/>
              <a:t> = </a:t>
            </a:r>
            <a:r>
              <a:rPr lang="en-CA" sz="2800" b="1" dirty="0" smtClean="0">
                <a:solidFill>
                  <a:srgbClr val="0000FF"/>
                </a:solidFill>
              </a:rPr>
              <a:t>69</a:t>
            </a:r>
            <a:r>
              <a:rPr lang="en-CA" sz="2800" dirty="0" smtClean="0"/>
              <a:t> </a:t>
            </a:r>
            <a:r>
              <a:rPr lang="en-CA" sz="2800" dirty="0"/>
              <a:t>and population risks of </a:t>
            </a:r>
            <a:r>
              <a:rPr lang="en-CA" sz="2800" b="1" dirty="0">
                <a:solidFill>
                  <a:srgbClr val="0000FF"/>
                </a:solidFill>
              </a:rPr>
              <a:t>10%</a:t>
            </a:r>
            <a:r>
              <a:rPr lang="en-CA" sz="2800" dirty="0"/>
              <a:t> &amp; </a:t>
            </a:r>
            <a:r>
              <a:rPr lang="en-CA" sz="2800" b="1" dirty="0">
                <a:solidFill>
                  <a:srgbClr val="0000FF"/>
                </a:solidFill>
              </a:rPr>
              <a:t>5%</a:t>
            </a:r>
            <a:r>
              <a:rPr lang="en-CA" sz="2800" dirty="0"/>
              <a:t>)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927848" y="3100898"/>
            <a:ext cx="24482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CA" sz="2000" dirty="0" smtClean="0"/>
              <a:t>196 </a:t>
            </a:r>
            <a:r>
              <a:rPr lang="en-CA" sz="2000" i="1" dirty="0" smtClean="0"/>
              <a:t>p</a:t>
            </a:r>
            <a:r>
              <a:rPr lang="en-CA" sz="2000" dirty="0" smtClean="0"/>
              <a:t>-values ≤ .05</a:t>
            </a:r>
            <a:endParaRPr lang="en-CA" sz="2000" dirty="0"/>
          </a:p>
        </p:txBody>
      </p:sp>
      <p:cxnSp>
        <p:nvCxnSpPr>
          <p:cNvPr id="7" name="Straight Arrow Connector 6"/>
          <p:cNvCxnSpPr>
            <a:stCxn id="5" idx="1"/>
          </p:cNvCxnSpPr>
          <p:nvPr/>
        </p:nvCxnSpPr>
        <p:spPr bwMode="auto">
          <a:xfrm flipH="1">
            <a:off x="2279776" y="3300953"/>
            <a:ext cx="648072" cy="200055"/>
          </a:xfrm>
          <a:prstGeom prst="straightConnector1">
            <a:avLst/>
          </a:prstGeom>
          <a:solidFill>
            <a:srgbClr val="FFB300"/>
          </a:solidFill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9" name="TextBox 8"/>
          <p:cNvSpPr txBox="1"/>
          <p:nvPr/>
        </p:nvSpPr>
        <p:spPr>
          <a:xfrm>
            <a:off x="4499992" y="3717032"/>
            <a:ext cx="24482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CA" sz="2000" dirty="0" smtClean="0"/>
              <a:t>804 </a:t>
            </a:r>
            <a:r>
              <a:rPr lang="en-CA" sz="2000" i="1" dirty="0" smtClean="0"/>
              <a:t>p</a:t>
            </a:r>
            <a:r>
              <a:rPr lang="en-CA" sz="2000" dirty="0" smtClean="0"/>
              <a:t>-values &gt; .05</a:t>
            </a:r>
            <a:endParaRPr lang="en-CA" sz="2000" dirty="0"/>
          </a:p>
        </p:txBody>
      </p:sp>
      <p:cxnSp>
        <p:nvCxnSpPr>
          <p:cNvPr id="10" name="Straight Arrow Connector 9"/>
          <p:cNvCxnSpPr/>
          <p:nvPr/>
        </p:nvCxnSpPr>
        <p:spPr bwMode="auto">
          <a:xfrm flipH="1">
            <a:off x="4788024" y="4117142"/>
            <a:ext cx="216024" cy="576064"/>
          </a:xfrm>
          <a:prstGeom prst="straightConnector1">
            <a:avLst/>
          </a:prstGeom>
          <a:solidFill>
            <a:srgbClr val="FFB300"/>
          </a:solidFill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4" name="Rounded Rectangle 13"/>
          <p:cNvSpPr/>
          <p:nvPr/>
        </p:nvSpPr>
        <p:spPr bwMode="auto">
          <a:xfrm>
            <a:off x="6972144" y="548680"/>
            <a:ext cx="1944216" cy="576064"/>
          </a:xfrm>
          <a:prstGeom prst="roundRect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CA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308304" y="1743199"/>
            <a:ext cx="14401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400" dirty="0" smtClean="0"/>
              <a:t>H</a:t>
            </a:r>
            <a:r>
              <a:rPr lang="en-CA" sz="2400" baseline="-25000" dirty="0" smtClean="0"/>
              <a:t>1</a:t>
            </a:r>
            <a:r>
              <a:rPr lang="en-CA" sz="2400" dirty="0" smtClean="0"/>
              <a:t> is true</a:t>
            </a:r>
            <a:endParaRPr lang="en-CA" sz="2400" dirty="0"/>
          </a:p>
        </p:txBody>
      </p:sp>
      <p:cxnSp>
        <p:nvCxnSpPr>
          <p:cNvPr id="16" name="Straight Arrow Connector 15"/>
          <p:cNvCxnSpPr>
            <a:stCxn id="14" idx="2"/>
            <a:endCxn id="15" idx="0"/>
          </p:cNvCxnSpPr>
          <p:nvPr/>
        </p:nvCxnSpPr>
        <p:spPr bwMode="auto">
          <a:xfrm>
            <a:off x="7944252" y="1124744"/>
            <a:ext cx="84132" cy="618455"/>
          </a:xfrm>
          <a:prstGeom prst="straightConnector1">
            <a:avLst/>
          </a:prstGeom>
          <a:solidFill>
            <a:srgbClr val="FFB300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7" name="TextBox 16"/>
          <p:cNvSpPr txBox="1"/>
          <p:nvPr/>
        </p:nvSpPr>
        <p:spPr>
          <a:xfrm>
            <a:off x="3491880" y="1844824"/>
            <a:ext cx="23762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400" dirty="0" smtClean="0"/>
              <a:t>POWER = .196</a:t>
            </a:r>
            <a:endParaRPr lang="en-CA" sz="2400" dirty="0"/>
          </a:p>
        </p:txBody>
      </p:sp>
      <p:cxnSp>
        <p:nvCxnSpPr>
          <p:cNvPr id="18" name="Straight Arrow Connector 17"/>
          <p:cNvCxnSpPr/>
          <p:nvPr/>
        </p:nvCxnSpPr>
        <p:spPr bwMode="auto">
          <a:xfrm flipV="1">
            <a:off x="3851920" y="2306489"/>
            <a:ext cx="288032" cy="762471"/>
          </a:xfrm>
          <a:prstGeom prst="straightConnector1">
            <a:avLst/>
          </a:prstGeom>
          <a:solidFill>
            <a:srgbClr val="FFB300"/>
          </a:solidFill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185926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9" grpId="0"/>
      <p:bldP spid="14" grpId="0" animBg="1"/>
      <p:bldP spid="15" grpId="0"/>
      <p:bldP spid="17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9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0000" y="1364400"/>
            <a:ext cx="5991225" cy="480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z="3600" dirty="0"/>
              <a:t>Distribution of the 1000 </a:t>
            </a:r>
            <a:r>
              <a:rPr lang="en-CA" sz="3600" i="1" dirty="0"/>
              <a:t>p</a:t>
            </a:r>
            <a:r>
              <a:rPr lang="en-CA" sz="3600" dirty="0"/>
              <a:t>-values</a:t>
            </a:r>
            <a:r>
              <a:rPr lang="en-CA" sz="4400" dirty="0"/>
              <a:t/>
            </a:r>
            <a:br>
              <a:rPr lang="en-CA" sz="4400" dirty="0"/>
            </a:br>
            <a:r>
              <a:rPr lang="en-CA" sz="2800" dirty="0"/>
              <a:t>(given </a:t>
            </a:r>
            <a:r>
              <a:rPr lang="en-CA" sz="2800" i="1" dirty="0"/>
              <a:t>n</a:t>
            </a:r>
            <a:r>
              <a:rPr lang="en-CA" sz="2800" baseline="-25000" dirty="0"/>
              <a:t>1</a:t>
            </a:r>
            <a:r>
              <a:rPr lang="en-CA" sz="2800" dirty="0"/>
              <a:t> = </a:t>
            </a:r>
            <a:r>
              <a:rPr lang="en-CA" sz="2800" i="1" dirty="0"/>
              <a:t>n</a:t>
            </a:r>
            <a:r>
              <a:rPr lang="en-CA" sz="2800" baseline="-25000" dirty="0"/>
              <a:t>2</a:t>
            </a:r>
            <a:r>
              <a:rPr lang="en-CA" sz="2800" dirty="0"/>
              <a:t> = </a:t>
            </a:r>
            <a:r>
              <a:rPr lang="en-CA" sz="2800" b="1" dirty="0">
                <a:solidFill>
                  <a:srgbClr val="0000FF"/>
                </a:solidFill>
              </a:rPr>
              <a:t>69</a:t>
            </a:r>
            <a:r>
              <a:rPr lang="en-CA" sz="2800" dirty="0"/>
              <a:t> and population risks of </a:t>
            </a:r>
            <a:r>
              <a:rPr lang="en-CA" sz="2800" b="1" dirty="0">
                <a:solidFill>
                  <a:srgbClr val="0000FF"/>
                </a:solidFill>
              </a:rPr>
              <a:t>10%</a:t>
            </a:r>
            <a:r>
              <a:rPr lang="en-CA" sz="2800" dirty="0"/>
              <a:t> &amp; </a:t>
            </a:r>
            <a:r>
              <a:rPr lang="en-CA" sz="2800" b="1" dirty="0" smtClean="0">
                <a:solidFill>
                  <a:srgbClr val="0000FF"/>
                </a:solidFill>
              </a:rPr>
              <a:t>10%</a:t>
            </a:r>
            <a:r>
              <a:rPr lang="en-CA" sz="2800" dirty="0" smtClean="0"/>
              <a:t>)</a:t>
            </a:r>
            <a:endParaRPr lang="en-CA" sz="2800" dirty="0"/>
          </a:p>
        </p:txBody>
      </p:sp>
      <p:sp>
        <p:nvSpPr>
          <p:cNvPr id="5" name="TextBox 4"/>
          <p:cNvSpPr txBox="1"/>
          <p:nvPr/>
        </p:nvSpPr>
        <p:spPr>
          <a:xfrm>
            <a:off x="2555776" y="3356992"/>
            <a:ext cx="24482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CA" sz="2000" dirty="0" smtClean="0"/>
              <a:t>46 </a:t>
            </a:r>
            <a:r>
              <a:rPr lang="en-CA" sz="2000" i="1" dirty="0" smtClean="0"/>
              <a:t>p</a:t>
            </a:r>
            <a:r>
              <a:rPr lang="en-CA" sz="2000" dirty="0" smtClean="0"/>
              <a:t>-values ≤ .05</a:t>
            </a:r>
            <a:endParaRPr lang="en-CA" sz="2000" dirty="0"/>
          </a:p>
        </p:txBody>
      </p:sp>
      <p:cxnSp>
        <p:nvCxnSpPr>
          <p:cNvPr id="7" name="Straight Arrow Connector 6"/>
          <p:cNvCxnSpPr/>
          <p:nvPr/>
        </p:nvCxnSpPr>
        <p:spPr bwMode="auto">
          <a:xfrm flipH="1">
            <a:off x="2339752" y="3764700"/>
            <a:ext cx="576064" cy="976413"/>
          </a:xfrm>
          <a:prstGeom prst="straightConnector1">
            <a:avLst/>
          </a:prstGeom>
          <a:solidFill>
            <a:srgbClr val="FFB300"/>
          </a:solidFill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9" name="TextBox 8"/>
          <p:cNvSpPr txBox="1"/>
          <p:nvPr/>
        </p:nvSpPr>
        <p:spPr>
          <a:xfrm>
            <a:off x="4572000" y="2420888"/>
            <a:ext cx="24482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CA" sz="2000" dirty="0" smtClean="0"/>
              <a:t>954 </a:t>
            </a:r>
            <a:r>
              <a:rPr lang="en-CA" sz="2000" i="1" dirty="0" smtClean="0"/>
              <a:t>p</a:t>
            </a:r>
            <a:r>
              <a:rPr lang="en-CA" sz="2000" dirty="0" smtClean="0"/>
              <a:t>-values &gt; .05</a:t>
            </a:r>
            <a:endParaRPr lang="en-CA" sz="2000" dirty="0"/>
          </a:p>
        </p:txBody>
      </p:sp>
      <p:cxnSp>
        <p:nvCxnSpPr>
          <p:cNvPr id="10" name="Straight Arrow Connector 9"/>
          <p:cNvCxnSpPr/>
          <p:nvPr/>
        </p:nvCxnSpPr>
        <p:spPr bwMode="auto">
          <a:xfrm flipH="1">
            <a:off x="5220072" y="2820998"/>
            <a:ext cx="432048" cy="1328082"/>
          </a:xfrm>
          <a:prstGeom prst="straightConnector1">
            <a:avLst/>
          </a:prstGeom>
          <a:solidFill>
            <a:srgbClr val="FFB300"/>
          </a:solidFill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1" name="Rounded Rectangle 10"/>
          <p:cNvSpPr/>
          <p:nvPr/>
        </p:nvSpPr>
        <p:spPr bwMode="auto">
          <a:xfrm>
            <a:off x="6884559" y="548680"/>
            <a:ext cx="2088000" cy="576064"/>
          </a:xfrm>
          <a:prstGeom prst="roundRect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CA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308304" y="1743199"/>
            <a:ext cx="14401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400" dirty="0" smtClean="0"/>
              <a:t>H</a:t>
            </a:r>
            <a:r>
              <a:rPr lang="en-CA" sz="2400" baseline="-25000" dirty="0" smtClean="0"/>
              <a:t>0</a:t>
            </a:r>
            <a:r>
              <a:rPr lang="en-CA" sz="2400" dirty="0" smtClean="0"/>
              <a:t> is true</a:t>
            </a:r>
            <a:endParaRPr lang="en-CA" sz="2400" dirty="0"/>
          </a:p>
        </p:txBody>
      </p:sp>
      <p:cxnSp>
        <p:nvCxnSpPr>
          <p:cNvPr id="13" name="Straight Arrow Connector 12"/>
          <p:cNvCxnSpPr>
            <a:stCxn id="11" idx="2"/>
            <a:endCxn id="12" idx="0"/>
          </p:cNvCxnSpPr>
          <p:nvPr/>
        </p:nvCxnSpPr>
        <p:spPr bwMode="auto">
          <a:xfrm>
            <a:off x="7928559" y="1124744"/>
            <a:ext cx="99825" cy="618455"/>
          </a:xfrm>
          <a:prstGeom prst="straightConnector1">
            <a:avLst/>
          </a:prstGeom>
          <a:solidFill>
            <a:srgbClr val="FFB300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5" name="TextBox 14"/>
          <p:cNvSpPr txBox="1"/>
          <p:nvPr/>
        </p:nvSpPr>
        <p:spPr>
          <a:xfrm>
            <a:off x="2555776" y="1628800"/>
            <a:ext cx="23762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400" dirty="0" smtClean="0"/>
              <a:t>Alpha = .046</a:t>
            </a:r>
            <a:endParaRPr lang="en-CA" sz="2400" dirty="0"/>
          </a:p>
        </p:txBody>
      </p:sp>
      <p:cxnSp>
        <p:nvCxnSpPr>
          <p:cNvPr id="16" name="Straight Arrow Connector 15"/>
          <p:cNvCxnSpPr/>
          <p:nvPr/>
        </p:nvCxnSpPr>
        <p:spPr bwMode="auto">
          <a:xfrm flipV="1">
            <a:off x="3275856" y="2090465"/>
            <a:ext cx="360040" cy="1194519"/>
          </a:xfrm>
          <a:prstGeom prst="straightConnector1">
            <a:avLst/>
          </a:prstGeom>
          <a:solidFill>
            <a:srgbClr val="FFB300"/>
          </a:solidFill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4825336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9" grpId="0"/>
      <p:bldP spid="11" grpId="0" animBg="1"/>
      <p:bldP spid="12" grpId="0"/>
      <p:bldP spid="15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 bwMode="auto">
          <a:xfrm>
            <a:off x="782525" y="138830"/>
            <a:ext cx="5085619" cy="504000"/>
          </a:xfrm>
          <a:prstGeom prst="rect">
            <a:avLst/>
          </a:prstGeom>
          <a:solidFill>
            <a:srgbClr val="FFFF00"/>
          </a:solidFill>
          <a:ln w="9525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CA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128588" y="3789040"/>
            <a:ext cx="8893175" cy="2304256"/>
          </a:xfrm>
          <a:prstGeom prst="rect">
            <a:avLst/>
          </a:prstGeom>
        </p:spPr>
        <p:txBody>
          <a:bodyPr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Ø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spcAft>
                <a:spcPts val="600"/>
              </a:spcAft>
            </a:pPr>
            <a:r>
              <a:rPr lang="en-CA" sz="2800" kern="0" dirty="0" smtClean="0"/>
              <a:t>Alpha = 46</a:t>
            </a:r>
            <a:r>
              <a:rPr lang="en-CA" sz="2800" kern="0" dirty="0"/>
              <a:t> ÷ </a:t>
            </a:r>
            <a:r>
              <a:rPr lang="en-CA" sz="2800" kern="0" dirty="0" smtClean="0"/>
              <a:t>1000 = .046</a:t>
            </a:r>
          </a:p>
          <a:p>
            <a:pPr>
              <a:spcAft>
                <a:spcPts val="600"/>
              </a:spcAft>
            </a:pPr>
            <a:r>
              <a:rPr lang="en-CA" sz="2800" kern="0" dirty="0" smtClean="0"/>
              <a:t>Beta = 804</a:t>
            </a:r>
            <a:r>
              <a:rPr lang="en-CA" sz="2800" kern="0" dirty="0"/>
              <a:t> ÷ </a:t>
            </a:r>
            <a:r>
              <a:rPr lang="en-CA" sz="2800" kern="0" dirty="0" smtClean="0"/>
              <a:t>1000 = .804</a:t>
            </a:r>
          </a:p>
          <a:p>
            <a:pPr>
              <a:spcAft>
                <a:spcPts val="600"/>
              </a:spcAft>
            </a:pPr>
            <a:r>
              <a:rPr lang="en-CA" sz="2800" kern="0" dirty="0" smtClean="0"/>
              <a:t>Power = 196</a:t>
            </a:r>
            <a:r>
              <a:rPr lang="en-CA" sz="2800" kern="0" dirty="0"/>
              <a:t> ÷ </a:t>
            </a:r>
            <a:r>
              <a:rPr lang="en-CA" sz="2800" kern="0" dirty="0" smtClean="0"/>
              <a:t>1000 = .196</a:t>
            </a:r>
          </a:p>
          <a:p>
            <a:pPr>
              <a:spcAft>
                <a:spcPts val="600"/>
              </a:spcAft>
            </a:pPr>
            <a:r>
              <a:rPr lang="en-CA" sz="2800" kern="0" dirty="0" smtClean="0">
                <a:solidFill>
                  <a:srgbClr val="0000FF"/>
                </a:solidFill>
              </a:rPr>
              <a:t>% of rejections that are </a:t>
            </a:r>
            <a:r>
              <a:rPr lang="en-CA" sz="2800" b="1" kern="0" dirty="0" smtClean="0">
                <a:solidFill>
                  <a:srgbClr val="0000FF"/>
                </a:solidFill>
              </a:rPr>
              <a:t>FALSE</a:t>
            </a:r>
            <a:r>
              <a:rPr lang="en-CA" sz="2800" kern="0" dirty="0" smtClean="0">
                <a:solidFill>
                  <a:srgbClr val="0000FF"/>
                </a:solidFill>
              </a:rPr>
              <a:t> = 46</a:t>
            </a:r>
            <a:r>
              <a:rPr lang="en-CA" sz="2800" kern="0" dirty="0">
                <a:solidFill>
                  <a:srgbClr val="0000FF"/>
                </a:solidFill>
              </a:rPr>
              <a:t> ÷ </a:t>
            </a:r>
            <a:r>
              <a:rPr lang="en-CA" sz="2800" kern="0" dirty="0" smtClean="0">
                <a:solidFill>
                  <a:srgbClr val="0000FF"/>
                </a:solidFill>
              </a:rPr>
              <a:t>242 = </a:t>
            </a:r>
            <a:r>
              <a:rPr lang="en-CA" sz="2800" b="1" kern="0" dirty="0" smtClean="0">
                <a:solidFill>
                  <a:srgbClr val="FF0000"/>
                </a:solidFill>
              </a:rPr>
              <a:t>19.0%</a:t>
            </a:r>
            <a:r>
              <a:rPr lang="en-CA" sz="2800" kern="0" dirty="0" smtClean="0">
                <a:solidFill>
                  <a:srgbClr val="0000FF"/>
                </a:solidFill>
              </a:rPr>
              <a:t> </a:t>
            </a:r>
            <a:endParaRPr lang="en-CA" sz="2800" kern="0" dirty="0">
              <a:solidFill>
                <a:srgbClr val="0000FF"/>
              </a:solidFill>
            </a:endParaRPr>
          </a:p>
        </p:txBody>
      </p:sp>
      <p:pic>
        <p:nvPicPr>
          <p:cNvPr id="5969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640" y="128664"/>
            <a:ext cx="7557771" cy="32181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ctangle 6"/>
          <p:cNvSpPr/>
          <p:nvPr/>
        </p:nvSpPr>
        <p:spPr bwMode="auto">
          <a:xfrm>
            <a:off x="782525" y="1675718"/>
            <a:ext cx="7557771" cy="576000"/>
          </a:xfrm>
          <a:prstGeom prst="rect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CA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715832" y="1768658"/>
            <a:ext cx="5760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000" dirty="0" smtClean="0"/>
              <a:t>(</a:t>
            </a:r>
            <a:r>
              <a:rPr lang="en-CA" sz="2000" i="1" dirty="0" smtClean="0"/>
              <a:t>a</a:t>
            </a:r>
            <a:r>
              <a:rPr lang="en-CA" sz="2000" dirty="0" smtClean="0"/>
              <a:t>)</a:t>
            </a:r>
            <a:endParaRPr lang="en-CA" sz="2000" dirty="0"/>
          </a:p>
        </p:txBody>
      </p:sp>
      <p:sp>
        <p:nvSpPr>
          <p:cNvPr id="9" name="TextBox 8"/>
          <p:cNvSpPr txBox="1"/>
          <p:nvPr/>
        </p:nvSpPr>
        <p:spPr>
          <a:xfrm>
            <a:off x="4716016" y="2368786"/>
            <a:ext cx="5760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000" dirty="0" smtClean="0"/>
              <a:t>(</a:t>
            </a:r>
            <a:r>
              <a:rPr lang="en-CA" sz="2000" i="1" dirty="0" smtClean="0"/>
              <a:t>c</a:t>
            </a:r>
            <a:r>
              <a:rPr lang="en-CA" sz="2000" dirty="0" smtClean="0"/>
              <a:t>)</a:t>
            </a:r>
            <a:endParaRPr lang="en-CA" sz="2000" dirty="0"/>
          </a:p>
        </p:txBody>
      </p:sp>
      <p:sp>
        <p:nvSpPr>
          <p:cNvPr id="10" name="TextBox 9"/>
          <p:cNvSpPr txBox="1"/>
          <p:nvPr/>
        </p:nvSpPr>
        <p:spPr>
          <a:xfrm>
            <a:off x="5231920" y="1772816"/>
            <a:ext cx="5760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000" dirty="0" smtClean="0"/>
              <a:t>(</a:t>
            </a:r>
            <a:r>
              <a:rPr lang="en-CA" sz="2000" i="1" dirty="0" smtClean="0"/>
              <a:t>b</a:t>
            </a:r>
            <a:r>
              <a:rPr lang="en-CA" sz="2000" dirty="0" smtClean="0"/>
              <a:t>)</a:t>
            </a:r>
            <a:endParaRPr lang="en-CA" sz="2000" dirty="0"/>
          </a:p>
        </p:txBody>
      </p:sp>
      <p:sp>
        <p:nvSpPr>
          <p:cNvPr id="11" name="TextBox 10"/>
          <p:cNvSpPr txBox="1"/>
          <p:nvPr/>
        </p:nvSpPr>
        <p:spPr>
          <a:xfrm>
            <a:off x="5232104" y="2372944"/>
            <a:ext cx="5760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000" dirty="0" smtClean="0"/>
              <a:t>(</a:t>
            </a:r>
            <a:r>
              <a:rPr lang="en-CA" sz="2000" i="1" dirty="0" smtClean="0"/>
              <a:t>d</a:t>
            </a:r>
            <a:r>
              <a:rPr lang="en-CA" sz="2000" dirty="0" smtClean="0"/>
              <a:t>)</a:t>
            </a:r>
            <a:endParaRPr lang="en-CA" sz="2000" dirty="0"/>
          </a:p>
        </p:txBody>
      </p:sp>
    </p:spTree>
    <p:extLst>
      <p:ext uri="{BB962C8B-B14F-4D97-AF65-F5344CB8AC3E}">
        <p14:creationId xmlns:p14="http://schemas.microsoft.com/office/powerpoint/2010/main" val="9461246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9313" y="128664"/>
            <a:ext cx="7445375" cy="3489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9313" y="3615331"/>
            <a:ext cx="7445375" cy="593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9313" y="4197024"/>
            <a:ext cx="7445375" cy="593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ounded Rectangle 4"/>
          <p:cNvSpPr/>
          <p:nvPr/>
        </p:nvSpPr>
        <p:spPr bwMode="auto">
          <a:xfrm>
            <a:off x="1271664" y="3006013"/>
            <a:ext cx="1152128" cy="1745853"/>
          </a:xfrm>
          <a:prstGeom prst="round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CA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6" name="Rounded Rectangle 5"/>
          <p:cNvSpPr/>
          <p:nvPr/>
        </p:nvSpPr>
        <p:spPr bwMode="auto">
          <a:xfrm>
            <a:off x="6359800" y="3018045"/>
            <a:ext cx="1500504" cy="1745853"/>
          </a:xfrm>
          <a:prstGeom prst="round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CA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67544" y="5169386"/>
            <a:ext cx="8208912" cy="769441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CA" sz="2200" kern="0" dirty="0" smtClean="0"/>
              <a:t>As </a:t>
            </a:r>
            <a:r>
              <a:rPr lang="en-CA" sz="2200" kern="0" dirty="0" err="1" smtClean="0"/>
              <a:t>Christley</a:t>
            </a:r>
            <a:r>
              <a:rPr lang="en-CA" sz="2200" kern="0" dirty="0" smtClean="0"/>
              <a:t> (2010) noted, the </a:t>
            </a:r>
            <a:r>
              <a:rPr lang="en-CA" sz="2200" i="1" kern="0" dirty="0" smtClean="0"/>
              <a:t>lower</a:t>
            </a:r>
            <a:r>
              <a:rPr lang="en-CA" sz="2200" kern="0" dirty="0" smtClean="0"/>
              <a:t> the power, the </a:t>
            </a:r>
            <a:r>
              <a:rPr lang="en-CA" sz="2200" i="1" kern="0" dirty="0" smtClean="0"/>
              <a:t>higher</a:t>
            </a:r>
            <a:r>
              <a:rPr lang="en-CA" sz="2200" kern="0" dirty="0" smtClean="0"/>
              <a:t> the percentage of significant test results that are </a:t>
            </a:r>
            <a:r>
              <a:rPr lang="en-CA" sz="2200" b="1" i="1" kern="0" dirty="0" smtClean="0">
                <a:solidFill>
                  <a:srgbClr val="0000FF"/>
                </a:solidFill>
              </a:rPr>
              <a:t>false positives</a:t>
            </a:r>
            <a:r>
              <a:rPr lang="en-CA" sz="2200" kern="0" dirty="0" smtClean="0"/>
              <a:t>.</a:t>
            </a:r>
            <a:endParaRPr lang="en-CA" sz="2200" dirty="0"/>
          </a:p>
        </p:txBody>
      </p:sp>
    </p:spTree>
    <p:extLst>
      <p:ext uri="{BB962C8B-B14F-4D97-AF65-F5344CB8AC3E}">
        <p14:creationId xmlns:p14="http://schemas.microsoft.com/office/powerpoint/2010/main" val="19355858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Why do we set </a:t>
            </a:r>
            <a:r>
              <a:rPr lang="el-GR" dirty="0" smtClean="0"/>
              <a:t>α</a:t>
            </a:r>
            <a:r>
              <a:rPr lang="en-CA" dirty="0" smtClean="0"/>
              <a:t> = .05?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8588" y="1232848"/>
            <a:ext cx="8893175" cy="661689"/>
          </a:xfrm>
        </p:spPr>
        <p:txBody>
          <a:bodyPr/>
          <a:lstStyle/>
          <a:p>
            <a:r>
              <a:rPr lang="en-CA" sz="2800" dirty="0" smtClean="0"/>
              <a:t>Because of an </a:t>
            </a:r>
            <a:r>
              <a:rPr lang="en-CA" sz="2800" i="1" dirty="0" smtClean="0">
                <a:solidFill>
                  <a:srgbClr val="0000FF"/>
                </a:solidFill>
              </a:rPr>
              <a:t>arbitrary</a:t>
            </a:r>
            <a:r>
              <a:rPr lang="en-CA" sz="2800" dirty="0" smtClean="0"/>
              <a:t> choice by Sir Ronald Fisher!</a:t>
            </a:r>
            <a:endParaRPr lang="en-CA" sz="2800" dirty="0"/>
          </a:p>
        </p:txBody>
      </p:sp>
      <p:sp>
        <p:nvSpPr>
          <p:cNvPr id="4" name="TextBox 3"/>
          <p:cNvSpPr txBox="1"/>
          <p:nvPr/>
        </p:nvSpPr>
        <p:spPr>
          <a:xfrm>
            <a:off x="167664" y="1916832"/>
            <a:ext cx="8784976" cy="110799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2"/>
            </a:solidFill>
          </a:ln>
        </p:spPr>
        <p:txBody>
          <a:bodyPr wrap="square" rtlCol="0">
            <a:spAutoFit/>
          </a:bodyPr>
          <a:lstStyle/>
          <a:p>
            <a:pPr algn="l"/>
            <a:r>
              <a:rPr lang="en-CA" sz="2200" dirty="0"/>
              <a:t>... it is convenient to draw the line at about the level at which we can say: "Either there is something in the treatment, or a coincidence has occurred such as does not occur more than </a:t>
            </a:r>
            <a:r>
              <a:rPr lang="en-CA" sz="2200" dirty="0">
                <a:solidFill>
                  <a:srgbClr val="0000FF"/>
                </a:solidFill>
              </a:rPr>
              <a:t>once in twenty trials</a:t>
            </a:r>
            <a:r>
              <a:rPr lang="en-CA" sz="2200" dirty="0"/>
              <a:t>."...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67664" y="3199035"/>
            <a:ext cx="8784976" cy="246221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2"/>
            </a:solidFill>
          </a:ln>
        </p:spPr>
        <p:txBody>
          <a:bodyPr wrap="square" rtlCol="0">
            <a:spAutoFit/>
          </a:bodyPr>
          <a:lstStyle/>
          <a:p>
            <a:pPr algn="l"/>
            <a:r>
              <a:rPr lang="en-CA" sz="2200" dirty="0"/>
              <a:t>If one in twenty does not seem high enough odds, we may, if we prefer it, draw the line at one in fifty (the 2 per cent point), or one in a hundred (the 1 per cent point). </a:t>
            </a:r>
            <a:r>
              <a:rPr lang="en-CA" sz="2200" dirty="0">
                <a:solidFill>
                  <a:srgbClr val="0000FF"/>
                </a:solidFill>
              </a:rPr>
              <a:t>Personally, the writer prefers to set a low standard of significance at the 5 per cent point, and ignore entirely all results which fail to reach this level. A scientific fact should be regarded as experimentally established only if a properly designed experiment rarely fails to give this level of significance.</a:t>
            </a:r>
            <a:r>
              <a:rPr lang="en-CA" sz="2200" dirty="0"/>
              <a:t>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620312" y="5829144"/>
            <a:ext cx="42603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CA" dirty="0"/>
              <a:t>Source:  Fisher (1926, </a:t>
            </a:r>
            <a:r>
              <a:rPr lang="en-CA" dirty="0" smtClean="0"/>
              <a:t>p. 504</a:t>
            </a:r>
            <a:r>
              <a:rPr lang="en-CA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6495049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7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Speaker Acceptance &amp; Disclosure</a:t>
            </a:r>
          </a:p>
        </p:txBody>
      </p:sp>
      <p:sp>
        <p:nvSpPr>
          <p:cNvPr id="10577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spcAft>
                <a:spcPts val="1200"/>
              </a:spcAft>
            </a:pPr>
            <a:r>
              <a:rPr lang="en-US" altLang="en-US" b="1" dirty="0"/>
              <a:t>I have no affiliations, sponsorships, honoraria, monetary support or conflict of interest from any commercial </a:t>
            </a:r>
            <a:r>
              <a:rPr lang="en-US" altLang="en-US" b="1" dirty="0" smtClean="0"/>
              <a:t>sources.</a:t>
            </a:r>
            <a:r>
              <a:rPr lang="en-US" altLang="en-US" dirty="0" smtClean="0"/>
              <a:t> </a:t>
            </a:r>
            <a:endParaRPr lang="en-US" altLang="en-US" dirty="0"/>
          </a:p>
          <a:p>
            <a:pPr>
              <a:spcAft>
                <a:spcPts val="1200"/>
              </a:spcAft>
            </a:pPr>
            <a:r>
              <a:rPr lang="en-US" altLang="en-US" b="1" i="1" dirty="0"/>
              <a:t>However</a:t>
            </a:r>
            <a:r>
              <a:rPr lang="en-US" altLang="en-US" dirty="0"/>
              <a:t>…it is only fair to caution you that this talk has </a:t>
            </a:r>
            <a:r>
              <a:rPr lang="en-US" altLang="en-US" b="1" i="1" dirty="0"/>
              <a:t>not</a:t>
            </a:r>
            <a:r>
              <a:rPr lang="en-US" altLang="en-US" dirty="0"/>
              <a:t> undergone </a:t>
            </a:r>
            <a:r>
              <a:rPr lang="en-US" altLang="en-US" b="1" i="1" dirty="0"/>
              <a:t>ethical review</a:t>
            </a:r>
            <a:r>
              <a:rPr lang="en-US" altLang="en-US" dirty="0"/>
              <a:t> of any sort</a:t>
            </a:r>
            <a:r>
              <a:rPr lang="en-US" altLang="en-US" dirty="0" smtClean="0"/>
              <a:t>.</a:t>
            </a:r>
            <a:endParaRPr lang="en-US" altLang="en-US" dirty="0"/>
          </a:p>
          <a:p>
            <a:pPr>
              <a:spcAft>
                <a:spcPts val="1200"/>
              </a:spcAft>
            </a:pPr>
            <a:r>
              <a:rPr lang="en-US" altLang="en-US" dirty="0"/>
              <a:t>Therefore, </a:t>
            </a:r>
            <a:r>
              <a:rPr lang="en-US" altLang="en-US" dirty="0">
                <a:solidFill>
                  <a:srgbClr val="FF0000"/>
                </a:solidFill>
              </a:rPr>
              <a:t>you listen </a:t>
            </a:r>
            <a:r>
              <a:rPr lang="en-US" altLang="en-US" b="1" i="1" dirty="0">
                <a:solidFill>
                  <a:srgbClr val="FF0000"/>
                </a:solidFill>
              </a:rPr>
              <a:t>at your own peril</a:t>
            </a:r>
            <a:r>
              <a:rPr lang="en-US" altLang="en-US" dirty="0"/>
              <a:t>.  </a:t>
            </a:r>
          </a:p>
        </p:txBody>
      </p:sp>
      <p:pic>
        <p:nvPicPr>
          <p:cNvPr id="1057797" name="Picture 54" descr="MC900240375[1]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6376" y="4508500"/>
            <a:ext cx="952500" cy="1512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&quot;No&quot; Symbol 1"/>
          <p:cNvSpPr/>
          <p:nvPr/>
        </p:nvSpPr>
        <p:spPr bwMode="auto">
          <a:xfrm>
            <a:off x="1427712" y="164760"/>
            <a:ext cx="6264696" cy="6264696"/>
          </a:xfrm>
          <a:prstGeom prst="noSmoking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CA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7481" y="2870868"/>
            <a:ext cx="6784975" cy="1090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592749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6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What does </a:t>
            </a:r>
            <a:r>
              <a:rPr lang="el-GR" dirty="0" smtClean="0"/>
              <a:t>α</a:t>
            </a:r>
            <a:r>
              <a:rPr lang="en-CA" dirty="0" smtClean="0"/>
              <a:t> = .05 mean?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8588" y="1268760"/>
            <a:ext cx="8893175" cy="4896544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en-CA" sz="2400" dirty="0" smtClean="0"/>
              <a:t>When </a:t>
            </a:r>
            <a:r>
              <a:rPr lang="el-GR" sz="2400" dirty="0"/>
              <a:t>α</a:t>
            </a:r>
            <a:r>
              <a:rPr lang="en-CA" sz="2400" dirty="0"/>
              <a:t> is set to .</a:t>
            </a:r>
            <a:r>
              <a:rPr lang="en-CA" sz="2400" dirty="0" smtClean="0"/>
              <a:t>05, this means that for every 20 cases where H</a:t>
            </a:r>
            <a:r>
              <a:rPr lang="en-CA" sz="2400" baseline="-25000" dirty="0" smtClean="0"/>
              <a:t>0</a:t>
            </a:r>
            <a:r>
              <a:rPr lang="en-CA" sz="2400" dirty="0" smtClean="0"/>
              <a:t> is true, it will be rejected only once (on average)</a:t>
            </a:r>
          </a:p>
          <a:p>
            <a:pPr>
              <a:spcAft>
                <a:spcPts val="600"/>
              </a:spcAft>
            </a:pPr>
            <a:r>
              <a:rPr lang="en-CA" sz="2400" dirty="0" smtClean="0"/>
              <a:t>It does </a:t>
            </a:r>
            <a:r>
              <a:rPr lang="en-CA" sz="2400" b="1" i="1" dirty="0" smtClean="0">
                <a:solidFill>
                  <a:srgbClr val="FF0000"/>
                </a:solidFill>
              </a:rPr>
              <a:t>not mean</a:t>
            </a:r>
            <a:r>
              <a:rPr lang="en-CA" sz="2400" dirty="0" smtClean="0"/>
              <a:t> that “one out of every 20 studies that reports a significant difference is wrong” (</a:t>
            </a:r>
            <a:r>
              <a:rPr lang="en-CA" sz="2400" i="1" dirty="0" smtClean="0"/>
              <a:t>PDQ Statistics</a:t>
            </a:r>
            <a:r>
              <a:rPr lang="en-CA" sz="2400" dirty="0" smtClean="0"/>
              <a:t>, 3</a:t>
            </a:r>
            <a:r>
              <a:rPr lang="en-CA" sz="2400" baseline="30000" dirty="0" smtClean="0"/>
              <a:t>rd</a:t>
            </a:r>
            <a:r>
              <a:rPr lang="en-CA" sz="2400" dirty="0" smtClean="0"/>
              <a:t> Ed., p. 22)</a:t>
            </a:r>
          </a:p>
          <a:p>
            <a:pPr lvl="1">
              <a:spcAft>
                <a:spcPts val="600"/>
              </a:spcAft>
            </a:pPr>
            <a:r>
              <a:rPr lang="en-CA" sz="2000" dirty="0" smtClean="0"/>
              <a:t>The statement from </a:t>
            </a:r>
            <a:r>
              <a:rPr lang="en-CA" sz="2000" i="1" dirty="0" smtClean="0"/>
              <a:t>PDQ Statistics</a:t>
            </a:r>
            <a:r>
              <a:rPr lang="en-CA" sz="2000" dirty="0" smtClean="0"/>
              <a:t> describes a probability that is </a:t>
            </a:r>
            <a:r>
              <a:rPr lang="en-CA" sz="2000" dirty="0" smtClean="0">
                <a:solidFill>
                  <a:srgbClr val="0000FF"/>
                </a:solidFill>
              </a:rPr>
              <a:t>conditional on having rejected H</a:t>
            </a:r>
            <a:r>
              <a:rPr lang="en-CA" sz="2000" baseline="-25000" dirty="0" smtClean="0">
                <a:solidFill>
                  <a:srgbClr val="0000FF"/>
                </a:solidFill>
              </a:rPr>
              <a:t>0</a:t>
            </a:r>
          </a:p>
          <a:p>
            <a:pPr lvl="1">
              <a:spcAft>
                <a:spcPts val="600"/>
              </a:spcAft>
            </a:pPr>
            <a:r>
              <a:rPr lang="en-CA" sz="2000" dirty="0" smtClean="0"/>
              <a:t>But </a:t>
            </a:r>
            <a:r>
              <a:rPr lang="el-GR" sz="2000" dirty="0" smtClean="0"/>
              <a:t>α</a:t>
            </a:r>
            <a:r>
              <a:rPr lang="en-CA" sz="2000" dirty="0" smtClean="0"/>
              <a:t> is a probability that is </a:t>
            </a:r>
            <a:r>
              <a:rPr lang="en-CA" sz="2000" dirty="0" smtClean="0">
                <a:solidFill>
                  <a:srgbClr val="0000FF"/>
                </a:solidFill>
              </a:rPr>
              <a:t>conditional on H</a:t>
            </a:r>
            <a:r>
              <a:rPr lang="en-CA" sz="2000" baseline="-25000" dirty="0" smtClean="0">
                <a:solidFill>
                  <a:srgbClr val="0000FF"/>
                </a:solidFill>
              </a:rPr>
              <a:t>0</a:t>
            </a:r>
            <a:r>
              <a:rPr lang="en-CA" sz="2000" dirty="0" smtClean="0">
                <a:solidFill>
                  <a:srgbClr val="0000FF"/>
                </a:solidFill>
              </a:rPr>
              <a:t> being true</a:t>
            </a:r>
          </a:p>
          <a:p>
            <a:pPr lvl="1">
              <a:spcAft>
                <a:spcPts val="600"/>
              </a:spcAft>
            </a:pPr>
            <a:r>
              <a:rPr lang="en-CA" sz="2000" dirty="0" smtClean="0"/>
              <a:t>Given the usual 2×2 table that is used to represent the 4 possibilities when testing hypotheses (</a:t>
            </a:r>
            <a:r>
              <a:rPr lang="en-CA" sz="2000" i="1" dirty="0" smtClean="0"/>
              <a:t>Reject H</a:t>
            </a:r>
            <a:r>
              <a:rPr lang="en-CA" sz="2000" i="1" baseline="-25000" dirty="0" smtClean="0"/>
              <a:t>0</a:t>
            </a:r>
            <a:r>
              <a:rPr lang="en-CA" sz="2000" dirty="0" smtClean="0"/>
              <a:t> vs </a:t>
            </a:r>
            <a:r>
              <a:rPr lang="en-CA" sz="2000" i="1" dirty="0" smtClean="0"/>
              <a:t>Fail to Reject H</a:t>
            </a:r>
            <a:r>
              <a:rPr lang="en-CA" sz="2000" i="1" baseline="-25000" dirty="0" smtClean="0"/>
              <a:t>0</a:t>
            </a:r>
            <a:r>
              <a:rPr lang="en-CA" sz="2000" dirty="0" smtClean="0"/>
              <a:t> in the rows; </a:t>
            </a:r>
            <a:r>
              <a:rPr lang="en-CA" sz="2000" i="1" dirty="0" smtClean="0"/>
              <a:t>H</a:t>
            </a:r>
            <a:r>
              <a:rPr lang="en-CA" sz="2000" i="1" baseline="-25000" dirty="0" smtClean="0"/>
              <a:t>0</a:t>
            </a:r>
            <a:r>
              <a:rPr lang="en-CA" sz="2000" i="1" dirty="0" smtClean="0"/>
              <a:t> True</a:t>
            </a:r>
            <a:r>
              <a:rPr lang="en-CA" sz="2000" dirty="0" smtClean="0"/>
              <a:t> vs </a:t>
            </a:r>
            <a:r>
              <a:rPr lang="en-CA" sz="2000" i="1" dirty="0" smtClean="0"/>
              <a:t>H</a:t>
            </a:r>
            <a:r>
              <a:rPr lang="en-CA" sz="2000" i="1" baseline="-25000" dirty="0" smtClean="0"/>
              <a:t>0</a:t>
            </a:r>
            <a:r>
              <a:rPr lang="en-CA" sz="2000" i="1" dirty="0" smtClean="0"/>
              <a:t> False</a:t>
            </a:r>
            <a:r>
              <a:rPr lang="en-CA" sz="2000" dirty="0" smtClean="0"/>
              <a:t> in the columns), Norman &amp; </a:t>
            </a:r>
            <a:r>
              <a:rPr lang="en-CA" sz="2000" dirty="0" err="1" smtClean="0"/>
              <a:t>Streiner</a:t>
            </a:r>
            <a:r>
              <a:rPr lang="en-CA" sz="2000" dirty="0" smtClean="0"/>
              <a:t> are talking about a row percentage where it should be a column percentage</a:t>
            </a:r>
          </a:p>
          <a:p>
            <a:pPr lvl="1">
              <a:spcAft>
                <a:spcPts val="600"/>
              </a:spcAft>
            </a:pPr>
            <a:endParaRPr lang="en-CA" sz="2000" dirty="0"/>
          </a:p>
        </p:txBody>
      </p:sp>
    </p:spTree>
    <p:extLst>
      <p:ext uri="{BB962C8B-B14F-4D97-AF65-F5344CB8AC3E}">
        <p14:creationId xmlns:p14="http://schemas.microsoft.com/office/powerpoint/2010/main" val="26091869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 bwMode="auto">
          <a:xfrm>
            <a:off x="782525" y="78670"/>
            <a:ext cx="5085619" cy="504000"/>
          </a:xfrm>
          <a:prstGeom prst="rect">
            <a:avLst/>
          </a:prstGeom>
          <a:solidFill>
            <a:srgbClr val="FFFF00"/>
          </a:solidFill>
          <a:ln w="9525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CA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128588" y="3573016"/>
            <a:ext cx="8893175" cy="2604136"/>
          </a:xfrm>
          <a:prstGeom prst="rect">
            <a:avLst/>
          </a:prstGeom>
        </p:spPr>
        <p:txBody>
          <a:bodyPr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Ø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spcAft>
                <a:spcPts val="0"/>
              </a:spcAft>
            </a:pPr>
            <a:r>
              <a:rPr lang="en-CA" sz="2400" kern="0" dirty="0" smtClean="0"/>
              <a:t>Alpha = </a:t>
            </a:r>
            <a:r>
              <a:rPr lang="en-CA" sz="2400" i="1" kern="0" dirty="0" smtClean="0"/>
              <a:t>column %</a:t>
            </a:r>
            <a:r>
              <a:rPr lang="en-CA" sz="2400" kern="0" dirty="0" smtClean="0"/>
              <a:t> for cell </a:t>
            </a:r>
            <a:r>
              <a:rPr lang="en-CA" sz="2400" i="1" kern="0" dirty="0" smtClean="0"/>
              <a:t>a</a:t>
            </a:r>
            <a:r>
              <a:rPr lang="en-CA" sz="2400" kern="0" dirty="0" smtClean="0"/>
              <a:t> = 56 ÷ 1000 = </a:t>
            </a:r>
            <a:r>
              <a:rPr lang="en-CA" sz="2400" b="1" kern="0" dirty="0" smtClean="0">
                <a:solidFill>
                  <a:srgbClr val="0000FF"/>
                </a:solidFill>
              </a:rPr>
              <a:t>5.6%</a:t>
            </a:r>
            <a:r>
              <a:rPr lang="en-CA" sz="2400" b="1" kern="0" dirty="0" smtClean="0"/>
              <a:t> </a:t>
            </a:r>
          </a:p>
          <a:p>
            <a:pPr>
              <a:spcAft>
                <a:spcPts val="0"/>
              </a:spcAft>
            </a:pPr>
            <a:r>
              <a:rPr lang="en-CA" sz="2400" kern="0" dirty="0" smtClean="0"/>
              <a:t>% of statistically significant results that are </a:t>
            </a:r>
            <a:r>
              <a:rPr lang="en-CA" sz="2400" b="1" kern="0" dirty="0" smtClean="0"/>
              <a:t>FALSE</a:t>
            </a:r>
            <a:r>
              <a:rPr lang="en-CA" sz="2400" kern="0" dirty="0" smtClean="0"/>
              <a:t> = </a:t>
            </a:r>
            <a:r>
              <a:rPr lang="en-CA" sz="2400" i="1" kern="0" dirty="0" smtClean="0"/>
              <a:t>row %</a:t>
            </a:r>
            <a:r>
              <a:rPr lang="en-CA" sz="2400" kern="0" dirty="0" smtClean="0"/>
              <a:t> for cell </a:t>
            </a:r>
            <a:r>
              <a:rPr lang="en-CA" sz="2400" i="1" kern="0" dirty="0" smtClean="0"/>
              <a:t>a</a:t>
            </a:r>
            <a:r>
              <a:rPr lang="en-CA" sz="2400" kern="0" dirty="0" smtClean="0"/>
              <a:t> = 56 </a:t>
            </a:r>
            <a:r>
              <a:rPr lang="en-CA" sz="2400" kern="0" dirty="0"/>
              <a:t>÷ </a:t>
            </a:r>
            <a:r>
              <a:rPr lang="en-CA" sz="2400" kern="0" dirty="0" smtClean="0"/>
              <a:t>876 = </a:t>
            </a:r>
            <a:r>
              <a:rPr lang="en-CA" sz="2400" b="1" kern="0" dirty="0" smtClean="0">
                <a:solidFill>
                  <a:srgbClr val="FF0000"/>
                </a:solidFill>
              </a:rPr>
              <a:t>6.4%</a:t>
            </a:r>
          </a:p>
          <a:p>
            <a:pPr>
              <a:spcAft>
                <a:spcPts val="0"/>
              </a:spcAft>
            </a:pPr>
            <a:r>
              <a:rPr lang="en-CA" sz="2400" kern="0" dirty="0" smtClean="0"/>
              <a:t>When explaining what </a:t>
            </a:r>
            <a:r>
              <a:rPr lang="el-GR" sz="2400" kern="0" dirty="0" smtClean="0"/>
              <a:t>α</a:t>
            </a:r>
            <a:r>
              <a:rPr lang="en-CA" sz="2400" kern="0" dirty="0" smtClean="0"/>
              <a:t> means, Norman &amp; </a:t>
            </a:r>
            <a:r>
              <a:rPr lang="en-CA" sz="2400" kern="0" dirty="0" err="1" smtClean="0"/>
              <a:t>Streiner</a:t>
            </a:r>
            <a:r>
              <a:rPr lang="en-CA" sz="2400" kern="0" dirty="0" smtClean="0"/>
              <a:t> are describing the </a:t>
            </a:r>
            <a:r>
              <a:rPr lang="en-CA" sz="2400" b="1" i="1" kern="0" dirty="0" smtClean="0">
                <a:solidFill>
                  <a:srgbClr val="0000FF"/>
                </a:solidFill>
              </a:rPr>
              <a:t>row %</a:t>
            </a:r>
            <a:r>
              <a:rPr lang="en-CA" sz="2400" kern="0" dirty="0" smtClean="0"/>
              <a:t> for cell </a:t>
            </a:r>
            <a:r>
              <a:rPr lang="en-CA" sz="2400" i="1" kern="0" dirty="0" smtClean="0"/>
              <a:t>a</a:t>
            </a:r>
            <a:r>
              <a:rPr lang="en-CA" sz="2400" kern="0" dirty="0" smtClean="0"/>
              <a:t> rather than the </a:t>
            </a:r>
            <a:r>
              <a:rPr lang="en-CA" sz="2400" b="1" i="1" kern="0" dirty="0" smtClean="0">
                <a:solidFill>
                  <a:srgbClr val="0000FF"/>
                </a:solidFill>
              </a:rPr>
              <a:t>column %</a:t>
            </a:r>
          </a:p>
          <a:p>
            <a:pPr>
              <a:spcAft>
                <a:spcPts val="0"/>
              </a:spcAft>
            </a:pPr>
            <a:r>
              <a:rPr lang="en-CA" sz="2400" i="1" kern="0" dirty="0" smtClean="0"/>
              <a:t>They are describing the </a:t>
            </a:r>
            <a:r>
              <a:rPr lang="en-CA" sz="2400" b="1" i="1" kern="0" dirty="0" smtClean="0">
                <a:solidFill>
                  <a:srgbClr val="0000FF"/>
                </a:solidFill>
              </a:rPr>
              <a:t>False Discovery Rate</a:t>
            </a:r>
            <a:r>
              <a:rPr lang="en-CA" sz="2400" i="1" kern="0" dirty="0" smtClean="0"/>
              <a:t> (FDR), not </a:t>
            </a:r>
            <a:r>
              <a:rPr lang="el-GR" sz="2400" i="1" kern="0" dirty="0" smtClean="0"/>
              <a:t>α</a:t>
            </a:r>
            <a:endParaRPr lang="en-CA" sz="2400" i="1" kern="0" dirty="0" smtClean="0"/>
          </a:p>
        </p:txBody>
      </p:sp>
      <p:pic>
        <p:nvPicPr>
          <p:cNvPr id="59494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525" y="66639"/>
            <a:ext cx="7557771" cy="32181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4716200" y="1708498"/>
            <a:ext cx="5760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000" dirty="0" smtClean="0"/>
              <a:t>(</a:t>
            </a:r>
            <a:r>
              <a:rPr lang="en-CA" sz="2000" i="1" dirty="0" smtClean="0"/>
              <a:t>a</a:t>
            </a:r>
            <a:r>
              <a:rPr lang="en-CA" sz="2000" dirty="0" smtClean="0"/>
              <a:t>)</a:t>
            </a:r>
            <a:endParaRPr lang="en-CA" sz="2000" dirty="0"/>
          </a:p>
        </p:txBody>
      </p:sp>
      <p:sp>
        <p:nvSpPr>
          <p:cNvPr id="10" name="TextBox 9"/>
          <p:cNvSpPr txBox="1"/>
          <p:nvPr/>
        </p:nvSpPr>
        <p:spPr>
          <a:xfrm>
            <a:off x="4716384" y="2308626"/>
            <a:ext cx="5760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000" dirty="0" smtClean="0"/>
              <a:t>(</a:t>
            </a:r>
            <a:r>
              <a:rPr lang="en-CA" sz="2000" i="1" dirty="0" smtClean="0"/>
              <a:t>c</a:t>
            </a:r>
            <a:r>
              <a:rPr lang="en-CA" sz="2000" dirty="0" smtClean="0"/>
              <a:t>)</a:t>
            </a:r>
            <a:endParaRPr lang="en-CA" sz="2000" dirty="0"/>
          </a:p>
        </p:txBody>
      </p:sp>
      <p:sp>
        <p:nvSpPr>
          <p:cNvPr id="11" name="TextBox 10"/>
          <p:cNvSpPr txBox="1"/>
          <p:nvPr/>
        </p:nvSpPr>
        <p:spPr>
          <a:xfrm>
            <a:off x="5231920" y="1712656"/>
            <a:ext cx="5760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000" dirty="0" smtClean="0"/>
              <a:t>(</a:t>
            </a:r>
            <a:r>
              <a:rPr lang="en-CA" sz="2000" i="1" dirty="0" smtClean="0"/>
              <a:t>b</a:t>
            </a:r>
            <a:r>
              <a:rPr lang="en-CA" sz="2000" dirty="0" smtClean="0"/>
              <a:t>)</a:t>
            </a:r>
            <a:endParaRPr lang="en-CA" sz="2000" dirty="0"/>
          </a:p>
        </p:txBody>
      </p:sp>
      <p:sp>
        <p:nvSpPr>
          <p:cNvPr id="12" name="TextBox 11"/>
          <p:cNvSpPr txBox="1"/>
          <p:nvPr/>
        </p:nvSpPr>
        <p:spPr>
          <a:xfrm>
            <a:off x="5232104" y="2312784"/>
            <a:ext cx="5760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000" dirty="0" smtClean="0"/>
              <a:t>(</a:t>
            </a:r>
            <a:r>
              <a:rPr lang="en-CA" sz="2000" i="1" dirty="0" smtClean="0"/>
              <a:t>d</a:t>
            </a:r>
            <a:r>
              <a:rPr lang="en-CA" sz="2000" dirty="0" smtClean="0"/>
              <a:t>)</a:t>
            </a:r>
            <a:endParaRPr lang="en-CA" sz="2000" dirty="0"/>
          </a:p>
        </p:txBody>
      </p:sp>
      <p:sp>
        <p:nvSpPr>
          <p:cNvPr id="13" name="Rectangle 12"/>
          <p:cNvSpPr/>
          <p:nvPr/>
        </p:nvSpPr>
        <p:spPr bwMode="auto">
          <a:xfrm>
            <a:off x="3555109" y="1628616"/>
            <a:ext cx="1692000" cy="1656000"/>
          </a:xfrm>
          <a:prstGeom prst="rect">
            <a:avLst/>
          </a:prstGeom>
          <a:noFill/>
          <a:ln w="5715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CA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" name="Rectangle 3"/>
          <p:cNvSpPr/>
          <p:nvPr/>
        </p:nvSpPr>
        <p:spPr bwMode="auto">
          <a:xfrm>
            <a:off x="782525" y="1615558"/>
            <a:ext cx="7557771" cy="576000"/>
          </a:xfrm>
          <a:prstGeom prst="rect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CA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3854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/>
      <p:bldP spid="10" grpId="0"/>
      <p:bldP spid="11" grpId="0"/>
      <p:bldP spid="12" grpId="0"/>
      <p:bldP spid="13" grpId="0" animBg="1"/>
      <p:bldP spid="4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 bwMode="auto">
          <a:xfrm>
            <a:off x="782525" y="138830"/>
            <a:ext cx="5085619" cy="504000"/>
          </a:xfrm>
          <a:prstGeom prst="rect">
            <a:avLst/>
          </a:prstGeom>
          <a:solidFill>
            <a:srgbClr val="FFFF00"/>
          </a:solidFill>
          <a:ln w="9525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CA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640" y="128664"/>
            <a:ext cx="7557771" cy="32181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Content Placeholder 2"/>
          <p:cNvSpPr txBox="1">
            <a:spLocks/>
          </p:cNvSpPr>
          <p:nvPr/>
        </p:nvSpPr>
        <p:spPr>
          <a:xfrm>
            <a:off x="128588" y="3789040"/>
            <a:ext cx="8893175" cy="2304256"/>
          </a:xfrm>
          <a:prstGeom prst="rect">
            <a:avLst/>
          </a:prstGeom>
        </p:spPr>
        <p:txBody>
          <a:bodyPr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Ø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spcAft>
                <a:spcPts val="600"/>
              </a:spcAft>
            </a:pPr>
            <a:r>
              <a:rPr lang="en-CA" sz="2400" kern="0" dirty="0" smtClean="0"/>
              <a:t>Alpha = </a:t>
            </a:r>
            <a:r>
              <a:rPr lang="en-CA" sz="2400" i="1" kern="0" dirty="0" smtClean="0"/>
              <a:t>column %</a:t>
            </a:r>
            <a:r>
              <a:rPr lang="en-CA" sz="2400" kern="0" dirty="0" smtClean="0"/>
              <a:t> for cell </a:t>
            </a:r>
            <a:r>
              <a:rPr lang="en-CA" sz="2400" i="1" kern="0" dirty="0" smtClean="0"/>
              <a:t>a</a:t>
            </a:r>
            <a:r>
              <a:rPr lang="en-CA" sz="2400" kern="0" dirty="0" smtClean="0"/>
              <a:t> = 46 ÷ 1000 = </a:t>
            </a:r>
            <a:r>
              <a:rPr lang="en-CA" sz="2400" b="1" kern="0" dirty="0" smtClean="0">
                <a:solidFill>
                  <a:srgbClr val="0000FF"/>
                </a:solidFill>
              </a:rPr>
              <a:t>4.6%</a:t>
            </a:r>
            <a:r>
              <a:rPr lang="en-CA" sz="2400" b="1" kern="0" dirty="0" smtClean="0"/>
              <a:t> </a:t>
            </a:r>
          </a:p>
          <a:p>
            <a:pPr>
              <a:spcAft>
                <a:spcPts val="600"/>
              </a:spcAft>
            </a:pPr>
            <a:r>
              <a:rPr lang="en-CA" sz="2400" kern="0" dirty="0" smtClean="0"/>
              <a:t>% of statistically significant results that are </a:t>
            </a:r>
            <a:r>
              <a:rPr lang="en-CA" sz="2400" b="1" kern="0" dirty="0" smtClean="0"/>
              <a:t>FALSE</a:t>
            </a:r>
            <a:r>
              <a:rPr lang="en-CA" sz="2400" kern="0" dirty="0" smtClean="0"/>
              <a:t> = </a:t>
            </a:r>
            <a:r>
              <a:rPr lang="en-CA" sz="2400" i="1" kern="0" dirty="0" smtClean="0"/>
              <a:t>row %</a:t>
            </a:r>
            <a:r>
              <a:rPr lang="en-CA" sz="2400" kern="0" dirty="0" smtClean="0"/>
              <a:t> for cell </a:t>
            </a:r>
            <a:r>
              <a:rPr lang="en-CA" sz="2400" i="1" kern="0" dirty="0" smtClean="0"/>
              <a:t>a</a:t>
            </a:r>
            <a:r>
              <a:rPr lang="en-CA" sz="2400" kern="0" dirty="0" smtClean="0"/>
              <a:t> = </a:t>
            </a:r>
            <a:r>
              <a:rPr lang="en-CA" sz="2400" b="1" i="1" kern="0" dirty="0" smtClean="0"/>
              <a:t>FDR</a:t>
            </a:r>
            <a:r>
              <a:rPr lang="en-CA" sz="2400" kern="0" dirty="0" smtClean="0"/>
              <a:t> = 46 </a:t>
            </a:r>
            <a:r>
              <a:rPr lang="en-CA" sz="2400" kern="0" dirty="0"/>
              <a:t>÷ </a:t>
            </a:r>
            <a:r>
              <a:rPr lang="en-CA" sz="2400" kern="0" dirty="0" smtClean="0"/>
              <a:t>242 = </a:t>
            </a:r>
            <a:r>
              <a:rPr lang="en-CA" sz="2400" b="1" kern="0" dirty="0" smtClean="0">
                <a:solidFill>
                  <a:srgbClr val="FF0000"/>
                </a:solidFill>
              </a:rPr>
              <a:t>19.0%</a:t>
            </a:r>
          </a:p>
          <a:p>
            <a:pPr>
              <a:spcAft>
                <a:spcPts val="600"/>
              </a:spcAft>
            </a:pPr>
            <a:r>
              <a:rPr lang="en-CA" sz="2400" kern="0" dirty="0" smtClean="0">
                <a:solidFill>
                  <a:srgbClr val="0000FF"/>
                </a:solidFill>
              </a:rPr>
              <a:t>As we saw earlier, the percentage of significant results that are false positives (the </a:t>
            </a:r>
            <a:r>
              <a:rPr lang="en-CA" sz="2400" b="1" i="1" kern="0" dirty="0" smtClean="0">
                <a:solidFill>
                  <a:srgbClr val="0000FF"/>
                </a:solidFill>
              </a:rPr>
              <a:t>FDR</a:t>
            </a:r>
            <a:r>
              <a:rPr lang="en-CA" sz="2400" kern="0" dirty="0" smtClean="0">
                <a:solidFill>
                  <a:srgbClr val="0000FF"/>
                </a:solidFill>
              </a:rPr>
              <a:t>) increases as power decreases</a:t>
            </a:r>
            <a:endParaRPr lang="en-CA" sz="2400" i="1" kern="0" dirty="0">
              <a:solidFill>
                <a:srgbClr val="0000FF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716200" y="1768658"/>
            <a:ext cx="5760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000" dirty="0" smtClean="0"/>
              <a:t>(</a:t>
            </a:r>
            <a:r>
              <a:rPr lang="en-CA" sz="2000" i="1" dirty="0" smtClean="0"/>
              <a:t>a</a:t>
            </a:r>
            <a:r>
              <a:rPr lang="en-CA" sz="2000" dirty="0" smtClean="0"/>
              <a:t>)</a:t>
            </a:r>
            <a:endParaRPr lang="en-CA" sz="2000" dirty="0"/>
          </a:p>
        </p:txBody>
      </p:sp>
      <p:sp>
        <p:nvSpPr>
          <p:cNvPr id="10" name="TextBox 9"/>
          <p:cNvSpPr txBox="1"/>
          <p:nvPr/>
        </p:nvSpPr>
        <p:spPr>
          <a:xfrm>
            <a:off x="4716384" y="2368786"/>
            <a:ext cx="5760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000" dirty="0" smtClean="0"/>
              <a:t>(</a:t>
            </a:r>
            <a:r>
              <a:rPr lang="en-CA" sz="2000" i="1" dirty="0" smtClean="0"/>
              <a:t>c</a:t>
            </a:r>
            <a:r>
              <a:rPr lang="en-CA" sz="2000" dirty="0" smtClean="0"/>
              <a:t>)</a:t>
            </a:r>
            <a:endParaRPr lang="en-CA" sz="2000" dirty="0"/>
          </a:p>
        </p:txBody>
      </p:sp>
      <p:sp>
        <p:nvSpPr>
          <p:cNvPr id="11" name="TextBox 10"/>
          <p:cNvSpPr txBox="1"/>
          <p:nvPr/>
        </p:nvSpPr>
        <p:spPr>
          <a:xfrm>
            <a:off x="5231920" y="1772816"/>
            <a:ext cx="5760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000" dirty="0" smtClean="0"/>
              <a:t>(</a:t>
            </a:r>
            <a:r>
              <a:rPr lang="en-CA" sz="2000" i="1" dirty="0" smtClean="0"/>
              <a:t>b</a:t>
            </a:r>
            <a:r>
              <a:rPr lang="en-CA" sz="2000" dirty="0" smtClean="0"/>
              <a:t>)</a:t>
            </a:r>
            <a:endParaRPr lang="en-CA" sz="2000" dirty="0"/>
          </a:p>
        </p:txBody>
      </p:sp>
      <p:sp>
        <p:nvSpPr>
          <p:cNvPr id="12" name="TextBox 11"/>
          <p:cNvSpPr txBox="1"/>
          <p:nvPr/>
        </p:nvSpPr>
        <p:spPr>
          <a:xfrm>
            <a:off x="5232104" y="2372944"/>
            <a:ext cx="5760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000" dirty="0" smtClean="0"/>
              <a:t>(</a:t>
            </a:r>
            <a:r>
              <a:rPr lang="en-CA" sz="2000" i="1" dirty="0" smtClean="0"/>
              <a:t>d</a:t>
            </a:r>
            <a:r>
              <a:rPr lang="en-CA" sz="2000" dirty="0" smtClean="0"/>
              <a:t>)</a:t>
            </a:r>
            <a:endParaRPr lang="en-CA" sz="2000" dirty="0"/>
          </a:p>
        </p:txBody>
      </p:sp>
      <p:sp>
        <p:nvSpPr>
          <p:cNvPr id="13" name="Rectangle 12"/>
          <p:cNvSpPr/>
          <p:nvPr/>
        </p:nvSpPr>
        <p:spPr bwMode="auto">
          <a:xfrm>
            <a:off x="3555109" y="1688776"/>
            <a:ext cx="1692000" cy="1656000"/>
          </a:xfrm>
          <a:prstGeom prst="rect">
            <a:avLst/>
          </a:prstGeom>
          <a:noFill/>
          <a:ln w="5715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CA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" name="Rectangle 3"/>
          <p:cNvSpPr/>
          <p:nvPr/>
        </p:nvSpPr>
        <p:spPr bwMode="auto">
          <a:xfrm>
            <a:off x="782525" y="1675718"/>
            <a:ext cx="7557771" cy="576000"/>
          </a:xfrm>
          <a:prstGeom prst="rect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CA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16150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3" grpId="0" animBg="1"/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9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4400" dirty="0" smtClean="0"/>
              <a:t>The Objective</a:t>
            </a:r>
            <a:endParaRPr lang="en-US" altLang="en-US" sz="4400" dirty="0"/>
          </a:p>
        </p:txBody>
      </p:sp>
      <p:sp>
        <p:nvSpPr>
          <p:cNvPr id="549892" name="Text Box 4"/>
          <p:cNvSpPr txBox="1">
            <a:spLocks noChangeArrowheads="1"/>
          </p:cNvSpPr>
          <p:nvPr/>
        </p:nvSpPr>
        <p:spPr bwMode="auto">
          <a:xfrm>
            <a:off x="731696" y="1799269"/>
            <a:ext cx="7648792" cy="3477875"/>
          </a:xfrm>
          <a:prstGeom prst="rect">
            <a:avLst/>
          </a:prstGeom>
          <a:solidFill>
            <a:srgbClr val="FFFF00"/>
          </a:solidFill>
          <a:ln w="28575" algn="ctr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  <a:buFont typeface="Wingdings" pitchFamily="2" charset="2"/>
              <a:buNone/>
            </a:pPr>
            <a:r>
              <a:rPr lang="en-US" altLang="en-US" sz="4400" dirty="0"/>
              <a:t>To </a:t>
            </a:r>
            <a:r>
              <a:rPr lang="en-US" altLang="en-US" sz="4400" dirty="0" smtClean="0"/>
              <a:t>challenge the common misconception that if one obtains a statistically significant result, one </a:t>
            </a:r>
            <a:r>
              <a:rPr lang="en-US" altLang="en-US" sz="4400" b="1" i="1" dirty="0" smtClean="0">
                <a:solidFill>
                  <a:srgbClr val="0000FF"/>
                </a:solidFill>
              </a:rPr>
              <a:t>must</a:t>
            </a:r>
            <a:r>
              <a:rPr lang="en-US" altLang="en-US" sz="4400" dirty="0" smtClean="0"/>
              <a:t> have had sufficient power.</a:t>
            </a:r>
            <a:endParaRPr lang="en-US" altLang="en-US" sz="4400" dirty="0"/>
          </a:p>
        </p:txBody>
      </p:sp>
    </p:spTree>
    <p:extLst>
      <p:ext uri="{BB962C8B-B14F-4D97-AF65-F5344CB8AC3E}">
        <p14:creationId xmlns:p14="http://schemas.microsoft.com/office/powerpoint/2010/main" val="2551724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98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989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75832" y="2130425"/>
            <a:ext cx="7990656" cy="1470025"/>
          </a:xfrm>
          <a:noFill/>
        </p:spPr>
        <p:txBody>
          <a:bodyPr/>
          <a:lstStyle/>
          <a:p>
            <a:r>
              <a:rPr lang="en-CA" dirty="0" smtClean="0"/>
              <a:t>What motivated this presentation?</a:t>
            </a:r>
            <a:endParaRPr lang="en-CA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234351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 bwMode="auto">
          <a:xfrm>
            <a:off x="4067944" y="4376952"/>
            <a:ext cx="4176464" cy="1152128"/>
          </a:xfrm>
          <a:prstGeom prst="rect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CA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" name="Rectangle 3"/>
          <p:cNvSpPr/>
          <p:nvPr/>
        </p:nvSpPr>
        <p:spPr bwMode="auto">
          <a:xfrm>
            <a:off x="4067944" y="2420888"/>
            <a:ext cx="4608512" cy="360040"/>
          </a:xfrm>
          <a:prstGeom prst="rect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CA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5928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402" y="404664"/>
            <a:ext cx="2867446" cy="490833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3" name="Content Placeholder 2"/>
          <p:cNvSpPr txBox="1">
            <a:spLocks/>
          </p:cNvSpPr>
          <p:nvPr/>
        </p:nvSpPr>
        <p:spPr>
          <a:xfrm>
            <a:off x="3707904" y="536892"/>
            <a:ext cx="5184577" cy="5574983"/>
          </a:xfrm>
          <a:prstGeom prst="rect">
            <a:avLst/>
          </a:prstGeom>
        </p:spPr>
        <p:txBody>
          <a:bodyPr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Ø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spcAft>
                <a:spcPts val="600"/>
              </a:spcAft>
            </a:pPr>
            <a:r>
              <a:rPr lang="en-CA" sz="2400" dirty="0" smtClean="0"/>
              <a:t>“Conversely</a:t>
            </a:r>
            <a:r>
              <a:rPr lang="en-CA" sz="2400" dirty="0"/>
              <a:t>, on one occasion, when we had reported a significant difference at the &lt; 0.001 level with a sample size of approximately 15 per group</a:t>
            </a:r>
            <a:r>
              <a:rPr lang="en-CA" sz="2400" dirty="0" smtClean="0"/>
              <a:t>, one </a:t>
            </a:r>
            <a:r>
              <a:rPr lang="en-CA" sz="2400" dirty="0"/>
              <a:t>intellectually challenged reviewer took us to task for conducting studies with such small samples, saying we didn’t have enough power</a:t>
            </a:r>
            <a:r>
              <a:rPr lang="en-CA" sz="2400" dirty="0" smtClean="0"/>
              <a:t>.” </a:t>
            </a:r>
          </a:p>
          <a:p>
            <a:pPr>
              <a:spcAft>
                <a:spcPts val="600"/>
              </a:spcAft>
            </a:pPr>
            <a:r>
              <a:rPr lang="en-CA" sz="2400" dirty="0" smtClean="0"/>
              <a:t>“Clearly, we </a:t>
            </a:r>
            <a:r>
              <a:rPr lang="en-CA" sz="2400" dirty="0"/>
              <a:t>did have enough power to detect a difference because we </a:t>
            </a:r>
            <a:r>
              <a:rPr lang="en-CA" sz="2400" i="1" dirty="0"/>
              <a:t>did </a:t>
            </a:r>
            <a:r>
              <a:rPr lang="en-CA" sz="2400" dirty="0"/>
              <a:t>detect it</a:t>
            </a:r>
            <a:r>
              <a:rPr lang="en-CA" sz="2400" dirty="0" smtClean="0"/>
              <a:t>.”</a:t>
            </a:r>
          </a:p>
          <a:p>
            <a:pPr marL="0" indent="0" algn="r">
              <a:spcAft>
                <a:spcPts val="600"/>
              </a:spcAft>
              <a:buNone/>
            </a:pPr>
            <a:r>
              <a:rPr lang="en-CA" sz="1800" kern="0" dirty="0" smtClean="0"/>
              <a:t>(</a:t>
            </a:r>
            <a:r>
              <a:rPr lang="en-CA" sz="1800" i="1" kern="0" dirty="0" smtClean="0"/>
              <a:t>PDQ Statistics</a:t>
            </a:r>
            <a:r>
              <a:rPr lang="en-CA" sz="1800" kern="0" dirty="0" smtClean="0"/>
              <a:t>, 3</a:t>
            </a:r>
            <a:r>
              <a:rPr lang="en-CA" sz="1800" kern="0" baseline="30000" dirty="0" smtClean="0"/>
              <a:t>rd</a:t>
            </a:r>
            <a:r>
              <a:rPr lang="en-CA" sz="1800" kern="0" dirty="0" smtClean="0"/>
              <a:t> Ed., p. 24)</a:t>
            </a:r>
            <a:endParaRPr lang="en-CA" sz="1800" kern="0" dirty="0"/>
          </a:p>
        </p:txBody>
      </p:sp>
      <p:sp>
        <p:nvSpPr>
          <p:cNvPr id="2" name="TextBox 1"/>
          <p:cNvSpPr txBox="1"/>
          <p:nvPr/>
        </p:nvSpPr>
        <p:spPr>
          <a:xfrm>
            <a:off x="132410" y="5519972"/>
            <a:ext cx="314344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000" dirty="0" smtClean="0"/>
              <a:t>Norman &amp; </a:t>
            </a:r>
            <a:r>
              <a:rPr lang="en-CA" sz="2000" dirty="0" err="1" smtClean="0"/>
              <a:t>Streiner</a:t>
            </a:r>
            <a:r>
              <a:rPr lang="en-CA" sz="2000" dirty="0" smtClean="0"/>
              <a:t> (2003)</a:t>
            </a:r>
            <a:endParaRPr lang="en-CA" sz="2000" dirty="0"/>
          </a:p>
        </p:txBody>
      </p:sp>
    </p:spTree>
    <p:extLst>
      <p:ext uri="{BB962C8B-B14F-4D97-AF65-F5344CB8AC3E}">
        <p14:creationId xmlns:p14="http://schemas.microsoft.com/office/powerpoint/2010/main" val="15489571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08582" y="260648"/>
            <a:ext cx="1483098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9600" b="1" cap="none" spc="0" dirty="0" smtClean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Q.</a:t>
            </a:r>
            <a:endParaRPr lang="en-US" sz="9600" b="1" cap="none" spc="0" dirty="0">
              <a:ln w="11430"/>
              <a:solidFill>
                <a:srgbClr val="FF00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763688" y="419180"/>
            <a:ext cx="698477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CA" sz="3200" dirty="0" smtClean="0"/>
              <a:t>Does getting a statistically significant result </a:t>
            </a:r>
            <a:r>
              <a:rPr lang="en-CA" sz="3200" b="1" i="1" dirty="0" smtClean="0">
                <a:solidFill>
                  <a:srgbClr val="0000FF"/>
                </a:solidFill>
              </a:rPr>
              <a:t>prove</a:t>
            </a:r>
            <a:r>
              <a:rPr lang="en-CA" sz="3200" dirty="0" smtClean="0"/>
              <a:t> that you had sufficient power?</a:t>
            </a:r>
            <a:endParaRPr lang="en-CA" sz="3200" dirty="0"/>
          </a:p>
        </p:txBody>
      </p:sp>
      <p:sp>
        <p:nvSpPr>
          <p:cNvPr id="4" name="Rectangle 3"/>
          <p:cNvSpPr/>
          <p:nvPr/>
        </p:nvSpPr>
        <p:spPr>
          <a:xfrm>
            <a:off x="225207" y="2348880"/>
            <a:ext cx="1415772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9600" b="1" cap="none" spc="0" dirty="0" smtClean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A.</a:t>
            </a:r>
            <a:endParaRPr lang="en-US" sz="9600" b="1" cap="none" spc="0" dirty="0">
              <a:ln w="11430"/>
              <a:solidFill>
                <a:srgbClr val="FF00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763688" y="2683492"/>
            <a:ext cx="7128792" cy="32778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l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CA" sz="3200" dirty="0" smtClean="0"/>
              <a:t>Norman &amp; </a:t>
            </a:r>
            <a:r>
              <a:rPr lang="en-CA" sz="3200" dirty="0" err="1" smtClean="0"/>
              <a:t>Streiner</a:t>
            </a:r>
            <a:r>
              <a:rPr lang="en-CA" sz="3200" dirty="0" smtClean="0"/>
              <a:t> (2003) say </a:t>
            </a:r>
            <a:r>
              <a:rPr lang="en-CA" sz="3200" b="1" i="1" dirty="0" smtClean="0">
                <a:solidFill>
                  <a:srgbClr val="0000FF"/>
                </a:solidFill>
              </a:rPr>
              <a:t>YES</a:t>
            </a:r>
            <a:r>
              <a:rPr lang="en-CA" sz="3200" dirty="0" smtClean="0"/>
              <a:t>.  </a:t>
            </a:r>
          </a:p>
          <a:p>
            <a:pPr marL="457200" indent="-457200" algn="l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CA" sz="3200" dirty="0" smtClean="0"/>
              <a:t>The “intellectually challenged</a:t>
            </a:r>
            <a:r>
              <a:rPr lang="en-CA" sz="3200" dirty="0"/>
              <a:t>” reviewer (</a:t>
            </a:r>
            <a:r>
              <a:rPr lang="en-CA" sz="3200" dirty="0" smtClean="0"/>
              <a:t>ICR) </a:t>
            </a:r>
            <a:r>
              <a:rPr lang="en-CA" sz="3200" dirty="0"/>
              <a:t>says </a:t>
            </a:r>
            <a:r>
              <a:rPr lang="en-CA" sz="3200" b="1" i="1" dirty="0" smtClean="0">
                <a:solidFill>
                  <a:srgbClr val="0000FF"/>
                </a:solidFill>
              </a:rPr>
              <a:t>NO</a:t>
            </a:r>
            <a:r>
              <a:rPr lang="en-CA" sz="3200" dirty="0" smtClean="0"/>
              <a:t>.  </a:t>
            </a:r>
          </a:p>
          <a:p>
            <a:pPr marL="457200" indent="-457200" algn="l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CA" sz="3200" b="1" dirty="0" smtClean="0">
                <a:solidFill>
                  <a:srgbClr val="0000FF"/>
                </a:solidFill>
              </a:rPr>
              <a:t>I agree with the ICR!</a:t>
            </a:r>
          </a:p>
          <a:p>
            <a:pPr marL="457200" indent="-457200" algn="l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CA" sz="3200" dirty="0" smtClean="0"/>
              <a:t>I’ll now try to demonstrate </a:t>
            </a:r>
            <a:r>
              <a:rPr lang="en-CA" sz="3200" b="1" i="1" dirty="0" smtClean="0">
                <a:solidFill>
                  <a:srgbClr val="0000FF"/>
                </a:solidFill>
              </a:rPr>
              <a:t>WHY</a:t>
            </a:r>
            <a:r>
              <a:rPr lang="en-CA" sz="3200" dirty="0" smtClean="0">
                <a:solidFill>
                  <a:srgbClr val="0000FF"/>
                </a:solidFill>
              </a:rPr>
              <a:t> </a:t>
            </a:r>
            <a:r>
              <a:rPr lang="en-CA" sz="3200" dirty="0" smtClean="0"/>
              <a:t>via </a:t>
            </a:r>
            <a:r>
              <a:rPr lang="en-CA" sz="3200" b="1" i="1" dirty="0" smtClean="0">
                <a:solidFill>
                  <a:srgbClr val="0000FF"/>
                </a:solidFill>
              </a:rPr>
              <a:t>simulation</a:t>
            </a:r>
            <a:r>
              <a:rPr lang="en-CA" sz="3200" dirty="0" smtClean="0"/>
              <a:t>.</a:t>
            </a:r>
            <a:endParaRPr lang="en-CA" sz="3200" b="1" i="1" dirty="0"/>
          </a:p>
        </p:txBody>
      </p:sp>
      <p:pic>
        <p:nvPicPr>
          <p:cNvPr id="599042" name="Picture 2" descr="C:\Users\Bruce Weaver\AppData\Local\Microsoft\Windows\Temporary Internet Files\Content.IE5\OPTJM4PN\MC900048766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360" y="3675199"/>
            <a:ext cx="1059928" cy="11939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665379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9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An Example Using the Risk Difference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Aft>
                <a:spcPts val="1800"/>
              </a:spcAft>
            </a:pPr>
            <a:r>
              <a:rPr lang="en-CA" sz="2800" dirty="0" smtClean="0"/>
              <a:t>Suppose the risk of some bad outcome is 10% in untreated (or treated as usual) patients</a:t>
            </a:r>
          </a:p>
          <a:p>
            <a:pPr>
              <a:spcAft>
                <a:spcPts val="1800"/>
              </a:spcAft>
            </a:pPr>
            <a:r>
              <a:rPr lang="en-CA" sz="2800" dirty="0" smtClean="0"/>
              <a:t>A new treatment is supposed to </a:t>
            </a:r>
            <a:r>
              <a:rPr lang="en-CA" sz="2800" b="1" i="1" dirty="0" smtClean="0"/>
              <a:t>lower</a:t>
            </a:r>
            <a:r>
              <a:rPr lang="en-CA" sz="2800" dirty="0" smtClean="0"/>
              <a:t> the risk</a:t>
            </a:r>
          </a:p>
          <a:p>
            <a:pPr>
              <a:spcAft>
                <a:spcPts val="1800"/>
              </a:spcAft>
            </a:pPr>
            <a:r>
              <a:rPr lang="en-CA" sz="2800" dirty="0" smtClean="0"/>
              <a:t>Suppose a </a:t>
            </a:r>
            <a:r>
              <a:rPr lang="en-CA" sz="2800" dirty="0" smtClean="0">
                <a:solidFill>
                  <a:srgbClr val="0000FF"/>
                </a:solidFill>
              </a:rPr>
              <a:t>5% risk reduction</a:t>
            </a:r>
            <a:r>
              <a:rPr lang="en-CA" sz="2800" dirty="0" smtClean="0"/>
              <a:t> would be clinically important (i.e., from 10% to 5% in the treated group)</a:t>
            </a:r>
          </a:p>
          <a:p>
            <a:pPr>
              <a:spcAft>
                <a:spcPts val="1800"/>
              </a:spcAft>
            </a:pPr>
            <a:r>
              <a:rPr lang="en-CA" sz="2800" dirty="0" smtClean="0"/>
              <a:t>I estimate the sample size needed to achieve power = 80% (with </a:t>
            </a:r>
            <a:r>
              <a:rPr lang="el-GR" sz="2800" dirty="0" smtClean="0"/>
              <a:t>α</a:t>
            </a:r>
            <a:r>
              <a:rPr lang="en-CA" sz="2800" dirty="0" smtClean="0"/>
              <a:t> = .05), and then conduct a clinical trial</a:t>
            </a:r>
            <a:endParaRPr lang="en-CA" sz="2800" dirty="0"/>
          </a:p>
        </p:txBody>
      </p:sp>
    </p:spTree>
    <p:extLst>
      <p:ext uri="{BB962C8B-B14F-4D97-AF65-F5344CB8AC3E}">
        <p14:creationId xmlns:p14="http://schemas.microsoft.com/office/powerpoint/2010/main" val="3219593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B300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B300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30288</TotalTime>
  <Words>2407</Words>
  <Application>Microsoft Office PowerPoint</Application>
  <PresentationFormat>On-screen Show (4:3)</PresentationFormat>
  <Paragraphs>237</Paragraphs>
  <Slides>42</Slides>
  <Notes>9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42</vt:i4>
      </vt:variant>
    </vt:vector>
  </HeadingPairs>
  <TitlesOfParts>
    <vt:vector size="43" baseType="lpstr">
      <vt:lpstr>Default Design</vt:lpstr>
      <vt:lpstr>X </vt:lpstr>
      <vt:lpstr>OR…</vt:lpstr>
      <vt:lpstr>PowerPoint Presentation</vt:lpstr>
      <vt:lpstr>Speaker Acceptance &amp; Disclosure</vt:lpstr>
      <vt:lpstr>The Objective</vt:lpstr>
      <vt:lpstr>What motivated this presentation?</vt:lpstr>
      <vt:lpstr>PowerPoint Presentation</vt:lpstr>
      <vt:lpstr>PowerPoint Presentation</vt:lpstr>
      <vt:lpstr>An Example Using the Risk Difference</vt:lpstr>
      <vt:lpstr>Sample Size Estimate (from PASS)</vt:lpstr>
      <vt:lpstr>The Simulation</vt:lpstr>
      <vt:lpstr>Distribution of the 1000 p-values (given n1 = n2 = 435 and population risks of 10% &amp; 5%)</vt:lpstr>
      <vt:lpstr>Validation of the Simulation</vt:lpstr>
      <vt:lpstr>Distribution of the 1000 p-values (given n1 = n2 = 214 and population risks of 10% &amp; 5%)</vt:lpstr>
      <vt:lpstr>Distribution of the 1000 p-values (given n1 = n2 = 69 and population risks of 10% &amp; 5%)</vt:lpstr>
      <vt:lpstr>Distribution of p-values &lt; .05  (given n1 = n2 = 69 and population risks of 10% &amp; 5%)</vt:lpstr>
      <vt:lpstr>Back to Norman &amp; Streiner (2003)</vt:lpstr>
      <vt:lpstr>A priori power vs. post hoc power (1)</vt:lpstr>
      <vt:lpstr>A priori power vs. post hoc power (2)</vt:lpstr>
      <vt:lpstr>Another Fly in the Ointment </vt:lpstr>
      <vt:lpstr>PowerPoint Presentation</vt:lpstr>
      <vt:lpstr>SUMMARY</vt:lpstr>
      <vt:lpstr>FINALLY…</vt:lpstr>
      <vt:lpstr>PowerPoint Presentation</vt:lpstr>
      <vt:lpstr>Questions?</vt:lpstr>
      <vt:lpstr>Contact Information</vt:lpstr>
      <vt:lpstr>PowerPoint Presentation</vt:lpstr>
      <vt:lpstr>PowerPoint Presentation</vt:lpstr>
      <vt:lpstr>Distribution of the 1000 p-values (given n1 = n2 = 435 and population risks of 10% &amp; 5%)</vt:lpstr>
      <vt:lpstr>Distribution of the 1000 p-values (given n1 = n2 = 435 and population risks of 10% &amp; 10%)</vt:lpstr>
      <vt:lpstr>PowerPoint Presentation</vt:lpstr>
      <vt:lpstr>Distribution of the 1000 p-values (given n1 = n2 = 214 and population risks of 10% &amp; 5%)</vt:lpstr>
      <vt:lpstr>Distribution of the 1000 p-values (given n1 = n2 = 214 and population risks of 10% &amp; 10%)</vt:lpstr>
      <vt:lpstr>PowerPoint Presentation</vt:lpstr>
      <vt:lpstr>Distribution of the 1000 p-values (given n1 = n2 = 69 and population risks of 10% &amp; 5%)</vt:lpstr>
      <vt:lpstr>Distribution of the 1000 p-values (given n1 = n2 = 69 and population risks of 10% &amp; 10%)</vt:lpstr>
      <vt:lpstr>PowerPoint Presentation</vt:lpstr>
      <vt:lpstr>PowerPoint Presentation</vt:lpstr>
      <vt:lpstr>Why do we set α = .05?</vt:lpstr>
      <vt:lpstr>What does α = .05 mean?</vt:lpstr>
      <vt:lpstr>PowerPoint Presentation</vt:lpstr>
      <vt:lpstr>PowerPoint Presentation</vt:lpstr>
    </vt:vector>
  </TitlesOfParts>
  <Company>Northern Ontario School of Medicine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MedSchool</dc:creator>
  <cp:lastModifiedBy>Bruce</cp:lastModifiedBy>
  <cp:revision>527</cp:revision>
  <dcterms:created xsi:type="dcterms:W3CDTF">2005-08-16T17:27:16Z</dcterms:created>
  <dcterms:modified xsi:type="dcterms:W3CDTF">2015-06-06T02:14:54Z</dcterms:modified>
</cp:coreProperties>
</file>