
<file path=[Content_Types].xml><?xml version="1.0" encoding="utf-8"?>
<Types xmlns="http://schemas.openxmlformats.org/package/2006/content-types">
  <Default Extension="png" ContentType="image/png"/>
  <Default Extension="mp3" ContentType="audio/mpe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718" r:id="rId2"/>
    <p:sldId id="833" r:id="rId3"/>
    <p:sldId id="947" r:id="rId4"/>
    <p:sldId id="908" r:id="rId5"/>
    <p:sldId id="955" r:id="rId6"/>
    <p:sldId id="843" r:id="rId7"/>
    <p:sldId id="847" r:id="rId8"/>
    <p:sldId id="909" r:id="rId9"/>
    <p:sldId id="926" r:id="rId10"/>
    <p:sldId id="925" r:id="rId11"/>
    <p:sldId id="855" r:id="rId12"/>
    <p:sldId id="844" r:id="rId13"/>
    <p:sldId id="848" r:id="rId14"/>
    <p:sldId id="849" r:id="rId15"/>
    <p:sldId id="886" r:id="rId16"/>
    <p:sldId id="862" r:id="rId17"/>
    <p:sldId id="863" r:id="rId18"/>
    <p:sldId id="921" r:id="rId19"/>
    <p:sldId id="857" r:id="rId20"/>
    <p:sldId id="927" r:id="rId21"/>
    <p:sldId id="842" r:id="rId22"/>
    <p:sldId id="938" r:id="rId23"/>
    <p:sldId id="838" r:id="rId24"/>
    <p:sldId id="841" r:id="rId25"/>
    <p:sldId id="860" r:id="rId26"/>
    <p:sldId id="865" r:id="rId27"/>
    <p:sldId id="898" r:id="rId28"/>
    <p:sldId id="940" r:id="rId29"/>
    <p:sldId id="897" r:id="rId30"/>
    <p:sldId id="901" r:id="rId31"/>
    <p:sldId id="961" r:id="rId32"/>
    <p:sldId id="962" r:id="rId33"/>
    <p:sldId id="957" r:id="rId34"/>
    <p:sldId id="918" r:id="rId35"/>
    <p:sldId id="956" r:id="rId36"/>
    <p:sldId id="919" r:id="rId37"/>
    <p:sldId id="929" r:id="rId38"/>
    <p:sldId id="920" r:id="rId39"/>
    <p:sldId id="930" r:id="rId40"/>
    <p:sldId id="934" r:id="rId41"/>
    <p:sldId id="939" r:id="rId42"/>
    <p:sldId id="932" r:id="rId43"/>
    <p:sldId id="933" r:id="rId44"/>
    <p:sldId id="935" r:id="rId45"/>
    <p:sldId id="943" r:id="rId46"/>
    <p:sldId id="942" r:id="rId47"/>
    <p:sldId id="774" r:id="rId48"/>
    <p:sldId id="830" r:id="rId49"/>
    <p:sldId id="781" r:id="rId50"/>
    <p:sldId id="960" r:id="rId51"/>
    <p:sldId id="948" r:id="rId52"/>
    <p:sldId id="949" r:id="rId53"/>
    <p:sldId id="950" r:id="rId54"/>
    <p:sldId id="951" r:id="rId55"/>
    <p:sldId id="953" r:id="rId56"/>
    <p:sldId id="944" r:id="rId57"/>
    <p:sldId id="945" r:id="rId58"/>
    <p:sldId id="946" r:id="rId59"/>
    <p:sldId id="861" r:id="rId60"/>
    <p:sldId id="885" r:id="rId61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FF"/>
    <a:srgbClr val="00FF00"/>
    <a:srgbClr val="FFFF00"/>
    <a:srgbClr val="FFCC00"/>
    <a:srgbClr val="009900"/>
    <a:srgbClr val="CC99FF"/>
    <a:srgbClr val="FFFF66"/>
    <a:srgbClr val="FF99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94" autoAdjust="0"/>
    <p:restoredTop sz="90280" autoAdjust="0"/>
  </p:normalViewPr>
  <p:slideViewPr>
    <p:cSldViewPr>
      <p:cViewPr varScale="1">
        <p:scale>
          <a:sx n="104" d="100"/>
          <a:sy n="104" d="100"/>
        </p:scale>
        <p:origin x="183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 altLang="en-US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 altLang="en-US"/>
          </a:p>
        </p:txBody>
      </p:sp>
      <p:sp>
        <p:nvSpPr>
          <p:cNvPr id="166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 altLang="en-US"/>
          </a:p>
        </p:txBody>
      </p:sp>
      <p:sp>
        <p:nvSpPr>
          <p:cNvPr id="166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A99CF85C-45DB-4A22-AE7C-288D3D982E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86057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 alt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9AE52E92-5AD4-46AF-B812-666504B882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13817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0D3E2A-8442-4EED-AD13-EBB2D6529E35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64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90600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0D3E2A-8442-4EED-AD13-EBB2D6529E35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64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6537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2912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1989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-6350"/>
            <a:ext cx="2286000" cy="6118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6350"/>
            <a:ext cx="6705600" cy="6118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7859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35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28588" y="1327150"/>
            <a:ext cx="8893175" cy="4784725"/>
          </a:xfrm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4500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6592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1033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588" y="1327150"/>
            <a:ext cx="4370387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1327150"/>
            <a:ext cx="4370388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12785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3239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5594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7064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7962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762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6235700"/>
            <a:ext cx="9144000" cy="649288"/>
          </a:xfrm>
          <a:prstGeom prst="rect">
            <a:avLst/>
          </a:prstGeom>
          <a:solidFill>
            <a:srgbClr val="061A4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6350"/>
            <a:ext cx="9144000" cy="1143000"/>
          </a:xfrm>
          <a:prstGeom prst="rect">
            <a:avLst/>
          </a:prstGeom>
          <a:solidFill>
            <a:srgbClr val="FFB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588" y="1327150"/>
            <a:ext cx="8893175" cy="478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" name="TextBox 1"/>
          <p:cNvSpPr txBox="1">
            <a:spLocks noChangeArrowheads="1"/>
          </p:cNvSpPr>
          <p:nvPr userDrawn="1"/>
        </p:nvSpPr>
        <p:spPr bwMode="auto">
          <a:xfrm>
            <a:off x="147638" y="6453188"/>
            <a:ext cx="11119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1200" dirty="0" smtClean="0">
                <a:solidFill>
                  <a:schemeClr val="bg1"/>
                </a:solidFill>
              </a:rPr>
              <a:t>B. Weaver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2195736" y="6453188"/>
            <a:ext cx="475319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 smtClean="0">
                <a:solidFill>
                  <a:schemeClr val="bg1"/>
                </a:solidFill>
              </a:rPr>
              <a:t>Northern Health Research Conference, October 13-14, 2017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7092950" y="6453188"/>
            <a:ext cx="18716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3729C96-C2A5-4294-AC7C-5AA4FE1B923E}" type="slidenum">
              <a:rPr lang="en-US" sz="1200">
                <a:solidFill>
                  <a:schemeClr val="bg1"/>
                </a:solidFill>
              </a:rPr>
              <a:pPr algn="r" eaLnBrk="1" hangingPunct="1"/>
              <a:t>‹#›</a:t>
            </a:fld>
            <a:endParaRPr lang="en-US" sz="120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ss.princeton.edu/online_help/analysis/regression_intro.htm" TargetMode="External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jpe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5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Robust_statistics#Definition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openxmlformats.org/officeDocument/2006/relationships/image" Target="../media/image39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hyperlink" Target="mailto:bweaver@lakeheadu.ca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3.w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analysisfactor.com/" TargetMode="External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emf"/><Relationship Id="rId4" Type="http://schemas.openxmlformats.org/officeDocument/2006/relationships/image" Target="../media/image4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analysisfactor.com/the-distribution-of-independent-variables-in-regression-models/" TargetMode="External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hyperlink" Target="http://www.theanalysisfactor.com/assumptions-about-residuals/" TargetMode="Externa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ss.princeton.edu/online_help/analysis/regression_intro.htm" TargetMode="External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2225" y="-26988"/>
            <a:ext cx="9180000" cy="1800226"/>
          </a:xfrm>
          <a:noFill/>
        </p:spPr>
        <p:txBody>
          <a:bodyPr/>
          <a:lstStyle/>
          <a:p>
            <a:r>
              <a:rPr lang="en-US" altLang="en-US" sz="4400" dirty="0" smtClean="0">
                <a:solidFill>
                  <a:schemeClr val="bg1"/>
                </a:solidFill>
              </a:rPr>
              <a:t>X</a:t>
            </a:r>
            <a:r>
              <a:rPr lang="en-US" altLang="en-US" sz="4400" dirty="0" smtClean="0"/>
              <a:t> </a:t>
            </a:r>
            <a:endParaRPr lang="en-US" altLang="en-US" sz="44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79714" y="2782044"/>
            <a:ext cx="7561263" cy="19431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Bruce Weaver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Northern Ontario School of Medicine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Northern Health Research Conference</a:t>
            </a: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October 13-14, 2017</a:t>
            </a:r>
            <a:endParaRPr lang="en-US" altLang="en-US" sz="2400" dirty="0"/>
          </a:p>
        </p:txBody>
      </p:sp>
      <p:pic>
        <p:nvPicPr>
          <p:cNvPr id="2055" name="Picture 7" descr="NOSM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473575"/>
            <a:ext cx="1328738" cy="154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904" y="4946104"/>
            <a:ext cx="33813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B30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5028" y="112564"/>
            <a:ext cx="873399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Silly or Pointless Things People Do</a:t>
            </a:r>
          </a:p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When Analyzing Data:                             </a:t>
            </a:r>
            <a:endParaRPr lang="en-US" sz="36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584" y="5025208"/>
            <a:ext cx="2016224" cy="110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27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 b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96" y="-3504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A" sz="2000" dirty="0" smtClean="0">
                <a:solidFill>
                  <a:schemeClr val="bg1"/>
                </a:solidFill>
              </a:rPr>
              <a:t>Thank you to Hillary Maxwell for creating this image.</a:t>
            </a:r>
            <a:endParaRPr lang="en-CA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75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Free advice I found on the internet</a:t>
            </a:r>
            <a:endParaRPr lang="en-CA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64" y="1268576"/>
            <a:ext cx="8676016" cy="44644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5877272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dirty="0"/>
              <a:t>Source:  </a:t>
            </a:r>
            <a:r>
              <a:rPr lang="en-CA" dirty="0">
                <a:hlinkClick r:id="rId3"/>
              </a:rPr>
              <a:t>http://</a:t>
            </a:r>
            <a:r>
              <a:rPr lang="en-CA" dirty="0" smtClean="0">
                <a:hlinkClick r:id="rId3"/>
              </a:rPr>
              <a:t>dss.princeton.edu/online_help/analysis/regression_intro.htm</a:t>
            </a:r>
            <a:r>
              <a:rPr lang="en-CA" dirty="0" smtClean="0"/>
              <a:t> </a:t>
            </a:r>
            <a:endParaRPr lang="en-C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318" y="2825142"/>
            <a:ext cx="4283210" cy="121583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 bwMode="auto">
          <a:xfrm>
            <a:off x="539552" y="1268576"/>
            <a:ext cx="4824536" cy="576248"/>
          </a:xfrm>
          <a:prstGeom prst="rect">
            <a:avLst/>
          </a:prstGeom>
          <a:noFill/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" name="Curved Connector 7"/>
          <p:cNvCxnSpPr>
            <a:stCxn id="4" idx="3"/>
            <a:endCxn id="7170" idx="0"/>
          </p:cNvCxnSpPr>
          <p:nvPr/>
        </p:nvCxnSpPr>
        <p:spPr bwMode="auto">
          <a:xfrm>
            <a:off x="5364088" y="1556700"/>
            <a:ext cx="1542835" cy="1268442"/>
          </a:xfrm>
          <a:prstGeom prst="curvedConnector2">
            <a:avLst/>
          </a:prstGeom>
          <a:solidFill>
            <a:srgbClr val="FFB300"/>
          </a:solidFill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5051992" y="4758243"/>
            <a:ext cx="3744416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This lends a certain air of respectability &amp; credibility</a:t>
            </a:r>
            <a:endParaRPr lang="en-CA" sz="2400" dirty="0"/>
          </a:p>
        </p:txBody>
      </p:sp>
      <p:cxnSp>
        <p:nvCxnSpPr>
          <p:cNvPr id="11" name="Straight Arrow Connector 10"/>
          <p:cNvCxnSpPr>
            <a:stCxn id="7170" idx="2"/>
            <a:endCxn id="9" idx="0"/>
          </p:cNvCxnSpPr>
          <p:nvPr/>
        </p:nvCxnSpPr>
        <p:spPr bwMode="auto">
          <a:xfrm>
            <a:off x="6906923" y="4040976"/>
            <a:ext cx="17277" cy="717267"/>
          </a:xfrm>
          <a:prstGeom prst="straightConnector1">
            <a:avLst/>
          </a:prstGeom>
          <a:solidFill>
            <a:srgbClr val="FFB300"/>
          </a:solidFill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Rectangle 11"/>
          <p:cNvSpPr/>
          <p:nvPr/>
        </p:nvSpPr>
        <p:spPr bwMode="auto">
          <a:xfrm>
            <a:off x="1907704" y="2996952"/>
            <a:ext cx="2700300" cy="2016224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535058"/>
            <a:ext cx="990584" cy="98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5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3272"/>
            <a:ext cx="7200800" cy="5434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769637" y="3006296"/>
            <a:ext cx="2683935" cy="542656"/>
          </a:xfrm>
          <a:prstGeom prst="rect">
            <a:avLst/>
          </a:prstGeom>
          <a:noFill/>
          <a:ln w="5715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127" name="Picture 7" descr="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09262"/>
            <a:ext cx="1351786" cy="135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Callout 2"/>
          <p:cNvSpPr/>
          <p:nvPr/>
        </p:nvSpPr>
        <p:spPr bwMode="auto">
          <a:xfrm>
            <a:off x="5292080" y="476672"/>
            <a:ext cx="3600400" cy="1872208"/>
          </a:xfrm>
          <a:prstGeom prst="cloudCallout">
            <a:avLst>
              <a:gd name="adj1" fmla="val -37542"/>
              <a:gd name="adj2" fmla="val 66356"/>
            </a:avLst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Princeton folks make typos too?</a:t>
            </a:r>
          </a:p>
        </p:txBody>
      </p:sp>
    </p:spTree>
    <p:extLst>
      <p:ext uri="{BB962C8B-B14F-4D97-AF65-F5344CB8AC3E}">
        <p14:creationId xmlns:p14="http://schemas.microsoft.com/office/powerpoint/2010/main" val="116848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the author says re normality </a:t>
            </a:r>
            <a:r>
              <a:rPr lang="en-CA" sz="2800" dirty="0" smtClean="0"/>
              <a:t>(1)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89" y="1327150"/>
            <a:ext cx="3579315" cy="476614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CA" sz="2400" dirty="0"/>
              <a:t>You also want to </a:t>
            </a:r>
            <a:r>
              <a:rPr lang="en-CA" sz="2400" dirty="0">
                <a:solidFill>
                  <a:srgbClr val="0000FF"/>
                </a:solidFill>
              </a:rPr>
              <a:t>check that your </a:t>
            </a:r>
            <a:r>
              <a:rPr lang="en-CA" sz="2400" b="1" dirty="0">
                <a:solidFill>
                  <a:srgbClr val="FF0000"/>
                </a:solidFill>
              </a:rPr>
              <a:t>data</a:t>
            </a:r>
            <a:r>
              <a:rPr lang="en-CA" sz="2400" dirty="0">
                <a:solidFill>
                  <a:srgbClr val="0000FF"/>
                </a:solidFill>
              </a:rPr>
              <a:t> is normally distributed</a:t>
            </a:r>
            <a:r>
              <a:rPr lang="en-CA" sz="2400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en-CA" sz="2400" dirty="0" smtClean="0"/>
              <a:t>To </a:t>
            </a:r>
            <a:r>
              <a:rPr lang="en-CA" sz="2400" dirty="0"/>
              <a:t>do this, you can construct </a:t>
            </a:r>
            <a:r>
              <a:rPr lang="en-CA" sz="2400" dirty="0">
                <a:solidFill>
                  <a:srgbClr val="0000FF"/>
                </a:solidFill>
              </a:rPr>
              <a:t>histograms</a:t>
            </a:r>
            <a:r>
              <a:rPr lang="en-CA" sz="2400" dirty="0"/>
              <a:t> and "look" at </a:t>
            </a:r>
            <a:r>
              <a:rPr lang="en-CA" sz="2400" b="1" dirty="0">
                <a:solidFill>
                  <a:srgbClr val="FF0000"/>
                </a:solidFill>
              </a:rPr>
              <a:t>the data</a:t>
            </a:r>
            <a:r>
              <a:rPr lang="en-CA" sz="2400" dirty="0"/>
              <a:t> to see its distribution. </a:t>
            </a:r>
            <a:endParaRPr lang="en-CA" sz="2400" dirty="0" smtClean="0"/>
          </a:p>
          <a:p>
            <a:pPr>
              <a:spcAft>
                <a:spcPts val="600"/>
              </a:spcAft>
            </a:pPr>
            <a:r>
              <a:rPr lang="en-CA" sz="2400" dirty="0" smtClean="0"/>
              <a:t>This </a:t>
            </a:r>
            <a:r>
              <a:rPr lang="en-CA" sz="2400" dirty="0"/>
              <a:t>histogram shows that </a:t>
            </a:r>
            <a:r>
              <a:rPr lang="en-CA" sz="2400" b="1" dirty="0">
                <a:solidFill>
                  <a:srgbClr val="FF0000"/>
                </a:solidFill>
              </a:rPr>
              <a:t>age</a:t>
            </a:r>
            <a:r>
              <a:rPr lang="en-CA" sz="2400" dirty="0"/>
              <a:t> is normally distributed: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01" b="2022"/>
          <a:stretch/>
        </p:blipFill>
        <p:spPr bwMode="auto">
          <a:xfrm>
            <a:off x="4283968" y="1268760"/>
            <a:ext cx="4536504" cy="4646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66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the author says re normality </a:t>
            </a:r>
            <a:r>
              <a:rPr lang="en-CA" sz="2800" dirty="0" smtClean="0"/>
              <a:t>(2)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89" y="1327151"/>
            <a:ext cx="3579315" cy="260590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CA" sz="2400" dirty="0"/>
              <a:t>You can also construct a </a:t>
            </a:r>
            <a:r>
              <a:rPr lang="en-CA" sz="2400" dirty="0">
                <a:solidFill>
                  <a:srgbClr val="0000FF"/>
                </a:solidFill>
              </a:rPr>
              <a:t>normal probability plot</a:t>
            </a:r>
            <a:r>
              <a:rPr lang="en-CA" sz="2400" dirty="0"/>
              <a:t>. </a:t>
            </a:r>
            <a:endParaRPr lang="en-CA" sz="2400" dirty="0" smtClean="0"/>
          </a:p>
          <a:p>
            <a:pPr>
              <a:spcAft>
                <a:spcPts val="600"/>
              </a:spcAft>
            </a:pPr>
            <a:r>
              <a:rPr lang="en-CA" sz="2400" dirty="0" smtClean="0"/>
              <a:t>This </a:t>
            </a:r>
            <a:r>
              <a:rPr lang="en-CA" sz="2400" dirty="0"/>
              <a:t>plot also shows that </a:t>
            </a:r>
            <a:r>
              <a:rPr lang="en-CA" sz="2400" b="1" dirty="0">
                <a:solidFill>
                  <a:srgbClr val="FF0000"/>
                </a:solidFill>
              </a:rPr>
              <a:t>age</a:t>
            </a:r>
            <a:r>
              <a:rPr lang="en-CA" sz="2400" dirty="0"/>
              <a:t> is normally distributed: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5" b="2667"/>
          <a:stretch/>
        </p:blipFill>
        <p:spPr bwMode="auto">
          <a:xfrm>
            <a:off x="3442613" y="1412776"/>
            <a:ext cx="5593883" cy="443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83968" y="2060848"/>
            <a:ext cx="3240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A" sz="2000" dirty="0" smtClean="0">
                <a:solidFill>
                  <a:srgbClr val="0000FF"/>
                </a:solidFill>
              </a:rPr>
              <a:t>In a perfectly normal distribution, the red data points would all fall exactly on the green line.</a:t>
            </a:r>
            <a:endParaRPr lang="en-CA" sz="20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6771" y="4265220"/>
            <a:ext cx="3191093" cy="110799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sz="2200" dirty="0" smtClean="0"/>
              <a:t>The clear implication is that the </a:t>
            </a:r>
            <a:r>
              <a:rPr lang="en-CA" sz="2200" b="1" dirty="0" smtClean="0">
                <a:solidFill>
                  <a:srgbClr val="0000FF"/>
                </a:solidFill>
              </a:rPr>
              <a:t>variables</a:t>
            </a:r>
            <a:r>
              <a:rPr lang="en-CA" sz="2200" dirty="0" smtClean="0"/>
              <a:t> must be normally distributed.</a:t>
            </a:r>
            <a:endParaRPr lang="en-CA" sz="2200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6168208" y="1448872"/>
            <a:ext cx="1368152" cy="504056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62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3272"/>
            <a:ext cx="7200800" cy="5434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769637" y="3006296"/>
            <a:ext cx="2683935" cy="542656"/>
          </a:xfrm>
          <a:prstGeom prst="rect">
            <a:avLst/>
          </a:prstGeom>
          <a:noFill/>
          <a:ln w="5715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11560" y="5142656"/>
            <a:ext cx="4322505" cy="542656"/>
          </a:xfrm>
          <a:prstGeom prst="rect">
            <a:avLst/>
          </a:prstGeom>
          <a:noFill/>
          <a:ln w="5715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26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/>
              <a:t>What the author says re </a:t>
            </a:r>
            <a:r>
              <a:rPr lang="en-CA" sz="3600" dirty="0" smtClean="0"/>
              <a:t>transformations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800" dirty="0"/>
              <a:t>Since </a:t>
            </a:r>
            <a:r>
              <a:rPr lang="en-CA" sz="2800" b="1" dirty="0">
                <a:solidFill>
                  <a:srgbClr val="0000FF"/>
                </a:solidFill>
              </a:rPr>
              <a:t>the goal of transformations is to normalize your data</a:t>
            </a:r>
            <a:r>
              <a:rPr lang="en-CA" sz="2800" dirty="0"/>
              <a:t>, you want to re- check for normality after you have performed your transformations</a:t>
            </a:r>
            <a:r>
              <a:rPr lang="en-CA" sz="2800" dirty="0" smtClean="0"/>
              <a:t>.</a:t>
            </a:r>
          </a:p>
          <a:p>
            <a:r>
              <a:rPr lang="en-CA" sz="2800" dirty="0"/>
              <a:t>Deciding which transformation is best is often an exercise in </a:t>
            </a:r>
            <a:r>
              <a:rPr lang="en-CA" sz="2800" b="1" dirty="0">
                <a:solidFill>
                  <a:srgbClr val="0000FF"/>
                </a:solidFill>
              </a:rPr>
              <a:t>trial-and-error</a:t>
            </a:r>
            <a:r>
              <a:rPr lang="en-CA" sz="2800" dirty="0"/>
              <a:t> where you use several transformations and </a:t>
            </a:r>
            <a:r>
              <a:rPr lang="en-CA" sz="2800" b="1" dirty="0">
                <a:solidFill>
                  <a:srgbClr val="0000FF"/>
                </a:solidFill>
              </a:rPr>
              <a:t>see which one has the best results</a:t>
            </a:r>
            <a:r>
              <a:rPr lang="en-CA" sz="2800" dirty="0"/>
              <a:t>. </a:t>
            </a:r>
            <a:endParaRPr lang="en-CA" sz="2800" dirty="0" smtClean="0"/>
          </a:p>
          <a:p>
            <a:r>
              <a:rPr lang="en-CA" sz="2800" dirty="0" smtClean="0"/>
              <a:t>"</a:t>
            </a:r>
            <a:r>
              <a:rPr lang="en-CA" sz="2800" dirty="0"/>
              <a:t>Best results" means </a:t>
            </a:r>
            <a:r>
              <a:rPr lang="en-CA" sz="2800" b="1" dirty="0">
                <a:solidFill>
                  <a:srgbClr val="0000FF"/>
                </a:solidFill>
              </a:rPr>
              <a:t>the transformation whose distribution is most </a:t>
            </a:r>
            <a:r>
              <a:rPr lang="en-CA" sz="2800" b="1" dirty="0" smtClean="0">
                <a:solidFill>
                  <a:srgbClr val="0000FF"/>
                </a:solidFill>
              </a:rPr>
              <a:t>normal</a:t>
            </a:r>
            <a:r>
              <a:rPr lang="en-CA" sz="2800" dirty="0" smtClean="0"/>
              <a:t>.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98452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467544" y="3140968"/>
            <a:ext cx="8568952" cy="2736304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Credit where credit is due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CA" sz="2800" dirty="0" smtClean="0"/>
              <a:t>The author acknowledges that transformations can be done for other reasons, and that </a:t>
            </a:r>
            <a:r>
              <a:rPr lang="en-CA" sz="2800" b="1" i="1" dirty="0" smtClean="0">
                <a:solidFill>
                  <a:srgbClr val="0000FF"/>
                </a:solidFill>
              </a:rPr>
              <a:t>interpretation may be very difficult</a:t>
            </a:r>
            <a:r>
              <a:rPr lang="en-CA" sz="2800" dirty="0" smtClean="0"/>
              <a:t> when transformed variables are analyzed</a:t>
            </a:r>
          </a:p>
          <a:p>
            <a:pPr lvl="1">
              <a:spcAft>
                <a:spcPts val="600"/>
              </a:spcAft>
            </a:pPr>
            <a:r>
              <a:rPr lang="en-CA" sz="2400" dirty="0" smtClean="0"/>
              <a:t>“You </a:t>
            </a:r>
            <a:r>
              <a:rPr lang="en-CA" sz="2400" dirty="0"/>
              <a:t>could also use transformations to correct for </a:t>
            </a:r>
            <a:r>
              <a:rPr lang="en-CA" sz="2400" dirty="0" err="1"/>
              <a:t>heteroscedasiticy</a:t>
            </a:r>
            <a:r>
              <a:rPr lang="en-CA" sz="2400" dirty="0"/>
              <a:t>, nonlinearity, and outliers</a:t>
            </a:r>
            <a:r>
              <a:rPr lang="en-CA" sz="2400" dirty="0" smtClean="0"/>
              <a:t>.” </a:t>
            </a:r>
          </a:p>
          <a:p>
            <a:pPr lvl="1">
              <a:spcAft>
                <a:spcPts val="600"/>
              </a:spcAft>
            </a:pPr>
            <a:r>
              <a:rPr lang="en-CA" sz="2400" dirty="0" smtClean="0"/>
              <a:t>“Some </a:t>
            </a:r>
            <a:r>
              <a:rPr lang="en-CA" sz="2400" dirty="0"/>
              <a:t>people do not like to do transformations </a:t>
            </a:r>
            <a:r>
              <a:rPr lang="en-CA" sz="2400" b="1" dirty="0">
                <a:solidFill>
                  <a:srgbClr val="0000FF"/>
                </a:solidFill>
              </a:rPr>
              <a:t>because it becomes harder to interpret the analysis</a:t>
            </a:r>
            <a:r>
              <a:rPr lang="en-CA" sz="2400" dirty="0"/>
              <a:t>. </a:t>
            </a:r>
            <a:endParaRPr lang="en-CA" sz="2400" dirty="0" smtClean="0"/>
          </a:p>
          <a:p>
            <a:pPr lvl="1">
              <a:spcAft>
                <a:spcPts val="600"/>
              </a:spcAft>
            </a:pPr>
            <a:r>
              <a:rPr lang="en-CA" sz="2400" dirty="0" smtClean="0"/>
              <a:t>Thus</a:t>
            </a:r>
            <a:r>
              <a:rPr lang="en-CA" sz="2400" dirty="0"/>
              <a:t>, if your variables are measured in "meaningful" units, such as days, you might not want to use transformations</a:t>
            </a:r>
            <a:r>
              <a:rPr lang="en-CA" sz="2400" dirty="0" smtClean="0"/>
              <a:t>.”</a:t>
            </a:r>
            <a:endParaRPr lang="en-CA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028384" y="2996952"/>
            <a:ext cx="792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600" dirty="0" smtClean="0">
                <a:solidFill>
                  <a:srgbClr val="00B050"/>
                </a:solidFill>
                <a:sym typeface="Wingdings"/>
              </a:rPr>
              <a:t></a:t>
            </a:r>
            <a:endParaRPr lang="en-CA" sz="9600" dirty="0">
              <a:solidFill>
                <a:srgbClr val="00B05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9" y="-27384"/>
            <a:ext cx="1176131" cy="11521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56437" y="-27384"/>
            <a:ext cx="1176131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2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79912" y="5157192"/>
            <a:ext cx="5256584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sz="2800" b="1" i="1" dirty="0" smtClean="0">
                <a:solidFill>
                  <a:srgbClr val="FF0000"/>
                </a:solidFill>
              </a:rPr>
              <a:t>Anybody</a:t>
            </a:r>
            <a:r>
              <a:rPr lang="en-CA" sz="2800" dirty="0" smtClean="0"/>
              <a:t> can publish their statistics notes on the internet.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74854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Advice I found in a </a:t>
            </a:r>
            <a:r>
              <a:rPr lang="en-CA" b="1" i="1" dirty="0" smtClean="0">
                <a:solidFill>
                  <a:srgbClr val="0000FF"/>
                </a:solidFill>
              </a:rPr>
              <a:t>reputable</a:t>
            </a:r>
            <a:br>
              <a:rPr lang="en-CA" b="1" i="1" dirty="0" smtClean="0">
                <a:solidFill>
                  <a:srgbClr val="0000FF"/>
                </a:solidFill>
              </a:rPr>
            </a:br>
            <a:r>
              <a:rPr lang="en-CA" b="1" i="1" dirty="0" smtClean="0">
                <a:solidFill>
                  <a:srgbClr val="0000FF"/>
                </a:solidFill>
              </a:rPr>
              <a:t>peer-reviewed</a:t>
            </a:r>
            <a:r>
              <a:rPr lang="en-CA" dirty="0" smtClean="0"/>
              <a:t> journal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912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sey-Honk-Squeeze-Hor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12360" y="5301208"/>
            <a:ext cx="487363" cy="487363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2225" y="-26988"/>
            <a:ext cx="9180000" cy="1800226"/>
          </a:xfrm>
          <a:noFill/>
        </p:spPr>
        <p:txBody>
          <a:bodyPr/>
          <a:lstStyle/>
          <a:p>
            <a:r>
              <a:rPr lang="en-US" altLang="en-US" sz="4400" dirty="0" smtClean="0">
                <a:solidFill>
                  <a:schemeClr val="bg1"/>
                </a:solidFill>
              </a:rPr>
              <a:t>X</a:t>
            </a:r>
            <a:r>
              <a:rPr lang="en-US" altLang="en-US" sz="4400" dirty="0" smtClean="0"/>
              <a:t> </a:t>
            </a:r>
            <a:endParaRPr lang="en-US" altLang="en-US" sz="44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79714" y="2782044"/>
            <a:ext cx="7561263" cy="19431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Bruce Weaver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Northern Ontario School of Medicine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Northern Health Research Conference</a:t>
            </a: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October 13-14, 2017</a:t>
            </a:r>
          </a:p>
        </p:txBody>
      </p:sp>
      <p:pic>
        <p:nvPicPr>
          <p:cNvPr id="2055" name="Picture 7" descr="NOSM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473575"/>
            <a:ext cx="1328738" cy="154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904" y="4946104"/>
            <a:ext cx="33813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B30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7899" y="112564"/>
            <a:ext cx="8828251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Silly or Pointless Things People Do</a:t>
            </a:r>
          </a:p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When Analyzing Data:  </a:t>
            </a:r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 Transforming</a:t>
            </a:r>
          </a:p>
          <a:p>
            <a:pPr algn="ctr"/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Variables to Make Them More “Normal”</a:t>
            </a:r>
          </a:p>
          <a:p>
            <a:pPr algn="ctr"/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Prior to Linear Regression Analysis</a:t>
            </a:r>
            <a:endParaRPr lang="en-US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584" y="5025208"/>
            <a:ext cx="2016224" cy="1107231"/>
          </a:xfrm>
          <a:prstGeom prst="rect">
            <a:avLst/>
          </a:prstGeom>
        </p:spPr>
      </p:pic>
      <p:pic>
        <p:nvPicPr>
          <p:cNvPr id="8" name="Picture 9" descr="MCj04300390000[1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96336" y="2566342"/>
            <a:ext cx="1476375" cy="158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92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48"/>
          <a:stretch/>
        </p:blipFill>
        <p:spPr bwMode="auto">
          <a:xfrm>
            <a:off x="275584" y="1043078"/>
            <a:ext cx="8568952" cy="51222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3392" y="116633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i="1" dirty="0"/>
              <a:t>British Journal of Ophthalmology</a:t>
            </a:r>
            <a:r>
              <a:rPr lang="en-CA" sz="2400" dirty="0"/>
              <a:t> Dec 2016, 100 (12) 1591-1593; DOI: </a:t>
            </a:r>
            <a:r>
              <a:rPr lang="en-CA" sz="2400" dirty="0" smtClean="0"/>
              <a:t>10.1136/bjophthalmol-2016-308824 </a:t>
            </a:r>
            <a:endParaRPr lang="en-CA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971600" y="3947462"/>
            <a:ext cx="3888432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sz="2800" b="1" dirty="0" smtClean="0"/>
              <a:t>Ophthalmic Statistics Group</a:t>
            </a:r>
            <a:r>
              <a:rPr lang="en-CA" sz="2800" dirty="0" smtClean="0"/>
              <a:t> (</a:t>
            </a:r>
            <a:r>
              <a:rPr lang="en-CA" sz="2800" b="1" dirty="0" smtClean="0">
                <a:solidFill>
                  <a:srgbClr val="0000FF"/>
                </a:solidFill>
              </a:rPr>
              <a:t>OSG</a:t>
            </a:r>
            <a:r>
              <a:rPr lang="en-CA" sz="2800" dirty="0" smtClean="0"/>
              <a:t>)</a:t>
            </a:r>
            <a:endParaRPr lang="en-CA" sz="2800" dirty="0"/>
          </a:p>
        </p:txBody>
      </p:sp>
      <p:sp>
        <p:nvSpPr>
          <p:cNvPr id="3" name="Rectangle 2"/>
          <p:cNvSpPr/>
          <p:nvPr/>
        </p:nvSpPr>
        <p:spPr bwMode="auto">
          <a:xfrm>
            <a:off x="1715744" y="2855310"/>
            <a:ext cx="2232248" cy="28803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" name="Straight Arrow Connector 5"/>
          <p:cNvCxnSpPr>
            <a:stCxn id="3" idx="2"/>
            <a:endCxn id="2" idx="0"/>
          </p:cNvCxnSpPr>
          <p:nvPr/>
        </p:nvCxnSpPr>
        <p:spPr bwMode="auto">
          <a:xfrm>
            <a:off x="2831868" y="3143342"/>
            <a:ext cx="83948" cy="804120"/>
          </a:xfrm>
          <a:prstGeom prst="straightConnector1">
            <a:avLst/>
          </a:prstGeom>
          <a:solidFill>
            <a:srgbClr val="FFB3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Rectangle 8"/>
          <p:cNvSpPr/>
          <p:nvPr/>
        </p:nvSpPr>
        <p:spPr bwMode="auto">
          <a:xfrm>
            <a:off x="419600" y="104600"/>
            <a:ext cx="8280920" cy="843029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23528" y="1643206"/>
            <a:ext cx="4968552" cy="843029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35" y="4005064"/>
            <a:ext cx="2736329" cy="207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868144" y="2466019"/>
            <a:ext cx="2976392" cy="830997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Air of respectability &amp; credibility</a:t>
            </a:r>
            <a:endParaRPr lang="en-CA" sz="2400" dirty="0"/>
          </a:p>
        </p:txBody>
      </p:sp>
      <p:cxnSp>
        <p:nvCxnSpPr>
          <p:cNvPr id="15" name="Straight Arrow Connector 14"/>
          <p:cNvCxnSpPr>
            <a:stCxn id="5122" idx="0"/>
            <a:endCxn id="11" idx="2"/>
          </p:cNvCxnSpPr>
          <p:nvPr/>
        </p:nvCxnSpPr>
        <p:spPr bwMode="auto">
          <a:xfrm flipH="1" flipV="1">
            <a:off x="7356340" y="3297016"/>
            <a:ext cx="23960" cy="708048"/>
          </a:xfrm>
          <a:prstGeom prst="straightConnector1">
            <a:avLst/>
          </a:prstGeom>
          <a:solidFill>
            <a:srgbClr val="FFB300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2126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About the Journal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2800" b="1" dirty="0"/>
              <a:t>Aims and scope</a:t>
            </a:r>
          </a:p>
          <a:p>
            <a:r>
              <a:rPr lang="en-CA" sz="2800" dirty="0" smtClean="0"/>
              <a:t>The </a:t>
            </a:r>
            <a:r>
              <a:rPr lang="en-CA" sz="2800" dirty="0"/>
              <a:t>British Journal of Ophthalmology is an international </a:t>
            </a:r>
            <a:r>
              <a:rPr lang="en-CA" sz="2800" b="1" dirty="0">
                <a:solidFill>
                  <a:srgbClr val="FF0000"/>
                </a:solidFill>
              </a:rPr>
              <a:t>peer-reviewed journal</a:t>
            </a:r>
            <a:r>
              <a:rPr lang="en-CA" sz="2800" dirty="0"/>
              <a:t> for ophthalmologists and visual science specialists describing clinical investigations, clinical observations, and clinically relevant laboratory </a:t>
            </a:r>
            <a:r>
              <a:rPr lang="en-CA" sz="2800" dirty="0" smtClean="0"/>
              <a:t>investigations </a:t>
            </a:r>
            <a:r>
              <a:rPr lang="en-CA" sz="2800" dirty="0"/>
              <a:t>related to ophthalmology</a:t>
            </a:r>
            <a:r>
              <a:rPr lang="en-CA" sz="2800" dirty="0" smtClean="0"/>
              <a:t>.</a:t>
            </a:r>
          </a:p>
          <a:p>
            <a:pPr marL="0" indent="0">
              <a:buNone/>
            </a:pPr>
            <a:r>
              <a:rPr lang="en-CA" sz="2800" b="1" dirty="0"/>
              <a:t>Ownership</a:t>
            </a:r>
          </a:p>
          <a:p>
            <a:r>
              <a:rPr lang="en-CA" sz="2800" i="1" dirty="0" smtClean="0"/>
              <a:t>British </a:t>
            </a:r>
            <a:r>
              <a:rPr lang="en-CA" sz="2800" i="1" dirty="0"/>
              <a:t>Journal of Ophthalmology</a:t>
            </a:r>
            <a:r>
              <a:rPr lang="en-CA" sz="2800" dirty="0"/>
              <a:t> is </a:t>
            </a:r>
            <a:r>
              <a:rPr lang="en-CA" sz="2800" b="1" dirty="0">
                <a:solidFill>
                  <a:srgbClr val="FF0000"/>
                </a:solidFill>
              </a:rPr>
              <a:t>owned by BMJ</a:t>
            </a:r>
            <a:r>
              <a:rPr lang="en-CA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260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3284984"/>
            <a:ext cx="896448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anose="020F0704030504030204" pitchFamily="34" charset="0"/>
              </a:rPr>
              <a:t>BMJ, BM-</a:t>
            </a:r>
            <a:r>
              <a:rPr lang="en-US" sz="8000" b="1" i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anose="020F0704030504030204" pitchFamily="34" charset="0"/>
              </a:rPr>
              <a:t>Shmay</a:t>
            </a:r>
            <a:r>
              <a:rPr lang="en-US" sz="8000" b="1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anose="020F0704030504030204" pitchFamily="34" charset="0"/>
              </a:rPr>
              <a:t>! </a:t>
            </a:r>
            <a:endParaRPr lang="en-US" sz="8000" b="1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5463721"/>
            <a:ext cx="3624464" cy="77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60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the authors say </a:t>
            </a:r>
            <a:r>
              <a:rPr lang="en-CA" sz="2800" dirty="0" smtClean="0"/>
              <a:t>(1)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89" y="1268760"/>
            <a:ext cx="8763891" cy="478472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CA" sz="2800" dirty="0"/>
              <a:t>Many statistical analyses </a:t>
            </a:r>
            <a:r>
              <a:rPr lang="en-CA" sz="2800" dirty="0" smtClean="0"/>
              <a:t>… </a:t>
            </a:r>
            <a:r>
              <a:rPr lang="en-CA" sz="2800" dirty="0"/>
              <a:t>are concerned with </a:t>
            </a:r>
            <a:r>
              <a:rPr lang="en-CA" sz="2800" b="1" dirty="0">
                <a:solidFill>
                  <a:srgbClr val="0000FF"/>
                </a:solidFill>
              </a:rPr>
              <a:t>describing relationships between one or more ‘predictors’ (explanatory or independent variables) and usually one outcome measure</a:t>
            </a:r>
            <a:r>
              <a:rPr lang="en-CA" sz="2800" dirty="0"/>
              <a:t> (response or dependent variable). </a:t>
            </a:r>
            <a:endParaRPr lang="en-CA" sz="2800" dirty="0" smtClean="0"/>
          </a:p>
          <a:p>
            <a:pPr>
              <a:spcAft>
                <a:spcPts val="1200"/>
              </a:spcAft>
            </a:pPr>
            <a:r>
              <a:rPr lang="en-CA" sz="2800" dirty="0" smtClean="0"/>
              <a:t>Our </a:t>
            </a:r>
            <a:r>
              <a:rPr lang="en-CA" sz="2800" dirty="0"/>
              <a:t>earlier statistical notes make reference to the fact that </a:t>
            </a:r>
            <a:r>
              <a:rPr lang="en-CA" sz="2800" b="1" dirty="0">
                <a:solidFill>
                  <a:srgbClr val="0000FF"/>
                </a:solidFill>
              </a:rPr>
              <a:t>statistical techniques often make assumptions about data</a:t>
            </a:r>
            <a:r>
              <a:rPr lang="en-CA" sz="2800" dirty="0"/>
              <a:t>.</a:t>
            </a:r>
            <a:r>
              <a:rPr lang="en-CA" sz="2800" baseline="30000" dirty="0"/>
              <a:t>1 ,2</a:t>
            </a:r>
            <a:r>
              <a:rPr lang="en-CA" sz="2800" dirty="0"/>
              <a:t> </a:t>
            </a:r>
            <a:endParaRPr lang="en-CA" sz="2800" dirty="0" smtClean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2879720" y="4989112"/>
            <a:ext cx="1800200" cy="0"/>
          </a:xfrm>
          <a:prstGeom prst="line">
            <a:avLst/>
          </a:prstGeom>
          <a:solidFill>
            <a:srgbClr val="FFB3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3370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the authors say </a:t>
            </a:r>
            <a:r>
              <a:rPr lang="en-CA" sz="2800" dirty="0" smtClean="0"/>
              <a:t>(2)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CA" sz="2800" dirty="0" smtClean="0"/>
              <a:t>Assumptions </a:t>
            </a:r>
            <a:r>
              <a:rPr lang="en-CA" sz="2800" dirty="0"/>
              <a:t>may relate to the </a:t>
            </a:r>
            <a:r>
              <a:rPr lang="en-CA" sz="2800" b="1" dirty="0">
                <a:solidFill>
                  <a:srgbClr val="FF0000"/>
                </a:solidFill>
              </a:rPr>
              <a:t>outcome variable</a:t>
            </a:r>
            <a:r>
              <a:rPr lang="en-CA" sz="2800" dirty="0"/>
              <a:t>, to the </a:t>
            </a:r>
            <a:r>
              <a:rPr lang="en-CA" sz="2800" b="1" dirty="0">
                <a:solidFill>
                  <a:srgbClr val="FF0000"/>
                </a:solidFill>
              </a:rPr>
              <a:t>predictor variable</a:t>
            </a:r>
            <a:r>
              <a:rPr lang="en-CA" sz="2800" dirty="0"/>
              <a:t> </a:t>
            </a:r>
            <a:r>
              <a:rPr lang="en-CA" sz="2800" b="1" dirty="0">
                <a:solidFill>
                  <a:srgbClr val="FF0000"/>
                </a:solidFill>
              </a:rPr>
              <a:t>or indeed both</a:t>
            </a:r>
            <a:r>
              <a:rPr lang="en-CA" sz="2800" dirty="0"/>
              <a:t>; </a:t>
            </a:r>
            <a:r>
              <a:rPr lang="en-CA" sz="2800" b="1" dirty="0">
                <a:solidFill>
                  <a:srgbClr val="0000FF"/>
                </a:solidFill>
              </a:rPr>
              <a:t>common assumptions are that data follow normal (Gaussian) distributions</a:t>
            </a:r>
            <a:r>
              <a:rPr lang="en-CA" sz="2800" dirty="0"/>
              <a:t> and that observations are independent. </a:t>
            </a:r>
            <a:endParaRPr lang="en-CA" sz="2800" dirty="0" smtClean="0"/>
          </a:p>
          <a:p>
            <a:pPr>
              <a:spcAft>
                <a:spcPts val="600"/>
              </a:spcAft>
            </a:pPr>
            <a:r>
              <a:rPr lang="en-CA" sz="2800" dirty="0"/>
              <a:t>One approach when assumptions are not adhered to is to use alternative tests which place fewer restrictions on the data – </a:t>
            </a:r>
            <a:r>
              <a:rPr lang="en-CA" sz="2800" b="1" dirty="0">
                <a:solidFill>
                  <a:srgbClr val="FF0000"/>
                </a:solidFill>
              </a:rPr>
              <a:t>non-parametric or so-called distribution free methods</a:t>
            </a:r>
            <a:r>
              <a:rPr lang="en-CA" sz="2800" dirty="0"/>
              <a:t>.</a:t>
            </a:r>
            <a:r>
              <a:rPr lang="en-CA" sz="2800" baseline="3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6823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07504" y="1340768"/>
            <a:ext cx="8856984" cy="936104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the authors say </a:t>
            </a:r>
            <a:r>
              <a:rPr lang="en-CA" sz="2800" dirty="0" smtClean="0"/>
              <a:t>(3)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CA" sz="2800" dirty="0" smtClean="0"/>
              <a:t> </a:t>
            </a:r>
            <a:r>
              <a:rPr lang="en-CA" sz="2800" b="1" dirty="0" smtClean="0">
                <a:solidFill>
                  <a:srgbClr val="0000FF"/>
                </a:solidFill>
              </a:rPr>
              <a:t>A </a:t>
            </a:r>
            <a:r>
              <a:rPr lang="en-CA" sz="2800" b="1" dirty="0">
                <a:solidFill>
                  <a:srgbClr val="0000FF"/>
                </a:solidFill>
              </a:rPr>
              <a:t>more powerful alternative, however, is to </a:t>
            </a:r>
            <a:r>
              <a:rPr lang="en-CA" sz="2800" b="1" dirty="0">
                <a:solidFill>
                  <a:srgbClr val="FF0000"/>
                </a:solidFill>
              </a:rPr>
              <a:t>transform your data</a:t>
            </a:r>
            <a:r>
              <a:rPr lang="en-CA" sz="2800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en-CA" sz="2800" dirty="0"/>
              <a:t>While your ‘raw’ (untransformed) data may not satisfy the assumptions needed for a particular test, </a:t>
            </a:r>
            <a:r>
              <a:rPr lang="en-CA" sz="2800" b="1" dirty="0">
                <a:solidFill>
                  <a:srgbClr val="0000FF"/>
                </a:solidFill>
              </a:rPr>
              <a:t>it is possible that a mathematical function or transformation of the data will</a:t>
            </a:r>
            <a:r>
              <a:rPr lang="en-CA" sz="2800" dirty="0"/>
              <a:t>. </a:t>
            </a:r>
          </a:p>
          <a:p>
            <a:pPr>
              <a:spcAft>
                <a:spcPts val="1200"/>
              </a:spcAft>
            </a:pPr>
            <a:r>
              <a:rPr lang="en-CA" sz="2800" b="1" dirty="0" smtClean="0">
                <a:solidFill>
                  <a:srgbClr val="FF3300"/>
                </a:solidFill>
              </a:rPr>
              <a:t>Analyses </a:t>
            </a:r>
            <a:r>
              <a:rPr lang="en-CA" sz="2800" b="1" dirty="0">
                <a:solidFill>
                  <a:srgbClr val="FF3300"/>
                </a:solidFill>
              </a:rPr>
              <a:t>may then be conducted on the transformed data rather than the raw data</a:t>
            </a:r>
            <a:r>
              <a:rPr lang="en-CA" sz="2800" b="1" dirty="0" smtClean="0">
                <a:solidFill>
                  <a:srgbClr val="0000FF"/>
                </a:solidFill>
              </a:rPr>
              <a:t>.</a:t>
            </a:r>
            <a:endParaRPr lang="en-CA" sz="2800" baseline="30000" dirty="0"/>
          </a:p>
        </p:txBody>
      </p:sp>
    </p:spTree>
    <p:extLst>
      <p:ext uri="{BB962C8B-B14F-4D97-AF65-F5344CB8AC3E}">
        <p14:creationId xmlns:p14="http://schemas.microsoft.com/office/powerpoint/2010/main" val="204748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Credit where credit is due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89" y="1327150"/>
            <a:ext cx="8619875" cy="47847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CA" dirty="0" smtClean="0"/>
              <a:t>The OSG acknowledges that interpretation of results is more difficult after transforming the variables:</a:t>
            </a:r>
          </a:p>
          <a:p>
            <a:pPr lvl="1">
              <a:spcAft>
                <a:spcPts val="600"/>
              </a:spcAft>
            </a:pPr>
            <a:r>
              <a:rPr lang="en-CA" dirty="0" smtClean="0"/>
              <a:t>Care </a:t>
            </a:r>
            <a:r>
              <a:rPr lang="en-CA" dirty="0"/>
              <a:t>must be taken when </a:t>
            </a:r>
            <a:r>
              <a:rPr lang="en-CA" dirty="0" smtClean="0"/>
              <a:t>interpreting analysis </a:t>
            </a:r>
            <a:r>
              <a:rPr lang="en-CA" dirty="0"/>
              <a:t>of transformed data; </a:t>
            </a:r>
            <a:r>
              <a:rPr lang="en-CA" b="1" dirty="0">
                <a:solidFill>
                  <a:srgbClr val="FF3300"/>
                </a:solidFill>
              </a:rPr>
              <a:t>results </a:t>
            </a:r>
            <a:r>
              <a:rPr lang="en-CA" b="1" dirty="0" smtClean="0">
                <a:solidFill>
                  <a:srgbClr val="FF3300"/>
                </a:solidFill>
              </a:rPr>
              <a:t>from analyses </a:t>
            </a:r>
            <a:r>
              <a:rPr lang="en-CA" b="1" dirty="0">
                <a:solidFill>
                  <a:srgbClr val="FF3300"/>
                </a:solidFill>
              </a:rPr>
              <a:t>will be for transformed data, </a:t>
            </a:r>
            <a:r>
              <a:rPr lang="en-CA" b="1" dirty="0" smtClean="0">
                <a:solidFill>
                  <a:srgbClr val="FF3300"/>
                </a:solidFill>
              </a:rPr>
              <a:t>not the </a:t>
            </a:r>
            <a:r>
              <a:rPr lang="en-CA" b="1" dirty="0">
                <a:solidFill>
                  <a:srgbClr val="FF3300"/>
                </a:solidFill>
              </a:rPr>
              <a:t>raw data</a:t>
            </a:r>
            <a:r>
              <a:rPr lang="en-CA" dirty="0" smtClean="0"/>
              <a:t>.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8028384" y="3947572"/>
            <a:ext cx="792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600" dirty="0" smtClean="0">
                <a:solidFill>
                  <a:srgbClr val="00B050"/>
                </a:solidFill>
                <a:sym typeface="Wingdings"/>
              </a:rPr>
              <a:t></a:t>
            </a:r>
            <a:endParaRPr lang="en-CA" sz="9600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9" y="-27384"/>
            <a:ext cx="1176131" cy="11521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56437" y="-27384"/>
            <a:ext cx="1176131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6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6" r="26636"/>
          <a:stretch/>
        </p:blipFill>
        <p:spPr bwMode="auto">
          <a:xfrm>
            <a:off x="611560" y="4179810"/>
            <a:ext cx="2160240" cy="1925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Summary to this point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88" y="1242927"/>
            <a:ext cx="8893175" cy="2317874"/>
          </a:xfrm>
        </p:spPr>
        <p:txBody>
          <a:bodyPr/>
          <a:lstStyle/>
          <a:p>
            <a:r>
              <a:rPr lang="en-CA" dirty="0" smtClean="0"/>
              <a:t>The key message on the Princeton Library website </a:t>
            </a:r>
            <a:r>
              <a:rPr lang="en-CA" b="1" i="1" dirty="0" smtClean="0">
                <a:solidFill>
                  <a:srgbClr val="FF3300"/>
                </a:solidFill>
              </a:rPr>
              <a:t>and</a:t>
            </a:r>
            <a:r>
              <a:rPr lang="en-CA" dirty="0" smtClean="0"/>
              <a:t> in the </a:t>
            </a:r>
            <a:r>
              <a:rPr lang="en-CA" b="1" i="1" dirty="0" smtClean="0"/>
              <a:t>BJO</a:t>
            </a:r>
            <a:r>
              <a:rPr lang="en-CA" dirty="0" smtClean="0"/>
              <a:t> article seems to be that </a:t>
            </a:r>
            <a:r>
              <a:rPr lang="en-CA" b="1" u="sng" dirty="0" smtClean="0">
                <a:solidFill>
                  <a:srgbClr val="0000FF"/>
                </a:solidFill>
              </a:rPr>
              <a:t>variables</a:t>
            </a:r>
            <a:r>
              <a:rPr lang="en-CA" b="1" dirty="0" smtClean="0">
                <a:solidFill>
                  <a:srgbClr val="0000FF"/>
                </a:solidFill>
              </a:rPr>
              <a:t> used in OLS regression models must be normally distributed</a:t>
            </a:r>
            <a:r>
              <a:rPr lang="en-CA" dirty="0" smtClean="0"/>
              <a:t>.</a:t>
            </a:r>
          </a:p>
        </p:txBody>
      </p:sp>
      <p:sp>
        <p:nvSpPr>
          <p:cNvPr id="7" name="Cloud Callout 6"/>
          <p:cNvSpPr/>
          <p:nvPr/>
        </p:nvSpPr>
        <p:spPr bwMode="auto">
          <a:xfrm>
            <a:off x="3059832" y="3501008"/>
            <a:ext cx="4680520" cy="1440160"/>
          </a:xfrm>
          <a:prstGeom prst="cloudCallout">
            <a:avLst>
              <a:gd name="adj1" fmla="val -61317"/>
              <a:gd name="adj2" fmla="val 16087"/>
            </a:avLst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Is that really true?</a:t>
            </a:r>
          </a:p>
        </p:txBody>
      </p:sp>
    </p:spTree>
    <p:extLst>
      <p:ext uri="{BB962C8B-B14F-4D97-AF65-F5344CB8AC3E}">
        <p14:creationId xmlns:p14="http://schemas.microsoft.com/office/powerpoint/2010/main" val="85366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/>
          </p:cNvSpPr>
          <p:nvPr/>
        </p:nvSpPr>
        <p:spPr>
          <a:xfrm>
            <a:off x="457200" y="2204864"/>
            <a:ext cx="4040188" cy="639762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CA" sz="2800" u="sng" kern="0" dirty="0" smtClean="0"/>
              <a:t>Explanatory Variables</a:t>
            </a:r>
            <a:endParaRPr lang="en-CA" sz="2800" u="sng" kern="0" dirty="0"/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4645025" y="2204864"/>
            <a:ext cx="4041775" cy="639762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CA" sz="2800" u="sng" kern="0" dirty="0" smtClean="0"/>
              <a:t>Outcome Variable</a:t>
            </a:r>
            <a:endParaRPr lang="en-CA" sz="2800" u="sng" kern="0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3438035"/>
            <a:ext cx="2952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000" b="1" dirty="0" smtClean="0">
                <a:solidFill>
                  <a:srgbClr val="FF0000"/>
                </a:solidFill>
                <a:latin typeface="Lucida Handwriting" panose="03010101010101010101" pitchFamily="66" charset="0"/>
              </a:rPr>
              <a:t>None!</a:t>
            </a:r>
            <a:endParaRPr lang="en-CA" sz="6000" b="1" dirty="0">
              <a:solidFill>
                <a:srgbClr val="FF0000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0072" y="3429000"/>
            <a:ext cx="2952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000" b="1" dirty="0" smtClean="0">
                <a:solidFill>
                  <a:srgbClr val="FF0000"/>
                </a:solidFill>
                <a:latin typeface="Lucida Handwriting" panose="03010101010101010101" pitchFamily="66" charset="0"/>
              </a:rPr>
              <a:t>None!</a:t>
            </a:r>
            <a:endParaRPr lang="en-CA" sz="6000" b="1" dirty="0">
              <a:solidFill>
                <a:srgbClr val="FF0000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7" y="116632"/>
            <a:ext cx="820891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Distributional Assumptions</a:t>
            </a:r>
          </a:p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for OLS Linear Regression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616" y="4941168"/>
            <a:ext cx="7992888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There is </a:t>
            </a:r>
            <a:r>
              <a:rPr lang="en-CA" sz="2800" b="1" i="1" dirty="0" smtClean="0">
                <a:solidFill>
                  <a:srgbClr val="FF0000"/>
                </a:solidFill>
              </a:rPr>
              <a:t>no requirement</a:t>
            </a:r>
            <a:r>
              <a:rPr lang="en-CA" sz="2800" dirty="0" smtClean="0"/>
              <a:t> of normality for </a:t>
            </a:r>
            <a:r>
              <a:rPr lang="en-CA" sz="2800" b="1" i="1" dirty="0" smtClean="0">
                <a:solidFill>
                  <a:srgbClr val="FF0000"/>
                </a:solidFill>
              </a:rPr>
              <a:t>any</a:t>
            </a:r>
            <a:r>
              <a:rPr lang="en-CA" sz="2800" dirty="0" smtClean="0"/>
              <a:t> of the </a:t>
            </a:r>
            <a:r>
              <a:rPr lang="en-CA" sz="2800" b="1" i="1" u="sng" dirty="0" smtClean="0">
                <a:solidFill>
                  <a:srgbClr val="0000FF"/>
                </a:solidFill>
              </a:rPr>
              <a:t>variables</a:t>
            </a:r>
            <a:r>
              <a:rPr lang="en-CA" sz="2800" dirty="0" smtClean="0"/>
              <a:t> used in OLS linear regression.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31714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6" r="26636"/>
          <a:stretch/>
        </p:blipFill>
        <p:spPr bwMode="auto">
          <a:xfrm>
            <a:off x="50122" y="2780928"/>
            <a:ext cx="372979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loud Callout 2"/>
          <p:cNvSpPr/>
          <p:nvPr/>
        </p:nvSpPr>
        <p:spPr bwMode="auto">
          <a:xfrm>
            <a:off x="2123728" y="116632"/>
            <a:ext cx="6768752" cy="2448272"/>
          </a:xfrm>
          <a:prstGeom prst="cloudCallout">
            <a:avLst>
              <a:gd name="adj1" fmla="val -40208"/>
              <a:gd name="adj2" fmla="val 60152"/>
            </a:avLst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All right then,</a:t>
            </a:r>
            <a:r>
              <a:rPr kumimoji="0" lang="en-CA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what </a:t>
            </a:r>
            <a:r>
              <a:rPr kumimoji="0" lang="en-CA" sz="2800" b="1" i="1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</a:rPr>
              <a:t>are</a:t>
            </a:r>
            <a:r>
              <a:rPr kumimoji="0" lang="en-CA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</a:rPr>
              <a:t> </a:t>
            </a:r>
            <a:r>
              <a:rPr kumimoji="0" lang="en-CA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the key assumptions for OLS linear regression?</a:t>
            </a:r>
            <a:endParaRPr kumimoji="0" lang="en-C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3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480" y="1256728"/>
            <a:ext cx="8784976" cy="1470025"/>
          </a:xfrm>
        </p:spPr>
        <p:txBody>
          <a:bodyPr/>
          <a:lstStyle/>
          <a:p>
            <a:r>
              <a:rPr lang="en-CA" dirty="0"/>
              <a:t>Faculty/Presenter </a:t>
            </a:r>
            <a:r>
              <a:rPr lang="en-CA" dirty="0" smtClean="0"/>
              <a:t>Disclosure</a:t>
            </a:r>
            <a:br>
              <a:rPr lang="en-CA" dirty="0" smtClean="0"/>
            </a:br>
            <a:r>
              <a:rPr lang="en-CA" dirty="0" smtClean="0"/>
              <a:t>Slide 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5600" y="3024534"/>
            <a:ext cx="6944816" cy="2348681"/>
          </a:xfrm>
        </p:spPr>
        <p:txBody>
          <a:bodyPr>
            <a:normAutofit/>
          </a:bodyPr>
          <a:lstStyle/>
          <a:p>
            <a:pPr algn="l"/>
            <a:r>
              <a:rPr lang="en-CA" sz="4000" b="1" dirty="0" smtClean="0">
                <a:solidFill>
                  <a:srgbClr val="FF0000"/>
                </a:solidFill>
                <a:latin typeface="Calibri"/>
              </a:rPr>
              <a:t>Bruce Weaver</a:t>
            </a:r>
            <a:endParaRPr lang="en-CA" sz="4000" b="1" dirty="0">
              <a:solidFill>
                <a:srgbClr val="FF0000"/>
              </a:solidFill>
              <a:latin typeface="Calibri"/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en-CA" sz="2400" b="1" dirty="0">
              <a:solidFill>
                <a:prstClr val="black"/>
              </a:solidFill>
              <a:latin typeface="Calibri"/>
            </a:endParaRPr>
          </a:p>
          <a:p>
            <a:pPr marL="342900" lvl="0" indent="-342900" algn="l">
              <a:buFont typeface="Arial" pitchFamily="34" charset="0"/>
              <a:buChar char="•"/>
            </a:pPr>
            <a:r>
              <a:rPr lang="en-CA" sz="2400" b="1" dirty="0">
                <a:solidFill>
                  <a:prstClr val="black"/>
                </a:solidFill>
                <a:latin typeface="Calibri"/>
              </a:rPr>
              <a:t>Relationships with commercial interests: </a:t>
            </a:r>
            <a:r>
              <a:rPr lang="en-CA" sz="2400" b="1" dirty="0" smtClean="0">
                <a:solidFill>
                  <a:prstClr val="black"/>
                </a:solidFill>
                <a:latin typeface="Calibri"/>
              </a:rPr>
              <a:t>NONE</a:t>
            </a:r>
            <a:endParaRPr lang="en-CA" sz="2400" b="1" dirty="0">
              <a:solidFill>
                <a:prstClr val="black"/>
              </a:solidFill>
              <a:latin typeface="Calibri"/>
            </a:endParaRPr>
          </a:p>
          <a:p>
            <a:pPr marL="342900" lvl="0" indent="-342900" algn="l">
              <a:buFont typeface="Arial" pitchFamily="34" charset="0"/>
              <a:buChar char="•"/>
            </a:pPr>
            <a:r>
              <a:rPr lang="en-CA" sz="2400" b="1" dirty="0">
                <a:solidFill>
                  <a:prstClr val="black"/>
                </a:solidFill>
                <a:latin typeface="Calibri"/>
              </a:rPr>
              <a:t>Potential for conflict(s) of interest: </a:t>
            </a:r>
            <a:r>
              <a:rPr lang="en-CA" sz="2400" b="1" dirty="0" smtClean="0">
                <a:solidFill>
                  <a:prstClr val="black"/>
                </a:solidFill>
                <a:latin typeface="Calibri"/>
              </a:rPr>
              <a:t>NONE</a:t>
            </a:r>
            <a:endParaRPr lang="en-CA" sz="2400" b="1" dirty="0">
              <a:solidFill>
                <a:prstClr val="black"/>
              </a:solidFill>
              <a:latin typeface="Calibri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1255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88" y="2132856"/>
            <a:ext cx="8893175" cy="2173857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CA" sz="2800" dirty="0" smtClean="0"/>
              <a:t>The </a:t>
            </a:r>
            <a:r>
              <a:rPr lang="en-CA" sz="2800" b="1" i="1" u="sng" dirty="0" smtClean="0">
                <a:solidFill>
                  <a:srgbClr val="FF0000"/>
                </a:solidFill>
              </a:rPr>
              <a:t>errors</a:t>
            </a:r>
            <a:r>
              <a:rPr lang="en-CA" sz="2800" dirty="0" smtClean="0"/>
              <a:t> are </a:t>
            </a:r>
            <a:r>
              <a:rPr lang="en-CA" sz="2800" b="1" i="1" dirty="0" smtClean="0">
                <a:solidFill>
                  <a:srgbClr val="0000FF"/>
                </a:solidFill>
              </a:rPr>
              <a:t>independently</a:t>
            </a:r>
            <a:r>
              <a:rPr lang="en-CA" sz="2800" dirty="0" smtClean="0"/>
              <a:t> and </a:t>
            </a:r>
            <a:r>
              <a:rPr lang="en-CA" sz="2800" b="1" i="1" dirty="0" smtClean="0">
                <a:solidFill>
                  <a:srgbClr val="0000FF"/>
                </a:solidFill>
              </a:rPr>
              <a:t>identically distributed</a:t>
            </a:r>
            <a:r>
              <a:rPr lang="en-CA" sz="2800" dirty="0" smtClean="0"/>
              <a:t> as </a:t>
            </a:r>
            <a:r>
              <a:rPr lang="en-CA" sz="2800" b="1" dirty="0" smtClean="0">
                <a:solidFill>
                  <a:srgbClr val="0000FF"/>
                </a:solidFill>
              </a:rPr>
              <a:t>normal</a:t>
            </a:r>
            <a:r>
              <a:rPr lang="en-CA" sz="2800" dirty="0" smtClean="0"/>
              <a:t> with a mean of zero and variance = </a:t>
            </a:r>
            <a:r>
              <a:rPr lang="el-GR" sz="2800" dirty="0" smtClean="0"/>
              <a:t>σ²</a:t>
            </a:r>
            <a:endParaRPr lang="en-CA" sz="2800" dirty="0" smtClean="0"/>
          </a:p>
          <a:p>
            <a:pPr>
              <a:spcAft>
                <a:spcPts val="1200"/>
              </a:spcAft>
            </a:pPr>
            <a:r>
              <a:rPr lang="en-CA" sz="2800" dirty="0" smtClean="0"/>
              <a:t>In conventional statistical short-hand: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91680" y="4509120"/>
            <a:ext cx="57279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000" dirty="0"/>
              <a:t>ε~ </a:t>
            </a:r>
            <a:r>
              <a:rPr lang="en-CA" sz="6000" dirty="0" err="1"/>
              <a:t>i.i.d</a:t>
            </a:r>
            <a:r>
              <a:rPr lang="en-CA" sz="6000" dirty="0"/>
              <a:t>. N(0, </a:t>
            </a:r>
            <a:r>
              <a:rPr lang="el-GR" sz="6000" dirty="0"/>
              <a:t>σ²)</a:t>
            </a:r>
            <a:endParaRPr lang="en-CA" sz="6000" dirty="0"/>
          </a:p>
        </p:txBody>
      </p:sp>
      <p:sp>
        <p:nvSpPr>
          <p:cNvPr id="6" name="Rectangle 5"/>
          <p:cNvSpPr/>
          <p:nvPr/>
        </p:nvSpPr>
        <p:spPr>
          <a:xfrm>
            <a:off x="433727" y="18490"/>
            <a:ext cx="827656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Key Assumptions of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OLS Linear Regression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086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ages-na.ssl-images-amazon.com/images/I/512watFv3VL._SX373_BO1,204,203,2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89" y="1343428"/>
            <a:ext cx="3519652" cy="468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40768"/>
            <a:ext cx="3718670" cy="46519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3461" y="152912"/>
            <a:ext cx="80970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Some Relevant References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613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07504" y="2132856"/>
            <a:ext cx="8856984" cy="1368152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88" y="2132856"/>
            <a:ext cx="8893175" cy="2173857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CA" sz="2800" dirty="0" smtClean="0"/>
              <a:t>The </a:t>
            </a:r>
            <a:r>
              <a:rPr lang="en-CA" sz="2800" b="1" i="1" u="sng" dirty="0" smtClean="0">
                <a:solidFill>
                  <a:srgbClr val="FF0000"/>
                </a:solidFill>
              </a:rPr>
              <a:t>errors</a:t>
            </a:r>
            <a:r>
              <a:rPr lang="en-CA" sz="2800" dirty="0" smtClean="0"/>
              <a:t> are </a:t>
            </a:r>
            <a:r>
              <a:rPr lang="en-CA" sz="2800" b="1" i="1" dirty="0" smtClean="0">
                <a:solidFill>
                  <a:srgbClr val="0000FF"/>
                </a:solidFill>
              </a:rPr>
              <a:t>independently</a:t>
            </a:r>
            <a:r>
              <a:rPr lang="en-CA" sz="2800" dirty="0" smtClean="0"/>
              <a:t> and </a:t>
            </a:r>
            <a:r>
              <a:rPr lang="en-CA" sz="2800" b="1" i="1" dirty="0" smtClean="0">
                <a:solidFill>
                  <a:srgbClr val="0000FF"/>
                </a:solidFill>
              </a:rPr>
              <a:t>identically distributed</a:t>
            </a:r>
            <a:r>
              <a:rPr lang="en-CA" sz="2800" dirty="0" smtClean="0"/>
              <a:t> as </a:t>
            </a:r>
            <a:r>
              <a:rPr lang="en-CA" sz="2800" b="1" dirty="0" smtClean="0">
                <a:solidFill>
                  <a:srgbClr val="0000FF"/>
                </a:solidFill>
              </a:rPr>
              <a:t>normal</a:t>
            </a:r>
            <a:r>
              <a:rPr lang="en-CA" sz="2800" dirty="0" smtClean="0"/>
              <a:t> with a mean of zero and variance = </a:t>
            </a:r>
            <a:r>
              <a:rPr lang="el-GR" sz="2800" dirty="0" smtClean="0"/>
              <a:t>σ²</a:t>
            </a:r>
            <a:endParaRPr lang="en-CA" sz="2800" dirty="0" smtClean="0"/>
          </a:p>
          <a:p>
            <a:pPr>
              <a:spcAft>
                <a:spcPts val="1200"/>
              </a:spcAft>
            </a:pPr>
            <a:r>
              <a:rPr lang="en-CA" sz="2800" dirty="0" smtClean="0"/>
              <a:t>In conventional statistical short-hand: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91680" y="4509120"/>
            <a:ext cx="57279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000" dirty="0"/>
              <a:t>ε~ </a:t>
            </a:r>
            <a:r>
              <a:rPr lang="en-CA" sz="6000" dirty="0" err="1"/>
              <a:t>i.i.d</a:t>
            </a:r>
            <a:r>
              <a:rPr lang="en-CA" sz="6000" dirty="0"/>
              <a:t>. N(0, </a:t>
            </a:r>
            <a:r>
              <a:rPr lang="el-GR" sz="6000" dirty="0"/>
              <a:t>σ²)</a:t>
            </a:r>
            <a:endParaRPr lang="en-CA" sz="6000" dirty="0"/>
          </a:p>
        </p:txBody>
      </p:sp>
      <p:sp>
        <p:nvSpPr>
          <p:cNvPr id="6" name="Rectangle 5"/>
          <p:cNvSpPr/>
          <p:nvPr/>
        </p:nvSpPr>
        <p:spPr>
          <a:xfrm>
            <a:off x="433727" y="18490"/>
            <a:ext cx="827656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Key Assumptions of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OLS Linear Regression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469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268760"/>
            <a:ext cx="76328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600" dirty="0" smtClean="0"/>
              <a:t>But even here, normality is </a:t>
            </a:r>
            <a:r>
              <a:rPr lang="en-CA" sz="6600" i="1" dirty="0" smtClean="0">
                <a:solidFill>
                  <a:srgbClr val="0000FF"/>
                </a:solidFill>
              </a:rPr>
              <a:t>at best</a:t>
            </a:r>
            <a:r>
              <a:rPr lang="en-CA" sz="6600" dirty="0" smtClean="0"/>
              <a:t> </a:t>
            </a:r>
            <a:r>
              <a:rPr lang="en-CA" sz="6600" i="1" dirty="0" smtClean="0">
                <a:solidFill>
                  <a:srgbClr val="FF0000"/>
                </a:solidFill>
              </a:rPr>
              <a:t>an approximation</a:t>
            </a:r>
            <a:r>
              <a:rPr lang="en-CA" sz="6600" dirty="0" smtClean="0"/>
              <a:t>.</a:t>
            </a:r>
            <a:endParaRPr lang="en-CA" sz="6600" dirty="0"/>
          </a:p>
        </p:txBody>
      </p:sp>
    </p:spTree>
    <p:extLst>
      <p:ext uri="{BB962C8B-B14F-4D97-AF65-F5344CB8AC3E}">
        <p14:creationId xmlns:p14="http://schemas.microsoft.com/office/powerpoint/2010/main" val="119760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George Box on normality</a:t>
            </a:r>
          </a:p>
        </p:txBody>
      </p:sp>
      <p:sp>
        <p:nvSpPr>
          <p:cNvPr id="1040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268413"/>
            <a:ext cx="8785225" cy="1512515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CA" altLang="en-US" sz="2400" dirty="0" smtClean="0"/>
              <a:t>George Box was a famous statistician (and the son-in-law of Sir Ronald Fisher)</a:t>
            </a:r>
          </a:p>
          <a:p>
            <a:pPr eaLnBrk="1" hangingPunct="1">
              <a:spcAft>
                <a:spcPts val="600"/>
              </a:spcAft>
            </a:pPr>
            <a:r>
              <a:rPr lang="en-CA" altLang="en-US" sz="2400" dirty="0" smtClean="0">
                <a:cs typeface="Arial" pitchFamily="34" charset="0"/>
              </a:rPr>
              <a:t>Here is what he said about normality (and linearity):</a:t>
            </a:r>
            <a:endParaRPr lang="el-GR" altLang="en-US" sz="2400" dirty="0" smtClean="0">
              <a:cs typeface="Arial" pitchFamily="34" charset="0"/>
            </a:endParaRPr>
          </a:p>
        </p:txBody>
      </p:sp>
      <p:pic>
        <p:nvPicPr>
          <p:cNvPr id="104038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070125"/>
            <a:ext cx="1941512" cy="295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B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0390" name="Text Box 6"/>
          <p:cNvSpPr txBox="1">
            <a:spLocks noChangeArrowheads="1"/>
          </p:cNvSpPr>
          <p:nvPr/>
        </p:nvSpPr>
        <p:spPr bwMode="auto">
          <a:xfrm>
            <a:off x="2411413" y="3055838"/>
            <a:ext cx="6481762" cy="2932112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algn="l" eaLnBrk="0" hangingPunct="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 eaLnBrk="1" hangingPunct="1">
              <a:buFont typeface="Wingdings" pitchFamily="2" charset="2"/>
              <a:buNone/>
            </a:pPr>
            <a:r>
              <a:rPr lang="en-US" altLang="en-US" dirty="0"/>
              <a:t>“…the statistician knows…that </a:t>
            </a:r>
            <a:r>
              <a:rPr lang="en-US" altLang="en-US" b="1" i="1" dirty="0">
                <a:solidFill>
                  <a:srgbClr val="0000FF"/>
                </a:solidFill>
              </a:rPr>
              <a:t>in nature there never was a normal distribution</a:t>
            </a:r>
            <a:r>
              <a:rPr lang="en-US" altLang="en-US" dirty="0"/>
              <a:t>, there never was a straight line, yet with normal and linear assumptions, </a:t>
            </a:r>
            <a:r>
              <a:rPr lang="en-US" altLang="en-US" b="1" dirty="0">
                <a:solidFill>
                  <a:srgbClr val="FF0000"/>
                </a:solidFill>
              </a:rPr>
              <a:t>known to be false</a:t>
            </a:r>
            <a:r>
              <a:rPr lang="en-US" altLang="en-US" dirty="0"/>
              <a:t>, he can often derive results which match, </a:t>
            </a:r>
            <a:r>
              <a:rPr lang="en-US" altLang="en-US" b="1" i="1" dirty="0">
                <a:solidFill>
                  <a:srgbClr val="0000FF"/>
                </a:solidFill>
              </a:rPr>
              <a:t>to a useful approximation</a:t>
            </a:r>
            <a:r>
              <a:rPr lang="en-US" altLang="en-US" dirty="0"/>
              <a:t>, those found in the real world.” </a:t>
            </a:r>
            <a:r>
              <a:rPr lang="en-US" altLang="en-US" sz="1800" dirty="0"/>
              <a:t>(</a:t>
            </a:r>
            <a:r>
              <a:rPr lang="en-US" altLang="en-US" sz="1800" i="1" dirty="0"/>
              <a:t>JASA</a:t>
            </a:r>
            <a:r>
              <a:rPr lang="en-US" altLang="en-US" sz="1800" dirty="0"/>
              <a:t>, 1976, Vol. 71, 791-799; emphasis added)</a:t>
            </a:r>
          </a:p>
        </p:txBody>
      </p:sp>
    </p:spTree>
    <p:extLst>
      <p:ext uri="{BB962C8B-B14F-4D97-AF65-F5344CB8AC3E}">
        <p14:creationId xmlns:p14="http://schemas.microsoft.com/office/powerpoint/2010/main" val="363727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039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Normality of Errors </a:t>
            </a:r>
            <a:r>
              <a:rPr lang="en-CA" b="1" u="sng" dirty="0" smtClean="0"/>
              <a:t>Least Important</a:t>
            </a:r>
            <a:endParaRPr lang="en-CA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88" y="1556792"/>
            <a:ext cx="8893175" cy="455508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CA" dirty="0" smtClean="0"/>
              <a:t>The </a:t>
            </a:r>
            <a:r>
              <a:rPr lang="en-CA" b="1" i="1" dirty="0" smtClean="0">
                <a:solidFill>
                  <a:srgbClr val="FF3300"/>
                </a:solidFill>
              </a:rPr>
              <a:t>least important</a:t>
            </a:r>
            <a:r>
              <a:rPr lang="en-CA" dirty="0" smtClean="0"/>
              <a:t> part of </a:t>
            </a:r>
            <a:r>
              <a:rPr lang="el-GR" dirty="0" smtClean="0">
                <a:solidFill>
                  <a:srgbClr val="0000FF"/>
                </a:solidFill>
              </a:rPr>
              <a:t>ε</a:t>
            </a:r>
            <a:r>
              <a:rPr lang="en-CA" dirty="0" smtClean="0">
                <a:solidFill>
                  <a:srgbClr val="0000FF"/>
                </a:solidFill>
              </a:rPr>
              <a:t> ~ </a:t>
            </a:r>
            <a:r>
              <a:rPr lang="en-CA" dirty="0" err="1" smtClean="0">
                <a:solidFill>
                  <a:srgbClr val="0000FF"/>
                </a:solidFill>
              </a:rPr>
              <a:t>i.i.d</a:t>
            </a:r>
            <a:r>
              <a:rPr lang="en-CA" dirty="0" smtClean="0">
                <a:solidFill>
                  <a:srgbClr val="0000FF"/>
                </a:solidFill>
              </a:rPr>
              <a:t>. </a:t>
            </a:r>
            <a:r>
              <a:rPr lang="en-CA" dirty="0">
                <a:solidFill>
                  <a:srgbClr val="0000FF"/>
                </a:solidFill>
              </a:rPr>
              <a:t>N(0, </a:t>
            </a:r>
            <a:r>
              <a:rPr lang="el-GR" dirty="0">
                <a:solidFill>
                  <a:srgbClr val="0000FF"/>
                </a:solidFill>
              </a:rPr>
              <a:t>σ</a:t>
            </a:r>
            <a:r>
              <a:rPr lang="en-CA" baseline="30000" dirty="0">
                <a:solidFill>
                  <a:srgbClr val="0000FF"/>
                </a:solidFill>
              </a:rPr>
              <a:t>2</a:t>
            </a:r>
            <a:r>
              <a:rPr lang="en-CA" dirty="0" smtClean="0">
                <a:solidFill>
                  <a:srgbClr val="0000FF"/>
                </a:solidFill>
              </a:rPr>
              <a:t>)</a:t>
            </a:r>
            <a:r>
              <a:rPr lang="en-CA" dirty="0" smtClean="0"/>
              <a:t> is the </a:t>
            </a:r>
            <a:r>
              <a:rPr lang="en-CA" dirty="0" smtClean="0">
                <a:solidFill>
                  <a:srgbClr val="0000FF"/>
                </a:solidFill>
              </a:rPr>
              <a:t>N </a:t>
            </a:r>
            <a:r>
              <a:rPr lang="en-CA" dirty="0" smtClean="0"/>
              <a:t>(for </a:t>
            </a:r>
            <a:r>
              <a:rPr lang="en-CA" i="1" dirty="0" smtClean="0"/>
              <a:t>normally distributed</a:t>
            </a:r>
            <a:r>
              <a:rPr lang="en-CA" dirty="0" smtClean="0"/>
              <a:t>)</a:t>
            </a:r>
          </a:p>
          <a:p>
            <a:pPr lvl="1">
              <a:spcAft>
                <a:spcPts val="1200"/>
              </a:spcAft>
            </a:pPr>
            <a:r>
              <a:rPr lang="en-CA" dirty="0" smtClean="0"/>
              <a:t>And normality is at best </a:t>
            </a:r>
            <a:r>
              <a:rPr lang="en-CA" b="1" i="1" dirty="0" smtClean="0">
                <a:solidFill>
                  <a:srgbClr val="FF0000"/>
                </a:solidFill>
              </a:rPr>
              <a:t>an approximation</a:t>
            </a:r>
          </a:p>
          <a:p>
            <a:pPr marL="0" indent="0">
              <a:spcAft>
                <a:spcPts val="1200"/>
              </a:spcAft>
              <a:buNone/>
            </a:pPr>
            <a:endParaRPr lang="en-CA" dirty="0" smtClean="0"/>
          </a:p>
          <a:p>
            <a:pPr>
              <a:spcAft>
                <a:spcPts val="1200"/>
              </a:spcAft>
            </a:pPr>
            <a:r>
              <a:rPr lang="en-CA" dirty="0" smtClean="0"/>
              <a:t>The </a:t>
            </a:r>
            <a:r>
              <a:rPr lang="en-CA" dirty="0" err="1" smtClean="0">
                <a:solidFill>
                  <a:srgbClr val="0000FF"/>
                </a:solidFill>
              </a:rPr>
              <a:t>i.i.d</a:t>
            </a:r>
            <a:r>
              <a:rPr lang="en-CA" dirty="0" smtClean="0">
                <a:solidFill>
                  <a:srgbClr val="0000FF"/>
                </a:solidFill>
              </a:rPr>
              <a:t>.</a:t>
            </a:r>
            <a:r>
              <a:rPr lang="en-CA" dirty="0" smtClean="0"/>
              <a:t> part (</a:t>
            </a:r>
            <a:r>
              <a:rPr lang="en-CA" i="1" dirty="0" smtClean="0"/>
              <a:t>independently and identically distributed</a:t>
            </a:r>
            <a:r>
              <a:rPr lang="en-CA" dirty="0" smtClean="0"/>
              <a:t>) is </a:t>
            </a:r>
            <a:r>
              <a:rPr lang="en-CA" b="1" dirty="0" smtClean="0">
                <a:solidFill>
                  <a:srgbClr val="0000FF"/>
                </a:solidFill>
              </a:rPr>
              <a:t>far more important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3135048" y="5266536"/>
            <a:ext cx="3600400" cy="0"/>
          </a:xfrm>
          <a:prstGeom prst="line">
            <a:avLst/>
          </a:prstGeom>
          <a:solidFill>
            <a:srgbClr val="FFB300"/>
          </a:solidFill>
          <a:ln w="762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2193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37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Robustness to non-normality of errors</a:t>
            </a:r>
          </a:p>
        </p:txBody>
      </p:sp>
      <p:sp>
        <p:nvSpPr>
          <p:cNvPr id="1041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z="2400" dirty="0" smtClean="0"/>
          </a:p>
          <a:p>
            <a:pPr eaLnBrk="1" hangingPunct="1"/>
            <a:r>
              <a:rPr lang="en-US" altLang="en-US" dirty="0" smtClean="0"/>
              <a:t>Regression is quite </a:t>
            </a:r>
            <a:r>
              <a:rPr lang="en-US" altLang="en-US" b="1" i="1" dirty="0" smtClean="0">
                <a:solidFill>
                  <a:srgbClr val="0000FF"/>
                </a:solidFill>
              </a:rPr>
              <a:t>robust</a:t>
            </a:r>
            <a:r>
              <a:rPr lang="en-US" altLang="en-US" dirty="0" smtClean="0"/>
              <a:t> to non-normality of the errors </a:t>
            </a:r>
            <a:r>
              <a:rPr lang="en-US" altLang="en-US" sz="2400" dirty="0" smtClean="0"/>
              <a:t>(</a:t>
            </a:r>
            <a:r>
              <a:rPr lang="en-US" altLang="en-US" sz="2400" dirty="0" smtClean="0">
                <a:solidFill>
                  <a:srgbClr val="FF3300"/>
                </a:solidFill>
              </a:rPr>
              <a:t>especially as </a:t>
            </a:r>
            <a:r>
              <a:rPr lang="en-US" altLang="en-US" sz="2400" i="1" dirty="0" smtClean="0">
                <a:solidFill>
                  <a:srgbClr val="FF3300"/>
                </a:solidFill>
              </a:rPr>
              <a:t>n</a:t>
            </a:r>
            <a:r>
              <a:rPr lang="en-US" altLang="en-US" sz="2400" dirty="0" smtClean="0">
                <a:solidFill>
                  <a:srgbClr val="FF3300"/>
                </a:solidFill>
              </a:rPr>
              <a:t> increases</a:t>
            </a:r>
            <a:r>
              <a:rPr lang="en-US" altLang="en-US" sz="2400" dirty="0" smtClean="0"/>
              <a:t>)</a:t>
            </a:r>
            <a:endParaRPr lang="en-US" altLang="en-US" sz="2400" b="1" i="1" dirty="0" smtClean="0"/>
          </a:p>
          <a:p>
            <a:pPr marL="0" indent="0" eaLnBrk="1" hangingPunct="1">
              <a:buNone/>
            </a:pPr>
            <a:endParaRPr lang="en-US" altLang="en-US" u="sng" dirty="0" smtClean="0"/>
          </a:p>
          <a:p>
            <a:pPr eaLnBrk="1" hangingPunct="1"/>
            <a:r>
              <a:rPr lang="en-US" altLang="en-US" u="sng" dirty="0" smtClean="0"/>
              <a:t>Robust</a:t>
            </a:r>
            <a:r>
              <a:rPr lang="en-US" altLang="en-US" dirty="0" smtClean="0"/>
              <a:t>:  “resistant to errors in the results, produced by deviations from assumptions” </a:t>
            </a:r>
          </a:p>
          <a:p>
            <a:pPr algn="r" eaLnBrk="1" hangingPunct="1">
              <a:buFontTx/>
              <a:buNone/>
            </a:pPr>
            <a:r>
              <a:rPr lang="en-US" altLang="en-US" sz="2000" dirty="0" smtClean="0"/>
              <a:t>(</a:t>
            </a:r>
            <a:r>
              <a:rPr lang="en-US" altLang="en-US" sz="2000" dirty="0" smtClean="0">
                <a:hlinkClick r:id="rId2"/>
              </a:rPr>
              <a:t>http://en.wikipedia.org/wiki/Robust_statistics#Definition</a:t>
            </a:r>
            <a:r>
              <a:rPr lang="en-US" altLang="en-US" sz="2000" dirty="0" smtClean="0"/>
              <a:t>)</a:t>
            </a:r>
          </a:p>
          <a:p>
            <a:pPr eaLnBrk="1" hangingPunct="1">
              <a:buFontTx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94945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Approximate vs. Exact Tests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88" y="1628800"/>
            <a:ext cx="8893175" cy="4483075"/>
          </a:xfrm>
        </p:spPr>
        <p:txBody>
          <a:bodyPr/>
          <a:lstStyle/>
          <a:p>
            <a:pPr>
              <a:spcAft>
                <a:spcPts val="3600"/>
              </a:spcAft>
            </a:pPr>
            <a:r>
              <a:rPr lang="en-CA" dirty="0" smtClean="0"/>
              <a:t>The </a:t>
            </a:r>
            <a:r>
              <a:rPr lang="en-CA" i="1" dirty="0"/>
              <a:t>F</a:t>
            </a:r>
            <a:r>
              <a:rPr lang="en-CA" dirty="0"/>
              <a:t>-test </a:t>
            </a:r>
            <a:r>
              <a:rPr lang="en-CA" dirty="0" smtClean="0"/>
              <a:t>and </a:t>
            </a:r>
            <a:r>
              <a:rPr lang="en-CA" i="1" dirty="0" smtClean="0"/>
              <a:t>t</a:t>
            </a:r>
            <a:r>
              <a:rPr lang="en-CA" dirty="0" smtClean="0"/>
              <a:t>-tests for OLS regression would be </a:t>
            </a:r>
            <a:r>
              <a:rPr lang="en-CA" b="1" dirty="0" smtClean="0">
                <a:solidFill>
                  <a:srgbClr val="FF0000"/>
                </a:solidFill>
              </a:rPr>
              <a:t>exact </a:t>
            </a:r>
            <a:r>
              <a:rPr lang="en-CA" b="1" dirty="0">
                <a:solidFill>
                  <a:srgbClr val="FF0000"/>
                </a:solidFill>
              </a:rPr>
              <a:t>tests</a:t>
            </a:r>
            <a:r>
              <a:rPr lang="en-CA" dirty="0"/>
              <a:t> </a:t>
            </a:r>
            <a:r>
              <a:rPr lang="en-CA" b="1" dirty="0" smtClean="0">
                <a:solidFill>
                  <a:srgbClr val="0000FF"/>
                </a:solidFill>
              </a:rPr>
              <a:t>if </a:t>
            </a:r>
            <a:r>
              <a:rPr lang="en-CA" b="1" dirty="0">
                <a:solidFill>
                  <a:srgbClr val="0000FF"/>
                </a:solidFill>
              </a:rPr>
              <a:t>the errors </a:t>
            </a:r>
            <a:r>
              <a:rPr lang="en-CA" b="1" dirty="0" smtClean="0">
                <a:solidFill>
                  <a:srgbClr val="0000FF"/>
                </a:solidFill>
              </a:rPr>
              <a:t>were </a:t>
            </a:r>
            <a:r>
              <a:rPr lang="en-CA" b="1" i="1" dirty="0">
                <a:solidFill>
                  <a:srgbClr val="0000FF"/>
                </a:solidFill>
              </a:rPr>
              <a:t>exactly</a:t>
            </a:r>
            <a:r>
              <a:rPr lang="en-CA" b="1" dirty="0">
                <a:solidFill>
                  <a:srgbClr val="0000FF"/>
                </a:solidFill>
              </a:rPr>
              <a:t> normally </a:t>
            </a:r>
            <a:r>
              <a:rPr lang="en-CA" b="1" dirty="0" smtClean="0">
                <a:solidFill>
                  <a:srgbClr val="0000FF"/>
                </a:solidFill>
              </a:rPr>
              <a:t>distributed</a:t>
            </a:r>
            <a:r>
              <a:rPr lang="en-CA" dirty="0" smtClean="0">
                <a:solidFill>
                  <a:srgbClr val="0000FF"/>
                </a:solidFill>
              </a:rPr>
              <a:t> </a:t>
            </a:r>
            <a:r>
              <a:rPr lang="en-CA" sz="2400" dirty="0" smtClean="0"/>
              <a:t>(and independently &amp; identically distributed)</a:t>
            </a:r>
            <a:endParaRPr lang="en-CA" sz="2400" b="1" dirty="0" smtClean="0"/>
          </a:p>
          <a:p>
            <a:pPr>
              <a:spcAft>
                <a:spcPts val="3600"/>
              </a:spcAft>
            </a:pPr>
            <a:r>
              <a:rPr lang="en-CA" dirty="0" smtClean="0"/>
              <a:t>In </a:t>
            </a:r>
            <a:r>
              <a:rPr lang="en-CA" dirty="0"/>
              <a:t>the </a:t>
            </a:r>
            <a:r>
              <a:rPr lang="en-CA" i="1" dirty="0"/>
              <a:t>real world</a:t>
            </a:r>
            <a:r>
              <a:rPr lang="en-CA" dirty="0"/>
              <a:t>, </a:t>
            </a:r>
            <a:r>
              <a:rPr lang="en-CA" dirty="0" smtClean="0"/>
              <a:t>where </a:t>
            </a:r>
            <a:r>
              <a:rPr lang="en-CA" b="1" dirty="0" smtClean="0">
                <a:solidFill>
                  <a:srgbClr val="FF0000"/>
                </a:solidFill>
              </a:rPr>
              <a:t>nothing is exactly normal</a:t>
            </a:r>
            <a:r>
              <a:rPr lang="en-CA" dirty="0" smtClean="0"/>
              <a:t>, they are </a:t>
            </a:r>
            <a:r>
              <a:rPr lang="en-CA" b="1" i="1" dirty="0" smtClean="0">
                <a:solidFill>
                  <a:srgbClr val="0000FF"/>
                </a:solidFill>
              </a:rPr>
              <a:t>approximate tests</a:t>
            </a:r>
          </a:p>
        </p:txBody>
      </p:sp>
    </p:spTree>
    <p:extLst>
      <p:ext uri="{BB962C8B-B14F-4D97-AF65-F5344CB8AC3E}">
        <p14:creationId xmlns:p14="http://schemas.microsoft.com/office/powerpoint/2010/main" val="75057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6" r="26636"/>
          <a:stretch/>
        </p:blipFill>
        <p:spPr bwMode="auto">
          <a:xfrm>
            <a:off x="50122" y="2780928"/>
            <a:ext cx="372979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loud Callout 2"/>
          <p:cNvSpPr/>
          <p:nvPr/>
        </p:nvSpPr>
        <p:spPr bwMode="auto">
          <a:xfrm>
            <a:off x="2123728" y="116632"/>
            <a:ext cx="6768752" cy="2448272"/>
          </a:xfrm>
          <a:prstGeom prst="cloudCallout">
            <a:avLst>
              <a:gd name="adj1" fmla="val -40208"/>
              <a:gd name="adj2" fmla="val 60152"/>
            </a:avLst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CA" sz="2800" dirty="0" smtClean="0"/>
              <a:t>Should we be concerned that the F- and t-tests are only approximate</a:t>
            </a:r>
            <a:r>
              <a:rPr kumimoji="0" lang="en-CA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?</a:t>
            </a:r>
            <a:endParaRPr kumimoji="0" lang="en-C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4140369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/>
              <a:t>Short Answer:  </a:t>
            </a:r>
            <a:r>
              <a:rPr lang="en-CA" sz="3200" b="1" i="1" dirty="0" smtClean="0">
                <a:solidFill>
                  <a:srgbClr val="0000FF"/>
                </a:solidFill>
              </a:rPr>
              <a:t>No!</a:t>
            </a:r>
            <a:endParaRPr lang="en-CA" sz="32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86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74" y="260648"/>
            <a:ext cx="3923878" cy="595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ular Callout 2"/>
          <p:cNvSpPr/>
          <p:nvPr/>
        </p:nvSpPr>
        <p:spPr bwMode="auto">
          <a:xfrm>
            <a:off x="4211960" y="764704"/>
            <a:ext cx="4536504" cy="1872208"/>
          </a:xfrm>
          <a:prstGeom prst="wedgeRoundRectCallout">
            <a:avLst>
              <a:gd name="adj1" fmla="val -73738"/>
              <a:gd name="adj2" fmla="val 85274"/>
              <a:gd name="adj3" fmla="val 16667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CA" sz="3200" dirty="0"/>
              <a:t>Essentially, </a:t>
            </a:r>
            <a:r>
              <a:rPr lang="en-CA" sz="3200" b="1" dirty="0">
                <a:solidFill>
                  <a:srgbClr val="FF3300"/>
                </a:solidFill>
              </a:rPr>
              <a:t>all models are wrong</a:t>
            </a:r>
            <a:r>
              <a:rPr lang="en-CA" sz="3200" dirty="0"/>
              <a:t>, </a:t>
            </a:r>
            <a:r>
              <a:rPr lang="en-CA" sz="3200" b="1" dirty="0">
                <a:solidFill>
                  <a:srgbClr val="0000FF"/>
                </a:solidFill>
              </a:rPr>
              <a:t>but some are useful</a:t>
            </a:r>
            <a:r>
              <a:rPr lang="en-CA" sz="3200" dirty="0"/>
              <a:t>. </a:t>
            </a:r>
            <a:endParaRPr kumimoji="0" lang="en-C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4008" y="3429000"/>
            <a:ext cx="41764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A" sz="2800" dirty="0" smtClean="0"/>
              <a:t>In other words, the fact that a statistical test is </a:t>
            </a:r>
            <a:r>
              <a:rPr lang="en-CA" sz="2800" u="sng" dirty="0" smtClean="0"/>
              <a:t>approximate</a:t>
            </a:r>
            <a:r>
              <a:rPr lang="en-CA" sz="2800" dirty="0" smtClean="0"/>
              <a:t> rather than exact is </a:t>
            </a:r>
            <a:r>
              <a:rPr lang="en-CA" sz="2800" b="1" i="1" dirty="0" smtClean="0">
                <a:solidFill>
                  <a:srgbClr val="FF0000"/>
                </a:solidFill>
              </a:rPr>
              <a:t>not</a:t>
            </a:r>
            <a:r>
              <a:rPr lang="en-CA" sz="2800" dirty="0" smtClean="0"/>
              <a:t> the end of the world!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63859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4" b="4615"/>
          <a:stretch/>
        </p:blipFill>
        <p:spPr>
          <a:xfrm>
            <a:off x="740016" y="1385302"/>
            <a:ext cx="7216360" cy="47800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134725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Many people </a:t>
            </a:r>
            <a:r>
              <a:rPr lang="en-CA" sz="2800" b="1" i="1" dirty="0" smtClean="0">
                <a:solidFill>
                  <a:srgbClr val="FF0000"/>
                </a:solidFill>
              </a:rPr>
              <a:t>believe</a:t>
            </a:r>
            <a:r>
              <a:rPr lang="en-CA" sz="2800" dirty="0" smtClean="0"/>
              <a:t> that the </a:t>
            </a:r>
            <a:r>
              <a:rPr lang="en-CA" sz="2800" b="1" i="1" dirty="0" smtClean="0">
                <a:solidFill>
                  <a:srgbClr val="0000FF"/>
                </a:solidFill>
              </a:rPr>
              <a:t>variables</a:t>
            </a:r>
            <a:r>
              <a:rPr lang="en-CA" sz="2800" dirty="0" smtClean="0">
                <a:solidFill>
                  <a:srgbClr val="0000FF"/>
                </a:solidFill>
              </a:rPr>
              <a:t> </a:t>
            </a:r>
            <a:r>
              <a:rPr lang="en-CA" sz="2800" dirty="0" smtClean="0"/>
              <a:t>used in linear regression models</a:t>
            </a:r>
            <a:r>
              <a:rPr lang="en-CA" sz="2800" dirty="0" smtClean="0">
                <a:solidFill>
                  <a:srgbClr val="0000FF"/>
                </a:solidFill>
              </a:rPr>
              <a:t> </a:t>
            </a:r>
            <a:r>
              <a:rPr lang="en-CA" sz="2800" b="1" i="1" dirty="0" smtClean="0">
                <a:solidFill>
                  <a:srgbClr val="0000FF"/>
                </a:solidFill>
              </a:rPr>
              <a:t>must </a:t>
            </a:r>
            <a:r>
              <a:rPr lang="en-CA" sz="2800" dirty="0" smtClean="0"/>
              <a:t>be</a:t>
            </a:r>
            <a:r>
              <a:rPr lang="en-CA" sz="2800" b="1" i="1" dirty="0" smtClean="0">
                <a:solidFill>
                  <a:srgbClr val="0000FF"/>
                </a:solidFill>
              </a:rPr>
              <a:t> normally distributed</a:t>
            </a:r>
            <a:r>
              <a:rPr lang="en-CA" sz="2800" dirty="0" smtClean="0"/>
              <a:t>.</a:t>
            </a:r>
            <a:endParaRPr lang="en-CA" sz="2800" dirty="0"/>
          </a:p>
        </p:txBody>
      </p:sp>
      <p:sp>
        <p:nvSpPr>
          <p:cNvPr id="5" name="Rectangle 4"/>
          <p:cNvSpPr/>
          <p:nvPr/>
        </p:nvSpPr>
        <p:spPr>
          <a:xfrm>
            <a:off x="467544" y="1268760"/>
            <a:ext cx="8208913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i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Why do they believe this?</a:t>
            </a:r>
            <a:endParaRPr lang="en-US" sz="4800" b="1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樂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168" y="2323728"/>
            <a:ext cx="1033264" cy="103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49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5000" b="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6228184" y="4305128"/>
            <a:ext cx="2376264" cy="864096"/>
          </a:xfrm>
          <a:prstGeom prst="roundRect">
            <a:avLst/>
          </a:prstGeom>
          <a:noFill/>
          <a:ln w="762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5426060"/>
            <a:ext cx="889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>
                <a:solidFill>
                  <a:srgbClr val="FFFF00"/>
                </a:solidFill>
              </a:rPr>
              <a:t>Approximate statistical tests will doom us!</a:t>
            </a:r>
            <a:endParaRPr lang="en-CA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36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6" r="26636"/>
          <a:stretch/>
        </p:blipFill>
        <p:spPr bwMode="auto">
          <a:xfrm>
            <a:off x="50122" y="2780928"/>
            <a:ext cx="372979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loud Callout 2"/>
          <p:cNvSpPr/>
          <p:nvPr/>
        </p:nvSpPr>
        <p:spPr bwMode="auto">
          <a:xfrm>
            <a:off x="2123728" y="116632"/>
            <a:ext cx="6768752" cy="2448272"/>
          </a:xfrm>
          <a:prstGeom prst="cloudCallout">
            <a:avLst>
              <a:gd name="adj1" fmla="val -40208"/>
              <a:gd name="adj2" fmla="val 60152"/>
            </a:avLst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So how should we proceed when estimating a linear regression model</a:t>
            </a:r>
            <a:r>
              <a:rPr kumimoji="0" lang="en-CA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?</a:t>
            </a:r>
            <a:endParaRPr kumimoji="0" lang="en-C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13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Before fitting your OLS model…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88" y="1327151"/>
            <a:ext cx="8893175" cy="347000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CA" dirty="0" smtClean="0"/>
              <a:t>Inspect &amp; clean the data</a:t>
            </a:r>
          </a:p>
          <a:p>
            <a:pPr lvl="1">
              <a:spcAft>
                <a:spcPts val="600"/>
              </a:spcAft>
            </a:pPr>
            <a:r>
              <a:rPr lang="en-CA" dirty="0" smtClean="0"/>
              <a:t>Basic descriptive stats &amp; plots for each variable (e.g., histograms)</a:t>
            </a:r>
          </a:p>
          <a:p>
            <a:pPr lvl="1">
              <a:spcAft>
                <a:spcPts val="600"/>
              </a:spcAft>
            </a:pPr>
            <a:r>
              <a:rPr lang="en-CA" dirty="0" smtClean="0"/>
              <a:t>Look for impossible or unusual values</a:t>
            </a:r>
          </a:p>
          <a:p>
            <a:pPr lvl="1">
              <a:spcAft>
                <a:spcPts val="600"/>
              </a:spcAft>
            </a:pPr>
            <a:r>
              <a:rPr lang="en-CA" dirty="0" smtClean="0"/>
              <a:t>Use scatter-plots to look for </a:t>
            </a:r>
            <a:r>
              <a:rPr lang="en-CA" dirty="0" smtClean="0">
                <a:solidFill>
                  <a:srgbClr val="0000FF"/>
                </a:solidFill>
              </a:rPr>
              <a:t>unusual combinations</a:t>
            </a:r>
            <a:r>
              <a:rPr lang="en-CA" dirty="0" smtClean="0"/>
              <a:t> of values (e.g., 2 year child weighing 90 kg)</a:t>
            </a:r>
          </a:p>
          <a:p>
            <a:pPr>
              <a:spcAft>
                <a:spcPts val="600"/>
              </a:spcAft>
            </a:pPr>
            <a:endParaRPr lang="en-CA" dirty="0" smtClean="0"/>
          </a:p>
        </p:txBody>
      </p:sp>
      <p:sp>
        <p:nvSpPr>
          <p:cNvPr id="4" name="Rectangle 3"/>
          <p:cNvSpPr/>
          <p:nvPr/>
        </p:nvSpPr>
        <p:spPr bwMode="auto">
          <a:xfrm>
            <a:off x="395536" y="2960856"/>
            <a:ext cx="8640960" cy="1656184"/>
          </a:xfrm>
          <a:prstGeom prst="rect">
            <a:avLst/>
          </a:prstGeom>
          <a:noFill/>
          <a:ln w="5715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5373216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/>
              <a:t>Frequently due to data entry errors</a:t>
            </a:r>
            <a:endParaRPr lang="en-CA" sz="3200" dirty="0"/>
          </a:p>
        </p:txBody>
      </p:sp>
      <p:cxnSp>
        <p:nvCxnSpPr>
          <p:cNvPr id="7" name="Straight Arrow Connector 6"/>
          <p:cNvCxnSpPr>
            <a:stCxn id="4" idx="2"/>
            <a:endCxn id="5" idx="0"/>
          </p:cNvCxnSpPr>
          <p:nvPr/>
        </p:nvCxnSpPr>
        <p:spPr bwMode="auto">
          <a:xfrm>
            <a:off x="4716016" y="4617040"/>
            <a:ext cx="36004" cy="756176"/>
          </a:xfrm>
          <a:prstGeom prst="straightConnector1">
            <a:avLst/>
          </a:prstGeom>
          <a:solidFill>
            <a:srgbClr val="FFB300"/>
          </a:solidFill>
          <a:ln w="57150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1283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rgbClr val="0000FF"/>
                </a:solidFill>
              </a:rPr>
              <a:t>After</a:t>
            </a:r>
            <a:r>
              <a:rPr lang="en-CA" dirty="0" smtClean="0"/>
              <a:t> you estimate your model…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CA" dirty="0" smtClean="0"/>
              <a:t>Plot the residuals</a:t>
            </a:r>
            <a:endParaRPr lang="en-CA" sz="2000" dirty="0" smtClean="0"/>
          </a:p>
          <a:p>
            <a:pPr lvl="1">
              <a:spcAft>
                <a:spcPts val="1200"/>
              </a:spcAft>
            </a:pPr>
            <a:r>
              <a:rPr lang="en-CA" dirty="0" smtClean="0"/>
              <a:t>Residual plots to assess the </a:t>
            </a:r>
            <a:r>
              <a:rPr lang="en-CA" b="1" i="1" dirty="0" smtClean="0">
                <a:solidFill>
                  <a:srgbClr val="0000FF"/>
                </a:solidFill>
              </a:rPr>
              <a:t>independently &amp; identically distributed</a:t>
            </a:r>
            <a:r>
              <a:rPr lang="en-CA" dirty="0" smtClean="0"/>
              <a:t> assumptions</a:t>
            </a:r>
          </a:p>
          <a:p>
            <a:pPr lvl="1">
              <a:spcAft>
                <a:spcPts val="1200"/>
              </a:spcAft>
            </a:pPr>
            <a:r>
              <a:rPr lang="en-CA" dirty="0" smtClean="0"/>
              <a:t>Histograms and Q-Q plots to visually assess the (less important) assumption of normally distributed errors</a:t>
            </a:r>
          </a:p>
          <a:p>
            <a:pPr>
              <a:spcAft>
                <a:spcPts val="1200"/>
              </a:spcAft>
            </a:pPr>
            <a:r>
              <a:rPr lang="en-CA" dirty="0" smtClean="0"/>
              <a:t>Examine measures of </a:t>
            </a:r>
            <a:r>
              <a:rPr lang="en-CA" b="1" i="1" dirty="0" smtClean="0">
                <a:solidFill>
                  <a:srgbClr val="0000FF"/>
                </a:solidFill>
              </a:rPr>
              <a:t>influence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48064" y="1280954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A" sz="2000" dirty="0" smtClean="0"/>
              <a:t>Observable estimates of the unobservable </a:t>
            </a:r>
            <a:r>
              <a:rPr lang="en-CA" sz="2000" b="1" i="1" dirty="0" smtClean="0">
                <a:solidFill>
                  <a:srgbClr val="FF0000"/>
                </a:solidFill>
              </a:rPr>
              <a:t>errors</a:t>
            </a:r>
            <a:endParaRPr lang="en-CA" sz="2000" b="1" i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991744" y="1352778"/>
            <a:ext cx="1728192" cy="56387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" name="Straight Arrow Connector 7"/>
          <p:cNvCxnSpPr>
            <a:endCxn id="5" idx="1"/>
          </p:cNvCxnSpPr>
          <p:nvPr/>
        </p:nvCxnSpPr>
        <p:spPr bwMode="auto">
          <a:xfrm>
            <a:off x="3719936" y="1634713"/>
            <a:ext cx="1428128" cy="184"/>
          </a:xfrm>
          <a:prstGeom prst="straightConnector1">
            <a:avLst/>
          </a:prstGeom>
          <a:solidFill>
            <a:srgbClr val="FFB3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0007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 animBg="1"/>
      <p:bldP spid="5" grpId="0"/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Measures of Influence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CA" sz="2800" dirty="0" smtClean="0"/>
              <a:t>An observation is influential if </a:t>
            </a:r>
            <a:r>
              <a:rPr lang="en-CA" sz="2800" b="1" i="1" dirty="0" smtClean="0">
                <a:solidFill>
                  <a:srgbClr val="FF3300"/>
                </a:solidFill>
              </a:rPr>
              <a:t>deleting it</a:t>
            </a:r>
            <a:r>
              <a:rPr lang="en-CA" sz="2800" dirty="0" smtClean="0"/>
              <a:t> causes a </a:t>
            </a:r>
            <a:r>
              <a:rPr lang="en-CA" sz="2800" dirty="0" smtClean="0">
                <a:solidFill>
                  <a:srgbClr val="0000FF"/>
                </a:solidFill>
              </a:rPr>
              <a:t>substantial change in the results</a:t>
            </a:r>
          </a:p>
          <a:p>
            <a:pPr>
              <a:spcAft>
                <a:spcPts val="600"/>
              </a:spcAft>
            </a:pPr>
            <a:r>
              <a:rPr lang="en-CA" sz="2800" dirty="0" smtClean="0"/>
              <a:t>Some common measures of influence:</a:t>
            </a:r>
          </a:p>
          <a:p>
            <a:pPr lvl="1">
              <a:spcAft>
                <a:spcPts val="600"/>
              </a:spcAft>
            </a:pPr>
            <a:r>
              <a:rPr lang="en-CA" sz="2400" dirty="0" smtClean="0"/>
              <a:t>Cook’s distance</a:t>
            </a:r>
          </a:p>
          <a:p>
            <a:pPr lvl="1">
              <a:spcAft>
                <a:spcPts val="600"/>
              </a:spcAft>
            </a:pPr>
            <a:r>
              <a:rPr lang="en-CA" sz="2400" dirty="0" smtClean="0"/>
              <a:t>DFBETA</a:t>
            </a:r>
          </a:p>
          <a:p>
            <a:pPr lvl="1">
              <a:spcAft>
                <a:spcPts val="600"/>
              </a:spcAft>
            </a:pPr>
            <a:r>
              <a:rPr lang="en-CA" sz="2400" dirty="0" smtClean="0"/>
              <a:t>DFITS</a:t>
            </a:r>
          </a:p>
          <a:p>
            <a:pPr lvl="1">
              <a:spcAft>
                <a:spcPts val="600"/>
              </a:spcAft>
            </a:pPr>
            <a:r>
              <a:rPr lang="en-CA" sz="2400" dirty="0" err="1" smtClean="0"/>
              <a:t>Studentized</a:t>
            </a:r>
            <a:r>
              <a:rPr lang="en-CA" sz="2400" dirty="0" smtClean="0"/>
              <a:t> residuals</a:t>
            </a:r>
          </a:p>
          <a:p>
            <a:pPr>
              <a:spcAft>
                <a:spcPts val="600"/>
              </a:spcAft>
            </a:pPr>
            <a:r>
              <a:rPr lang="en-CA" sz="2800" dirty="0" smtClean="0"/>
              <a:t>All have rules of thumb about values that should arouse suspicion</a:t>
            </a:r>
            <a:endParaRPr lang="en-CA" sz="2800" dirty="0"/>
          </a:p>
        </p:txBody>
      </p:sp>
      <p:sp>
        <p:nvSpPr>
          <p:cNvPr id="4" name="Right Brace 3"/>
          <p:cNvSpPr/>
          <p:nvPr/>
        </p:nvSpPr>
        <p:spPr bwMode="auto">
          <a:xfrm>
            <a:off x="4067944" y="2996952"/>
            <a:ext cx="504056" cy="1872208"/>
          </a:xfrm>
          <a:prstGeom prst="rightBrace">
            <a:avLst/>
          </a:prstGeom>
          <a:noFill/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0032" y="3534107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A" sz="2400" dirty="0" smtClean="0"/>
              <a:t>All use a </a:t>
            </a:r>
            <a:r>
              <a:rPr lang="en-CA" sz="2400" b="1" dirty="0" smtClean="0">
                <a:solidFill>
                  <a:srgbClr val="0000FF"/>
                </a:solidFill>
              </a:rPr>
              <a:t>leave-one-out</a:t>
            </a:r>
            <a:r>
              <a:rPr lang="en-CA" sz="2400" dirty="0" smtClean="0"/>
              <a:t> approach</a:t>
            </a:r>
            <a:endParaRPr lang="en-CA" sz="2400" dirty="0"/>
          </a:p>
        </p:txBody>
      </p:sp>
      <p:pic>
        <p:nvPicPr>
          <p:cNvPr id="6" name="Picture 4" descr="MCPE02765_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48832" y="5685312"/>
            <a:ext cx="8636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452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55" t="5921" r="28290" b="36513"/>
          <a:stretch/>
        </p:blipFill>
        <p:spPr>
          <a:xfrm>
            <a:off x="251520" y="1058516"/>
            <a:ext cx="2088232" cy="251450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 bwMode="auto">
          <a:xfrm>
            <a:off x="2483768" y="116632"/>
            <a:ext cx="6120680" cy="1800200"/>
          </a:xfrm>
          <a:prstGeom prst="wedgeRoundRectCallout">
            <a:avLst>
              <a:gd name="adj1" fmla="val -62703"/>
              <a:gd name="adj2" fmla="val 80044"/>
              <a:gd name="adj3" fmla="val 1666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If neither the residuals nor the measures of influence reveal anything alarming…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40041" y="3783467"/>
            <a:ext cx="2052439" cy="2237821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 bwMode="auto">
          <a:xfrm>
            <a:off x="1691680" y="4160928"/>
            <a:ext cx="4848600" cy="936104"/>
          </a:xfrm>
          <a:prstGeom prst="wedgeRoundRectCallout">
            <a:avLst>
              <a:gd name="adj1" fmla="val 62995"/>
              <a:gd name="adj2" fmla="val 83065"/>
              <a:gd name="adj3" fmla="val 1666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Then </a:t>
            </a:r>
            <a:r>
              <a:rPr kumimoji="0" lang="en-CA" sz="32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</a:rPr>
              <a:t>don’t be alarmed!</a:t>
            </a:r>
          </a:p>
        </p:txBody>
      </p:sp>
    </p:spTree>
    <p:extLst>
      <p:ext uri="{BB962C8B-B14F-4D97-AF65-F5344CB8AC3E}">
        <p14:creationId xmlns:p14="http://schemas.microsoft.com/office/powerpoint/2010/main" val="207774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55" t="5921" r="28290" b="36513"/>
          <a:stretch/>
        </p:blipFill>
        <p:spPr>
          <a:xfrm>
            <a:off x="467544" y="2858716"/>
            <a:ext cx="2088232" cy="251450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 bwMode="auto">
          <a:xfrm>
            <a:off x="2699792" y="260648"/>
            <a:ext cx="6192688" cy="3024336"/>
          </a:xfrm>
          <a:prstGeom prst="wedgeRoundRectCallout">
            <a:avLst>
              <a:gd name="adj1" fmla="val -62703"/>
              <a:gd name="adj2" fmla="val 80044"/>
              <a:gd name="adj3" fmla="val 1666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If </a:t>
            </a:r>
            <a:r>
              <a:rPr lang="en-CA" sz="2800" dirty="0" smtClean="0"/>
              <a:t>the </a:t>
            </a:r>
            <a:r>
              <a:rPr kumimoji="0" lang="en-C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residual plots or measures of influence </a:t>
            </a:r>
            <a:r>
              <a:rPr kumimoji="0" lang="en-CA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do</a:t>
            </a:r>
            <a:r>
              <a:rPr kumimoji="0" lang="en-C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arouse suspicion, consider using some form of </a:t>
            </a:r>
            <a:r>
              <a:rPr kumimoji="0" lang="en-CA" sz="28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</a:rPr>
              <a:t>robust regression</a:t>
            </a:r>
            <a:r>
              <a:rPr kumimoji="0" lang="en-C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or a </a:t>
            </a:r>
            <a:r>
              <a:rPr kumimoji="0" lang="en-CA" sz="28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</a:rPr>
              <a:t>Generalized Linear Model</a:t>
            </a:r>
            <a:r>
              <a:rPr kumimoji="0" lang="en-C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that specifies a more appropriate</a:t>
            </a:r>
            <a:r>
              <a:rPr kumimoji="0" lang="en-CA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CA" sz="2800" b="1" i="1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</a:rPr>
              <a:t>error distribution</a:t>
            </a:r>
            <a:r>
              <a:rPr kumimoji="0" lang="en-CA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  <a:endParaRPr kumimoji="0" lang="en-C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35896" y="4573577"/>
            <a:ext cx="5256584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CA" sz="2000" dirty="0" smtClean="0"/>
              <a:t>For example, </a:t>
            </a:r>
            <a:r>
              <a:rPr lang="en-CA" sz="2000" b="1" dirty="0" smtClean="0">
                <a:solidFill>
                  <a:srgbClr val="0000FF"/>
                </a:solidFill>
              </a:rPr>
              <a:t>binary logistic regression</a:t>
            </a:r>
            <a:r>
              <a:rPr lang="en-CA" sz="2000" dirty="0" smtClean="0"/>
              <a:t> is a Generalized Linear Model with a </a:t>
            </a:r>
            <a:r>
              <a:rPr lang="en-CA" sz="2000" b="1" i="1" dirty="0" smtClean="0">
                <a:solidFill>
                  <a:srgbClr val="0000FF"/>
                </a:solidFill>
              </a:rPr>
              <a:t>binomial error distribution</a:t>
            </a:r>
            <a:r>
              <a:rPr lang="en-CA" sz="2000" dirty="0" smtClean="0"/>
              <a:t> (and a </a:t>
            </a:r>
            <a:r>
              <a:rPr lang="en-CA" sz="2000" i="1" dirty="0" smtClean="0"/>
              <a:t>logit link function</a:t>
            </a:r>
            <a:r>
              <a:rPr lang="en-CA" sz="2000" dirty="0" smtClean="0"/>
              <a:t>).  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6876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S901643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900074641[1]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852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MC900434413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4795838"/>
            <a:ext cx="1973262" cy="133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MC900239209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4733925"/>
            <a:ext cx="1423987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548334" y="20376"/>
            <a:ext cx="604800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B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1" dirty="0">
                <a:solidFill>
                  <a:srgbClr val="FF0000"/>
                </a:solidFill>
              </a:rPr>
              <a:t>Okay…it’s over!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195736" y="4508936"/>
            <a:ext cx="4723283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B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</a:rPr>
              <a:t>Time to wake up!</a:t>
            </a:r>
          </a:p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</a:rPr>
              <a:t>Any Questions?</a:t>
            </a:r>
          </a:p>
        </p:txBody>
      </p:sp>
      <p:pic>
        <p:nvPicPr>
          <p:cNvPr id="13" name="Picture 10" descr="alarm_clock0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918" y="2132856"/>
            <a:ext cx="1801813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8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Contact Information</a:t>
            </a:r>
            <a:endParaRPr lang="en-GB" altLang="en-US"/>
          </a:p>
        </p:txBody>
      </p:sp>
      <p:sp>
        <p:nvSpPr>
          <p:cNvPr id="617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40172" y="2042641"/>
            <a:ext cx="5956300" cy="2970535"/>
          </a:xfrm>
        </p:spPr>
        <p:txBody>
          <a:bodyPr/>
          <a:lstStyle/>
          <a:p>
            <a:pPr>
              <a:spcAft>
                <a:spcPts val="600"/>
              </a:spcAft>
              <a:buFont typeface="Wingdings" pitchFamily="2" charset="2"/>
              <a:buNone/>
            </a:pPr>
            <a:r>
              <a:rPr lang="en-US" altLang="en-US" dirty="0"/>
              <a:t>Bruce Weaver</a:t>
            </a:r>
          </a:p>
          <a:p>
            <a:pPr>
              <a:spcAft>
                <a:spcPts val="600"/>
              </a:spcAft>
              <a:buFont typeface="Wingdings" pitchFamily="2" charset="2"/>
              <a:buNone/>
            </a:pPr>
            <a:r>
              <a:rPr lang="en-US" altLang="en-US" sz="2800" dirty="0"/>
              <a:t>Assistant </a:t>
            </a:r>
            <a:r>
              <a:rPr lang="en-US" altLang="en-US" sz="2800" dirty="0" smtClean="0"/>
              <a:t>Professor </a:t>
            </a:r>
            <a:r>
              <a:rPr lang="en-US" altLang="en-US" sz="1400" dirty="0" smtClean="0"/>
              <a:t>(and Statistical Curmudgeon)</a:t>
            </a:r>
            <a:endParaRPr lang="en-US" altLang="en-US" sz="1400" dirty="0"/>
          </a:p>
          <a:p>
            <a:pPr>
              <a:spcAft>
                <a:spcPts val="600"/>
              </a:spcAft>
              <a:buFont typeface="Wingdings" pitchFamily="2" charset="2"/>
              <a:buNone/>
            </a:pPr>
            <a:r>
              <a:rPr lang="en-US" altLang="en-US" sz="2800" dirty="0" smtClean="0"/>
              <a:t>NOSM, West Campus, MS-2006</a:t>
            </a:r>
            <a:endParaRPr lang="en-US" altLang="en-US" sz="2800" dirty="0"/>
          </a:p>
          <a:p>
            <a:pPr>
              <a:spcAft>
                <a:spcPts val="600"/>
              </a:spcAft>
              <a:buFont typeface="Wingdings" pitchFamily="2" charset="2"/>
              <a:buNone/>
            </a:pPr>
            <a:r>
              <a:rPr lang="en-US" altLang="en-US" sz="2800" dirty="0"/>
              <a:t>E-mail: </a:t>
            </a:r>
            <a:r>
              <a:rPr lang="en-US" altLang="en-US" sz="2800" dirty="0">
                <a:hlinkClick r:id="rId2"/>
              </a:rPr>
              <a:t>bweaver@lakeheadu.ca</a:t>
            </a:r>
            <a:endParaRPr lang="en-US" altLang="en-US" sz="2800" dirty="0"/>
          </a:p>
          <a:p>
            <a:pPr>
              <a:spcAft>
                <a:spcPts val="600"/>
              </a:spcAft>
              <a:buFont typeface="Wingdings" pitchFamily="2" charset="2"/>
              <a:buNone/>
            </a:pPr>
            <a:r>
              <a:rPr lang="en-US" altLang="en-US" sz="2800" dirty="0"/>
              <a:t>Tel:  807-346-7704</a:t>
            </a:r>
            <a:endParaRPr lang="en-GB" alt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6" t="15088" r="22237" b="7719"/>
          <a:stretch/>
        </p:blipFill>
        <p:spPr>
          <a:xfrm>
            <a:off x="227456" y="1826804"/>
            <a:ext cx="2671879" cy="333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15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606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B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207963" y="131763"/>
            <a:ext cx="87137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B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/>
              <a:t>The Cutting Room Floor</a:t>
            </a:r>
          </a:p>
        </p:txBody>
      </p:sp>
    </p:spTree>
    <p:extLst>
      <p:ext uri="{BB962C8B-B14F-4D97-AF65-F5344CB8AC3E}">
        <p14:creationId xmlns:p14="http://schemas.microsoft.com/office/powerpoint/2010/main" val="294532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1524000"/>
            <a:ext cx="67627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8997" y="188640"/>
            <a:ext cx="7911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A" sz="2800" dirty="0" smtClean="0"/>
              <a:t>Perhaps they learned it in a stats class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738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152618"/>
              </p:ext>
            </p:extLst>
          </p:nvPr>
        </p:nvGraphicFramePr>
        <p:xfrm>
          <a:off x="275584" y="980728"/>
          <a:ext cx="8568952" cy="424297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016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4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323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8452">
                <a:tc>
                  <a:txBody>
                    <a:bodyPr/>
                    <a:lstStyle/>
                    <a:p>
                      <a:r>
                        <a:rPr lang="en-CA" sz="1600" b="1" dirty="0" smtClean="0"/>
                        <a:t>Outcome variable</a:t>
                      </a:r>
                      <a:endParaRPr lang="en-CA" sz="1600" b="1" dirty="0"/>
                    </a:p>
                  </a:txBody>
                  <a:tcPr marL="58350" marR="58350" marT="29175" marB="2917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b="1" dirty="0" smtClean="0"/>
                        <a:t>Error distribution</a:t>
                      </a:r>
                      <a:endParaRPr lang="en-CA" sz="1600" b="1" dirty="0"/>
                    </a:p>
                  </a:txBody>
                  <a:tcPr marL="58350" marR="58350" marT="29175" marB="2917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b="1"/>
                        <a:t>Link function</a:t>
                      </a:r>
                    </a:p>
                  </a:txBody>
                  <a:tcPr marL="58350" marR="58350" marT="29175" marB="2917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b="1" dirty="0" smtClean="0"/>
                        <a:t>Model name</a:t>
                      </a:r>
                      <a:endParaRPr lang="en-CA" sz="1600" b="1" dirty="0"/>
                    </a:p>
                  </a:txBody>
                  <a:tcPr marL="58350" marR="58350" marT="29175" marB="2917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452"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Continuous</a:t>
                      </a:r>
                      <a:endParaRPr lang="en-CA" sz="1600" dirty="0"/>
                    </a:p>
                  </a:txBody>
                  <a:tcPr marL="58350" marR="58350" marT="29175" marB="29175" anchor="ctr"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Normal</a:t>
                      </a:r>
                      <a:endParaRPr lang="en-CA" sz="1600" dirty="0"/>
                    </a:p>
                  </a:txBody>
                  <a:tcPr marL="58350" marR="58350" marT="29175" marB="29175" anchor="ctr"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Identity</a:t>
                      </a:r>
                      <a:endParaRPr lang="el-GR" sz="1600" dirty="0"/>
                    </a:p>
                  </a:txBody>
                  <a:tcPr marL="58350" marR="58350" marT="29175" marB="29175" anchor="ctr"/>
                </a:tc>
                <a:tc>
                  <a:txBody>
                    <a:bodyPr/>
                    <a:lstStyle/>
                    <a:p>
                      <a:r>
                        <a:rPr lang="en-CA" sz="1600"/>
                        <a:t>Linear regression</a:t>
                      </a:r>
                    </a:p>
                  </a:txBody>
                  <a:tcPr marL="58350" marR="58350" marT="29175" marB="291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452">
                <a:tc rowSpan="2">
                  <a:txBody>
                    <a:bodyPr/>
                    <a:lstStyle/>
                    <a:p>
                      <a:r>
                        <a:rPr lang="en-CA" sz="1600" dirty="0" smtClean="0"/>
                        <a:t>Dichotomous</a:t>
                      </a:r>
                      <a:endParaRPr lang="en-CA" sz="1600" dirty="0"/>
                    </a:p>
                  </a:txBody>
                  <a:tcPr marL="58350" marR="58350" marT="29175" marB="29175" anchor="ctr"/>
                </a:tc>
                <a:tc rowSpan="2">
                  <a:txBody>
                    <a:bodyPr/>
                    <a:lstStyle/>
                    <a:p>
                      <a:r>
                        <a:rPr lang="en-CA" sz="1600" dirty="0"/>
                        <a:t>Binomial</a:t>
                      </a:r>
                    </a:p>
                  </a:txBody>
                  <a:tcPr marL="58350" marR="58350" marT="29175" marB="29175" anchor="ctr"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Logit:</a:t>
                      </a:r>
                      <a:endParaRPr lang="el-GR" sz="1600" dirty="0"/>
                    </a:p>
                  </a:txBody>
                  <a:tcPr marL="58350" marR="58350" marT="29175" marB="29175" anchor="ctr"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Binary logistic </a:t>
                      </a:r>
                      <a:r>
                        <a:rPr lang="en-CA" sz="1600" dirty="0"/>
                        <a:t>regression</a:t>
                      </a:r>
                    </a:p>
                  </a:txBody>
                  <a:tcPr marL="58350" marR="58350" marT="29175" marB="291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3503">
                <a:tc vMerge="1">
                  <a:txBody>
                    <a:bodyPr/>
                    <a:lstStyle/>
                    <a:p>
                      <a:endParaRPr lang="en-CA" sz="1400" dirty="0"/>
                    </a:p>
                  </a:txBody>
                  <a:tcPr marL="58350" marR="58350" marT="29175" marB="29175" anchor="ctr"/>
                </a:tc>
                <a:tc vMerge="1">
                  <a:txBody>
                    <a:bodyPr/>
                    <a:lstStyle/>
                    <a:p>
                      <a:endParaRPr lang="en-CA" sz="1400" dirty="0"/>
                    </a:p>
                  </a:txBody>
                  <a:tcPr marL="58350" marR="58350" marT="29175" marB="29175" anchor="ctr"/>
                </a:tc>
                <a:tc>
                  <a:txBody>
                    <a:bodyPr/>
                    <a:lstStyle/>
                    <a:p>
                      <a:r>
                        <a:rPr lang="en-CA" sz="1600" dirty="0" err="1" smtClean="0"/>
                        <a:t>Probit</a:t>
                      </a:r>
                      <a:endParaRPr lang="en-CA" sz="1600" dirty="0"/>
                    </a:p>
                  </a:txBody>
                  <a:tcPr marL="58350" marR="58350" marT="29175" marB="29175" anchor="ctr"/>
                </a:tc>
                <a:tc>
                  <a:txBody>
                    <a:bodyPr/>
                    <a:lstStyle/>
                    <a:p>
                      <a:r>
                        <a:rPr lang="en-CA" sz="1600" dirty="0" err="1"/>
                        <a:t>Probit</a:t>
                      </a:r>
                      <a:r>
                        <a:rPr lang="en-CA" sz="1600" dirty="0"/>
                        <a:t> regression</a:t>
                      </a:r>
                    </a:p>
                  </a:txBody>
                  <a:tcPr marL="58350" marR="58350" marT="29175" marB="2917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452"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Proportional</a:t>
                      </a:r>
                      <a:endParaRPr lang="en-CA" sz="1600" dirty="0"/>
                    </a:p>
                  </a:txBody>
                  <a:tcPr marL="58350" marR="58350" marT="29175" marB="29175" anchor="ctr"/>
                </a:tc>
                <a:tc>
                  <a:txBody>
                    <a:bodyPr/>
                    <a:lstStyle/>
                    <a:p>
                      <a:r>
                        <a:rPr lang="en-CA" sz="1600"/>
                        <a:t>Binomial</a:t>
                      </a:r>
                    </a:p>
                  </a:txBody>
                  <a:tcPr marL="58350" marR="58350" marT="29175" marB="29175" anchor="ctr"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Logit</a:t>
                      </a:r>
                      <a:endParaRPr lang="el-GR" sz="1600" dirty="0"/>
                    </a:p>
                  </a:txBody>
                  <a:tcPr marL="58350" marR="58350" marT="29175" marB="29175" anchor="ctr"/>
                </a:tc>
                <a:tc>
                  <a:txBody>
                    <a:bodyPr/>
                    <a:lstStyle/>
                    <a:p>
                      <a:r>
                        <a:rPr lang="en-CA" sz="1600" dirty="0"/>
                        <a:t>Binomial </a:t>
                      </a:r>
                      <a:r>
                        <a:rPr lang="en-CA" sz="1600" dirty="0" smtClean="0"/>
                        <a:t>logistic regression</a:t>
                      </a:r>
                      <a:endParaRPr lang="en-CA" sz="1600" dirty="0"/>
                    </a:p>
                  </a:txBody>
                  <a:tcPr marL="58350" marR="58350" marT="29175" marB="2917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8452">
                <a:tc rowSpan="2">
                  <a:txBody>
                    <a:bodyPr/>
                    <a:lstStyle/>
                    <a:p>
                      <a:r>
                        <a:rPr lang="en-CA" sz="1600" dirty="0"/>
                        <a:t>Counts</a:t>
                      </a:r>
                    </a:p>
                    <a:p>
                      <a:r>
                        <a:rPr lang="en-CA" sz="1600" dirty="0"/>
                        <a:t> </a:t>
                      </a:r>
                    </a:p>
                  </a:txBody>
                  <a:tcPr marL="58350" marR="58350" marT="29175" marB="29175" anchor="ctr"/>
                </a:tc>
                <a:tc>
                  <a:txBody>
                    <a:bodyPr/>
                    <a:lstStyle/>
                    <a:p>
                      <a:r>
                        <a:rPr lang="en-CA" sz="1600" dirty="0"/>
                        <a:t>Poisson</a:t>
                      </a:r>
                    </a:p>
                  </a:txBody>
                  <a:tcPr marL="58350" marR="58350" marT="29175" marB="29175" anchor="ctr"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Log</a:t>
                      </a:r>
                      <a:endParaRPr lang="el-GR" sz="1600" dirty="0"/>
                    </a:p>
                  </a:txBody>
                  <a:tcPr marL="58350" marR="58350" marT="29175" marB="29175" anchor="ctr"/>
                </a:tc>
                <a:tc>
                  <a:txBody>
                    <a:bodyPr/>
                    <a:lstStyle/>
                    <a:p>
                      <a:r>
                        <a:rPr lang="en-CA" sz="1600" dirty="0"/>
                        <a:t>Poisson </a:t>
                      </a:r>
                      <a:r>
                        <a:rPr lang="en-CA" sz="1600" dirty="0" smtClean="0"/>
                        <a:t>regression</a:t>
                      </a:r>
                      <a:endParaRPr lang="en-CA" sz="1600" dirty="0"/>
                    </a:p>
                  </a:txBody>
                  <a:tcPr marL="58350" marR="58350" marT="29175" marB="2917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8452">
                <a:tc vMerge="1">
                  <a:txBody>
                    <a:bodyPr/>
                    <a:lstStyle/>
                    <a:p>
                      <a:endParaRPr lang="en-CA" sz="1400" dirty="0"/>
                    </a:p>
                  </a:txBody>
                  <a:tcPr marL="58350" marR="58350" marT="29175" marB="29175" anchor="ctr"/>
                </a:tc>
                <a:tc>
                  <a:txBody>
                    <a:bodyPr/>
                    <a:lstStyle/>
                    <a:p>
                      <a:r>
                        <a:rPr lang="en-CA" sz="1600"/>
                        <a:t>Negative binomial</a:t>
                      </a:r>
                    </a:p>
                  </a:txBody>
                  <a:tcPr marL="58350" marR="58350" marT="29175" marB="29175" anchor="ctr"/>
                </a:tc>
                <a:tc>
                  <a:txBody>
                    <a:bodyPr/>
                    <a:lstStyle/>
                    <a:p>
                      <a:r>
                        <a:rPr lang="en-CA" sz="1600" dirty="0" smtClean="0">
                          <a:effectLst/>
                        </a:rPr>
                        <a:t>Log</a:t>
                      </a:r>
                      <a:endParaRPr lang="el-GR" sz="1600" dirty="0"/>
                    </a:p>
                  </a:txBody>
                  <a:tcPr marL="58350" marR="58350" marT="29175" marB="29175" anchor="ctr"/>
                </a:tc>
                <a:tc>
                  <a:txBody>
                    <a:bodyPr/>
                    <a:lstStyle/>
                    <a:p>
                      <a:r>
                        <a:rPr lang="en-CA" sz="1600"/>
                        <a:t>Negative biomial regression</a:t>
                      </a:r>
                    </a:p>
                  </a:txBody>
                  <a:tcPr marL="58350" marR="58350" marT="29175" marB="2917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3401">
                <a:tc rowSpan="2">
                  <a:txBody>
                    <a:bodyPr/>
                    <a:lstStyle/>
                    <a:p>
                      <a:r>
                        <a:rPr lang="en-CA" sz="1600" dirty="0"/>
                        <a:t>Survival</a:t>
                      </a:r>
                    </a:p>
                  </a:txBody>
                  <a:tcPr marL="58350" marR="58350" marT="29175" marB="29175" anchor="ctr"/>
                </a:tc>
                <a:tc>
                  <a:txBody>
                    <a:bodyPr/>
                    <a:lstStyle/>
                    <a:p>
                      <a:r>
                        <a:rPr lang="en-CA" sz="1600"/>
                        <a:t>Gamma</a:t>
                      </a:r>
                    </a:p>
                  </a:txBody>
                  <a:tcPr marL="58350" marR="58350" marT="29175" marB="29175" anchor="ctr"/>
                </a:tc>
                <a:tc rowSpan="2">
                  <a:txBody>
                    <a:bodyPr/>
                    <a:lstStyle/>
                    <a:p>
                      <a:r>
                        <a:rPr lang="en-CA" sz="1600" dirty="0" smtClean="0">
                          <a:effectLst/>
                        </a:rPr>
                        <a:t>Log</a:t>
                      </a:r>
                      <a:endParaRPr lang="el-GR" sz="1600" dirty="0"/>
                    </a:p>
                  </a:txBody>
                  <a:tcPr marL="58350" marR="58350" marT="29175" marB="29175" anchor="ctr"/>
                </a:tc>
                <a:tc rowSpan="2">
                  <a:txBody>
                    <a:bodyPr/>
                    <a:lstStyle/>
                    <a:p>
                      <a:r>
                        <a:rPr lang="en-CA" sz="1600" dirty="0" smtClean="0"/>
                        <a:t>Survival analysis</a:t>
                      </a:r>
                      <a:endParaRPr lang="en-CA" sz="1600" dirty="0"/>
                    </a:p>
                  </a:txBody>
                  <a:tcPr marL="58350" marR="58350" marT="29175" marB="2917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3401">
                <a:tc vMerge="1">
                  <a:txBody>
                    <a:bodyPr/>
                    <a:lstStyle/>
                    <a:p>
                      <a:endParaRPr lang="en-CA" sz="1400" dirty="0"/>
                    </a:p>
                  </a:txBody>
                  <a:tcPr marL="58350" marR="58350" marT="29175" marB="29175" anchor="ctr"/>
                </a:tc>
                <a:tc>
                  <a:txBody>
                    <a:bodyPr/>
                    <a:lstStyle/>
                    <a:p>
                      <a:r>
                        <a:rPr lang="en-CA" sz="1600"/>
                        <a:t>Weibull</a:t>
                      </a:r>
                    </a:p>
                  </a:txBody>
                  <a:tcPr marL="58350" marR="58350" marT="29175" marB="29175" anchor="ctr"/>
                </a:tc>
                <a:tc vMerge="1">
                  <a:txBody>
                    <a:bodyPr/>
                    <a:lstStyle/>
                    <a:p>
                      <a:endParaRPr lang="el-GR" sz="1400" dirty="0"/>
                    </a:p>
                  </a:txBody>
                  <a:tcPr marL="58350" marR="58350" marT="29175" marB="29175" anchor="ctr"/>
                </a:tc>
                <a:tc vMerge="1">
                  <a:txBody>
                    <a:bodyPr/>
                    <a:lstStyle/>
                    <a:p>
                      <a:endParaRPr lang="en-CA" sz="1600" dirty="0"/>
                    </a:p>
                  </a:txBody>
                  <a:tcPr marL="58350" marR="58350" marT="29175" marB="29175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3401">
                <a:tc>
                  <a:txBody>
                    <a:bodyPr/>
                    <a:lstStyle/>
                    <a:p>
                      <a:r>
                        <a:rPr lang="en-CA" sz="1600"/>
                        <a:t>Ordinal</a:t>
                      </a:r>
                    </a:p>
                  </a:txBody>
                  <a:tcPr marL="58350" marR="58350" marT="29175" marB="29175" anchor="ctr"/>
                </a:tc>
                <a:tc rowSpan="2">
                  <a:txBody>
                    <a:bodyPr/>
                    <a:lstStyle/>
                    <a:p>
                      <a:r>
                        <a:rPr lang="en-CA" sz="1600" dirty="0" smtClean="0"/>
                        <a:t>Multinomial</a:t>
                      </a:r>
                      <a:endParaRPr lang="en-CA" sz="1600" dirty="0"/>
                    </a:p>
                  </a:txBody>
                  <a:tcPr marL="58350" marR="58350" marT="29175" marB="29175" anchor="ctr"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Cumulative logit</a:t>
                      </a:r>
                      <a:endParaRPr lang="en-CA" sz="1600" dirty="0"/>
                    </a:p>
                  </a:txBody>
                  <a:tcPr marL="58350" marR="58350" marT="29175" marB="29175" anchor="ctr"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Ordinal logistic regression</a:t>
                      </a:r>
                      <a:endParaRPr lang="en-CA" sz="1600" dirty="0"/>
                    </a:p>
                  </a:txBody>
                  <a:tcPr marL="58350" marR="58350" marT="29175" marB="29175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3401"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Nominal (</a:t>
                      </a:r>
                      <a:r>
                        <a:rPr lang="en-CA" sz="1600" i="1" dirty="0" smtClean="0"/>
                        <a:t>k</a:t>
                      </a:r>
                      <a:r>
                        <a:rPr lang="en-CA" sz="1600" dirty="0" smtClean="0"/>
                        <a:t> &gt; 2)</a:t>
                      </a:r>
                      <a:endParaRPr lang="en-CA" sz="1600" dirty="0"/>
                    </a:p>
                  </a:txBody>
                  <a:tcPr marL="58350" marR="58350" marT="29175" marB="29175" anchor="ctr"/>
                </a:tc>
                <a:tc vMerge="1">
                  <a:txBody>
                    <a:bodyPr/>
                    <a:lstStyle/>
                    <a:p>
                      <a:endParaRPr lang="en-CA" sz="1600" dirty="0"/>
                    </a:p>
                  </a:txBody>
                  <a:tcPr marL="58350" marR="58350" marT="29175" marB="29175" anchor="ctr"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Generalized logit</a:t>
                      </a:r>
                      <a:endParaRPr lang="en-CA" sz="1600" dirty="0"/>
                    </a:p>
                  </a:txBody>
                  <a:tcPr marL="58350" marR="58350" marT="29175" marB="29175" anchor="ctr"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Multinomial</a:t>
                      </a:r>
                      <a:r>
                        <a:rPr lang="en-CA" sz="1600" baseline="0" dirty="0" smtClean="0"/>
                        <a:t> logistic regression</a:t>
                      </a:r>
                      <a:endParaRPr lang="en-CA" sz="1600" dirty="0"/>
                    </a:p>
                  </a:txBody>
                  <a:tcPr marL="58350" marR="58350" marT="29175" marB="29175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5472" y="248432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Common Regression Models as Generalized Linear Models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57510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Speaker Acceptance &amp; Disclosure</a:t>
            </a:r>
          </a:p>
        </p:txBody>
      </p:sp>
      <p:sp>
        <p:nvSpPr>
          <p:cNvPr id="105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b="1" dirty="0"/>
              <a:t>I have no affiliations, sponsorships, honoraria, monetary support or conflict of interest from any commercial source.</a:t>
            </a:r>
            <a:r>
              <a:rPr lang="en-US" altLang="en-US" sz="2800" dirty="0"/>
              <a:t> </a:t>
            </a:r>
          </a:p>
          <a:p>
            <a:endParaRPr lang="en-US" altLang="en-US" sz="2800" dirty="0"/>
          </a:p>
          <a:p>
            <a:r>
              <a:rPr lang="en-US" altLang="en-US" sz="2800" b="1" i="1" dirty="0"/>
              <a:t>However</a:t>
            </a:r>
            <a:r>
              <a:rPr lang="en-US" altLang="en-US" sz="2800" dirty="0"/>
              <a:t>…it is only fair to caution you that this talk has </a:t>
            </a:r>
            <a:r>
              <a:rPr lang="en-US" altLang="en-US" sz="2800" b="1" i="1" dirty="0"/>
              <a:t>not</a:t>
            </a:r>
            <a:r>
              <a:rPr lang="en-US" altLang="en-US" sz="2800" dirty="0"/>
              <a:t> undergone </a:t>
            </a:r>
            <a:r>
              <a:rPr lang="en-US" altLang="en-US" sz="2800" b="1" i="1" dirty="0"/>
              <a:t>ethical review</a:t>
            </a:r>
            <a:r>
              <a:rPr lang="en-US" altLang="en-US" sz="2800" dirty="0"/>
              <a:t> of any sort.</a:t>
            </a:r>
          </a:p>
          <a:p>
            <a:endParaRPr lang="en-US" altLang="en-US" sz="2800" dirty="0"/>
          </a:p>
          <a:p>
            <a:r>
              <a:rPr lang="en-US" altLang="en-US" sz="2800" dirty="0"/>
              <a:t>Therefore, you listen </a:t>
            </a:r>
            <a:r>
              <a:rPr lang="en-US" altLang="en-US" sz="2800" b="1" i="1" dirty="0"/>
              <a:t>at your own peril</a:t>
            </a:r>
            <a:r>
              <a:rPr lang="en-US" altLang="en-US" sz="2800" dirty="0"/>
              <a:t>.  </a:t>
            </a:r>
          </a:p>
        </p:txBody>
      </p:sp>
      <p:pic>
        <p:nvPicPr>
          <p:cNvPr id="1057797" name="Picture 54" descr="MC900240375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88" y="4508500"/>
            <a:ext cx="95250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78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1464" y="44624"/>
            <a:ext cx="74168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600" dirty="0"/>
              <a:t>ε~ </a:t>
            </a:r>
            <a:r>
              <a:rPr lang="en-CA" sz="6600" dirty="0" err="1"/>
              <a:t>i.i.d</a:t>
            </a:r>
            <a:r>
              <a:rPr lang="en-CA" sz="6600" dirty="0"/>
              <a:t>. N(0, </a:t>
            </a:r>
            <a:r>
              <a:rPr lang="el-GR" sz="6600" dirty="0"/>
              <a:t>σ²)</a:t>
            </a:r>
            <a:endParaRPr lang="en-CA" sz="6600" dirty="0"/>
          </a:p>
        </p:txBody>
      </p:sp>
      <p:sp>
        <p:nvSpPr>
          <p:cNvPr id="3" name="Oval 2"/>
          <p:cNvSpPr/>
          <p:nvPr/>
        </p:nvSpPr>
        <p:spPr bwMode="auto">
          <a:xfrm>
            <a:off x="1394032" y="268200"/>
            <a:ext cx="849647" cy="82857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9576" y="1861667"/>
            <a:ext cx="1181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Errors</a:t>
            </a:r>
            <a:endParaRPr lang="en-CA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123728" y="1700808"/>
            <a:ext cx="2460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Independently and identically distributed</a:t>
            </a:r>
            <a:endParaRPr lang="en-CA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860032" y="1805915"/>
            <a:ext cx="31492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Normal with </a:t>
            </a:r>
            <a:r>
              <a:rPr lang="el-GR" sz="2400" dirty="0" smtClean="0"/>
              <a:t>μ</a:t>
            </a:r>
            <a:r>
              <a:rPr lang="en-CA" sz="2400" dirty="0" smtClean="0"/>
              <a:t> = 0 and variance = </a:t>
            </a:r>
            <a:r>
              <a:rPr lang="el-GR" sz="2400" dirty="0"/>
              <a:t>σ²</a:t>
            </a:r>
            <a:endParaRPr lang="en-CA" sz="2400" dirty="0"/>
          </a:p>
        </p:txBody>
      </p:sp>
      <p:sp>
        <p:nvSpPr>
          <p:cNvPr id="8" name="Rectangle 7"/>
          <p:cNvSpPr/>
          <p:nvPr/>
        </p:nvSpPr>
        <p:spPr bwMode="auto">
          <a:xfrm>
            <a:off x="2627784" y="220893"/>
            <a:ext cx="1755073" cy="88568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" name="Straight Arrow Connector 8"/>
          <p:cNvCxnSpPr>
            <a:stCxn id="8" idx="2"/>
            <a:endCxn id="6" idx="0"/>
          </p:cNvCxnSpPr>
          <p:nvPr/>
        </p:nvCxnSpPr>
        <p:spPr bwMode="auto">
          <a:xfrm flipH="1">
            <a:off x="3353880" y="1106576"/>
            <a:ext cx="151441" cy="594232"/>
          </a:xfrm>
          <a:prstGeom prst="straightConnector1">
            <a:avLst/>
          </a:prstGeom>
          <a:solidFill>
            <a:srgbClr val="FFB3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ectangle 9"/>
          <p:cNvSpPr/>
          <p:nvPr/>
        </p:nvSpPr>
        <p:spPr bwMode="auto">
          <a:xfrm>
            <a:off x="4499992" y="220426"/>
            <a:ext cx="3024336" cy="87634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7" name="Straight Arrow Connector 16"/>
          <p:cNvCxnSpPr>
            <a:stCxn id="10" idx="2"/>
            <a:endCxn id="7" idx="0"/>
          </p:cNvCxnSpPr>
          <p:nvPr/>
        </p:nvCxnSpPr>
        <p:spPr bwMode="auto">
          <a:xfrm>
            <a:off x="6012160" y="1096771"/>
            <a:ext cx="422509" cy="709144"/>
          </a:xfrm>
          <a:prstGeom prst="straightConnector1">
            <a:avLst/>
          </a:prstGeom>
          <a:solidFill>
            <a:srgbClr val="FFB3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Rectangle 25"/>
          <p:cNvSpPr/>
          <p:nvPr/>
        </p:nvSpPr>
        <p:spPr bwMode="auto">
          <a:xfrm>
            <a:off x="469889" y="1885450"/>
            <a:ext cx="1164735" cy="475655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91680" y="3068960"/>
            <a:ext cx="6991543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Deviations of </a:t>
            </a:r>
            <a:r>
              <a:rPr lang="en-CA" sz="2800" b="1" i="1" dirty="0" smtClean="0">
                <a:solidFill>
                  <a:srgbClr val="0000FF"/>
                </a:solidFill>
              </a:rPr>
              <a:t>observed</a:t>
            </a:r>
            <a:r>
              <a:rPr lang="en-CA" sz="2800" dirty="0" smtClean="0"/>
              <a:t> Y-values from the </a:t>
            </a:r>
            <a:r>
              <a:rPr lang="en-CA" sz="2800" b="1" i="1" dirty="0" smtClean="0">
                <a:solidFill>
                  <a:srgbClr val="0000FF"/>
                </a:solidFill>
              </a:rPr>
              <a:t>true</a:t>
            </a:r>
            <a:r>
              <a:rPr lang="en-CA" sz="2800" dirty="0" smtClean="0"/>
              <a:t> (population) regression expression</a:t>
            </a:r>
            <a:endParaRPr lang="en-CA" sz="2800" dirty="0"/>
          </a:p>
        </p:txBody>
      </p:sp>
      <p:cxnSp>
        <p:nvCxnSpPr>
          <p:cNvPr id="29" name="Elbow Connector 28"/>
          <p:cNvCxnSpPr>
            <a:stCxn id="26" idx="2"/>
            <a:endCxn id="27" idx="1"/>
          </p:cNvCxnSpPr>
          <p:nvPr/>
        </p:nvCxnSpPr>
        <p:spPr bwMode="auto">
          <a:xfrm rot="16200000" flipH="1">
            <a:off x="779514" y="2633847"/>
            <a:ext cx="1184909" cy="639423"/>
          </a:xfrm>
          <a:prstGeom prst="bentConnector2">
            <a:avLst/>
          </a:prstGeom>
          <a:solidFill>
            <a:srgbClr val="FFB3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Curved Connector 19"/>
          <p:cNvCxnSpPr>
            <a:stCxn id="3" idx="2"/>
            <a:endCxn id="26" idx="0"/>
          </p:cNvCxnSpPr>
          <p:nvPr/>
        </p:nvCxnSpPr>
        <p:spPr bwMode="auto">
          <a:xfrm rot="10800000" flipV="1">
            <a:off x="1052258" y="682486"/>
            <a:ext cx="341775" cy="1202964"/>
          </a:xfrm>
          <a:prstGeom prst="curvedConnector2">
            <a:avLst/>
          </a:prstGeom>
          <a:solidFill>
            <a:srgbClr val="FFB3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4415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  <p:bldP spid="8" grpId="0" animBg="1"/>
      <p:bldP spid="10" grpId="0" animBg="1"/>
      <p:bldP spid="26" grpId="0" animBg="1"/>
      <p:bldP spid="2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Error vs. Residual: A Simple Example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88" y="1327151"/>
            <a:ext cx="8893175" cy="2245865"/>
          </a:xfrm>
        </p:spPr>
        <p:txBody>
          <a:bodyPr/>
          <a:lstStyle/>
          <a:p>
            <a:r>
              <a:rPr lang="en-CA" sz="2800" dirty="0" smtClean="0"/>
              <a:t>Population = all Canadian adult males, Y = height</a:t>
            </a:r>
          </a:p>
          <a:p>
            <a:pPr lvl="1"/>
            <a:r>
              <a:rPr lang="en-CA" sz="2400" dirty="0"/>
              <a:t>Let </a:t>
            </a:r>
            <a:r>
              <a:rPr lang="el-GR" sz="2400" dirty="0"/>
              <a:t>μ</a:t>
            </a:r>
            <a:r>
              <a:rPr lang="en-CA" sz="2400" dirty="0"/>
              <a:t> represent the mean height of all Canadian men (i.e., the </a:t>
            </a:r>
            <a:r>
              <a:rPr lang="en-CA" sz="2400" b="1" dirty="0" smtClean="0">
                <a:solidFill>
                  <a:srgbClr val="FF3300"/>
                </a:solidFill>
              </a:rPr>
              <a:t>unknown population </a:t>
            </a:r>
            <a:r>
              <a:rPr lang="en-CA" sz="2400" b="1" dirty="0">
                <a:solidFill>
                  <a:srgbClr val="FF3300"/>
                </a:solidFill>
              </a:rPr>
              <a:t>mean</a:t>
            </a:r>
            <a:r>
              <a:rPr lang="en-CA" sz="2400" dirty="0"/>
              <a:t>) </a:t>
            </a:r>
            <a:endParaRPr lang="en-CA" sz="2400" dirty="0" smtClean="0"/>
          </a:p>
          <a:p>
            <a:pPr lvl="1"/>
            <a:r>
              <a:rPr lang="en-CA" sz="2400" dirty="0" smtClean="0"/>
              <a:t>Let Y (Y-bar) represent the </a:t>
            </a:r>
            <a:r>
              <a:rPr lang="en-CA" sz="2400" dirty="0" smtClean="0">
                <a:solidFill>
                  <a:srgbClr val="0000FF"/>
                </a:solidFill>
              </a:rPr>
              <a:t>mean height of a random sample</a:t>
            </a:r>
            <a:r>
              <a:rPr lang="en-CA" sz="2400" dirty="0" smtClean="0"/>
              <a:t> of Canadian men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807586"/>
              </p:ext>
            </p:extLst>
          </p:nvPr>
        </p:nvGraphicFramePr>
        <p:xfrm>
          <a:off x="1043608" y="3688233"/>
          <a:ext cx="19685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Equation" r:id="rId3" imgW="393480" imgH="228600" progId="Equation.DSMT4">
                  <p:embed/>
                </p:oleObj>
              </mc:Choice>
              <mc:Fallback>
                <p:oleObj name="Equation" r:id="rId3" imgW="393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3688233"/>
                        <a:ext cx="1968500" cy="1143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6332059"/>
              </p:ext>
            </p:extLst>
          </p:nvPr>
        </p:nvGraphicFramePr>
        <p:xfrm>
          <a:off x="1081708" y="4886796"/>
          <a:ext cx="20320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Equation" r:id="rId5" imgW="406080" imgH="241200" progId="Equation.DSMT4">
                  <p:embed/>
                </p:oleObj>
              </mc:Choice>
              <mc:Fallback>
                <p:oleObj name="Equation" r:id="rId5" imgW="4060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1708" y="4886796"/>
                        <a:ext cx="2032000" cy="120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18880" y="3826064"/>
            <a:ext cx="3816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A" sz="4400" dirty="0" smtClean="0"/>
              <a:t>=  </a:t>
            </a:r>
            <a:r>
              <a:rPr lang="en-CA" sz="4400" b="1" dirty="0" smtClean="0">
                <a:solidFill>
                  <a:srgbClr val="FF3300"/>
                </a:solidFill>
              </a:rPr>
              <a:t>ERROR</a:t>
            </a:r>
            <a:endParaRPr lang="en-CA" sz="4400" b="1" dirty="0">
              <a:solidFill>
                <a:srgbClr val="FF33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0728" y="5103815"/>
            <a:ext cx="3816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A" sz="4400" dirty="0" smtClean="0"/>
              <a:t>=  </a:t>
            </a:r>
            <a:r>
              <a:rPr lang="en-CA" sz="4400" b="1" dirty="0" smtClean="0">
                <a:solidFill>
                  <a:srgbClr val="0000FF"/>
                </a:solidFill>
              </a:rPr>
              <a:t>RESIDUAL</a:t>
            </a:r>
            <a:endParaRPr lang="en-CA" sz="4400" b="1" dirty="0">
              <a:solidFill>
                <a:srgbClr val="0000FF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1463624" y="2696888"/>
            <a:ext cx="216000" cy="0"/>
          </a:xfrm>
          <a:prstGeom prst="line">
            <a:avLst/>
          </a:prstGeom>
          <a:solidFill>
            <a:srgbClr val="FFB3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Rectangle 11"/>
          <p:cNvSpPr/>
          <p:nvPr/>
        </p:nvSpPr>
        <p:spPr bwMode="auto">
          <a:xfrm>
            <a:off x="2282776" y="3826064"/>
            <a:ext cx="864096" cy="204719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16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4259904" y="2469089"/>
            <a:ext cx="4176464" cy="792088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Error vs Residual in Regression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88" y="1255143"/>
            <a:ext cx="8893175" cy="661689"/>
          </a:xfrm>
        </p:spPr>
        <p:txBody>
          <a:bodyPr/>
          <a:lstStyle/>
          <a:p>
            <a:r>
              <a:rPr lang="en-CA" sz="2800" dirty="0" smtClean="0"/>
              <a:t>In the context of simple linear regression:</a:t>
            </a:r>
            <a:endParaRPr lang="en-CA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2253065"/>
            <a:ext cx="337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4000" b="1" dirty="0" smtClean="0">
                <a:solidFill>
                  <a:srgbClr val="FF3300"/>
                </a:solidFill>
              </a:rPr>
              <a:t>ERROR</a:t>
            </a:r>
            <a:r>
              <a:rPr lang="en-CA" sz="4000" b="1" dirty="0" smtClean="0"/>
              <a:t> =</a:t>
            </a:r>
            <a:endParaRPr lang="en-CA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9352" y="4675783"/>
            <a:ext cx="337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4000" b="1" dirty="0" smtClean="0">
                <a:solidFill>
                  <a:srgbClr val="0000FF"/>
                </a:solidFill>
              </a:rPr>
              <a:t>RESIDUAL</a:t>
            </a:r>
            <a:r>
              <a:rPr lang="en-CA" sz="4000" b="1" dirty="0" smtClean="0"/>
              <a:t> =</a:t>
            </a:r>
            <a:endParaRPr lang="en-CA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51920" y="2060848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Deviation of observed Y-value from the regression line computed </a:t>
            </a:r>
            <a:r>
              <a:rPr lang="en-CA" sz="2400" b="1" dirty="0" smtClean="0">
                <a:solidFill>
                  <a:srgbClr val="FF0000"/>
                </a:solidFill>
              </a:rPr>
              <a:t>using the entire population</a:t>
            </a:r>
            <a:endParaRPr lang="en-CA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1920" y="4365104"/>
            <a:ext cx="4968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Deviation of observed Y-value from the regression line computed </a:t>
            </a:r>
            <a:r>
              <a:rPr lang="en-CA" sz="2400" b="1" dirty="0" smtClean="0">
                <a:solidFill>
                  <a:srgbClr val="0000FF"/>
                </a:solidFill>
              </a:rPr>
              <a:t>using a random sample from the population</a:t>
            </a:r>
            <a:endParaRPr lang="en-CA" sz="2400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60088" y="3593179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The </a:t>
            </a:r>
            <a:r>
              <a:rPr lang="en-CA" sz="2000" b="1" i="1" dirty="0" smtClean="0">
                <a:solidFill>
                  <a:srgbClr val="FF3300"/>
                </a:solidFill>
              </a:rPr>
              <a:t>true regression expression</a:t>
            </a:r>
            <a:endParaRPr lang="en-CA" sz="2000" b="1" i="1" dirty="0">
              <a:solidFill>
                <a:srgbClr val="FF3300"/>
              </a:solidFill>
            </a:endParaRPr>
          </a:p>
        </p:txBody>
      </p:sp>
      <p:cxnSp>
        <p:nvCxnSpPr>
          <p:cNvPr id="12" name="Straight Arrow Connector 11"/>
          <p:cNvCxnSpPr>
            <a:stCxn id="9" idx="2"/>
            <a:endCxn id="10" idx="0"/>
          </p:cNvCxnSpPr>
          <p:nvPr/>
        </p:nvCxnSpPr>
        <p:spPr bwMode="auto">
          <a:xfrm>
            <a:off x="6348136" y="3261177"/>
            <a:ext cx="184" cy="332002"/>
          </a:xfrm>
          <a:prstGeom prst="straightConnector1">
            <a:avLst/>
          </a:prstGeom>
          <a:solidFill>
            <a:srgbClr val="FFB3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9156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5" grpId="0"/>
      <p:bldP spid="6" grpId="0"/>
      <p:bldP spid="7" grpId="0"/>
      <p:bldP spid="1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1464" y="44624"/>
            <a:ext cx="74168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600" dirty="0"/>
              <a:t>ε~ </a:t>
            </a:r>
            <a:r>
              <a:rPr lang="en-CA" sz="6600" dirty="0" err="1"/>
              <a:t>i.i.d</a:t>
            </a:r>
            <a:r>
              <a:rPr lang="en-CA" sz="6600" dirty="0"/>
              <a:t>. N(0, </a:t>
            </a:r>
            <a:r>
              <a:rPr lang="el-GR" sz="6600" dirty="0"/>
              <a:t>σ²)</a:t>
            </a:r>
            <a:endParaRPr lang="en-CA" sz="6600" dirty="0"/>
          </a:p>
        </p:txBody>
      </p:sp>
      <p:sp>
        <p:nvSpPr>
          <p:cNvPr id="3" name="Oval 2"/>
          <p:cNvSpPr/>
          <p:nvPr/>
        </p:nvSpPr>
        <p:spPr bwMode="auto">
          <a:xfrm>
            <a:off x="1394032" y="268200"/>
            <a:ext cx="849647" cy="82857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9576" y="1741347"/>
            <a:ext cx="1181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Errors</a:t>
            </a:r>
            <a:endParaRPr lang="en-CA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123728" y="1580488"/>
            <a:ext cx="2460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Independently and identically distributed</a:t>
            </a:r>
            <a:endParaRPr lang="en-CA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860032" y="1685595"/>
            <a:ext cx="31492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Normal with </a:t>
            </a:r>
            <a:r>
              <a:rPr lang="el-GR" sz="2400" dirty="0" smtClean="0"/>
              <a:t>μ</a:t>
            </a:r>
            <a:r>
              <a:rPr lang="en-CA" sz="2400" dirty="0" smtClean="0"/>
              <a:t> = 0 and variance = </a:t>
            </a:r>
            <a:r>
              <a:rPr lang="el-GR" sz="2400" dirty="0"/>
              <a:t>σ²</a:t>
            </a:r>
            <a:endParaRPr lang="en-CA" sz="2400" dirty="0"/>
          </a:p>
        </p:txBody>
      </p:sp>
      <p:sp>
        <p:nvSpPr>
          <p:cNvPr id="8" name="Rectangle 7"/>
          <p:cNvSpPr/>
          <p:nvPr/>
        </p:nvSpPr>
        <p:spPr bwMode="auto">
          <a:xfrm>
            <a:off x="2627784" y="220893"/>
            <a:ext cx="1755073" cy="88568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" name="Straight Arrow Connector 8"/>
          <p:cNvCxnSpPr>
            <a:stCxn id="8" idx="2"/>
            <a:endCxn id="6" idx="0"/>
          </p:cNvCxnSpPr>
          <p:nvPr/>
        </p:nvCxnSpPr>
        <p:spPr bwMode="auto">
          <a:xfrm flipH="1">
            <a:off x="3353880" y="1106576"/>
            <a:ext cx="151441" cy="473912"/>
          </a:xfrm>
          <a:prstGeom prst="straightConnector1">
            <a:avLst/>
          </a:prstGeom>
          <a:solidFill>
            <a:srgbClr val="FFB3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ectangle 9"/>
          <p:cNvSpPr/>
          <p:nvPr/>
        </p:nvSpPr>
        <p:spPr bwMode="auto">
          <a:xfrm>
            <a:off x="4499992" y="220426"/>
            <a:ext cx="3024336" cy="87634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7" name="Straight Arrow Connector 16"/>
          <p:cNvCxnSpPr>
            <a:stCxn id="10" idx="2"/>
            <a:endCxn id="7" idx="0"/>
          </p:cNvCxnSpPr>
          <p:nvPr/>
        </p:nvCxnSpPr>
        <p:spPr bwMode="auto">
          <a:xfrm>
            <a:off x="6012160" y="1096771"/>
            <a:ext cx="422509" cy="588824"/>
          </a:xfrm>
          <a:prstGeom prst="straightConnector1">
            <a:avLst/>
          </a:prstGeom>
          <a:solidFill>
            <a:srgbClr val="FFB3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Rectangle 25"/>
          <p:cNvSpPr/>
          <p:nvPr/>
        </p:nvSpPr>
        <p:spPr bwMode="auto">
          <a:xfrm>
            <a:off x="469889" y="1765130"/>
            <a:ext cx="1164735" cy="475655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91680" y="2882693"/>
            <a:ext cx="6991543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Deviations of </a:t>
            </a:r>
            <a:r>
              <a:rPr lang="en-CA" sz="2800" b="1" i="1" dirty="0" smtClean="0">
                <a:solidFill>
                  <a:srgbClr val="0000FF"/>
                </a:solidFill>
              </a:rPr>
              <a:t>observed</a:t>
            </a:r>
            <a:r>
              <a:rPr lang="en-CA" sz="2800" dirty="0" smtClean="0"/>
              <a:t> Y-values from the </a:t>
            </a:r>
            <a:r>
              <a:rPr lang="en-CA" sz="2800" b="1" i="1" dirty="0" smtClean="0">
                <a:solidFill>
                  <a:srgbClr val="0000FF"/>
                </a:solidFill>
              </a:rPr>
              <a:t>true</a:t>
            </a:r>
            <a:r>
              <a:rPr lang="en-CA" sz="2800" dirty="0" smtClean="0"/>
              <a:t> (population) regression expression</a:t>
            </a:r>
            <a:endParaRPr lang="en-CA" sz="2800" dirty="0"/>
          </a:p>
        </p:txBody>
      </p:sp>
      <p:cxnSp>
        <p:nvCxnSpPr>
          <p:cNvPr id="29" name="Elbow Connector 28"/>
          <p:cNvCxnSpPr>
            <a:stCxn id="26" idx="2"/>
            <a:endCxn id="27" idx="1"/>
          </p:cNvCxnSpPr>
          <p:nvPr/>
        </p:nvCxnSpPr>
        <p:spPr bwMode="auto">
          <a:xfrm rot="16200000" flipH="1">
            <a:off x="812487" y="2480554"/>
            <a:ext cx="1118962" cy="639423"/>
          </a:xfrm>
          <a:prstGeom prst="bentConnector2">
            <a:avLst/>
          </a:prstGeom>
          <a:solidFill>
            <a:srgbClr val="FFB3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Content Placeholder 2"/>
          <p:cNvSpPr txBox="1">
            <a:spLocks/>
          </p:cNvSpPr>
          <p:nvPr/>
        </p:nvSpPr>
        <p:spPr>
          <a:xfrm>
            <a:off x="128588" y="4293096"/>
            <a:ext cx="8893175" cy="1656184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1200"/>
              </a:spcAft>
            </a:pPr>
            <a:r>
              <a:rPr lang="en-CA" sz="2000" kern="0" dirty="0" smtClean="0"/>
              <a:t>The </a:t>
            </a:r>
            <a:r>
              <a:rPr lang="en-CA" sz="2000" b="1" i="1" kern="0" dirty="0" smtClean="0">
                <a:solidFill>
                  <a:srgbClr val="0000FF"/>
                </a:solidFill>
              </a:rPr>
              <a:t>true</a:t>
            </a:r>
            <a:r>
              <a:rPr lang="en-CA" sz="2000" kern="0" dirty="0" smtClean="0"/>
              <a:t> (population) regression expression is typically </a:t>
            </a:r>
            <a:r>
              <a:rPr lang="en-CA" sz="2000" b="1" i="1" kern="0" dirty="0" smtClean="0">
                <a:solidFill>
                  <a:srgbClr val="0000FF"/>
                </a:solidFill>
              </a:rPr>
              <a:t>not known</a:t>
            </a:r>
          </a:p>
          <a:p>
            <a:pPr>
              <a:spcAft>
                <a:spcPts val="1200"/>
              </a:spcAft>
            </a:pPr>
            <a:r>
              <a:rPr lang="en-CA" sz="2000" kern="0" dirty="0" smtClean="0"/>
              <a:t>Therefore, the </a:t>
            </a:r>
            <a:r>
              <a:rPr lang="en-CA" sz="2000" b="1" i="1" kern="0" dirty="0" smtClean="0">
                <a:solidFill>
                  <a:srgbClr val="FF0000"/>
                </a:solidFill>
              </a:rPr>
              <a:t>errors are unobservable</a:t>
            </a:r>
          </a:p>
          <a:p>
            <a:pPr>
              <a:spcAft>
                <a:spcPts val="1200"/>
              </a:spcAft>
            </a:pPr>
            <a:r>
              <a:rPr lang="en-CA" sz="2000" kern="0" dirty="0" smtClean="0"/>
              <a:t>We use </a:t>
            </a:r>
            <a:r>
              <a:rPr lang="en-CA" sz="2000" b="1" i="1" kern="0" dirty="0" smtClean="0">
                <a:solidFill>
                  <a:srgbClr val="0000FF"/>
                </a:solidFill>
              </a:rPr>
              <a:t>residuals</a:t>
            </a:r>
            <a:r>
              <a:rPr lang="en-CA" sz="2000" kern="0" dirty="0" smtClean="0"/>
              <a:t> in their place when evaluating the model</a:t>
            </a:r>
          </a:p>
        </p:txBody>
      </p:sp>
      <p:cxnSp>
        <p:nvCxnSpPr>
          <p:cNvPr id="20" name="Curved Connector 19"/>
          <p:cNvCxnSpPr>
            <a:stCxn id="3" idx="2"/>
            <a:endCxn id="26" idx="0"/>
          </p:cNvCxnSpPr>
          <p:nvPr/>
        </p:nvCxnSpPr>
        <p:spPr bwMode="auto">
          <a:xfrm rot="10800000" flipV="1">
            <a:off x="1052258" y="682486"/>
            <a:ext cx="341775" cy="1082644"/>
          </a:xfrm>
          <a:prstGeom prst="curvedConnector2">
            <a:avLst/>
          </a:prstGeom>
          <a:solidFill>
            <a:srgbClr val="FFB3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5273281" y="4829090"/>
            <a:ext cx="3391143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solidFill>
                  <a:srgbClr val="FFFF0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 </a:t>
            </a:r>
            <a:r>
              <a:rPr lang="en-CA" sz="20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This is the problem!</a:t>
            </a:r>
            <a:endParaRPr lang="en-CA" sz="20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61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74340"/>
            <a:ext cx="8982833" cy="1958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07904" y="5589240"/>
            <a:ext cx="5184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000" dirty="0"/>
              <a:t>URL:  </a:t>
            </a:r>
            <a:r>
              <a:rPr lang="en-CA" sz="2000" dirty="0">
                <a:hlinkClick r:id="rId3"/>
              </a:rPr>
              <a:t>http://www.theanalysisfactor.com</a:t>
            </a:r>
            <a:r>
              <a:rPr lang="en-CA" sz="2000" dirty="0" smtClean="0">
                <a:hlinkClick r:id="rId3"/>
              </a:rPr>
              <a:t>/</a:t>
            </a:r>
            <a:r>
              <a:rPr lang="en-CA" sz="2000" dirty="0" smtClean="0"/>
              <a:t> </a:t>
            </a:r>
            <a:endParaRPr lang="en-CA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12" y="2521319"/>
            <a:ext cx="1944216" cy="2532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514790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Karen Grace-Martin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732727"/>
            <a:ext cx="5639334" cy="676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26558" y="3452807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A" sz="2400" dirty="0"/>
              <a:t>The Analysis Factor is on a mission to make quality applied statistical support accessible and affordable.</a:t>
            </a:r>
          </a:p>
        </p:txBody>
      </p:sp>
    </p:spTree>
    <p:extLst>
      <p:ext uri="{BB962C8B-B14F-4D97-AF65-F5344CB8AC3E}">
        <p14:creationId xmlns:p14="http://schemas.microsoft.com/office/powerpoint/2010/main" val="187364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71" r="31784"/>
          <a:stretch/>
        </p:blipFill>
        <p:spPr bwMode="auto">
          <a:xfrm>
            <a:off x="251520" y="188640"/>
            <a:ext cx="8593015" cy="50666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5584" y="5805264"/>
            <a:ext cx="86429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400" dirty="0"/>
              <a:t>Source:  </a:t>
            </a:r>
            <a:r>
              <a:rPr lang="en-CA" sz="1400" dirty="0">
                <a:hlinkClick r:id="rId3"/>
              </a:rPr>
              <a:t>http://www.theanalysisfactor.com/the-distribution-of-independent-variables-in-regression-models</a:t>
            </a:r>
            <a:r>
              <a:rPr lang="en-CA" sz="1400" dirty="0" smtClean="0">
                <a:hlinkClick r:id="rId3"/>
              </a:rPr>
              <a:t>/</a:t>
            </a:r>
            <a:r>
              <a:rPr lang="en-CA" sz="1400" dirty="0" smtClean="0"/>
              <a:t> </a:t>
            </a:r>
            <a:endParaRPr lang="en-CA" sz="1400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91424" y="3728880"/>
            <a:ext cx="7200800" cy="0"/>
          </a:xfrm>
          <a:prstGeom prst="line">
            <a:avLst/>
          </a:prstGeom>
          <a:solidFill>
            <a:srgbClr val="FFB3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503456" y="4053008"/>
            <a:ext cx="2100264" cy="0"/>
          </a:xfrm>
          <a:prstGeom prst="line">
            <a:avLst/>
          </a:prstGeom>
          <a:solidFill>
            <a:srgbClr val="FFB3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6804248" y="4664984"/>
            <a:ext cx="1692000" cy="0"/>
          </a:xfrm>
          <a:prstGeom prst="line">
            <a:avLst/>
          </a:prstGeom>
          <a:solidFill>
            <a:srgbClr val="FFB3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492596" y="4989112"/>
            <a:ext cx="3852000" cy="0"/>
          </a:xfrm>
          <a:prstGeom prst="line">
            <a:avLst/>
          </a:prstGeom>
          <a:solidFill>
            <a:srgbClr val="FFB3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2809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5805264"/>
            <a:ext cx="8307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000" dirty="0"/>
              <a:t>Source:  </a:t>
            </a:r>
            <a:r>
              <a:rPr lang="en-CA" sz="2000" dirty="0">
                <a:hlinkClick r:id="rId2"/>
              </a:rPr>
              <a:t>http://www.theanalysisfactor.com/assumptions-about-residuals</a:t>
            </a:r>
            <a:r>
              <a:rPr lang="en-CA" sz="2000" dirty="0" smtClean="0">
                <a:hlinkClick r:id="rId2"/>
              </a:rPr>
              <a:t>/</a:t>
            </a:r>
            <a:r>
              <a:rPr lang="en-CA" sz="2000" dirty="0" smtClean="0"/>
              <a:t> </a:t>
            </a:r>
            <a:endParaRPr lang="en-CA" sz="20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63"/>
          <a:stretch/>
        </p:blipFill>
        <p:spPr bwMode="auto">
          <a:xfrm>
            <a:off x="227456" y="128664"/>
            <a:ext cx="8667059" cy="4775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 bwMode="auto">
          <a:xfrm>
            <a:off x="1919736" y="4773088"/>
            <a:ext cx="2100264" cy="0"/>
          </a:xfrm>
          <a:prstGeom prst="line">
            <a:avLst/>
          </a:prstGeom>
          <a:solidFill>
            <a:srgbClr val="FFB3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Box 3"/>
          <p:cNvSpPr txBox="1"/>
          <p:nvPr/>
        </p:nvSpPr>
        <p:spPr>
          <a:xfrm>
            <a:off x="5125109" y="4265801"/>
            <a:ext cx="3767371" cy="132343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sz="2000" b="1" dirty="0" smtClean="0"/>
              <a:t>Small correction</a:t>
            </a:r>
            <a:r>
              <a:rPr lang="en-CA" sz="2000" dirty="0" smtClean="0"/>
              <a:t>:  It’s about the </a:t>
            </a:r>
            <a:r>
              <a:rPr lang="en-CA" sz="2000" b="1" i="1" dirty="0" smtClean="0">
                <a:solidFill>
                  <a:srgbClr val="0000FF"/>
                </a:solidFill>
              </a:rPr>
              <a:t>errors</a:t>
            </a:r>
            <a:r>
              <a:rPr lang="en-CA" sz="2000" dirty="0" smtClean="0"/>
              <a:t>, not the </a:t>
            </a:r>
            <a:r>
              <a:rPr lang="en-CA" sz="2000" b="1" i="1" dirty="0" smtClean="0"/>
              <a:t>residuals</a:t>
            </a:r>
            <a:r>
              <a:rPr lang="en-CA" sz="2000" dirty="0" smtClean="0"/>
              <a:t>.  (More on the distinction between them shortly.)</a:t>
            </a:r>
            <a:endParaRPr lang="en-CA" sz="200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179512" y="2120824"/>
            <a:ext cx="8665024" cy="1080120"/>
          </a:xfrm>
          <a:prstGeom prst="rect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79512" y="3429000"/>
            <a:ext cx="8665024" cy="720080"/>
          </a:xfrm>
          <a:prstGeom prst="rect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25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One more thing the OSG said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88" y="1327151"/>
            <a:ext cx="8893175" cy="1669801"/>
          </a:xfrm>
        </p:spPr>
        <p:txBody>
          <a:bodyPr/>
          <a:lstStyle/>
          <a:p>
            <a:r>
              <a:rPr lang="en-CA" sz="2800" dirty="0"/>
              <a:t>Significance tests can be performed to assess formally whether the sample data follow a normal distribution before and after transformation.</a:t>
            </a:r>
            <a:r>
              <a:rPr lang="en-CA" sz="2800" baseline="30000" dirty="0"/>
              <a:t>5</a:t>
            </a:r>
            <a:endParaRPr lang="en-CA" sz="2800" dirty="0"/>
          </a:p>
        </p:txBody>
      </p:sp>
      <p:pic>
        <p:nvPicPr>
          <p:cNvPr id="7170" name="Picture 2" descr="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52936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27784" y="3318083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The OSG obviously missed installment 1 in my </a:t>
            </a:r>
            <a:r>
              <a:rPr lang="en-CA" sz="2400" b="1" i="1" dirty="0" smtClean="0">
                <a:solidFill>
                  <a:srgbClr val="0000FF"/>
                </a:solidFill>
              </a:rPr>
              <a:t>Silly or Pointless Things</a:t>
            </a:r>
            <a:r>
              <a:rPr lang="en-CA" sz="2400" dirty="0" smtClean="0"/>
              <a:t> series…</a:t>
            </a:r>
            <a:endParaRPr lang="en-CA" sz="24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84798"/>
            <a:ext cx="7704856" cy="1546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870935"/>
            <a:ext cx="1008112" cy="1078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217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1" t="7342" r="7702"/>
          <a:stretch/>
        </p:blipFill>
        <p:spPr bwMode="auto">
          <a:xfrm>
            <a:off x="188997" y="904826"/>
            <a:ext cx="8751427" cy="4612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8997" y="188640"/>
            <a:ext cx="4375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A" sz="2800" dirty="0" smtClean="0"/>
              <a:t>Another possibility…</a:t>
            </a:r>
            <a:endParaRPr lang="en-CA" sz="2800" dirty="0"/>
          </a:p>
        </p:txBody>
      </p:sp>
      <p:sp>
        <p:nvSpPr>
          <p:cNvPr id="3" name="Rounded Rectangle 2"/>
          <p:cNvSpPr/>
          <p:nvPr/>
        </p:nvSpPr>
        <p:spPr bwMode="auto">
          <a:xfrm>
            <a:off x="395536" y="3284984"/>
            <a:ext cx="4896544" cy="792088"/>
          </a:xfrm>
          <a:prstGeom prst="roundRect">
            <a:avLst/>
          </a:prstGeom>
          <a:noFill/>
          <a:ln w="5715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58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1259632" y="5265840"/>
            <a:ext cx="6628028" cy="859926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6656"/>
            <a:ext cx="6628028" cy="520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5193288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4000" b="1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Princeton</a:t>
            </a:r>
            <a:endParaRPr lang="en-CA" sz="4000" b="1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9952" y="5417880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A" sz="4000" b="1" i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Shminceton</a:t>
            </a:r>
            <a:endParaRPr lang="en-CA" sz="4000" b="1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4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Free advice I found on the internet</a:t>
            </a:r>
            <a:endParaRPr lang="en-CA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64" y="1268576"/>
            <a:ext cx="8676016" cy="44644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5877272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dirty="0"/>
              <a:t>Source:  </a:t>
            </a:r>
            <a:r>
              <a:rPr lang="en-CA" dirty="0">
                <a:hlinkClick r:id="rId3"/>
              </a:rPr>
              <a:t>http://</a:t>
            </a:r>
            <a:r>
              <a:rPr lang="en-CA" dirty="0" smtClean="0">
                <a:hlinkClick r:id="rId3"/>
              </a:rPr>
              <a:t>dss.princeton.edu/online_help/analysis/regression_intro.htm</a:t>
            </a:r>
            <a:r>
              <a:rPr lang="en-CA" dirty="0" smtClean="0"/>
              <a:t> </a:t>
            </a:r>
            <a:endParaRPr lang="en-C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318" y="2825142"/>
            <a:ext cx="4283210" cy="121583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 bwMode="auto">
          <a:xfrm>
            <a:off x="539552" y="1268576"/>
            <a:ext cx="4824536" cy="576248"/>
          </a:xfrm>
          <a:prstGeom prst="rect">
            <a:avLst/>
          </a:prstGeom>
          <a:noFill/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" name="Curved Connector 7"/>
          <p:cNvCxnSpPr>
            <a:stCxn id="4" idx="3"/>
            <a:endCxn id="7170" idx="0"/>
          </p:cNvCxnSpPr>
          <p:nvPr/>
        </p:nvCxnSpPr>
        <p:spPr bwMode="auto">
          <a:xfrm>
            <a:off x="5364088" y="1556700"/>
            <a:ext cx="1542835" cy="1268442"/>
          </a:xfrm>
          <a:prstGeom prst="curvedConnector2">
            <a:avLst/>
          </a:prstGeom>
          <a:solidFill>
            <a:srgbClr val="FFB300"/>
          </a:solidFill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5051992" y="4758243"/>
            <a:ext cx="3744416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This lends a certain air of respectability &amp; credibility</a:t>
            </a:r>
            <a:endParaRPr lang="en-CA" sz="2400" dirty="0"/>
          </a:p>
        </p:txBody>
      </p:sp>
      <p:cxnSp>
        <p:nvCxnSpPr>
          <p:cNvPr id="11" name="Straight Arrow Connector 10"/>
          <p:cNvCxnSpPr>
            <a:stCxn id="7170" idx="2"/>
            <a:endCxn id="9" idx="0"/>
          </p:cNvCxnSpPr>
          <p:nvPr/>
        </p:nvCxnSpPr>
        <p:spPr bwMode="auto">
          <a:xfrm>
            <a:off x="6906923" y="4040976"/>
            <a:ext cx="17277" cy="717267"/>
          </a:xfrm>
          <a:prstGeom prst="straightConnector1">
            <a:avLst/>
          </a:prstGeom>
          <a:solidFill>
            <a:srgbClr val="FFB300"/>
          </a:solidFill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7336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5448" y="1157843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b="1" i="1" dirty="0" smtClean="0">
                <a:solidFill>
                  <a:srgbClr val="FFFF00"/>
                </a:solidFill>
              </a:rPr>
              <a:t>Unless</a:t>
            </a:r>
            <a:r>
              <a:rPr lang="en-CA" sz="4800" b="1" dirty="0" smtClean="0">
                <a:solidFill>
                  <a:srgbClr val="FFFF00"/>
                </a:solidFill>
              </a:rPr>
              <a:t>, of course you’re from</a:t>
            </a:r>
            <a:endParaRPr lang="en-CA" sz="4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2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073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B3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B3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42057</TotalTime>
  <Words>1948</Words>
  <Application>Microsoft Office PowerPoint</Application>
  <PresentationFormat>On-screen Show (4:3)</PresentationFormat>
  <Paragraphs>245</Paragraphs>
  <Slides>60</Slides>
  <Notes>2</Notes>
  <HiddenSlides>0</HiddenSlides>
  <MMClips>2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9" baseType="lpstr">
      <vt:lpstr>Arial</vt:lpstr>
      <vt:lpstr>Arial Black</vt:lpstr>
      <vt:lpstr>Arial Rounded MT Bold</vt:lpstr>
      <vt:lpstr>Calibri</vt:lpstr>
      <vt:lpstr>Lucida Handwriting</vt:lpstr>
      <vt:lpstr>Verdana</vt:lpstr>
      <vt:lpstr>Wingdings</vt:lpstr>
      <vt:lpstr>Default Design</vt:lpstr>
      <vt:lpstr>Equation</vt:lpstr>
      <vt:lpstr>X </vt:lpstr>
      <vt:lpstr>X </vt:lpstr>
      <vt:lpstr>Faculty/Presenter Disclosure Slide </vt:lpstr>
      <vt:lpstr>PowerPoint Presentation</vt:lpstr>
      <vt:lpstr>PowerPoint Presentation</vt:lpstr>
      <vt:lpstr>PowerPoint Presentation</vt:lpstr>
      <vt:lpstr>Free advice I found on the internet</vt:lpstr>
      <vt:lpstr>PowerPoint Presentation</vt:lpstr>
      <vt:lpstr>PowerPoint Presentation</vt:lpstr>
      <vt:lpstr>PowerPoint Presentation</vt:lpstr>
      <vt:lpstr>Free advice I found on the internet</vt:lpstr>
      <vt:lpstr>PowerPoint Presentation</vt:lpstr>
      <vt:lpstr>What the author says re normality (1)</vt:lpstr>
      <vt:lpstr>What the author says re normality (2)</vt:lpstr>
      <vt:lpstr>PowerPoint Presentation</vt:lpstr>
      <vt:lpstr>What the author says re transformations</vt:lpstr>
      <vt:lpstr>Credit where credit is due</vt:lpstr>
      <vt:lpstr>PowerPoint Presentation</vt:lpstr>
      <vt:lpstr>Advice I found in a reputable peer-reviewed journal</vt:lpstr>
      <vt:lpstr>PowerPoint Presentation</vt:lpstr>
      <vt:lpstr>About the Journal</vt:lpstr>
      <vt:lpstr>PowerPoint Presentation</vt:lpstr>
      <vt:lpstr>What the authors say (1)</vt:lpstr>
      <vt:lpstr>What the authors say (2)</vt:lpstr>
      <vt:lpstr>What the authors say (3)</vt:lpstr>
      <vt:lpstr>Credit where credit is due</vt:lpstr>
      <vt:lpstr>Summary to this point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George Box on normality</vt:lpstr>
      <vt:lpstr>Normality of Errors Least Important</vt:lpstr>
      <vt:lpstr>Robustness to non-normality of errors</vt:lpstr>
      <vt:lpstr>Approximate vs. Exact Tests</vt:lpstr>
      <vt:lpstr>PowerPoint Presentation</vt:lpstr>
      <vt:lpstr>PowerPoint Presentation</vt:lpstr>
      <vt:lpstr>PowerPoint Presentation</vt:lpstr>
      <vt:lpstr>PowerPoint Presentation</vt:lpstr>
      <vt:lpstr>Before fitting your OLS model…</vt:lpstr>
      <vt:lpstr>After you estimate your model…</vt:lpstr>
      <vt:lpstr>Measures of Influence</vt:lpstr>
      <vt:lpstr>PowerPoint Presentation</vt:lpstr>
      <vt:lpstr>PowerPoint Presentation</vt:lpstr>
      <vt:lpstr>PowerPoint Presentation</vt:lpstr>
      <vt:lpstr>Contact Information</vt:lpstr>
      <vt:lpstr>PowerPoint Presentation</vt:lpstr>
      <vt:lpstr>PowerPoint Presentation</vt:lpstr>
      <vt:lpstr>Speaker Acceptance &amp; Disclosure</vt:lpstr>
      <vt:lpstr>PowerPoint Presentation</vt:lpstr>
      <vt:lpstr>Error vs. Residual: A Simple Example</vt:lpstr>
      <vt:lpstr>Error vs Residual in Regression</vt:lpstr>
      <vt:lpstr>PowerPoint Presentation</vt:lpstr>
      <vt:lpstr>PowerPoint Presentation</vt:lpstr>
      <vt:lpstr>PowerPoint Presentation</vt:lpstr>
      <vt:lpstr>PowerPoint Presentation</vt:lpstr>
      <vt:lpstr>One more thing the OSG said</vt:lpstr>
      <vt:lpstr>PowerPoint Presentation</vt:lpstr>
    </vt:vector>
  </TitlesOfParts>
  <Company>Northern Ontario School of Medicine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MedSchool</dc:creator>
  <cp:lastModifiedBy>Michelle Krezonoski</cp:lastModifiedBy>
  <cp:revision>648</cp:revision>
  <dcterms:created xsi:type="dcterms:W3CDTF">2005-08-16T17:27:16Z</dcterms:created>
  <dcterms:modified xsi:type="dcterms:W3CDTF">2018-04-23T12:46:36Z</dcterms:modified>
</cp:coreProperties>
</file>