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notesMasterIdLst>
    <p:notesMasterId r:id="rId19"/>
  </p:notesMasterIdLst>
  <p:sldIdLst>
    <p:sldId id="273" r:id="rId2"/>
    <p:sldId id="278" r:id="rId3"/>
    <p:sldId id="257" r:id="rId4"/>
    <p:sldId id="258" r:id="rId5"/>
    <p:sldId id="261" r:id="rId6"/>
    <p:sldId id="259" r:id="rId7"/>
    <p:sldId id="260" r:id="rId8"/>
    <p:sldId id="276" r:id="rId9"/>
    <p:sldId id="264" r:id="rId10"/>
    <p:sldId id="262" r:id="rId11"/>
    <p:sldId id="263" r:id="rId12"/>
    <p:sldId id="265" r:id="rId13"/>
    <p:sldId id="266" r:id="rId14"/>
    <p:sldId id="268" r:id="rId15"/>
    <p:sldId id="271" r:id="rId16"/>
    <p:sldId id="275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444" autoAdjust="0"/>
    <p:restoredTop sz="77009" autoAdjust="0"/>
  </p:normalViewPr>
  <p:slideViewPr>
    <p:cSldViewPr snapToGrid="0">
      <p:cViewPr varScale="1">
        <p:scale>
          <a:sx n="89" d="100"/>
          <a:sy n="89" d="100"/>
        </p:scale>
        <p:origin x="77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B0481-0587-4838-B5A0-55933D158ED8}" type="datetimeFigureOut">
              <a:rPr lang="en-CA" smtClean="0"/>
              <a:t>2018-04-23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C6504-23EF-4C84-8BE1-445E6C52F8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4764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C6504-23EF-4C84-8BE1-445E6C52F80A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332137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C6504-23EF-4C84-8BE1-445E6C52F80A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74028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C6504-23EF-4C84-8BE1-445E6C52F80A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16071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C6504-23EF-4C84-8BE1-445E6C52F80A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51320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C6504-23EF-4C84-8BE1-445E6C52F80A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4772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C6504-23EF-4C84-8BE1-445E6C52F80A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178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C6504-23EF-4C84-8BE1-445E6C52F80A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913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C6504-23EF-4C84-8BE1-445E6C52F80A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1951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C6504-23EF-4C84-8BE1-445E6C52F80A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3837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C6504-23EF-4C84-8BE1-445E6C52F80A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42466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C6504-23EF-4C84-8BE1-445E6C52F80A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836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C6504-23EF-4C84-8BE1-445E6C52F80A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0116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C6504-23EF-4C84-8BE1-445E6C52F80A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3670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5A8EB-2C66-49A2-9B65-ACB1D9C2EA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4717A-E5D9-4A46-BFCC-497C98BEE4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A8939-54F5-49C6-BE51-A876283B2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09E0-6D92-4BE8-89CA-8B6C2B8EE620}" type="datetimeFigureOut">
              <a:rPr lang="en-CA" smtClean="0"/>
              <a:t>2018-04-23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954C0-6818-4B61-A908-9CC69621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BD44B-05EB-458D-A51E-416448BE4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7758B-BAF4-4DA5-9B99-B43EBD0121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6759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9291B-0868-4DD6-B9F3-64AD01E3F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819F29-EAD5-47B0-9273-20D356DA0D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41B04-9C4E-42DB-B11C-465098FB1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09E0-6D92-4BE8-89CA-8B6C2B8EE620}" type="datetimeFigureOut">
              <a:rPr lang="en-CA" smtClean="0"/>
              <a:t>2018-04-23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1CECB-4650-4360-A0F0-8CBBA2587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6E258-31CE-490F-AE02-999D3F59C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7758B-BAF4-4DA5-9B99-B43EBD0121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348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BAFBB1-1DD8-4E37-B5BB-9901F1EE5C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B438DE-44CE-4AEE-8DB6-32B4397D7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171FD-98B5-42FC-B32B-BFAB902EC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09E0-6D92-4BE8-89CA-8B6C2B8EE620}" type="datetimeFigureOut">
              <a:rPr lang="en-CA" smtClean="0"/>
              <a:t>2018-04-23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AC169-F64C-4493-ADBD-F55B116C5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63DFB-38E8-4A6F-A00A-1E2D1BDD0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7758B-BAF4-4DA5-9B99-B43EBD0121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830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8167B-D80E-43F1-A979-3372B5140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320C8-E117-49E4-89E0-253B5F282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73F95-1AA8-4D21-83A9-12BE0C773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09E0-6D92-4BE8-89CA-8B6C2B8EE620}" type="datetimeFigureOut">
              <a:rPr lang="en-CA" smtClean="0"/>
              <a:t>2018-04-23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54ACC-51FC-41AA-9FC7-9B17217CB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F04BC-2BDA-4962-B0FB-4663F098B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7758B-BAF4-4DA5-9B99-B43EBD0121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8250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6C8DB-EC46-42AA-8FB0-71F5320D3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D94105-4E96-4DD6-8CFB-0ED99E0A9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6CF4E-496C-478C-AAEA-CAAB34167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09E0-6D92-4BE8-89CA-8B6C2B8EE620}" type="datetimeFigureOut">
              <a:rPr lang="en-CA" smtClean="0"/>
              <a:t>2018-04-23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BD8DB-A92B-4802-9E59-44465EF10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F3770-557B-47AE-95BB-BA325013F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7758B-BAF4-4DA5-9B99-B43EBD0121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553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98D16-4B47-43D2-81AC-B4386C89F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19D72-A69F-4655-B594-A0F48ECAE7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DACAF1-8D17-4F67-83FE-8FE3EB2BA2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6C7F6D-D41D-4A18-BD98-EBB6A921C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09E0-6D92-4BE8-89CA-8B6C2B8EE620}" type="datetimeFigureOut">
              <a:rPr lang="en-CA" smtClean="0"/>
              <a:t>2018-04-23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43B27-6355-4105-860E-07A404EC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F2BD32-DD46-43E4-B018-D0900AA5E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7758B-BAF4-4DA5-9B99-B43EBD0121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4375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DE405-7498-4807-A681-F60444144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610CB0-7FBB-48DF-9683-FFB9D0B71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C930A9-D690-4CF3-9AB9-8B2EEBD87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33C45A-76E1-46EA-8484-442BA4BD5E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388F9B-41C2-400E-ADB1-7EA2557679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30EDC7-6057-4452-B2A5-7EC1DF076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09E0-6D92-4BE8-89CA-8B6C2B8EE620}" type="datetimeFigureOut">
              <a:rPr lang="en-CA" smtClean="0"/>
              <a:t>2018-04-23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31B2EC-DCD8-4415-A9F4-560E83C44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E68F8D-2725-4F3A-8C84-B72503798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7758B-BAF4-4DA5-9B99-B43EBD0121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190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B2AF8-D497-4383-A617-93F6FCCF1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B44D8F-2AA0-430D-9B8F-2975A2AFA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09E0-6D92-4BE8-89CA-8B6C2B8EE620}" type="datetimeFigureOut">
              <a:rPr lang="en-CA" smtClean="0"/>
              <a:t>2018-04-23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BCB66-F2F3-4D47-A729-8DEA76D58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055CAF-E5DD-499E-BCAD-A320FD5C2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7758B-BAF4-4DA5-9B99-B43EBD0121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2294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F9089F-8A5E-471D-8438-6DA5A5156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09E0-6D92-4BE8-89CA-8B6C2B8EE620}" type="datetimeFigureOut">
              <a:rPr lang="en-CA" smtClean="0"/>
              <a:t>2018-04-23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267C11-8C78-4711-9A6C-77B94AEA8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33963A-78C0-40C9-A4C0-FCE6F83F3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7758B-BAF4-4DA5-9B99-B43EBD0121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96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15CCB-454E-4A02-B88F-A9C347576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53D1E-2DC5-4A1F-B129-35E07F857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9977A3-C52E-489E-8232-9FB10D382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AFC19-1322-4F3B-AD0C-61A16B9F2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09E0-6D92-4BE8-89CA-8B6C2B8EE620}" type="datetimeFigureOut">
              <a:rPr lang="en-CA" smtClean="0"/>
              <a:t>2018-04-23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FC6BD1-C99E-4691-984D-92EC25D85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F7692C-B49B-4D1E-9C7F-D60BAB26A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7758B-BAF4-4DA5-9B99-B43EBD0121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0974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E692B-1C49-4C37-AD29-C8BD7F76A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66D058-D9DF-489A-B123-22C5E80B3C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B71A2E-9557-462F-954E-717E447DD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9A52C-D755-4F4D-8D2C-643D07DC1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09E0-6D92-4BE8-89CA-8B6C2B8EE620}" type="datetimeFigureOut">
              <a:rPr lang="en-CA" smtClean="0"/>
              <a:t>2018-04-23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D6438A-B33A-479D-A7FF-45FF43DD2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D0CEEE-5B60-487C-B96C-620862206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7758B-BAF4-4DA5-9B99-B43EBD0121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6996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0060C9-A6AD-42FE-ACF7-420A29933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7489F-9AC0-4715-9152-DF6D83ADC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71CD8-9E36-441A-9900-8BD5D16640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C09E0-6D92-4BE8-89CA-8B6C2B8EE620}" type="datetimeFigureOut">
              <a:rPr lang="en-CA" smtClean="0"/>
              <a:t>2018-04-23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A9CB8-A184-453E-ABD0-65CC471DC5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4186A-3315-4727-BB94-DFFFBCAD13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7758B-BAF4-4DA5-9B99-B43EBD0121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0778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tif"/><Relationship Id="rId4" Type="http://schemas.openxmlformats.org/officeDocument/2006/relationships/image" Target="../media/image10.t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22F94B0-A187-463D-BB5C-4BD32CDB22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88620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5FAB79DE-B99E-4E21-83DB-609613FC8C37}"/>
              </a:ext>
            </a:extLst>
          </p:cNvPr>
          <p:cNvSpPr txBox="1">
            <a:spLocks/>
          </p:cNvSpPr>
          <p:nvPr/>
        </p:nvSpPr>
        <p:spPr>
          <a:xfrm>
            <a:off x="4347415" y="2756391"/>
            <a:ext cx="3497169" cy="84460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CA" sz="3000" dirty="0">
                <a:solidFill>
                  <a:schemeClr val="bg1"/>
                </a:solidFill>
              </a:rPr>
              <a:t>Roxanne Turuba, </a:t>
            </a:r>
            <a:r>
              <a:rPr lang="en-CA" sz="3000" dirty="0" err="1">
                <a:solidFill>
                  <a:schemeClr val="bg1"/>
                </a:solidFill>
              </a:rPr>
              <a:t>BHSc</a:t>
            </a:r>
            <a:endParaRPr lang="en-CA" sz="3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CA" sz="3000" dirty="0">
                <a:solidFill>
                  <a:schemeClr val="bg1"/>
                </a:solidFill>
              </a:rPr>
              <a:t>Research Assistant, TBRHRI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9E0DFDB-EAD2-43EB-BC95-B45D5B87708E}"/>
              </a:ext>
            </a:extLst>
          </p:cNvPr>
          <p:cNvSpPr txBox="1">
            <a:spLocks/>
          </p:cNvSpPr>
          <p:nvPr/>
        </p:nvSpPr>
        <p:spPr>
          <a:xfrm>
            <a:off x="504336" y="693803"/>
            <a:ext cx="11646569" cy="15615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70000"/>
              </a:lnSpc>
            </a:pPr>
            <a:r>
              <a:rPr lang="en-US" sz="3500" b="1" dirty="0">
                <a:solidFill>
                  <a:schemeClr val="bg1"/>
                </a:solidFill>
              </a:rPr>
              <a:t>The Treatment of Symptomatic Uterine Fibroids</a:t>
            </a:r>
          </a:p>
          <a:p>
            <a:pPr algn="ctr">
              <a:lnSpc>
                <a:spcPct val="70000"/>
              </a:lnSpc>
            </a:pPr>
            <a:r>
              <a:rPr lang="en-US" sz="3500" b="1" dirty="0">
                <a:solidFill>
                  <a:schemeClr val="bg1"/>
                </a:solidFill>
              </a:rPr>
              <a:t> in Rural and Remote Communities: </a:t>
            </a:r>
          </a:p>
          <a:p>
            <a:pPr algn="ctr">
              <a:lnSpc>
                <a:spcPct val="70000"/>
              </a:lnSpc>
            </a:pPr>
            <a:endParaRPr lang="en-US" sz="3500" b="1" dirty="0">
              <a:solidFill>
                <a:schemeClr val="bg1"/>
              </a:solidFill>
            </a:endParaRPr>
          </a:p>
          <a:p>
            <a:pPr algn="ctr">
              <a:lnSpc>
                <a:spcPct val="70000"/>
              </a:lnSpc>
            </a:pPr>
            <a:r>
              <a:rPr lang="en-US" sz="3500" b="1" dirty="0">
                <a:solidFill>
                  <a:schemeClr val="bg1"/>
                </a:solidFill>
              </a:rPr>
              <a:t>A Cost-Effectiveness Analysis from the Perspective of Women</a:t>
            </a:r>
            <a:endParaRPr lang="en-CA" sz="3500" dirty="0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3729271-9BD2-4762-BF36-01F5ACB6FB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369" y="3886200"/>
            <a:ext cx="608415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938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831BC48-5226-4BDB-B737-CF9444F521A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22" r="28058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27785-3253-46C7-826F-5DDA5399B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1536295"/>
            <a:ext cx="6993957" cy="5321705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sz="2400" b="1" dirty="0"/>
              <a:t>State transition (Markov) model</a:t>
            </a:r>
          </a:p>
          <a:p>
            <a:pPr>
              <a:lnSpc>
                <a:spcPct val="70000"/>
              </a:lnSpc>
            </a:pPr>
            <a:r>
              <a:rPr lang="en-US" sz="2400" dirty="0"/>
              <a:t>Patients transition from health states over time</a:t>
            </a:r>
          </a:p>
          <a:p>
            <a:pPr>
              <a:lnSpc>
                <a:spcPct val="70000"/>
              </a:lnSpc>
            </a:pPr>
            <a:r>
              <a:rPr lang="en-US" sz="2400" dirty="0"/>
              <a:t>Based on transition probabilities</a:t>
            </a:r>
          </a:p>
          <a:p>
            <a:pPr marL="0">
              <a:lnSpc>
                <a:spcPct val="70000"/>
              </a:lnSpc>
            </a:pPr>
            <a:endParaRPr lang="en-US" sz="240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2400" b="1" dirty="0"/>
              <a:t>Health state</a:t>
            </a:r>
          </a:p>
          <a:p>
            <a:pPr>
              <a:lnSpc>
                <a:spcPct val="70000"/>
              </a:lnSpc>
            </a:pPr>
            <a:r>
              <a:rPr lang="en-US" sz="2400" dirty="0"/>
              <a:t>6-month interval defined by </a:t>
            </a:r>
          </a:p>
          <a:p>
            <a:pPr lvl="1">
              <a:lnSpc>
                <a:spcPct val="70000"/>
              </a:lnSpc>
            </a:pPr>
            <a:r>
              <a:rPr lang="en-US" dirty="0"/>
              <a:t>the presence or absence of symptoms and </a:t>
            </a:r>
          </a:p>
          <a:p>
            <a:pPr lvl="1">
              <a:lnSpc>
                <a:spcPct val="70000"/>
              </a:lnSpc>
            </a:pPr>
            <a:r>
              <a:rPr lang="en-US" dirty="0"/>
              <a:t>treatment received</a:t>
            </a:r>
          </a:p>
          <a:p>
            <a:pPr>
              <a:lnSpc>
                <a:spcPct val="70000"/>
              </a:lnSpc>
            </a:pPr>
            <a:r>
              <a:rPr lang="en-US" sz="2400" dirty="0"/>
              <a:t>Associated with a cost and utility</a:t>
            </a:r>
          </a:p>
          <a:p>
            <a:pPr>
              <a:lnSpc>
                <a:spcPct val="70000"/>
              </a:lnSpc>
            </a:pPr>
            <a:r>
              <a:rPr lang="en-US" sz="2400" dirty="0"/>
              <a:t>Health utilities: used to measured QALYs</a:t>
            </a:r>
          </a:p>
          <a:p>
            <a:pPr marL="0">
              <a:lnSpc>
                <a:spcPct val="70000"/>
              </a:lnSpc>
            </a:pPr>
            <a:endParaRPr lang="en-US" sz="2400" dirty="0"/>
          </a:p>
          <a:p>
            <a:pPr marL="274638" indent="-274638">
              <a:lnSpc>
                <a:spcPct val="70000"/>
              </a:lnSpc>
            </a:pPr>
            <a:r>
              <a:rPr lang="en-US" sz="2400" b="1" dirty="0"/>
              <a:t>Predicts total costs and quality-adjusted life years associated with each treatment</a:t>
            </a:r>
          </a:p>
          <a:p>
            <a:pPr>
              <a:lnSpc>
                <a:spcPct val="70000"/>
              </a:lnSpc>
            </a:pPr>
            <a:endParaRPr lang="en-US" sz="2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BCD2CC5-FFA6-4E10-A2B8-723D7AD44318}"/>
              </a:ext>
            </a:extLst>
          </p:cNvPr>
          <p:cNvSpPr txBox="1">
            <a:spLocks/>
          </p:cNvSpPr>
          <p:nvPr/>
        </p:nvSpPr>
        <p:spPr>
          <a:xfrm>
            <a:off x="4965432" y="0"/>
            <a:ext cx="4001146" cy="1067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Model Overview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2F19793-DCFE-46DE-BFDD-DB8C948F8CFC}"/>
              </a:ext>
            </a:extLst>
          </p:cNvPr>
          <p:cNvCxnSpPr>
            <a:cxnSpLocks/>
          </p:cNvCxnSpPr>
          <p:nvPr/>
        </p:nvCxnSpPr>
        <p:spPr>
          <a:xfrm>
            <a:off x="5131558" y="960161"/>
            <a:ext cx="6554278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790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F5CF3F4-9BAC-4BB6-9C1F-0279823B9C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93428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9628124-F593-46EA-A47B-CED449D4A0B3}"/>
              </a:ext>
            </a:extLst>
          </p:cNvPr>
          <p:cNvSpPr txBox="1">
            <a:spLocks/>
          </p:cNvSpPr>
          <p:nvPr/>
        </p:nvSpPr>
        <p:spPr>
          <a:xfrm>
            <a:off x="412246" y="0"/>
            <a:ext cx="4142874" cy="934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b="1" dirty="0">
                <a:solidFill>
                  <a:schemeClr val="bg1"/>
                </a:solidFill>
              </a:rPr>
              <a:t>Model Overview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E4F416F-49A2-4D74-9052-5F1EE1FAEBE8}"/>
              </a:ext>
            </a:extLst>
          </p:cNvPr>
          <p:cNvCxnSpPr>
            <a:cxnSpLocks/>
          </p:cNvCxnSpPr>
          <p:nvPr/>
        </p:nvCxnSpPr>
        <p:spPr>
          <a:xfrm>
            <a:off x="446728" y="769092"/>
            <a:ext cx="11165302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16688B8F-996A-489C-9147-CA273695E6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448" y="934284"/>
            <a:ext cx="4838552" cy="5923716"/>
          </a:xfrm>
          <a:prstGeom prst="rect">
            <a:avLst/>
          </a:prstGeom>
        </p:spPr>
      </p:pic>
      <p:pic>
        <p:nvPicPr>
          <p:cNvPr id="6" name="Picture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DE8AD503-C78B-4836-86DD-99B7F623BE4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0055" y="2502555"/>
            <a:ext cx="4730102" cy="278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646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4334CE6-F367-4F9F-B171-25A7B0AD19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6122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5E4DDDF-7BB0-4AA2-B146-422E488D2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147" y="397210"/>
            <a:ext cx="4391526" cy="757822"/>
          </a:xfrm>
        </p:spPr>
        <p:txBody>
          <a:bodyPr>
            <a:normAutofit/>
          </a:bodyPr>
          <a:lstStyle/>
          <a:p>
            <a:r>
              <a:rPr lang="en-CA" b="1" dirty="0">
                <a:solidFill>
                  <a:schemeClr val="bg1"/>
                </a:solidFill>
              </a:rPr>
              <a:t>Base-case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92D-0166-4239-A8DE-81EF78B64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003045"/>
            <a:ext cx="10598625" cy="4351338"/>
          </a:xfrm>
        </p:spPr>
        <p:txBody>
          <a:bodyPr>
            <a:normAutofit/>
          </a:bodyPr>
          <a:lstStyle/>
          <a:p>
            <a:r>
              <a:rPr lang="en-CA" dirty="0"/>
              <a:t>Over 5-years</a:t>
            </a:r>
          </a:p>
          <a:p>
            <a:r>
              <a:rPr lang="en-CA" dirty="0"/>
              <a:t>Assumed patients would be accompanied by a working spouse/primary support person</a:t>
            </a:r>
          </a:p>
          <a:p>
            <a:r>
              <a:rPr lang="en-CA" dirty="0"/>
              <a:t>Categorized communities by the distance patients need to travel:</a:t>
            </a:r>
          </a:p>
          <a:p>
            <a:pPr lvl="1"/>
            <a:r>
              <a:rPr lang="en-CA" dirty="0"/>
              <a:t>0-2 hours away</a:t>
            </a:r>
          </a:p>
          <a:p>
            <a:pPr lvl="1"/>
            <a:r>
              <a:rPr lang="en-CA" dirty="0"/>
              <a:t>2-4 hours away</a:t>
            </a:r>
          </a:p>
          <a:p>
            <a:pPr lvl="1"/>
            <a:r>
              <a:rPr lang="en-CA" dirty="0"/>
              <a:t>Greater than 4 hours away</a:t>
            </a:r>
          </a:p>
          <a:p>
            <a:pPr lvl="1"/>
            <a:r>
              <a:rPr lang="en-CA" dirty="0"/>
              <a:t>Fly-in community</a:t>
            </a:r>
          </a:p>
          <a:p>
            <a:pPr marL="0" indent="0">
              <a:buNone/>
            </a:pPr>
            <a:endParaRPr lang="en-CA" dirty="0">
              <a:solidFill>
                <a:schemeClr val="bg1"/>
              </a:solidFill>
            </a:endParaRPr>
          </a:p>
          <a:p>
            <a:endParaRPr lang="en-CA" dirty="0"/>
          </a:p>
          <a:p>
            <a:endParaRPr lang="en-CA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4CA3262-9F43-468E-AD7C-556DEE9C0041}"/>
              </a:ext>
            </a:extLst>
          </p:cNvPr>
          <p:cNvCxnSpPr>
            <a:cxnSpLocks/>
          </p:cNvCxnSpPr>
          <p:nvPr/>
        </p:nvCxnSpPr>
        <p:spPr>
          <a:xfrm>
            <a:off x="561477" y="1192173"/>
            <a:ext cx="11165302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50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9413E13-D391-4013-AE64-F66CEEB6FA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612232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70491D5-E159-479F-A32E-52A7F7F8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147" y="397210"/>
            <a:ext cx="4391526" cy="757822"/>
          </a:xfrm>
        </p:spPr>
        <p:txBody>
          <a:bodyPr>
            <a:normAutofit/>
          </a:bodyPr>
          <a:lstStyle/>
          <a:p>
            <a:r>
              <a:rPr lang="en-CA" b="1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90A81-C066-4129-9D80-0DCD0366E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77" y="2009442"/>
            <a:ext cx="11165302" cy="4031512"/>
          </a:xfrm>
        </p:spPr>
        <p:txBody>
          <a:bodyPr>
            <a:normAutofit/>
          </a:bodyPr>
          <a:lstStyle/>
          <a:p>
            <a:r>
              <a:rPr lang="en-CA" dirty="0"/>
              <a:t>Endometrial ablation (EA) was the dominating strategy in all scenarios</a:t>
            </a:r>
          </a:p>
          <a:p>
            <a:pPr lvl="1"/>
            <a:r>
              <a:rPr lang="en-CA" dirty="0"/>
              <a:t>EA can only treat small submucosal fibroids: low eligibility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b="1" dirty="0"/>
              <a:t>Excluding EA from the analysis:</a:t>
            </a:r>
          </a:p>
          <a:p>
            <a:r>
              <a:rPr lang="en-CA" dirty="0"/>
              <a:t>MR-HIFU was the most cost-effective strategy regardless of living location</a:t>
            </a:r>
          </a:p>
          <a:p>
            <a:r>
              <a:rPr lang="en-CA" dirty="0"/>
              <a:t>MR-HIFU became increasingly dominant as a person lived closer to the city</a:t>
            </a:r>
          </a:p>
          <a:p>
            <a:r>
              <a:rPr lang="en-CA" dirty="0"/>
              <a:t>Hysterectomy was only cost-effective for fly-in communities</a:t>
            </a:r>
          </a:p>
          <a:p>
            <a:pPr marL="0" indent="0">
              <a:buNone/>
            </a:pPr>
            <a:endParaRPr lang="en-CA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CA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787574D-1EF0-4988-BD8D-2CA610C71C15}"/>
              </a:ext>
            </a:extLst>
          </p:cNvPr>
          <p:cNvCxnSpPr>
            <a:cxnSpLocks/>
          </p:cNvCxnSpPr>
          <p:nvPr/>
        </p:nvCxnSpPr>
        <p:spPr>
          <a:xfrm>
            <a:off x="561477" y="1192173"/>
            <a:ext cx="11165302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3376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0BE434A-F731-4B80-BA66-20C9C88A6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865014"/>
              </p:ext>
            </p:extLst>
          </p:nvPr>
        </p:nvGraphicFramePr>
        <p:xfrm>
          <a:off x="1876927" y="0"/>
          <a:ext cx="8133348" cy="623389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33337">
                  <a:extLst>
                    <a:ext uri="{9D8B030D-6E8A-4147-A177-3AD203B41FA5}">
                      <a16:colId xmlns:a16="http://schemas.microsoft.com/office/drawing/2014/main" val="1027782705"/>
                    </a:ext>
                  </a:extLst>
                </a:gridCol>
                <a:gridCol w="2033337">
                  <a:extLst>
                    <a:ext uri="{9D8B030D-6E8A-4147-A177-3AD203B41FA5}">
                      <a16:colId xmlns:a16="http://schemas.microsoft.com/office/drawing/2014/main" val="1959889375"/>
                    </a:ext>
                  </a:extLst>
                </a:gridCol>
                <a:gridCol w="2033337">
                  <a:extLst>
                    <a:ext uri="{9D8B030D-6E8A-4147-A177-3AD203B41FA5}">
                      <a16:colId xmlns:a16="http://schemas.microsoft.com/office/drawing/2014/main" val="2393270932"/>
                    </a:ext>
                  </a:extLst>
                </a:gridCol>
                <a:gridCol w="2033337">
                  <a:extLst>
                    <a:ext uri="{9D8B030D-6E8A-4147-A177-3AD203B41FA5}">
                      <a16:colId xmlns:a16="http://schemas.microsoft.com/office/drawing/2014/main" val="1941894274"/>
                    </a:ext>
                  </a:extLst>
                </a:gridCol>
              </a:tblGrid>
              <a:tr h="381734"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bg1"/>
                          </a:solidFill>
                        </a:rPr>
                        <a:t>Baseline – 5 years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bg1"/>
                          </a:solidFill>
                        </a:rPr>
                        <a:t>Total costs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bg1"/>
                          </a:solidFill>
                        </a:rPr>
                        <a:t>Total QALYs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bg1"/>
                          </a:solidFill>
                        </a:rPr>
                        <a:t>ICER ($/QALY)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676140"/>
                  </a:ext>
                </a:extLst>
              </a:tr>
              <a:tr h="353632">
                <a:tc gridSpan="4">
                  <a:txBody>
                    <a:bodyPr/>
                    <a:lstStyle/>
                    <a:p>
                      <a:r>
                        <a:rPr lang="en-CA" dirty="0"/>
                        <a:t>No road access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723603"/>
                  </a:ext>
                </a:extLst>
              </a:tr>
              <a:tr h="353632">
                <a:tc>
                  <a:txBody>
                    <a:bodyPr/>
                    <a:lstStyle/>
                    <a:p>
                      <a:r>
                        <a:rPr lang="en-CA" dirty="0">
                          <a:latin typeface="+mn-lt"/>
                        </a:rPr>
                        <a:t>Hysterectomy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$17,737.45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7.2869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18330"/>
                  </a:ext>
                </a:extLst>
              </a:tr>
              <a:tr h="353632">
                <a:tc>
                  <a:txBody>
                    <a:bodyPr/>
                    <a:lstStyle/>
                    <a:p>
                      <a:r>
                        <a:rPr lang="en-CA" dirty="0">
                          <a:latin typeface="+mn-lt"/>
                        </a:rPr>
                        <a:t>Myomectomy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$19,167.06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7.4040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$65,643.93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901100"/>
                  </a:ext>
                </a:extLst>
              </a:tr>
              <a:tr h="353632">
                <a:tc>
                  <a:txBody>
                    <a:bodyPr/>
                    <a:lstStyle/>
                    <a:p>
                      <a:r>
                        <a:rPr lang="en-CA" dirty="0">
                          <a:latin typeface="+mn-lt"/>
                        </a:rPr>
                        <a:t>MR-HIFU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$18,486.09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7.3936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7,019.53*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243102"/>
                  </a:ext>
                </a:extLst>
              </a:tr>
              <a:tr h="353632">
                <a:tc gridSpan="4">
                  <a:txBody>
                    <a:bodyPr/>
                    <a:lstStyle/>
                    <a:p>
                      <a:r>
                        <a:rPr lang="en-CA" sz="1800" dirty="0">
                          <a:latin typeface="+mn-lt"/>
                        </a:rPr>
                        <a:t>Greater than 4 hours away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154947"/>
                  </a:ext>
                </a:extLst>
              </a:tr>
              <a:tr h="353632">
                <a:tc>
                  <a:txBody>
                    <a:bodyPr/>
                    <a:lstStyle/>
                    <a:p>
                      <a:r>
                        <a:rPr lang="en-CA" dirty="0">
                          <a:latin typeface="+mn-lt"/>
                        </a:rPr>
                        <a:t>Hysterectomy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$10,056.90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7.2869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Dominated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307789"/>
                  </a:ext>
                </a:extLst>
              </a:tr>
              <a:tr h="353632">
                <a:tc>
                  <a:txBody>
                    <a:bodyPr/>
                    <a:lstStyle/>
                    <a:p>
                      <a:r>
                        <a:rPr lang="en-CA" dirty="0">
                          <a:latin typeface="+mn-lt"/>
                        </a:rPr>
                        <a:t>Myomectomy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$10,969.18</a:t>
                      </a:r>
                      <a:endParaRPr lang="en-CA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7.4040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$154,134.87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762761"/>
                  </a:ext>
                </a:extLst>
              </a:tr>
              <a:tr h="353632">
                <a:tc>
                  <a:txBody>
                    <a:bodyPr/>
                    <a:lstStyle/>
                    <a:p>
                      <a:r>
                        <a:rPr lang="en-CA" dirty="0">
                          <a:latin typeface="+mn-lt"/>
                        </a:rPr>
                        <a:t>MR-HIFU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$9,370.22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7.3936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891182"/>
                  </a:ext>
                </a:extLst>
              </a:tr>
              <a:tr h="353632">
                <a:tc gridSpan="4">
                  <a:txBody>
                    <a:bodyPr/>
                    <a:lstStyle/>
                    <a:p>
                      <a:r>
                        <a:rPr lang="en-CA" sz="1800" dirty="0">
                          <a:latin typeface="+mn-lt"/>
                        </a:rPr>
                        <a:t>2-4 hours away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742585"/>
                  </a:ext>
                </a:extLst>
              </a:tr>
              <a:tr h="353632">
                <a:tc>
                  <a:txBody>
                    <a:bodyPr/>
                    <a:lstStyle/>
                    <a:p>
                      <a:r>
                        <a:rPr lang="en-CA" dirty="0">
                          <a:latin typeface="+mn-lt"/>
                        </a:rPr>
                        <a:t>Hysterectomy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$8,105.09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7.2869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Dominated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255245"/>
                  </a:ext>
                </a:extLst>
              </a:tr>
              <a:tr h="353632">
                <a:tc>
                  <a:txBody>
                    <a:bodyPr/>
                    <a:lstStyle/>
                    <a:p>
                      <a:r>
                        <a:rPr lang="en-CA" dirty="0">
                          <a:latin typeface="+mn-lt"/>
                        </a:rPr>
                        <a:t>Myomectomy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$8,849.97</a:t>
                      </a:r>
                      <a:endParaRPr lang="en-CA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7.4040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$217,372.22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973353"/>
                  </a:ext>
                </a:extLst>
              </a:tr>
              <a:tr h="353632">
                <a:tc>
                  <a:txBody>
                    <a:bodyPr/>
                    <a:lstStyle/>
                    <a:p>
                      <a:r>
                        <a:rPr lang="en-CA" dirty="0">
                          <a:latin typeface="+mn-lt"/>
                        </a:rPr>
                        <a:t>MR-HIFU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$6,595.00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7.3936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808790"/>
                  </a:ext>
                </a:extLst>
              </a:tr>
              <a:tr h="353632">
                <a:tc gridSpan="4">
                  <a:txBody>
                    <a:bodyPr/>
                    <a:lstStyle/>
                    <a:p>
                      <a:r>
                        <a:rPr lang="en-CA" sz="1800" dirty="0">
                          <a:latin typeface="+mn-lt"/>
                        </a:rPr>
                        <a:t>0-2 hours away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304151"/>
                  </a:ext>
                </a:extLst>
              </a:tr>
              <a:tr h="353632">
                <a:tc>
                  <a:txBody>
                    <a:bodyPr/>
                    <a:lstStyle/>
                    <a:p>
                      <a:r>
                        <a:rPr lang="en-CA" dirty="0">
                          <a:latin typeface="+mn-lt"/>
                        </a:rPr>
                        <a:t>Hysterectomy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$7,980.07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7.2869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Dominated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051656"/>
                  </a:ext>
                </a:extLst>
              </a:tr>
              <a:tr h="353632">
                <a:tc>
                  <a:txBody>
                    <a:bodyPr/>
                    <a:lstStyle/>
                    <a:p>
                      <a:r>
                        <a:rPr lang="en-CA" dirty="0">
                          <a:latin typeface="+mn-lt"/>
                        </a:rPr>
                        <a:t>Myomectomy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$8,712.86</a:t>
                      </a:r>
                      <a:endParaRPr lang="en-CA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7.4040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$219,410.15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847837"/>
                  </a:ext>
                </a:extLst>
              </a:tr>
              <a:tr h="353632">
                <a:tc>
                  <a:txBody>
                    <a:bodyPr/>
                    <a:lstStyle/>
                    <a:p>
                      <a:r>
                        <a:rPr lang="en-CA" dirty="0">
                          <a:latin typeface="+mn-lt"/>
                        </a:rPr>
                        <a:t>MR-HIFU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$6,436.75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7.3936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CA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117756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B1862D0-3CDE-4259-8012-B23D15549560}"/>
              </a:ext>
            </a:extLst>
          </p:cNvPr>
          <p:cNvSpPr txBox="1"/>
          <p:nvPr/>
        </p:nvSpPr>
        <p:spPr>
          <a:xfrm>
            <a:off x="1876927" y="6233894"/>
            <a:ext cx="48649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ICER: Incremental cost-effectiveness ratio</a:t>
            </a:r>
            <a:endParaRPr lang="en-CA" dirty="0"/>
          </a:p>
          <a:p>
            <a:r>
              <a:rPr lang="en-US" dirty="0"/>
              <a:t>*Most cost-effective strategy/dominating strategy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1922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397C3D4-2949-4D08-9387-97D0D740F8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6122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CFE300-4753-4670-9FC4-791264857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477" y="261794"/>
            <a:ext cx="5321968" cy="1247106"/>
          </a:xfrm>
        </p:spPr>
        <p:txBody>
          <a:bodyPr>
            <a:normAutofit fontScale="90000"/>
          </a:bodyPr>
          <a:lstStyle/>
          <a:p>
            <a:r>
              <a:rPr lang="en-CA" b="1" dirty="0">
                <a:solidFill>
                  <a:schemeClr val="bg1"/>
                </a:solidFill>
              </a:rPr>
              <a:t>Conclusions/Next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9F1C-A093-4A5C-A3D8-1CA07EFF1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77" y="1874026"/>
            <a:ext cx="11440023" cy="480109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CA" dirty="0"/>
              <a:t>Conclusions</a:t>
            </a:r>
          </a:p>
          <a:p>
            <a:r>
              <a:rPr lang="en-CA" dirty="0"/>
              <a:t>First economic analysis from the perspective of the patient</a:t>
            </a:r>
          </a:p>
          <a:p>
            <a:r>
              <a:rPr lang="en-CA" dirty="0"/>
              <a:t>EA is the most cost-effective strategy, if eligible</a:t>
            </a:r>
          </a:p>
          <a:p>
            <a:r>
              <a:rPr lang="en-CA" dirty="0"/>
              <a:t>MR-HIFU: cost-effective for women receiving treatment in NWO, along with myomectomy.</a:t>
            </a:r>
          </a:p>
          <a:p>
            <a:r>
              <a:rPr lang="en-CA" dirty="0"/>
              <a:t>Hysterectomy: cost-effective strategy for fly-in communities</a:t>
            </a:r>
          </a:p>
          <a:p>
            <a:endParaRPr lang="en-CA" dirty="0"/>
          </a:p>
          <a:p>
            <a:pPr marL="0" indent="0">
              <a:buNone/>
            </a:pPr>
            <a:r>
              <a:rPr lang="en-CA" b="1" dirty="0"/>
              <a:t>Next Steps:</a:t>
            </a:r>
          </a:p>
          <a:p>
            <a:r>
              <a:rPr lang="en-CA" dirty="0"/>
              <a:t>Help patients make well-informed decisions</a:t>
            </a:r>
          </a:p>
          <a:p>
            <a:r>
              <a:rPr lang="en-CA" dirty="0"/>
              <a:t>MR-HIFU is cost-effective from the perspective of the Ontario healthcare system</a:t>
            </a:r>
          </a:p>
          <a:p>
            <a:r>
              <a:rPr lang="en-CA" dirty="0"/>
              <a:t>Currently conducting a clinical trial at the TBRHSC to offer women a non-invasive, fertility preserving option</a:t>
            </a:r>
          </a:p>
          <a:p>
            <a:endParaRPr lang="en-CA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59480EF-7B2C-499E-B2D0-8B5A85C5D291}"/>
              </a:ext>
            </a:extLst>
          </p:cNvPr>
          <p:cNvCxnSpPr>
            <a:cxnSpLocks/>
          </p:cNvCxnSpPr>
          <p:nvPr/>
        </p:nvCxnSpPr>
        <p:spPr>
          <a:xfrm>
            <a:off x="561477" y="1192173"/>
            <a:ext cx="11165302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4170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1D73755-29A7-4A96-B92B-5AA771B516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6122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E9CF82-3659-4AC7-82DA-2045E1CC9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942" y="302781"/>
            <a:ext cx="4627418" cy="840220"/>
          </a:xfrm>
        </p:spPr>
        <p:txBody>
          <a:bodyPr/>
          <a:lstStyle/>
          <a:p>
            <a:r>
              <a:rPr lang="en-CA" b="1" dirty="0">
                <a:solidFill>
                  <a:schemeClr val="bg1"/>
                </a:solidFill>
              </a:rPr>
              <a:t>Acknowledgments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FE9BA-AC35-4F80-A198-D5E6A2ACF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591" y="2804405"/>
            <a:ext cx="10224459" cy="2565558"/>
          </a:xfrm>
        </p:spPr>
        <p:txBody>
          <a:bodyPr>
            <a:normAutofit fontScale="92500" lnSpcReduction="20000"/>
          </a:bodyPr>
          <a:lstStyle/>
          <a:p>
            <a:r>
              <a:rPr lang="en-CA" dirty="0" err="1"/>
              <a:t>Jumah</a:t>
            </a:r>
            <a:r>
              <a:rPr lang="en-CA" dirty="0"/>
              <a:t>, N. (MD, DPhil, FRCSC, Obstetrics and Gynecology, TBRHSC)</a:t>
            </a:r>
          </a:p>
          <a:p>
            <a:r>
              <a:rPr lang="en-CA" dirty="0"/>
              <a:t>Bishop L. (</a:t>
            </a:r>
            <a:r>
              <a:rPr lang="en-CA" dirty="0" err="1"/>
              <a:t>BHSc</a:t>
            </a:r>
            <a:r>
              <a:rPr lang="en-CA" dirty="0"/>
              <a:t>, MPH, Thunder Bay Regional Health Research Institute)</a:t>
            </a:r>
          </a:p>
          <a:p>
            <a:r>
              <a:rPr lang="en-CA" dirty="0" err="1"/>
              <a:t>Krahn</a:t>
            </a:r>
            <a:r>
              <a:rPr lang="en-CA" dirty="0"/>
              <a:t>, M. (MD, MSc, FRCPC, THETA, University of Toronto)</a:t>
            </a:r>
          </a:p>
          <a:p>
            <a:r>
              <a:rPr lang="en-CA" dirty="0" err="1"/>
              <a:t>TreeAge</a:t>
            </a:r>
            <a:r>
              <a:rPr lang="en-CA" dirty="0"/>
              <a:t> Software staff, particularly Andrew </a:t>
            </a:r>
            <a:r>
              <a:rPr lang="en-CA" dirty="0" err="1"/>
              <a:t>Munzer</a:t>
            </a:r>
            <a:endParaRPr lang="en-CA" dirty="0"/>
          </a:p>
          <a:p>
            <a:r>
              <a:rPr lang="en-CA" dirty="0"/>
              <a:t>Northern Ontario Heritage Fund Corporation</a:t>
            </a:r>
          </a:p>
          <a:p>
            <a:r>
              <a:rPr lang="en-CA" dirty="0"/>
              <a:t>Physicians’ Services Incorporated (PSI) Foundation</a:t>
            </a:r>
          </a:p>
          <a:p>
            <a:endParaRPr lang="en-CA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74EED18-A33A-4A6D-89D1-E405B5910E9A}"/>
              </a:ext>
            </a:extLst>
          </p:cNvPr>
          <p:cNvCxnSpPr>
            <a:cxnSpLocks/>
          </p:cNvCxnSpPr>
          <p:nvPr/>
        </p:nvCxnSpPr>
        <p:spPr>
          <a:xfrm>
            <a:off x="561477" y="1192173"/>
            <a:ext cx="11165302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1664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81EEB-ACF8-474D-8890-68EC92E44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253" y="389188"/>
            <a:ext cx="3156284" cy="958349"/>
          </a:xfrm>
        </p:spPr>
        <p:txBody>
          <a:bodyPr>
            <a:normAutofit/>
          </a:bodyPr>
          <a:lstStyle/>
          <a:p>
            <a:r>
              <a:rPr lang="en-CA" b="1" dirty="0"/>
              <a:t>Questions?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9CE921-9B2B-428A-9C7B-22785A0C4E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395" y="1476208"/>
            <a:ext cx="8197178" cy="538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11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FAEF3D-2299-4ACC-B93A-418F59D51A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886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92299"/>
            <a:ext cx="9144000" cy="1301601"/>
          </a:xfrm>
        </p:spPr>
        <p:txBody>
          <a:bodyPr>
            <a:noAutofit/>
          </a:bodyPr>
          <a:lstStyle/>
          <a:p>
            <a:r>
              <a:rPr lang="en-CA" sz="4000" b="1" dirty="0">
                <a:solidFill>
                  <a:schemeClr val="bg1"/>
                </a:solidFill>
                <a:latin typeface="Myriad Pro"/>
              </a:rPr>
              <a:t>Faculty/Presenter Disclosure</a:t>
            </a:r>
            <a:br>
              <a:rPr lang="en-CA" sz="4000" b="1" dirty="0">
                <a:solidFill>
                  <a:schemeClr val="bg1"/>
                </a:solidFill>
                <a:latin typeface="Myriad Pro"/>
              </a:rPr>
            </a:br>
            <a:r>
              <a:rPr lang="en-CA" sz="4000" b="1" dirty="0">
                <a:solidFill>
                  <a:schemeClr val="bg1"/>
                </a:solidFill>
                <a:latin typeface="Myriad Pro"/>
              </a:rPr>
              <a:t>Slide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12921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en-CA" sz="2400" dirty="0">
                <a:solidFill>
                  <a:srgbClr val="FF0000"/>
                </a:solidFill>
                <a:latin typeface="Calibri"/>
              </a:rPr>
              <a:t>[Roxanne Turuba]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CA" sz="2400" b="1" dirty="0">
              <a:solidFill>
                <a:prstClr val="black"/>
              </a:solidFill>
              <a:latin typeface="Calibri"/>
            </a:endParaRPr>
          </a:p>
          <a:p>
            <a:pPr marL="342900" lvl="0" indent="-342900" algn="l">
              <a:buFont typeface="Arial" pitchFamily="34" charset="0"/>
              <a:buChar char="•"/>
            </a:pPr>
            <a:r>
              <a:rPr lang="en-CA" sz="2400" b="1" dirty="0">
                <a:solidFill>
                  <a:prstClr val="black"/>
                </a:solidFill>
                <a:latin typeface="Calibri"/>
              </a:rPr>
              <a:t>Relationships with commercial interests: NONE</a:t>
            </a:r>
          </a:p>
          <a:p>
            <a:pPr marL="342900" lvl="0" indent="-342900" algn="l">
              <a:buFont typeface="Arial" pitchFamily="34" charset="0"/>
              <a:buChar char="•"/>
            </a:pPr>
            <a:r>
              <a:rPr lang="en-CA" sz="2400" b="1" dirty="0">
                <a:solidFill>
                  <a:prstClr val="black"/>
                </a:solidFill>
                <a:latin typeface="Calibri"/>
              </a:rPr>
              <a:t>Potential for conflict(s) of interest: NONE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73959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4AB80D33-C469-4BA3-BE29-B69A78B949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6122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801A79-0BA5-4264-AFD2-4430C4D23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285" y="420061"/>
            <a:ext cx="2903622" cy="772112"/>
          </a:xfrm>
        </p:spPr>
        <p:txBody>
          <a:bodyPr/>
          <a:lstStyle/>
          <a:p>
            <a:r>
              <a:rPr lang="en-CA" b="1" dirty="0">
                <a:solidFill>
                  <a:schemeClr val="bg1"/>
                </a:solidFill>
              </a:rPr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91419-8AAE-4F3B-B4AA-B841D342F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77" y="2141673"/>
            <a:ext cx="10724144" cy="4079747"/>
          </a:xfrm>
        </p:spPr>
        <p:txBody>
          <a:bodyPr>
            <a:normAutofit/>
          </a:bodyPr>
          <a:lstStyle/>
          <a:p>
            <a:r>
              <a:rPr lang="en-CA" dirty="0"/>
              <a:t>Background</a:t>
            </a:r>
          </a:p>
          <a:p>
            <a:r>
              <a:rPr lang="en-CA" dirty="0"/>
              <a:t>Objectives</a:t>
            </a:r>
          </a:p>
          <a:p>
            <a:r>
              <a:rPr lang="en-CA" dirty="0"/>
              <a:t>Cost-effectiveness Analyses</a:t>
            </a:r>
          </a:p>
          <a:p>
            <a:r>
              <a:rPr lang="en-CA" dirty="0"/>
              <a:t>Model Overview</a:t>
            </a:r>
          </a:p>
          <a:p>
            <a:r>
              <a:rPr lang="en-CA" dirty="0"/>
              <a:t>Base-case Analysis</a:t>
            </a:r>
          </a:p>
          <a:p>
            <a:r>
              <a:rPr lang="en-CA" dirty="0"/>
              <a:t>Results</a:t>
            </a:r>
          </a:p>
          <a:p>
            <a:r>
              <a:rPr lang="en-CA" dirty="0"/>
              <a:t>Conclusions/Next Steps</a:t>
            </a:r>
          </a:p>
          <a:p>
            <a:pPr marL="0" indent="0">
              <a:buNone/>
            </a:pPr>
            <a:endParaRPr lang="en-CA" dirty="0"/>
          </a:p>
          <a:p>
            <a:pPr marL="457200" lvl="1" indent="0">
              <a:buNone/>
            </a:pPr>
            <a:endParaRPr lang="en-CA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20E2A1A-3DCF-45C4-9312-C0CC118C8A8D}"/>
              </a:ext>
            </a:extLst>
          </p:cNvPr>
          <p:cNvCxnSpPr>
            <a:cxnSpLocks/>
          </p:cNvCxnSpPr>
          <p:nvPr/>
        </p:nvCxnSpPr>
        <p:spPr>
          <a:xfrm>
            <a:off x="561477" y="1192173"/>
            <a:ext cx="11165302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erson posing for the camera&#10;&#10;Description generated with very high confidence">
            <a:extLst>
              <a:ext uri="{FF2B5EF4-FFF2-40B4-BE49-F238E27FC236}">
                <a16:creationId xmlns:a16="http://schemas.microsoft.com/office/drawing/2014/main" id="{85A6C5F1-7E6F-4440-867A-2781F75AE5E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8" r="18058"/>
          <a:stretch/>
        </p:blipFill>
        <p:spPr>
          <a:xfrm>
            <a:off x="5968996" y="2753928"/>
            <a:ext cx="5757335" cy="2855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869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723BCBD-9E99-4E2F-BD0F-41E0CD3574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6122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2C6730-FA59-4958-A478-53A091B13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188" y="341063"/>
            <a:ext cx="11294311" cy="717716"/>
          </a:xfrm>
        </p:spPr>
        <p:txBody>
          <a:bodyPr>
            <a:normAutofit/>
          </a:bodyPr>
          <a:lstStyle/>
          <a:p>
            <a:r>
              <a:rPr lang="en-CA" b="1" dirty="0">
                <a:solidFill>
                  <a:schemeClr val="bg1"/>
                </a:solidFill>
              </a:rPr>
              <a:t>Uterine Fibroids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E2706B5-F4ED-4C27-9B20-64A3A1D800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84"/>
          <a:stretch/>
        </p:blipFill>
        <p:spPr>
          <a:xfrm>
            <a:off x="6670951" y="1866232"/>
            <a:ext cx="5076548" cy="4737767"/>
          </a:xfr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9D562A2-B6B1-4B31-B1EF-7CAE2C296ADC}"/>
              </a:ext>
            </a:extLst>
          </p:cNvPr>
          <p:cNvSpPr txBox="1">
            <a:spLocks/>
          </p:cNvSpPr>
          <p:nvPr/>
        </p:nvSpPr>
        <p:spPr>
          <a:xfrm>
            <a:off x="453189" y="1953295"/>
            <a:ext cx="5971674" cy="45479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/>
              <a:t>Benign smooth muscle tumours</a:t>
            </a:r>
          </a:p>
          <a:p>
            <a:r>
              <a:rPr lang="en-CA" dirty="0"/>
              <a:t>Affects 40% of women</a:t>
            </a:r>
          </a:p>
          <a:p>
            <a:pPr lvl="1"/>
            <a:r>
              <a:rPr lang="en-CA" dirty="0"/>
              <a:t>70% of women by the age of 50</a:t>
            </a:r>
          </a:p>
          <a:p>
            <a:r>
              <a:rPr lang="en-CA" dirty="0"/>
              <a:t>Symptoms:</a:t>
            </a:r>
          </a:p>
          <a:p>
            <a:pPr lvl="1"/>
            <a:r>
              <a:rPr lang="en-CA" dirty="0"/>
              <a:t>Menorrhagia</a:t>
            </a:r>
          </a:p>
          <a:p>
            <a:pPr lvl="1"/>
            <a:r>
              <a:rPr lang="en-CA" dirty="0"/>
              <a:t>Anemia</a:t>
            </a:r>
          </a:p>
          <a:p>
            <a:pPr lvl="1"/>
            <a:r>
              <a:rPr lang="en-CA" dirty="0"/>
              <a:t>Abdominal pain/pressure</a:t>
            </a:r>
          </a:p>
          <a:p>
            <a:pPr lvl="1"/>
            <a:r>
              <a:rPr lang="en-CA" dirty="0"/>
              <a:t>Increased urinary urgency/frequency</a:t>
            </a:r>
          </a:p>
          <a:p>
            <a:pPr lvl="1"/>
            <a:r>
              <a:rPr lang="en-CA" dirty="0"/>
              <a:t>Bowel dysfunction</a:t>
            </a:r>
          </a:p>
          <a:p>
            <a:pPr lvl="1"/>
            <a:r>
              <a:rPr lang="en-CA" dirty="0"/>
              <a:t>Infertility</a:t>
            </a:r>
          </a:p>
          <a:p>
            <a:endParaRPr lang="en-CA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CA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8F07A7A-18F4-4EE2-82A8-F751A0E1BA35}"/>
              </a:ext>
            </a:extLst>
          </p:cNvPr>
          <p:cNvCxnSpPr>
            <a:cxnSpLocks/>
          </p:cNvCxnSpPr>
          <p:nvPr/>
        </p:nvCxnSpPr>
        <p:spPr>
          <a:xfrm>
            <a:off x="561477" y="1192173"/>
            <a:ext cx="11165302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141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8999F9F-0B8F-4A54-A86F-A3D2F5310A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61223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FB019-1F8D-416F-B649-88CA2101F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695" y="1866942"/>
            <a:ext cx="10428172" cy="47504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/>
              <a:t>Surgical</a:t>
            </a:r>
          </a:p>
          <a:p>
            <a:r>
              <a:rPr lang="en-CA" dirty="0"/>
              <a:t>Hysterectomy</a:t>
            </a:r>
          </a:p>
          <a:p>
            <a:r>
              <a:rPr lang="en-CA" dirty="0"/>
              <a:t>Myomectomy (preserves fertility)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b="1" dirty="0"/>
              <a:t>Minimally invasive</a:t>
            </a:r>
          </a:p>
          <a:p>
            <a:r>
              <a:rPr lang="en-CA" dirty="0"/>
              <a:t>Endometrial ablation (EA)</a:t>
            </a:r>
          </a:p>
          <a:p>
            <a:endParaRPr lang="en-CA" dirty="0"/>
          </a:p>
          <a:p>
            <a:pPr marL="0" indent="0">
              <a:buNone/>
            </a:pPr>
            <a:r>
              <a:rPr lang="en-CA" b="1" dirty="0"/>
              <a:t>Medical therapy </a:t>
            </a:r>
          </a:p>
          <a:p>
            <a:r>
              <a:rPr lang="en-CA" dirty="0"/>
              <a:t>Short-term use only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EEA24B9-6602-4E3C-A301-E3F2021797D6}"/>
              </a:ext>
            </a:extLst>
          </p:cNvPr>
          <p:cNvSpPr txBox="1">
            <a:spLocks/>
          </p:cNvSpPr>
          <p:nvPr/>
        </p:nvSpPr>
        <p:spPr>
          <a:xfrm>
            <a:off x="453189" y="341063"/>
            <a:ext cx="11273144" cy="7177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b="1" dirty="0">
                <a:solidFill>
                  <a:schemeClr val="bg1"/>
                </a:solidFill>
              </a:rPr>
              <a:t>Treatment of Uterine Fibroids at TBRHSC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709ED5-E327-4A9D-9A43-A0BBD9878A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968" y="3667404"/>
            <a:ext cx="6489032" cy="2703764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17045F9-492C-45BF-A119-C642364BD9CD}"/>
              </a:ext>
            </a:extLst>
          </p:cNvPr>
          <p:cNvCxnSpPr>
            <a:cxnSpLocks/>
          </p:cNvCxnSpPr>
          <p:nvPr/>
        </p:nvCxnSpPr>
        <p:spPr>
          <a:xfrm>
            <a:off x="561477" y="1192173"/>
            <a:ext cx="11165302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2013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625BB728-904A-471E-91B6-A628874D4E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612232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3F19E1F-9BDB-4EB1-ACF4-4694C4DD80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09"/>
          <a:stretch/>
        </p:blipFill>
        <p:spPr>
          <a:xfrm>
            <a:off x="5537859" y="2907219"/>
            <a:ext cx="6590640" cy="3214182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5BFADD3-EDC6-4FC4-92F2-5C28BBC2EAC0}"/>
              </a:ext>
            </a:extLst>
          </p:cNvPr>
          <p:cNvSpPr txBox="1">
            <a:spLocks/>
          </p:cNvSpPr>
          <p:nvPr/>
        </p:nvSpPr>
        <p:spPr>
          <a:xfrm>
            <a:off x="453189" y="341063"/>
            <a:ext cx="11273144" cy="7177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b="1" dirty="0">
                <a:solidFill>
                  <a:schemeClr val="bg1"/>
                </a:solidFill>
              </a:rPr>
              <a:t>MR-HIFU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91F060-CD64-4355-8D7B-730872DEA0F3}"/>
              </a:ext>
            </a:extLst>
          </p:cNvPr>
          <p:cNvSpPr txBox="1">
            <a:spLocks/>
          </p:cNvSpPr>
          <p:nvPr/>
        </p:nvSpPr>
        <p:spPr>
          <a:xfrm>
            <a:off x="356935" y="2145217"/>
            <a:ext cx="10776732" cy="46792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b="1" dirty="0"/>
              <a:t>Magnetic resonance-guided high intensity focused ultrasound</a:t>
            </a:r>
          </a:p>
          <a:p>
            <a:pPr marL="0" indent="0">
              <a:buNone/>
            </a:pPr>
            <a:endParaRPr lang="en-CA" b="1" dirty="0"/>
          </a:p>
          <a:p>
            <a:r>
              <a:rPr lang="en-CA" dirty="0"/>
              <a:t>Non-invasive (without incision)</a:t>
            </a:r>
          </a:p>
          <a:p>
            <a:r>
              <a:rPr lang="en-CA" dirty="0"/>
              <a:t>Low complication rates</a:t>
            </a:r>
          </a:p>
          <a:p>
            <a:r>
              <a:rPr lang="en-CA" dirty="0"/>
              <a:t>Recovery of a few days</a:t>
            </a:r>
          </a:p>
          <a:p>
            <a:pPr lvl="1"/>
            <a:r>
              <a:rPr lang="en-CA" dirty="0"/>
              <a:t>Decreases loss productivity</a:t>
            </a:r>
          </a:p>
          <a:p>
            <a:r>
              <a:rPr lang="en-CA" dirty="0"/>
              <a:t>Preserves fertility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CA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B180427-4507-40EE-B938-71137D4AF6C0}"/>
              </a:ext>
            </a:extLst>
          </p:cNvPr>
          <p:cNvCxnSpPr>
            <a:cxnSpLocks/>
          </p:cNvCxnSpPr>
          <p:nvPr/>
        </p:nvCxnSpPr>
        <p:spPr>
          <a:xfrm>
            <a:off x="561477" y="1192173"/>
            <a:ext cx="11165302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8289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032F471-1638-403C-8878-9800400DA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612232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90EC8CD-5F5B-4968-BB95-60581413AB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182" y="1997242"/>
            <a:ext cx="5860818" cy="4860758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82D7931-9D7C-4589-954B-DF9BCFC657CD}"/>
              </a:ext>
            </a:extLst>
          </p:cNvPr>
          <p:cNvSpPr txBox="1">
            <a:spLocks/>
          </p:cNvSpPr>
          <p:nvPr/>
        </p:nvSpPr>
        <p:spPr>
          <a:xfrm>
            <a:off x="453189" y="341063"/>
            <a:ext cx="3324726" cy="7177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b="1" dirty="0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8711094-64BD-4D95-92C5-58D02A8568C2}"/>
              </a:ext>
            </a:extLst>
          </p:cNvPr>
          <p:cNvSpPr txBox="1">
            <a:spLocks/>
          </p:cNvSpPr>
          <p:nvPr/>
        </p:nvSpPr>
        <p:spPr>
          <a:xfrm>
            <a:off x="453189" y="2217990"/>
            <a:ext cx="5875422" cy="4447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/>
              <a:t>Thunder Bay is the only referral center in the region for gynaecology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dirty="0"/>
              <a:t>Social and economic burden associated with referral to Thunder Bay</a:t>
            </a:r>
          </a:p>
          <a:p>
            <a:pPr lvl="1"/>
            <a:r>
              <a:rPr lang="en-CA" dirty="0"/>
              <a:t>Travel</a:t>
            </a:r>
          </a:p>
          <a:p>
            <a:pPr lvl="1"/>
            <a:r>
              <a:rPr lang="en-CA" dirty="0"/>
              <a:t>Overnight appointments in Thunder Bay</a:t>
            </a:r>
          </a:p>
          <a:p>
            <a:pPr lvl="1"/>
            <a:r>
              <a:rPr lang="en-CA" dirty="0"/>
              <a:t>Time off work (loss productivity)</a:t>
            </a:r>
          </a:p>
          <a:p>
            <a:pPr lvl="1"/>
            <a:r>
              <a:rPr lang="en-CA" dirty="0"/>
              <a:t>Time away from dependents</a:t>
            </a:r>
          </a:p>
          <a:p>
            <a:endParaRPr lang="en-CA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CA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D87B57-B1DB-4663-8E86-6E88EDC3E91E}"/>
              </a:ext>
            </a:extLst>
          </p:cNvPr>
          <p:cNvCxnSpPr>
            <a:cxnSpLocks/>
          </p:cNvCxnSpPr>
          <p:nvPr/>
        </p:nvCxnSpPr>
        <p:spPr>
          <a:xfrm>
            <a:off x="561477" y="1192173"/>
            <a:ext cx="11165302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48AB7FCF-4993-4EB0-B666-9318C1CA8368}"/>
              </a:ext>
            </a:extLst>
          </p:cNvPr>
          <p:cNvSpPr txBox="1"/>
          <p:nvPr/>
        </p:nvSpPr>
        <p:spPr>
          <a:xfrm>
            <a:off x="7427496" y="6611779"/>
            <a:ext cx="23742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/>
              <a:t>Image from Come Explore Canada (2006)</a:t>
            </a:r>
          </a:p>
        </p:txBody>
      </p:sp>
    </p:spTree>
    <p:extLst>
      <p:ext uri="{BB962C8B-B14F-4D97-AF65-F5344CB8AC3E}">
        <p14:creationId xmlns:p14="http://schemas.microsoft.com/office/powerpoint/2010/main" val="2670486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14080AA-79F6-422F-A2FB-A22E30E11E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6122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C7D6F04-02D7-460A-BB95-912005778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218" y="240435"/>
            <a:ext cx="3006436" cy="861002"/>
          </a:xfrm>
        </p:spPr>
        <p:txBody>
          <a:bodyPr/>
          <a:lstStyle/>
          <a:p>
            <a:r>
              <a:rPr lang="en-CA" b="1" dirty="0">
                <a:solidFill>
                  <a:schemeClr val="bg1"/>
                </a:solidFill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19FFA-C349-4A8F-A099-13330354F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673" y="1974273"/>
            <a:ext cx="10577946" cy="4597545"/>
          </a:xfrm>
        </p:spPr>
        <p:txBody>
          <a:bodyPr>
            <a:normAutofit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en-CA" sz="2800" dirty="0"/>
              <a:t>To compare the cost-effectiveness of MR-HIFU to standard treatments for uterine fibroids offered at the TBRHSC</a:t>
            </a:r>
          </a:p>
          <a:p>
            <a:pPr marL="914400" lvl="1" indent="-457200">
              <a:buFont typeface="+mj-lt"/>
              <a:buAutoNum type="arabicPeriod"/>
            </a:pPr>
            <a:endParaRPr lang="en-CA" sz="2800" dirty="0"/>
          </a:p>
          <a:p>
            <a:pPr marL="914400" lvl="1" indent="-457200">
              <a:buFont typeface="+mj-lt"/>
              <a:buAutoNum type="arabicPeriod"/>
            </a:pPr>
            <a:r>
              <a:rPr lang="en-CA" sz="2800" dirty="0"/>
              <a:t>To understand the costs associated with uterine fibroid treatment from the perspective of women receiving care in rural and remote communities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48AA46F-C996-469B-B62F-47610CC4160F}"/>
              </a:ext>
            </a:extLst>
          </p:cNvPr>
          <p:cNvCxnSpPr>
            <a:cxnSpLocks/>
          </p:cNvCxnSpPr>
          <p:nvPr/>
        </p:nvCxnSpPr>
        <p:spPr>
          <a:xfrm>
            <a:off x="401457" y="1192173"/>
            <a:ext cx="11165302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person looking at the camera&#10;&#10;Description generated with very high confidence">
            <a:extLst>
              <a:ext uri="{FF2B5EF4-FFF2-40B4-BE49-F238E27FC236}">
                <a16:creationId xmlns:a16="http://schemas.microsoft.com/office/drawing/2014/main" id="{CB537973-7E0D-4A6E-8FA4-B42FE5A2A4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0956" y="4503258"/>
            <a:ext cx="4475163" cy="218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886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057CB41-0F15-4290-A88D-8310204371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6122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0000CF4-E635-4D8D-ADED-87A932B7EA2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33" r="14833"/>
          <a:stretch/>
        </p:blipFill>
        <p:spPr>
          <a:xfrm>
            <a:off x="4656666" y="2836333"/>
            <a:ext cx="2385041" cy="25432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2DB697-3B24-4359-85EB-C7417F73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127" y="137572"/>
            <a:ext cx="8763000" cy="1054601"/>
          </a:xfrm>
        </p:spPr>
        <p:txBody>
          <a:bodyPr>
            <a:normAutofit/>
          </a:bodyPr>
          <a:lstStyle/>
          <a:p>
            <a:r>
              <a:rPr lang="en-CA" b="1" dirty="0">
                <a:solidFill>
                  <a:schemeClr val="bg1"/>
                </a:solidFill>
              </a:rPr>
              <a:t>What is a cost-effectiveness analysis?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9E1BC-3CBB-4CB1-A772-CEAA9C7BC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127" y="1682834"/>
            <a:ext cx="4944979" cy="48142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b="1" dirty="0"/>
              <a:t>Costs</a:t>
            </a:r>
          </a:p>
          <a:p>
            <a:pPr marL="0" indent="0">
              <a:buNone/>
            </a:pPr>
            <a:r>
              <a:rPr lang="en-CA" dirty="0"/>
              <a:t>Costs associated with treatment from the perspective of the women receiving treatment</a:t>
            </a:r>
          </a:p>
          <a:p>
            <a:r>
              <a:rPr lang="en-CA" dirty="0"/>
              <a:t>Travel</a:t>
            </a:r>
          </a:p>
          <a:p>
            <a:r>
              <a:rPr lang="en-CA" dirty="0"/>
              <a:t>Accommodations</a:t>
            </a:r>
          </a:p>
          <a:p>
            <a:r>
              <a:rPr lang="en-CA" dirty="0"/>
              <a:t>Meals</a:t>
            </a:r>
          </a:p>
          <a:p>
            <a:r>
              <a:rPr lang="en-CA" dirty="0"/>
              <a:t>Loss productivity</a:t>
            </a:r>
          </a:p>
          <a:p>
            <a:r>
              <a:rPr lang="en-CA" dirty="0"/>
              <a:t>Support/childcare services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FB2562-A571-40F8-A5E1-35623BB49D7E}"/>
              </a:ext>
            </a:extLst>
          </p:cNvPr>
          <p:cNvSpPr txBox="1">
            <a:spLocks/>
          </p:cNvSpPr>
          <p:nvPr/>
        </p:nvSpPr>
        <p:spPr>
          <a:xfrm>
            <a:off x="7292807" y="1808357"/>
            <a:ext cx="4617676" cy="4599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CA" b="1" dirty="0"/>
              <a:t>Effectiveness</a:t>
            </a:r>
          </a:p>
          <a:p>
            <a:pPr marL="0" indent="0">
              <a:buNone/>
            </a:pPr>
            <a:r>
              <a:rPr lang="en-CA" dirty="0"/>
              <a:t>Health benefits gained from treatment</a:t>
            </a:r>
          </a:p>
          <a:p>
            <a:r>
              <a:rPr lang="en-CA" dirty="0"/>
              <a:t>Measured by quality-adjusted life-years (QALYs)</a:t>
            </a:r>
          </a:p>
          <a:p>
            <a:r>
              <a:rPr lang="en-CA" dirty="0"/>
              <a:t>1 QALY = 1 year of perfect health</a:t>
            </a:r>
          </a:p>
          <a:p>
            <a:r>
              <a:rPr lang="en-CA" dirty="0"/>
              <a:t>Measured through patient questionnaires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CA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0C90E5-DC37-4E40-AB59-F7A56AE43705}"/>
              </a:ext>
            </a:extLst>
          </p:cNvPr>
          <p:cNvCxnSpPr>
            <a:cxnSpLocks/>
          </p:cNvCxnSpPr>
          <p:nvPr/>
        </p:nvCxnSpPr>
        <p:spPr>
          <a:xfrm>
            <a:off x="561477" y="1192173"/>
            <a:ext cx="11165302" cy="0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915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4418</TotalTime>
  <Words>700</Words>
  <Application>Microsoft Office PowerPoint</Application>
  <PresentationFormat>Widescreen</PresentationFormat>
  <Paragraphs>198</Paragraphs>
  <Slides>17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Myriad Pro</vt:lpstr>
      <vt:lpstr>Times New Roman</vt:lpstr>
      <vt:lpstr>Office Theme</vt:lpstr>
      <vt:lpstr>PowerPoint Presentation</vt:lpstr>
      <vt:lpstr>Faculty/Presenter Disclosure Slide </vt:lpstr>
      <vt:lpstr>Overview</vt:lpstr>
      <vt:lpstr>Uterine Fibroids</vt:lpstr>
      <vt:lpstr>PowerPoint Presentation</vt:lpstr>
      <vt:lpstr>PowerPoint Presentation</vt:lpstr>
      <vt:lpstr>PowerPoint Presentation</vt:lpstr>
      <vt:lpstr>Objectives</vt:lpstr>
      <vt:lpstr>What is a cost-effectiveness analysis?</vt:lpstr>
      <vt:lpstr>PowerPoint Presentation</vt:lpstr>
      <vt:lpstr>PowerPoint Presentation</vt:lpstr>
      <vt:lpstr>Base-case Analysis</vt:lpstr>
      <vt:lpstr>Results</vt:lpstr>
      <vt:lpstr>PowerPoint Presentation</vt:lpstr>
      <vt:lpstr>Conclusions/Next Steps</vt:lpstr>
      <vt:lpstr>Acknowledgments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Treatment of Symptomatic Uterine Fibroids: A Cost-Effectiveness Analysis from the Perspective of Women Receiving Treatment in Rural and Remote Places</dc:title>
  <dc:creator>Roxanne Turuba</dc:creator>
  <cp:lastModifiedBy>Michelle Krezonoski</cp:lastModifiedBy>
  <cp:revision>90</cp:revision>
  <dcterms:created xsi:type="dcterms:W3CDTF">2017-07-20T02:06:02Z</dcterms:created>
  <dcterms:modified xsi:type="dcterms:W3CDTF">2018-04-23T12:50:45Z</dcterms:modified>
</cp:coreProperties>
</file>