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8" r:id="rId2"/>
  </p:sldMasterIdLst>
  <p:notesMasterIdLst>
    <p:notesMasterId r:id="rId17"/>
  </p:notesMasterIdLst>
  <p:handoutMasterIdLst>
    <p:handoutMasterId r:id="rId18"/>
  </p:handoutMasterIdLst>
  <p:sldIdLst>
    <p:sldId id="256" r:id="rId3"/>
    <p:sldId id="310" r:id="rId4"/>
    <p:sldId id="311" r:id="rId5"/>
    <p:sldId id="312" r:id="rId6"/>
    <p:sldId id="313" r:id="rId7"/>
    <p:sldId id="314" r:id="rId8"/>
    <p:sldId id="315" r:id="rId9"/>
    <p:sldId id="316" r:id="rId10"/>
    <p:sldId id="317" r:id="rId11"/>
    <p:sldId id="318" r:id="rId12"/>
    <p:sldId id="319" r:id="rId13"/>
    <p:sldId id="320" r:id="rId14"/>
    <p:sldId id="323" r:id="rId15"/>
    <p:sldId id="322" r:id="rId1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E3F9DF"/>
    <a:srgbClr val="116735"/>
    <a:srgbClr val="FF6600"/>
    <a:srgbClr val="BEF1B5"/>
    <a:srgbClr val="99CCFF"/>
    <a:srgbClr val="CCFF99"/>
    <a:srgbClr val="1E5B12"/>
    <a:srgbClr val="056735"/>
    <a:srgbClr val="D5D8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3902" autoAdjust="0"/>
  </p:normalViewPr>
  <p:slideViewPr>
    <p:cSldViewPr>
      <p:cViewPr>
        <p:scale>
          <a:sx n="75" d="100"/>
          <a:sy n="75" d="100"/>
        </p:scale>
        <p:origin x="-1044" y="-4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144"/>
    </p:cViewPr>
  </p:sorterViewPr>
  <p:notesViewPr>
    <p:cSldViewPr>
      <p:cViewPr varScale="1">
        <p:scale>
          <a:sx n="63" d="100"/>
          <a:sy n="63" d="100"/>
        </p:scale>
        <p:origin x="-15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3" tIns="45717" rIns="91433" bIns="45717"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3" tIns="45717" rIns="91433" bIns="45717" rtlCol="0"/>
          <a:lstStyle>
            <a:lvl1pPr algn="r">
              <a:defRPr sz="1200">
                <a:latin typeface="Arial" charset="0"/>
              </a:defRPr>
            </a:lvl1pPr>
          </a:lstStyle>
          <a:p>
            <a:pPr>
              <a:defRPr/>
            </a:pPr>
            <a:fld id="{F550E93E-7CDE-4AB0-AE4F-6C4F2B086210}" type="datetimeFigureOut">
              <a:rPr lang="en-US"/>
              <a:pPr>
                <a:defRPr/>
              </a:pPr>
              <a:t>6/5/2015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3" tIns="45717" rIns="91433" bIns="45717"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3" tIns="45717" rIns="91433" bIns="45717" rtlCol="0" anchor="b"/>
          <a:lstStyle>
            <a:lvl1pPr algn="r">
              <a:defRPr sz="1200">
                <a:latin typeface="Arial" charset="0"/>
              </a:defRPr>
            </a:lvl1pPr>
          </a:lstStyle>
          <a:p>
            <a:pPr>
              <a:defRPr/>
            </a:pPr>
            <a:fld id="{9A253B28-DC7F-4E41-BDEC-BF4AB37D0380}" type="slidenum">
              <a:rPr lang="en-US"/>
              <a:pPr>
                <a:defRPr/>
              </a:pPr>
              <a:t>‹#›</a:t>
            </a:fld>
            <a:endParaRPr lang="en-US"/>
          </a:p>
        </p:txBody>
      </p:sp>
    </p:spTree>
    <p:extLst>
      <p:ext uri="{BB962C8B-B14F-4D97-AF65-F5344CB8AC3E}">
        <p14:creationId xmlns:p14="http://schemas.microsoft.com/office/powerpoint/2010/main" xmlns="" val="3555898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3" tIns="45717" rIns="91433" bIns="45717"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3" tIns="45717" rIns="91433" bIns="45717" rtlCol="0"/>
          <a:lstStyle>
            <a:lvl1pPr algn="r">
              <a:defRPr sz="1200">
                <a:latin typeface="Arial" charset="0"/>
              </a:defRPr>
            </a:lvl1pPr>
          </a:lstStyle>
          <a:p>
            <a:pPr>
              <a:defRPr/>
            </a:pPr>
            <a:fld id="{4433AE5B-A1CC-4B50-9E49-C7F1E86730C9}" type="datetimeFigureOut">
              <a:rPr lang="en-US"/>
              <a:pPr>
                <a:defRPr/>
              </a:pPr>
              <a:t>6/5/2015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3" tIns="45717" rIns="91433" bIns="45717"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3" tIns="45717" rIns="91433" bIns="4571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3" tIns="45717" rIns="91433" bIns="45717"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3" tIns="45717" rIns="91433" bIns="45717" rtlCol="0" anchor="b"/>
          <a:lstStyle>
            <a:lvl1pPr algn="r">
              <a:defRPr sz="1200">
                <a:latin typeface="Arial" charset="0"/>
              </a:defRPr>
            </a:lvl1pPr>
          </a:lstStyle>
          <a:p>
            <a:pPr>
              <a:defRPr/>
            </a:pPr>
            <a:fld id="{4F4DAEA7-F32B-4CC0-A018-64FA4B41FD20}" type="slidenum">
              <a:rPr lang="en-US"/>
              <a:pPr>
                <a:defRPr/>
              </a:pPr>
              <a:t>‹#›</a:t>
            </a:fld>
            <a:endParaRPr lang="en-US"/>
          </a:p>
        </p:txBody>
      </p:sp>
    </p:spTree>
    <p:extLst>
      <p:ext uri="{BB962C8B-B14F-4D97-AF65-F5344CB8AC3E}">
        <p14:creationId xmlns:p14="http://schemas.microsoft.com/office/powerpoint/2010/main" xmlns="" val="3060753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5D01784-1B33-49B5-837A-992011404B6C}" type="slidenum">
              <a:rPr lang="en-US" altLang="en-US" smtClean="0">
                <a:latin typeface="Arial" charset="0"/>
              </a:rPr>
              <a:pPr eaLnBrk="1" hangingPunct="1">
                <a:spcBef>
                  <a:spcPct val="0"/>
                </a:spcBef>
              </a:pPr>
              <a:t>1</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4CBC4-BA63-4D45-B92E-6F194F00BA10}" type="slidenum">
              <a:rPr lang="en-US" smtClean="0"/>
              <a:pPr/>
              <a:t>2</a:t>
            </a:fld>
            <a:endParaRPr lang="en-US"/>
          </a:p>
        </p:txBody>
      </p:sp>
    </p:spTree>
    <p:extLst>
      <p:ext uri="{BB962C8B-B14F-4D97-AF65-F5344CB8AC3E}">
        <p14:creationId xmlns:p14="http://schemas.microsoft.com/office/powerpoint/2010/main" xmlns="" val="333473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Practices located in census metropolitan areas (CMAs) and census agglomerations (CAs) were considered urban.  CMAs and CAs have populations of at least 100,000 and 10,000, respectively.  All areas outside of CMAs and CAs were classified as rural. </a:t>
            </a:r>
          </a:p>
          <a:p>
            <a:endParaRPr lang="en-US" dirty="0"/>
          </a:p>
        </p:txBody>
      </p:sp>
      <p:sp>
        <p:nvSpPr>
          <p:cNvPr id="4" name="Slide Number Placeholder 3"/>
          <p:cNvSpPr>
            <a:spLocks noGrp="1"/>
          </p:cNvSpPr>
          <p:nvPr>
            <p:ph type="sldNum" sz="quarter" idx="10"/>
          </p:nvPr>
        </p:nvSpPr>
        <p:spPr/>
        <p:txBody>
          <a:bodyPr/>
          <a:lstStyle/>
          <a:p>
            <a:fld id="{D8F4CBC4-BA63-4D45-B92E-6F194F00BA10}" type="slidenum">
              <a:rPr lang="en-US" smtClean="0"/>
              <a:pPr/>
              <a:t>7</a:t>
            </a:fld>
            <a:endParaRPr lang="en-US"/>
          </a:p>
        </p:txBody>
      </p:sp>
    </p:spTree>
    <p:extLst>
      <p:ext uri="{BB962C8B-B14F-4D97-AF65-F5344CB8AC3E}">
        <p14:creationId xmlns:p14="http://schemas.microsoft.com/office/powerpoint/2010/main" xmlns="" val="101784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ANOVA with least significant difference (LSD) post-hoc analyses were used to determine if the medical school categories differed by age of </a:t>
            </a:r>
            <a:r>
              <a:rPr lang="en-US" smtClean="0"/>
              <a:t>graduation.</a:t>
            </a:r>
          </a:p>
          <a:p>
            <a:endParaRPr lang="en-US" dirty="0" smtClean="0"/>
          </a:p>
          <a:p>
            <a:r>
              <a:rPr lang="en-US" dirty="0" smtClean="0"/>
              <a:t> Fisher’s Exact Tests were used to determine if medical school categories differed by gender, French language status and practice location. </a:t>
            </a:r>
            <a:endParaRPr lang="en-CA" dirty="0" smtClean="0"/>
          </a:p>
          <a:p>
            <a:endParaRPr lang="en-US" dirty="0"/>
          </a:p>
        </p:txBody>
      </p:sp>
      <p:sp>
        <p:nvSpPr>
          <p:cNvPr id="4" name="Slide Number Placeholder 3"/>
          <p:cNvSpPr>
            <a:spLocks noGrp="1"/>
          </p:cNvSpPr>
          <p:nvPr>
            <p:ph type="sldNum" sz="quarter" idx="10"/>
          </p:nvPr>
        </p:nvSpPr>
        <p:spPr/>
        <p:txBody>
          <a:bodyPr/>
          <a:lstStyle/>
          <a:p>
            <a:fld id="{D8F4CBC4-BA63-4D45-B92E-6F194F00BA10}" type="slidenum">
              <a:rPr lang="en-US" smtClean="0"/>
              <a:pPr/>
              <a:t>8</a:t>
            </a:fld>
            <a:endParaRPr lang="en-US"/>
          </a:p>
        </p:txBody>
      </p:sp>
    </p:spTree>
    <p:extLst>
      <p:ext uri="{BB962C8B-B14F-4D97-AF65-F5344CB8AC3E}">
        <p14:creationId xmlns:p14="http://schemas.microsoft.com/office/powerpoint/2010/main" xmlns="" val="41429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total sample consisted of 535 FPs.  This included 67 (12.1%) who had any level of exposure to NOSM, either at both UG and PG (NOSM/NOSM), at UG only (NOSM/OTHER), or at PG only (OTHER/NOSM).  A total of 468 (87.5%) had no exposure to NOSM at either the UG or PG levels (OTHER/OTHER)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mean age at graduation of the total sample was 31.9 (</a:t>
            </a:r>
            <a:r>
              <a:rPr lang="en-US" dirty="0" err="1" smtClean="0"/>
              <a:t>s.d.</a:t>
            </a:r>
            <a:r>
              <a:rPr lang="en-US" dirty="0" smtClean="0"/>
              <a:t> 3.79) years.  ANOVA of age at graduation between the medical school categories was significant (p&lt;0.001).  Post-hoc analysis revealed that age differed significantly between medical school categories according to UG location.  The two categories with NOSM UG were significantly older than two OTHER UG categories (p≤0.008).</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total sample consisted of 60.0% (321) female FPs and there were no significant differences found in the gender distribution between medical school categories.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FPs who indicated that they were able to practice in French comprised 15.9% (85) of the total sample.  The proportions of French FPs were significantly different between the medical school categories with NOSM/OTHER having the highest proportion of French FPs at 35.7% (5) and the OTHER/OTHER category with lowest at 14.5% (68) (Fisher’s Exact Test = 7.366; p=0.48). </a:t>
            </a:r>
            <a:endParaRPr lang="en-US" dirty="0"/>
          </a:p>
        </p:txBody>
      </p:sp>
      <p:sp>
        <p:nvSpPr>
          <p:cNvPr id="4" name="Slide Number Placeholder 3"/>
          <p:cNvSpPr>
            <a:spLocks noGrp="1"/>
          </p:cNvSpPr>
          <p:nvPr>
            <p:ph type="sldNum" sz="quarter" idx="10"/>
          </p:nvPr>
        </p:nvSpPr>
        <p:spPr/>
        <p:txBody>
          <a:bodyPr/>
          <a:lstStyle/>
          <a:p>
            <a:fld id="{D8F4CBC4-BA63-4D45-B92E-6F194F00BA10}" type="slidenum">
              <a:rPr lang="en-US" smtClean="0"/>
              <a:pPr/>
              <a:t>9</a:t>
            </a:fld>
            <a:endParaRPr lang="en-US"/>
          </a:p>
        </p:txBody>
      </p:sp>
    </p:spTree>
    <p:extLst>
      <p:ext uri="{BB962C8B-B14F-4D97-AF65-F5344CB8AC3E}">
        <p14:creationId xmlns:p14="http://schemas.microsoft.com/office/powerpoint/2010/main" xmlns="" val="8647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anticipated, the total sample was overwhelmingly </a:t>
            </a:r>
            <a:r>
              <a:rPr lang="en-US" dirty="0" err="1" smtClean="0"/>
              <a:t>practising</a:t>
            </a:r>
            <a:r>
              <a:rPr lang="en-US" dirty="0" smtClean="0"/>
              <a:t> in urban (87.9%) and southern (87.9%) regions.  The sample was distributed in increasing proportions from rural north to urban south from 3.7 % (20) to79.4% (425), respectively.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Fisher’s exact test revealed significant differences in FP practice locations by medical school category (p&lt;0.001).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OTHER/OTHER group was overwhelmingly located in the urban south (87.8%).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NOSM/OTHER group also had a large proportion of physician in the urban south (64.3%) with another large group located in the rural south (28.6%).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largest proportions of  the NOSM/NOSM category (63.9%) and the OTHER/NOSM category (70.6%) were practicing in the urban north.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NOSM/NOSM group had the largest proportion of physicians </a:t>
            </a:r>
            <a:r>
              <a:rPr lang="en-US" dirty="0" err="1" smtClean="0"/>
              <a:t>practising</a:t>
            </a:r>
            <a:r>
              <a:rPr lang="en-US" dirty="0" smtClean="0"/>
              <a:t> in the rural north from any medical school category (25%) and only 2.8% of these physicians were practicing in the urban south. </a:t>
            </a:r>
            <a:endParaRPr lang="en-US" dirty="0"/>
          </a:p>
        </p:txBody>
      </p:sp>
      <p:sp>
        <p:nvSpPr>
          <p:cNvPr id="4" name="Slide Number Placeholder 3"/>
          <p:cNvSpPr>
            <a:spLocks noGrp="1"/>
          </p:cNvSpPr>
          <p:nvPr>
            <p:ph type="sldNum" sz="quarter" idx="10"/>
          </p:nvPr>
        </p:nvSpPr>
        <p:spPr/>
        <p:txBody>
          <a:bodyPr/>
          <a:lstStyle/>
          <a:p>
            <a:fld id="{D8F4CBC4-BA63-4D45-B92E-6F194F00BA10}" type="slidenum">
              <a:rPr lang="en-US" smtClean="0"/>
              <a:pPr/>
              <a:t>10</a:t>
            </a:fld>
            <a:endParaRPr lang="en-US"/>
          </a:p>
        </p:txBody>
      </p:sp>
    </p:spTree>
    <p:extLst>
      <p:ext uri="{BB962C8B-B14F-4D97-AF65-F5344CB8AC3E}">
        <p14:creationId xmlns:p14="http://schemas.microsoft.com/office/powerpoint/2010/main" xmlns="" val="223382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LIMITATIONS</a:t>
            </a:r>
            <a:r>
              <a:rPr lang="en-US" baseline="0" dirty="0" smtClean="0"/>
              <a:t> AND FUTURE WORK</a:t>
            </a:r>
          </a:p>
          <a:p>
            <a:pPr marL="171450" indent="-171450">
              <a:buFont typeface="Arial" panose="020B0604020202020204" pitchFamily="34" charset="0"/>
              <a:buChar char="•"/>
            </a:pPr>
            <a:r>
              <a:rPr lang="en-US" baseline="0" dirty="0" smtClean="0"/>
              <a:t>Tracking study will continue for some time and this will address some of the limitations associated with the presented results</a:t>
            </a:r>
          </a:p>
          <a:p>
            <a:pPr marL="171450" indent="-171450">
              <a:buFont typeface="Arial" panose="020B0604020202020204"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Relatively small cells in the NOSM/OTHER (n=14) and OTHER/NOSM (n=17) categories, some of the differences seen between medical school categories may disappear/strengthen with more graduates (some differences could be a function of the first 3 cohorts, who we know are different – particularly the charter class (older, more life experience, prior medical careers, already established in the north) = not sure if this is worth discussing here)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Short time frame – only FPs so far – will need to continue research as the specialists come online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Short time frame also doesn’t tell us much about retention – will need to continue to monitor to see if they are staying</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Should also look at other rural schools to see how they are doing in comparison to NOSM students – perhaps we can learn from each other’s success</a:t>
            </a:r>
          </a:p>
          <a:p>
            <a:endParaRPr lang="en-US" dirty="0"/>
          </a:p>
        </p:txBody>
      </p:sp>
      <p:sp>
        <p:nvSpPr>
          <p:cNvPr id="4" name="Slide Number Placeholder 3"/>
          <p:cNvSpPr>
            <a:spLocks noGrp="1"/>
          </p:cNvSpPr>
          <p:nvPr>
            <p:ph type="sldNum" sz="quarter" idx="10"/>
          </p:nvPr>
        </p:nvSpPr>
        <p:spPr/>
        <p:txBody>
          <a:bodyPr/>
          <a:lstStyle/>
          <a:p>
            <a:fld id="{D8F4CBC4-BA63-4D45-B92E-6F194F00BA10}" type="slidenum">
              <a:rPr lang="en-US" smtClean="0"/>
              <a:pPr/>
              <a:t>11</a:t>
            </a:fld>
            <a:endParaRPr lang="en-US"/>
          </a:p>
        </p:txBody>
      </p:sp>
    </p:spTree>
    <p:extLst>
      <p:ext uri="{BB962C8B-B14F-4D97-AF65-F5344CB8AC3E}">
        <p14:creationId xmlns:p14="http://schemas.microsoft.com/office/powerpoint/2010/main" xmlns="" val="8575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295400"/>
            <a:ext cx="6324600" cy="1470025"/>
          </a:xfrm>
        </p:spPr>
        <p:txBody>
          <a:bodyPr/>
          <a:lstStyle>
            <a:lvl1pPr algn="ctr">
              <a:defRPr lang="en-US" sz="4000" dirty="0">
                <a:solidFill>
                  <a:srgbClr val="1E5B1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0800" y="4114800"/>
            <a:ext cx="6324600" cy="1752600"/>
          </a:xfrm>
        </p:spPr>
        <p:txBody>
          <a:bodyPr/>
          <a:lstStyle>
            <a:lvl1pPr marL="0" indent="0" algn="ctr">
              <a:buNone/>
              <a:defRPr lang="en-US" sz="2800" dirty="0">
                <a:solidFill>
                  <a:srgbClr val="1E5B12"/>
                </a:solidFill>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63012739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5B1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83296740"/>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295400"/>
            <a:ext cx="6324600" cy="1470025"/>
          </a:xfrm>
        </p:spPr>
        <p:txBody>
          <a:bodyPr/>
          <a:lstStyle>
            <a:lvl1pPr algn="ct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0800" y="4114800"/>
            <a:ext cx="6324600" cy="1752600"/>
          </a:xfrm>
        </p:spPr>
        <p:txBody>
          <a:bodyPr/>
          <a:lstStyle>
            <a:lvl1pPr marL="0" indent="0" algn="ctr">
              <a:buNone/>
              <a:defRPr>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276752922"/>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5B1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04290540"/>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346807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0">
              <a:srgbClr val="D5D8CE"/>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userDrawn="1">
            <p:ph type="body" idx="1"/>
          </p:nvPr>
        </p:nvSpPr>
        <p:spPr bwMode="auto">
          <a:xfrm>
            <a:off x="2590800" y="1447800"/>
            <a:ext cx="63246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7"/>
          <p:cNvSpPr>
            <a:spLocks noGrp="1" noChangeArrowheads="1"/>
          </p:cNvSpPr>
          <p:nvPr userDrawn="1">
            <p:ph type="title"/>
          </p:nvPr>
        </p:nvSpPr>
        <p:spPr bwMode="auto">
          <a:xfrm>
            <a:off x="2590800" y="228600"/>
            <a:ext cx="6324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1028" name="Group 21"/>
          <p:cNvGrpSpPr>
            <a:grpSpLocks/>
          </p:cNvGrpSpPr>
          <p:nvPr userDrawn="1"/>
        </p:nvGrpSpPr>
        <p:grpSpPr bwMode="auto">
          <a:xfrm>
            <a:off x="2320925" y="6148388"/>
            <a:ext cx="6781800" cy="673100"/>
            <a:chOff x="2320925" y="6148388"/>
            <a:chExt cx="6781800" cy="673100"/>
          </a:xfrm>
        </p:grpSpPr>
        <p:sp>
          <p:nvSpPr>
            <p:cNvPr id="1048" name="Rectangle 22"/>
            <p:cNvSpPr>
              <a:spLocks noChangeArrowheads="1"/>
            </p:cNvSpPr>
            <p:nvPr userDrawn="1"/>
          </p:nvSpPr>
          <p:spPr bwMode="auto">
            <a:xfrm>
              <a:off x="2320925" y="6148388"/>
              <a:ext cx="6781800" cy="673100"/>
            </a:xfrm>
            <a:prstGeom prst="rect">
              <a:avLst/>
            </a:prstGeom>
            <a:solidFill>
              <a:srgbClr val="1E5B1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en-US" altLang="en-US" sz="1600" smtClean="0">
                <a:solidFill>
                  <a:schemeClr val="bg1"/>
                </a:solidFill>
              </a:endParaRPr>
            </a:p>
          </p:txBody>
        </p:sp>
        <p:sp>
          <p:nvSpPr>
            <p:cNvPr id="24" name="TextBox 23"/>
            <p:cNvSpPr txBox="1"/>
            <p:nvPr userDrawn="1"/>
          </p:nvSpPr>
          <p:spPr bwMode="auto">
            <a:xfrm>
              <a:off x="3644900" y="6300788"/>
              <a:ext cx="5400675" cy="368300"/>
            </a:xfrm>
            <a:prstGeom prst="rect">
              <a:avLst/>
            </a:prstGeom>
            <a:noFill/>
          </p:spPr>
          <p:txBody>
            <a:bodyPr>
              <a:spAutoFit/>
            </a:bodyPr>
            <a:lstStyle/>
            <a:p>
              <a:pPr algn="r">
                <a:defRPr/>
              </a:pPr>
              <a:r>
                <a:rPr lang="en-CA" b="0" spc="100" dirty="0">
                  <a:solidFill>
                    <a:schemeClr val="bg1"/>
                  </a:solidFill>
                  <a:latin typeface="Arial" pitchFamily="34" charset="0"/>
                  <a:cs typeface="Arial" pitchFamily="34" charset="0"/>
                </a:rPr>
                <a:t>...strengthening rural health through research</a:t>
              </a:r>
              <a:endParaRPr lang="en-US" b="0" spc="100" dirty="0">
                <a:solidFill>
                  <a:schemeClr val="bg1"/>
                </a:solidFill>
                <a:latin typeface="Arial" pitchFamily="34" charset="0"/>
                <a:cs typeface="Arial" pitchFamily="34" charset="0"/>
              </a:endParaRPr>
            </a:p>
          </p:txBody>
        </p:sp>
      </p:grpSp>
      <p:sp>
        <p:nvSpPr>
          <p:cNvPr id="1029" name="Rectangle 29"/>
          <p:cNvSpPr>
            <a:spLocks noChangeArrowheads="1"/>
          </p:cNvSpPr>
          <p:nvPr userDrawn="1"/>
        </p:nvSpPr>
        <p:spPr bwMode="auto">
          <a:xfrm>
            <a:off x="63500" y="1277938"/>
            <a:ext cx="2298700" cy="474662"/>
          </a:xfrm>
          <a:prstGeom prst="rect">
            <a:avLst/>
          </a:prstGeom>
          <a:solidFill>
            <a:srgbClr val="1E5B1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en-US" altLang="en-US" sz="1600" smtClean="0">
              <a:solidFill>
                <a:schemeClr val="bg1"/>
              </a:solidFill>
            </a:endParaRPr>
          </a:p>
        </p:txBody>
      </p:sp>
      <p:grpSp>
        <p:nvGrpSpPr>
          <p:cNvPr id="1030" name="Group 20"/>
          <p:cNvGrpSpPr>
            <a:grpSpLocks/>
          </p:cNvGrpSpPr>
          <p:nvPr userDrawn="1"/>
        </p:nvGrpSpPr>
        <p:grpSpPr bwMode="auto">
          <a:xfrm>
            <a:off x="76200" y="71438"/>
            <a:ext cx="2286000" cy="1206500"/>
            <a:chOff x="76200" y="88900"/>
            <a:chExt cx="2286000" cy="1206500"/>
          </a:xfrm>
        </p:grpSpPr>
        <p:sp>
          <p:nvSpPr>
            <p:cNvPr id="1046" name="Rectangle 19"/>
            <p:cNvSpPr>
              <a:spLocks noChangeArrowheads="1"/>
            </p:cNvSpPr>
            <p:nvPr userDrawn="1"/>
          </p:nvSpPr>
          <p:spPr bwMode="auto">
            <a:xfrm>
              <a:off x="76200" y="88900"/>
              <a:ext cx="2286000" cy="1181100"/>
            </a:xfrm>
            <a:prstGeom prst="rect">
              <a:avLst/>
            </a:prstGeom>
            <a:solidFill>
              <a:srgbClr val="1E5B1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smtClean="0"/>
            </a:p>
          </p:txBody>
        </p:sp>
        <p:cxnSp>
          <p:nvCxnSpPr>
            <p:cNvPr id="1047" name="Straight Connector 26"/>
            <p:cNvCxnSpPr>
              <a:cxnSpLocks noChangeShapeType="1"/>
            </p:cNvCxnSpPr>
            <p:nvPr userDrawn="1"/>
          </p:nvCxnSpPr>
          <p:spPr bwMode="auto">
            <a:xfrm>
              <a:off x="76200" y="1295400"/>
              <a:ext cx="2286000" cy="0"/>
            </a:xfrm>
            <a:prstGeom prst="line">
              <a:avLst/>
            </a:prstGeom>
            <a:noFill/>
            <a:ln w="88900" algn="ctr">
              <a:solidFill>
                <a:srgbClr val="4C3C00"/>
              </a:solidFill>
              <a:round/>
              <a:headEnd/>
              <a:tailEnd/>
            </a:ln>
            <a:extLst>
              <a:ext uri="{909E8E84-426E-40DD-AFC4-6F175D3DCCD1}">
                <a14:hiddenFill xmlns:a14="http://schemas.microsoft.com/office/drawing/2010/main" xmlns="">
                  <a:noFill/>
                </a14:hiddenFill>
              </a:ext>
            </a:extLst>
          </p:spPr>
        </p:cxnSp>
      </p:grpSp>
      <p:pic>
        <p:nvPicPr>
          <p:cNvPr id="1031" name="Picture 24" descr="S:\CRaNHR Templates\CRaNHR Logos\CRaNHR Logo (English) Large.jp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8100" y="128588"/>
            <a:ext cx="2362200"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26" descr="C:\Users\CRANHR\AppData\Local\Microsoft\Windows\Temporary Internet Files\Content.IE5\BQMGK5NN\MP900409129[1].jp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200" y="2819400"/>
            <a:ext cx="2286000" cy="343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27" descr="logo_home.gi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6200" y="6172200"/>
            <a:ext cx="2286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4" name="Group 20"/>
          <p:cNvGrpSpPr>
            <a:grpSpLocks/>
          </p:cNvGrpSpPr>
          <p:nvPr userDrawn="1"/>
        </p:nvGrpSpPr>
        <p:grpSpPr bwMode="auto">
          <a:xfrm>
            <a:off x="80963" y="1752600"/>
            <a:ext cx="2286000" cy="1206500"/>
            <a:chOff x="76200" y="88900"/>
            <a:chExt cx="2286000" cy="1206500"/>
          </a:xfrm>
        </p:grpSpPr>
        <p:sp>
          <p:nvSpPr>
            <p:cNvPr id="1044" name="Rectangle 26"/>
            <p:cNvSpPr>
              <a:spLocks noChangeArrowheads="1"/>
            </p:cNvSpPr>
            <p:nvPr userDrawn="1"/>
          </p:nvSpPr>
          <p:spPr bwMode="auto">
            <a:xfrm>
              <a:off x="76200" y="88900"/>
              <a:ext cx="2286000" cy="1181100"/>
            </a:xfrm>
            <a:prstGeom prst="rect">
              <a:avLst/>
            </a:prstGeom>
            <a:solidFill>
              <a:srgbClr val="1E5B1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smtClean="0"/>
            </a:p>
          </p:txBody>
        </p:sp>
        <p:cxnSp>
          <p:nvCxnSpPr>
            <p:cNvPr id="1045" name="Straight Connector 26"/>
            <p:cNvCxnSpPr>
              <a:cxnSpLocks noChangeShapeType="1"/>
            </p:cNvCxnSpPr>
            <p:nvPr userDrawn="1"/>
          </p:nvCxnSpPr>
          <p:spPr bwMode="auto">
            <a:xfrm>
              <a:off x="76200" y="1295400"/>
              <a:ext cx="2286000" cy="0"/>
            </a:xfrm>
            <a:prstGeom prst="line">
              <a:avLst/>
            </a:prstGeom>
            <a:noFill/>
            <a:ln w="88900" algn="ctr">
              <a:solidFill>
                <a:srgbClr val="4C3C00"/>
              </a:solidFill>
              <a:round/>
              <a:headEnd/>
              <a:tailEnd/>
            </a:ln>
            <a:extLst>
              <a:ext uri="{909E8E84-426E-40DD-AFC4-6F175D3DCCD1}">
                <a14:hiddenFill xmlns:a14="http://schemas.microsoft.com/office/drawing/2010/main" xmlns="">
                  <a:noFill/>
                </a14:hiddenFill>
              </a:ext>
            </a:extLst>
          </p:spPr>
        </p:cxnSp>
      </p:grpSp>
      <p:pic>
        <p:nvPicPr>
          <p:cNvPr id="1035" name="Picture 25" descr="S:\CRaNHR Templates\CRaNHR Logos\CRaNHR Logo (French) Large.jpg"/>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36513" y="1801813"/>
            <a:ext cx="2287587"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6" name="Group 27"/>
          <p:cNvGrpSpPr>
            <a:grpSpLocks/>
          </p:cNvGrpSpPr>
          <p:nvPr userDrawn="1"/>
        </p:nvGrpSpPr>
        <p:grpSpPr bwMode="auto">
          <a:xfrm>
            <a:off x="36513" y="76200"/>
            <a:ext cx="9067800" cy="6705600"/>
            <a:chOff x="36513" y="76200"/>
            <a:chExt cx="9067800" cy="6705600"/>
          </a:xfrm>
        </p:grpSpPr>
        <p:cxnSp>
          <p:nvCxnSpPr>
            <p:cNvPr id="1038" name="Straight Connector 11"/>
            <p:cNvCxnSpPr>
              <a:cxnSpLocks noChangeShapeType="1"/>
            </p:cNvCxnSpPr>
            <p:nvPr userDrawn="1"/>
          </p:nvCxnSpPr>
          <p:spPr bwMode="auto">
            <a:xfrm rot="5400000">
              <a:off x="-3276600" y="3429000"/>
              <a:ext cx="6705600" cy="0"/>
            </a:xfrm>
            <a:prstGeom prst="line">
              <a:avLst/>
            </a:prstGeom>
            <a:noFill/>
            <a:ln w="88900" algn="ctr">
              <a:solidFill>
                <a:srgbClr val="4C3C00"/>
              </a:solidFill>
              <a:round/>
              <a:headEnd/>
              <a:tailEnd/>
            </a:ln>
            <a:extLst>
              <a:ext uri="{909E8E84-426E-40DD-AFC4-6F175D3DCCD1}">
                <a14:hiddenFill xmlns:a14="http://schemas.microsoft.com/office/drawing/2010/main" xmlns="">
                  <a:noFill/>
                </a14:hiddenFill>
              </a:ext>
            </a:extLst>
          </p:spPr>
        </p:cxnSp>
        <p:cxnSp>
          <p:nvCxnSpPr>
            <p:cNvPr id="1039" name="Straight Connector 26"/>
            <p:cNvCxnSpPr>
              <a:cxnSpLocks noChangeShapeType="1"/>
            </p:cNvCxnSpPr>
            <p:nvPr userDrawn="1"/>
          </p:nvCxnSpPr>
          <p:spPr bwMode="auto">
            <a:xfrm>
              <a:off x="76200" y="1752600"/>
              <a:ext cx="2286000" cy="0"/>
            </a:xfrm>
            <a:prstGeom prst="line">
              <a:avLst/>
            </a:prstGeom>
            <a:noFill/>
            <a:ln w="88900" algn="ctr">
              <a:solidFill>
                <a:srgbClr val="4C3C00"/>
              </a:solidFill>
              <a:round/>
              <a:headEnd/>
              <a:tailEnd/>
            </a:ln>
            <a:extLst>
              <a:ext uri="{909E8E84-426E-40DD-AFC4-6F175D3DCCD1}">
                <a14:hiddenFill xmlns:a14="http://schemas.microsoft.com/office/drawing/2010/main" xmlns="">
                  <a:noFill/>
                </a14:hiddenFill>
              </a:ext>
            </a:extLst>
          </p:spPr>
        </p:cxnSp>
        <p:cxnSp>
          <p:nvCxnSpPr>
            <p:cNvPr id="1040" name="Straight Connector 26"/>
            <p:cNvCxnSpPr>
              <a:cxnSpLocks noChangeShapeType="1"/>
            </p:cNvCxnSpPr>
            <p:nvPr userDrawn="1"/>
          </p:nvCxnSpPr>
          <p:spPr bwMode="auto">
            <a:xfrm>
              <a:off x="36513" y="76200"/>
              <a:ext cx="9067800" cy="0"/>
            </a:xfrm>
            <a:prstGeom prst="line">
              <a:avLst/>
            </a:prstGeom>
            <a:noFill/>
            <a:ln w="88900" algn="ctr">
              <a:solidFill>
                <a:srgbClr val="4C3C00"/>
              </a:solidFill>
              <a:round/>
              <a:headEnd/>
              <a:tailEnd/>
            </a:ln>
            <a:extLst>
              <a:ext uri="{909E8E84-426E-40DD-AFC4-6F175D3DCCD1}">
                <a14:hiddenFill xmlns:a14="http://schemas.microsoft.com/office/drawing/2010/main" xmlns="">
                  <a:noFill/>
                </a14:hiddenFill>
              </a:ext>
            </a:extLst>
          </p:spPr>
        </p:cxnSp>
        <p:cxnSp>
          <p:nvCxnSpPr>
            <p:cNvPr id="1041" name="Straight Connector 26"/>
            <p:cNvCxnSpPr>
              <a:cxnSpLocks noChangeShapeType="1"/>
            </p:cNvCxnSpPr>
            <p:nvPr userDrawn="1"/>
          </p:nvCxnSpPr>
          <p:spPr bwMode="auto">
            <a:xfrm>
              <a:off x="36513" y="6172200"/>
              <a:ext cx="9067800" cy="0"/>
            </a:xfrm>
            <a:prstGeom prst="line">
              <a:avLst/>
            </a:prstGeom>
            <a:noFill/>
            <a:ln w="88900" algn="ctr">
              <a:solidFill>
                <a:srgbClr val="4C3C00"/>
              </a:solidFill>
              <a:round/>
              <a:headEnd/>
              <a:tailEnd/>
            </a:ln>
            <a:extLst>
              <a:ext uri="{909E8E84-426E-40DD-AFC4-6F175D3DCCD1}">
                <a14:hiddenFill xmlns:a14="http://schemas.microsoft.com/office/drawing/2010/main" xmlns="">
                  <a:noFill/>
                </a14:hiddenFill>
              </a:ext>
            </a:extLst>
          </p:spPr>
        </p:cxnSp>
        <p:cxnSp>
          <p:nvCxnSpPr>
            <p:cNvPr id="1042" name="Straight Connector 26"/>
            <p:cNvCxnSpPr>
              <a:cxnSpLocks noChangeShapeType="1"/>
            </p:cNvCxnSpPr>
            <p:nvPr userDrawn="1"/>
          </p:nvCxnSpPr>
          <p:spPr bwMode="auto">
            <a:xfrm>
              <a:off x="36513" y="6781800"/>
              <a:ext cx="9067800" cy="0"/>
            </a:xfrm>
            <a:prstGeom prst="line">
              <a:avLst/>
            </a:prstGeom>
            <a:noFill/>
            <a:ln w="88900" algn="ctr">
              <a:solidFill>
                <a:srgbClr val="4C3C00"/>
              </a:solidFill>
              <a:round/>
              <a:headEnd/>
              <a:tailEnd/>
            </a:ln>
            <a:extLst>
              <a:ext uri="{909E8E84-426E-40DD-AFC4-6F175D3DCCD1}">
                <a14:hiddenFill xmlns:a14="http://schemas.microsoft.com/office/drawing/2010/main" xmlns="">
                  <a:noFill/>
                </a14:hiddenFill>
              </a:ext>
            </a:extLst>
          </p:spPr>
        </p:cxnSp>
        <p:cxnSp>
          <p:nvCxnSpPr>
            <p:cNvPr id="1043" name="Straight Connector 17"/>
            <p:cNvCxnSpPr>
              <a:cxnSpLocks noChangeShapeType="1"/>
            </p:cNvCxnSpPr>
            <p:nvPr userDrawn="1"/>
          </p:nvCxnSpPr>
          <p:spPr bwMode="auto">
            <a:xfrm rot="5400000">
              <a:off x="-990600" y="3429000"/>
              <a:ext cx="6705600" cy="0"/>
            </a:xfrm>
            <a:prstGeom prst="line">
              <a:avLst/>
            </a:prstGeom>
            <a:noFill/>
            <a:ln w="88900" algn="ctr">
              <a:solidFill>
                <a:srgbClr val="4C3C00"/>
              </a:solidFill>
              <a:round/>
              <a:headEnd/>
              <a:tailEnd/>
            </a:ln>
            <a:extLst>
              <a:ext uri="{909E8E84-426E-40DD-AFC4-6F175D3DCCD1}">
                <a14:hiddenFill xmlns:a14="http://schemas.microsoft.com/office/drawing/2010/main" xmlns="">
                  <a:noFill/>
                </a14:hiddenFill>
              </a:ext>
            </a:extLst>
          </p:spPr>
        </p:cxnSp>
      </p:grpSp>
      <p:sp>
        <p:nvSpPr>
          <p:cNvPr id="2" name="TextBox 1"/>
          <p:cNvSpPr txBox="1"/>
          <p:nvPr userDrawn="1"/>
        </p:nvSpPr>
        <p:spPr>
          <a:xfrm>
            <a:off x="76200" y="1393825"/>
            <a:ext cx="2286000" cy="215900"/>
          </a:xfrm>
          <a:prstGeom prst="rect">
            <a:avLst/>
          </a:prstGeom>
          <a:noFill/>
        </p:spPr>
        <p:txBody>
          <a:bodyPr>
            <a:spAutoFit/>
          </a:bodyPr>
          <a:lstStyle/>
          <a:p>
            <a:pPr algn="ctr">
              <a:defRPr/>
            </a:pPr>
            <a:r>
              <a:rPr lang="fr-CA" sz="1100" spc="100" dirty="0">
                <a:solidFill>
                  <a:schemeClr val="bg1"/>
                </a:solidFill>
                <a:latin typeface="Arial" pitchFamily="34" charset="0"/>
                <a:cs typeface="Arial" pitchFamily="34" charset="0"/>
              </a:rPr>
              <a:t>Sudbury  Ontario  Canada</a:t>
            </a:r>
            <a:endParaRPr lang="en-US" sz="1100" spc="100"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Lst>
  <p:transition spd="slow">
    <p:cover/>
  </p:transition>
  <p:timing>
    <p:tnLst>
      <p:par>
        <p:cTn id="1" dur="indefinite" restart="never" nodeType="tmRoot"/>
      </p:par>
    </p:tnLst>
  </p:timing>
  <p:txStyles>
    <p:titleStyle>
      <a:lvl1pPr algn="l" rtl="0" eaLnBrk="0" fontAlgn="base" hangingPunct="0">
        <a:spcBef>
          <a:spcPct val="0"/>
        </a:spcBef>
        <a:spcAft>
          <a:spcPct val="0"/>
        </a:spcAft>
        <a:defRPr sz="3600">
          <a:solidFill>
            <a:srgbClr val="1E5B12"/>
          </a:solidFill>
          <a:latin typeface="+mj-lt"/>
          <a:ea typeface="+mj-ea"/>
          <a:cs typeface="+mj-cs"/>
        </a:defRPr>
      </a:lvl1pPr>
      <a:lvl2pPr algn="l" rtl="0" eaLnBrk="0" fontAlgn="base" hangingPunct="0">
        <a:spcBef>
          <a:spcPct val="0"/>
        </a:spcBef>
        <a:spcAft>
          <a:spcPct val="0"/>
        </a:spcAft>
        <a:defRPr sz="3600">
          <a:solidFill>
            <a:srgbClr val="1E5B12"/>
          </a:solidFill>
          <a:latin typeface="Arial" charset="0"/>
        </a:defRPr>
      </a:lvl2pPr>
      <a:lvl3pPr algn="l" rtl="0" eaLnBrk="0" fontAlgn="base" hangingPunct="0">
        <a:spcBef>
          <a:spcPct val="0"/>
        </a:spcBef>
        <a:spcAft>
          <a:spcPct val="0"/>
        </a:spcAft>
        <a:defRPr sz="3600">
          <a:solidFill>
            <a:srgbClr val="1E5B12"/>
          </a:solidFill>
          <a:latin typeface="Arial" charset="0"/>
        </a:defRPr>
      </a:lvl3pPr>
      <a:lvl4pPr algn="l" rtl="0" eaLnBrk="0" fontAlgn="base" hangingPunct="0">
        <a:spcBef>
          <a:spcPct val="0"/>
        </a:spcBef>
        <a:spcAft>
          <a:spcPct val="0"/>
        </a:spcAft>
        <a:defRPr sz="3600">
          <a:solidFill>
            <a:srgbClr val="1E5B12"/>
          </a:solidFill>
          <a:latin typeface="Arial" charset="0"/>
        </a:defRPr>
      </a:lvl4pPr>
      <a:lvl5pPr algn="l" rtl="0" eaLnBrk="0" fontAlgn="base" hangingPunct="0">
        <a:spcBef>
          <a:spcPct val="0"/>
        </a:spcBef>
        <a:spcAft>
          <a:spcPct val="0"/>
        </a:spcAft>
        <a:defRPr sz="3600">
          <a:solidFill>
            <a:srgbClr val="1E5B1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chemeClr val="tx1"/>
          </a:solidFill>
          <a:latin typeface="Comic Sans MS" pitchFamily="66" charset="0"/>
        </a:defRPr>
      </a:lvl2pPr>
      <a:lvl3pPr marL="1143000" indent="-228600" algn="l" rtl="0" eaLnBrk="0" fontAlgn="base" hangingPunct="0">
        <a:spcBef>
          <a:spcPct val="20000"/>
        </a:spcBef>
        <a:spcAft>
          <a:spcPct val="0"/>
        </a:spcAft>
        <a:buChar char="•"/>
        <a:defRPr>
          <a:solidFill>
            <a:schemeClr val="tx1"/>
          </a:solidFill>
          <a:latin typeface="Comic Sans MS" pitchFamily="66" charset="0"/>
        </a:defRPr>
      </a:lvl3pPr>
      <a:lvl4pPr marL="1600200" indent="-228600" algn="l" rtl="0" eaLnBrk="0" fontAlgn="base" hangingPunct="0">
        <a:spcBef>
          <a:spcPct val="20000"/>
        </a:spcBef>
        <a:spcAft>
          <a:spcPct val="0"/>
        </a:spcAft>
        <a:buChar char="–"/>
        <a:defRPr sz="1600">
          <a:solidFill>
            <a:schemeClr val="tx1"/>
          </a:solidFill>
          <a:latin typeface="Comic Sans MS" pitchFamily="66" charset="0"/>
        </a:defRPr>
      </a:lvl4pPr>
      <a:lvl5pPr marL="2057400" indent="-228600" algn="l" rtl="0" eaLnBrk="0" fontAlgn="base" hangingPunct="0">
        <a:spcBef>
          <a:spcPct val="20000"/>
        </a:spcBef>
        <a:spcAft>
          <a:spcPct val="0"/>
        </a:spcAft>
        <a:buChar char="»"/>
        <a:defRPr sz="1400">
          <a:solidFill>
            <a:schemeClr val="tx1"/>
          </a:solidFill>
          <a:latin typeface="Comic Sans MS" pitchFamily="66"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0">
              <a:srgbClr val="D5D8CE"/>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auto">
          <a:xfrm>
            <a:off x="277813" y="1524000"/>
            <a:ext cx="86868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051" name="Rectangle 7"/>
          <p:cNvSpPr>
            <a:spLocks noGrp="1" noChangeArrowheads="1"/>
          </p:cNvSpPr>
          <p:nvPr>
            <p:ph type="title"/>
          </p:nvPr>
        </p:nvSpPr>
        <p:spPr bwMode="auto">
          <a:xfrm>
            <a:off x="228600" y="228600"/>
            <a:ext cx="8686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4" name="TextBox 3"/>
          <p:cNvSpPr txBox="1"/>
          <p:nvPr userDrawn="1"/>
        </p:nvSpPr>
        <p:spPr bwMode="auto">
          <a:xfrm>
            <a:off x="5181600" y="6397625"/>
            <a:ext cx="3476625" cy="246063"/>
          </a:xfrm>
          <a:prstGeom prst="rect">
            <a:avLst/>
          </a:prstGeom>
          <a:noFill/>
        </p:spPr>
        <p:txBody>
          <a:bodyPr>
            <a:spAutoFit/>
          </a:bodyPr>
          <a:lstStyle/>
          <a:p>
            <a:pPr algn="r">
              <a:defRPr/>
            </a:pPr>
            <a:r>
              <a:rPr lang="en-CA" sz="1000" spc="100" dirty="0">
                <a:solidFill>
                  <a:srgbClr val="1E5B12"/>
                </a:solidFill>
                <a:latin typeface="Arial" pitchFamily="34" charset="0"/>
                <a:cs typeface="Arial" pitchFamily="34" charset="0"/>
              </a:rPr>
              <a:t>Strengthening rural health through research</a:t>
            </a:r>
            <a:endParaRPr lang="en-US" sz="1000" spc="100" dirty="0">
              <a:solidFill>
                <a:srgbClr val="1E5B12"/>
              </a:solidFill>
              <a:latin typeface="Arial" pitchFamily="34" charset="0"/>
              <a:cs typeface="Arial" pitchFamily="34" charset="0"/>
            </a:endParaRPr>
          </a:p>
        </p:txBody>
      </p:sp>
      <p:pic>
        <p:nvPicPr>
          <p:cNvPr id="2053" name="Picture 6"/>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658225" y="6297613"/>
            <a:ext cx="2778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ransition spd="slow">
    <p:cover/>
  </p:transition>
  <p:timing>
    <p:tnLst>
      <p:par>
        <p:cTn id="1" dur="indefinite" restart="never" nodeType="tmRoot"/>
      </p:par>
    </p:tnLst>
  </p:timing>
  <p:txStyles>
    <p:titleStyle>
      <a:lvl1pPr algn="ctr" rtl="0" eaLnBrk="0" fontAlgn="base" hangingPunct="0">
        <a:spcBef>
          <a:spcPct val="0"/>
        </a:spcBef>
        <a:spcAft>
          <a:spcPct val="0"/>
        </a:spcAft>
        <a:defRPr sz="3600">
          <a:solidFill>
            <a:srgbClr val="1E5B12"/>
          </a:solidFill>
          <a:latin typeface="+mj-lt"/>
          <a:ea typeface="+mj-ea"/>
          <a:cs typeface="+mj-cs"/>
        </a:defRPr>
      </a:lvl1pPr>
      <a:lvl2pPr algn="ctr" rtl="0" eaLnBrk="0" fontAlgn="base" hangingPunct="0">
        <a:spcBef>
          <a:spcPct val="0"/>
        </a:spcBef>
        <a:spcAft>
          <a:spcPct val="0"/>
        </a:spcAft>
        <a:defRPr sz="3600">
          <a:solidFill>
            <a:srgbClr val="1E5B12"/>
          </a:solidFill>
          <a:latin typeface="Arial" charset="0"/>
        </a:defRPr>
      </a:lvl2pPr>
      <a:lvl3pPr algn="ctr" rtl="0" eaLnBrk="0" fontAlgn="base" hangingPunct="0">
        <a:spcBef>
          <a:spcPct val="0"/>
        </a:spcBef>
        <a:spcAft>
          <a:spcPct val="0"/>
        </a:spcAft>
        <a:defRPr sz="3600">
          <a:solidFill>
            <a:srgbClr val="1E5B12"/>
          </a:solidFill>
          <a:latin typeface="Arial" charset="0"/>
        </a:defRPr>
      </a:lvl3pPr>
      <a:lvl4pPr algn="ctr" rtl="0" eaLnBrk="0" fontAlgn="base" hangingPunct="0">
        <a:spcBef>
          <a:spcPct val="0"/>
        </a:spcBef>
        <a:spcAft>
          <a:spcPct val="0"/>
        </a:spcAft>
        <a:defRPr sz="3600">
          <a:solidFill>
            <a:srgbClr val="1E5B12"/>
          </a:solidFill>
          <a:latin typeface="Arial" charset="0"/>
        </a:defRPr>
      </a:lvl4pPr>
      <a:lvl5pPr algn="ctr" rtl="0" eaLnBrk="0" fontAlgn="base" hangingPunct="0">
        <a:spcBef>
          <a:spcPct val="0"/>
        </a:spcBef>
        <a:spcAft>
          <a:spcPct val="0"/>
        </a:spcAft>
        <a:defRPr sz="3600">
          <a:solidFill>
            <a:srgbClr val="1E5B1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448560" y="304800"/>
            <a:ext cx="6705600" cy="3124200"/>
          </a:xfrm>
        </p:spPr>
        <p:txBody>
          <a:bodyPr/>
          <a:lstStyle/>
          <a:p>
            <a:r>
              <a:rPr lang="en-CA" sz="1600" dirty="0"/>
              <a:t>Northern Health Research Conference </a:t>
            </a:r>
            <a:br>
              <a:rPr lang="en-CA" sz="1600" dirty="0"/>
            </a:br>
            <a:r>
              <a:rPr lang="en-CA" sz="1600" dirty="0"/>
              <a:t>June 4-6, 2015</a:t>
            </a:r>
            <a:br>
              <a:rPr lang="en-CA" sz="1600" dirty="0"/>
            </a:br>
            <a:r>
              <a:rPr lang="en-CA" sz="1600" dirty="0"/>
              <a:t>Timmins ON</a:t>
            </a:r>
            <a:r>
              <a:rPr lang="en-CA" sz="3600" dirty="0"/>
              <a:t/>
            </a:r>
            <a:br>
              <a:rPr lang="en-CA" sz="3600" dirty="0"/>
            </a:br>
            <a:r>
              <a:rPr lang="en-US" altLang="en-US" sz="3200" dirty="0"/>
              <a:t/>
            </a:r>
            <a:br>
              <a:rPr lang="en-US" altLang="en-US" sz="3200" dirty="0"/>
            </a:br>
            <a:r>
              <a:rPr lang="en-CA" sz="2400" dirty="0"/>
              <a:t>Does a Northern Education Produce </a:t>
            </a:r>
            <a:r>
              <a:rPr lang="en-CA" sz="2400" dirty="0" smtClean="0"/>
              <a:t/>
            </a:r>
            <a:br>
              <a:rPr lang="en-CA" sz="2400" dirty="0" smtClean="0"/>
            </a:br>
            <a:r>
              <a:rPr lang="en-CA" sz="2400" dirty="0" smtClean="0"/>
              <a:t>Northern </a:t>
            </a:r>
            <a:r>
              <a:rPr lang="en-CA" sz="2400" dirty="0"/>
              <a:t>Physicians? </a:t>
            </a:r>
            <a:br>
              <a:rPr lang="en-CA" sz="2400" dirty="0"/>
            </a:br>
            <a:r>
              <a:rPr lang="en-CA" sz="2400" dirty="0"/>
              <a:t>Exploring Practise Locations of Recently Graduated Family Physicians in Ontario</a:t>
            </a:r>
            <a:endParaRPr lang="en-US" altLang="en-US" sz="3200" dirty="0"/>
          </a:p>
        </p:txBody>
      </p:sp>
      <p:sp>
        <p:nvSpPr>
          <p:cNvPr id="3" name="Subtitle 2"/>
          <p:cNvSpPr>
            <a:spLocks noGrp="1"/>
          </p:cNvSpPr>
          <p:nvPr>
            <p:ph type="subTitle" idx="1"/>
          </p:nvPr>
        </p:nvSpPr>
        <p:spPr>
          <a:xfrm>
            <a:off x="2438400" y="4114800"/>
            <a:ext cx="6705600" cy="1828800"/>
          </a:xfrm>
        </p:spPr>
        <p:txBody>
          <a:bodyPr/>
          <a:lstStyle/>
          <a:p>
            <a:r>
              <a:rPr lang="en-US" sz="1800" b="1" dirty="0"/>
              <a:t>Patrick </a:t>
            </a:r>
            <a:r>
              <a:rPr lang="en-US" sz="1800" b="1" dirty="0" err="1"/>
              <a:t>Timony</a:t>
            </a:r>
            <a:r>
              <a:rPr lang="en-US" sz="1800" b="1" dirty="0"/>
              <a:t>, MA </a:t>
            </a:r>
            <a:r>
              <a:rPr lang="en-US" sz="1800" b="1" baseline="30000" dirty="0"/>
              <a:t>1</a:t>
            </a:r>
          </a:p>
          <a:p>
            <a:r>
              <a:rPr lang="en-US" sz="1800" dirty="0"/>
              <a:t>Elizabeth </a:t>
            </a:r>
            <a:r>
              <a:rPr lang="en-US" sz="1800" dirty="0" err="1"/>
              <a:t>Wenghofer</a:t>
            </a:r>
            <a:r>
              <a:rPr lang="en-US" sz="1800" dirty="0"/>
              <a:t>, PhD </a:t>
            </a:r>
            <a:r>
              <a:rPr lang="en-US" sz="1800" baseline="30000" dirty="0"/>
              <a:t>1,2</a:t>
            </a:r>
          </a:p>
          <a:p>
            <a:r>
              <a:rPr lang="en-US" sz="1800" dirty="0"/>
              <a:t>John </a:t>
            </a:r>
            <a:r>
              <a:rPr lang="en-US" sz="1800" dirty="0" smtClean="0"/>
              <a:t>Hogenbirk</a:t>
            </a:r>
            <a:r>
              <a:rPr lang="en-US" sz="1800" baseline="30000" dirty="0" smtClean="0"/>
              <a:t>1</a:t>
            </a:r>
          </a:p>
          <a:p>
            <a:endParaRPr lang="en-US" sz="1800" baseline="30000" dirty="0" smtClean="0"/>
          </a:p>
          <a:p>
            <a:endParaRPr lang="en-US" sz="1600" baseline="30000" dirty="0"/>
          </a:p>
          <a:p>
            <a:r>
              <a:rPr lang="en-US" sz="1400" baseline="30000" dirty="0"/>
              <a:t>1</a:t>
            </a:r>
            <a:r>
              <a:rPr lang="en-US" sz="1400" dirty="0"/>
              <a:t>Centre for Rural and Northern Health Research (</a:t>
            </a:r>
            <a:r>
              <a:rPr lang="en-US" sz="1400" dirty="0" err="1"/>
              <a:t>CRaNHR</a:t>
            </a:r>
            <a:r>
              <a:rPr lang="en-US" sz="1400" dirty="0"/>
              <a:t>), Sudbury ON</a:t>
            </a:r>
          </a:p>
          <a:p>
            <a:r>
              <a:rPr lang="en-US" sz="1400" baseline="30000" dirty="0"/>
              <a:t>2</a:t>
            </a:r>
            <a:r>
              <a:rPr lang="en-US" sz="1400" dirty="0"/>
              <a:t>School of Rural and Northern Health, Laurentian University, Sudbury ON</a:t>
            </a:r>
          </a:p>
          <a:p>
            <a:pPr>
              <a:defRPr/>
            </a:pPr>
            <a:endParaRPr sz="18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53" y="381000"/>
            <a:ext cx="8686800" cy="838200"/>
          </a:xfrm>
        </p:spPr>
        <p:txBody>
          <a:bodyPr>
            <a:normAutofit fontScale="90000"/>
          </a:bodyPr>
          <a:lstStyle/>
          <a:p>
            <a:r>
              <a:rPr lang="en-US" b="1" dirty="0"/>
              <a:t>RESULTS</a:t>
            </a:r>
            <a:r>
              <a:rPr lang="en-US" dirty="0"/>
              <a:t>:</a:t>
            </a:r>
            <a:br>
              <a:rPr lang="en-US" dirty="0"/>
            </a:br>
            <a:r>
              <a:rPr lang="en-US" dirty="0" smtClean="0"/>
              <a:t>Primary </a:t>
            </a:r>
            <a:r>
              <a:rPr lang="en-US" dirty="0"/>
              <a:t>Practice </a:t>
            </a:r>
            <a:r>
              <a:rPr lang="en-US" dirty="0" smtClean="0"/>
              <a:t>Location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62612186"/>
              </p:ext>
            </p:extLst>
          </p:nvPr>
        </p:nvGraphicFramePr>
        <p:xfrm>
          <a:off x="-2" y="1524000"/>
          <a:ext cx="9144003" cy="4746401"/>
        </p:xfrm>
        <a:graphic>
          <a:graphicData uri="http://schemas.openxmlformats.org/drawingml/2006/table">
            <a:tbl>
              <a:tblPr firstRow="1" firstCol="1" bandRow="1">
                <a:tableStyleId>{5C22544A-7EE6-4342-B048-85BDC9FD1C3A}</a:tableStyleId>
              </a:tblPr>
              <a:tblGrid>
                <a:gridCol w="1813648"/>
                <a:gridCol w="1363787"/>
                <a:gridCol w="1534260"/>
                <a:gridCol w="1534260"/>
                <a:gridCol w="1449024"/>
                <a:gridCol w="1449024"/>
              </a:tblGrid>
              <a:tr h="492951">
                <a:tc rowSpan="2">
                  <a:txBody>
                    <a:bodyPr/>
                    <a:lstStyle/>
                    <a:p>
                      <a:pPr marL="0" marR="0" algn="ctr">
                        <a:lnSpc>
                          <a:spcPct val="115000"/>
                        </a:lnSpc>
                        <a:spcBef>
                          <a:spcPts val="0"/>
                        </a:spcBef>
                        <a:spcAft>
                          <a:spcPts val="0"/>
                        </a:spcAft>
                      </a:pPr>
                      <a:r>
                        <a:rPr lang="en-US" sz="2000" dirty="0" smtClean="0"/>
                        <a:t>n=535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16735"/>
                    </a:solidFill>
                  </a:tcPr>
                </a:tc>
                <a:tc gridSpan="4">
                  <a:txBody>
                    <a:bodyPr/>
                    <a:lstStyle/>
                    <a:p>
                      <a:pPr marL="0" marR="0" algn="ctr">
                        <a:lnSpc>
                          <a:spcPct val="115000"/>
                        </a:lnSpc>
                        <a:spcBef>
                          <a:spcPts val="0"/>
                        </a:spcBef>
                        <a:spcAft>
                          <a:spcPts val="0"/>
                        </a:spcAft>
                      </a:pPr>
                      <a:r>
                        <a:rPr lang="en-US" sz="1800" dirty="0" smtClean="0">
                          <a:effectLst/>
                        </a:rPr>
                        <a:t>% of </a:t>
                      </a:r>
                      <a:r>
                        <a:rPr lang="en-US" sz="1800" dirty="0">
                          <a:effectLst/>
                        </a:rPr>
                        <a:t>Physician in each Location </a:t>
                      </a:r>
                      <a:r>
                        <a:rPr lang="en-US" sz="1800" dirty="0" smtClean="0">
                          <a:effectLst/>
                        </a:rPr>
                        <a:t>per </a:t>
                      </a:r>
                      <a:r>
                        <a:rPr lang="en-US" sz="1800" dirty="0">
                          <a:effectLst/>
                        </a:rPr>
                        <a:t>Medical School Category (n)</a:t>
                      </a:r>
                      <a:r>
                        <a:rPr lang="en-US" sz="1800" baseline="300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16735"/>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800" dirty="0">
                          <a:effectLst/>
                        </a:rPr>
                        <a:t>TOTAL </a:t>
                      </a:r>
                      <a:r>
                        <a:rPr lang="en-US" sz="1800" b="0" dirty="0" smtClean="0">
                          <a:effectLst/>
                        </a:rPr>
                        <a:t>% Location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16735"/>
                    </a:solidFill>
                  </a:tcPr>
                </a:tc>
              </a:tr>
              <a:tr h="492951">
                <a:tc vMerge="1">
                  <a:txBody>
                    <a:bodyPr/>
                    <a:lstStyle/>
                    <a:p>
                      <a:endParaRPr lang="en-US"/>
                    </a:p>
                  </a:txBody>
                  <a:tcPr/>
                </a:tc>
                <a:tc>
                  <a:txBody>
                    <a:bodyPr/>
                    <a:lstStyle/>
                    <a:p>
                      <a:pPr marL="0" marR="0" algn="ctr">
                        <a:lnSpc>
                          <a:spcPct val="115000"/>
                        </a:lnSpc>
                        <a:spcBef>
                          <a:spcPts val="0"/>
                        </a:spcBef>
                        <a:spcAft>
                          <a:spcPts val="0"/>
                        </a:spcAft>
                      </a:pPr>
                      <a:r>
                        <a:rPr lang="en-US" sz="1800" dirty="0">
                          <a:effectLst/>
                        </a:rPr>
                        <a:t>NOSM</a:t>
                      </a:r>
                      <a:r>
                        <a:rPr lang="en-US" sz="1800" dirty="0" smtClean="0">
                          <a:effectLst/>
                        </a:rPr>
                        <a:t>/</a:t>
                      </a:r>
                    </a:p>
                    <a:p>
                      <a:pPr marL="0" marR="0" algn="ctr">
                        <a:lnSpc>
                          <a:spcPct val="115000"/>
                        </a:lnSpc>
                        <a:spcBef>
                          <a:spcPts val="0"/>
                        </a:spcBef>
                        <a:spcAft>
                          <a:spcPts val="0"/>
                        </a:spcAft>
                      </a:pPr>
                      <a:r>
                        <a:rPr lang="en-US" sz="1800" dirty="0" smtClean="0">
                          <a:effectLst/>
                        </a:rPr>
                        <a:t>NOSM</a:t>
                      </a:r>
                    </a:p>
                    <a:p>
                      <a:pPr marL="0" marR="0" algn="ctr">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a:txBody>
                    <a:bodyPr/>
                    <a:lstStyle/>
                    <a:p>
                      <a:pPr marL="0" marR="0" algn="ctr">
                        <a:lnSpc>
                          <a:spcPct val="115000"/>
                        </a:lnSpc>
                        <a:spcBef>
                          <a:spcPts val="0"/>
                        </a:spcBef>
                        <a:spcAft>
                          <a:spcPts val="0"/>
                        </a:spcAft>
                      </a:pPr>
                      <a:r>
                        <a:rPr lang="en-US" sz="1800" dirty="0">
                          <a:effectLst/>
                        </a:rPr>
                        <a:t>NOSM</a:t>
                      </a:r>
                      <a:r>
                        <a:rPr lang="en-US" sz="1800" dirty="0" smtClean="0">
                          <a:effectLst/>
                        </a:rPr>
                        <a:t>/</a:t>
                      </a:r>
                    </a:p>
                    <a:p>
                      <a:pPr marL="0" marR="0" algn="ctr">
                        <a:lnSpc>
                          <a:spcPct val="115000"/>
                        </a:lnSpc>
                        <a:spcBef>
                          <a:spcPts val="0"/>
                        </a:spcBef>
                        <a:spcAft>
                          <a:spcPts val="0"/>
                        </a:spcAft>
                      </a:pPr>
                      <a:r>
                        <a:rPr lang="en-US" sz="1800" dirty="0" smtClean="0">
                          <a:effectLst/>
                        </a:rPr>
                        <a:t>OTHER</a:t>
                      </a:r>
                    </a:p>
                    <a:p>
                      <a:pPr marL="0" marR="0" algn="ctr">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a:txBody>
                    <a:bodyPr/>
                    <a:lstStyle/>
                    <a:p>
                      <a:pPr marL="0" marR="0" algn="ctr">
                        <a:lnSpc>
                          <a:spcPct val="115000"/>
                        </a:lnSpc>
                        <a:spcBef>
                          <a:spcPts val="0"/>
                        </a:spcBef>
                        <a:spcAft>
                          <a:spcPts val="0"/>
                        </a:spcAft>
                      </a:pPr>
                      <a:r>
                        <a:rPr lang="en-US" sz="1800" dirty="0">
                          <a:effectLst/>
                        </a:rPr>
                        <a:t>OTHER</a:t>
                      </a:r>
                      <a:r>
                        <a:rPr lang="en-US" sz="1800" dirty="0" smtClean="0">
                          <a:effectLst/>
                        </a:rPr>
                        <a:t>/</a:t>
                      </a:r>
                    </a:p>
                    <a:p>
                      <a:pPr marL="0" marR="0" algn="ctr">
                        <a:lnSpc>
                          <a:spcPct val="115000"/>
                        </a:lnSpc>
                        <a:spcBef>
                          <a:spcPts val="0"/>
                        </a:spcBef>
                        <a:spcAft>
                          <a:spcPts val="0"/>
                        </a:spcAft>
                      </a:pPr>
                      <a:r>
                        <a:rPr lang="en-US" sz="1800" dirty="0" smtClean="0">
                          <a:effectLst/>
                        </a:rPr>
                        <a:t>NOSM</a:t>
                      </a:r>
                    </a:p>
                    <a:p>
                      <a:pPr marL="0" marR="0" algn="ctr">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a:txBody>
                    <a:bodyPr/>
                    <a:lstStyle/>
                    <a:p>
                      <a:pPr marL="0" marR="0" algn="ctr">
                        <a:lnSpc>
                          <a:spcPct val="115000"/>
                        </a:lnSpc>
                        <a:spcBef>
                          <a:spcPts val="0"/>
                        </a:spcBef>
                        <a:spcAft>
                          <a:spcPts val="0"/>
                        </a:spcAft>
                      </a:pPr>
                      <a:r>
                        <a:rPr lang="en-US" sz="1800" dirty="0">
                          <a:effectLst/>
                        </a:rPr>
                        <a:t>OTHER</a:t>
                      </a:r>
                      <a:r>
                        <a:rPr lang="en-US" sz="1800" dirty="0" smtClean="0">
                          <a:effectLst/>
                        </a:rPr>
                        <a:t>/</a:t>
                      </a:r>
                    </a:p>
                    <a:p>
                      <a:pPr marL="0" marR="0" algn="ctr">
                        <a:lnSpc>
                          <a:spcPct val="115000"/>
                        </a:lnSpc>
                        <a:spcBef>
                          <a:spcPts val="0"/>
                        </a:spcBef>
                        <a:spcAft>
                          <a:spcPts val="0"/>
                        </a:spcAft>
                      </a:pPr>
                      <a:r>
                        <a:rPr lang="en-US" sz="1800" dirty="0" smtClean="0">
                          <a:effectLst/>
                        </a:rPr>
                        <a:t>OTHER</a:t>
                      </a:r>
                    </a:p>
                    <a:p>
                      <a:pPr marL="0" marR="0" algn="ctr">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(468)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vMerge="1">
                  <a:txBody>
                    <a:bodyPr/>
                    <a:lstStyle/>
                    <a:p>
                      <a:endParaRPr lang="en-US"/>
                    </a:p>
                  </a:txBody>
                  <a:tcPr/>
                </a:tc>
              </a:tr>
              <a:tr h="492951">
                <a:tc>
                  <a:txBody>
                    <a:bodyPr/>
                    <a:lstStyle/>
                    <a:p>
                      <a:pPr marL="0" marR="0" algn="ctr">
                        <a:lnSpc>
                          <a:spcPct val="115000"/>
                        </a:lnSpc>
                        <a:spcBef>
                          <a:spcPts val="0"/>
                        </a:spcBef>
                        <a:spcAft>
                          <a:spcPts val="0"/>
                        </a:spcAft>
                      </a:pPr>
                      <a:r>
                        <a:rPr lang="en-US" sz="1800" b="0" dirty="0">
                          <a:effectLst/>
                        </a:rPr>
                        <a:t>Rural </a:t>
                      </a:r>
                      <a:r>
                        <a:rPr lang="en-US" sz="1800" b="0" dirty="0" smtClean="0">
                          <a:effectLst/>
                        </a:rPr>
                        <a:t>North</a:t>
                      </a:r>
                    </a:p>
                    <a:p>
                      <a:pPr marL="0" marR="0" algn="ctr">
                        <a:lnSpc>
                          <a:spcPct val="115000"/>
                        </a:lnSpc>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(20)</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16735"/>
                    </a:solidFill>
                  </a:tcPr>
                </a:tc>
                <a:tc>
                  <a:txBody>
                    <a:bodyPr/>
                    <a:lstStyle/>
                    <a:p>
                      <a:pPr marL="0" marR="0" algn="ctr">
                        <a:lnSpc>
                          <a:spcPct val="115000"/>
                        </a:lnSpc>
                        <a:spcBef>
                          <a:spcPts val="0"/>
                        </a:spcBef>
                        <a:spcAft>
                          <a:spcPts val="0"/>
                        </a:spcAft>
                      </a:pPr>
                      <a:r>
                        <a:rPr lang="en-US" sz="2000" dirty="0" smtClean="0">
                          <a:effectLst/>
                        </a:rPr>
                        <a:t>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2F2F2"/>
                    </a:solidFill>
                  </a:tcPr>
                </a:tc>
                <a:tc>
                  <a:txBody>
                    <a:bodyPr/>
                    <a:lstStyle/>
                    <a:p>
                      <a:pPr marL="0" marR="0" algn="ctr">
                        <a:lnSpc>
                          <a:spcPct val="115000"/>
                        </a:lnSpc>
                        <a:spcBef>
                          <a:spcPts val="0"/>
                        </a:spcBef>
                        <a:spcAft>
                          <a:spcPts val="0"/>
                        </a:spcAft>
                      </a:pPr>
                      <a:r>
                        <a:rPr lang="en-US" sz="2000" dirty="0">
                          <a:effectLst/>
                        </a:rPr>
                        <a:t>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2F2F2"/>
                    </a:solidFill>
                  </a:tcPr>
                </a:tc>
                <a:tc>
                  <a:txBody>
                    <a:bodyPr/>
                    <a:lstStyle/>
                    <a:p>
                      <a:pPr marL="0" marR="0" algn="ctr">
                        <a:lnSpc>
                          <a:spcPct val="115000"/>
                        </a:lnSpc>
                        <a:spcBef>
                          <a:spcPts val="0"/>
                        </a:spcBef>
                        <a:spcAft>
                          <a:spcPts val="0"/>
                        </a:spcAft>
                      </a:pPr>
                      <a:r>
                        <a:rPr lang="en-US" sz="2000" dirty="0">
                          <a:effectLst/>
                        </a:rPr>
                        <a:t>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2F2F2"/>
                    </a:solidFill>
                  </a:tcPr>
                </a:tc>
                <a:tc>
                  <a:txBody>
                    <a:bodyPr/>
                    <a:lstStyle/>
                    <a:p>
                      <a:pPr marL="0" marR="0" algn="ctr">
                        <a:lnSpc>
                          <a:spcPct val="115000"/>
                        </a:lnSpc>
                        <a:spcBef>
                          <a:spcPts val="0"/>
                        </a:spcBef>
                        <a:spcAft>
                          <a:spcPts val="0"/>
                        </a:spcAft>
                      </a:pPr>
                      <a:r>
                        <a:rPr lang="en-US" sz="2000" dirty="0" smtClean="0">
                          <a:effectLst/>
                        </a:rPr>
                        <a:t>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2F2F2"/>
                    </a:solidFill>
                  </a:tcPr>
                </a:tc>
                <a:tc>
                  <a:txBody>
                    <a:bodyPr/>
                    <a:lstStyle/>
                    <a:p>
                      <a:pPr marL="0" marR="0" algn="ctr">
                        <a:lnSpc>
                          <a:spcPct val="115000"/>
                        </a:lnSpc>
                        <a:spcBef>
                          <a:spcPts val="0"/>
                        </a:spcBef>
                        <a:spcAft>
                          <a:spcPts val="0"/>
                        </a:spcAft>
                      </a:pPr>
                      <a:r>
                        <a:rPr lang="en-US" sz="2000" dirty="0" smtClean="0">
                          <a:effectLst/>
                        </a:rPr>
                        <a:t>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2F2F2"/>
                    </a:solidFill>
                  </a:tcPr>
                </a:tc>
              </a:tr>
              <a:tr h="492951">
                <a:tc>
                  <a:txBody>
                    <a:bodyPr/>
                    <a:lstStyle/>
                    <a:p>
                      <a:pPr marL="0" marR="0" algn="ctr">
                        <a:lnSpc>
                          <a:spcPct val="115000"/>
                        </a:lnSpc>
                        <a:spcBef>
                          <a:spcPts val="0"/>
                        </a:spcBef>
                        <a:spcAft>
                          <a:spcPts val="0"/>
                        </a:spcAft>
                      </a:pPr>
                      <a:r>
                        <a:rPr lang="en-US" sz="1800" b="0" dirty="0">
                          <a:effectLst/>
                        </a:rPr>
                        <a:t>Rural </a:t>
                      </a:r>
                      <a:r>
                        <a:rPr lang="en-US" sz="1800" b="0" dirty="0" smtClean="0">
                          <a:effectLst/>
                        </a:rPr>
                        <a:t>South</a:t>
                      </a:r>
                    </a:p>
                    <a:p>
                      <a:pPr marL="0" marR="0" algn="ctr">
                        <a:lnSpc>
                          <a:spcPct val="115000"/>
                        </a:lnSpc>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(45)</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16735"/>
                    </a:solidFill>
                  </a:tcPr>
                </a:tc>
                <a:tc>
                  <a:txBody>
                    <a:bodyPr/>
                    <a:lstStyle/>
                    <a:p>
                      <a:pPr marL="0" marR="0" algn="ctr">
                        <a:lnSpc>
                          <a:spcPct val="115000"/>
                        </a:lnSpc>
                        <a:spcBef>
                          <a:spcPts val="0"/>
                        </a:spcBef>
                        <a:spcAft>
                          <a:spcPts val="0"/>
                        </a:spcAft>
                      </a:pPr>
                      <a:r>
                        <a:rPr lang="en-US" sz="2000" dirty="0" smtClean="0">
                          <a:effectLst/>
                        </a:rPr>
                        <a:t>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a:txBody>
                    <a:bodyPr/>
                    <a:lstStyle/>
                    <a:p>
                      <a:pPr marL="0" marR="0" algn="ctr">
                        <a:lnSpc>
                          <a:spcPct val="115000"/>
                        </a:lnSpc>
                        <a:spcBef>
                          <a:spcPts val="0"/>
                        </a:spcBef>
                        <a:spcAft>
                          <a:spcPts val="0"/>
                        </a:spcAft>
                      </a:pPr>
                      <a:r>
                        <a:rPr lang="en-US" sz="2000" dirty="0" smtClean="0">
                          <a:effectLst/>
                        </a:rPr>
                        <a:t>28.6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a:txBody>
                    <a:bodyPr/>
                    <a:lstStyle/>
                    <a:p>
                      <a:pPr marL="0" marR="0" algn="ctr">
                        <a:lnSpc>
                          <a:spcPct val="115000"/>
                        </a:lnSpc>
                        <a:spcBef>
                          <a:spcPts val="0"/>
                        </a:spcBef>
                        <a:spcAft>
                          <a:spcPts val="0"/>
                        </a:spcAft>
                      </a:pPr>
                      <a:r>
                        <a:rPr lang="en-US" sz="2000" dirty="0" smtClean="0">
                          <a:effectLst/>
                        </a:rPr>
                        <a:t>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a:txBody>
                    <a:bodyPr/>
                    <a:lstStyle/>
                    <a:p>
                      <a:pPr marL="0" marR="0" algn="ctr">
                        <a:lnSpc>
                          <a:spcPct val="115000"/>
                        </a:lnSpc>
                        <a:spcBef>
                          <a:spcPts val="0"/>
                        </a:spcBef>
                        <a:spcAft>
                          <a:spcPts val="0"/>
                        </a:spcAft>
                      </a:pPr>
                      <a:r>
                        <a:rPr lang="en-US" sz="2000" dirty="0" smtClean="0">
                          <a:effectLst/>
                        </a:rPr>
                        <a:t>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a:txBody>
                    <a:bodyPr/>
                    <a:lstStyle/>
                    <a:p>
                      <a:pPr marL="0" marR="0" algn="ctr">
                        <a:lnSpc>
                          <a:spcPct val="115000"/>
                        </a:lnSpc>
                        <a:spcBef>
                          <a:spcPts val="0"/>
                        </a:spcBef>
                        <a:spcAft>
                          <a:spcPts val="0"/>
                        </a:spcAft>
                      </a:pPr>
                      <a:r>
                        <a:rPr lang="en-US" sz="2000" dirty="0" smtClean="0">
                          <a:effectLst/>
                        </a:rPr>
                        <a:t>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r>
              <a:tr h="492951">
                <a:tc>
                  <a:txBody>
                    <a:bodyPr/>
                    <a:lstStyle/>
                    <a:p>
                      <a:pPr marL="0" marR="0" algn="ctr">
                        <a:lnSpc>
                          <a:spcPct val="115000"/>
                        </a:lnSpc>
                        <a:spcBef>
                          <a:spcPts val="0"/>
                        </a:spcBef>
                        <a:spcAft>
                          <a:spcPts val="0"/>
                        </a:spcAft>
                      </a:pPr>
                      <a:r>
                        <a:rPr lang="en-US" sz="1800" b="0" dirty="0">
                          <a:effectLst/>
                        </a:rPr>
                        <a:t>Urban </a:t>
                      </a:r>
                      <a:r>
                        <a:rPr lang="en-US" sz="1800" b="0" dirty="0" smtClean="0">
                          <a:effectLst/>
                        </a:rPr>
                        <a:t>North</a:t>
                      </a:r>
                    </a:p>
                    <a:p>
                      <a:pPr marL="0" marR="0" algn="ctr">
                        <a:lnSpc>
                          <a:spcPct val="115000"/>
                        </a:lnSpc>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(45)</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16735"/>
                    </a:solidFill>
                  </a:tcPr>
                </a:tc>
                <a:tc>
                  <a:txBody>
                    <a:bodyPr/>
                    <a:lstStyle/>
                    <a:p>
                      <a:pPr marL="0" marR="0" algn="ctr">
                        <a:lnSpc>
                          <a:spcPct val="115000"/>
                        </a:lnSpc>
                        <a:spcBef>
                          <a:spcPts val="0"/>
                        </a:spcBef>
                        <a:spcAft>
                          <a:spcPts val="0"/>
                        </a:spcAft>
                      </a:pPr>
                      <a:r>
                        <a:rPr lang="en-US" sz="2000" dirty="0" smtClean="0">
                          <a:effectLst/>
                        </a:rPr>
                        <a:t>63.9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2F2F2"/>
                    </a:solidFill>
                  </a:tcPr>
                </a:tc>
                <a:tc>
                  <a:txBody>
                    <a:bodyPr/>
                    <a:lstStyle/>
                    <a:p>
                      <a:pPr marL="0" marR="0" algn="ctr">
                        <a:lnSpc>
                          <a:spcPct val="115000"/>
                        </a:lnSpc>
                        <a:spcBef>
                          <a:spcPts val="0"/>
                        </a:spcBef>
                        <a:spcAft>
                          <a:spcPts val="0"/>
                        </a:spcAft>
                      </a:pPr>
                      <a:r>
                        <a:rPr lang="en-US" sz="2000" dirty="0" smtClean="0">
                          <a:effectLst/>
                        </a:rPr>
                        <a:t>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2F2F2"/>
                    </a:solidFill>
                  </a:tcPr>
                </a:tc>
                <a:tc>
                  <a:txBody>
                    <a:bodyPr/>
                    <a:lstStyle/>
                    <a:p>
                      <a:pPr marL="0" marR="0" algn="ctr">
                        <a:lnSpc>
                          <a:spcPct val="115000"/>
                        </a:lnSpc>
                        <a:spcBef>
                          <a:spcPts val="0"/>
                        </a:spcBef>
                        <a:spcAft>
                          <a:spcPts val="0"/>
                        </a:spcAft>
                      </a:pPr>
                      <a:r>
                        <a:rPr lang="en-US" sz="2000" dirty="0" smtClean="0">
                          <a:effectLst/>
                        </a:rPr>
                        <a:t>70.6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2F2F2"/>
                    </a:solidFill>
                  </a:tcPr>
                </a:tc>
                <a:tc>
                  <a:txBody>
                    <a:bodyPr/>
                    <a:lstStyle/>
                    <a:p>
                      <a:pPr marL="0" marR="0" algn="ctr">
                        <a:lnSpc>
                          <a:spcPct val="115000"/>
                        </a:lnSpc>
                        <a:spcBef>
                          <a:spcPts val="0"/>
                        </a:spcBef>
                        <a:spcAft>
                          <a:spcPts val="0"/>
                        </a:spcAft>
                      </a:pPr>
                      <a:r>
                        <a:rPr lang="en-US" sz="2000" dirty="0" smtClean="0">
                          <a:effectLst/>
                        </a:rPr>
                        <a:t>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2F2F2"/>
                    </a:solidFill>
                  </a:tcPr>
                </a:tc>
                <a:tc>
                  <a:txBody>
                    <a:bodyPr/>
                    <a:lstStyle/>
                    <a:p>
                      <a:pPr marL="0" marR="0" algn="ctr">
                        <a:lnSpc>
                          <a:spcPct val="115000"/>
                        </a:lnSpc>
                        <a:spcBef>
                          <a:spcPts val="0"/>
                        </a:spcBef>
                        <a:spcAft>
                          <a:spcPts val="0"/>
                        </a:spcAft>
                      </a:pPr>
                      <a:r>
                        <a:rPr lang="en-US" sz="2000" dirty="0" smtClean="0">
                          <a:effectLst/>
                        </a:rPr>
                        <a:t>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2F2F2"/>
                    </a:solidFill>
                  </a:tcPr>
                </a:tc>
              </a:tr>
              <a:tr h="492951">
                <a:tc>
                  <a:txBody>
                    <a:bodyPr/>
                    <a:lstStyle/>
                    <a:p>
                      <a:pPr marL="0" marR="0" algn="ctr">
                        <a:lnSpc>
                          <a:spcPct val="115000"/>
                        </a:lnSpc>
                        <a:spcBef>
                          <a:spcPts val="0"/>
                        </a:spcBef>
                        <a:spcAft>
                          <a:spcPts val="0"/>
                        </a:spcAft>
                      </a:pPr>
                      <a:r>
                        <a:rPr lang="en-US" sz="1800" b="0" dirty="0">
                          <a:effectLst/>
                        </a:rPr>
                        <a:t>Urban </a:t>
                      </a:r>
                      <a:r>
                        <a:rPr lang="en-US" sz="1800" b="0" dirty="0" smtClean="0">
                          <a:effectLst/>
                        </a:rPr>
                        <a:t>South</a:t>
                      </a:r>
                    </a:p>
                    <a:p>
                      <a:pPr marL="0" marR="0" algn="ctr">
                        <a:lnSpc>
                          <a:spcPct val="115000"/>
                        </a:lnSpc>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(425)</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16735"/>
                    </a:solidFill>
                  </a:tcPr>
                </a:tc>
                <a:tc>
                  <a:txBody>
                    <a:bodyPr/>
                    <a:lstStyle/>
                    <a:p>
                      <a:pPr marL="0" marR="0" algn="ctr">
                        <a:lnSpc>
                          <a:spcPct val="115000"/>
                        </a:lnSpc>
                        <a:spcBef>
                          <a:spcPts val="0"/>
                        </a:spcBef>
                        <a:spcAft>
                          <a:spcPts val="0"/>
                        </a:spcAft>
                      </a:pPr>
                      <a:r>
                        <a:rPr lang="en-US" sz="2000" dirty="0" smtClean="0">
                          <a:effectLst/>
                        </a:rPr>
                        <a:t>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a:txBody>
                    <a:bodyPr/>
                    <a:lstStyle/>
                    <a:p>
                      <a:pPr marL="0" marR="0" algn="ctr">
                        <a:lnSpc>
                          <a:spcPct val="115000"/>
                        </a:lnSpc>
                        <a:spcBef>
                          <a:spcPts val="0"/>
                        </a:spcBef>
                        <a:spcAft>
                          <a:spcPts val="0"/>
                        </a:spcAft>
                      </a:pPr>
                      <a:r>
                        <a:rPr lang="en-US" sz="2000" dirty="0" smtClean="0">
                          <a:effectLst/>
                        </a:rPr>
                        <a:t>64.3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a:txBody>
                    <a:bodyPr/>
                    <a:lstStyle/>
                    <a:p>
                      <a:pPr marL="0" marR="0" algn="ctr">
                        <a:lnSpc>
                          <a:spcPct val="115000"/>
                        </a:lnSpc>
                        <a:spcBef>
                          <a:spcPts val="0"/>
                        </a:spcBef>
                        <a:spcAft>
                          <a:spcPts val="0"/>
                        </a:spcAft>
                      </a:pPr>
                      <a:r>
                        <a:rPr lang="en-US" sz="2000" dirty="0" smtClean="0">
                          <a:effectLst/>
                        </a:rPr>
                        <a:t>23.5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a:txBody>
                    <a:bodyPr/>
                    <a:lstStyle/>
                    <a:p>
                      <a:pPr marL="0" marR="0" algn="ctr">
                        <a:lnSpc>
                          <a:spcPct val="115000"/>
                        </a:lnSpc>
                        <a:spcBef>
                          <a:spcPts val="0"/>
                        </a:spcBef>
                        <a:spcAft>
                          <a:spcPts val="0"/>
                        </a:spcAft>
                      </a:pPr>
                      <a:r>
                        <a:rPr lang="en-US" sz="2000" dirty="0" smtClean="0">
                          <a:effectLst/>
                        </a:rPr>
                        <a:t>87.8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c>
                  <a:txBody>
                    <a:bodyPr/>
                    <a:lstStyle/>
                    <a:p>
                      <a:pPr marL="0" marR="0" algn="ctr">
                        <a:lnSpc>
                          <a:spcPct val="115000"/>
                        </a:lnSpc>
                        <a:spcBef>
                          <a:spcPts val="0"/>
                        </a:spcBef>
                        <a:spcAft>
                          <a:spcPts val="0"/>
                        </a:spcAft>
                      </a:pPr>
                      <a:r>
                        <a:rPr lang="en-US" sz="2000" dirty="0" smtClean="0">
                          <a:effectLst/>
                        </a:rPr>
                        <a:t>79.4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F9DF"/>
                    </a:solidFill>
                  </a:tcPr>
                </a:tc>
              </a:tr>
              <a:tr h="645317">
                <a:tc>
                  <a:txBody>
                    <a:bodyPr/>
                    <a:lstStyle/>
                    <a:p>
                      <a:pPr marL="0" marR="0" algn="ctr">
                        <a:lnSpc>
                          <a:spcPct val="115000"/>
                        </a:lnSpc>
                        <a:spcBef>
                          <a:spcPts val="0"/>
                        </a:spcBef>
                        <a:spcAft>
                          <a:spcPts val="0"/>
                        </a:spcAft>
                      </a:pPr>
                      <a:r>
                        <a:rPr lang="en-US" sz="1800" dirty="0">
                          <a:effectLst/>
                        </a:rPr>
                        <a:t>TOTAL </a:t>
                      </a:r>
                      <a:r>
                        <a:rPr lang="en-US" sz="1800" b="0" dirty="0" smtClean="0">
                          <a:effectLst/>
                        </a:rPr>
                        <a:t>% Medical School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16735"/>
                    </a:solidFill>
                  </a:tcPr>
                </a:tc>
                <a:tc>
                  <a:txBody>
                    <a:bodyPr/>
                    <a:lstStyle/>
                    <a:p>
                      <a:pPr algn="ctr"/>
                      <a:r>
                        <a:rPr lang="fr-CA" dirty="0" smtClean="0"/>
                        <a:t>100</a:t>
                      </a:r>
                    </a:p>
                  </a:txBody>
                  <a:tcPr marL="68580" marR="68580" marT="0" marB="0" anchor="ctr">
                    <a:solidFill>
                      <a:srgbClr val="F2F2F2"/>
                    </a:solidFill>
                  </a:tcPr>
                </a:tc>
                <a:tc>
                  <a:txBody>
                    <a:bodyPr/>
                    <a:lstStyle/>
                    <a:p>
                      <a:pPr algn="ctr"/>
                      <a:r>
                        <a:rPr lang="fr-CA" dirty="0" smtClean="0"/>
                        <a:t>100</a:t>
                      </a:r>
                      <a:endParaRPr lang="en-CA" dirty="0"/>
                    </a:p>
                  </a:txBody>
                  <a:tcPr marL="68580" marR="68580" marT="0" marB="0" anchor="ctr">
                    <a:solidFill>
                      <a:srgbClr val="F2F2F2"/>
                    </a:solidFill>
                  </a:tcPr>
                </a:tc>
                <a:tc>
                  <a:txBody>
                    <a:bodyPr/>
                    <a:lstStyle/>
                    <a:p>
                      <a:pPr algn="ctr"/>
                      <a:r>
                        <a:rPr lang="fr-CA" dirty="0" smtClean="0"/>
                        <a:t>100</a:t>
                      </a:r>
                      <a:endParaRPr lang="en-CA" dirty="0"/>
                    </a:p>
                  </a:txBody>
                  <a:tcPr marL="68580" marR="68580" marT="0" marB="0" anchor="ctr">
                    <a:solidFill>
                      <a:srgbClr val="F2F2F2"/>
                    </a:solidFill>
                  </a:tcPr>
                </a:tc>
                <a:tc>
                  <a:txBody>
                    <a:bodyPr/>
                    <a:lstStyle/>
                    <a:p>
                      <a:pPr algn="ctr"/>
                      <a:r>
                        <a:rPr lang="fr-CA" dirty="0" smtClean="0"/>
                        <a:t>100</a:t>
                      </a:r>
                      <a:endParaRPr lang="en-CA" dirty="0"/>
                    </a:p>
                  </a:txBody>
                  <a:tcPr marL="68580" marR="68580" marT="0" marB="0" anchor="ctr">
                    <a:solidFill>
                      <a:srgbClr val="F2F2F2"/>
                    </a:solidFill>
                  </a:tcPr>
                </a:tc>
                <a:tc>
                  <a:txBody>
                    <a:bodyPr/>
                    <a:lstStyle/>
                    <a:p>
                      <a:pPr marL="0" marR="0" algn="ctr">
                        <a:lnSpc>
                          <a:spcPct val="115000"/>
                        </a:lnSpc>
                        <a:spcBef>
                          <a:spcPts val="0"/>
                        </a:spcBef>
                        <a:spcAft>
                          <a:spcPts val="0"/>
                        </a:spcAft>
                      </a:pPr>
                      <a:r>
                        <a:rPr lang="en-US" sz="2000" dirty="0" smtClean="0">
                          <a:effectLst/>
                        </a:rPr>
                        <a:t>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2F2F2"/>
                    </a:solidFill>
                  </a:tcPr>
                </a:tc>
              </a:tr>
            </a:tbl>
          </a:graphicData>
        </a:graphic>
      </p:graphicFrame>
      <p:sp>
        <p:nvSpPr>
          <p:cNvPr id="7" name="Rectangle 6"/>
          <p:cNvSpPr/>
          <p:nvPr/>
        </p:nvSpPr>
        <p:spPr>
          <a:xfrm>
            <a:off x="228600" y="6400800"/>
            <a:ext cx="3838871" cy="369332"/>
          </a:xfrm>
          <a:prstGeom prst="rect">
            <a:avLst/>
          </a:prstGeom>
        </p:spPr>
        <p:txBody>
          <a:bodyPr wrap="none">
            <a:spAutoFit/>
          </a:bodyPr>
          <a:lstStyle/>
          <a:p>
            <a:r>
              <a:rPr lang="en-US" dirty="0" smtClean="0"/>
              <a:t>* Fisher’s Exact Test= 206.225; p&lt;0.001</a:t>
            </a:r>
            <a:endParaRPr lang="en-US" dirty="0"/>
          </a:p>
        </p:txBody>
      </p:sp>
      <p:sp>
        <p:nvSpPr>
          <p:cNvPr id="6" name="Rectangle 5"/>
          <p:cNvSpPr/>
          <p:nvPr/>
        </p:nvSpPr>
        <p:spPr bwMode="auto">
          <a:xfrm>
            <a:off x="6431280" y="3810000"/>
            <a:ext cx="1005840" cy="368808"/>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6477000" y="3144520"/>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6466840" y="4419600"/>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6461760" y="5029200"/>
            <a:ext cx="1005840" cy="368808"/>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6477000" y="5715000"/>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3352800" y="3805428"/>
            <a:ext cx="1005840" cy="368808"/>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3398520" y="3139948"/>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3388360" y="4415028"/>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3383280" y="5024628"/>
            <a:ext cx="1005840" cy="368808"/>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3398520" y="5710428"/>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4953000" y="3789680"/>
            <a:ext cx="1005840" cy="368808"/>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4998720" y="3124200"/>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4988560" y="4399280"/>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4983480" y="5117592"/>
            <a:ext cx="1005840" cy="368808"/>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4998720" y="5694680"/>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1905000" y="3865880"/>
            <a:ext cx="1005840" cy="368808"/>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1950720" y="3200400"/>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1940560" y="4475480"/>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27" name="Rectangle 26"/>
          <p:cNvSpPr/>
          <p:nvPr/>
        </p:nvSpPr>
        <p:spPr bwMode="auto">
          <a:xfrm>
            <a:off x="1935480" y="5085080"/>
            <a:ext cx="1005840" cy="368808"/>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1950720" y="5709666"/>
            <a:ext cx="1066800" cy="38557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endParaRPr>
          </a:p>
        </p:txBody>
      </p:sp>
      <p:sp>
        <p:nvSpPr>
          <p:cNvPr id="29" name="Rectangle 28"/>
          <p:cNvSpPr/>
          <p:nvPr/>
        </p:nvSpPr>
        <p:spPr bwMode="auto">
          <a:xfrm>
            <a:off x="7848600" y="5064760"/>
            <a:ext cx="1143000" cy="42164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6400800" y="5064760"/>
            <a:ext cx="1143000" cy="42164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3368040" y="5064760"/>
            <a:ext cx="1143000" cy="42164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3368040" y="3779520"/>
            <a:ext cx="1143000" cy="42164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4922520" y="4419600"/>
            <a:ext cx="1143000" cy="42164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1905000" y="4419600"/>
            <a:ext cx="1143000" cy="42164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1905000" y="3180080"/>
            <a:ext cx="1036320" cy="42164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3398520" y="3200400"/>
            <a:ext cx="3992880" cy="42164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8365766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plus(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xit" presetSubtype="16" fill="hold" grpId="1" nodeType="clickEffect">
                                  <p:stCondLst>
                                    <p:cond delay="0"/>
                                  </p:stCondLst>
                                  <p:childTnLst>
                                    <p:animEffect transition="out" filter="plus(in)">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par>
                          <p:cTn id="13" fill="hold">
                            <p:stCondLst>
                              <p:cond delay="500"/>
                            </p:stCondLst>
                            <p:childTnLst>
                              <p:par>
                                <p:cTn id="14" presetID="5" presetClass="exit" presetSubtype="10" fill="hold" grpId="0" nodeType="afterEffect">
                                  <p:stCondLst>
                                    <p:cond delay="0"/>
                                  </p:stCondLst>
                                  <p:childTnLst>
                                    <p:animEffect transition="out" filter="checkerboard(across)">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5" presetClass="exit" presetSubtype="10" fill="hold" grpId="0" nodeType="withEffect">
                                  <p:stCondLst>
                                    <p:cond delay="0"/>
                                  </p:stCondLst>
                                  <p:childTnLst>
                                    <p:animEffect transition="out" filter="checkerboard(across)">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5" presetClass="exit" presetSubtype="10" fill="hold" grpId="0" nodeType="withEffect">
                                  <p:stCondLst>
                                    <p:cond delay="0"/>
                                  </p:stCondLst>
                                  <p:childTnLst>
                                    <p:animEffect transition="out" filter="checkerboard(across)">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plus(in)">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xit" presetSubtype="16" fill="hold" grpId="1" nodeType="clickEffect">
                                  <p:stCondLst>
                                    <p:cond delay="0"/>
                                  </p:stCondLst>
                                  <p:childTnLst>
                                    <p:animEffect transition="out" filter="plus(in)">
                                      <p:cBhvr>
                                        <p:cTn id="37" dur="500"/>
                                        <p:tgtEl>
                                          <p:spTgt spid="30"/>
                                        </p:tgtEl>
                                      </p:cBhvr>
                                    </p:animEffect>
                                    <p:set>
                                      <p:cBhvr>
                                        <p:cTn id="38" dur="1" fill="hold">
                                          <p:stCondLst>
                                            <p:cond delay="499"/>
                                          </p:stCondLst>
                                        </p:cTn>
                                        <p:tgtEl>
                                          <p:spTgt spid="30"/>
                                        </p:tgtEl>
                                        <p:attrNameLst>
                                          <p:attrName>style.visibility</p:attrName>
                                        </p:attrNameLst>
                                      </p:cBhvr>
                                      <p:to>
                                        <p:strVal val="hidden"/>
                                      </p:to>
                                    </p:set>
                                  </p:childTnLst>
                                </p:cTn>
                              </p:par>
                            </p:childTnLst>
                          </p:cTn>
                        </p:par>
                        <p:par>
                          <p:cTn id="39" fill="hold">
                            <p:stCondLst>
                              <p:cond delay="500"/>
                            </p:stCondLst>
                            <p:childTnLst>
                              <p:par>
                                <p:cTn id="40" presetID="5" presetClass="exit" presetSubtype="10" fill="hold" grpId="0" nodeType="afterEffect">
                                  <p:stCondLst>
                                    <p:cond delay="0"/>
                                  </p:stCondLst>
                                  <p:childTnLst>
                                    <p:animEffect transition="out" filter="checkerboard(across)">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5" presetClass="exit" presetSubtype="10" fill="hold" grpId="0" nodeType="withEffect">
                                  <p:stCondLst>
                                    <p:cond delay="0"/>
                                  </p:stCondLst>
                                  <p:childTnLst>
                                    <p:animEffect transition="out" filter="checkerboard(across)">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5" presetClass="exit" presetSubtype="10" fill="hold" grpId="0" nodeType="withEffect">
                                  <p:stCondLst>
                                    <p:cond delay="0"/>
                                  </p:stCondLst>
                                  <p:childTnLst>
                                    <p:animEffect transition="out" filter="checkerboard(across)">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5" presetClass="exit" presetSubtype="10" fill="hold" grpId="0" nodeType="withEffect">
                                  <p:stCondLst>
                                    <p:cond delay="0"/>
                                  </p:stCondLst>
                                  <p:childTnLst>
                                    <p:animEffect transition="out" filter="checkerboard(across)">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5" presetClass="exit" presetSubtype="10" fill="hold" grpId="0" nodeType="withEffect">
                                  <p:stCondLst>
                                    <p:cond delay="0"/>
                                  </p:stCondLst>
                                  <p:childTnLst>
                                    <p:animEffect transition="out" filter="checkerboard(across)">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3" presetClass="entr" presetSubtype="16"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plus(i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3" presetClass="entr" presetSubtype="16"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plus(i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3" presetClass="exit" presetSubtype="16" fill="hold" grpId="1" nodeType="clickEffect">
                                  <p:stCondLst>
                                    <p:cond delay="0"/>
                                  </p:stCondLst>
                                  <p:childTnLst>
                                    <p:animEffect transition="out" filter="plus(in)">
                                      <p:cBhvr>
                                        <p:cTn id="68" dur="500"/>
                                        <p:tgtEl>
                                          <p:spTgt spid="31"/>
                                        </p:tgtEl>
                                      </p:cBhvr>
                                    </p:animEffect>
                                    <p:set>
                                      <p:cBhvr>
                                        <p:cTn id="69" dur="1" fill="hold">
                                          <p:stCondLst>
                                            <p:cond delay="499"/>
                                          </p:stCondLst>
                                        </p:cTn>
                                        <p:tgtEl>
                                          <p:spTgt spid="31"/>
                                        </p:tgtEl>
                                        <p:attrNameLst>
                                          <p:attrName>style.visibility</p:attrName>
                                        </p:attrNameLst>
                                      </p:cBhvr>
                                      <p:to>
                                        <p:strVal val="hidden"/>
                                      </p:to>
                                    </p:set>
                                  </p:childTnLst>
                                </p:cTn>
                              </p:par>
                              <p:par>
                                <p:cTn id="70" presetID="13" presetClass="exit" presetSubtype="16" fill="hold" grpId="1" nodeType="withEffect">
                                  <p:stCondLst>
                                    <p:cond delay="0"/>
                                  </p:stCondLst>
                                  <p:childTnLst>
                                    <p:animEffect transition="out" filter="plus(in)">
                                      <p:cBhvr>
                                        <p:cTn id="71" dur="500"/>
                                        <p:tgtEl>
                                          <p:spTgt spid="32"/>
                                        </p:tgtEl>
                                      </p:cBhvr>
                                    </p:animEffect>
                                    <p:set>
                                      <p:cBhvr>
                                        <p:cTn id="72" dur="1" fill="hold">
                                          <p:stCondLst>
                                            <p:cond delay="499"/>
                                          </p:stCondLst>
                                        </p:cTn>
                                        <p:tgtEl>
                                          <p:spTgt spid="32"/>
                                        </p:tgtEl>
                                        <p:attrNameLst>
                                          <p:attrName>style.visibility</p:attrName>
                                        </p:attrNameLst>
                                      </p:cBhvr>
                                      <p:to>
                                        <p:strVal val="hidden"/>
                                      </p:to>
                                    </p:set>
                                  </p:childTnLst>
                                </p:cTn>
                              </p:par>
                            </p:childTnLst>
                          </p:cTn>
                        </p:par>
                        <p:par>
                          <p:cTn id="73" fill="hold">
                            <p:stCondLst>
                              <p:cond delay="500"/>
                            </p:stCondLst>
                            <p:childTnLst>
                              <p:par>
                                <p:cTn id="74" presetID="5" presetClass="exit" presetSubtype="10" fill="hold" grpId="0" nodeType="afterEffect">
                                  <p:stCondLst>
                                    <p:cond delay="0"/>
                                  </p:stCondLst>
                                  <p:childTnLst>
                                    <p:animEffect transition="out" filter="checkerboard(across)">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5" presetClass="exit" presetSubtype="10" fill="hold" grpId="0" nodeType="withEffect">
                                  <p:stCondLst>
                                    <p:cond delay="0"/>
                                  </p:stCondLst>
                                  <p:childTnLst>
                                    <p:animEffect transition="out" filter="checkerboard(across)">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par>
                                <p:cTn id="80" presetID="5" presetClass="exit" presetSubtype="10" fill="hold" grpId="0" nodeType="withEffect">
                                  <p:stCondLst>
                                    <p:cond delay="0"/>
                                  </p:stCondLst>
                                  <p:childTnLst>
                                    <p:animEffect transition="out" filter="checkerboard(across)">
                                      <p:cBhvr>
                                        <p:cTn id="81" dur="500"/>
                                        <p:tgtEl>
                                          <p:spTgt spid="21"/>
                                        </p:tgtEl>
                                      </p:cBhvr>
                                    </p:animEffect>
                                    <p:set>
                                      <p:cBhvr>
                                        <p:cTn id="82" dur="1" fill="hold">
                                          <p:stCondLst>
                                            <p:cond delay="499"/>
                                          </p:stCondLst>
                                        </p:cTn>
                                        <p:tgtEl>
                                          <p:spTgt spid="21"/>
                                        </p:tgtEl>
                                        <p:attrNameLst>
                                          <p:attrName>style.visibility</p:attrName>
                                        </p:attrNameLst>
                                      </p:cBhvr>
                                      <p:to>
                                        <p:strVal val="hidden"/>
                                      </p:to>
                                    </p:set>
                                  </p:childTnLst>
                                </p:cTn>
                              </p:par>
                              <p:par>
                                <p:cTn id="83" presetID="5" presetClass="exit" presetSubtype="10" fill="hold" grpId="0" nodeType="withEffect">
                                  <p:stCondLst>
                                    <p:cond delay="0"/>
                                  </p:stCondLst>
                                  <p:childTnLst>
                                    <p:animEffect transition="out" filter="checkerboard(across)">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5" presetClass="exit" presetSubtype="10" fill="hold" grpId="0" nodeType="withEffect">
                                  <p:stCondLst>
                                    <p:cond delay="0"/>
                                  </p:stCondLst>
                                  <p:childTnLst>
                                    <p:animEffect transition="out" filter="checkerboard(across)">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3" presetClass="entr" presetSubtype="16"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plus(in)">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3" presetClass="exit" presetSubtype="16" fill="hold" grpId="1" nodeType="clickEffect">
                                  <p:stCondLst>
                                    <p:cond delay="0"/>
                                  </p:stCondLst>
                                  <p:childTnLst>
                                    <p:animEffect transition="out" filter="plus(in)">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childTnLst>
                          </p:cTn>
                        </p:par>
                        <p:par>
                          <p:cTn id="99" fill="hold">
                            <p:stCondLst>
                              <p:cond delay="500"/>
                            </p:stCondLst>
                            <p:childTnLst>
                              <p:par>
                                <p:cTn id="100" presetID="5" presetClass="exit" presetSubtype="10" fill="hold" grpId="0" nodeType="afterEffect">
                                  <p:stCondLst>
                                    <p:cond delay="0"/>
                                  </p:stCondLst>
                                  <p:childTnLst>
                                    <p:animEffect transition="out" filter="checkerboard(across)">
                                      <p:cBhvr>
                                        <p:cTn id="101" dur="500"/>
                                        <p:tgtEl>
                                          <p:spTgt spid="24"/>
                                        </p:tgtEl>
                                      </p:cBhvr>
                                    </p:animEffect>
                                    <p:set>
                                      <p:cBhvr>
                                        <p:cTn id="102" dur="1" fill="hold">
                                          <p:stCondLst>
                                            <p:cond delay="499"/>
                                          </p:stCondLst>
                                        </p:cTn>
                                        <p:tgtEl>
                                          <p:spTgt spid="24"/>
                                        </p:tgtEl>
                                        <p:attrNameLst>
                                          <p:attrName>style.visibility</p:attrName>
                                        </p:attrNameLst>
                                      </p:cBhvr>
                                      <p:to>
                                        <p:strVal val="hidden"/>
                                      </p:to>
                                    </p:set>
                                  </p:childTnLst>
                                </p:cTn>
                              </p:par>
                              <p:par>
                                <p:cTn id="103" presetID="5" presetClass="exit" presetSubtype="10" fill="hold" grpId="0" nodeType="withEffect">
                                  <p:stCondLst>
                                    <p:cond delay="0"/>
                                  </p:stCondLst>
                                  <p:childTnLst>
                                    <p:animEffect transition="out" filter="checkerboard(across)">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par>
                                <p:cTn id="106" presetID="5" presetClass="exit" presetSubtype="10" fill="hold" grpId="0" nodeType="withEffect">
                                  <p:stCondLst>
                                    <p:cond delay="0"/>
                                  </p:stCondLst>
                                  <p:childTnLst>
                                    <p:animEffect transition="out" filter="checkerboard(across)">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par>
                                <p:cTn id="109" presetID="5" presetClass="exit" presetSubtype="10" fill="hold" grpId="0" nodeType="withEffect">
                                  <p:stCondLst>
                                    <p:cond delay="0"/>
                                  </p:stCondLst>
                                  <p:childTnLst>
                                    <p:animEffect transition="out" filter="checkerboard(across)">
                                      <p:cBhvr>
                                        <p:cTn id="110" dur="500"/>
                                        <p:tgtEl>
                                          <p:spTgt spid="27"/>
                                        </p:tgtEl>
                                      </p:cBhvr>
                                    </p:animEffect>
                                    <p:set>
                                      <p:cBhvr>
                                        <p:cTn id="111" dur="1" fill="hold">
                                          <p:stCondLst>
                                            <p:cond delay="499"/>
                                          </p:stCondLst>
                                        </p:cTn>
                                        <p:tgtEl>
                                          <p:spTgt spid="27"/>
                                        </p:tgtEl>
                                        <p:attrNameLst>
                                          <p:attrName>style.visibility</p:attrName>
                                        </p:attrNameLst>
                                      </p:cBhvr>
                                      <p:to>
                                        <p:strVal val="hidden"/>
                                      </p:to>
                                    </p:set>
                                  </p:childTnLst>
                                </p:cTn>
                              </p:par>
                              <p:par>
                                <p:cTn id="112" presetID="5" presetClass="exit" presetSubtype="10" fill="hold" grpId="0" nodeType="withEffect">
                                  <p:stCondLst>
                                    <p:cond delay="0"/>
                                  </p:stCondLst>
                                  <p:childTnLst>
                                    <p:animEffect transition="out" filter="checkerboard(across)">
                                      <p:cBhvr>
                                        <p:cTn id="113" dur="500"/>
                                        <p:tgtEl>
                                          <p:spTgt spid="28"/>
                                        </p:tgtEl>
                                      </p:cBhvr>
                                    </p:animEffect>
                                    <p:set>
                                      <p:cBhvr>
                                        <p:cTn id="114" dur="1" fill="hold">
                                          <p:stCondLst>
                                            <p:cond delay="499"/>
                                          </p:stCondLst>
                                        </p:cTn>
                                        <p:tgtEl>
                                          <p:spTgt spid="2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3" presetClass="entr" presetSubtype="16"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plus(in)">
                                      <p:cBhvr>
                                        <p:cTn id="119" dur="500"/>
                                        <p:tgtEl>
                                          <p:spTgt spid="34"/>
                                        </p:tgtEl>
                                      </p:cBhvr>
                                    </p:animEffect>
                                  </p:childTnLst>
                                </p:cTn>
                              </p:par>
                            </p:childTnLst>
                          </p:cTn>
                        </p:par>
                      </p:childTnLst>
                    </p:cTn>
                  </p:par>
                  <p:par>
                    <p:cTn id="120" fill="hold">
                      <p:stCondLst>
                        <p:cond delay="indefinite"/>
                      </p:stCondLst>
                      <p:childTnLst>
                        <p:par>
                          <p:cTn id="121" fill="hold">
                            <p:stCondLst>
                              <p:cond delay="0"/>
                            </p:stCondLst>
                            <p:childTnLst>
                              <p:par>
                                <p:cTn id="122" presetID="13" presetClass="entr" presetSubtype="16" fill="hold" grpId="0" nodeType="click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plus(in)">
                                      <p:cBhvr>
                                        <p:cTn id="124" dur="500"/>
                                        <p:tgtEl>
                                          <p:spTgt spid="35"/>
                                        </p:tgtEl>
                                      </p:cBhvr>
                                    </p:animEffect>
                                  </p:childTnLst>
                                </p:cTn>
                              </p:par>
                            </p:childTnLst>
                          </p:cTn>
                        </p:par>
                      </p:childTnLst>
                    </p:cTn>
                  </p:par>
                  <p:par>
                    <p:cTn id="125" fill="hold">
                      <p:stCondLst>
                        <p:cond delay="indefinite"/>
                      </p:stCondLst>
                      <p:childTnLst>
                        <p:par>
                          <p:cTn id="126" fill="hold">
                            <p:stCondLst>
                              <p:cond delay="0"/>
                            </p:stCondLst>
                            <p:childTnLst>
                              <p:par>
                                <p:cTn id="127" presetID="13" presetClass="entr" presetSubtype="16" fill="hold" grpId="0" nodeType="click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plus(in)">
                                      <p:cBhvr>
                                        <p:cTn id="1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a:xfrm>
            <a:off x="277813" y="1447800"/>
            <a:ext cx="8256587" cy="685800"/>
          </a:xfrm>
        </p:spPr>
        <p:txBody>
          <a:bodyPr>
            <a:normAutofit/>
          </a:bodyPr>
          <a:lstStyle/>
          <a:p>
            <a:pPr marL="0" indent="0">
              <a:buNone/>
            </a:pPr>
            <a:r>
              <a:rPr lang="en-CA" b="1" dirty="0" smtClean="0"/>
              <a:t>NOSM </a:t>
            </a:r>
            <a:r>
              <a:rPr lang="en-CA" b="1" dirty="0"/>
              <a:t>UG or NOSM PG </a:t>
            </a:r>
            <a:r>
              <a:rPr lang="en-CA" b="1" dirty="0" smtClean="0"/>
              <a:t>= rural </a:t>
            </a:r>
            <a:r>
              <a:rPr lang="en-CA" b="1" dirty="0"/>
              <a:t>or northern </a:t>
            </a:r>
            <a:r>
              <a:rPr lang="en-CA" b="1" dirty="0" smtClean="0"/>
              <a:t>Ontario</a:t>
            </a:r>
            <a:endParaRPr lang="en-US" sz="2000" dirty="0"/>
          </a:p>
        </p:txBody>
      </p:sp>
      <p:pic>
        <p:nvPicPr>
          <p:cNvPr id="5122" name="Picture 2" descr="http://www.northernlife.ca/uploadedImages/news/localNews/2012/01(5)/220412_MS_NOSM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7705" y="2286000"/>
            <a:ext cx="2404533" cy="18034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bwMode="auto">
          <a:xfrm>
            <a:off x="277813" y="1447800"/>
            <a:ext cx="6503987"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FontTx/>
              <a:buNone/>
            </a:pPr>
            <a:endParaRPr lang="en-CA" b="1" kern="0" dirty="0" smtClean="0"/>
          </a:p>
          <a:p>
            <a:endParaRPr lang="en-CA" b="1" kern="0" dirty="0" smtClean="0"/>
          </a:p>
          <a:p>
            <a:pPr lvl="1"/>
            <a:r>
              <a:rPr lang="en-US" sz="2400" b="0" kern="0" dirty="0" smtClean="0"/>
              <a:t>Any NOSM exposure = in rural and north.  </a:t>
            </a:r>
          </a:p>
          <a:p>
            <a:pPr lvl="1"/>
            <a:endParaRPr lang="en-US" sz="2400" b="0" kern="0" dirty="0" smtClean="0"/>
          </a:p>
          <a:p>
            <a:pPr lvl="1"/>
            <a:r>
              <a:rPr lang="en-US" sz="2400" b="0" kern="0" dirty="0" smtClean="0"/>
              <a:t>NOSM UG = Rural  </a:t>
            </a:r>
          </a:p>
          <a:p>
            <a:pPr lvl="2"/>
            <a:r>
              <a:rPr lang="en-US" sz="2000" b="0" kern="0" dirty="0" smtClean="0"/>
              <a:t>distributed education/clerkships?</a:t>
            </a:r>
          </a:p>
          <a:p>
            <a:pPr lvl="2"/>
            <a:r>
              <a:rPr lang="en-US" sz="2000" b="0" kern="0" dirty="0" smtClean="0"/>
              <a:t>selection process (i.e. rural backgrounds)?  </a:t>
            </a:r>
          </a:p>
          <a:p>
            <a:pPr marL="914400" lvl="2" indent="0">
              <a:buFontTx/>
              <a:buNone/>
            </a:pPr>
            <a:endParaRPr lang="en-US" sz="2000" b="0" kern="0" dirty="0" smtClean="0"/>
          </a:p>
          <a:p>
            <a:pPr lvl="1"/>
            <a:r>
              <a:rPr lang="en-US" sz="2400" b="0" kern="0" dirty="0" smtClean="0"/>
              <a:t>NOSM PG = North </a:t>
            </a:r>
          </a:p>
          <a:p>
            <a:pPr lvl="2"/>
            <a:r>
              <a:rPr lang="en-US" sz="2000" b="0" kern="0" dirty="0" smtClean="0"/>
              <a:t>PG experience may be more influential than UG experience.</a:t>
            </a:r>
            <a:endParaRPr lang="en-US" sz="2000" b="0" kern="0" dirty="0"/>
          </a:p>
        </p:txBody>
      </p:sp>
      <p:pic>
        <p:nvPicPr>
          <p:cNvPr id="5126" name="Picture 6" descr="http://www.rcinet.ca/english/illustration/htmleditor/NOSM%20West%20Campus,%20Lakehead%20University,%20Thunder%20Ba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7704" y="4245530"/>
            <a:ext cx="2404533" cy="16038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94681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calcmode="lin" valueType="num">
                                      <p:cBhvr additive="base">
                                        <p:cTn id="1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 calcmode="lin" valueType="num">
                                      <p:cBhvr additive="base">
                                        <p:cTn id="27"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8" end="8"/>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 calcmode="lin" valueType="num">
                                      <p:cBhvr additive="base">
                                        <p:cTn id="31"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Implications for student selection and curriculum design </a:t>
            </a:r>
            <a:endParaRPr lang="en-US" dirty="0" smtClean="0"/>
          </a:p>
          <a:p>
            <a:pPr lvl="1"/>
            <a:r>
              <a:rPr lang="en-US" dirty="0" smtClean="0"/>
              <a:t>if </a:t>
            </a:r>
            <a:r>
              <a:rPr lang="en-US" dirty="0"/>
              <a:t>we are selecting the right ones and they are staying </a:t>
            </a:r>
            <a:r>
              <a:rPr lang="en-US" dirty="0" smtClean="0"/>
              <a:t> </a:t>
            </a:r>
          </a:p>
          <a:p>
            <a:pPr lvl="1"/>
            <a:r>
              <a:rPr lang="en-US" dirty="0" smtClean="0"/>
              <a:t>NOSM </a:t>
            </a:r>
            <a:r>
              <a:rPr lang="en-US" dirty="0"/>
              <a:t>must be doing something right </a:t>
            </a:r>
            <a:endParaRPr lang="en-US" dirty="0" smtClean="0"/>
          </a:p>
          <a:p>
            <a:endParaRPr lang="en-US" dirty="0"/>
          </a:p>
          <a:p>
            <a:pPr marL="0" indent="0">
              <a:buNone/>
            </a:pPr>
            <a:r>
              <a:rPr lang="en-US" dirty="0" smtClean="0"/>
              <a:t>If </a:t>
            </a:r>
            <a:r>
              <a:rPr lang="en-US" dirty="0"/>
              <a:t>it works with MDs, then why not with other </a:t>
            </a:r>
            <a:r>
              <a:rPr lang="en-US" dirty="0" smtClean="0"/>
              <a:t>providers?  </a:t>
            </a:r>
          </a:p>
          <a:p>
            <a:pPr lvl="1"/>
            <a:r>
              <a:rPr lang="en-US" dirty="0" smtClean="0"/>
              <a:t>health </a:t>
            </a:r>
            <a:r>
              <a:rPr lang="en-US" dirty="0"/>
              <a:t>provider training in </a:t>
            </a:r>
            <a:r>
              <a:rPr lang="en-US" dirty="0" smtClean="0"/>
              <a:t>northern </a:t>
            </a:r>
            <a:r>
              <a:rPr lang="en-US" dirty="0"/>
              <a:t>and rural areas</a:t>
            </a:r>
          </a:p>
          <a:p>
            <a:pPr lvl="0"/>
            <a:endParaRPr lang="en-US" dirty="0" smtClean="0"/>
          </a:p>
          <a:p>
            <a:pPr marL="0" lvl="0" indent="0">
              <a:buNone/>
            </a:pPr>
            <a:r>
              <a:rPr lang="en-US" dirty="0" smtClean="0"/>
              <a:t>Celebrate </a:t>
            </a:r>
            <a:r>
              <a:rPr lang="en-US" dirty="0"/>
              <a:t>successes </a:t>
            </a:r>
            <a:endParaRPr lang="en-US" dirty="0" smtClean="0"/>
          </a:p>
          <a:p>
            <a:pPr lvl="1"/>
            <a:r>
              <a:rPr lang="en-US" dirty="0" smtClean="0"/>
              <a:t>it </a:t>
            </a:r>
            <a:r>
              <a:rPr lang="en-US" dirty="0"/>
              <a:t>seems to be </a:t>
            </a:r>
            <a:r>
              <a:rPr lang="en-US" dirty="0" smtClean="0"/>
              <a:t>working </a:t>
            </a:r>
          </a:p>
          <a:p>
            <a:pPr lvl="1"/>
            <a:r>
              <a:rPr lang="en-US" dirty="0" smtClean="0"/>
              <a:t>it </a:t>
            </a:r>
            <a:r>
              <a:rPr lang="en-US" dirty="0"/>
              <a:t>seems that money was well </a:t>
            </a:r>
            <a:r>
              <a:rPr lang="en-US" dirty="0" smtClean="0"/>
              <a:t>invested</a:t>
            </a:r>
            <a:endParaRPr lang="en-US" dirty="0"/>
          </a:p>
        </p:txBody>
      </p:sp>
      <p:pic>
        <p:nvPicPr>
          <p:cNvPr id="6146" name="Picture 2" descr="C:\Users\CRANHR\AppData\Local\Microsoft\Windows\Temporary Internet Files\Content.IE5\B245LG1A\success[1].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636" b="100000" l="0" r="100000">
                        <a14:foregroundMark x1="43273" y1="59746" x2="43273" y2="59746"/>
                        <a14:backgroundMark x1="40727" y1="77754" x2="40727" y2="77754"/>
                      </a14:backgroundRemoval>
                    </a14:imgEffect>
                  </a14:imgLayer>
                </a14:imgProps>
              </a:ext>
              <a:ext uri="{28A0092B-C50C-407E-A947-70E740481C1C}">
                <a14:useLocalDpi xmlns:a14="http://schemas.microsoft.com/office/drawing/2010/main" xmlns="" val="0"/>
              </a:ext>
            </a:extLst>
          </a:blip>
          <a:srcRect l="-2055" t="1064" r="2055" b="23593"/>
          <a:stretch/>
        </p:blipFill>
        <p:spPr bwMode="auto">
          <a:xfrm>
            <a:off x="5486400" y="4099559"/>
            <a:ext cx="2781300" cy="17983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92931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6146"/>
                                        </p:tgtEl>
                                        <p:attrNameLst>
                                          <p:attrName>style.visibility</p:attrName>
                                        </p:attrNameLst>
                                      </p:cBhvr>
                                      <p:to>
                                        <p:strVal val="visible"/>
                                      </p:to>
                                    </p:set>
                                    <p:anim calcmode="lin" valueType="num">
                                      <p:cBhvr>
                                        <p:cTn id="30" dur="500" fill="hold"/>
                                        <p:tgtEl>
                                          <p:spTgt spid="6146"/>
                                        </p:tgtEl>
                                        <p:attrNameLst>
                                          <p:attrName>ppt_w</p:attrName>
                                        </p:attrNameLst>
                                      </p:cBhvr>
                                      <p:tavLst>
                                        <p:tav tm="0">
                                          <p:val>
                                            <p:fltVal val="0"/>
                                          </p:val>
                                        </p:tav>
                                        <p:tav tm="100000">
                                          <p:val>
                                            <p:strVal val="#ppt_w"/>
                                          </p:val>
                                        </p:tav>
                                      </p:tavLst>
                                    </p:anim>
                                    <p:anim calcmode="lin" valueType="num">
                                      <p:cBhvr>
                                        <p:cTn id="31" dur="500" fill="hold"/>
                                        <p:tgtEl>
                                          <p:spTgt spid="6146"/>
                                        </p:tgtEl>
                                        <p:attrNameLst>
                                          <p:attrName>ppt_h</p:attrName>
                                        </p:attrNameLst>
                                      </p:cBhvr>
                                      <p:tavLst>
                                        <p:tav tm="0">
                                          <p:val>
                                            <p:fltVal val="0"/>
                                          </p:val>
                                        </p:tav>
                                        <p:tav tm="100000">
                                          <p:val>
                                            <p:strVal val="#ppt_h"/>
                                          </p:val>
                                        </p:tav>
                                      </p:tavLst>
                                    </p:anim>
                                    <p:animEffect transition="in" filter="fade">
                                      <p:cBhvr>
                                        <p:cTn id="3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570.gif"/>
          <p:cNvPicPr>
            <a:picLocks noGrp="1" noChangeAspect="1"/>
          </p:cNvPicPr>
          <p:nvPr>
            <p:ph idx="1"/>
          </p:nvPr>
        </p:nvPicPr>
        <p:blipFill>
          <a:blip r:embed="rId2" cstate="print"/>
          <a:stretch>
            <a:fillRect/>
          </a:stretch>
        </p:blipFill>
        <p:spPr>
          <a:xfrm>
            <a:off x="2209800" y="1143000"/>
            <a:ext cx="4876800" cy="4876800"/>
          </a:xfrm>
        </p:spPr>
      </p:pic>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981200"/>
            <a:ext cx="6324600" cy="2133600"/>
          </a:xfrm>
        </p:spPr>
        <p:txBody>
          <a:bodyPr/>
          <a:lstStyle/>
          <a:p>
            <a:r>
              <a:rPr lang="en-US" dirty="0"/>
              <a:t>Questions and Comments are Welcome!</a:t>
            </a:r>
            <a:endParaRPr lang="en-CA" dirty="0"/>
          </a:p>
        </p:txBody>
      </p:sp>
    </p:spTree>
    <p:extLst>
      <p:ext uri="{BB962C8B-B14F-4D97-AF65-F5344CB8AC3E}">
        <p14:creationId xmlns:p14="http://schemas.microsoft.com/office/powerpoint/2010/main" xmlns="" val="3668921512"/>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838200"/>
          </a:xfrm>
        </p:spPr>
        <p:txBody>
          <a:bodyPr>
            <a:normAutofit fontScale="90000"/>
          </a:bodyPr>
          <a:lstStyle/>
          <a:p>
            <a:r>
              <a:rPr lang="en-CA" b="1" dirty="0" smtClean="0"/>
              <a:t>Conflict of Interest Declaration: </a:t>
            </a:r>
            <a:br>
              <a:rPr lang="en-CA" b="1" dirty="0" smtClean="0"/>
            </a:br>
            <a:r>
              <a:rPr lang="en-CA" b="1" dirty="0" smtClean="0"/>
              <a:t/>
            </a:r>
            <a:br>
              <a:rPr lang="en-CA" b="1" dirty="0" smtClean="0"/>
            </a:br>
            <a:r>
              <a:rPr lang="en-CA" b="1" dirty="0" smtClean="0"/>
              <a:t>Nothing to Disclose</a:t>
            </a:r>
            <a:endParaRPr lang="en-CA" b="1" dirty="0"/>
          </a:p>
        </p:txBody>
      </p:sp>
      <p:sp>
        <p:nvSpPr>
          <p:cNvPr id="3" name="Content Placeholder 2"/>
          <p:cNvSpPr>
            <a:spLocks noGrp="1"/>
          </p:cNvSpPr>
          <p:nvPr>
            <p:ph idx="1"/>
          </p:nvPr>
        </p:nvSpPr>
        <p:spPr>
          <a:xfrm>
            <a:off x="304800" y="1905000"/>
            <a:ext cx="8686800" cy="4419600"/>
          </a:xfrm>
        </p:spPr>
        <p:txBody>
          <a:bodyPr>
            <a:normAutofit/>
          </a:bodyPr>
          <a:lstStyle/>
          <a:p>
            <a:endParaRPr lang="en-US" altLang="en-US" dirty="0" smtClean="0"/>
          </a:p>
          <a:p>
            <a:r>
              <a:rPr lang="en-US" altLang="en-US" dirty="0" smtClean="0"/>
              <a:t>Presenter:  </a:t>
            </a:r>
            <a:r>
              <a:rPr lang="en-US" altLang="en-US" b="1" dirty="0" smtClean="0"/>
              <a:t>Patrick </a:t>
            </a:r>
            <a:r>
              <a:rPr lang="en-US" altLang="en-US" b="1" dirty="0" err="1" smtClean="0"/>
              <a:t>Timony</a:t>
            </a:r>
            <a:endParaRPr lang="en-US" altLang="en-US" b="1" dirty="0" smtClean="0"/>
          </a:p>
          <a:p>
            <a:endParaRPr lang="en-US" altLang="en-US" dirty="0" smtClean="0"/>
          </a:p>
          <a:p>
            <a:pPr marL="355600" indent="-355600">
              <a:tabLst>
                <a:tab pos="1341438" algn="l"/>
              </a:tabLst>
            </a:pPr>
            <a:r>
              <a:rPr lang="en-US" altLang="en-US" dirty="0" smtClean="0"/>
              <a:t>Title of Presentation:  Does a Northern Education Produce 	Northern Physicians? Exploring </a:t>
            </a:r>
            <a:r>
              <a:rPr lang="en-US" altLang="en-US" dirty="0" err="1" smtClean="0"/>
              <a:t>Practise</a:t>
            </a:r>
            <a:r>
              <a:rPr lang="en-US" altLang="en-US" dirty="0" smtClean="0"/>
              <a:t> Locations 	of Recently Graduated Family Physicians in Ontario</a:t>
            </a:r>
          </a:p>
          <a:p>
            <a:endParaRPr lang="en-US" altLang="en-US" dirty="0" smtClean="0"/>
          </a:p>
          <a:p>
            <a:r>
              <a:rPr lang="en-US" altLang="en-US" dirty="0" smtClean="0"/>
              <a:t> I have no financial or personal relationships to disclose </a:t>
            </a:r>
            <a:endParaRPr lang="en-US" altLang="en-US" dirty="0"/>
          </a:p>
        </p:txBody>
      </p:sp>
    </p:spTree>
    <p:extLst>
      <p:ext uri="{BB962C8B-B14F-4D97-AF65-F5344CB8AC3E}">
        <p14:creationId xmlns:p14="http://schemas.microsoft.com/office/powerpoint/2010/main" xmlns="" val="268424768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a:xfrm>
            <a:off x="277813" y="1219200"/>
            <a:ext cx="8686800" cy="5105400"/>
          </a:xfrm>
        </p:spPr>
        <p:txBody>
          <a:bodyPr>
            <a:normAutofit lnSpcReduction="10000"/>
          </a:bodyPr>
          <a:lstStyle/>
          <a:p>
            <a:pPr marL="0" indent="0" algn="ctr">
              <a:buNone/>
            </a:pPr>
            <a:r>
              <a:rPr lang="en-US" dirty="0" smtClean="0"/>
              <a:t>Physician shortages and </a:t>
            </a:r>
            <a:r>
              <a:rPr lang="en-US" dirty="0" err="1" smtClean="0"/>
              <a:t>maldistribution</a:t>
            </a:r>
            <a:r>
              <a:rPr lang="en-US" dirty="0" smtClean="0"/>
              <a:t> in Northern Ontario</a:t>
            </a:r>
          </a:p>
          <a:p>
            <a:pPr marL="0" indent="0" algn="ctr">
              <a:buNone/>
            </a:pPr>
            <a:endParaRPr lang="en-US" dirty="0" smtClean="0"/>
          </a:p>
          <a:p>
            <a:pPr marL="0" indent="0" algn="ctr">
              <a:buNone/>
            </a:pPr>
            <a:r>
              <a:rPr lang="en-US" dirty="0" smtClean="0"/>
              <a:t>Recruitment and retention literature:</a:t>
            </a:r>
          </a:p>
          <a:p>
            <a:pPr lvl="1" algn="ctr"/>
            <a:r>
              <a:rPr lang="en-US" dirty="0" smtClean="0"/>
              <a:t>Location of education</a:t>
            </a:r>
          </a:p>
          <a:p>
            <a:pPr lvl="1" algn="ctr"/>
            <a:r>
              <a:rPr lang="en-US" dirty="0" smtClean="0"/>
              <a:t>Rural exposure</a:t>
            </a:r>
          </a:p>
          <a:p>
            <a:pPr marL="0" indent="0" algn="ctr">
              <a:buNone/>
            </a:pPr>
            <a:endParaRPr lang="en-US" dirty="0" smtClean="0"/>
          </a:p>
          <a:p>
            <a:pPr marL="0" indent="0" algn="ctr">
              <a:buNone/>
            </a:pPr>
            <a:r>
              <a:rPr lang="en-US" dirty="0" smtClean="0"/>
              <a:t>One of NOSM’s key goals was to encourage newly trained physicians to practice in rural and northern regions</a:t>
            </a:r>
          </a:p>
          <a:p>
            <a:pPr marL="0" indent="0" algn="ctr">
              <a:buNone/>
            </a:pPr>
            <a:endParaRPr lang="en-US" dirty="0" smtClean="0"/>
          </a:p>
          <a:p>
            <a:pPr marL="0" indent="0" algn="ctr">
              <a:buNone/>
            </a:pPr>
            <a:r>
              <a:rPr lang="en-US" dirty="0" smtClean="0"/>
              <a:t>NOSM Tracking Study – now entering 11</a:t>
            </a:r>
            <a:r>
              <a:rPr lang="en-US" baseline="30000" dirty="0" smtClean="0"/>
              <a:t>th</a:t>
            </a:r>
            <a:r>
              <a:rPr lang="en-US" dirty="0" smtClean="0"/>
              <a:t> year</a:t>
            </a:r>
          </a:p>
          <a:p>
            <a:pPr marL="0" indent="0" algn="ctr">
              <a:buNone/>
            </a:pPr>
            <a:endParaRPr lang="en-US" dirty="0" smtClean="0"/>
          </a:p>
          <a:p>
            <a:pPr marL="0" indent="0" algn="ctr">
              <a:buNone/>
            </a:pPr>
            <a:r>
              <a:rPr lang="en-US" dirty="0" smtClean="0"/>
              <a:t>First 4 cohorts of NOSM’s </a:t>
            </a:r>
            <a:r>
              <a:rPr lang="en-US" dirty="0"/>
              <a:t>f</a:t>
            </a:r>
            <a:r>
              <a:rPr lang="en-US" dirty="0" smtClean="0"/>
              <a:t>amily </a:t>
            </a:r>
            <a:r>
              <a:rPr lang="en-US" dirty="0"/>
              <a:t>m</a:t>
            </a:r>
            <a:r>
              <a:rPr lang="en-US" dirty="0" smtClean="0"/>
              <a:t>edicine students are now in full practice</a:t>
            </a:r>
          </a:p>
          <a:p>
            <a:endParaRPr lang="en-US" dirty="0" smtClean="0"/>
          </a:p>
          <a:p>
            <a:endParaRPr lang="en-US" dirty="0" smtClean="0"/>
          </a:p>
          <a:p>
            <a:endParaRPr lang="en-US" dirty="0"/>
          </a:p>
        </p:txBody>
      </p:sp>
    </p:spTree>
    <p:extLst>
      <p:ext uri="{BB962C8B-B14F-4D97-AF65-F5344CB8AC3E}">
        <p14:creationId xmlns:p14="http://schemas.microsoft.com/office/powerpoint/2010/main" xmlns="" val="320327757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Question</a:t>
            </a:r>
            <a:endParaRPr lang="en-US" b="1" dirty="0"/>
          </a:p>
        </p:txBody>
      </p:sp>
      <p:sp>
        <p:nvSpPr>
          <p:cNvPr id="3" name="Content Placeholder 2"/>
          <p:cNvSpPr>
            <a:spLocks noGrp="1"/>
          </p:cNvSpPr>
          <p:nvPr>
            <p:ph idx="1"/>
          </p:nvPr>
        </p:nvSpPr>
        <p:spPr>
          <a:xfrm>
            <a:off x="838200" y="1828800"/>
            <a:ext cx="7467600" cy="2590800"/>
          </a:xfrm>
        </p:spPr>
        <p:txBody>
          <a:bodyPr>
            <a:normAutofit/>
          </a:bodyPr>
          <a:lstStyle/>
          <a:p>
            <a:pPr marL="0" indent="0" algn="ctr">
              <a:buNone/>
            </a:pPr>
            <a:r>
              <a:rPr lang="en-US" sz="2800" dirty="0" smtClean="0"/>
              <a:t>Are NOSM undergraduates (UGs) </a:t>
            </a:r>
            <a:r>
              <a:rPr lang="en-US" sz="2800" dirty="0"/>
              <a:t>and </a:t>
            </a:r>
            <a:r>
              <a:rPr lang="en-US" sz="2800" dirty="0" smtClean="0"/>
              <a:t>NOSM post-graduates (PGs) more </a:t>
            </a:r>
            <a:r>
              <a:rPr lang="en-US" sz="2800" dirty="0"/>
              <a:t>likely to locate their practices in rural and/or </a:t>
            </a:r>
            <a:r>
              <a:rPr lang="en-US" sz="2800" dirty="0" smtClean="0"/>
              <a:t>northern Ontario </a:t>
            </a:r>
            <a:r>
              <a:rPr lang="en-US" sz="2800" dirty="0"/>
              <a:t>than physicians who received training from other </a:t>
            </a:r>
            <a:r>
              <a:rPr lang="en-US" sz="2800" dirty="0" smtClean="0"/>
              <a:t>Canadian institutions</a:t>
            </a:r>
            <a:r>
              <a:rPr lang="en-US" sz="2800" dirty="0"/>
              <a:t>?</a:t>
            </a:r>
          </a:p>
        </p:txBody>
      </p:sp>
      <p:pic>
        <p:nvPicPr>
          <p:cNvPr id="1028" name="Picture 4" descr="C:\Users\CRANHR\AppData\Local\Microsoft\Windows\Temporary Internet Files\Content.IE5\FAOMBUOJ\question_1[1].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0" b="97500" l="8125" r="94583"/>
                    </a14:imgEffect>
                  </a14:imgLayer>
                </a14:imgProps>
              </a:ext>
              <a:ext uri="{28A0092B-C50C-407E-A947-70E740481C1C}">
                <a14:useLocalDpi xmlns:a14="http://schemas.microsoft.com/office/drawing/2010/main" xmlns="" val="0"/>
              </a:ext>
            </a:extLst>
          </a:blip>
          <a:srcRect/>
          <a:stretch>
            <a:fillRect/>
          </a:stretch>
        </p:blipFill>
        <p:spPr bwMode="auto">
          <a:xfrm>
            <a:off x="269240" y="4038600"/>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490225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10500" cy="994172"/>
          </a:xfrm>
        </p:spPr>
        <p:txBody>
          <a:bodyPr/>
          <a:lstStyle/>
          <a:p>
            <a:r>
              <a:rPr lang="en-US" b="1" dirty="0" smtClean="0"/>
              <a:t>Methods</a:t>
            </a:r>
            <a:endParaRPr lang="en-US" b="1" dirty="0"/>
          </a:p>
        </p:txBody>
      </p:sp>
      <p:sp>
        <p:nvSpPr>
          <p:cNvPr id="3" name="Content Placeholder 2"/>
          <p:cNvSpPr>
            <a:spLocks noGrp="1"/>
          </p:cNvSpPr>
          <p:nvPr>
            <p:ph idx="1"/>
          </p:nvPr>
        </p:nvSpPr>
        <p:spPr>
          <a:xfrm>
            <a:off x="277812" y="1219200"/>
            <a:ext cx="8866187" cy="4114800"/>
          </a:xfrm>
        </p:spPr>
        <p:txBody>
          <a:bodyPr>
            <a:normAutofit lnSpcReduction="10000"/>
          </a:bodyPr>
          <a:lstStyle/>
          <a:p>
            <a:pPr marL="0" indent="0">
              <a:buNone/>
            </a:pPr>
            <a:r>
              <a:rPr lang="en-CA" dirty="0" smtClean="0"/>
              <a:t>Ethical Approval = Laurentian University REB</a:t>
            </a:r>
          </a:p>
          <a:p>
            <a:endParaRPr lang="en-CA" dirty="0" smtClean="0"/>
          </a:p>
          <a:p>
            <a:pPr marL="0" indent="0">
              <a:buNone/>
            </a:pPr>
            <a:r>
              <a:rPr lang="en-CA" dirty="0" smtClean="0"/>
              <a:t> </a:t>
            </a:r>
          </a:p>
          <a:p>
            <a:pPr marL="0" indent="0">
              <a:buNone/>
            </a:pPr>
            <a:endParaRPr lang="en-CA" sz="1100" dirty="0" smtClean="0"/>
          </a:p>
          <a:p>
            <a:pPr marL="0" indent="0">
              <a:buNone/>
            </a:pPr>
            <a:r>
              <a:rPr lang="en-CA" dirty="0" smtClean="0"/>
              <a:t>2013 physician </a:t>
            </a:r>
            <a:r>
              <a:rPr lang="en-CA" dirty="0"/>
              <a:t>registry and Annual Membership renewal </a:t>
            </a:r>
            <a:r>
              <a:rPr lang="en-CA" dirty="0" smtClean="0"/>
              <a:t>survey</a:t>
            </a:r>
          </a:p>
          <a:p>
            <a:pPr lvl="1"/>
            <a:r>
              <a:rPr lang="en-CA" dirty="0" smtClean="0"/>
              <a:t>Age, gender, French</a:t>
            </a:r>
          </a:p>
          <a:p>
            <a:pPr lvl="1"/>
            <a:r>
              <a:rPr lang="en-CA" dirty="0" smtClean="0"/>
              <a:t>UG and PG locations</a:t>
            </a:r>
          </a:p>
          <a:p>
            <a:pPr lvl="1"/>
            <a:r>
              <a:rPr lang="en-CA" dirty="0"/>
              <a:t>Primary practice location (postal </a:t>
            </a:r>
            <a:r>
              <a:rPr lang="en-CA" dirty="0" smtClean="0"/>
              <a:t>code)</a:t>
            </a:r>
          </a:p>
          <a:p>
            <a:pPr lvl="1"/>
            <a:r>
              <a:rPr lang="en-CA" dirty="0" smtClean="0"/>
              <a:t>Year of UG graduation (post </a:t>
            </a:r>
            <a:r>
              <a:rPr lang="en-CA" dirty="0" smtClean="0"/>
              <a:t>2009)</a:t>
            </a:r>
          </a:p>
          <a:p>
            <a:pPr lvl="1"/>
            <a:r>
              <a:rPr lang="en-CA" dirty="0" smtClean="0"/>
              <a:t>All certified family physicians (FPs) in Ontario… </a:t>
            </a:r>
          </a:p>
          <a:p>
            <a:pPr marL="0" indent="0">
              <a:buNone/>
            </a:pPr>
            <a:r>
              <a:rPr lang="en-CA" dirty="0" smtClean="0"/>
              <a:t> </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5500" t="7041" r="22968" b="85703"/>
          <a:stretch/>
        </p:blipFill>
        <p:spPr bwMode="auto">
          <a:xfrm>
            <a:off x="381000" y="1905000"/>
            <a:ext cx="5403240" cy="7283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4" name="Group 13"/>
          <p:cNvGrpSpPr/>
          <p:nvPr/>
        </p:nvGrpSpPr>
        <p:grpSpPr>
          <a:xfrm>
            <a:off x="533399" y="4843136"/>
            <a:ext cx="8278940" cy="1405264"/>
            <a:chOff x="533399" y="4572000"/>
            <a:chExt cx="8278940" cy="1405264"/>
          </a:xfrm>
        </p:grpSpPr>
        <p:sp>
          <p:nvSpPr>
            <p:cNvPr id="5" name="TextBox 4"/>
            <p:cNvSpPr txBox="1"/>
            <p:nvPr/>
          </p:nvSpPr>
          <p:spPr>
            <a:xfrm>
              <a:off x="8001000" y="5318456"/>
              <a:ext cx="811339" cy="584775"/>
            </a:xfrm>
            <a:prstGeom prst="rect">
              <a:avLst/>
            </a:prstGeom>
            <a:noFill/>
          </p:spPr>
          <p:txBody>
            <a:bodyPr wrap="square" rtlCol="0">
              <a:spAutoFit/>
            </a:bodyPr>
            <a:lstStyle/>
            <a:p>
              <a:pPr algn="ctr"/>
              <a:r>
                <a:rPr lang="fr-CA" sz="1600" dirty="0" smtClean="0"/>
                <a:t>CPSO </a:t>
              </a:r>
            </a:p>
            <a:p>
              <a:pPr algn="ctr"/>
              <a:r>
                <a:rPr lang="fr-CA" sz="1600" dirty="0" smtClean="0"/>
                <a:t>Data</a:t>
              </a:r>
              <a:endParaRPr lang="en-CA" sz="1600" dirty="0"/>
            </a:p>
          </p:txBody>
        </p:sp>
        <p:cxnSp>
          <p:nvCxnSpPr>
            <p:cNvPr id="7" name="Straight Arrow Connector 6"/>
            <p:cNvCxnSpPr>
              <a:stCxn id="5" idx="1"/>
            </p:cNvCxnSpPr>
            <p:nvPr/>
          </p:nvCxnSpPr>
          <p:spPr bwMode="auto">
            <a:xfrm flipH="1" flipV="1">
              <a:off x="7575741" y="5274632"/>
              <a:ext cx="425259" cy="33621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9" name="Straight Arrow Connector 8"/>
            <p:cNvCxnSpPr>
              <a:stCxn id="5" idx="1"/>
            </p:cNvCxnSpPr>
            <p:nvPr/>
          </p:nvCxnSpPr>
          <p:spPr bwMode="auto">
            <a:xfrm flipH="1">
              <a:off x="6730270" y="5610844"/>
              <a:ext cx="1270730" cy="18035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399" y="4572000"/>
              <a:ext cx="7042342" cy="1405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0429608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additive="base">
                                        <p:cTn id="34"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Methods</a:t>
            </a:r>
            <a:endParaRPr lang="en-US" b="1" dirty="0"/>
          </a:p>
        </p:txBody>
      </p:sp>
      <p:sp>
        <p:nvSpPr>
          <p:cNvPr id="3" name="Content Placeholder 2"/>
          <p:cNvSpPr>
            <a:spLocks noGrp="1"/>
          </p:cNvSpPr>
          <p:nvPr>
            <p:ph idx="1"/>
          </p:nvPr>
        </p:nvSpPr>
        <p:spPr>
          <a:xfrm>
            <a:off x="457200" y="1295400"/>
            <a:ext cx="8305800" cy="4673738"/>
          </a:xfrm>
        </p:spPr>
        <p:txBody>
          <a:bodyPr/>
          <a:lstStyle/>
          <a:p>
            <a:pPr marL="0" indent="0">
              <a:buNone/>
            </a:pPr>
            <a:r>
              <a:rPr lang="en-CA" b="1" u="sng" dirty="0" smtClean="0"/>
              <a:t>MEDICAL SCHOOL</a:t>
            </a:r>
          </a:p>
          <a:p>
            <a:pPr marL="0" indent="0">
              <a:buNone/>
            </a:pPr>
            <a:endParaRPr lang="en-CA" sz="1600" dirty="0" smtClean="0"/>
          </a:p>
          <a:p>
            <a:pPr marL="0" indent="0">
              <a:buNone/>
            </a:pPr>
            <a:r>
              <a:rPr lang="en-CA" dirty="0" smtClean="0"/>
              <a:t>UG </a:t>
            </a:r>
            <a:r>
              <a:rPr lang="en-CA" dirty="0"/>
              <a:t>and/or PG training at NOSM vs. </a:t>
            </a:r>
            <a:r>
              <a:rPr lang="en-CA" dirty="0" smtClean="0"/>
              <a:t>elsewhere </a:t>
            </a:r>
            <a:r>
              <a:rPr lang="en-CA" dirty="0"/>
              <a:t>in Canada</a:t>
            </a:r>
          </a:p>
          <a:p>
            <a:pPr marL="0" indent="0">
              <a:buNone/>
            </a:pPr>
            <a:endParaRPr lang="en-CA" sz="1600" u="sng" dirty="0" smtClean="0"/>
          </a:p>
          <a:p>
            <a:pPr marL="0" indent="0">
              <a:buNone/>
            </a:pPr>
            <a:r>
              <a:rPr lang="en-CA" dirty="0" smtClean="0"/>
              <a:t>Categorized sample into 4 medical school groups: </a:t>
            </a:r>
          </a:p>
          <a:p>
            <a:pPr marL="728663" lvl="1" indent="-385763">
              <a:buFont typeface="+mj-lt"/>
              <a:buAutoNum type="arabicParenR"/>
            </a:pPr>
            <a:r>
              <a:rPr lang="en-CA" sz="2400" b="1" dirty="0" smtClean="0"/>
              <a:t>NOSM/NOSM</a:t>
            </a:r>
            <a:r>
              <a:rPr lang="en-CA" sz="2400" dirty="0" smtClean="0"/>
              <a:t> </a:t>
            </a:r>
          </a:p>
          <a:p>
            <a:pPr marL="728663" lvl="1" indent="-385763">
              <a:buFont typeface="+mj-lt"/>
              <a:buAutoNum type="arabicParenR"/>
            </a:pPr>
            <a:r>
              <a:rPr lang="en-CA" sz="2400" b="1" dirty="0" smtClean="0"/>
              <a:t>NOSM/Other</a:t>
            </a:r>
            <a:endParaRPr lang="en-CA" sz="2400" dirty="0" smtClean="0"/>
          </a:p>
          <a:p>
            <a:pPr marL="728663" lvl="1" indent="-385763">
              <a:buFont typeface="+mj-lt"/>
              <a:buAutoNum type="arabicParenR"/>
            </a:pPr>
            <a:r>
              <a:rPr lang="en-CA" sz="2400" b="1" dirty="0" smtClean="0"/>
              <a:t>Other/NOSM</a:t>
            </a:r>
            <a:r>
              <a:rPr lang="en-CA" sz="2400" dirty="0" smtClean="0"/>
              <a:t> </a:t>
            </a:r>
          </a:p>
          <a:p>
            <a:pPr marL="728663" lvl="1" indent="-385763">
              <a:buFont typeface="+mj-lt"/>
              <a:buAutoNum type="arabicParenR"/>
            </a:pPr>
            <a:r>
              <a:rPr lang="en-CA" sz="2400" b="1" dirty="0" smtClean="0"/>
              <a:t>Other/Other</a:t>
            </a:r>
            <a:r>
              <a:rPr lang="en-CA" sz="2400" dirty="0" smtClean="0"/>
              <a:t> </a:t>
            </a:r>
          </a:p>
        </p:txBody>
      </p:sp>
      <p:pic>
        <p:nvPicPr>
          <p:cNvPr id="14338" name="Picture 2" descr="http://www.massmed.org/uploadedImages/massmedorg/Medical_Students/78493686.jpg"/>
          <p:cNvPicPr>
            <a:picLocks noChangeAspect="1" noChangeArrowheads="1"/>
          </p:cNvPicPr>
          <p:nvPr/>
        </p:nvPicPr>
        <p:blipFill>
          <a:blip r:embed="rId2" cstate="print"/>
          <a:srcRect/>
          <a:stretch>
            <a:fillRect/>
          </a:stretch>
        </p:blipFill>
        <p:spPr bwMode="auto">
          <a:xfrm>
            <a:off x="4038600" y="3352800"/>
            <a:ext cx="4953000" cy="3308526"/>
          </a:xfrm>
          <a:prstGeom prst="rect">
            <a:avLst/>
          </a:prstGeom>
          <a:noFill/>
        </p:spPr>
      </p:pic>
    </p:spTree>
    <p:extLst>
      <p:ext uri="{BB962C8B-B14F-4D97-AF65-F5344CB8AC3E}">
        <p14:creationId xmlns:p14="http://schemas.microsoft.com/office/powerpoint/2010/main" xmlns="" val="104858288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Methods</a:t>
            </a:r>
            <a:endParaRPr lang="en-US" b="1" dirty="0"/>
          </a:p>
        </p:txBody>
      </p:sp>
      <p:sp>
        <p:nvSpPr>
          <p:cNvPr id="3" name="Content Placeholder 2"/>
          <p:cNvSpPr>
            <a:spLocks noGrp="1"/>
          </p:cNvSpPr>
          <p:nvPr>
            <p:ph idx="1"/>
          </p:nvPr>
        </p:nvSpPr>
        <p:spPr>
          <a:xfrm>
            <a:off x="628650" y="1447800"/>
            <a:ext cx="7886700" cy="4800600"/>
          </a:xfrm>
        </p:spPr>
        <p:txBody>
          <a:bodyPr>
            <a:normAutofit fontScale="92500" lnSpcReduction="20000"/>
          </a:bodyPr>
          <a:lstStyle/>
          <a:p>
            <a:pPr marL="0" indent="0">
              <a:buNone/>
            </a:pPr>
            <a:r>
              <a:rPr lang="en-US" b="1" u="sng" dirty="0" smtClean="0"/>
              <a:t>PRACTICE LOCATION</a:t>
            </a:r>
          </a:p>
          <a:p>
            <a:pPr marL="0" indent="0">
              <a:buNone/>
            </a:pPr>
            <a:endParaRPr lang="en-US" u="sng" dirty="0"/>
          </a:p>
          <a:p>
            <a:pPr marL="0" indent="0">
              <a:buNone/>
            </a:pPr>
            <a:r>
              <a:rPr lang="en-US" dirty="0" smtClean="0"/>
              <a:t>Primary practice address (postal code)</a:t>
            </a:r>
          </a:p>
          <a:p>
            <a:pPr marL="0" indent="0">
              <a:buNone/>
            </a:pPr>
            <a:r>
              <a:rPr lang="en-US" dirty="0" smtClean="0"/>
              <a:t>Link with Statistics Canada data</a:t>
            </a:r>
          </a:p>
          <a:p>
            <a:endParaRPr lang="en-US" dirty="0" smtClean="0"/>
          </a:p>
          <a:p>
            <a:pPr marL="0" indent="0">
              <a:buNone/>
              <a:tabLst>
                <a:tab pos="985838" algn="l"/>
              </a:tabLst>
            </a:pPr>
            <a:r>
              <a:rPr lang="en-US" dirty="0" smtClean="0"/>
              <a:t>North = Practices located within NE LHIN or NW LHIN 	boundaries</a:t>
            </a:r>
          </a:p>
          <a:p>
            <a:pPr marL="0" indent="0">
              <a:buNone/>
              <a:tabLst>
                <a:tab pos="985838" algn="l"/>
              </a:tabLst>
            </a:pPr>
            <a:r>
              <a:rPr lang="en-US" dirty="0" smtClean="0"/>
              <a:t>Rural = </a:t>
            </a:r>
            <a:r>
              <a:rPr lang="en-US" dirty="0"/>
              <a:t>Practices located </a:t>
            </a:r>
            <a:r>
              <a:rPr lang="en-US" u="sng" dirty="0" smtClean="0"/>
              <a:t>outside</a:t>
            </a:r>
            <a:r>
              <a:rPr lang="en-US" dirty="0" smtClean="0"/>
              <a:t> </a:t>
            </a:r>
            <a:r>
              <a:rPr lang="en-US" dirty="0"/>
              <a:t>census metropolitan areas </a:t>
            </a:r>
            <a:r>
              <a:rPr lang="en-US" dirty="0" smtClean="0"/>
              <a:t>	(</a:t>
            </a:r>
            <a:r>
              <a:rPr lang="en-US" dirty="0"/>
              <a:t>CMAs) and census agglomerations (</a:t>
            </a:r>
            <a:r>
              <a:rPr lang="en-US" dirty="0" smtClean="0"/>
              <a:t>CAs)</a:t>
            </a:r>
          </a:p>
          <a:p>
            <a:endParaRPr lang="en-US" dirty="0" smtClean="0"/>
          </a:p>
          <a:p>
            <a:pPr marL="0" indent="0">
              <a:buNone/>
            </a:pPr>
            <a:r>
              <a:rPr lang="en-US" dirty="0" smtClean="0"/>
              <a:t>Categorized sample into 4 practice location groups:</a:t>
            </a:r>
          </a:p>
          <a:p>
            <a:pPr marL="728663" lvl="1" indent="-385763">
              <a:buFont typeface="+mj-lt"/>
              <a:buAutoNum type="arabicPeriod"/>
            </a:pPr>
            <a:r>
              <a:rPr lang="en-US" dirty="0" smtClean="0"/>
              <a:t>Rural North</a:t>
            </a:r>
          </a:p>
          <a:p>
            <a:pPr marL="728663" lvl="1" indent="-385763">
              <a:buFont typeface="+mj-lt"/>
              <a:buAutoNum type="arabicPeriod"/>
            </a:pPr>
            <a:r>
              <a:rPr lang="en-US" dirty="0" smtClean="0"/>
              <a:t>Rural South</a:t>
            </a:r>
          </a:p>
          <a:p>
            <a:pPr marL="728663" lvl="1" indent="-385763">
              <a:buFont typeface="+mj-lt"/>
              <a:buAutoNum type="arabicPeriod"/>
            </a:pPr>
            <a:r>
              <a:rPr lang="en-US" dirty="0" smtClean="0"/>
              <a:t>Urban North</a:t>
            </a:r>
          </a:p>
          <a:p>
            <a:pPr marL="728663" lvl="1" indent="-385763">
              <a:buFont typeface="+mj-lt"/>
              <a:buAutoNum type="arabicPeriod"/>
            </a:pPr>
            <a:r>
              <a:rPr lang="en-US" dirty="0" smtClean="0"/>
              <a:t>Urban South</a:t>
            </a:r>
          </a:p>
          <a:p>
            <a:endParaRPr lang="en-US" dirty="0" smtClean="0"/>
          </a:p>
        </p:txBody>
      </p:sp>
    </p:spTree>
    <p:extLst>
      <p:ext uri="{BB962C8B-B14F-4D97-AF65-F5344CB8AC3E}">
        <p14:creationId xmlns:p14="http://schemas.microsoft.com/office/powerpoint/2010/main" xmlns="" val="404656030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a:t>
            </a:r>
            <a:endParaRPr lang="en-US" b="1" dirty="0"/>
          </a:p>
        </p:txBody>
      </p:sp>
      <p:sp>
        <p:nvSpPr>
          <p:cNvPr id="3" name="Content Placeholder 2"/>
          <p:cNvSpPr>
            <a:spLocks noGrp="1"/>
          </p:cNvSpPr>
          <p:nvPr>
            <p:ph idx="1"/>
          </p:nvPr>
        </p:nvSpPr>
        <p:spPr>
          <a:xfrm>
            <a:off x="152400" y="1524000"/>
            <a:ext cx="6324600" cy="4419600"/>
          </a:xfrm>
        </p:spPr>
        <p:txBody>
          <a:bodyPr>
            <a:normAutofit/>
          </a:bodyPr>
          <a:lstStyle/>
          <a:p>
            <a:pPr marL="0" indent="0">
              <a:buNone/>
              <a:tabLst>
                <a:tab pos="2336800" algn="l"/>
                <a:tab pos="2784475" algn="l"/>
              </a:tabLst>
            </a:pPr>
            <a:r>
              <a:rPr lang="en-US" dirty="0" smtClean="0"/>
              <a:t>Main outcome = 	Primary practice location  </a:t>
            </a:r>
          </a:p>
          <a:p>
            <a:pPr marL="0" indent="0">
              <a:buNone/>
            </a:pPr>
            <a:r>
              <a:rPr lang="en-US" dirty="0"/>
              <a:t>	</a:t>
            </a:r>
            <a:r>
              <a:rPr lang="en-US" dirty="0" smtClean="0"/>
              <a:t>			X</a:t>
            </a:r>
          </a:p>
          <a:p>
            <a:pPr marL="0" indent="0">
              <a:buNone/>
              <a:tabLst>
                <a:tab pos="2336800" algn="l"/>
              </a:tabLst>
            </a:pPr>
            <a:r>
              <a:rPr lang="en-US" dirty="0" smtClean="0"/>
              <a:t>	Medical School Category	</a:t>
            </a:r>
          </a:p>
          <a:p>
            <a:endParaRPr lang="en-US" dirty="0" smtClean="0"/>
          </a:p>
          <a:p>
            <a:pPr marL="0" indent="0">
              <a:buNone/>
            </a:pPr>
            <a:r>
              <a:rPr lang="en-US" dirty="0" smtClean="0"/>
              <a:t>Statistics:</a:t>
            </a:r>
          </a:p>
          <a:p>
            <a:pPr lvl="1"/>
            <a:r>
              <a:rPr lang="en-US" dirty="0" smtClean="0"/>
              <a:t>Descriptive for age at graduation, gender, French practice language by practice location</a:t>
            </a:r>
          </a:p>
          <a:p>
            <a:pPr lvl="1"/>
            <a:r>
              <a:rPr lang="en-US" dirty="0" smtClean="0"/>
              <a:t>Differences Medical </a:t>
            </a:r>
            <a:r>
              <a:rPr lang="en-US" dirty="0"/>
              <a:t>School </a:t>
            </a:r>
            <a:r>
              <a:rPr lang="en-US" dirty="0" smtClean="0"/>
              <a:t>Categories</a:t>
            </a:r>
          </a:p>
          <a:p>
            <a:pPr marL="0" indent="0">
              <a:buNone/>
            </a:pPr>
            <a:endParaRPr lang="en-US" dirty="0" smtClean="0"/>
          </a:p>
          <a:p>
            <a:endParaRPr lang="en-CA" dirty="0" smtClean="0"/>
          </a:p>
        </p:txBody>
      </p:sp>
      <p:pic>
        <p:nvPicPr>
          <p:cNvPr id="4102" name="Picture 6" descr="http://bjsbythewayhotels.com/pageimages/female_doct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172200" y="1752600"/>
            <a:ext cx="2724150" cy="4219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442577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15350" cy="1325563"/>
          </a:xfrm>
        </p:spPr>
        <p:txBody>
          <a:bodyPr>
            <a:normAutofit/>
          </a:bodyPr>
          <a:lstStyle/>
          <a:p>
            <a:r>
              <a:rPr lang="en-US" b="1" dirty="0" smtClean="0"/>
              <a:t>Results: </a:t>
            </a:r>
            <a:r>
              <a:rPr lang="en-US" dirty="0" smtClean="0"/>
              <a:t>Study Population Characteristics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74450480"/>
              </p:ext>
            </p:extLst>
          </p:nvPr>
        </p:nvGraphicFramePr>
        <p:xfrm>
          <a:off x="0" y="1524000"/>
          <a:ext cx="9143999" cy="4496024"/>
        </p:xfrm>
        <a:graphic>
          <a:graphicData uri="http://schemas.openxmlformats.org/drawingml/2006/table">
            <a:tbl>
              <a:tblPr firstRow="1" firstCol="1" bandRow="1">
                <a:tableStyleId>{5C22544A-7EE6-4342-B048-85BDC9FD1C3A}</a:tableStyleId>
              </a:tblPr>
              <a:tblGrid>
                <a:gridCol w="1723031"/>
                <a:gridCol w="1876567"/>
                <a:gridCol w="1876567"/>
                <a:gridCol w="1876567"/>
                <a:gridCol w="1791267"/>
              </a:tblGrid>
              <a:tr h="911209">
                <a:tc>
                  <a:txBody>
                    <a:bodyPr/>
                    <a:lstStyle/>
                    <a:p>
                      <a:pPr marL="0" marR="0" algn="ctr">
                        <a:lnSpc>
                          <a:spcPct val="115000"/>
                        </a:lnSpc>
                        <a:spcBef>
                          <a:spcPts val="0"/>
                        </a:spcBef>
                        <a:spcAft>
                          <a:spcPts val="0"/>
                        </a:spcAft>
                      </a:pPr>
                      <a:r>
                        <a:rPr lang="en-US" sz="1800" u="none" dirty="0" smtClean="0">
                          <a:effectLst/>
                        </a:rPr>
                        <a:t>Medical </a:t>
                      </a:r>
                      <a:r>
                        <a:rPr lang="en-US" sz="1800" u="none" dirty="0">
                          <a:effectLst/>
                        </a:rPr>
                        <a:t>School </a:t>
                      </a:r>
                      <a:r>
                        <a:rPr lang="en-US" sz="1800" dirty="0">
                          <a:effectLst/>
                        </a:rPr>
                        <a:t>Category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116735"/>
                    </a:solidFill>
                  </a:tcPr>
                </a:tc>
                <a:tc>
                  <a:txBody>
                    <a:bodyPr/>
                    <a:lstStyle/>
                    <a:p>
                      <a:pPr marL="0" marR="0" algn="ctr">
                        <a:lnSpc>
                          <a:spcPct val="115000"/>
                        </a:lnSpc>
                        <a:spcBef>
                          <a:spcPts val="0"/>
                        </a:spcBef>
                        <a:spcAft>
                          <a:spcPts val="0"/>
                        </a:spcAft>
                      </a:pPr>
                      <a:r>
                        <a:rPr lang="en-US" sz="1800" b="0" dirty="0" smtClean="0">
                          <a:effectLst/>
                        </a:rPr>
                        <a:t>% of Total </a:t>
                      </a:r>
                    </a:p>
                    <a:p>
                      <a:pPr marL="0" marR="0" algn="ctr">
                        <a:lnSpc>
                          <a:spcPct val="115000"/>
                        </a:lnSpc>
                        <a:spcBef>
                          <a:spcPts val="0"/>
                        </a:spcBef>
                        <a:spcAft>
                          <a:spcPts val="0"/>
                        </a:spcAft>
                      </a:pPr>
                      <a:r>
                        <a:rPr lang="en-US" sz="1800" b="0" dirty="0" smtClean="0">
                          <a:effectLst/>
                        </a:rPr>
                        <a:t>Sample </a:t>
                      </a:r>
                      <a:r>
                        <a:rPr lang="en-US" sz="1800" b="0" dirty="0">
                          <a:effectLst/>
                        </a:rPr>
                        <a:t>(n)</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116735"/>
                    </a:solidFill>
                  </a:tcPr>
                </a:tc>
                <a:tc>
                  <a:txBody>
                    <a:bodyPr/>
                    <a:lstStyle/>
                    <a:p>
                      <a:pPr marL="0" marR="0" algn="ctr">
                        <a:lnSpc>
                          <a:spcPct val="115000"/>
                        </a:lnSpc>
                        <a:spcBef>
                          <a:spcPts val="0"/>
                        </a:spcBef>
                        <a:spcAft>
                          <a:spcPts val="0"/>
                        </a:spcAft>
                      </a:pPr>
                      <a:r>
                        <a:rPr lang="en-US" sz="1800" b="0" dirty="0">
                          <a:effectLst/>
                        </a:rPr>
                        <a:t>Mean Age </a:t>
                      </a:r>
                      <a:r>
                        <a:rPr lang="en-US" sz="1800" b="0" dirty="0" smtClean="0">
                          <a:effectLst/>
                        </a:rPr>
                        <a:t>(</a:t>
                      </a:r>
                      <a:r>
                        <a:rPr lang="en-US" sz="1800" b="0" dirty="0" err="1">
                          <a:effectLst/>
                        </a:rPr>
                        <a:t>s.d.</a:t>
                      </a:r>
                      <a:r>
                        <a:rPr lang="en-US" sz="1800" b="0" dirty="0">
                          <a:effectLst/>
                        </a:rPr>
                        <a:t>)</a:t>
                      </a:r>
                      <a:r>
                        <a:rPr lang="en-US" sz="1800" b="0" baseline="30000" dirty="0">
                          <a:effectLst/>
                        </a:rPr>
                        <a:t> †</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116735"/>
                    </a:solidFill>
                  </a:tcPr>
                </a:tc>
                <a:tc>
                  <a:txBody>
                    <a:bodyPr/>
                    <a:lstStyle/>
                    <a:p>
                      <a:pPr marL="0" marR="0" algn="ctr">
                        <a:lnSpc>
                          <a:spcPct val="115000"/>
                        </a:lnSpc>
                        <a:spcBef>
                          <a:spcPts val="0"/>
                        </a:spcBef>
                        <a:spcAft>
                          <a:spcPts val="0"/>
                        </a:spcAft>
                      </a:pPr>
                      <a:r>
                        <a:rPr lang="en-US" sz="1800" b="0" dirty="0" smtClean="0">
                          <a:effectLst/>
                        </a:rPr>
                        <a:t>% Female</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116735"/>
                    </a:solidFill>
                  </a:tcPr>
                </a:tc>
                <a:tc>
                  <a:txBody>
                    <a:bodyPr/>
                    <a:lstStyle/>
                    <a:p>
                      <a:pPr marL="0" marR="0" algn="ctr">
                        <a:lnSpc>
                          <a:spcPct val="115000"/>
                        </a:lnSpc>
                        <a:spcBef>
                          <a:spcPts val="0"/>
                        </a:spcBef>
                        <a:spcAft>
                          <a:spcPts val="0"/>
                        </a:spcAft>
                      </a:pPr>
                      <a:r>
                        <a:rPr lang="en-US" sz="1800" b="0" dirty="0" smtClean="0">
                          <a:effectLst/>
                        </a:rPr>
                        <a:t>% French*</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116735"/>
                    </a:solidFill>
                  </a:tcPr>
                </a:tc>
              </a:tr>
              <a:tr h="709924">
                <a:tc>
                  <a:txBody>
                    <a:bodyPr/>
                    <a:lstStyle/>
                    <a:p>
                      <a:pPr marL="0" marR="0" algn="ctr">
                        <a:lnSpc>
                          <a:spcPct val="115000"/>
                        </a:lnSpc>
                        <a:spcBef>
                          <a:spcPts val="0"/>
                        </a:spcBef>
                        <a:spcAft>
                          <a:spcPts val="0"/>
                        </a:spcAft>
                      </a:pPr>
                      <a:r>
                        <a:rPr lang="en-US" sz="1800" b="0" dirty="0">
                          <a:effectLst/>
                        </a:rPr>
                        <a:t>NOSM/NOSM</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116735"/>
                    </a:solidFill>
                  </a:tcPr>
                </a:tc>
                <a:tc>
                  <a:txBody>
                    <a:bodyPr/>
                    <a:lstStyle/>
                    <a:p>
                      <a:pPr marL="0" marR="0" algn="ctr">
                        <a:lnSpc>
                          <a:spcPct val="115000"/>
                        </a:lnSpc>
                        <a:spcBef>
                          <a:spcPts val="0"/>
                        </a:spcBef>
                        <a:spcAft>
                          <a:spcPts val="0"/>
                        </a:spcAft>
                      </a:pPr>
                      <a:r>
                        <a:rPr lang="en-US" sz="2400" dirty="0">
                          <a:effectLst/>
                        </a:rPr>
                        <a:t>6.7 </a:t>
                      </a:r>
                      <a:r>
                        <a:rPr lang="en-US" sz="2400" dirty="0" smtClean="0">
                          <a:effectLst/>
                        </a:rPr>
                        <a:t>(</a:t>
                      </a:r>
                      <a:r>
                        <a:rPr lang="en-US" sz="2400" dirty="0">
                          <a:effectLst/>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E3F9DF"/>
                    </a:solidFill>
                  </a:tcPr>
                </a:tc>
                <a:tc>
                  <a:txBody>
                    <a:bodyPr/>
                    <a:lstStyle/>
                    <a:p>
                      <a:pPr marL="0" marR="0" algn="ctr">
                        <a:lnSpc>
                          <a:spcPct val="115000"/>
                        </a:lnSpc>
                        <a:spcBef>
                          <a:spcPts val="0"/>
                        </a:spcBef>
                        <a:spcAft>
                          <a:spcPts val="0"/>
                        </a:spcAft>
                      </a:pPr>
                      <a:r>
                        <a:rPr lang="en-US" sz="2400" dirty="0" smtClean="0">
                          <a:effectLst/>
                        </a:rPr>
                        <a:t>35.8 (6.7)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E3F9DF"/>
                    </a:solidFill>
                  </a:tcPr>
                </a:tc>
                <a:tc>
                  <a:txBody>
                    <a:bodyPr/>
                    <a:lstStyle/>
                    <a:p>
                      <a:pPr marL="0" marR="0" algn="ctr">
                        <a:lnSpc>
                          <a:spcPct val="115000"/>
                        </a:lnSpc>
                        <a:spcBef>
                          <a:spcPts val="0"/>
                        </a:spcBef>
                        <a:spcAft>
                          <a:spcPts val="0"/>
                        </a:spcAft>
                      </a:pPr>
                      <a:r>
                        <a:rPr lang="en-US" sz="2400" dirty="0" smtClean="0">
                          <a:effectLst/>
                        </a:rPr>
                        <a:t>55.6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E3F9DF"/>
                    </a:solidFill>
                  </a:tcPr>
                </a:tc>
                <a:tc>
                  <a:txBody>
                    <a:bodyPr/>
                    <a:lstStyle/>
                    <a:p>
                      <a:pPr marL="0" marR="0" algn="ctr">
                        <a:lnSpc>
                          <a:spcPct val="115000"/>
                        </a:lnSpc>
                        <a:spcBef>
                          <a:spcPts val="0"/>
                        </a:spcBef>
                        <a:spcAft>
                          <a:spcPts val="0"/>
                        </a:spcAft>
                      </a:pPr>
                      <a:r>
                        <a:rPr lang="en-US" sz="2400" dirty="0" smtClean="0">
                          <a:effectLst/>
                        </a:rPr>
                        <a:t>19.4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E3F9DF"/>
                    </a:solidFill>
                  </a:tcPr>
                </a:tc>
              </a:tr>
              <a:tr h="709924">
                <a:tc>
                  <a:txBody>
                    <a:bodyPr/>
                    <a:lstStyle/>
                    <a:p>
                      <a:pPr marL="0" marR="0" algn="ctr">
                        <a:lnSpc>
                          <a:spcPct val="115000"/>
                        </a:lnSpc>
                        <a:spcBef>
                          <a:spcPts val="0"/>
                        </a:spcBef>
                        <a:spcAft>
                          <a:spcPts val="0"/>
                        </a:spcAft>
                      </a:pPr>
                      <a:r>
                        <a:rPr lang="en-US" sz="1800" b="0" dirty="0" smtClean="0">
                          <a:effectLst/>
                        </a:rPr>
                        <a:t>NOSM/Other</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116735"/>
                    </a:solidFill>
                  </a:tcPr>
                </a:tc>
                <a:tc>
                  <a:txBody>
                    <a:bodyPr/>
                    <a:lstStyle/>
                    <a:p>
                      <a:pPr marL="0" marR="0" algn="ctr">
                        <a:lnSpc>
                          <a:spcPct val="115000"/>
                        </a:lnSpc>
                        <a:spcBef>
                          <a:spcPts val="0"/>
                        </a:spcBef>
                        <a:spcAft>
                          <a:spcPts val="0"/>
                        </a:spcAft>
                      </a:pPr>
                      <a:r>
                        <a:rPr lang="en-US" sz="2400" dirty="0">
                          <a:effectLst/>
                        </a:rPr>
                        <a:t>2.6 (14)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2F2F2"/>
                    </a:solidFill>
                  </a:tcPr>
                </a:tc>
                <a:tc>
                  <a:txBody>
                    <a:bodyPr/>
                    <a:lstStyle/>
                    <a:p>
                      <a:pPr marL="0" marR="0" algn="ctr">
                        <a:lnSpc>
                          <a:spcPct val="115000"/>
                        </a:lnSpc>
                        <a:spcBef>
                          <a:spcPts val="0"/>
                        </a:spcBef>
                        <a:spcAft>
                          <a:spcPts val="0"/>
                        </a:spcAft>
                      </a:pPr>
                      <a:r>
                        <a:rPr lang="en-US" sz="2400" dirty="0" smtClean="0">
                          <a:effectLst/>
                        </a:rPr>
                        <a:t>36.6 (7.6)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2F2F2"/>
                    </a:solidFill>
                  </a:tcPr>
                </a:tc>
                <a:tc>
                  <a:txBody>
                    <a:bodyPr/>
                    <a:lstStyle/>
                    <a:p>
                      <a:pPr marL="0" marR="0" algn="ctr">
                        <a:lnSpc>
                          <a:spcPct val="115000"/>
                        </a:lnSpc>
                        <a:spcBef>
                          <a:spcPts val="0"/>
                        </a:spcBef>
                        <a:spcAft>
                          <a:spcPts val="0"/>
                        </a:spcAft>
                      </a:pPr>
                      <a:r>
                        <a:rPr lang="en-US" sz="2400" dirty="0" smtClean="0">
                          <a:effectLst/>
                        </a:rPr>
                        <a:t>64.3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2F2F2"/>
                    </a:solidFill>
                  </a:tcPr>
                </a:tc>
                <a:tc>
                  <a:txBody>
                    <a:bodyPr/>
                    <a:lstStyle/>
                    <a:p>
                      <a:pPr marL="0" marR="0" algn="ctr">
                        <a:lnSpc>
                          <a:spcPct val="115000"/>
                        </a:lnSpc>
                        <a:spcBef>
                          <a:spcPts val="0"/>
                        </a:spcBef>
                        <a:spcAft>
                          <a:spcPts val="0"/>
                        </a:spcAft>
                      </a:pPr>
                      <a:r>
                        <a:rPr lang="en-US" sz="2400" dirty="0" smtClean="0">
                          <a:effectLst/>
                        </a:rPr>
                        <a:t>35.7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2F2F2"/>
                    </a:solidFill>
                  </a:tcPr>
                </a:tc>
              </a:tr>
              <a:tr h="709924">
                <a:tc>
                  <a:txBody>
                    <a:bodyPr/>
                    <a:lstStyle/>
                    <a:p>
                      <a:pPr marL="0" marR="0" algn="ctr">
                        <a:lnSpc>
                          <a:spcPct val="115000"/>
                        </a:lnSpc>
                        <a:spcBef>
                          <a:spcPts val="0"/>
                        </a:spcBef>
                        <a:spcAft>
                          <a:spcPts val="0"/>
                        </a:spcAft>
                      </a:pPr>
                      <a:r>
                        <a:rPr lang="en-US" sz="1800" b="0" dirty="0" smtClean="0">
                          <a:effectLst/>
                        </a:rPr>
                        <a:t>Other/NOSM</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116735"/>
                    </a:solidFill>
                  </a:tcPr>
                </a:tc>
                <a:tc>
                  <a:txBody>
                    <a:bodyPr/>
                    <a:lstStyle/>
                    <a:p>
                      <a:pPr marL="0" marR="0" algn="ctr">
                        <a:lnSpc>
                          <a:spcPct val="115000"/>
                        </a:lnSpc>
                        <a:spcBef>
                          <a:spcPts val="0"/>
                        </a:spcBef>
                        <a:spcAft>
                          <a:spcPts val="0"/>
                        </a:spcAft>
                      </a:pPr>
                      <a:r>
                        <a:rPr lang="en-US" sz="2400" dirty="0">
                          <a:effectLst/>
                        </a:rPr>
                        <a:t>3.2 (17)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E3F9DF"/>
                    </a:solidFill>
                  </a:tcPr>
                </a:tc>
                <a:tc>
                  <a:txBody>
                    <a:bodyPr/>
                    <a:lstStyle/>
                    <a:p>
                      <a:pPr marL="0" marR="0" algn="ctr">
                        <a:lnSpc>
                          <a:spcPct val="115000"/>
                        </a:lnSpc>
                        <a:spcBef>
                          <a:spcPts val="0"/>
                        </a:spcBef>
                        <a:spcAft>
                          <a:spcPts val="0"/>
                        </a:spcAft>
                      </a:pPr>
                      <a:r>
                        <a:rPr lang="en-US" sz="2400" dirty="0" smtClean="0">
                          <a:effectLst/>
                        </a:rPr>
                        <a:t>32.2 (4.0)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E3F9DF"/>
                    </a:solidFill>
                  </a:tcPr>
                </a:tc>
                <a:tc>
                  <a:txBody>
                    <a:bodyPr/>
                    <a:lstStyle/>
                    <a:p>
                      <a:pPr marL="0" marR="0" algn="ctr">
                        <a:lnSpc>
                          <a:spcPct val="115000"/>
                        </a:lnSpc>
                        <a:spcBef>
                          <a:spcPts val="0"/>
                        </a:spcBef>
                        <a:spcAft>
                          <a:spcPts val="0"/>
                        </a:spcAft>
                      </a:pPr>
                      <a:r>
                        <a:rPr lang="en-US" sz="2400" dirty="0" smtClean="0">
                          <a:effectLst/>
                        </a:rPr>
                        <a:t>64.7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E3F9DF"/>
                    </a:solidFill>
                  </a:tcPr>
                </a:tc>
                <a:tc>
                  <a:txBody>
                    <a:bodyPr/>
                    <a:lstStyle/>
                    <a:p>
                      <a:pPr marL="0" marR="0" algn="ctr">
                        <a:lnSpc>
                          <a:spcPct val="115000"/>
                        </a:lnSpc>
                        <a:spcBef>
                          <a:spcPts val="0"/>
                        </a:spcBef>
                        <a:spcAft>
                          <a:spcPts val="0"/>
                        </a:spcAft>
                      </a:pPr>
                      <a:r>
                        <a:rPr lang="en-US" sz="2400" dirty="0" smtClean="0">
                          <a:effectLst/>
                        </a:rPr>
                        <a:t>29.4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E3F9DF"/>
                    </a:solidFill>
                  </a:tcPr>
                </a:tc>
              </a:tr>
              <a:tr h="709924">
                <a:tc>
                  <a:txBody>
                    <a:bodyPr/>
                    <a:lstStyle/>
                    <a:p>
                      <a:pPr marL="0" marR="0" algn="ctr">
                        <a:lnSpc>
                          <a:spcPct val="115000"/>
                        </a:lnSpc>
                        <a:spcBef>
                          <a:spcPts val="0"/>
                        </a:spcBef>
                        <a:spcAft>
                          <a:spcPts val="0"/>
                        </a:spcAft>
                      </a:pPr>
                      <a:r>
                        <a:rPr lang="en-US" sz="1800" b="0" dirty="0" smtClean="0">
                          <a:effectLst/>
                        </a:rPr>
                        <a:t>Other/Other</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116735"/>
                    </a:solidFill>
                  </a:tcPr>
                </a:tc>
                <a:tc>
                  <a:txBody>
                    <a:bodyPr/>
                    <a:lstStyle/>
                    <a:p>
                      <a:pPr marL="0" marR="0" algn="ctr">
                        <a:lnSpc>
                          <a:spcPct val="115000"/>
                        </a:lnSpc>
                        <a:spcBef>
                          <a:spcPts val="0"/>
                        </a:spcBef>
                        <a:spcAft>
                          <a:spcPts val="0"/>
                        </a:spcAft>
                      </a:pPr>
                      <a:r>
                        <a:rPr lang="en-US" sz="2400" dirty="0">
                          <a:effectLst/>
                        </a:rPr>
                        <a:t>87.5 (468)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2F2F2"/>
                    </a:solidFill>
                  </a:tcPr>
                </a:tc>
                <a:tc>
                  <a:txBody>
                    <a:bodyPr/>
                    <a:lstStyle/>
                    <a:p>
                      <a:pPr marL="0" marR="0" algn="ctr">
                        <a:lnSpc>
                          <a:spcPct val="115000"/>
                        </a:lnSpc>
                        <a:spcBef>
                          <a:spcPts val="0"/>
                        </a:spcBef>
                        <a:spcAft>
                          <a:spcPts val="0"/>
                        </a:spcAft>
                      </a:pPr>
                      <a:r>
                        <a:rPr lang="en-US" sz="2400" dirty="0" smtClean="0">
                          <a:effectLst/>
                        </a:rPr>
                        <a:t>31.5 (3.0)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2F2F2"/>
                    </a:solidFill>
                  </a:tcPr>
                </a:tc>
                <a:tc>
                  <a:txBody>
                    <a:bodyPr/>
                    <a:lstStyle/>
                    <a:p>
                      <a:pPr marL="0" marR="0" algn="ctr">
                        <a:lnSpc>
                          <a:spcPct val="115000"/>
                        </a:lnSpc>
                        <a:spcBef>
                          <a:spcPts val="0"/>
                        </a:spcBef>
                        <a:spcAft>
                          <a:spcPts val="0"/>
                        </a:spcAft>
                      </a:pPr>
                      <a:r>
                        <a:rPr lang="en-US" sz="2400" dirty="0" smtClean="0">
                          <a:effectLst/>
                        </a:rPr>
                        <a:t>60.0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2F2F2"/>
                    </a:solidFill>
                  </a:tcPr>
                </a:tc>
                <a:tc>
                  <a:txBody>
                    <a:bodyPr/>
                    <a:lstStyle/>
                    <a:p>
                      <a:pPr marL="0" marR="0" algn="ctr">
                        <a:lnSpc>
                          <a:spcPct val="115000"/>
                        </a:lnSpc>
                        <a:spcBef>
                          <a:spcPts val="0"/>
                        </a:spcBef>
                        <a:spcAft>
                          <a:spcPts val="0"/>
                        </a:spcAft>
                      </a:pPr>
                      <a:r>
                        <a:rPr lang="en-US" sz="2400" dirty="0" smtClean="0">
                          <a:effectLst/>
                        </a:rPr>
                        <a:t>14.5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2F2F2"/>
                    </a:solidFill>
                  </a:tcPr>
                </a:tc>
              </a:tr>
              <a:tr h="709924">
                <a:tc>
                  <a:txBody>
                    <a:bodyPr/>
                    <a:lstStyle/>
                    <a:p>
                      <a:pPr marL="0" marR="0" algn="ctr">
                        <a:lnSpc>
                          <a:spcPct val="115000"/>
                        </a:lnSpc>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Total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116735"/>
                    </a:solidFill>
                  </a:tcPr>
                </a:tc>
                <a:tc>
                  <a:txBody>
                    <a:bodyPr/>
                    <a:lstStyle/>
                    <a:p>
                      <a:pPr marL="0" marR="0" algn="ctr">
                        <a:lnSpc>
                          <a:spcPct val="115000"/>
                        </a:lnSpc>
                        <a:spcBef>
                          <a:spcPts val="0"/>
                        </a:spcBef>
                        <a:spcAft>
                          <a:spcPts val="0"/>
                        </a:spcAft>
                      </a:pPr>
                      <a:r>
                        <a:rPr lang="en-US" sz="2400" kern="1200" dirty="0" smtClean="0">
                          <a:solidFill>
                            <a:schemeClr val="dk1"/>
                          </a:solidFill>
                          <a:effectLst/>
                          <a:latin typeface="+mn-lt"/>
                          <a:ea typeface="+mn-ea"/>
                          <a:cs typeface="+mn-cs"/>
                        </a:rPr>
                        <a:t>100 (535)</a:t>
                      </a:r>
                      <a:endParaRPr lang="en-US" sz="2400" kern="1200" dirty="0">
                        <a:solidFill>
                          <a:schemeClr val="dk1"/>
                        </a:solidFill>
                        <a:effectLst/>
                        <a:latin typeface="+mn-lt"/>
                        <a:ea typeface="+mn-ea"/>
                        <a:cs typeface="+mn-cs"/>
                      </a:endParaRPr>
                    </a:p>
                  </a:txBody>
                  <a:tcPr marL="51435" marR="51435" marT="0" marB="0" anchor="ctr">
                    <a:solidFill>
                      <a:srgbClr val="E3F9DF"/>
                    </a:solidFill>
                  </a:tcPr>
                </a:tc>
                <a:tc>
                  <a:txBody>
                    <a:bodyPr/>
                    <a:lstStyle/>
                    <a:p>
                      <a:pPr marL="0" marR="0" algn="ctr">
                        <a:lnSpc>
                          <a:spcPct val="115000"/>
                        </a:lnSpc>
                        <a:spcBef>
                          <a:spcPts val="0"/>
                        </a:spcBef>
                        <a:spcAft>
                          <a:spcPts val="0"/>
                        </a:spcAft>
                      </a:pPr>
                      <a:r>
                        <a:rPr lang="en-US" sz="2400" kern="1200" dirty="0" smtClean="0">
                          <a:solidFill>
                            <a:schemeClr val="dk1"/>
                          </a:solidFill>
                          <a:effectLst/>
                          <a:latin typeface="+mn-lt"/>
                          <a:ea typeface="+mn-ea"/>
                          <a:cs typeface="+mn-cs"/>
                        </a:rPr>
                        <a:t>31.9 (3.8)</a:t>
                      </a:r>
                      <a:endParaRPr lang="en-US" sz="2400" kern="1200" dirty="0">
                        <a:solidFill>
                          <a:schemeClr val="dk1"/>
                        </a:solidFill>
                        <a:effectLst/>
                        <a:latin typeface="+mn-lt"/>
                        <a:ea typeface="+mn-ea"/>
                        <a:cs typeface="+mn-cs"/>
                      </a:endParaRPr>
                    </a:p>
                  </a:txBody>
                  <a:tcPr marL="51435" marR="51435" marT="0" marB="0" anchor="ctr">
                    <a:solidFill>
                      <a:srgbClr val="E3F9DF"/>
                    </a:solidFill>
                  </a:tcPr>
                </a:tc>
                <a:tc>
                  <a:txBody>
                    <a:bodyPr/>
                    <a:lstStyle/>
                    <a:p>
                      <a:pPr marL="0" marR="0" algn="ctr">
                        <a:lnSpc>
                          <a:spcPct val="115000"/>
                        </a:lnSpc>
                        <a:spcBef>
                          <a:spcPts val="0"/>
                        </a:spcBef>
                        <a:spcAft>
                          <a:spcPts val="0"/>
                        </a:spcAft>
                      </a:pPr>
                      <a:r>
                        <a:rPr lang="en-US" sz="2400" kern="1200" dirty="0" smtClean="0">
                          <a:solidFill>
                            <a:schemeClr val="dk1"/>
                          </a:solidFill>
                          <a:effectLst/>
                          <a:latin typeface="+mn-lt"/>
                          <a:ea typeface="+mn-ea"/>
                          <a:cs typeface="+mn-cs"/>
                        </a:rPr>
                        <a:t>60.0</a:t>
                      </a:r>
                      <a:endParaRPr lang="en-US" sz="2400" kern="1200" dirty="0">
                        <a:solidFill>
                          <a:schemeClr val="dk1"/>
                        </a:solidFill>
                        <a:effectLst/>
                        <a:latin typeface="+mn-lt"/>
                        <a:ea typeface="+mn-ea"/>
                        <a:cs typeface="+mn-cs"/>
                      </a:endParaRPr>
                    </a:p>
                  </a:txBody>
                  <a:tcPr marL="51435" marR="51435" marT="0" marB="0" anchor="ctr">
                    <a:solidFill>
                      <a:srgbClr val="E3F9DF"/>
                    </a:solidFill>
                  </a:tcPr>
                </a:tc>
                <a:tc>
                  <a:txBody>
                    <a:bodyPr/>
                    <a:lstStyle/>
                    <a:p>
                      <a:pPr marL="0" marR="0" algn="ctr">
                        <a:lnSpc>
                          <a:spcPct val="115000"/>
                        </a:lnSpc>
                        <a:spcBef>
                          <a:spcPts val="0"/>
                        </a:spcBef>
                        <a:spcAft>
                          <a:spcPts val="0"/>
                        </a:spcAft>
                      </a:pPr>
                      <a:r>
                        <a:rPr lang="en-US" sz="2400" kern="1200" dirty="0" smtClean="0">
                          <a:solidFill>
                            <a:schemeClr val="dk1"/>
                          </a:solidFill>
                          <a:effectLst/>
                          <a:latin typeface="+mn-lt"/>
                          <a:ea typeface="+mn-ea"/>
                          <a:cs typeface="+mn-cs"/>
                        </a:rPr>
                        <a:t>15.9</a:t>
                      </a:r>
                      <a:endParaRPr lang="en-US" sz="2400" kern="1200" dirty="0">
                        <a:solidFill>
                          <a:schemeClr val="dk1"/>
                        </a:solidFill>
                        <a:effectLst/>
                        <a:latin typeface="+mn-lt"/>
                        <a:ea typeface="+mn-ea"/>
                        <a:cs typeface="+mn-cs"/>
                      </a:endParaRPr>
                    </a:p>
                  </a:txBody>
                  <a:tcPr marL="51435" marR="51435" marT="0" marB="0" anchor="ctr">
                    <a:solidFill>
                      <a:srgbClr val="E3F9DF"/>
                    </a:solidFill>
                  </a:tcPr>
                </a:tc>
              </a:tr>
            </a:tbl>
          </a:graphicData>
        </a:graphic>
      </p:graphicFrame>
      <p:sp>
        <p:nvSpPr>
          <p:cNvPr id="5" name="Rectangle 1"/>
          <p:cNvSpPr>
            <a:spLocks noChangeArrowheads="1"/>
          </p:cNvSpPr>
          <p:nvPr/>
        </p:nvSpPr>
        <p:spPr bwMode="auto">
          <a:xfrm>
            <a:off x="127094" y="6245559"/>
            <a:ext cx="4294779"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2100" b="0" baseline="30000" dirty="0">
                <a:ea typeface="Calibri" panose="020F0502020204030204" pitchFamily="34" charset="0"/>
                <a:cs typeface="Times New Roman" panose="02020603050405020304" pitchFamily="18" charset="0"/>
              </a:rPr>
              <a:t>†</a:t>
            </a:r>
            <a:r>
              <a:rPr lang="en-US" altLang="en-US" sz="2100" b="0" dirty="0">
                <a:ea typeface="Calibri" panose="020F0502020204030204" pitchFamily="34" charset="0"/>
                <a:cs typeface="Times New Roman" panose="02020603050405020304" pitchFamily="18" charset="0"/>
              </a:rPr>
              <a:t>ANOVA </a:t>
            </a:r>
            <a:r>
              <a:rPr lang="en-US" altLang="en-US" sz="2100" b="0" dirty="0" smtClean="0">
                <a:ea typeface="Calibri" panose="020F0502020204030204" pitchFamily="34" charset="0"/>
                <a:cs typeface="Times New Roman" panose="02020603050405020304" pitchFamily="18" charset="0"/>
              </a:rPr>
              <a:t>p&lt;0.001</a:t>
            </a:r>
            <a:endParaRPr lang="en-US" altLang="en-US" sz="3000" b="0" dirty="0"/>
          </a:p>
        </p:txBody>
      </p:sp>
      <p:sp>
        <p:nvSpPr>
          <p:cNvPr id="6" name="Rectangle 5"/>
          <p:cNvSpPr/>
          <p:nvPr/>
        </p:nvSpPr>
        <p:spPr bwMode="auto">
          <a:xfrm>
            <a:off x="3733800" y="2590800"/>
            <a:ext cx="1524000" cy="457200"/>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3754120" y="4038600"/>
            <a:ext cx="1524000" cy="457200"/>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774440" y="3261360"/>
            <a:ext cx="1524000" cy="457200"/>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3754120" y="4724400"/>
            <a:ext cx="1524000" cy="457200"/>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3754120" y="5410200"/>
            <a:ext cx="1524000" cy="457200"/>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674360" y="2590800"/>
            <a:ext cx="1524000" cy="457200"/>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5694680" y="4038600"/>
            <a:ext cx="1524000" cy="457200"/>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715000" y="3261360"/>
            <a:ext cx="1524000" cy="457200"/>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5694680" y="4724400"/>
            <a:ext cx="1524000" cy="457200"/>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5694680" y="5410200"/>
            <a:ext cx="1524000" cy="457200"/>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7543800" y="2590800"/>
            <a:ext cx="1524000" cy="457200"/>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7564120" y="4038600"/>
            <a:ext cx="1524000" cy="457200"/>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7584440" y="3261360"/>
            <a:ext cx="1524000" cy="457200"/>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7564120" y="4724400"/>
            <a:ext cx="1524000" cy="457200"/>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7564120" y="5410200"/>
            <a:ext cx="1524000" cy="457200"/>
          </a:xfrm>
          <a:prstGeom prst="rect">
            <a:avLst/>
          </a:prstGeom>
          <a:solidFill>
            <a:srgbClr val="E3F9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21" name="Right Brace 20"/>
          <p:cNvSpPr/>
          <p:nvPr/>
        </p:nvSpPr>
        <p:spPr bwMode="auto">
          <a:xfrm>
            <a:off x="3352800" y="2514600"/>
            <a:ext cx="533400" cy="2133600"/>
          </a:xfrm>
          <a:prstGeom prst="rightBrace">
            <a:avLst>
              <a:gd name="adj1" fmla="val 100000"/>
              <a:gd name="adj2" fmla="val 50000"/>
            </a:avLst>
          </a:prstGeom>
          <a:noFill/>
          <a:ln w="31750" cap="flat" cmpd="sng" algn="ctr">
            <a:solidFill>
              <a:srgbClr val="11673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22" name="TextBox 21"/>
          <p:cNvSpPr txBox="1"/>
          <p:nvPr/>
        </p:nvSpPr>
        <p:spPr>
          <a:xfrm>
            <a:off x="3926840" y="3403600"/>
            <a:ext cx="1371600" cy="369333"/>
          </a:xfrm>
          <a:prstGeom prst="rect">
            <a:avLst/>
          </a:prstGeom>
          <a:noFill/>
          <a:ln w="22225">
            <a:solidFill>
              <a:srgbClr val="116735"/>
            </a:solidFill>
          </a:ln>
        </p:spPr>
        <p:txBody>
          <a:bodyPr wrap="square" rtlCol="0">
            <a:spAutoFit/>
          </a:bodyPr>
          <a:lstStyle/>
          <a:p>
            <a:r>
              <a:rPr lang="fr-CA" dirty="0" smtClean="0"/>
              <a:t>12.5% (67)</a:t>
            </a:r>
            <a:endParaRPr lang="en-CA" dirty="0"/>
          </a:p>
        </p:txBody>
      </p:sp>
      <p:sp>
        <p:nvSpPr>
          <p:cNvPr id="23" name="Rectangle 1"/>
          <p:cNvSpPr>
            <a:spLocks noChangeArrowheads="1"/>
          </p:cNvSpPr>
          <p:nvPr/>
        </p:nvSpPr>
        <p:spPr bwMode="auto">
          <a:xfrm>
            <a:off x="121920" y="6247423"/>
            <a:ext cx="3549405"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2100" b="0" baseline="30000" dirty="0" smtClean="0">
                <a:ea typeface="Calibri" panose="020F0502020204030204" pitchFamily="34" charset="0"/>
                <a:cs typeface="Times New Roman" panose="02020603050405020304" pitchFamily="18" charset="0"/>
              </a:rPr>
              <a:t>*</a:t>
            </a:r>
            <a:r>
              <a:rPr lang="en-US" altLang="en-US" sz="2100" b="0" dirty="0">
                <a:ea typeface="Calibri" panose="020F0502020204030204" pitchFamily="34" charset="0"/>
                <a:cs typeface="Times New Roman" panose="02020603050405020304" pitchFamily="18" charset="0"/>
              </a:rPr>
              <a:t>Fisher’s Exact Test </a:t>
            </a:r>
            <a:r>
              <a:rPr lang="en-US" altLang="en-US" sz="2100" b="0" dirty="0" smtClean="0">
                <a:ea typeface="Calibri" panose="020F0502020204030204" pitchFamily="34" charset="0"/>
                <a:cs typeface="Times New Roman" panose="02020603050405020304" pitchFamily="18" charset="0"/>
              </a:rPr>
              <a:t>p=0.048</a:t>
            </a:r>
            <a:endParaRPr lang="en-US" altLang="en-US" sz="1050" b="0" dirty="0"/>
          </a:p>
        </p:txBody>
      </p:sp>
      <p:sp>
        <p:nvSpPr>
          <p:cNvPr id="24" name="Rectangle 23"/>
          <p:cNvSpPr/>
          <p:nvPr/>
        </p:nvSpPr>
        <p:spPr bwMode="auto">
          <a:xfrm>
            <a:off x="3683000" y="5369560"/>
            <a:ext cx="16764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25" name="Right Brace 24"/>
          <p:cNvSpPr/>
          <p:nvPr/>
        </p:nvSpPr>
        <p:spPr bwMode="auto">
          <a:xfrm>
            <a:off x="5448300" y="2514600"/>
            <a:ext cx="533400" cy="1371600"/>
          </a:xfrm>
          <a:prstGeom prst="rightBrace">
            <a:avLst>
              <a:gd name="adj1" fmla="val 100000"/>
              <a:gd name="adj2" fmla="val 50000"/>
            </a:avLst>
          </a:prstGeom>
          <a:noFill/>
          <a:ln w="31750" cap="flat" cmpd="sng" algn="ctr">
            <a:solidFill>
              <a:srgbClr val="11673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27" name="TextBox 26"/>
          <p:cNvSpPr txBox="1"/>
          <p:nvPr/>
        </p:nvSpPr>
        <p:spPr>
          <a:xfrm>
            <a:off x="5981700" y="3029187"/>
            <a:ext cx="800100" cy="369333"/>
          </a:xfrm>
          <a:prstGeom prst="rect">
            <a:avLst/>
          </a:prstGeom>
          <a:noFill/>
          <a:ln w="22225">
            <a:solidFill>
              <a:srgbClr val="116735"/>
            </a:solidFill>
          </a:ln>
        </p:spPr>
        <p:txBody>
          <a:bodyPr wrap="square" rtlCol="0">
            <a:spAutoFit/>
          </a:bodyPr>
          <a:lstStyle/>
          <a:p>
            <a:r>
              <a:rPr lang="fr-CA" dirty="0" err="1" smtClean="0"/>
              <a:t>Older</a:t>
            </a:r>
            <a:endParaRPr lang="en-CA" dirty="0"/>
          </a:p>
        </p:txBody>
      </p:sp>
      <p:sp>
        <p:nvSpPr>
          <p:cNvPr id="28" name="Rectangle 27"/>
          <p:cNvSpPr/>
          <p:nvPr/>
        </p:nvSpPr>
        <p:spPr bwMode="auto">
          <a:xfrm>
            <a:off x="5562600" y="5369560"/>
            <a:ext cx="16764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7391400" y="5374640"/>
            <a:ext cx="16764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1" name="Down Arrow 30"/>
          <p:cNvSpPr/>
          <p:nvPr/>
        </p:nvSpPr>
        <p:spPr bwMode="auto">
          <a:xfrm rot="10800000">
            <a:off x="7543800" y="3337560"/>
            <a:ext cx="264160" cy="396240"/>
          </a:xfrm>
          <a:prstGeom prst="downArrow">
            <a:avLst/>
          </a:prstGeom>
          <a:solidFill>
            <a:srgbClr val="116735"/>
          </a:solidFill>
          <a:ln w="9525" cap="flat" cmpd="sng" algn="ctr">
            <a:solidFill>
              <a:srgbClr val="11673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2" name="Down Arrow 31"/>
          <p:cNvSpPr/>
          <p:nvPr/>
        </p:nvSpPr>
        <p:spPr bwMode="auto">
          <a:xfrm>
            <a:off x="7543800" y="4785360"/>
            <a:ext cx="264160" cy="396240"/>
          </a:xfrm>
          <a:prstGeom prst="downArrow">
            <a:avLst/>
          </a:prstGeom>
          <a:solidFill>
            <a:srgbClr val="116735"/>
          </a:solidFill>
          <a:ln w="9525" cap="flat" cmpd="sng" algn="ctr">
            <a:solidFill>
              <a:srgbClr val="11673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2227690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2" fill="hold" grpId="1" nodeType="clickEffect">
                                  <p:stCondLst>
                                    <p:cond delay="0"/>
                                  </p:stCondLst>
                                  <p:childTnLst>
                                    <p:animEffect transition="out" filter="wipe(right)">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par>
                          <p:cTn id="17" fill="hold">
                            <p:stCondLst>
                              <p:cond delay="500"/>
                            </p:stCondLst>
                            <p:childTnLst>
                              <p:par>
                                <p:cTn id="18" presetID="22" presetClass="exit" presetSubtype="2" fill="hold" grpId="1" nodeType="afterEffect">
                                  <p:stCondLst>
                                    <p:cond delay="0"/>
                                  </p:stCondLst>
                                  <p:childTnLst>
                                    <p:animEffect transition="out" filter="wipe(right)">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par>
                          <p:cTn id="21" fill="hold">
                            <p:stCondLst>
                              <p:cond delay="1000"/>
                            </p:stCondLst>
                            <p:childTnLst>
                              <p:par>
                                <p:cTn id="22" presetID="5" presetClass="exit" presetSubtype="10" fill="hold" grpId="0" nodeType="afterEffect">
                                  <p:stCondLst>
                                    <p:cond delay="0"/>
                                  </p:stCondLst>
                                  <p:childTnLst>
                                    <p:animEffect transition="out" filter="checkerboard(across)">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5" presetClass="exit" presetSubtype="10" fill="hold" grpId="0" nodeType="withEffect">
                                  <p:stCondLst>
                                    <p:cond delay="0"/>
                                  </p:stCondLst>
                                  <p:childTnLst>
                                    <p:animEffect transition="out" filter="checkerboard(across)">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5" presetClass="exit" presetSubtype="10" fill="hold" grpId="0" nodeType="withEffect">
                                  <p:stCondLst>
                                    <p:cond delay="0"/>
                                  </p:stCondLst>
                                  <p:childTnLst>
                                    <p:animEffect transition="out" filter="checkerboard(across)">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5" presetClass="exit" presetSubtype="10" fill="hold" grpId="0" nodeType="withEffect">
                                  <p:stCondLst>
                                    <p:cond delay="0"/>
                                  </p:stCondLst>
                                  <p:childTnLst>
                                    <p:animEffect transition="out" filter="checkerboard(across)">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 presetClass="exit" presetSubtype="10" fill="hold" grpId="0" nodeType="withEffect">
                                  <p:stCondLst>
                                    <p:cond delay="0"/>
                                  </p:stCondLst>
                                  <p:childTnLst>
                                    <p:animEffect transition="out" filter="checkerboard(across)">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plus(i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xit" presetSubtype="16" fill="hold" grpId="1" nodeType="clickEffect">
                                  <p:stCondLst>
                                    <p:cond delay="0"/>
                                  </p:stCondLst>
                                  <p:childTnLst>
                                    <p:animEffect transition="out" filter="plus(in)">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childTnLst>
                          </p:cTn>
                        </p:par>
                        <p:par>
                          <p:cTn id="47" fill="hold">
                            <p:stCondLst>
                              <p:cond delay="500"/>
                            </p:stCondLst>
                            <p:childTnLst>
                              <p:par>
                                <p:cTn id="48" presetID="2" presetClass="entr" presetSubtype="8"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0-#ppt_w/2"/>
                                          </p:val>
                                        </p:tav>
                                        <p:tav tm="100000">
                                          <p:val>
                                            <p:strVal val="#ppt_x"/>
                                          </p:val>
                                        </p:tav>
                                      </p:tavLst>
                                    </p:anim>
                                    <p:anim calcmode="lin" valueType="num">
                                      <p:cBhvr additive="base">
                                        <p:cTn id="5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xit" presetSubtype="2" fill="hold" grpId="1" nodeType="clickEffect">
                                  <p:stCondLst>
                                    <p:cond delay="0"/>
                                  </p:stCondLst>
                                  <p:childTnLst>
                                    <p:animEffect transition="out" filter="wipe(right)">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par>
                          <p:cTn id="66" fill="hold">
                            <p:stCondLst>
                              <p:cond delay="500"/>
                            </p:stCondLst>
                            <p:childTnLst>
                              <p:par>
                                <p:cTn id="67" presetID="22" presetClass="exit" presetSubtype="2" fill="hold" grpId="1" nodeType="afterEffect">
                                  <p:stCondLst>
                                    <p:cond delay="0"/>
                                  </p:stCondLst>
                                  <p:childTnLst>
                                    <p:animEffect transition="out" filter="wipe(right)">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par>
                                <p:cTn id="70" presetID="2" presetClass="exit" presetSubtype="8" fill="hold" grpId="1" nodeType="withEffect">
                                  <p:stCondLst>
                                    <p:cond delay="0"/>
                                  </p:stCondLst>
                                  <p:childTnLst>
                                    <p:anim calcmode="lin" valueType="num">
                                      <p:cBhvr additive="base">
                                        <p:cTn id="71" dur="500"/>
                                        <p:tgtEl>
                                          <p:spTgt spid="5"/>
                                        </p:tgtEl>
                                        <p:attrNameLst>
                                          <p:attrName>ppt_x</p:attrName>
                                        </p:attrNameLst>
                                      </p:cBhvr>
                                      <p:tavLst>
                                        <p:tav tm="0">
                                          <p:val>
                                            <p:strVal val="ppt_x"/>
                                          </p:val>
                                        </p:tav>
                                        <p:tav tm="100000">
                                          <p:val>
                                            <p:strVal val="0-ppt_w/2"/>
                                          </p:val>
                                        </p:tav>
                                      </p:tavLst>
                                    </p:anim>
                                    <p:anim calcmode="lin" valueType="num">
                                      <p:cBhvr additive="base">
                                        <p:cTn id="72" dur="500"/>
                                        <p:tgtEl>
                                          <p:spTgt spid="5"/>
                                        </p:tgtEl>
                                        <p:attrNameLst>
                                          <p:attrName>ppt_y</p:attrName>
                                        </p:attrNameLst>
                                      </p:cBhvr>
                                      <p:tavLst>
                                        <p:tav tm="0">
                                          <p:val>
                                            <p:strVal val="ppt_y"/>
                                          </p:val>
                                        </p:tav>
                                        <p:tav tm="100000">
                                          <p:val>
                                            <p:strVal val="ppt_y"/>
                                          </p:val>
                                        </p:tav>
                                      </p:tavLst>
                                    </p:anim>
                                    <p:set>
                                      <p:cBhvr>
                                        <p:cTn id="73" dur="1" fill="hold">
                                          <p:stCondLst>
                                            <p:cond delay="499"/>
                                          </p:stCondLst>
                                        </p:cTn>
                                        <p:tgtEl>
                                          <p:spTgt spid="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2"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10" presetClass="entr" presetSubtype="0" fill="hold" grpId="2"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par>
                                <p:cTn id="82" presetID="10" presetClass="entr" presetSubtype="0" fill="hold" grpId="2"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par>
                                <p:cTn id="85" presetID="10" presetClass="entr" presetSubtype="0" fill="hold" grpId="2"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childTnLst>
                                </p:cTn>
                              </p:par>
                              <p:par>
                                <p:cTn id="88" presetID="10" presetClass="entr" presetSubtype="0" fill="hold" grpId="2"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par>
                                <p:cTn id="91" presetID="9" presetClass="emph" presetSubtype="0" grpId="1" nodeType="withEffect">
                                  <p:stCondLst>
                                    <p:cond delay="0"/>
                                  </p:stCondLst>
                                  <p:childTnLst>
                                    <p:set>
                                      <p:cBhvr rctx="PPT">
                                        <p:cTn id="92" dur="indefinite"/>
                                        <p:tgtEl>
                                          <p:spTgt spid="6"/>
                                        </p:tgtEl>
                                        <p:attrNameLst>
                                          <p:attrName>style.opacity</p:attrName>
                                        </p:attrNameLst>
                                      </p:cBhvr>
                                      <p:to>
                                        <p:strVal val="0.85"/>
                                      </p:to>
                                    </p:set>
                                    <p:animEffect filter="image" prLst="opacity: 0.85">
                                      <p:cBhvr rctx="IE">
                                        <p:cTn id="93" dur="indefinite"/>
                                        <p:tgtEl>
                                          <p:spTgt spid="6"/>
                                        </p:tgtEl>
                                      </p:cBhvr>
                                    </p:animEffect>
                                  </p:childTnLst>
                                </p:cTn>
                              </p:par>
                              <p:par>
                                <p:cTn id="94" presetID="9" presetClass="emph" presetSubtype="0" grpId="1" nodeType="withEffect">
                                  <p:stCondLst>
                                    <p:cond delay="0"/>
                                  </p:stCondLst>
                                  <p:childTnLst>
                                    <p:set>
                                      <p:cBhvr rctx="PPT">
                                        <p:cTn id="95" dur="indefinite"/>
                                        <p:tgtEl>
                                          <p:spTgt spid="7"/>
                                        </p:tgtEl>
                                        <p:attrNameLst>
                                          <p:attrName>style.opacity</p:attrName>
                                        </p:attrNameLst>
                                      </p:cBhvr>
                                      <p:to>
                                        <p:strVal val="0.85"/>
                                      </p:to>
                                    </p:set>
                                    <p:animEffect filter="image" prLst="opacity: 0.85">
                                      <p:cBhvr rctx="IE">
                                        <p:cTn id="96" dur="indefinite"/>
                                        <p:tgtEl>
                                          <p:spTgt spid="7"/>
                                        </p:tgtEl>
                                      </p:cBhvr>
                                    </p:animEffect>
                                  </p:childTnLst>
                                </p:cTn>
                              </p:par>
                              <p:par>
                                <p:cTn id="97" presetID="9" presetClass="emph" presetSubtype="0" grpId="1" nodeType="withEffect">
                                  <p:stCondLst>
                                    <p:cond delay="0"/>
                                  </p:stCondLst>
                                  <p:childTnLst>
                                    <p:set>
                                      <p:cBhvr rctx="PPT">
                                        <p:cTn id="98" dur="indefinite"/>
                                        <p:tgtEl>
                                          <p:spTgt spid="8"/>
                                        </p:tgtEl>
                                        <p:attrNameLst>
                                          <p:attrName>style.opacity</p:attrName>
                                        </p:attrNameLst>
                                      </p:cBhvr>
                                      <p:to>
                                        <p:strVal val="0.85"/>
                                      </p:to>
                                    </p:set>
                                    <p:animEffect filter="image" prLst="opacity: 0.85">
                                      <p:cBhvr rctx="IE">
                                        <p:cTn id="99" dur="indefinite"/>
                                        <p:tgtEl>
                                          <p:spTgt spid="8"/>
                                        </p:tgtEl>
                                      </p:cBhvr>
                                    </p:animEffect>
                                  </p:childTnLst>
                                </p:cTn>
                              </p:par>
                              <p:par>
                                <p:cTn id="100" presetID="9" presetClass="emph" presetSubtype="0" grpId="1" nodeType="withEffect">
                                  <p:stCondLst>
                                    <p:cond delay="0"/>
                                  </p:stCondLst>
                                  <p:childTnLst>
                                    <p:set>
                                      <p:cBhvr rctx="PPT">
                                        <p:cTn id="101" dur="indefinite"/>
                                        <p:tgtEl>
                                          <p:spTgt spid="9"/>
                                        </p:tgtEl>
                                        <p:attrNameLst>
                                          <p:attrName>style.opacity</p:attrName>
                                        </p:attrNameLst>
                                      </p:cBhvr>
                                      <p:to>
                                        <p:strVal val="0.85"/>
                                      </p:to>
                                    </p:set>
                                    <p:animEffect filter="image" prLst="opacity: 0.85">
                                      <p:cBhvr rctx="IE">
                                        <p:cTn id="102" dur="indefinite"/>
                                        <p:tgtEl>
                                          <p:spTgt spid="9"/>
                                        </p:tgtEl>
                                      </p:cBhvr>
                                    </p:animEffect>
                                  </p:childTnLst>
                                </p:cTn>
                              </p:par>
                              <p:par>
                                <p:cTn id="103" presetID="9" presetClass="emph" presetSubtype="0" grpId="1" nodeType="withEffect">
                                  <p:stCondLst>
                                    <p:cond delay="0"/>
                                  </p:stCondLst>
                                  <p:childTnLst>
                                    <p:set>
                                      <p:cBhvr rctx="PPT">
                                        <p:cTn id="104" dur="indefinite"/>
                                        <p:tgtEl>
                                          <p:spTgt spid="10"/>
                                        </p:tgtEl>
                                        <p:attrNameLst>
                                          <p:attrName>style.opacity</p:attrName>
                                        </p:attrNameLst>
                                      </p:cBhvr>
                                      <p:to>
                                        <p:strVal val="0.85"/>
                                      </p:to>
                                    </p:set>
                                    <p:animEffect filter="image" prLst="opacity: 0.85">
                                      <p:cBhvr rctx="IE">
                                        <p:cTn id="105" dur="indefinite"/>
                                        <p:tgtEl>
                                          <p:spTgt spid="10"/>
                                        </p:tgtEl>
                                      </p:cBhvr>
                                    </p:animEffect>
                                  </p:childTnLst>
                                </p:cTn>
                              </p:par>
                            </p:childTnLst>
                          </p:cTn>
                        </p:par>
                        <p:par>
                          <p:cTn id="106" fill="hold">
                            <p:stCondLst>
                              <p:cond delay="500"/>
                            </p:stCondLst>
                            <p:childTnLst>
                              <p:par>
                                <p:cTn id="107" presetID="5" presetClass="exit" presetSubtype="10" fill="hold" grpId="0" nodeType="afterEffect">
                                  <p:stCondLst>
                                    <p:cond delay="0"/>
                                  </p:stCondLst>
                                  <p:childTnLst>
                                    <p:animEffect transition="out" filter="checkerboard(across)">
                                      <p:cBhvr>
                                        <p:cTn id="108" dur="500"/>
                                        <p:tgtEl>
                                          <p:spTgt spid="11"/>
                                        </p:tgtEl>
                                      </p:cBhvr>
                                    </p:animEffect>
                                    <p:set>
                                      <p:cBhvr>
                                        <p:cTn id="109" dur="1" fill="hold">
                                          <p:stCondLst>
                                            <p:cond delay="499"/>
                                          </p:stCondLst>
                                        </p:cTn>
                                        <p:tgtEl>
                                          <p:spTgt spid="11"/>
                                        </p:tgtEl>
                                        <p:attrNameLst>
                                          <p:attrName>style.visibility</p:attrName>
                                        </p:attrNameLst>
                                      </p:cBhvr>
                                      <p:to>
                                        <p:strVal val="hidden"/>
                                      </p:to>
                                    </p:set>
                                  </p:childTnLst>
                                </p:cTn>
                              </p:par>
                              <p:par>
                                <p:cTn id="110" presetID="5" presetClass="exit" presetSubtype="10" fill="hold" grpId="0" nodeType="withEffect">
                                  <p:stCondLst>
                                    <p:cond delay="0"/>
                                  </p:stCondLst>
                                  <p:childTnLst>
                                    <p:animEffect transition="out" filter="checkerboard(across)">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par>
                                <p:cTn id="113" presetID="5" presetClass="exit" presetSubtype="10" fill="hold" grpId="0" nodeType="withEffect">
                                  <p:stCondLst>
                                    <p:cond delay="0"/>
                                  </p:stCondLst>
                                  <p:childTnLst>
                                    <p:animEffect transition="out" filter="checkerboard(across)">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par>
                                <p:cTn id="116" presetID="5" presetClass="exit" presetSubtype="10" fill="hold" grpId="0" nodeType="withEffect">
                                  <p:stCondLst>
                                    <p:cond delay="0"/>
                                  </p:stCondLst>
                                  <p:childTnLst>
                                    <p:animEffect transition="out" filter="checkerboard(across)">
                                      <p:cBhvr>
                                        <p:cTn id="117" dur="500"/>
                                        <p:tgtEl>
                                          <p:spTgt spid="15"/>
                                        </p:tgtEl>
                                      </p:cBhvr>
                                    </p:animEffect>
                                    <p:set>
                                      <p:cBhvr>
                                        <p:cTn id="118" dur="1" fill="hold">
                                          <p:stCondLst>
                                            <p:cond delay="499"/>
                                          </p:stCondLst>
                                        </p:cTn>
                                        <p:tgtEl>
                                          <p:spTgt spid="15"/>
                                        </p:tgtEl>
                                        <p:attrNameLst>
                                          <p:attrName>style.visibility</p:attrName>
                                        </p:attrNameLst>
                                      </p:cBhvr>
                                      <p:to>
                                        <p:strVal val="hidden"/>
                                      </p:to>
                                    </p:set>
                                  </p:childTnLst>
                                </p:cTn>
                              </p:par>
                              <p:par>
                                <p:cTn id="119" presetID="5" presetClass="exit" presetSubtype="10" fill="hold" grpId="0" nodeType="withEffect">
                                  <p:stCondLst>
                                    <p:cond delay="0"/>
                                  </p:stCondLst>
                                  <p:childTnLst>
                                    <p:animEffect transition="out" filter="checkerboard(across)">
                                      <p:cBhvr>
                                        <p:cTn id="120" dur="500"/>
                                        <p:tgtEl>
                                          <p:spTgt spid="12"/>
                                        </p:tgtEl>
                                      </p:cBhvr>
                                    </p:animEffect>
                                    <p:set>
                                      <p:cBhvr>
                                        <p:cTn id="121" dur="1" fill="hold">
                                          <p:stCondLst>
                                            <p:cond delay="499"/>
                                          </p:stCondLst>
                                        </p:cTn>
                                        <p:tgtEl>
                                          <p:spTgt spid="12"/>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3" presetClass="entr" presetSubtype="16" fill="hold" grpId="0" nodeType="click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plus(in)">
                                      <p:cBhvr>
                                        <p:cTn id="126" dur="500"/>
                                        <p:tgtEl>
                                          <p:spTgt spid="28"/>
                                        </p:tgtEl>
                                      </p:cBhvr>
                                    </p:animEffect>
                                  </p:childTnLst>
                                </p:cTn>
                              </p:par>
                            </p:childTnLst>
                          </p:cTn>
                        </p:par>
                      </p:childTnLst>
                    </p:cTn>
                  </p:par>
                  <p:par>
                    <p:cTn id="127" fill="hold">
                      <p:stCondLst>
                        <p:cond delay="indefinite"/>
                      </p:stCondLst>
                      <p:childTnLst>
                        <p:par>
                          <p:cTn id="128" fill="hold">
                            <p:stCondLst>
                              <p:cond delay="0"/>
                            </p:stCondLst>
                            <p:childTnLst>
                              <p:par>
                                <p:cTn id="129" presetID="13" presetClass="exit" presetSubtype="16" fill="hold" grpId="1" nodeType="clickEffect">
                                  <p:stCondLst>
                                    <p:cond delay="0"/>
                                  </p:stCondLst>
                                  <p:childTnLst>
                                    <p:animEffect transition="out" filter="plus(in)">
                                      <p:cBhvr>
                                        <p:cTn id="130" dur="500"/>
                                        <p:tgtEl>
                                          <p:spTgt spid="28"/>
                                        </p:tgtEl>
                                      </p:cBhvr>
                                    </p:animEffect>
                                    <p:set>
                                      <p:cBhvr>
                                        <p:cTn id="131" dur="1" fill="hold">
                                          <p:stCondLst>
                                            <p:cond delay="499"/>
                                          </p:stCondLst>
                                        </p:cTn>
                                        <p:tgtEl>
                                          <p:spTgt spid="28"/>
                                        </p:tgtEl>
                                        <p:attrNameLst>
                                          <p:attrName>style.visibility</p:attrName>
                                        </p:attrNameLst>
                                      </p:cBhvr>
                                      <p:to>
                                        <p:strVal val="hidden"/>
                                      </p:to>
                                    </p:set>
                                  </p:childTnLst>
                                </p:cTn>
                              </p:par>
                            </p:childTnLst>
                          </p:cTn>
                        </p:par>
                        <p:par>
                          <p:cTn id="132" fill="hold">
                            <p:stCondLst>
                              <p:cond delay="500"/>
                            </p:stCondLst>
                            <p:childTnLst>
                              <p:par>
                                <p:cTn id="133" presetID="10" presetClass="entr" presetSubtype="0" fill="hold" grpId="2" nodeType="afterEffect">
                                  <p:stCondLst>
                                    <p:cond delay="0"/>
                                  </p:stCondLst>
                                  <p:childTnLst>
                                    <p:set>
                                      <p:cBhvr>
                                        <p:cTn id="134" dur="1" fill="hold">
                                          <p:stCondLst>
                                            <p:cond delay="0"/>
                                          </p:stCondLst>
                                        </p:cTn>
                                        <p:tgtEl>
                                          <p:spTgt spid="11"/>
                                        </p:tgtEl>
                                        <p:attrNameLst>
                                          <p:attrName>style.visibility</p:attrName>
                                        </p:attrNameLst>
                                      </p:cBhvr>
                                      <p:to>
                                        <p:strVal val="visible"/>
                                      </p:to>
                                    </p:set>
                                    <p:animEffect transition="in" filter="fade">
                                      <p:cBhvr>
                                        <p:cTn id="135" dur="500"/>
                                        <p:tgtEl>
                                          <p:spTgt spid="11"/>
                                        </p:tgtEl>
                                      </p:cBhvr>
                                    </p:animEffect>
                                  </p:childTnLst>
                                </p:cTn>
                              </p:par>
                              <p:par>
                                <p:cTn id="136" presetID="10" presetClass="entr" presetSubtype="0" fill="hold" grpId="2" nodeType="withEffect">
                                  <p:stCondLst>
                                    <p:cond delay="0"/>
                                  </p:stCondLst>
                                  <p:childTnLst>
                                    <p:set>
                                      <p:cBhvr>
                                        <p:cTn id="137" dur="1" fill="hold">
                                          <p:stCondLst>
                                            <p:cond delay="0"/>
                                          </p:stCondLst>
                                        </p:cTn>
                                        <p:tgtEl>
                                          <p:spTgt spid="12"/>
                                        </p:tgtEl>
                                        <p:attrNameLst>
                                          <p:attrName>style.visibility</p:attrName>
                                        </p:attrNameLst>
                                      </p:cBhvr>
                                      <p:to>
                                        <p:strVal val="visible"/>
                                      </p:to>
                                    </p:set>
                                    <p:animEffect transition="in" filter="fade">
                                      <p:cBhvr>
                                        <p:cTn id="138" dur="500"/>
                                        <p:tgtEl>
                                          <p:spTgt spid="12"/>
                                        </p:tgtEl>
                                      </p:cBhvr>
                                    </p:animEffect>
                                  </p:childTnLst>
                                </p:cTn>
                              </p:par>
                              <p:par>
                                <p:cTn id="139" presetID="10" presetClass="entr" presetSubtype="0" fill="hold" grpId="2" nodeType="withEffect">
                                  <p:stCondLst>
                                    <p:cond delay="0"/>
                                  </p:stCondLst>
                                  <p:childTnLst>
                                    <p:set>
                                      <p:cBhvr>
                                        <p:cTn id="140" dur="1" fill="hold">
                                          <p:stCondLst>
                                            <p:cond delay="0"/>
                                          </p:stCondLst>
                                        </p:cTn>
                                        <p:tgtEl>
                                          <p:spTgt spid="13"/>
                                        </p:tgtEl>
                                        <p:attrNameLst>
                                          <p:attrName>style.visibility</p:attrName>
                                        </p:attrNameLst>
                                      </p:cBhvr>
                                      <p:to>
                                        <p:strVal val="visible"/>
                                      </p:to>
                                    </p:set>
                                    <p:animEffect transition="in" filter="fade">
                                      <p:cBhvr>
                                        <p:cTn id="141" dur="500"/>
                                        <p:tgtEl>
                                          <p:spTgt spid="13"/>
                                        </p:tgtEl>
                                      </p:cBhvr>
                                    </p:animEffect>
                                  </p:childTnLst>
                                </p:cTn>
                              </p:par>
                              <p:par>
                                <p:cTn id="142" presetID="10" presetClass="entr" presetSubtype="0" fill="hold" grpId="2" nodeType="withEffect">
                                  <p:stCondLst>
                                    <p:cond delay="0"/>
                                  </p:stCondLst>
                                  <p:childTnLst>
                                    <p:set>
                                      <p:cBhvr>
                                        <p:cTn id="143" dur="1" fill="hold">
                                          <p:stCondLst>
                                            <p:cond delay="0"/>
                                          </p:stCondLst>
                                        </p:cTn>
                                        <p:tgtEl>
                                          <p:spTgt spid="14"/>
                                        </p:tgtEl>
                                        <p:attrNameLst>
                                          <p:attrName>style.visibility</p:attrName>
                                        </p:attrNameLst>
                                      </p:cBhvr>
                                      <p:to>
                                        <p:strVal val="visible"/>
                                      </p:to>
                                    </p:set>
                                    <p:animEffect transition="in" filter="fade">
                                      <p:cBhvr>
                                        <p:cTn id="144" dur="500"/>
                                        <p:tgtEl>
                                          <p:spTgt spid="14"/>
                                        </p:tgtEl>
                                      </p:cBhvr>
                                    </p:animEffect>
                                  </p:childTnLst>
                                </p:cTn>
                              </p:par>
                              <p:par>
                                <p:cTn id="145" presetID="10" presetClass="entr" presetSubtype="0" fill="hold" grpId="2" nodeType="withEffect">
                                  <p:stCondLst>
                                    <p:cond delay="0"/>
                                  </p:stCondLst>
                                  <p:childTnLst>
                                    <p:set>
                                      <p:cBhvr>
                                        <p:cTn id="146" dur="1" fill="hold">
                                          <p:stCondLst>
                                            <p:cond delay="0"/>
                                          </p:stCondLst>
                                        </p:cTn>
                                        <p:tgtEl>
                                          <p:spTgt spid="15"/>
                                        </p:tgtEl>
                                        <p:attrNameLst>
                                          <p:attrName>style.visibility</p:attrName>
                                        </p:attrNameLst>
                                      </p:cBhvr>
                                      <p:to>
                                        <p:strVal val="visible"/>
                                      </p:to>
                                    </p:set>
                                    <p:animEffect transition="in" filter="fade">
                                      <p:cBhvr>
                                        <p:cTn id="147" dur="500"/>
                                        <p:tgtEl>
                                          <p:spTgt spid="15"/>
                                        </p:tgtEl>
                                      </p:cBhvr>
                                    </p:animEffect>
                                  </p:childTnLst>
                                </p:cTn>
                              </p:par>
                              <p:par>
                                <p:cTn id="148" presetID="9" presetClass="emph" presetSubtype="0" grpId="1" nodeType="withEffect">
                                  <p:stCondLst>
                                    <p:cond delay="0"/>
                                  </p:stCondLst>
                                  <p:childTnLst>
                                    <p:set>
                                      <p:cBhvr rctx="PPT">
                                        <p:cTn id="149" dur="indefinite"/>
                                        <p:tgtEl>
                                          <p:spTgt spid="11"/>
                                        </p:tgtEl>
                                        <p:attrNameLst>
                                          <p:attrName>style.opacity</p:attrName>
                                        </p:attrNameLst>
                                      </p:cBhvr>
                                      <p:to>
                                        <p:strVal val="0.85"/>
                                      </p:to>
                                    </p:set>
                                    <p:animEffect filter="image" prLst="opacity: 0.85">
                                      <p:cBhvr rctx="IE">
                                        <p:cTn id="150" dur="indefinite"/>
                                        <p:tgtEl>
                                          <p:spTgt spid="11"/>
                                        </p:tgtEl>
                                      </p:cBhvr>
                                    </p:animEffect>
                                  </p:childTnLst>
                                </p:cTn>
                              </p:par>
                              <p:par>
                                <p:cTn id="151" presetID="9" presetClass="emph" presetSubtype="0" grpId="1" nodeType="withEffect">
                                  <p:stCondLst>
                                    <p:cond delay="0"/>
                                  </p:stCondLst>
                                  <p:childTnLst>
                                    <p:set>
                                      <p:cBhvr rctx="PPT">
                                        <p:cTn id="152" dur="indefinite"/>
                                        <p:tgtEl>
                                          <p:spTgt spid="12"/>
                                        </p:tgtEl>
                                        <p:attrNameLst>
                                          <p:attrName>style.opacity</p:attrName>
                                        </p:attrNameLst>
                                      </p:cBhvr>
                                      <p:to>
                                        <p:strVal val="0.85"/>
                                      </p:to>
                                    </p:set>
                                    <p:animEffect filter="image" prLst="opacity: 0.85">
                                      <p:cBhvr rctx="IE">
                                        <p:cTn id="153" dur="indefinite"/>
                                        <p:tgtEl>
                                          <p:spTgt spid="12"/>
                                        </p:tgtEl>
                                      </p:cBhvr>
                                    </p:animEffect>
                                  </p:childTnLst>
                                </p:cTn>
                              </p:par>
                              <p:par>
                                <p:cTn id="154" presetID="9" presetClass="emph" presetSubtype="0" grpId="1" nodeType="withEffect">
                                  <p:stCondLst>
                                    <p:cond delay="0"/>
                                  </p:stCondLst>
                                  <p:childTnLst>
                                    <p:set>
                                      <p:cBhvr rctx="PPT">
                                        <p:cTn id="155" dur="indefinite"/>
                                        <p:tgtEl>
                                          <p:spTgt spid="13"/>
                                        </p:tgtEl>
                                        <p:attrNameLst>
                                          <p:attrName>style.opacity</p:attrName>
                                        </p:attrNameLst>
                                      </p:cBhvr>
                                      <p:to>
                                        <p:strVal val="0.85"/>
                                      </p:to>
                                    </p:set>
                                    <p:animEffect filter="image" prLst="opacity: 0.85">
                                      <p:cBhvr rctx="IE">
                                        <p:cTn id="156" dur="indefinite"/>
                                        <p:tgtEl>
                                          <p:spTgt spid="13"/>
                                        </p:tgtEl>
                                      </p:cBhvr>
                                    </p:animEffect>
                                  </p:childTnLst>
                                </p:cTn>
                              </p:par>
                              <p:par>
                                <p:cTn id="157" presetID="9" presetClass="emph" presetSubtype="0" grpId="1" nodeType="withEffect">
                                  <p:stCondLst>
                                    <p:cond delay="0"/>
                                  </p:stCondLst>
                                  <p:childTnLst>
                                    <p:set>
                                      <p:cBhvr rctx="PPT">
                                        <p:cTn id="158" dur="indefinite"/>
                                        <p:tgtEl>
                                          <p:spTgt spid="14"/>
                                        </p:tgtEl>
                                        <p:attrNameLst>
                                          <p:attrName>style.opacity</p:attrName>
                                        </p:attrNameLst>
                                      </p:cBhvr>
                                      <p:to>
                                        <p:strVal val="0.85"/>
                                      </p:to>
                                    </p:set>
                                    <p:animEffect filter="image" prLst="opacity: 0.85">
                                      <p:cBhvr rctx="IE">
                                        <p:cTn id="159" dur="indefinite"/>
                                        <p:tgtEl>
                                          <p:spTgt spid="14"/>
                                        </p:tgtEl>
                                      </p:cBhvr>
                                    </p:animEffect>
                                  </p:childTnLst>
                                </p:cTn>
                              </p:par>
                              <p:par>
                                <p:cTn id="160" presetID="9" presetClass="emph" presetSubtype="0" grpId="1" nodeType="withEffect">
                                  <p:stCondLst>
                                    <p:cond delay="0"/>
                                  </p:stCondLst>
                                  <p:childTnLst>
                                    <p:set>
                                      <p:cBhvr rctx="PPT">
                                        <p:cTn id="161" dur="indefinite"/>
                                        <p:tgtEl>
                                          <p:spTgt spid="15"/>
                                        </p:tgtEl>
                                        <p:attrNameLst>
                                          <p:attrName>style.opacity</p:attrName>
                                        </p:attrNameLst>
                                      </p:cBhvr>
                                      <p:to>
                                        <p:strVal val="0.85"/>
                                      </p:to>
                                    </p:set>
                                    <p:animEffect filter="image" prLst="opacity: 0.85">
                                      <p:cBhvr rctx="IE">
                                        <p:cTn id="162" dur="indefinite"/>
                                        <p:tgtEl>
                                          <p:spTgt spid="15"/>
                                        </p:tgtEl>
                                      </p:cBhvr>
                                    </p:animEffect>
                                  </p:childTnLst>
                                </p:cTn>
                              </p:par>
                            </p:childTnLst>
                          </p:cTn>
                        </p:par>
                      </p:childTnLst>
                    </p:cTn>
                  </p:par>
                  <p:par>
                    <p:cTn id="163" fill="hold">
                      <p:stCondLst>
                        <p:cond delay="indefinite"/>
                      </p:stCondLst>
                      <p:childTnLst>
                        <p:par>
                          <p:cTn id="164" fill="hold">
                            <p:stCondLst>
                              <p:cond delay="0"/>
                            </p:stCondLst>
                            <p:childTnLst>
                              <p:par>
                                <p:cTn id="165" presetID="5" presetClass="exit" presetSubtype="10" fill="hold" grpId="0" nodeType="clickEffect">
                                  <p:stCondLst>
                                    <p:cond delay="0"/>
                                  </p:stCondLst>
                                  <p:childTnLst>
                                    <p:animEffect transition="out" filter="checkerboard(across)">
                                      <p:cBhvr>
                                        <p:cTn id="166" dur="500"/>
                                        <p:tgtEl>
                                          <p:spTgt spid="16"/>
                                        </p:tgtEl>
                                      </p:cBhvr>
                                    </p:animEffect>
                                    <p:set>
                                      <p:cBhvr>
                                        <p:cTn id="167" dur="1" fill="hold">
                                          <p:stCondLst>
                                            <p:cond delay="499"/>
                                          </p:stCondLst>
                                        </p:cTn>
                                        <p:tgtEl>
                                          <p:spTgt spid="16"/>
                                        </p:tgtEl>
                                        <p:attrNameLst>
                                          <p:attrName>style.visibility</p:attrName>
                                        </p:attrNameLst>
                                      </p:cBhvr>
                                      <p:to>
                                        <p:strVal val="hidden"/>
                                      </p:to>
                                    </p:set>
                                  </p:childTnLst>
                                </p:cTn>
                              </p:par>
                              <p:par>
                                <p:cTn id="168" presetID="5" presetClass="exit" presetSubtype="10" fill="hold" grpId="0" nodeType="withEffect">
                                  <p:stCondLst>
                                    <p:cond delay="0"/>
                                  </p:stCondLst>
                                  <p:childTnLst>
                                    <p:animEffect transition="out" filter="checkerboard(across)">
                                      <p:cBhvr>
                                        <p:cTn id="169" dur="500"/>
                                        <p:tgtEl>
                                          <p:spTgt spid="18"/>
                                        </p:tgtEl>
                                      </p:cBhvr>
                                    </p:animEffect>
                                    <p:set>
                                      <p:cBhvr>
                                        <p:cTn id="170" dur="1" fill="hold">
                                          <p:stCondLst>
                                            <p:cond delay="499"/>
                                          </p:stCondLst>
                                        </p:cTn>
                                        <p:tgtEl>
                                          <p:spTgt spid="18"/>
                                        </p:tgtEl>
                                        <p:attrNameLst>
                                          <p:attrName>style.visibility</p:attrName>
                                        </p:attrNameLst>
                                      </p:cBhvr>
                                      <p:to>
                                        <p:strVal val="hidden"/>
                                      </p:to>
                                    </p:set>
                                  </p:childTnLst>
                                </p:cTn>
                              </p:par>
                              <p:par>
                                <p:cTn id="171" presetID="5" presetClass="exit" presetSubtype="10" fill="hold" grpId="0" nodeType="withEffect">
                                  <p:stCondLst>
                                    <p:cond delay="0"/>
                                  </p:stCondLst>
                                  <p:childTnLst>
                                    <p:animEffect transition="out" filter="checkerboard(across)">
                                      <p:cBhvr>
                                        <p:cTn id="172" dur="500"/>
                                        <p:tgtEl>
                                          <p:spTgt spid="19"/>
                                        </p:tgtEl>
                                      </p:cBhvr>
                                    </p:animEffect>
                                    <p:set>
                                      <p:cBhvr>
                                        <p:cTn id="173" dur="1" fill="hold">
                                          <p:stCondLst>
                                            <p:cond delay="499"/>
                                          </p:stCondLst>
                                        </p:cTn>
                                        <p:tgtEl>
                                          <p:spTgt spid="19"/>
                                        </p:tgtEl>
                                        <p:attrNameLst>
                                          <p:attrName>style.visibility</p:attrName>
                                        </p:attrNameLst>
                                      </p:cBhvr>
                                      <p:to>
                                        <p:strVal val="hidden"/>
                                      </p:to>
                                    </p:set>
                                  </p:childTnLst>
                                </p:cTn>
                              </p:par>
                              <p:par>
                                <p:cTn id="174" presetID="5" presetClass="exit" presetSubtype="10" fill="hold" grpId="0" nodeType="withEffect">
                                  <p:stCondLst>
                                    <p:cond delay="0"/>
                                  </p:stCondLst>
                                  <p:childTnLst>
                                    <p:animEffect transition="out" filter="checkerboard(across)">
                                      <p:cBhvr>
                                        <p:cTn id="175" dur="500"/>
                                        <p:tgtEl>
                                          <p:spTgt spid="20"/>
                                        </p:tgtEl>
                                      </p:cBhvr>
                                    </p:animEffect>
                                    <p:set>
                                      <p:cBhvr>
                                        <p:cTn id="176" dur="1" fill="hold">
                                          <p:stCondLst>
                                            <p:cond delay="499"/>
                                          </p:stCondLst>
                                        </p:cTn>
                                        <p:tgtEl>
                                          <p:spTgt spid="20"/>
                                        </p:tgtEl>
                                        <p:attrNameLst>
                                          <p:attrName>style.visibility</p:attrName>
                                        </p:attrNameLst>
                                      </p:cBhvr>
                                      <p:to>
                                        <p:strVal val="hidden"/>
                                      </p:to>
                                    </p:set>
                                  </p:childTnLst>
                                </p:cTn>
                              </p:par>
                              <p:par>
                                <p:cTn id="177" presetID="5" presetClass="exit" presetSubtype="10" fill="hold" grpId="0" nodeType="withEffect">
                                  <p:stCondLst>
                                    <p:cond delay="0"/>
                                  </p:stCondLst>
                                  <p:childTnLst>
                                    <p:animEffect transition="out" filter="checkerboard(across)">
                                      <p:cBhvr>
                                        <p:cTn id="178" dur="500"/>
                                        <p:tgtEl>
                                          <p:spTgt spid="17"/>
                                        </p:tgtEl>
                                      </p:cBhvr>
                                    </p:animEffect>
                                    <p:set>
                                      <p:cBhvr>
                                        <p:cTn id="179" dur="1" fill="hold">
                                          <p:stCondLst>
                                            <p:cond delay="499"/>
                                          </p:stCondLst>
                                        </p:cTn>
                                        <p:tgtEl>
                                          <p:spTgt spid="17"/>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3" presetClass="entr" presetSubtype="16" fill="hold" grpId="0" nodeType="click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plus(in)">
                                      <p:cBhvr>
                                        <p:cTn id="184" dur="500"/>
                                        <p:tgtEl>
                                          <p:spTgt spid="30"/>
                                        </p:tgtEl>
                                      </p:cBhvr>
                                    </p:animEffect>
                                  </p:childTnLst>
                                </p:cTn>
                              </p:par>
                            </p:childTnLst>
                          </p:cTn>
                        </p:par>
                      </p:childTnLst>
                    </p:cTn>
                  </p:par>
                  <p:par>
                    <p:cTn id="185" fill="hold">
                      <p:stCondLst>
                        <p:cond delay="indefinite"/>
                      </p:stCondLst>
                      <p:childTnLst>
                        <p:par>
                          <p:cTn id="186" fill="hold">
                            <p:stCondLst>
                              <p:cond delay="0"/>
                            </p:stCondLst>
                            <p:childTnLst>
                              <p:par>
                                <p:cTn id="187" presetID="13" presetClass="exit" presetSubtype="16" fill="hold" grpId="1" nodeType="clickEffect">
                                  <p:stCondLst>
                                    <p:cond delay="0"/>
                                  </p:stCondLst>
                                  <p:childTnLst>
                                    <p:animEffect transition="out" filter="plus(in)">
                                      <p:cBhvr>
                                        <p:cTn id="188" dur="500"/>
                                        <p:tgtEl>
                                          <p:spTgt spid="30"/>
                                        </p:tgtEl>
                                      </p:cBhvr>
                                    </p:animEffect>
                                    <p:set>
                                      <p:cBhvr>
                                        <p:cTn id="189" dur="1" fill="hold">
                                          <p:stCondLst>
                                            <p:cond delay="499"/>
                                          </p:stCondLst>
                                        </p:cTn>
                                        <p:tgtEl>
                                          <p:spTgt spid="30"/>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2" presetClass="entr" presetSubtype="8" fill="hold" grpId="0" nodeType="clickEffect">
                                  <p:stCondLst>
                                    <p:cond delay="0"/>
                                  </p:stCondLst>
                                  <p:childTnLst>
                                    <p:set>
                                      <p:cBhvr>
                                        <p:cTn id="193" dur="1" fill="hold">
                                          <p:stCondLst>
                                            <p:cond delay="0"/>
                                          </p:stCondLst>
                                        </p:cTn>
                                        <p:tgtEl>
                                          <p:spTgt spid="23"/>
                                        </p:tgtEl>
                                        <p:attrNameLst>
                                          <p:attrName>style.visibility</p:attrName>
                                        </p:attrNameLst>
                                      </p:cBhvr>
                                      <p:to>
                                        <p:strVal val="visible"/>
                                      </p:to>
                                    </p:set>
                                    <p:anim calcmode="lin" valueType="num">
                                      <p:cBhvr additive="base">
                                        <p:cTn id="194" dur="500" fill="hold"/>
                                        <p:tgtEl>
                                          <p:spTgt spid="23"/>
                                        </p:tgtEl>
                                        <p:attrNameLst>
                                          <p:attrName>ppt_x</p:attrName>
                                        </p:attrNameLst>
                                      </p:cBhvr>
                                      <p:tavLst>
                                        <p:tav tm="0">
                                          <p:val>
                                            <p:strVal val="0-#ppt_w/2"/>
                                          </p:val>
                                        </p:tav>
                                        <p:tav tm="100000">
                                          <p:val>
                                            <p:strVal val="#ppt_x"/>
                                          </p:val>
                                        </p:tav>
                                      </p:tavLst>
                                    </p:anim>
                                    <p:anim calcmode="lin" valueType="num">
                                      <p:cBhvr additive="base">
                                        <p:cTn id="19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53" presetClass="entr" presetSubtype="16" fill="hold" grpId="0" nodeType="clickEffect">
                                  <p:stCondLst>
                                    <p:cond delay="0"/>
                                  </p:stCondLst>
                                  <p:childTnLst>
                                    <p:set>
                                      <p:cBhvr>
                                        <p:cTn id="199" dur="1" fill="hold">
                                          <p:stCondLst>
                                            <p:cond delay="0"/>
                                          </p:stCondLst>
                                        </p:cTn>
                                        <p:tgtEl>
                                          <p:spTgt spid="31"/>
                                        </p:tgtEl>
                                        <p:attrNameLst>
                                          <p:attrName>style.visibility</p:attrName>
                                        </p:attrNameLst>
                                      </p:cBhvr>
                                      <p:to>
                                        <p:strVal val="visible"/>
                                      </p:to>
                                    </p:set>
                                    <p:anim calcmode="lin" valueType="num">
                                      <p:cBhvr>
                                        <p:cTn id="200" dur="500" fill="hold"/>
                                        <p:tgtEl>
                                          <p:spTgt spid="31"/>
                                        </p:tgtEl>
                                        <p:attrNameLst>
                                          <p:attrName>ppt_w</p:attrName>
                                        </p:attrNameLst>
                                      </p:cBhvr>
                                      <p:tavLst>
                                        <p:tav tm="0">
                                          <p:val>
                                            <p:fltVal val="0"/>
                                          </p:val>
                                        </p:tav>
                                        <p:tav tm="100000">
                                          <p:val>
                                            <p:strVal val="#ppt_w"/>
                                          </p:val>
                                        </p:tav>
                                      </p:tavLst>
                                    </p:anim>
                                    <p:anim calcmode="lin" valueType="num">
                                      <p:cBhvr>
                                        <p:cTn id="201" dur="500" fill="hold"/>
                                        <p:tgtEl>
                                          <p:spTgt spid="31"/>
                                        </p:tgtEl>
                                        <p:attrNameLst>
                                          <p:attrName>ppt_h</p:attrName>
                                        </p:attrNameLst>
                                      </p:cBhvr>
                                      <p:tavLst>
                                        <p:tav tm="0">
                                          <p:val>
                                            <p:fltVal val="0"/>
                                          </p:val>
                                        </p:tav>
                                        <p:tav tm="100000">
                                          <p:val>
                                            <p:strVal val="#ppt_h"/>
                                          </p:val>
                                        </p:tav>
                                      </p:tavLst>
                                    </p:anim>
                                    <p:animEffect transition="in" filter="fade">
                                      <p:cBhvr>
                                        <p:cTn id="202" dur="500"/>
                                        <p:tgtEl>
                                          <p:spTgt spid="31"/>
                                        </p:tgtEl>
                                      </p:cBhvr>
                                    </p:animEffect>
                                  </p:childTnLst>
                                </p:cTn>
                              </p:par>
                            </p:childTnLst>
                          </p:cTn>
                        </p:par>
                      </p:childTnLst>
                    </p:cTn>
                  </p:par>
                  <p:par>
                    <p:cTn id="203" fill="hold">
                      <p:stCondLst>
                        <p:cond delay="indefinite"/>
                      </p:stCondLst>
                      <p:childTnLst>
                        <p:par>
                          <p:cTn id="204" fill="hold">
                            <p:stCondLst>
                              <p:cond delay="0"/>
                            </p:stCondLst>
                            <p:childTnLst>
                              <p:par>
                                <p:cTn id="205" presetID="53" presetClass="entr" presetSubtype="16" fill="hold" grpId="0" nodeType="clickEffect">
                                  <p:stCondLst>
                                    <p:cond delay="0"/>
                                  </p:stCondLst>
                                  <p:childTnLst>
                                    <p:set>
                                      <p:cBhvr>
                                        <p:cTn id="206" dur="1" fill="hold">
                                          <p:stCondLst>
                                            <p:cond delay="0"/>
                                          </p:stCondLst>
                                        </p:cTn>
                                        <p:tgtEl>
                                          <p:spTgt spid="32"/>
                                        </p:tgtEl>
                                        <p:attrNameLst>
                                          <p:attrName>style.visibility</p:attrName>
                                        </p:attrNameLst>
                                      </p:cBhvr>
                                      <p:to>
                                        <p:strVal val="visible"/>
                                      </p:to>
                                    </p:set>
                                    <p:anim calcmode="lin" valueType="num">
                                      <p:cBhvr>
                                        <p:cTn id="207" dur="500" fill="hold"/>
                                        <p:tgtEl>
                                          <p:spTgt spid="32"/>
                                        </p:tgtEl>
                                        <p:attrNameLst>
                                          <p:attrName>ppt_w</p:attrName>
                                        </p:attrNameLst>
                                      </p:cBhvr>
                                      <p:tavLst>
                                        <p:tav tm="0">
                                          <p:val>
                                            <p:fltVal val="0"/>
                                          </p:val>
                                        </p:tav>
                                        <p:tav tm="100000">
                                          <p:val>
                                            <p:strVal val="#ppt_w"/>
                                          </p:val>
                                        </p:tav>
                                      </p:tavLst>
                                    </p:anim>
                                    <p:anim calcmode="lin" valueType="num">
                                      <p:cBhvr>
                                        <p:cTn id="208" dur="500" fill="hold"/>
                                        <p:tgtEl>
                                          <p:spTgt spid="32"/>
                                        </p:tgtEl>
                                        <p:attrNameLst>
                                          <p:attrName>ppt_h</p:attrName>
                                        </p:attrNameLst>
                                      </p:cBhvr>
                                      <p:tavLst>
                                        <p:tav tm="0">
                                          <p:val>
                                            <p:fltVal val="0"/>
                                          </p:val>
                                        </p:tav>
                                        <p:tav tm="100000">
                                          <p:val>
                                            <p:strVal val="#ppt_h"/>
                                          </p:val>
                                        </p:tav>
                                      </p:tavLst>
                                    </p:anim>
                                    <p:animEffect transition="in" filter="fade">
                                      <p:cBhvr>
                                        <p:cTn id="20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7" grpId="0" animBg="1"/>
      <p:bldP spid="18" grpId="0" animBg="1"/>
      <p:bldP spid="19" grpId="0" animBg="1"/>
      <p:bldP spid="20" grpId="0" animBg="1"/>
      <p:bldP spid="21" grpId="0" animBg="1"/>
      <p:bldP spid="21" grpId="1" animBg="1"/>
      <p:bldP spid="22" grpId="0" animBg="1"/>
      <p:bldP spid="22" grpId="1" animBg="1"/>
      <p:bldP spid="23" grpId="0"/>
      <p:bldP spid="24" grpId="0" animBg="1"/>
      <p:bldP spid="24" grpId="1" animBg="1"/>
      <p:bldP spid="25" grpId="0" animBg="1"/>
      <p:bldP spid="25" grpId="1" animBg="1"/>
      <p:bldP spid="27" grpId="0" animBg="1"/>
      <p:bldP spid="27" grpId="1" animBg="1"/>
      <p:bldP spid="28" grpId="0" animBg="1"/>
      <p:bldP spid="28" grpId="1" animBg="1"/>
      <p:bldP spid="30" grpId="0" animBg="1"/>
      <p:bldP spid="30" grpId="1" animBg="1"/>
      <p:bldP spid="31" grpId="0" animBg="1"/>
      <p:bldP spid="32" grpId="0" animBg="1"/>
    </p:bldLst>
  </p:timing>
</p:sld>
</file>

<file path=ppt/theme/theme1.xml><?xml version="1.0" encoding="utf-8"?>
<a:theme xmlns:a="http://schemas.openxmlformats.org/drawingml/2006/main" name="CRaNHR TEMPLATE 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NHR TEMPLATE 2">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 TEMPLATE</Template>
  <TotalTime>6773</TotalTime>
  <Words>1240</Words>
  <Application>Microsoft Office PowerPoint</Application>
  <PresentationFormat>On-screen Show (4:3)</PresentationFormat>
  <Paragraphs>226</Paragraphs>
  <Slides>14</Slides>
  <Notes>7</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CRaNHR TEMPLATE 1</vt:lpstr>
      <vt:lpstr>CRaNHR TEMPLATE 2</vt:lpstr>
      <vt:lpstr>Northern Health Research Conference  June 4-6, 2015 Timmins ON  Does a Northern Education Produce  Northern Physicians?  Exploring Practise Locations of Recently Graduated Family Physicians in Ontario</vt:lpstr>
      <vt:lpstr>Conflict of Interest Declaration:   Nothing to Disclose</vt:lpstr>
      <vt:lpstr>Introduction</vt:lpstr>
      <vt:lpstr>Research Question</vt:lpstr>
      <vt:lpstr>Methods</vt:lpstr>
      <vt:lpstr>Methods</vt:lpstr>
      <vt:lpstr>Methods</vt:lpstr>
      <vt:lpstr>Analysis</vt:lpstr>
      <vt:lpstr>Results: Study Population Characteristics</vt:lpstr>
      <vt:lpstr>RESULTS: Primary Practice Location</vt:lpstr>
      <vt:lpstr>Conclusions</vt:lpstr>
      <vt:lpstr>Conclusions</vt:lpstr>
      <vt:lpstr>Slide 13</vt:lpstr>
      <vt:lpstr>Questions and Comments are Welcome!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Physician scores on national qualifying examinations predict quality of care in future practice</dc:title>
  <dc:creator>Vince Guerin</dc:creator>
  <cp:lastModifiedBy>Timony</cp:lastModifiedBy>
  <cp:revision>384</cp:revision>
  <cp:lastPrinted>2012-02-21T18:59:19Z</cp:lastPrinted>
  <dcterms:created xsi:type="dcterms:W3CDTF">2010-04-13T17:29:56Z</dcterms:created>
  <dcterms:modified xsi:type="dcterms:W3CDTF">2015-06-05T21:53:19Z</dcterms:modified>
</cp:coreProperties>
</file>