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9" r:id="rId6"/>
    <p:sldId id="262" r:id="rId7"/>
    <p:sldId id="273" r:id="rId8"/>
    <p:sldId id="271" r:id="rId9"/>
    <p:sldId id="258" r:id="rId10"/>
    <p:sldId id="278" r:id="rId11"/>
    <p:sldId id="279" r:id="rId12"/>
    <p:sldId id="265" r:id="rId13"/>
    <p:sldId id="257" r:id="rId14"/>
    <p:sldId id="263" r:id="rId15"/>
    <p:sldId id="266" r:id="rId16"/>
    <p:sldId id="274" r:id="rId17"/>
    <p:sldId id="275" r:id="rId18"/>
    <p:sldId id="276" r:id="rId19"/>
    <p:sldId id="283" r:id="rId20"/>
    <p:sldId id="284" r:id="rId21"/>
    <p:sldId id="280" r:id="rId22"/>
    <p:sldId id="264" r:id="rId23"/>
    <p:sldId id="270" r:id="rId24"/>
    <p:sldId id="282" r:id="rId25"/>
    <p:sldId id="285" r:id="rId26"/>
    <p:sldId id="272" r:id="rId27"/>
    <p:sldId id="27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Sheet1!$D$5</c:f>
              <c:strCache>
                <c:ptCount val="1"/>
                <c:pt idx="0">
                  <c:v>Funding Awarded ($)</c:v>
                </c:pt>
              </c:strCache>
            </c:strRef>
          </c:tx>
          <c:invertIfNegative val="0"/>
          <c:cat>
            <c:numRef>
              <c:f>Sheet1!$A$6:$A$11</c:f>
              <c:numCache>
                <c:formatCode>General</c:formatCode>
                <c:ptCount val="6"/>
                <c:pt idx="0">
                  <c:v>2010</c:v>
                </c:pt>
                <c:pt idx="1">
                  <c:v>2011</c:v>
                </c:pt>
                <c:pt idx="2">
                  <c:v>2012</c:v>
                </c:pt>
                <c:pt idx="3">
                  <c:v>2013</c:v>
                </c:pt>
                <c:pt idx="4">
                  <c:v>2014</c:v>
                </c:pt>
                <c:pt idx="5">
                  <c:v>2015</c:v>
                </c:pt>
              </c:numCache>
            </c:numRef>
          </c:cat>
          <c:val>
            <c:numRef>
              <c:f>Sheet1!$D$6:$D$11</c:f>
              <c:numCache>
                <c:formatCode>_(* #,##0_);_(* \(#,##0\);_(* "-"_);_(@_)</c:formatCode>
                <c:ptCount val="6"/>
                <c:pt idx="0">
                  <c:v>471297</c:v>
                </c:pt>
                <c:pt idx="1">
                  <c:v>578042</c:v>
                </c:pt>
                <c:pt idx="2">
                  <c:v>661088</c:v>
                </c:pt>
                <c:pt idx="3">
                  <c:v>325240</c:v>
                </c:pt>
                <c:pt idx="4">
                  <c:v>693566</c:v>
                </c:pt>
                <c:pt idx="5">
                  <c:v>400586</c:v>
                </c:pt>
              </c:numCache>
            </c:numRef>
          </c:val>
        </c:ser>
        <c:dLbls>
          <c:showLegendKey val="0"/>
          <c:showVal val="0"/>
          <c:showCatName val="0"/>
          <c:showSerName val="0"/>
          <c:showPercent val="0"/>
          <c:showBubbleSize val="0"/>
        </c:dLbls>
        <c:gapWidth val="150"/>
        <c:shape val="box"/>
        <c:axId val="186189912"/>
        <c:axId val="186190304"/>
        <c:axId val="0"/>
      </c:bar3DChart>
      <c:catAx>
        <c:axId val="186189912"/>
        <c:scaling>
          <c:orientation val="minMax"/>
        </c:scaling>
        <c:delete val="1"/>
        <c:axPos val="b"/>
        <c:numFmt formatCode="General" sourceLinked="1"/>
        <c:majorTickMark val="out"/>
        <c:minorTickMark val="none"/>
        <c:tickLblPos val="nextTo"/>
        <c:crossAx val="186190304"/>
        <c:crosses val="autoZero"/>
        <c:auto val="1"/>
        <c:lblAlgn val="ctr"/>
        <c:lblOffset val="100"/>
        <c:noMultiLvlLbl val="0"/>
      </c:catAx>
      <c:valAx>
        <c:axId val="186190304"/>
        <c:scaling>
          <c:orientation val="minMax"/>
        </c:scaling>
        <c:delete val="0"/>
        <c:axPos val="l"/>
        <c:majorGridlines/>
        <c:numFmt formatCode="_(* #,##0_);_(* \(#,##0\);_(* &quot;-&quot;_);_(@_)" sourceLinked="1"/>
        <c:majorTickMark val="out"/>
        <c:minorTickMark val="none"/>
        <c:tickLblPos val="nextTo"/>
        <c:crossAx val="186189912"/>
        <c:crosses val="autoZero"/>
        <c:crossBetween val="between"/>
      </c:valAx>
    </c:plotArea>
    <c:legend>
      <c:legendPos val="r"/>
      <c:layout>
        <c:manualLayout>
          <c:xMode val="edge"/>
          <c:yMode val="edge"/>
          <c:x val="0.68427976956808723"/>
          <c:y val="0.38074135465539083"/>
          <c:w val="0.2638469091669553"/>
          <c:h val="0.23851654937904154"/>
        </c:manualLayout>
      </c:layout>
      <c:overlay val="0"/>
      <c:txPr>
        <a:bodyPr/>
        <a:lstStyle/>
        <a:p>
          <a:pPr>
            <a:defRPr sz="800"/>
          </a:pPr>
          <a:endParaRPr lang="en-US"/>
        </a:p>
      </c:txPr>
    </c:legend>
    <c:plotVisOnly val="1"/>
    <c:dispBlanksAs val="gap"/>
    <c:showDLblsOverMax val="0"/>
  </c:chart>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drawing1.xml><?xml version="1.0" encoding="utf-8"?>
<c:userShapes xmlns:c="http://schemas.openxmlformats.org/drawingml/2006/chart">
  <cdr:relSizeAnchor xmlns:cdr="http://schemas.openxmlformats.org/drawingml/2006/chartDrawing">
    <cdr:from>
      <cdr:x>0.15437</cdr:x>
      <cdr:y>0.69394</cdr:y>
    </cdr:from>
    <cdr:to>
      <cdr:x>0.62502</cdr:x>
      <cdr:y>0.90747</cdr:y>
    </cdr:to>
    <cdr:sp macro="" textlink="">
      <cdr:nvSpPr>
        <cdr:cNvPr id="2" name="TextBox 1"/>
        <cdr:cNvSpPr txBox="1"/>
      </cdr:nvSpPr>
      <cdr:spPr>
        <a:xfrm xmlns:a="http://schemas.openxmlformats.org/drawingml/2006/main">
          <a:off x="330664" y="936105"/>
          <a:ext cx="1008112"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43108" y="1714488"/>
            <a:ext cx="6315092" cy="1470025"/>
          </a:xfrm>
        </p:spPr>
        <p:txBody>
          <a:bodyPr/>
          <a:lstStyle>
            <a:lvl1pPr algn="ctr">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2571736" y="3470263"/>
            <a:ext cx="520066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pPr/>
              <a:t>6/6/2015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pPr/>
              <a:t>6/6/2015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pPr/>
              <a:t>6/6/2015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31D917C-D772-4AF5-945B-5DFA2AE13917}" type="datetimeFigureOut">
              <a:rPr lang="en-US" smtClean="0"/>
              <a:pPr/>
              <a:t>6/6/2015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917C-D772-4AF5-945B-5DFA2AE13917}" type="datetimeFigureOut">
              <a:rPr lang="en-US" smtClean="0"/>
              <a:pPr/>
              <a:t>6/6/2015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31D917C-D772-4AF5-945B-5DFA2AE13917}" type="datetimeFigureOut">
              <a:rPr lang="en-US" smtClean="0"/>
              <a:pPr/>
              <a:t>6/6/2015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31D917C-D772-4AF5-945B-5DFA2AE13917}" type="datetimeFigureOut">
              <a:rPr lang="en-US" smtClean="0"/>
              <a:pPr/>
              <a:t>6/6/2015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31D917C-D772-4AF5-945B-5DFA2AE13917}" type="datetimeFigureOut">
              <a:rPr lang="en-US" smtClean="0"/>
              <a:pPr/>
              <a:t>6/6/2015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917C-D772-4AF5-945B-5DFA2AE13917}" type="datetimeFigureOut">
              <a:rPr lang="en-US" smtClean="0"/>
              <a:pPr/>
              <a:t>6/6/2015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pPr/>
              <a:t>6/6/2015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917C-D772-4AF5-945B-5DFA2AE13917}" type="datetimeFigureOut">
              <a:rPr lang="en-US" smtClean="0"/>
              <a:pPr/>
              <a:t>6/6/2015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070FB19-51A9-45B7-9B52-E335B3B9680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3108" y="274638"/>
            <a:ext cx="6543692"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2143108" y="1600200"/>
            <a:ext cx="654369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D917C-D772-4AF5-945B-5DFA2AE13917}" type="datetimeFigureOut">
              <a:rPr lang="en-US" smtClean="0"/>
              <a:pPr/>
              <a:t>6/6/2015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0FB19-51A9-45B7-9B52-E335B3B9680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000" b="1" kern="1200">
          <a:solidFill>
            <a:schemeClr val="tx2"/>
          </a:solidFill>
          <a:latin typeface="Myriad Pro"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75000"/>
              <a:lumOff val="25000"/>
            </a:schemeClr>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www.noama.c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1952836"/>
            <a:ext cx="6768752" cy="1080119"/>
          </a:xfrm>
        </p:spPr>
        <p:txBody>
          <a:bodyPr>
            <a:noAutofit/>
          </a:bodyPr>
          <a:lstStyle/>
          <a:p>
            <a:pPr algn="l"/>
            <a:r>
              <a:rPr lang="en-US" sz="3200" dirty="0" smtClean="0">
                <a:solidFill>
                  <a:srgbClr val="FF0000"/>
                </a:solidFill>
              </a:rPr>
              <a:t>Generating </a:t>
            </a:r>
            <a:r>
              <a:rPr lang="en-US" sz="3200" dirty="0">
                <a:solidFill>
                  <a:srgbClr val="FF0000"/>
                </a:solidFill>
              </a:rPr>
              <a:t>Research in the Small, Rural and Northern </a:t>
            </a:r>
            <a:r>
              <a:rPr lang="en-US" sz="3200" dirty="0" smtClean="0">
                <a:solidFill>
                  <a:srgbClr val="FF0000"/>
                </a:solidFill>
              </a:rPr>
              <a:t>Hospital</a:t>
            </a:r>
            <a:endParaRPr lang="en-CA" sz="32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ubtitle 3"/>
          <p:cNvSpPr>
            <a:spLocks noGrp="1"/>
          </p:cNvSpPr>
          <p:nvPr>
            <p:ph type="subTitle" idx="1"/>
          </p:nvPr>
        </p:nvSpPr>
        <p:spPr/>
        <p:txBody>
          <a:bodyPr>
            <a:normAutofit/>
          </a:bodyPr>
          <a:lstStyle/>
          <a:p>
            <a:r>
              <a:rPr lang="en-US" sz="2400" dirty="0" smtClean="0"/>
              <a:t>Roger Walker  </a:t>
            </a:r>
            <a:r>
              <a:rPr lang="en-US" sz="1600" dirty="0" smtClean="0"/>
              <a:t>BA, MPA, MHA, CHE</a:t>
            </a:r>
          </a:p>
          <a:p>
            <a:r>
              <a:rPr lang="en-US" sz="1800" dirty="0" smtClean="0"/>
              <a:t>CEO and President (retired)</a:t>
            </a:r>
          </a:p>
          <a:p>
            <a:r>
              <a:rPr lang="en-US" sz="1800" dirty="0" smtClean="0"/>
              <a:t>Timmins and District Hospital </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9024" y="1700808"/>
            <a:ext cx="6806512"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Chart 7"/>
          <p:cNvGraphicFramePr>
            <a:graphicFrameLocks/>
          </p:cNvGraphicFramePr>
          <p:nvPr>
            <p:extLst>
              <p:ext uri="{D42A27DB-BD31-4B8C-83A1-F6EECF244321}">
                <p14:modId xmlns:p14="http://schemas.microsoft.com/office/powerpoint/2010/main" val="4053344930"/>
              </p:ext>
            </p:extLst>
          </p:nvPr>
        </p:nvGraphicFramePr>
        <p:xfrm>
          <a:off x="6588224" y="1700808"/>
          <a:ext cx="2448272" cy="1348963"/>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2114640" y="1052736"/>
            <a:ext cx="6132641" cy="338554"/>
          </a:xfrm>
          <a:prstGeom prst="rect">
            <a:avLst/>
          </a:prstGeom>
          <a:noFill/>
        </p:spPr>
        <p:txBody>
          <a:bodyPr wrap="none" rtlCol="0">
            <a:spAutoFit/>
          </a:bodyPr>
          <a:lstStyle/>
          <a:p>
            <a:r>
              <a:rPr lang="en-US" sz="1600" dirty="0" smtClean="0">
                <a:latin typeface="Myriad Pro"/>
              </a:rPr>
              <a:t>NOAMA AFP Innovation Funds (primarily medical research focus)</a:t>
            </a:r>
            <a:endParaRPr lang="en-US" sz="1600" dirty="0">
              <a:latin typeface="Myriad Pro"/>
            </a:endParaRPr>
          </a:p>
        </p:txBody>
      </p:sp>
      <p:sp>
        <p:nvSpPr>
          <p:cNvPr id="12" name="TextBox 11"/>
          <p:cNvSpPr txBox="1"/>
          <p:nvPr/>
        </p:nvSpPr>
        <p:spPr>
          <a:xfrm>
            <a:off x="6948264" y="4107492"/>
            <a:ext cx="1872208" cy="507831"/>
          </a:xfrm>
          <a:prstGeom prst="rect">
            <a:avLst/>
          </a:prstGeom>
          <a:solidFill>
            <a:srgbClr val="FF0000">
              <a:alpha val="50000"/>
            </a:srgbClr>
          </a:solidFill>
        </p:spPr>
        <p:txBody>
          <a:bodyPr wrap="square" rtlCol="0">
            <a:spAutoFit/>
          </a:bodyPr>
          <a:lstStyle/>
          <a:p>
            <a:r>
              <a:rPr lang="en-US" sz="900" dirty="0" smtClean="0">
                <a:latin typeface="Myriad Pro"/>
              </a:rPr>
              <a:t>106 applications</a:t>
            </a:r>
          </a:p>
          <a:p>
            <a:r>
              <a:rPr lang="en-US" sz="900" dirty="0" smtClean="0">
                <a:latin typeface="Myriad Pro"/>
              </a:rPr>
              <a:t>46   successful applications</a:t>
            </a:r>
          </a:p>
          <a:p>
            <a:r>
              <a:rPr lang="en-US" sz="900" dirty="0" smtClean="0">
                <a:latin typeface="Myriad Pro"/>
              </a:rPr>
              <a:t>$3.130M  allocated</a:t>
            </a:r>
            <a:endParaRPr lang="en-US" sz="900" dirty="0">
              <a:latin typeface="Myriad Pro"/>
            </a:endParaRPr>
          </a:p>
        </p:txBody>
      </p:sp>
      <p:sp>
        <p:nvSpPr>
          <p:cNvPr id="9" name="TextBox 8"/>
          <p:cNvSpPr txBox="1"/>
          <p:nvPr/>
        </p:nvSpPr>
        <p:spPr>
          <a:xfrm>
            <a:off x="7446864" y="5772322"/>
            <a:ext cx="1468672" cy="215444"/>
          </a:xfrm>
          <a:prstGeom prst="rect">
            <a:avLst/>
          </a:prstGeom>
          <a:noFill/>
        </p:spPr>
        <p:txBody>
          <a:bodyPr wrap="none" rtlCol="0">
            <a:spAutoFit/>
          </a:bodyPr>
          <a:lstStyle/>
          <a:p>
            <a:r>
              <a:rPr lang="en-US" sz="800" dirty="0" smtClean="0">
                <a:latin typeface="Myriad Pro"/>
              </a:rPr>
              <a:t>Source: NOAMA, April 2015</a:t>
            </a:r>
            <a:endParaRPr lang="en-US" sz="800" dirty="0">
              <a:latin typeface="Myriad Pro"/>
            </a:endParaRPr>
          </a:p>
        </p:txBody>
      </p:sp>
    </p:spTree>
    <p:extLst>
      <p:ext uri="{BB962C8B-B14F-4D97-AF65-F5344CB8AC3E}">
        <p14:creationId xmlns:p14="http://schemas.microsoft.com/office/powerpoint/2010/main" val="700988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9023" y="1700808"/>
            <a:ext cx="6869115"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114640" y="1052736"/>
            <a:ext cx="4547912" cy="338554"/>
          </a:xfrm>
          <a:prstGeom prst="rect">
            <a:avLst/>
          </a:prstGeom>
          <a:noFill/>
        </p:spPr>
        <p:txBody>
          <a:bodyPr wrap="none" rtlCol="0">
            <a:spAutoFit/>
          </a:bodyPr>
          <a:lstStyle/>
          <a:p>
            <a:r>
              <a:rPr lang="en-US" sz="1600" dirty="0" smtClean="0">
                <a:latin typeface="Myriad Pro"/>
              </a:rPr>
              <a:t>NOAMA Clinical Innovation Opportunities Funds</a:t>
            </a:r>
            <a:endParaRPr lang="en-US" sz="1600" dirty="0">
              <a:latin typeface="Myriad Pro"/>
            </a:endParaRPr>
          </a:p>
        </p:txBody>
      </p:sp>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2553" y="1764114"/>
            <a:ext cx="2229928" cy="1376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948264" y="4100184"/>
            <a:ext cx="1872208" cy="507831"/>
          </a:xfrm>
          <a:prstGeom prst="rect">
            <a:avLst/>
          </a:prstGeom>
          <a:solidFill>
            <a:srgbClr val="FF0000">
              <a:alpha val="50000"/>
            </a:srgbClr>
          </a:solidFill>
        </p:spPr>
        <p:txBody>
          <a:bodyPr wrap="square" rtlCol="0">
            <a:spAutoFit/>
          </a:bodyPr>
          <a:lstStyle/>
          <a:p>
            <a:r>
              <a:rPr lang="en-US" sz="900" dirty="0" smtClean="0">
                <a:latin typeface="Myriad Pro"/>
              </a:rPr>
              <a:t>133 applications</a:t>
            </a:r>
          </a:p>
          <a:p>
            <a:pPr marL="228600" indent="-228600">
              <a:buAutoNum type="arabicPlain" startAt="66"/>
            </a:pPr>
            <a:r>
              <a:rPr lang="en-US" sz="900" dirty="0" smtClean="0">
                <a:latin typeface="Myriad Pro"/>
              </a:rPr>
              <a:t>successful applications</a:t>
            </a:r>
          </a:p>
          <a:p>
            <a:r>
              <a:rPr lang="en-US" sz="900" dirty="0" smtClean="0">
                <a:latin typeface="Myriad Pro"/>
              </a:rPr>
              <a:t>$3.117M  allocated</a:t>
            </a:r>
            <a:endParaRPr lang="en-US" sz="900" dirty="0">
              <a:latin typeface="Myriad Pro"/>
            </a:endParaRPr>
          </a:p>
        </p:txBody>
      </p:sp>
      <p:sp>
        <p:nvSpPr>
          <p:cNvPr id="8" name="TextBox 7"/>
          <p:cNvSpPr txBox="1"/>
          <p:nvPr/>
        </p:nvSpPr>
        <p:spPr>
          <a:xfrm>
            <a:off x="7509466" y="5795957"/>
            <a:ext cx="1468672" cy="215444"/>
          </a:xfrm>
          <a:prstGeom prst="rect">
            <a:avLst/>
          </a:prstGeom>
          <a:noFill/>
        </p:spPr>
        <p:txBody>
          <a:bodyPr wrap="none" rtlCol="0">
            <a:spAutoFit/>
          </a:bodyPr>
          <a:lstStyle/>
          <a:p>
            <a:r>
              <a:rPr lang="en-US" sz="800" dirty="0" smtClean="0">
                <a:latin typeface="Myriad Pro"/>
              </a:rPr>
              <a:t>Source: NOAMA, April 2015</a:t>
            </a:r>
            <a:endParaRPr lang="en-US" sz="800" dirty="0">
              <a:latin typeface="Myriad Pro"/>
            </a:endParaRPr>
          </a:p>
        </p:txBody>
      </p:sp>
    </p:spTree>
    <p:extLst>
      <p:ext uri="{BB962C8B-B14F-4D97-AF65-F5344CB8AC3E}">
        <p14:creationId xmlns:p14="http://schemas.microsoft.com/office/powerpoint/2010/main" val="1317105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a:grpSpLocks/>
          </p:cNvGrpSpPr>
          <p:nvPr/>
        </p:nvGrpSpPr>
        <p:grpSpPr bwMode="auto">
          <a:xfrm>
            <a:off x="8843963" y="8505825"/>
            <a:ext cx="1471612" cy="365125"/>
            <a:chOff x="9080" y="6891"/>
            <a:chExt cx="2316" cy="575"/>
          </a:xfrm>
        </p:grpSpPr>
        <p:sp>
          <p:nvSpPr>
            <p:cNvPr id="6" name="AutoShape 3"/>
            <p:cNvSpPr>
              <a:spLocks noChangeArrowheads="1"/>
            </p:cNvSpPr>
            <p:nvPr/>
          </p:nvSpPr>
          <p:spPr bwMode="auto">
            <a:xfrm>
              <a:off x="9080" y="7039"/>
              <a:ext cx="520" cy="270"/>
            </a:xfrm>
            <a:prstGeom prst="rightArrow">
              <a:avLst>
                <a:gd name="adj1" fmla="val 50000"/>
                <a:gd name="adj2" fmla="val 48148"/>
              </a:avLst>
            </a:prstGeom>
            <a:solidFill>
              <a:srgbClr val="000000"/>
            </a:solidFill>
            <a:ln w="38100">
              <a:solidFill>
                <a:srgbClr val="000000"/>
              </a:solidFill>
              <a:miter lim="800000"/>
              <a:headEnd/>
              <a:tailEnd/>
            </a:ln>
            <a:effectLst>
              <a:outerShdw dist="28398" dir="3806097" algn="ctr" rotWithShape="0">
                <a:srgbClr val="7F7F7F">
                  <a:alpha val="50000"/>
                </a:srgbClr>
              </a:outerShdw>
            </a:effectLst>
          </p:spPr>
          <p:txBody>
            <a:bodyPr rot="0" vert="horz" wrap="square" lIns="91440" tIns="45720" rIns="91440" bIns="45720" anchor="t" anchorCtr="0" upright="1">
              <a:noAutofit/>
            </a:bodyPr>
            <a:lstStyle/>
            <a:p>
              <a:endParaRPr lang="en-US"/>
            </a:p>
          </p:txBody>
        </p:sp>
        <p:sp>
          <p:nvSpPr>
            <p:cNvPr id="7" name="Text Box 4"/>
            <p:cNvSpPr txBox="1">
              <a:spLocks noChangeArrowheads="1"/>
            </p:cNvSpPr>
            <p:nvPr/>
          </p:nvSpPr>
          <p:spPr bwMode="auto">
            <a:xfrm>
              <a:off x="9678" y="6891"/>
              <a:ext cx="1718" cy="575"/>
            </a:xfrm>
            <a:prstGeom prst="rect">
              <a:avLst/>
            </a:prstGeom>
            <a:solidFill>
              <a:srgbClr val="000000"/>
            </a:solidFill>
            <a:ln w="38100">
              <a:solidFill>
                <a:srgbClr val="F2F2F2"/>
              </a:solidFill>
              <a:miter lim="800000"/>
              <a:headEnd/>
              <a:tailEnd/>
            </a:ln>
            <a:effectLst>
              <a:outerShdw dist="107763" dir="18900000" algn="ctr" rotWithShape="0">
                <a:srgbClr val="7F7F7F">
                  <a:alpha val="50000"/>
                </a:srgbClr>
              </a:outerShdw>
            </a:effectLst>
          </p:spPr>
          <p:txBody>
            <a:bodyPr rot="0" vert="horz" wrap="square" lIns="91440" tIns="45720" rIns="91440" bIns="45720" anchor="t" anchorCtr="0" upright="1">
              <a:noAutofit/>
            </a:bodyPr>
            <a:lstStyle/>
            <a:p>
              <a:pPr marL="0" marR="0" algn="ctr">
                <a:spcBef>
                  <a:spcPts val="300"/>
                </a:spcBef>
                <a:spcAft>
                  <a:spcPts val="0"/>
                </a:spcAft>
              </a:pPr>
              <a:r>
                <a:rPr lang="en-US" sz="800" b="1">
                  <a:effectLst/>
                  <a:latin typeface="Calibri"/>
                  <a:ea typeface="Calibri"/>
                  <a:cs typeface="Calibri"/>
                </a:rPr>
                <a:t>$7,012,987</a:t>
              </a:r>
              <a:endParaRPr lang="en-US" sz="1100">
                <a:effectLst/>
                <a:latin typeface="Arial"/>
                <a:ea typeface="Calibri"/>
              </a:endParaRPr>
            </a:p>
          </p:txBody>
        </p:sp>
      </p:gr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1628800"/>
            <a:ext cx="6336704" cy="4162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114640" y="1052736"/>
            <a:ext cx="6705832" cy="338554"/>
          </a:xfrm>
          <a:prstGeom prst="rect">
            <a:avLst/>
          </a:prstGeom>
          <a:noFill/>
        </p:spPr>
        <p:txBody>
          <a:bodyPr wrap="square" rtlCol="0">
            <a:spAutoFit/>
          </a:bodyPr>
          <a:lstStyle/>
          <a:p>
            <a:r>
              <a:rPr lang="en-US" sz="1600" dirty="0" smtClean="0">
                <a:latin typeface="Myriad Pro"/>
              </a:rPr>
              <a:t>Combined AFP and Clinical Opportunities </a:t>
            </a:r>
            <a:r>
              <a:rPr lang="en-US" sz="1600" dirty="0">
                <a:latin typeface="Myriad Pro"/>
              </a:rPr>
              <a:t>project </a:t>
            </a:r>
            <a:r>
              <a:rPr lang="en-US" sz="1600" dirty="0" smtClean="0">
                <a:latin typeface="Myriad Pro"/>
              </a:rPr>
              <a:t>approvals 2011-15</a:t>
            </a:r>
            <a:endParaRPr lang="en-US" sz="1600" dirty="0">
              <a:latin typeface="Myriad Pro"/>
            </a:endParaRPr>
          </a:p>
        </p:txBody>
      </p:sp>
      <p:sp>
        <p:nvSpPr>
          <p:cNvPr id="9" name="TextBox 8"/>
          <p:cNvSpPr txBox="1"/>
          <p:nvPr/>
        </p:nvSpPr>
        <p:spPr>
          <a:xfrm>
            <a:off x="5298400" y="2060848"/>
            <a:ext cx="1944216" cy="507831"/>
          </a:xfrm>
          <a:prstGeom prst="rect">
            <a:avLst/>
          </a:prstGeom>
          <a:solidFill>
            <a:srgbClr val="FF7C80"/>
          </a:solidFill>
        </p:spPr>
        <p:txBody>
          <a:bodyPr wrap="square" rtlCol="0">
            <a:spAutoFit/>
          </a:bodyPr>
          <a:lstStyle/>
          <a:p>
            <a:r>
              <a:rPr lang="en-US" sz="900" dirty="0" smtClean="0">
                <a:latin typeface="Myriad Pro"/>
              </a:rPr>
              <a:t>239 applications</a:t>
            </a:r>
          </a:p>
          <a:p>
            <a:r>
              <a:rPr lang="en-US" sz="900" dirty="0" smtClean="0">
                <a:latin typeface="Myriad Pro"/>
              </a:rPr>
              <a:t>112 successful applications (47%)</a:t>
            </a:r>
          </a:p>
          <a:p>
            <a:r>
              <a:rPr lang="en-US" sz="900" dirty="0" smtClean="0">
                <a:latin typeface="Myriad Pro"/>
              </a:rPr>
              <a:t>$6.248M  allocated</a:t>
            </a:r>
            <a:endParaRPr lang="en-US" sz="900" dirty="0">
              <a:latin typeface="Myriad Pro"/>
            </a:endParaRPr>
          </a:p>
        </p:txBody>
      </p:sp>
      <p:sp>
        <p:nvSpPr>
          <p:cNvPr id="3" name="TextBox 2"/>
          <p:cNvSpPr txBox="1"/>
          <p:nvPr/>
        </p:nvSpPr>
        <p:spPr>
          <a:xfrm>
            <a:off x="7135776" y="5905935"/>
            <a:ext cx="1468672" cy="215444"/>
          </a:xfrm>
          <a:prstGeom prst="rect">
            <a:avLst/>
          </a:prstGeom>
          <a:noFill/>
        </p:spPr>
        <p:txBody>
          <a:bodyPr wrap="none" rtlCol="0">
            <a:spAutoFit/>
          </a:bodyPr>
          <a:lstStyle/>
          <a:p>
            <a:r>
              <a:rPr lang="en-US" sz="800" dirty="0" smtClean="0">
                <a:latin typeface="Myriad Pro"/>
              </a:rPr>
              <a:t>Source: NOAMA, April 2015</a:t>
            </a:r>
            <a:endParaRPr lang="en-US" sz="800" dirty="0">
              <a:latin typeface="Myriad Pro"/>
            </a:endParaRPr>
          </a:p>
        </p:txBody>
      </p:sp>
    </p:spTree>
    <p:extLst>
      <p:ext uri="{BB962C8B-B14F-4D97-AF65-F5344CB8AC3E}">
        <p14:creationId xmlns:p14="http://schemas.microsoft.com/office/powerpoint/2010/main" val="1317105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a:grpSpLocks/>
          </p:cNvGrpSpPr>
          <p:nvPr/>
        </p:nvGrpSpPr>
        <p:grpSpPr bwMode="auto">
          <a:xfrm>
            <a:off x="8843963" y="8505825"/>
            <a:ext cx="1471612" cy="365125"/>
            <a:chOff x="9080" y="6891"/>
            <a:chExt cx="2316" cy="575"/>
          </a:xfrm>
        </p:grpSpPr>
        <p:sp>
          <p:nvSpPr>
            <p:cNvPr id="6" name="AutoShape 3"/>
            <p:cNvSpPr>
              <a:spLocks noChangeArrowheads="1"/>
            </p:cNvSpPr>
            <p:nvPr/>
          </p:nvSpPr>
          <p:spPr bwMode="auto">
            <a:xfrm>
              <a:off x="9080" y="7039"/>
              <a:ext cx="520" cy="270"/>
            </a:xfrm>
            <a:prstGeom prst="rightArrow">
              <a:avLst>
                <a:gd name="adj1" fmla="val 50000"/>
                <a:gd name="adj2" fmla="val 48148"/>
              </a:avLst>
            </a:prstGeom>
            <a:solidFill>
              <a:srgbClr val="000000"/>
            </a:solidFill>
            <a:ln w="38100">
              <a:solidFill>
                <a:srgbClr val="000000"/>
              </a:solidFill>
              <a:miter lim="800000"/>
              <a:headEnd/>
              <a:tailEnd/>
            </a:ln>
            <a:effectLst>
              <a:outerShdw dist="28398" dir="3806097" algn="ctr" rotWithShape="0">
                <a:srgbClr val="7F7F7F">
                  <a:alpha val="50000"/>
                </a:srgbClr>
              </a:outerShdw>
            </a:effectLst>
          </p:spPr>
          <p:txBody>
            <a:bodyPr rot="0" vert="horz" wrap="square" lIns="91440" tIns="45720" rIns="91440" bIns="45720" anchor="t" anchorCtr="0" upright="1">
              <a:noAutofit/>
            </a:bodyPr>
            <a:lstStyle/>
            <a:p>
              <a:endParaRPr lang="en-US"/>
            </a:p>
          </p:txBody>
        </p:sp>
        <p:sp>
          <p:nvSpPr>
            <p:cNvPr id="7" name="Text Box 4"/>
            <p:cNvSpPr txBox="1">
              <a:spLocks noChangeArrowheads="1"/>
            </p:cNvSpPr>
            <p:nvPr/>
          </p:nvSpPr>
          <p:spPr bwMode="auto">
            <a:xfrm>
              <a:off x="9678" y="6891"/>
              <a:ext cx="1718" cy="575"/>
            </a:xfrm>
            <a:prstGeom prst="rect">
              <a:avLst/>
            </a:prstGeom>
            <a:solidFill>
              <a:srgbClr val="000000"/>
            </a:solidFill>
            <a:ln w="38100">
              <a:solidFill>
                <a:srgbClr val="F2F2F2"/>
              </a:solidFill>
              <a:miter lim="800000"/>
              <a:headEnd/>
              <a:tailEnd/>
            </a:ln>
            <a:effectLst>
              <a:outerShdw dist="107763" dir="18900000" algn="ctr" rotWithShape="0">
                <a:srgbClr val="7F7F7F">
                  <a:alpha val="50000"/>
                </a:srgbClr>
              </a:outerShdw>
            </a:effectLst>
          </p:spPr>
          <p:txBody>
            <a:bodyPr rot="0" vert="horz" wrap="square" lIns="91440" tIns="45720" rIns="91440" bIns="45720" anchor="t" anchorCtr="0" upright="1">
              <a:noAutofit/>
            </a:bodyPr>
            <a:lstStyle/>
            <a:p>
              <a:pPr marL="0" marR="0" algn="ctr">
                <a:spcBef>
                  <a:spcPts val="300"/>
                </a:spcBef>
                <a:spcAft>
                  <a:spcPts val="0"/>
                </a:spcAft>
              </a:pPr>
              <a:r>
                <a:rPr lang="en-US" sz="800" b="1">
                  <a:effectLst/>
                  <a:latin typeface="Calibri"/>
                  <a:ea typeface="Calibri"/>
                  <a:cs typeface="Calibri"/>
                </a:rPr>
                <a:t>$7,012,987</a:t>
              </a:r>
              <a:endParaRPr lang="en-US" sz="1100">
                <a:effectLst/>
                <a:latin typeface="Arial"/>
                <a:ea typeface="Calibri"/>
              </a:endParaRPr>
            </a:p>
          </p:txBody>
        </p:sp>
      </p:grpSp>
      <p:pic>
        <p:nvPicPr>
          <p:cNvPr id="6146"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33000"/>
                    </a14:imgEffect>
                    <a14:imgEffect>
                      <a14:brightnessContrast bright="-20000" contrast="-28000"/>
                    </a14:imgEffect>
                  </a14:imgLayer>
                </a14:imgProps>
              </a:ext>
              <a:ext uri="{28A0092B-C50C-407E-A947-70E740481C1C}">
                <a14:useLocalDpi xmlns:a14="http://schemas.microsoft.com/office/drawing/2010/main" val="0"/>
              </a:ext>
            </a:extLst>
          </a:blip>
          <a:srcRect/>
          <a:stretch>
            <a:fillRect/>
          </a:stretch>
        </p:blipFill>
        <p:spPr bwMode="auto">
          <a:xfrm>
            <a:off x="2267744" y="1628800"/>
            <a:ext cx="6336704" cy="4162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114640" y="1052736"/>
            <a:ext cx="6705832" cy="338554"/>
          </a:xfrm>
          <a:prstGeom prst="rect">
            <a:avLst/>
          </a:prstGeom>
          <a:noFill/>
        </p:spPr>
        <p:txBody>
          <a:bodyPr wrap="square" rtlCol="0">
            <a:spAutoFit/>
          </a:bodyPr>
          <a:lstStyle/>
          <a:p>
            <a:r>
              <a:rPr lang="en-US" sz="1600" dirty="0" smtClean="0">
                <a:latin typeface="Myriad Pro"/>
              </a:rPr>
              <a:t>Combined AFP and Clinical Opportunities </a:t>
            </a:r>
            <a:r>
              <a:rPr lang="en-US" sz="1600" dirty="0">
                <a:latin typeface="Myriad Pro"/>
              </a:rPr>
              <a:t>project </a:t>
            </a:r>
            <a:r>
              <a:rPr lang="en-US" sz="1600" dirty="0" smtClean="0">
                <a:latin typeface="Myriad Pro"/>
              </a:rPr>
              <a:t>approvals 2011-15</a:t>
            </a:r>
            <a:endParaRPr lang="en-US" sz="1600" dirty="0">
              <a:latin typeface="Myriad Pro"/>
            </a:endParaRPr>
          </a:p>
        </p:txBody>
      </p:sp>
      <p:sp>
        <p:nvSpPr>
          <p:cNvPr id="9" name="TextBox 8"/>
          <p:cNvSpPr txBox="1"/>
          <p:nvPr/>
        </p:nvSpPr>
        <p:spPr>
          <a:xfrm>
            <a:off x="4067944" y="1844824"/>
            <a:ext cx="4176464" cy="830997"/>
          </a:xfrm>
          <a:prstGeom prst="rect">
            <a:avLst/>
          </a:prstGeom>
          <a:solidFill>
            <a:srgbClr val="FF7C80"/>
          </a:solidFill>
        </p:spPr>
        <p:txBody>
          <a:bodyPr wrap="square" rtlCol="0">
            <a:spAutoFit/>
          </a:bodyPr>
          <a:lstStyle/>
          <a:p>
            <a:pPr marL="171450" indent="-171450">
              <a:buFont typeface="Arial" panose="020B0604020202020204" pitchFamily="34" charset="0"/>
              <a:buChar char="•"/>
            </a:pPr>
            <a:r>
              <a:rPr lang="en-US" sz="1600" dirty="0" smtClean="0">
                <a:latin typeface="Myriad Pro"/>
              </a:rPr>
              <a:t>239 applications</a:t>
            </a:r>
          </a:p>
          <a:p>
            <a:pPr marL="171450" indent="-171450">
              <a:buFont typeface="Arial" panose="020B0604020202020204" pitchFamily="34" charset="0"/>
              <a:buChar char="•"/>
            </a:pPr>
            <a:r>
              <a:rPr lang="en-US" sz="1600" dirty="0" smtClean="0">
                <a:latin typeface="Myriad Pro"/>
              </a:rPr>
              <a:t>112 successful applications (47%)</a:t>
            </a:r>
          </a:p>
          <a:p>
            <a:pPr marL="171450" indent="-171450">
              <a:buFont typeface="Arial" panose="020B0604020202020204" pitchFamily="34" charset="0"/>
              <a:buChar char="•"/>
            </a:pPr>
            <a:r>
              <a:rPr lang="en-US" sz="1600" dirty="0" smtClean="0">
                <a:latin typeface="Myriad Pro"/>
              </a:rPr>
              <a:t>$6.248M  allocated</a:t>
            </a:r>
            <a:endParaRPr lang="en-US" sz="1600" dirty="0">
              <a:latin typeface="Myriad Pro"/>
            </a:endParaRPr>
          </a:p>
        </p:txBody>
      </p:sp>
      <p:sp>
        <p:nvSpPr>
          <p:cNvPr id="10" name="TextBox 9"/>
          <p:cNvSpPr txBox="1"/>
          <p:nvPr/>
        </p:nvSpPr>
        <p:spPr>
          <a:xfrm>
            <a:off x="4067944" y="2996952"/>
            <a:ext cx="4176464" cy="1569660"/>
          </a:xfrm>
          <a:prstGeom prst="rect">
            <a:avLst/>
          </a:prstGeom>
          <a:solidFill>
            <a:srgbClr val="FF7C80"/>
          </a:solidFill>
        </p:spPr>
        <p:txBody>
          <a:bodyPr wrap="square" rtlCol="0">
            <a:spAutoFit/>
          </a:bodyPr>
          <a:lstStyle/>
          <a:p>
            <a:pPr marL="171450" indent="-171450">
              <a:buFont typeface="Arial" panose="020B0604020202020204" pitchFamily="34" charset="0"/>
              <a:buChar char="•"/>
            </a:pPr>
            <a:r>
              <a:rPr lang="en-US" sz="1600" dirty="0" smtClean="0">
                <a:latin typeface="Myriad Pro"/>
              </a:rPr>
              <a:t>3 of  15 locations garnered 85% of the approvals </a:t>
            </a:r>
          </a:p>
          <a:p>
            <a:pPr marL="171450" indent="-171450">
              <a:buFont typeface="Arial" panose="020B0604020202020204" pitchFamily="34" charset="0"/>
              <a:buChar char="•"/>
            </a:pPr>
            <a:r>
              <a:rPr lang="en-US" sz="1600" dirty="0" smtClean="0">
                <a:latin typeface="Myriad Pro"/>
              </a:rPr>
              <a:t>6 of the other small, rural and remote locations received equivalent approvals to larger centers</a:t>
            </a:r>
          </a:p>
          <a:p>
            <a:pPr marL="171450" indent="-171450">
              <a:buFont typeface="Arial" panose="020B0604020202020204" pitchFamily="34" charset="0"/>
              <a:buChar char="•"/>
            </a:pPr>
            <a:r>
              <a:rPr lang="en-US" sz="1600" dirty="0">
                <a:latin typeface="Myriad Pro"/>
              </a:rPr>
              <a:t>m</a:t>
            </a:r>
            <a:r>
              <a:rPr lang="en-US" sz="1600" dirty="0" smtClean="0">
                <a:latin typeface="Myriad Pro"/>
              </a:rPr>
              <a:t>any locations did not submit applications</a:t>
            </a:r>
          </a:p>
        </p:txBody>
      </p:sp>
      <p:sp>
        <p:nvSpPr>
          <p:cNvPr id="11" name="TextBox 10"/>
          <p:cNvSpPr txBox="1"/>
          <p:nvPr/>
        </p:nvSpPr>
        <p:spPr>
          <a:xfrm>
            <a:off x="7135776" y="5905935"/>
            <a:ext cx="1468672" cy="215444"/>
          </a:xfrm>
          <a:prstGeom prst="rect">
            <a:avLst/>
          </a:prstGeom>
          <a:noFill/>
        </p:spPr>
        <p:txBody>
          <a:bodyPr wrap="none" rtlCol="0">
            <a:spAutoFit/>
          </a:bodyPr>
          <a:lstStyle/>
          <a:p>
            <a:r>
              <a:rPr lang="en-US" sz="800" dirty="0" smtClean="0">
                <a:latin typeface="Myriad Pro"/>
              </a:rPr>
              <a:t>Source: NOAMA, April 2015</a:t>
            </a:r>
            <a:endParaRPr lang="en-US" sz="800" dirty="0">
              <a:latin typeface="Myriad Pro"/>
            </a:endParaRPr>
          </a:p>
        </p:txBody>
      </p:sp>
    </p:spTree>
    <p:extLst>
      <p:ext uri="{BB962C8B-B14F-4D97-AF65-F5344CB8AC3E}">
        <p14:creationId xmlns:p14="http://schemas.microsoft.com/office/powerpoint/2010/main" val="352483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a:grpSpLocks/>
          </p:cNvGrpSpPr>
          <p:nvPr/>
        </p:nvGrpSpPr>
        <p:grpSpPr bwMode="auto">
          <a:xfrm>
            <a:off x="8843963" y="8505825"/>
            <a:ext cx="1471612" cy="365125"/>
            <a:chOff x="9080" y="6891"/>
            <a:chExt cx="2316" cy="575"/>
          </a:xfrm>
        </p:grpSpPr>
        <p:sp>
          <p:nvSpPr>
            <p:cNvPr id="6" name="AutoShape 3"/>
            <p:cNvSpPr>
              <a:spLocks noChangeArrowheads="1"/>
            </p:cNvSpPr>
            <p:nvPr/>
          </p:nvSpPr>
          <p:spPr bwMode="auto">
            <a:xfrm>
              <a:off x="9080" y="7039"/>
              <a:ext cx="520" cy="270"/>
            </a:xfrm>
            <a:prstGeom prst="rightArrow">
              <a:avLst>
                <a:gd name="adj1" fmla="val 50000"/>
                <a:gd name="adj2" fmla="val 48148"/>
              </a:avLst>
            </a:prstGeom>
            <a:solidFill>
              <a:srgbClr val="000000"/>
            </a:solidFill>
            <a:ln w="38100">
              <a:solidFill>
                <a:srgbClr val="000000"/>
              </a:solidFill>
              <a:miter lim="800000"/>
              <a:headEnd/>
              <a:tailEnd/>
            </a:ln>
            <a:effectLst>
              <a:outerShdw dist="28398" dir="3806097" algn="ctr" rotWithShape="0">
                <a:srgbClr val="7F7F7F">
                  <a:alpha val="50000"/>
                </a:srgbClr>
              </a:outerShdw>
            </a:effectLst>
          </p:spPr>
          <p:txBody>
            <a:bodyPr rot="0" vert="horz" wrap="square" lIns="91440" tIns="45720" rIns="91440" bIns="45720" anchor="t" anchorCtr="0" upright="1">
              <a:noAutofit/>
            </a:bodyPr>
            <a:lstStyle/>
            <a:p>
              <a:endParaRPr lang="en-US"/>
            </a:p>
          </p:txBody>
        </p:sp>
        <p:sp>
          <p:nvSpPr>
            <p:cNvPr id="7" name="Text Box 4"/>
            <p:cNvSpPr txBox="1">
              <a:spLocks noChangeArrowheads="1"/>
            </p:cNvSpPr>
            <p:nvPr/>
          </p:nvSpPr>
          <p:spPr bwMode="auto">
            <a:xfrm>
              <a:off x="9678" y="6891"/>
              <a:ext cx="1718" cy="575"/>
            </a:xfrm>
            <a:prstGeom prst="rect">
              <a:avLst/>
            </a:prstGeom>
            <a:solidFill>
              <a:srgbClr val="000000"/>
            </a:solidFill>
            <a:ln w="38100">
              <a:solidFill>
                <a:srgbClr val="F2F2F2"/>
              </a:solidFill>
              <a:miter lim="800000"/>
              <a:headEnd/>
              <a:tailEnd/>
            </a:ln>
            <a:effectLst>
              <a:outerShdw dist="107763" dir="18900000" algn="ctr" rotWithShape="0">
                <a:srgbClr val="7F7F7F">
                  <a:alpha val="50000"/>
                </a:srgbClr>
              </a:outerShdw>
            </a:effectLst>
          </p:spPr>
          <p:txBody>
            <a:bodyPr rot="0" vert="horz" wrap="square" lIns="91440" tIns="45720" rIns="91440" bIns="45720" anchor="t" anchorCtr="0" upright="1">
              <a:noAutofit/>
            </a:bodyPr>
            <a:lstStyle/>
            <a:p>
              <a:pPr marL="0" marR="0" algn="ctr">
                <a:spcBef>
                  <a:spcPts val="300"/>
                </a:spcBef>
                <a:spcAft>
                  <a:spcPts val="0"/>
                </a:spcAft>
              </a:pPr>
              <a:r>
                <a:rPr lang="en-US" sz="800" b="1">
                  <a:effectLst/>
                  <a:latin typeface="Calibri"/>
                  <a:ea typeface="Calibri"/>
                  <a:cs typeface="Calibri"/>
                </a:rPr>
                <a:t>$7,012,987</a:t>
              </a:r>
              <a:endParaRPr lang="en-US" sz="1100">
                <a:effectLst/>
                <a:latin typeface="Arial"/>
                <a:ea typeface="Calibri"/>
              </a:endParaRPr>
            </a:p>
          </p:txBody>
        </p:sp>
      </p:grpSp>
      <p:sp>
        <p:nvSpPr>
          <p:cNvPr id="8" name="TextBox 7"/>
          <p:cNvSpPr txBox="1"/>
          <p:nvPr/>
        </p:nvSpPr>
        <p:spPr>
          <a:xfrm>
            <a:off x="2051720" y="1052736"/>
            <a:ext cx="6957450" cy="5016758"/>
          </a:xfrm>
          <a:prstGeom prst="rect">
            <a:avLst/>
          </a:prstGeom>
          <a:noFill/>
        </p:spPr>
        <p:txBody>
          <a:bodyPr wrap="square" rtlCol="0">
            <a:spAutoFit/>
          </a:bodyPr>
          <a:lstStyle/>
          <a:p>
            <a:r>
              <a:rPr lang="en-US" sz="1600" dirty="0" err="1" smtClean="0">
                <a:latin typeface="Myriad Pro"/>
              </a:rPr>
              <a:t>CRaNHR</a:t>
            </a:r>
            <a:r>
              <a:rPr lang="en-US" sz="1600" dirty="0" smtClean="0">
                <a:latin typeface="Myriad Pro"/>
              </a:rPr>
              <a:t> was engaged by NOAMA to evaluate LEG performance.</a:t>
            </a:r>
          </a:p>
          <a:p>
            <a:r>
              <a:rPr lang="en-US" sz="1600" dirty="0" smtClean="0">
                <a:latin typeface="Myriad Pro"/>
              </a:rPr>
              <a:t>The November 2014 report provided valuable insights:</a:t>
            </a:r>
          </a:p>
          <a:p>
            <a:endParaRPr lang="en-US" sz="1600" dirty="0">
              <a:latin typeface="Myriad Pro"/>
            </a:endParaRPr>
          </a:p>
          <a:p>
            <a:pPr marL="285750" indent="-285750">
              <a:buFont typeface="Arial" panose="020B0604020202020204" pitchFamily="34" charset="0"/>
              <a:buChar char="•"/>
            </a:pPr>
            <a:r>
              <a:rPr lang="en-US" sz="1600" b="1" dirty="0" smtClean="0">
                <a:latin typeface="Myriad Pro"/>
              </a:rPr>
              <a:t>Highest</a:t>
            </a:r>
            <a:r>
              <a:rPr lang="en-US" sz="1600" dirty="0" smtClean="0">
                <a:latin typeface="Myriad Pro"/>
              </a:rPr>
              <a:t> scholarship, research and innovation</a:t>
            </a:r>
            <a:r>
              <a:rPr lang="en-US" sz="1200" dirty="0" smtClean="0">
                <a:latin typeface="Myriad Pro"/>
              </a:rPr>
              <a:t> </a:t>
            </a:r>
            <a:r>
              <a:rPr lang="en-US" sz="1600" b="1" dirty="0" smtClean="0">
                <a:latin typeface="Myriad Pro"/>
              </a:rPr>
              <a:t>priorities</a:t>
            </a:r>
            <a:r>
              <a:rPr lang="en-US" sz="1600" dirty="0" smtClean="0">
                <a:latin typeface="Myriad Pro"/>
              </a:rPr>
              <a:t> for all LEGs:</a:t>
            </a:r>
          </a:p>
          <a:p>
            <a:pPr marL="742950" lvl="1" indent="-285750">
              <a:buFont typeface="Arial" panose="020B0604020202020204" pitchFamily="34" charset="0"/>
              <a:buChar char="•"/>
            </a:pPr>
            <a:r>
              <a:rPr lang="en-US" sz="1600" dirty="0">
                <a:latin typeface="Myriad Pro"/>
              </a:rPr>
              <a:t>Develop/increase research &amp; knowledge translation and exchange </a:t>
            </a:r>
            <a:r>
              <a:rPr lang="en-US" sz="1600" dirty="0" smtClean="0">
                <a:latin typeface="Myriad Pro"/>
              </a:rPr>
              <a:t>capacity </a:t>
            </a:r>
            <a:r>
              <a:rPr lang="en-US" sz="1600" dirty="0">
                <a:latin typeface="Myriad Pro"/>
              </a:rPr>
              <a:t>	</a:t>
            </a:r>
          </a:p>
          <a:p>
            <a:pPr marL="742950" lvl="1" indent="-285750">
              <a:buFont typeface="Arial" panose="020B0604020202020204" pitchFamily="34" charset="0"/>
              <a:buChar char="•"/>
            </a:pPr>
            <a:r>
              <a:rPr lang="en-US" sz="1600" dirty="0">
                <a:latin typeface="Myriad Pro"/>
              </a:rPr>
              <a:t>Increase amount of funded research being conducted by clinical faculty </a:t>
            </a:r>
            <a:r>
              <a:rPr lang="en-US" sz="1600" dirty="0"/>
              <a:t>	</a:t>
            </a:r>
            <a:endParaRPr lang="en-US" sz="1600" dirty="0" smtClean="0">
              <a:latin typeface="Myriad Pro"/>
            </a:endParaRPr>
          </a:p>
          <a:p>
            <a:endParaRPr lang="en-US" sz="1600" dirty="0" smtClean="0">
              <a:latin typeface="Myriad Pro"/>
            </a:endParaRPr>
          </a:p>
          <a:p>
            <a:pPr marL="285750" indent="-285750">
              <a:buFont typeface="Arial" panose="020B0604020202020204" pitchFamily="34" charset="0"/>
              <a:buChar char="•"/>
            </a:pPr>
            <a:r>
              <a:rPr lang="en-US" sz="1600" b="1" dirty="0" smtClean="0">
                <a:latin typeface="Myriad Pro"/>
              </a:rPr>
              <a:t>High to medium SRI priorities </a:t>
            </a:r>
            <a:r>
              <a:rPr lang="en-US" sz="1600" dirty="0" smtClean="0">
                <a:latin typeface="Myriad Pro"/>
              </a:rPr>
              <a:t>in the near term for many LEGs:</a:t>
            </a:r>
          </a:p>
          <a:p>
            <a:pPr marL="742950" lvl="1" indent="-285750">
              <a:buFont typeface="Arial" panose="020B0604020202020204" pitchFamily="34" charset="0"/>
              <a:buChar char="•"/>
            </a:pPr>
            <a:r>
              <a:rPr lang="en-US" sz="1600" dirty="0">
                <a:latin typeface="Myriad Pro"/>
              </a:rPr>
              <a:t>Conduct community-engaged scholarship (CES) / community-based research 	</a:t>
            </a:r>
          </a:p>
          <a:p>
            <a:pPr marL="742950" lvl="1" indent="-285750">
              <a:buFont typeface="Arial" panose="020B0604020202020204" pitchFamily="34" charset="0"/>
              <a:buChar char="•"/>
            </a:pPr>
            <a:r>
              <a:rPr lang="en-US" sz="1600" dirty="0">
                <a:latin typeface="Myriad Pro"/>
              </a:rPr>
              <a:t>Increase volume of innovative activity 	</a:t>
            </a:r>
          </a:p>
          <a:p>
            <a:pPr marL="742950" lvl="1" indent="-285750">
              <a:buFont typeface="Arial" panose="020B0604020202020204" pitchFamily="34" charset="0"/>
              <a:buChar char="•"/>
            </a:pPr>
            <a:r>
              <a:rPr lang="en-US" sz="1600" dirty="0">
                <a:latin typeface="Myriad Pro"/>
              </a:rPr>
              <a:t>Increase KTE (documentation, dissemination, communication) for clinical innovations and QI activities 	</a:t>
            </a:r>
            <a:endParaRPr lang="en-US" sz="1600" dirty="0" smtClean="0">
              <a:latin typeface="Myriad Pro"/>
            </a:endParaRPr>
          </a:p>
          <a:p>
            <a:pPr lvl="1"/>
            <a:endParaRPr lang="en-US" sz="1600" dirty="0" smtClean="0">
              <a:latin typeface="Myriad Pro"/>
            </a:endParaRPr>
          </a:p>
          <a:p>
            <a:pPr marL="285750" indent="-285750">
              <a:buFont typeface="Arial" panose="020B0604020202020204" pitchFamily="34" charset="0"/>
              <a:buChar char="•"/>
            </a:pPr>
            <a:r>
              <a:rPr lang="en-US" sz="1600" dirty="0" smtClean="0">
                <a:latin typeface="Myriad Pro"/>
              </a:rPr>
              <a:t> </a:t>
            </a:r>
            <a:r>
              <a:rPr lang="en-US" sz="1600" b="1" dirty="0">
                <a:latin typeface="Myriad Pro"/>
              </a:rPr>
              <a:t>Lower </a:t>
            </a:r>
            <a:r>
              <a:rPr lang="en-US" sz="1600" b="1" dirty="0" smtClean="0">
                <a:latin typeface="Myriad Pro"/>
              </a:rPr>
              <a:t>priority </a:t>
            </a:r>
            <a:r>
              <a:rPr lang="en-US" sz="1600" dirty="0">
                <a:latin typeface="Myriad Pro"/>
              </a:rPr>
              <a:t>or longer term </a:t>
            </a:r>
            <a:r>
              <a:rPr lang="en-US" sz="1600" dirty="0" smtClean="0">
                <a:latin typeface="Myriad Pro"/>
              </a:rPr>
              <a:t>SRI priority</a:t>
            </a:r>
            <a:r>
              <a:rPr lang="en-US" sz="1600" dirty="0">
                <a:latin typeface="Myriad Pro"/>
              </a:rPr>
              <a:t>, at least in the short </a:t>
            </a:r>
            <a:r>
              <a:rPr lang="en-US" sz="1600" dirty="0" smtClean="0">
                <a:latin typeface="Myriad Pro"/>
              </a:rPr>
              <a:t>term:</a:t>
            </a:r>
          </a:p>
          <a:p>
            <a:pPr marL="742950" lvl="1" indent="-285750">
              <a:buFont typeface="Arial" panose="020B0604020202020204" pitchFamily="34" charset="0"/>
              <a:buChar char="•"/>
            </a:pPr>
            <a:r>
              <a:rPr lang="en-US" sz="1600" dirty="0">
                <a:latin typeface="Myriad Pro"/>
              </a:rPr>
              <a:t>Develop and participate in practice-based research networks 	</a:t>
            </a:r>
          </a:p>
          <a:p>
            <a:pPr marL="742950" lvl="1" indent="-285750">
              <a:buFont typeface="Arial" panose="020B0604020202020204" pitchFamily="34" charset="0"/>
              <a:buChar char="•"/>
            </a:pPr>
            <a:r>
              <a:rPr lang="en-US" sz="1600" dirty="0">
                <a:latin typeface="Myriad Pro"/>
              </a:rPr>
              <a:t>Increase the amount of regional (core-periphery) research collaboration </a:t>
            </a:r>
            <a:r>
              <a:rPr lang="en-US" sz="1600" dirty="0" smtClean="0">
                <a:latin typeface="Myriad Pro"/>
              </a:rPr>
              <a:t> </a:t>
            </a:r>
            <a:endParaRPr lang="en-US" sz="1600" dirty="0">
              <a:latin typeface="Myriad Pro"/>
            </a:endParaRPr>
          </a:p>
        </p:txBody>
      </p:sp>
      <p:sp>
        <p:nvSpPr>
          <p:cNvPr id="11" name="TextBox 10"/>
          <p:cNvSpPr txBox="1"/>
          <p:nvPr/>
        </p:nvSpPr>
        <p:spPr>
          <a:xfrm>
            <a:off x="7437809" y="5921154"/>
            <a:ext cx="1406154" cy="215444"/>
          </a:xfrm>
          <a:prstGeom prst="rect">
            <a:avLst/>
          </a:prstGeom>
          <a:noFill/>
        </p:spPr>
        <p:txBody>
          <a:bodyPr wrap="none" rtlCol="0">
            <a:spAutoFit/>
          </a:bodyPr>
          <a:lstStyle/>
          <a:p>
            <a:r>
              <a:rPr lang="en-US" sz="800" dirty="0" smtClean="0">
                <a:latin typeface="Myriad Pro"/>
              </a:rPr>
              <a:t>Source: see following slide</a:t>
            </a:r>
            <a:endParaRPr lang="en-US" sz="800" dirty="0">
              <a:latin typeface="Myriad Pro"/>
            </a:endParaRPr>
          </a:p>
        </p:txBody>
      </p:sp>
    </p:spTree>
    <p:extLst>
      <p:ext uri="{BB962C8B-B14F-4D97-AF65-F5344CB8AC3E}">
        <p14:creationId xmlns:p14="http://schemas.microsoft.com/office/powerpoint/2010/main" val="1351700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a:grpSpLocks/>
          </p:cNvGrpSpPr>
          <p:nvPr/>
        </p:nvGrpSpPr>
        <p:grpSpPr bwMode="auto">
          <a:xfrm>
            <a:off x="8843963" y="8505825"/>
            <a:ext cx="1471612" cy="365125"/>
            <a:chOff x="9080" y="6891"/>
            <a:chExt cx="2316" cy="575"/>
          </a:xfrm>
        </p:grpSpPr>
        <p:sp>
          <p:nvSpPr>
            <p:cNvPr id="6" name="AutoShape 3"/>
            <p:cNvSpPr>
              <a:spLocks noChangeArrowheads="1"/>
            </p:cNvSpPr>
            <p:nvPr/>
          </p:nvSpPr>
          <p:spPr bwMode="auto">
            <a:xfrm>
              <a:off x="9080" y="7039"/>
              <a:ext cx="520" cy="270"/>
            </a:xfrm>
            <a:prstGeom prst="rightArrow">
              <a:avLst>
                <a:gd name="adj1" fmla="val 50000"/>
                <a:gd name="adj2" fmla="val 48148"/>
              </a:avLst>
            </a:prstGeom>
            <a:solidFill>
              <a:srgbClr val="000000"/>
            </a:solidFill>
            <a:ln w="38100">
              <a:solidFill>
                <a:srgbClr val="000000"/>
              </a:solidFill>
              <a:miter lim="800000"/>
              <a:headEnd/>
              <a:tailEnd/>
            </a:ln>
            <a:effectLst>
              <a:outerShdw dist="28398" dir="3806097" algn="ctr" rotWithShape="0">
                <a:srgbClr val="7F7F7F">
                  <a:alpha val="50000"/>
                </a:srgbClr>
              </a:outerShdw>
            </a:effectLst>
          </p:spPr>
          <p:txBody>
            <a:bodyPr rot="0" vert="horz" wrap="square" lIns="91440" tIns="45720" rIns="91440" bIns="45720" anchor="t" anchorCtr="0" upright="1">
              <a:noAutofit/>
            </a:bodyPr>
            <a:lstStyle/>
            <a:p>
              <a:endParaRPr lang="en-US"/>
            </a:p>
          </p:txBody>
        </p:sp>
        <p:sp>
          <p:nvSpPr>
            <p:cNvPr id="7" name="Text Box 4"/>
            <p:cNvSpPr txBox="1">
              <a:spLocks noChangeArrowheads="1"/>
            </p:cNvSpPr>
            <p:nvPr/>
          </p:nvSpPr>
          <p:spPr bwMode="auto">
            <a:xfrm>
              <a:off x="9678" y="6891"/>
              <a:ext cx="1718" cy="575"/>
            </a:xfrm>
            <a:prstGeom prst="rect">
              <a:avLst/>
            </a:prstGeom>
            <a:solidFill>
              <a:srgbClr val="000000"/>
            </a:solidFill>
            <a:ln w="38100">
              <a:solidFill>
                <a:srgbClr val="F2F2F2"/>
              </a:solidFill>
              <a:miter lim="800000"/>
              <a:headEnd/>
              <a:tailEnd/>
            </a:ln>
            <a:effectLst>
              <a:outerShdw dist="107763" dir="18900000" algn="ctr" rotWithShape="0">
                <a:srgbClr val="7F7F7F">
                  <a:alpha val="50000"/>
                </a:srgbClr>
              </a:outerShdw>
            </a:effectLst>
          </p:spPr>
          <p:txBody>
            <a:bodyPr rot="0" vert="horz" wrap="square" lIns="91440" tIns="45720" rIns="91440" bIns="45720" anchor="t" anchorCtr="0" upright="1">
              <a:noAutofit/>
            </a:bodyPr>
            <a:lstStyle/>
            <a:p>
              <a:pPr marL="0" marR="0" algn="ctr">
                <a:spcBef>
                  <a:spcPts val="300"/>
                </a:spcBef>
                <a:spcAft>
                  <a:spcPts val="0"/>
                </a:spcAft>
              </a:pPr>
              <a:r>
                <a:rPr lang="en-US" sz="800" b="1">
                  <a:effectLst/>
                  <a:latin typeface="Calibri"/>
                  <a:ea typeface="Calibri"/>
                  <a:cs typeface="Calibri"/>
                </a:rPr>
                <a:t>$7,012,987</a:t>
              </a:r>
              <a:endParaRPr lang="en-US" sz="1100">
                <a:effectLst/>
                <a:latin typeface="Arial"/>
                <a:ea typeface="Calibri"/>
              </a:endParaRPr>
            </a:p>
          </p:txBody>
        </p:sp>
      </p:grpSp>
      <p:sp>
        <p:nvSpPr>
          <p:cNvPr id="8" name="TextBox 7"/>
          <p:cNvSpPr txBox="1"/>
          <p:nvPr/>
        </p:nvSpPr>
        <p:spPr>
          <a:xfrm>
            <a:off x="2051720" y="1340768"/>
            <a:ext cx="6957450" cy="2554545"/>
          </a:xfrm>
          <a:prstGeom prst="rect">
            <a:avLst/>
          </a:prstGeom>
          <a:noFill/>
        </p:spPr>
        <p:txBody>
          <a:bodyPr wrap="square" rtlCol="0">
            <a:spAutoFit/>
          </a:bodyPr>
          <a:lstStyle/>
          <a:p>
            <a:r>
              <a:rPr lang="en-US" sz="1600" dirty="0" smtClean="0">
                <a:latin typeface="Myriad Pro"/>
              </a:rPr>
              <a:t>The </a:t>
            </a:r>
            <a:r>
              <a:rPr lang="en-US" sz="1600" dirty="0" err="1" smtClean="0">
                <a:latin typeface="Myriad Pro"/>
              </a:rPr>
              <a:t>CRaNHR</a:t>
            </a:r>
            <a:r>
              <a:rPr lang="en-US" sz="1600" dirty="0" smtClean="0">
                <a:latin typeface="Myriad Pro"/>
              </a:rPr>
              <a:t> review results suggested that </a:t>
            </a:r>
          </a:p>
          <a:p>
            <a:endParaRPr lang="en-US" sz="1600" dirty="0">
              <a:latin typeface="Myriad Pro"/>
            </a:endParaRPr>
          </a:p>
          <a:p>
            <a:pPr marL="285750" indent="-285750">
              <a:buFont typeface="Arial" panose="020B0604020202020204" pitchFamily="34" charset="0"/>
              <a:buChar char="•"/>
            </a:pPr>
            <a:r>
              <a:rPr lang="en-CA" sz="1600" dirty="0">
                <a:latin typeface="Myriad Pro"/>
              </a:rPr>
              <a:t>M</a:t>
            </a:r>
            <a:r>
              <a:rPr lang="en-CA" sz="1600" dirty="0" smtClean="0">
                <a:latin typeface="Myriad Pro"/>
              </a:rPr>
              <a:t>any </a:t>
            </a:r>
            <a:r>
              <a:rPr lang="en-CA" sz="1600" dirty="0">
                <a:latin typeface="Myriad Pro"/>
              </a:rPr>
              <a:t>NOSM staff and partners are not aware of Local Education Groups and </a:t>
            </a:r>
            <a:r>
              <a:rPr lang="en-CA" sz="1600" dirty="0" smtClean="0">
                <a:latin typeface="Myriad Pro"/>
              </a:rPr>
              <a:t>their mandate</a:t>
            </a:r>
          </a:p>
          <a:p>
            <a:r>
              <a:rPr lang="en-CA" sz="1600" dirty="0">
                <a:latin typeface="Myriad Pro"/>
              </a:rPr>
              <a:t>  </a:t>
            </a:r>
            <a:endParaRPr lang="en-US" sz="1600" dirty="0" smtClean="0">
              <a:latin typeface="Myriad Pro"/>
            </a:endParaRPr>
          </a:p>
          <a:p>
            <a:pPr marL="285750" indent="-285750">
              <a:buFont typeface="Arial" panose="020B0604020202020204" pitchFamily="34" charset="0"/>
              <a:buChar char="•"/>
            </a:pPr>
            <a:r>
              <a:rPr lang="en-US" sz="1600" dirty="0" smtClean="0">
                <a:latin typeface="Myriad Pro"/>
              </a:rPr>
              <a:t>Scholarship, research and innovation (SRI) priorities are the highest LEG priorities of all 5 domains defined in the evaluation</a:t>
            </a:r>
          </a:p>
          <a:p>
            <a:endParaRPr lang="en-US" sz="1600" dirty="0" smtClean="0">
              <a:latin typeface="Myriad Pro"/>
            </a:endParaRPr>
          </a:p>
          <a:p>
            <a:pPr marL="285750" indent="-285750">
              <a:buFont typeface="Arial" panose="020B0604020202020204" pitchFamily="34" charset="0"/>
              <a:buChar char="•"/>
            </a:pPr>
            <a:r>
              <a:rPr lang="en-US" sz="1600" dirty="0" err="1" smtClean="0">
                <a:latin typeface="Myriad Pro"/>
              </a:rPr>
              <a:t>CRaNHR</a:t>
            </a:r>
            <a:r>
              <a:rPr lang="en-US" sz="1600" dirty="0" smtClean="0">
                <a:latin typeface="Myriad Pro"/>
              </a:rPr>
              <a:t> findings to date were based on survey/interview results</a:t>
            </a:r>
            <a:r>
              <a:rPr lang="en-US" sz="1600" dirty="0">
                <a:latin typeface="Myriad Pro"/>
              </a:rPr>
              <a:t>	</a:t>
            </a:r>
            <a:endParaRPr lang="en-US" sz="1600" dirty="0" smtClean="0">
              <a:latin typeface="Myriad Pro"/>
            </a:endParaRPr>
          </a:p>
          <a:p>
            <a:pPr lvl="1"/>
            <a:endParaRPr lang="en-US" sz="1600" dirty="0" smtClean="0">
              <a:latin typeface="Myriad Pro"/>
            </a:endParaRPr>
          </a:p>
        </p:txBody>
      </p:sp>
      <p:sp>
        <p:nvSpPr>
          <p:cNvPr id="3" name="TextBox 2"/>
          <p:cNvSpPr txBox="1"/>
          <p:nvPr/>
        </p:nvSpPr>
        <p:spPr>
          <a:xfrm>
            <a:off x="4211960" y="5301208"/>
            <a:ext cx="4536504" cy="830997"/>
          </a:xfrm>
          <a:prstGeom prst="rect">
            <a:avLst/>
          </a:prstGeom>
          <a:noFill/>
        </p:spPr>
        <p:txBody>
          <a:bodyPr wrap="square" rtlCol="0">
            <a:spAutoFit/>
          </a:bodyPr>
          <a:lstStyle/>
          <a:p>
            <a:r>
              <a:rPr lang="en-US" sz="800" dirty="0" smtClean="0">
                <a:latin typeface="Myriad Pro"/>
              </a:rPr>
              <a:t>Source:</a:t>
            </a:r>
            <a:r>
              <a:rPr lang="en-US" sz="800" dirty="0" smtClean="0"/>
              <a:t> </a:t>
            </a:r>
            <a:r>
              <a:rPr lang="en-US" sz="800" b="1" dirty="0"/>
              <a:t>DRAFT </a:t>
            </a:r>
            <a:r>
              <a:rPr lang="en-US" sz="800" b="1" dirty="0" smtClean="0"/>
              <a:t>Monitoring </a:t>
            </a:r>
            <a:r>
              <a:rPr lang="en-US" sz="800" b="1" dirty="0"/>
              <a:t>and Evaluation </a:t>
            </a:r>
            <a:r>
              <a:rPr lang="en-US" sz="800" b="1" dirty="0" smtClean="0"/>
              <a:t>Framework for </a:t>
            </a:r>
            <a:r>
              <a:rPr lang="en-US" sz="800" b="1" dirty="0"/>
              <a:t>the Local Education Groups (LEGs) Initiative </a:t>
            </a:r>
            <a:endParaRPr lang="en-US" sz="800" dirty="0"/>
          </a:p>
          <a:p>
            <a:r>
              <a:rPr lang="en-US" sz="800" dirty="0"/>
              <a:t>21 November 2014 </a:t>
            </a:r>
          </a:p>
          <a:p>
            <a:r>
              <a:rPr lang="en-US" sz="800" dirty="0"/>
              <a:t>Submitted to the </a:t>
            </a:r>
            <a:r>
              <a:rPr lang="en-US" sz="800" dirty="0" smtClean="0"/>
              <a:t>Northern </a:t>
            </a:r>
            <a:r>
              <a:rPr lang="en-US" sz="800" dirty="0"/>
              <a:t>Ontario Academic Medicine Association </a:t>
            </a:r>
            <a:r>
              <a:rPr lang="en-US" sz="800" dirty="0" smtClean="0"/>
              <a:t>(</a:t>
            </a:r>
            <a:r>
              <a:rPr lang="en-US" sz="800" dirty="0"/>
              <a:t>NOAMA) </a:t>
            </a:r>
          </a:p>
          <a:p>
            <a:r>
              <a:rPr lang="en-US" sz="800" dirty="0"/>
              <a:t>Prepared by </a:t>
            </a:r>
            <a:r>
              <a:rPr lang="en-US" sz="800" dirty="0" smtClean="0"/>
              <a:t>Jill </a:t>
            </a:r>
            <a:r>
              <a:rPr lang="en-US" sz="800" dirty="0"/>
              <a:t>E. Sherman, M.P.H. </a:t>
            </a:r>
            <a:r>
              <a:rPr lang="en-US" sz="800" dirty="0" smtClean="0"/>
              <a:t>and Wayne </a:t>
            </a:r>
            <a:r>
              <a:rPr lang="en-US" sz="800" dirty="0" err="1"/>
              <a:t>Warry</a:t>
            </a:r>
            <a:r>
              <a:rPr lang="en-US" sz="800" dirty="0"/>
              <a:t>, Ph.D. </a:t>
            </a:r>
          </a:p>
          <a:p>
            <a:r>
              <a:rPr lang="en-US" sz="800" dirty="0"/>
              <a:t>Centre for Rural and Northern Health Research </a:t>
            </a:r>
            <a:r>
              <a:rPr lang="en-US" sz="800" dirty="0" smtClean="0"/>
              <a:t>, Laurentian </a:t>
            </a:r>
            <a:r>
              <a:rPr lang="en-US" sz="800" dirty="0"/>
              <a:t>University </a:t>
            </a:r>
          </a:p>
          <a:p>
            <a:r>
              <a:rPr lang="en-US" sz="800" dirty="0"/>
              <a:t>November </a:t>
            </a:r>
            <a:r>
              <a:rPr lang="en-US" sz="800" dirty="0" smtClean="0"/>
              <a:t>2014</a:t>
            </a:r>
            <a:endParaRPr lang="en-US" sz="800" dirty="0">
              <a:latin typeface="Myriad Pro"/>
            </a:endParaRPr>
          </a:p>
        </p:txBody>
      </p:sp>
    </p:spTree>
    <p:extLst>
      <p:ext uri="{BB962C8B-B14F-4D97-AF65-F5344CB8AC3E}">
        <p14:creationId xmlns:p14="http://schemas.microsoft.com/office/powerpoint/2010/main" val="1087087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376267" y="972279"/>
            <a:ext cx="6017018" cy="4154984"/>
          </a:xfrm>
          <a:prstGeom prst="rect">
            <a:avLst/>
          </a:prstGeom>
          <a:noFill/>
        </p:spPr>
        <p:txBody>
          <a:bodyPr wrap="square" rtlCol="0">
            <a:spAutoFit/>
          </a:bodyPr>
          <a:lstStyle/>
          <a:p>
            <a:pPr fontAlgn="t"/>
            <a:r>
              <a:rPr lang="en-CA" dirty="0"/>
              <a:t> </a:t>
            </a:r>
            <a:r>
              <a:rPr lang="en-CA" b="1" dirty="0" smtClean="0"/>
              <a:t>All </a:t>
            </a:r>
            <a:r>
              <a:rPr lang="en-CA" b="1" dirty="0"/>
              <a:t>LEGs are not at the same </a:t>
            </a:r>
            <a:r>
              <a:rPr lang="en-CA" b="1" dirty="0" smtClean="0"/>
              <a:t>stage of development. </a:t>
            </a:r>
          </a:p>
          <a:p>
            <a:pPr fontAlgn="t"/>
            <a:endParaRPr lang="en-CA" dirty="0"/>
          </a:p>
          <a:p>
            <a:pPr fontAlgn="t"/>
            <a:r>
              <a:rPr lang="en-CA" dirty="0" smtClean="0"/>
              <a:t>Some encourage clinicians to undertake research and development projects based on AHSC AFP or Clinical Opportunities funding. </a:t>
            </a:r>
          </a:p>
          <a:p>
            <a:pPr fontAlgn="t"/>
            <a:endParaRPr lang="en-CA" dirty="0"/>
          </a:p>
          <a:p>
            <a:pPr fontAlgn="t"/>
            <a:r>
              <a:rPr lang="en-CA" dirty="0" smtClean="0"/>
              <a:t>At least one LEG directly funds </a:t>
            </a:r>
            <a:r>
              <a:rPr lang="en-CA" dirty="0"/>
              <a:t>community research initiatives from the LEG funding they </a:t>
            </a:r>
            <a:r>
              <a:rPr lang="en-CA" dirty="0" smtClean="0"/>
              <a:t>receive.</a:t>
            </a:r>
          </a:p>
          <a:p>
            <a:pPr fontAlgn="t"/>
            <a:endParaRPr lang="en-CA" dirty="0"/>
          </a:p>
          <a:p>
            <a:pPr fontAlgn="t"/>
            <a:r>
              <a:rPr lang="en-CA" dirty="0" smtClean="0"/>
              <a:t>Other LEGs are in earlier formative stages and consequently are focused on other LEG roles such as </a:t>
            </a:r>
          </a:p>
          <a:p>
            <a:pPr marL="742950" lvl="1" indent="-285750" fontAlgn="t">
              <a:buFont typeface="Arial" panose="020B0604020202020204" pitchFamily="34" charset="0"/>
              <a:buChar char="•"/>
            </a:pPr>
            <a:r>
              <a:rPr lang="en-US" sz="1600" dirty="0" smtClean="0">
                <a:latin typeface="Myriad Pro"/>
              </a:rPr>
              <a:t>Medical </a:t>
            </a:r>
            <a:r>
              <a:rPr lang="en-US" sz="1600" dirty="0">
                <a:latin typeface="Myriad Pro"/>
              </a:rPr>
              <a:t>Education and Program Development</a:t>
            </a:r>
          </a:p>
          <a:p>
            <a:pPr marL="742950" lvl="1" indent="-285750">
              <a:buFont typeface="Arial" panose="020B0604020202020204" pitchFamily="34" charset="0"/>
              <a:buChar char="•"/>
            </a:pPr>
            <a:r>
              <a:rPr lang="en-US" sz="1600" dirty="0">
                <a:latin typeface="Myriad Pro"/>
              </a:rPr>
              <a:t>Professional Development</a:t>
            </a:r>
          </a:p>
          <a:p>
            <a:pPr marL="742950" lvl="1" indent="-285750">
              <a:buFont typeface="Arial" panose="020B0604020202020204" pitchFamily="34" charset="0"/>
              <a:buChar char="•"/>
            </a:pPr>
            <a:r>
              <a:rPr lang="en-US" sz="1600" dirty="0">
                <a:latin typeface="Myriad Pro"/>
              </a:rPr>
              <a:t>Recruitment, Retention and Community Engagement</a:t>
            </a:r>
          </a:p>
          <a:p>
            <a:pPr marL="742950" lvl="1" indent="-285750">
              <a:buFont typeface="Arial" panose="020B0604020202020204" pitchFamily="34" charset="0"/>
              <a:buChar char="•"/>
            </a:pPr>
            <a:r>
              <a:rPr lang="en-US" sz="1600" dirty="0">
                <a:latin typeface="Myriad Pro"/>
              </a:rPr>
              <a:t>LEG </a:t>
            </a:r>
            <a:r>
              <a:rPr lang="en-US" sz="1600" dirty="0" smtClean="0">
                <a:latin typeface="Myriad Pro"/>
              </a:rPr>
              <a:t>Administration and Development</a:t>
            </a:r>
            <a:r>
              <a:rPr lang="en-CA" dirty="0"/>
              <a:t> </a:t>
            </a:r>
          </a:p>
        </p:txBody>
      </p:sp>
      <p:sp>
        <p:nvSpPr>
          <p:cNvPr id="8" name="TextBox 7"/>
          <p:cNvSpPr txBox="1"/>
          <p:nvPr/>
        </p:nvSpPr>
        <p:spPr>
          <a:xfrm>
            <a:off x="4499992" y="5301208"/>
            <a:ext cx="4176464" cy="954107"/>
          </a:xfrm>
          <a:prstGeom prst="rect">
            <a:avLst/>
          </a:prstGeom>
          <a:noFill/>
        </p:spPr>
        <p:txBody>
          <a:bodyPr wrap="square" rtlCol="0">
            <a:spAutoFit/>
          </a:bodyPr>
          <a:lstStyle/>
          <a:p>
            <a:r>
              <a:rPr lang="en-US" sz="800" dirty="0" smtClean="0">
                <a:latin typeface="Myriad Pro"/>
              </a:rPr>
              <a:t>Sources:</a:t>
            </a:r>
            <a:r>
              <a:rPr lang="en-US" sz="800" dirty="0" smtClean="0"/>
              <a:t> </a:t>
            </a:r>
          </a:p>
          <a:p>
            <a:r>
              <a:rPr lang="en-US" sz="800" dirty="0" smtClean="0"/>
              <a:t>Dorothy Wright e-mail comments, June 4, 2015 and</a:t>
            </a:r>
          </a:p>
          <a:p>
            <a:r>
              <a:rPr lang="en-US" sz="800" b="1" dirty="0" smtClean="0"/>
              <a:t>DRAFT Monitoring </a:t>
            </a:r>
            <a:r>
              <a:rPr lang="en-US" sz="800" b="1" dirty="0"/>
              <a:t>and Evaluation </a:t>
            </a:r>
            <a:r>
              <a:rPr lang="en-US" sz="800" b="1" dirty="0" smtClean="0"/>
              <a:t>Framework for </a:t>
            </a:r>
            <a:r>
              <a:rPr lang="en-US" sz="800" b="1" dirty="0"/>
              <a:t>the Local Education Groups (LEGs) </a:t>
            </a:r>
            <a:r>
              <a:rPr lang="en-US" sz="800" b="1" dirty="0" smtClean="0"/>
              <a:t>Initiative</a:t>
            </a:r>
            <a:endParaRPr lang="en-US" sz="800" dirty="0"/>
          </a:p>
          <a:p>
            <a:r>
              <a:rPr lang="en-US" sz="800" dirty="0" smtClean="0"/>
              <a:t>Submitted </a:t>
            </a:r>
            <a:r>
              <a:rPr lang="en-US" sz="800" dirty="0"/>
              <a:t>to the </a:t>
            </a:r>
            <a:r>
              <a:rPr lang="en-US" sz="800" dirty="0" smtClean="0"/>
              <a:t>Northern </a:t>
            </a:r>
            <a:r>
              <a:rPr lang="en-US" sz="800" dirty="0"/>
              <a:t>Ontario Academic Medicine Association </a:t>
            </a:r>
            <a:r>
              <a:rPr lang="en-US" sz="800" dirty="0" smtClean="0"/>
              <a:t>(</a:t>
            </a:r>
            <a:r>
              <a:rPr lang="en-US" sz="800" dirty="0"/>
              <a:t>NOAMA) </a:t>
            </a:r>
          </a:p>
          <a:p>
            <a:r>
              <a:rPr lang="en-US" sz="800" dirty="0"/>
              <a:t>Prepared by </a:t>
            </a:r>
            <a:r>
              <a:rPr lang="en-US" sz="800" dirty="0" smtClean="0"/>
              <a:t>Jill </a:t>
            </a:r>
            <a:r>
              <a:rPr lang="en-US" sz="800" dirty="0"/>
              <a:t>E. Sherman, M.P.H. </a:t>
            </a:r>
            <a:r>
              <a:rPr lang="en-US" sz="800" dirty="0" smtClean="0"/>
              <a:t>and Wayne </a:t>
            </a:r>
            <a:r>
              <a:rPr lang="en-US" sz="800" dirty="0" err="1"/>
              <a:t>Warry</a:t>
            </a:r>
            <a:r>
              <a:rPr lang="en-US" sz="800" dirty="0"/>
              <a:t>, Ph.D. </a:t>
            </a:r>
          </a:p>
          <a:p>
            <a:r>
              <a:rPr lang="en-US" sz="800" dirty="0"/>
              <a:t>Centre for Rural and Northern Health Research </a:t>
            </a:r>
            <a:r>
              <a:rPr lang="en-US" sz="800" dirty="0" smtClean="0"/>
              <a:t>, Laurentian </a:t>
            </a:r>
            <a:r>
              <a:rPr lang="en-US" sz="800" dirty="0"/>
              <a:t>University </a:t>
            </a:r>
          </a:p>
          <a:p>
            <a:r>
              <a:rPr lang="en-US" sz="800" dirty="0"/>
              <a:t>November </a:t>
            </a:r>
            <a:r>
              <a:rPr lang="en-US" sz="800" dirty="0" smtClean="0"/>
              <a:t>2014</a:t>
            </a:r>
            <a:endParaRPr lang="en-US" sz="800" dirty="0">
              <a:latin typeface="Myriad Pro"/>
            </a:endParaRPr>
          </a:p>
        </p:txBody>
      </p:sp>
    </p:spTree>
    <p:extLst>
      <p:ext uri="{BB962C8B-B14F-4D97-AF65-F5344CB8AC3E}">
        <p14:creationId xmlns:p14="http://schemas.microsoft.com/office/powerpoint/2010/main" val="703014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376266" y="972279"/>
            <a:ext cx="6228181" cy="4524315"/>
          </a:xfrm>
          <a:prstGeom prst="rect">
            <a:avLst/>
          </a:prstGeom>
          <a:noFill/>
        </p:spPr>
        <p:txBody>
          <a:bodyPr wrap="square" rtlCol="0">
            <a:spAutoFit/>
          </a:bodyPr>
          <a:lstStyle/>
          <a:p>
            <a:pPr fontAlgn="t"/>
            <a:r>
              <a:rPr lang="en-CA" dirty="0"/>
              <a:t> </a:t>
            </a:r>
            <a:r>
              <a:rPr lang="en-CA" dirty="0" smtClean="0"/>
              <a:t>In addition to physician and allied profession driven initiatives, NOSM and our universities and colleges, </a:t>
            </a:r>
            <a:r>
              <a:rPr lang="en-CA" b="1" dirty="0" smtClean="0"/>
              <a:t>northern Ontario hospitals are very active in research, development and innovation. </a:t>
            </a:r>
          </a:p>
          <a:p>
            <a:pPr fontAlgn="t"/>
            <a:endParaRPr lang="en-CA" dirty="0"/>
          </a:p>
          <a:p>
            <a:pPr marL="285750" indent="-285750" fontAlgn="t">
              <a:buFont typeface="Arial" panose="020B0604020202020204" pitchFamily="34" charset="0"/>
              <a:buChar char="•"/>
            </a:pPr>
            <a:r>
              <a:rPr lang="en-CA" dirty="0" smtClean="0"/>
              <a:t>AMRIC (Advanced Medical Research Institute of Canada)</a:t>
            </a:r>
          </a:p>
          <a:p>
            <a:pPr fontAlgn="t"/>
            <a:r>
              <a:rPr lang="en-CA" dirty="0" smtClean="0"/>
              <a:t>     Health Sciences North (Sudbury)</a:t>
            </a:r>
          </a:p>
          <a:p>
            <a:pPr fontAlgn="t"/>
            <a:endParaRPr lang="en-CA" dirty="0"/>
          </a:p>
          <a:p>
            <a:pPr marL="285750" indent="-285750" fontAlgn="t">
              <a:buFont typeface="Arial" panose="020B0604020202020204" pitchFamily="34" charset="0"/>
              <a:buChar char="•"/>
            </a:pPr>
            <a:r>
              <a:rPr lang="en-CA" dirty="0" smtClean="0"/>
              <a:t>Thunder Bay Regional Research Institute</a:t>
            </a:r>
          </a:p>
          <a:p>
            <a:pPr fontAlgn="t"/>
            <a:r>
              <a:rPr lang="en-CA" dirty="0" smtClean="0"/>
              <a:t>      Thunder Bay Regional Health Sciences Centre (Thunder Bay)</a:t>
            </a:r>
          </a:p>
          <a:p>
            <a:pPr fontAlgn="t"/>
            <a:endParaRPr lang="en-CA" dirty="0"/>
          </a:p>
          <a:p>
            <a:pPr marL="285750" indent="-285750" fontAlgn="t">
              <a:buFont typeface="Arial" panose="020B0604020202020204" pitchFamily="34" charset="0"/>
              <a:buChar char="•"/>
            </a:pPr>
            <a:r>
              <a:rPr lang="en-CA" dirty="0" smtClean="0"/>
              <a:t>Sioux Lookout </a:t>
            </a:r>
            <a:r>
              <a:rPr lang="en-CA" dirty="0" err="1" smtClean="0"/>
              <a:t>Meno</a:t>
            </a:r>
            <a:r>
              <a:rPr lang="en-CA" dirty="0" smtClean="0"/>
              <a:t> </a:t>
            </a:r>
            <a:r>
              <a:rPr lang="en-CA" dirty="0" err="1" smtClean="0"/>
              <a:t>Ya</a:t>
            </a:r>
            <a:r>
              <a:rPr lang="en-CA" dirty="0" smtClean="0"/>
              <a:t> Win Health Centre (Sioux Lookout)</a:t>
            </a:r>
          </a:p>
          <a:p>
            <a:pPr fontAlgn="t"/>
            <a:endParaRPr lang="en-CA" dirty="0" smtClean="0"/>
          </a:p>
          <a:p>
            <a:pPr marL="285750" indent="-285750" fontAlgn="t">
              <a:buFont typeface="Arial" panose="020B0604020202020204" pitchFamily="34" charset="0"/>
              <a:buChar char="•"/>
            </a:pPr>
            <a:r>
              <a:rPr lang="en-CA" dirty="0" smtClean="0"/>
              <a:t>At least another 9 hospitals are supporting research and innovation on some level. </a:t>
            </a:r>
            <a:endParaRPr lang="en-CA" dirty="0"/>
          </a:p>
          <a:p>
            <a:pPr fontAlgn="t"/>
            <a:r>
              <a:rPr lang="en-CA" dirty="0"/>
              <a:t> </a:t>
            </a:r>
          </a:p>
        </p:txBody>
      </p:sp>
      <p:sp>
        <p:nvSpPr>
          <p:cNvPr id="6" name="TextBox 5"/>
          <p:cNvSpPr txBox="1"/>
          <p:nvPr/>
        </p:nvSpPr>
        <p:spPr>
          <a:xfrm>
            <a:off x="7135776" y="5905935"/>
            <a:ext cx="1468672" cy="215444"/>
          </a:xfrm>
          <a:prstGeom prst="rect">
            <a:avLst/>
          </a:prstGeom>
          <a:noFill/>
        </p:spPr>
        <p:txBody>
          <a:bodyPr wrap="none" rtlCol="0">
            <a:spAutoFit/>
          </a:bodyPr>
          <a:lstStyle/>
          <a:p>
            <a:r>
              <a:rPr lang="en-US" sz="800" dirty="0" smtClean="0">
                <a:latin typeface="Myriad Pro"/>
              </a:rPr>
              <a:t>Source: NOAMA, April 2015</a:t>
            </a:r>
            <a:endParaRPr lang="en-US" sz="800" dirty="0">
              <a:latin typeface="Myriad Pro"/>
            </a:endParaRPr>
          </a:p>
        </p:txBody>
      </p:sp>
    </p:spTree>
    <p:extLst>
      <p:ext uri="{BB962C8B-B14F-4D97-AF65-F5344CB8AC3E}">
        <p14:creationId xmlns:p14="http://schemas.microsoft.com/office/powerpoint/2010/main" val="3318226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4247" y="2674080"/>
            <a:ext cx="6350082" cy="1830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219007" y="1196752"/>
            <a:ext cx="6197915" cy="1477328"/>
          </a:xfrm>
          <a:prstGeom prst="rect">
            <a:avLst/>
          </a:prstGeom>
          <a:noFill/>
        </p:spPr>
        <p:txBody>
          <a:bodyPr wrap="none" rtlCol="0">
            <a:spAutoFit/>
          </a:bodyPr>
          <a:lstStyle/>
          <a:p>
            <a:r>
              <a:rPr lang="en-US" dirty="0" smtClean="0"/>
              <a:t>Another very interesting SRI initiative:</a:t>
            </a:r>
          </a:p>
          <a:p>
            <a:endParaRPr lang="en-US" dirty="0" smtClean="0"/>
          </a:p>
          <a:p>
            <a:endParaRPr lang="en-US" dirty="0" smtClean="0"/>
          </a:p>
          <a:p>
            <a:r>
              <a:rPr lang="en-US" dirty="0" smtClean="0"/>
              <a:t> </a:t>
            </a:r>
          </a:p>
          <a:p>
            <a:r>
              <a:rPr lang="en-US" dirty="0" smtClean="0"/>
              <a:t>    NORTHERN </a:t>
            </a:r>
            <a:r>
              <a:rPr lang="en-US" dirty="0"/>
              <a:t>ONTARIO ACADEMIC HEALTH SCIENCES NETWORK</a:t>
            </a:r>
          </a:p>
        </p:txBody>
      </p:sp>
      <p:sp>
        <p:nvSpPr>
          <p:cNvPr id="6" name="TextBox 5"/>
          <p:cNvSpPr txBox="1"/>
          <p:nvPr/>
        </p:nvSpPr>
        <p:spPr>
          <a:xfrm>
            <a:off x="5894773" y="5919070"/>
            <a:ext cx="2670924" cy="215444"/>
          </a:xfrm>
          <a:prstGeom prst="rect">
            <a:avLst/>
          </a:prstGeom>
          <a:noFill/>
        </p:spPr>
        <p:txBody>
          <a:bodyPr wrap="none" rtlCol="0">
            <a:spAutoFit/>
          </a:bodyPr>
          <a:lstStyle/>
          <a:p>
            <a:r>
              <a:rPr lang="en-US" sz="800" dirty="0" smtClean="0">
                <a:latin typeface="Myriad Pro"/>
              </a:rPr>
              <a:t>Source: North Bay Regional Health Centre, June 2015</a:t>
            </a:r>
            <a:endParaRPr lang="en-US" sz="800" dirty="0">
              <a:latin typeface="Myriad Pro"/>
            </a:endParaRPr>
          </a:p>
        </p:txBody>
      </p:sp>
      <p:sp>
        <p:nvSpPr>
          <p:cNvPr id="8" name="TextBox 7"/>
          <p:cNvSpPr txBox="1"/>
          <p:nvPr/>
        </p:nvSpPr>
        <p:spPr>
          <a:xfrm>
            <a:off x="2255991" y="4492806"/>
            <a:ext cx="5928482" cy="369332"/>
          </a:xfrm>
          <a:prstGeom prst="rect">
            <a:avLst/>
          </a:prstGeom>
          <a:noFill/>
        </p:spPr>
        <p:txBody>
          <a:bodyPr wrap="none" rtlCol="0">
            <a:spAutoFit/>
          </a:bodyPr>
          <a:lstStyle/>
          <a:p>
            <a:r>
              <a:rPr lang="en-US" dirty="0" smtClean="0"/>
              <a:t>     </a:t>
            </a:r>
            <a:r>
              <a:rPr lang="en-US" sz="1600" dirty="0" smtClean="0"/>
              <a:t>a collaboration of Academic and Academic Health Science Centers</a:t>
            </a:r>
            <a:endParaRPr lang="en-US" sz="1600" dirty="0"/>
          </a:p>
        </p:txBody>
      </p:sp>
    </p:spTree>
    <p:extLst>
      <p:ext uri="{BB962C8B-B14F-4D97-AF65-F5344CB8AC3E}">
        <p14:creationId xmlns:p14="http://schemas.microsoft.com/office/powerpoint/2010/main" val="59713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Object 2"/>
          <p:cNvGraphicFramePr>
            <a:graphicFrameLocks noChangeAspect="1"/>
          </p:cNvGraphicFramePr>
          <p:nvPr>
            <p:extLst>
              <p:ext uri="{D42A27DB-BD31-4B8C-83A1-F6EECF244321}">
                <p14:modId xmlns:p14="http://schemas.microsoft.com/office/powerpoint/2010/main" val="1569896687"/>
              </p:ext>
            </p:extLst>
          </p:nvPr>
        </p:nvGraphicFramePr>
        <p:xfrm>
          <a:off x="2195736" y="908720"/>
          <a:ext cx="6768752" cy="4047149"/>
        </p:xfrm>
        <a:graphic>
          <a:graphicData uri="http://schemas.openxmlformats.org/presentationml/2006/ole">
            <mc:AlternateContent xmlns:mc="http://schemas.openxmlformats.org/markup-compatibility/2006">
              <mc:Choice xmlns:v="urn:schemas-microsoft-com:vml" Requires="v">
                <p:oleObj spid="_x0000_s5137" name="Document" r:id="rId5" imgW="16818834" imgH="10058400" progId="Word.Document.8">
                  <p:embed/>
                </p:oleObj>
              </mc:Choice>
              <mc:Fallback>
                <p:oleObj name="Document" r:id="rId5" imgW="16818834" imgH="10058400" progId="Word.Document.8">
                  <p:embed/>
                  <p:pic>
                    <p:nvPicPr>
                      <p:cNvPr id="0" name=""/>
                      <p:cNvPicPr/>
                      <p:nvPr/>
                    </p:nvPicPr>
                    <p:blipFill>
                      <a:blip r:embed="rId6"/>
                      <a:stretch>
                        <a:fillRect/>
                      </a:stretch>
                    </p:blipFill>
                    <p:spPr>
                      <a:xfrm>
                        <a:off x="2195736" y="908720"/>
                        <a:ext cx="6768752" cy="4047149"/>
                      </a:xfrm>
                      <a:prstGeom prst="rect">
                        <a:avLst/>
                      </a:prstGeom>
                    </p:spPr>
                  </p:pic>
                </p:oleObj>
              </mc:Fallback>
            </mc:AlternateContent>
          </a:graphicData>
        </a:graphic>
      </p:graphicFrame>
      <p:sp>
        <p:nvSpPr>
          <p:cNvPr id="5" name="TextBox 4"/>
          <p:cNvSpPr txBox="1"/>
          <p:nvPr/>
        </p:nvSpPr>
        <p:spPr>
          <a:xfrm>
            <a:off x="5894773" y="5919070"/>
            <a:ext cx="2670924" cy="215444"/>
          </a:xfrm>
          <a:prstGeom prst="rect">
            <a:avLst/>
          </a:prstGeom>
          <a:noFill/>
        </p:spPr>
        <p:txBody>
          <a:bodyPr wrap="none" rtlCol="0">
            <a:spAutoFit/>
          </a:bodyPr>
          <a:lstStyle/>
          <a:p>
            <a:r>
              <a:rPr lang="en-US" sz="800" dirty="0" smtClean="0">
                <a:latin typeface="Myriad Pro"/>
              </a:rPr>
              <a:t>Source: North Bay Regional Health Centre, June 2015</a:t>
            </a:r>
            <a:endParaRPr lang="en-US" sz="800" dirty="0">
              <a:latin typeface="Myriad Pro"/>
            </a:endParaRPr>
          </a:p>
        </p:txBody>
      </p:sp>
      <p:sp>
        <p:nvSpPr>
          <p:cNvPr id="6" name="TextBox 5"/>
          <p:cNvSpPr txBox="1"/>
          <p:nvPr/>
        </p:nvSpPr>
        <p:spPr>
          <a:xfrm>
            <a:off x="2123728" y="5157192"/>
            <a:ext cx="6930102" cy="369332"/>
          </a:xfrm>
          <a:prstGeom prst="rect">
            <a:avLst/>
          </a:prstGeom>
          <a:noFill/>
        </p:spPr>
        <p:txBody>
          <a:bodyPr wrap="none" rtlCol="0">
            <a:spAutoFit/>
          </a:bodyPr>
          <a:lstStyle/>
          <a:p>
            <a:r>
              <a:rPr lang="en-US" dirty="0" smtClean="0"/>
              <a:t>Collaboration + Research and Innovation + Education = Improved Health</a:t>
            </a:r>
            <a:endParaRPr lang="en-US" dirty="0"/>
          </a:p>
        </p:txBody>
      </p:sp>
    </p:spTree>
    <p:extLst>
      <p:ext uri="{BB962C8B-B14F-4D97-AF65-F5344CB8AC3E}">
        <p14:creationId xmlns:p14="http://schemas.microsoft.com/office/powerpoint/2010/main" val="1317105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980728"/>
            <a:ext cx="6768752" cy="1080119"/>
          </a:xfrm>
        </p:spPr>
        <p:txBody>
          <a:bodyPr>
            <a:noAutofit/>
          </a:bodyPr>
          <a:lstStyle/>
          <a:p>
            <a:pPr algn="l"/>
            <a:r>
              <a:rPr lang="en-US" sz="3200" dirty="0" smtClean="0">
                <a:solidFill>
                  <a:srgbClr val="FF0000"/>
                </a:solidFill>
              </a:rPr>
              <a:t>Generating </a:t>
            </a:r>
            <a:r>
              <a:rPr lang="en-US" sz="3200" dirty="0">
                <a:solidFill>
                  <a:srgbClr val="FF0000"/>
                </a:solidFill>
              </a:rPr>
              <a:t>Research in the Small, Rural and Northern </a:t>
            </a:r>
            <a:r>
              <a:rPr lang="en-US" sz="3200" dirty="0" smtClean="0">
                <a:solidFill>
                  <a:srgbClr val="FF0000"/>
                </a:solidFill>
              </a:rPr>
              <a:t>Hospital</a:t>
            </a:r>
            <a:endParaRPr lang="en-CA" sz="32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ubtitle 3"/>
          <p:cNvSpPr>
            <a:spLocks noGrp="1"/>
          </p:cNvSpPr>
          <p:nvPr>
            <p:ph type="subTitle" idx="1"/>
          </p:nvPr>
        </p:nvSpPr>
        <p:spPr>
          <a:xfrm>
            <a:off x="2555776" y="2276872"/>
            <a:ext cx="5200664" cy="1752600"/>
          </a:xfrm>
        </p:spPr>
        <p:txBody>
          <a:bodyPr>
            <a:normAutofit/>
          </a:bodyPr>
          <a:lstStyle/>
          <a:p>
            <a:r>
              <a:rPr lang="en-US" sz="2400" dirty="0" smtClean="0"/>
              <a:t>Roger Walker  </a:t>
            </a:r>
            <a:r>
              <a:rPr lang="en-US" sz="1600" dirty="0" smtClean="0"/>
              <a:t>BA, MPA, MHA, CHE</a:t>
            </a:r>
          </a:p>
          <a:p>
            <a:r>
              <a:rPr lang="en-US" sz="1800" dirty="0" smtClean="0"/>
              <a:t>CEO and President (retired)</a:t>
            </a:r>
          </a:p>
          <a:p>
            <a:r>
              <a:rPr lang="en-US" sz="1800" dirty="0" smtClean="0"/>
              <a:t>Timmins and District Hospital </a:t>
            </a:r>
            <a:endParaRPr lang="en-US" sz="1800" dirty="0"/>
          </a:p>
        </p:txBody>
      </p:sp>
      <p:sp>
        <p:nvSpPr>
          <p:cNvPr id="6" name="Content Placeholder 2"/>
          <p:cNvSpPr txBox="1">
            <a:spLocks/>
          </p:cNvSpPr>
          <p:nvPr/>
        </p:nvSpPr>
        <p:spPr>
          <a:xfrm>
            <a:off x="2149220" y="3924136"/>
            <a:ext cx="6543692" cy="1800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yriad Pro" pitchFamily="34"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yriad Pro" pitchFamily="34"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yriad Pro" pitchFamily="34"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CA" sz="2800" dirty="0" smtClean="0"/>
              <a:t>Conflict of Interest Declaration:</a:t>
            </a:r>
          </a:p>
          <a:p>
            <a:r>
              <a:rPr lang="en-US" altLang="en-US" sz="2800" dirty="0" smtClean="0"/>
              <a:t>I have no financial or personal relationships to disclose </a:t>
            </a:r>
            <a:endParaRPr lang="en-US" altLang="en-US" sz="28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5445224"/>
            <a:ext cx="2220247"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589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219007" y="1196752"/>
            <a:ext cx="5986319" cy="369332"/>
          </a:xfrm>
          <a:prstGeom prst="rect">
            <a:avLst/>
          </a:prstGeom>
          <a:noFill/>
        </p:spPr>
        <p:txBody>
          <a:bodyPr wrap="none" rtlCol="0">
            <a:spAutoFit/>
          </a:bodyPr>
          <a:lstStyle/>
          <a:p>
            <a:r>
              <a:rPr lang="en-US" dirty="0" smtClean="0"/>
              <a:t>NORTHERN ONTARIO ACADEMIC HEALTH SCIENCES NETWORK</a:t>
            </a:r>
            <a:endParaRPr lang="en-US" dirty="0"/>
          </a:p>
        </p:txBody>
      </p:sp>
      <p:sp>
        <p:nvSpPr>
          <p:cNvPr id="6" name="TextBox 5"/>
          <p:cNvSpPr txBox="1"/>
          <p:nvPr/>
        </p:nvSpPr>
        <p:spPr>
          <a:xfrm>
            <a:off x="6588224" y="5925020"/>
            <a:ext cx="1723549" cy="215444"/>
          </a:xfrm>
          <a:prstGeom prst="rect">
            <a:avLst/>
          </a:prstGeom>
          <a:noFill/>
        </p:spPr>
        <p:txBody>
          <a:bodyPr wrap="none" rtlCol="0">
            <a:spAutoFit/>
          </a:bodyPr>
          <a:lstStyle/>
          <a:p>
            <a:r>
              <a:rPr lang="en-US" sz="800" dirty="0" smtClean="0">
                <a:latin typeface="Myriad Pro"/>
              </a:rPr>
              <a:t>Source: Paul Heinrich, June 2015</a:t>
            </a:r>
            <a:endParaRPr lang="en-US" sz="800" dirty="0">
              <a:latin typeface="Myriad Pro"/>
            </a:endParaRPr>
          </a:p>
        </p:txBody>
      </p:sp>
      <p:sp>
        <p:nvSpPr>
          <p:cNvPr id="7" name="TextBox 6"/>
          <p:cNvSpPr txBox="1"/>
          <p:nvPr/>
        </p:nvSpPr>
        <p:spPr>
          <a:xfrm>
            <a:off x="2376267" y="1988840"/>
            <a:ext cx="6017018" cy="2308324"/>
          </a:xfrm>
          <a:prstGeom prst="rect">
            <a:avLst/>
          </a:prstGeom>
          <a:noFill/>
        </p:spPr>
        <p:txBody>
          <a:bodyPr wrap="square" rtlCol="0">
            <a:spAutoFit/>
          </a:bodyPr>
          <a:lstStyle/>
          <a:p>
            <a:r>
              <a:rPr lang="en-US" dirty="0" smtClean="0"/>
              <a:t>“I think our model was trying to bring people who were geographically dispersed together ….  We have lots of incredible academics in the North, but we are missing the collaboration and intimacy that sparks research and creativity in teams.”</a:t>
            </a:r>
          </a:p>
          <a:p>
            <a:endParaRPr lang="en-US" dirty="0" smtClean="0"/>
          </a:p>
          <a:p>
            <a:pPr algn="r"/>
            <a:r>
              <a:rPr lang="en-US" dirty="0" smtClean="0"/>
              <a:t>Paul Heinrich</a:t>
            </a:r>
          </a:p>
          <a:p>
            <a:pPr algn="r"/>
            <a:r>
              <a:rPr lang="en-US" dirty="0" smtClean="0"/>
              <a:t>NBRHC          </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506192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732240" y="5914860"/>
            <a:ext cx="1797287" cy="215444"/>
          </a:xfrm>
          <a:prstGeom prst="rect">
            <a:avLst/>
          </a:prstGeom>
          <a:noFill/>
        </p:spPr>
        <p:txBody>
          <a:bodyPr wrap="none" rtlCol="0">
            <a:spAutoFit/>
          </a:bodyPr>
          <a:lstStyle/>
          <a:p>
            <a:r>
              <a:rPr lang="en-US" sz="800" dirty="0" smtClean="0">
                <a:latin typeface="Myriad Pro"/>
              </a:rPr>
              <a:t>Source: Dorothy Wright, June 2015</a:t>
            </a:r>
            <a:endParaRPr lang="en-US" sz="800" dirty="0">
              <a:latin typeface="Myriad Pro"/>
            </a:endParaRPr>
          </a:p>
        </p:txBody>
      </p:sp>
      <p:sp>
        <p:nvSpPr>
          <p:cNvPr id="7" name="TextBox 6"/>
          <p:cNvSpPr txBox="1"/>
          <p:nvPr/>
        </p:nvSpPr>
        <p:spPr>
          <a:xfrm>
            <a:off x="2376267" y="1988840"/>
            <a:ext cx="6017018" cy="3693319"/>
          </a:xfrm>
          <a:prstGeom prst="rect">
            <a:avLst/>
          </a:prstGeom>
          <a:noFill/>
        </p:spPr>
        <p:txBody>
          <a:bodyPr wrap="square" rtlCol="0">
            <a:spAutoFit/>
          </a:bodyPr>
          <a:lstStyle/>
          <a:p>
            <a:pPr fontAlgn="t"/>
            <a:r>
              <a:rPr lang="en-US" dirty="0" smtClean="0"/>
              <a:t>“</a:t>
            </a:r>
            <a:r>
              <a:rPr lang="en-CA" dirty="0"/>
              <a:t>One initiative that the LEGs are looking for is the research support </a:t>
            </a:r>
            <a:r>
              <a:rPr lang="en-CA" dirty="0" smtClean="0"/>
              <a:t>network….  </a:t>
            </a:r>
          </a:p>
          <a:p>
            <a:pPr fontAlgn="t"/>
            <a:endParaRPr lang="en-CA" dirty="0"/>
          </a:p>
          <a:p>
            <a:pPr fontAlgn="t"/>
            <a:r>
              <a:rPr lang="en-CA" dirty="0" smtClean="0"/>
              <a:t>I </a:t>
            </a:r>
            <a:r>
              <a:rPr lang="en-CA" dirty="0"/>
              <a:t>believe there is potential for NOSM to be the catalyst to bring the resources of TBRRI, AMRIC </a:t>
            </a:r>
            <a:r>
              <a:rPr lang="en-CA" dirty="0" smtClean="0"/>
              <a:t>[and others] together </a:t>
            </a:r>
            <a:r>
              <a:rPr lang="en-CA" dirty="0"/>
              <a:t>with regional resources to develop this network. This would greatly assist the busy physicians in the </a:t>
            </a:r>
            <a:r>
              <a:rPr lang="en-CA" dirty="0" smtClean="0"/>
              <a:t>communities….</a:t>
            </a:r>
            <a:r>
              <a:rPr lang="en-CA" dirty="0"/>
              <a:t> </a:t>
            </a:r>
          </a:p>
          <a:p>
            <a:pPr fontAlgn="t"/>
            <a:r>
              <a:rPr lang="en-CA" dirty="0"/>
              <a:t> </a:t>
            </a:r>
          </a:p>
          <a:p>
            <a:pPr fontAlgn="t"/>
            <a:r>
              <a:rPr lang="en-CA" dirty="0"/>
              <a:t>There is significant potential and it is an evolution</a:t>
            </a:r>
            <a:r>
              <a:rPr lang="en-CA" dirty="0" smtClean="0"/>
              <a:t>.”</a:t>
            </a:r>
            <a:endParaRPr lang="en-CA" dirty="0"/>
          </a:p>
          <a:p>
            <a:endParaRPr lang="en-US" dirty="0" smtClean="0"/>
          </a:p>
          <a:p>
            <a:endParaRPr lang="en-US" dirty="0" smtClean="0"/>
          </a:p>
          <a:p>
            <a:pPr algn="r"/>
            <a:r>
              <a:rPr lang="en-US" dirty="0" smtClean="0"/>
              <a:t>Dorothy Wright</a:t>
            </a:r>
          </a:p>
          <a:p>
            <a:pPr algn="r"/>
            <a:r>
              <a:rPr lang="en-US" dirty="0" smtClean="0"/>
              <a:t>NOAMA            </a:t>
            </a:r>
            <a:r>
              <a:rPr lang="en-US" dirty="0" smtClean="0">
                <a:solidFill>
                  <a:schemeClr val="bg1"/>
                </a:solidFill>
              </a:rPr>
              <a:t>.</a:t>
            </a:r>
            <a:endParaRPr lang="en-US" dirty="0">
              <a:solidFill>
                <a:schemeClr val="bg1"/>
              </a:solidFill>
            </a:endParaRPr>
          </a:p>
        </p:txBody>
      </p:sp>
      <p:sp>
        <p:nvSpPr>
          <p:cNvPr id="9" name="TextBox 8"/>
          <p:cNvSpPr txBox="1"/>
          <p:nvPr/>
        </p:nvSpPr>
        <p:spPr>
          <a:xfrm>
            <a:off x="2219007" y="1196752"/>
            <a:ext cx="5962338" cy="369332"/>
          </a:xfrm>
          <a:prstGeom prst="rect">
            <a:avLst/>
          </a:prstGeom>
          <a:noFill/>
        </p:spPr>
        <p:txBody>
          <a:bodyPr wrap="none" rtlCol="0">
            <a:spAutoFit/>
          </a:bodyPr>
          <a:lstStyle/>
          <a:p>
            <a:r>
              <a:rPr lang="en-US" b="1" dirty="0" smtClean="0"/>
              <a:t>The collaborative approach continues to hold great potential</a:t>
            </a:r>
            <a:endParaRPr lang="en-US" b="1" dirty="0"/>
          </a:p>
        </p:txBody>
      </p:sp>
    </p:spTree>
    <p:extLst>
      <p:ext uri="{BB962C8B-B14F-4D97-AF65-F5344CB8AC3E}">
        <p14:creationId xmlns:p14="http://schemas.microsoft.com/office/powerpoint/2010/main" val="27657084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376267" y="1747555"/>
            <a:ext cx="6153260" cy="2554545"/>
          </a:xfrm>
          <a:prstGeom prst="rect">
            <a:avLst/>
          </a:prstGeom>
          <a:noFill/>
        </p:spPr>
        <p:txBody>
          <a:bodyPr wrap="square" rtlCol="0">
            <a:spAutoFit/>
          </a:bodyPr>
          <a:lstStyle/>
          <a:p>
            <a:pPr marL="285750" indent="-285750" fontAlgn="t">
              <a:buFont typeface="Arial" panose="020B0604020202020204" pitchFamily="34" charset="0"/>
              <a:buChar char="•"/>
            </a:pPr>
            <a:r>
              <a:rPr lang="en-US" sz="1600" dirty="0" smtClean="0">
                <a:latin typeface="Myriad Pro"/>
              </a:rPr>
              <a:t>Budget pressures </a:t>
            </a:r>
          </a:p>
          <a:p>
            <a:pPr marL="285750" indent="-285750" fontAlgn="t">
              <a:buFont typeface="Arial" panose="020B0604020202020204" pitchFamily="34" charset="0"/>
              <a:buChar char="•"/>
            </a:pPr>
            <a:r>
              <a:rPr lang="en-US" sz="1600" dirty="0" smtClean="0">
                <a:latin typeface="Myriad Pro"/>
              </a:rPr>
              <a:t>Competing service, administrative and operational priorities </a:t>
            </a:r>
          </a:p>
          <a:p>
            <a:pPr marL="285750" indent="-285750" fontAlgn="t">
              <a:buFont typeface="Arial" panose="020B0604020202020204" pitchFamily="34" charset="0"/>
              <a:buChar char="•"/>
            </a:pPr>
            <a:r>
              <a:rPr lang="en-US" sz="1600" dirty="0" smtClean="0">
                <a:latin typeface="Myriad Pro"/>
              </a:rPr>
              <a:t>Failure to dedicate resources</a:t>
            </a:r>
          </a:p>
          <a:p>
            <a:pPr marL="285750" indent="-285750" fontAlgn="t">
              <a:buFont typeface="Arial" panose="020B0604020202020204" pitchFamily="34" charset="0"/>
              <a:buChar char="•"/>
            </a:pPr>
            <a:r>
              <a:rPr lang="en-US" sz="1600" dirty="0" smtClean="0">
                <a:latin typeface="Myriad Pro"/>
              </a:rPr>
              <a:t>Lack of interest</a:t>
            </a:r>
          </a:p>
          <a:p>
            <a:pPr marL="285750" indent="-285750" fontAlgn="t">
              <a:buFont typeface="Arial" panose="020B0604020202020204" pitchFamily="34" charset="0"/>
              <a:buChar char="•"/>
            </a:pPr>
            <a:r>
              <a:rPr lang="en-US" sz="1600" dirty="0" smtClean="0">
                <a:latin typeface="Myriad Pro"/>
              </a:rPr>
              <a:t>No identifiable champion</a:t>
            </a:r>
          </a:p>
          <a:p>
            <a:pPr marL="285750" indent="-285750" fontAlgn="t">
              <a:buFont typeface="Arial" panose="020B0604020202020204" pitchFamily="34" charset="0"/>
              <a:buChar char="•"/>
            </a:pPr>
            <a:r>
              <a:rPr lang="en-US" sz="1600" dirty="0" smtClean="0">
                <a:latin typeface="Myriad Pro"/>
              </a:rPr>
              <a:t>Lack of an ethics and/or research committee</a:t>
            </a:r>
          </a:p>
          <a:p>
            <a:pPr marL="285750" indent="-285750" fontAlgn="t">
              <a:buFont typeface="Arial" panose="020B0604020202020204" pitchFamily="34" charset="0"/>
              <a:buChar char="•"/>
            </a:pPr>
            <a:r>
              <a:rPr lang="en-US" sz="1600" dirty="0" smtClean="0">
                <a:latin typeface="Myriad Pro"/>
              </a:rPr>
              <a:t>No knowledge base of the research or development paradigm</a:t>
            </a:r>
          </a:p>
          <a:p>
            <a:pPr marL="285750" indent="-285750" fontAlgn="t">
              <a:buFont typeface="Arial" panose="020B0604020202020204" pitchFamily="34" charset="0"/>
              <a:buChar char="•"/>
            </a:pPr>
            <a:r>
              <a:rPr lang="en-US" sz="1600" dirty="0" smtClean="0">
                <a:latin typeface="Myriad Pro"/>
              </a:rPr>
              <a:t>The perception that it is only a “big player” game</a:t>
            </a:r>
          </a:p>
          <a:p>
            <a:pPr fontAlgn="t"/>
            <a:r>
              <a:rPr lang="en-US" sz="1600" dirty="0" smtClean="0">
                <a:latin typeface="Myriad Pro"/>
              </a:rPr>
              <a:t> </a:t>
            </a:r>
            <a:endParaRPr lang="en-US" sz="1600" dirty="0">
              <a:latin typeface="Myriad Pro"/>
            </a:endParaRPr>
          </a:p>
          <a:p>
            <a:pPr marL="285750" indent="-285750" fontAlgn="t">
              <a:buFont typeface="Arial" panose="020B0604020202020204" pitchFamily="34" charset="0"/>
              <a:buChar char="•"/>
            </a:pPr>
            <a:endParaRPr lang="en-US" sz="1600" dirty="0">
              <a:solidFill>
                <a:schemeClr val="bg1"/>
              </a:solidFill>
              <a:latin typeface="Myriad Pro"/>
            </a:endParaRPr>
          </a:p>
        </p:txBody>
      </p:sp>
      <p:sp>
        <p:nvSpPr>
          <p:cNvPr id="9" name="TextBox 8"/>
          <p:cNvSpPr txBox="1"/>
          <p:nvPr/>
        </p:nvSpPr>
        <p:spPr>
          <a:xfrm>
            <a:off x="2219007" y="1196752"/>
            <a:ext cx="4679101" cy="369332"/>
          </a:xfrm>
          <a:prstGeom prst="rect">
            <a:avLst/>
          </a:prstGeom>
          <a:noFill/>
        </p:spPr>
        <p:txBody>
          <a:bodyPr wrap="none" rtlCol="0">
            <a:spAutoFit/>
          </a:bodyPr>
          <a:lstStyle/>
          <a:p>
            <a:r>
              <a:rPr lang="en-US" b="1" dirty="0" smtClean="0"/>
              <a:t>What are some of the barriers for our hospitals</a:t>
            </a:r>
            <a:endParaRPr lang="en-US" b="1" dirty="0"/>
          </a:p>
        </p:txBody>
      </p:sp>
      <p:sp>
        <p:nvSpPr>
          <p:cNvPr id="8" name="TextBox 7"/>
          <p:cNvSpPr txBox="1"/>
          <p:nvPr/>
        </p:nvSpPr>
        <p:spPr>
          <a:xfrm>
            <a:off x="2376267" y="3943776"/>
            <a:ext cx="6494085" cy="369332"/>
          </a:xfrm>
          <a:prstGeom prst="rect">
            <a:avLst/>
          </a:prstGeom>
          <a:noFill/>
        </p:spPr>
        <p:txBody>
          <a:bodyPr wrap="none" rtlCol="0">
            <a:spAutoFit/>
          </a:bodyPr>
          <a:lstStyle/>
          <a:p>
            <a:pPr fontAlgn="t"/>
            <a:r>
              <a:rPr lang="en-US" b="1" dirty="0">
                <a:latin typeface="Myriad Pro"/>
              </a:rPr>
              <a:t>Is our mission really healthcare, education and research?</a:t>
            </a:r>
          </a:p>
        </p:txBody>
      </p:sp>
    </p:spTree>
    <p:extLst>
      <p:ext uri="{BB962C8B-B14F-4D97-AF65-F5344CB8AC3E}">
        <p14:creationId xmlns:p14="http://schemas.microsoft.com/office/powerpoint/2010/main" val="847569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950408" y="1945223"/>
            <a:ext cx="6831294" cy="338554"/>
          </a:xfrm>
          <a:prstGeom prst="rect">
            <a:avLst/>
          </a:prstGeom>
          <a:noFill/>
        </p:spPr>
        <p:txBody>
          <a:bodyPr wrap="none" rtlCol="0">
            <a:spAutoFit/>
          </a:bodyPr>
          <a:lstStyle/>
          <a:p>
            <a:r>
              <a:rPr lang="en-US" sz="1600" b="1" dirty="0" smtClean="0"/>
              <a:t>Collaboration + </a:t>
            </a:r>
            <a:r>
              <a:rPr lang="en-US" sz="1600" b="1" u="sng" dirty="0" smtClean="0"/>
              <a:t>Research and Innovation Focus </a:t>
            </a:r>
            <a:r>
              <a:rPr lang="en-US" sz="1600" b="1" dirty="0" smtClean="0"/>
              <a:t>+ Education = Improved Health</a:t>
            </a:r>
            <a:endParaRPr lang="en-US" sz="1600" b="1" dirty="0"/>
          </a:p>
        </p:txBody>
      </p:sp>
      <p:cxnSp>
        <p:nvCxnSpPr>
          <p:cNvPr id="5" name="Straight Arrow Connector 4"/>
          <p:cNvCxnSpPr/>
          <p:nvPr/>
        </p:nvCxnSpPr>
        <p:spPr>
          <a:xfrm>
            <a:off x="4788024" y="2314555"/>
            <a:ext cx="0" cy="360040"/>
          </a:xfrm>
          <a:prstGeom prst="straightConnector1">
            <a:avLst/>
          </a:prstGeom>
          <a:ln w="15875">
            <a:tailEnd type="arrow"/>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2371904" y="2644463"/>
            <a:ext cx="6013954" cy="923330"/>
          </a:xfrm>
          <a:prstGeom prst="rect">
            <a:avLst/>
          </a:prstGeom>
          <a:noFill/>
        </p:spPr>
        <p:txBody>
          <a:bodyPr wrap="none" rtlCol="0">
            <a:spAutoFit/>
          </a:bodyPr>
          <a:lstStyle/>
          <a:p>
            <a:r>
              <a:rPr lang="en-US" dirty="0"/>
              <a:t>Research and Innovation = ƒ(Need + Opportunity + Resources)</a:t>
            </a:r>
          </a:p>
          <a:p>
            <a:r>
              <a:rPr lang="en-US" dirty="0" smtClean="0"/>
              <a:t>                                            </a:t>
            </a:r>
            <a:r>
              <a:rPr lang="en-US" dirty="0"/>
              <a:t>= </a:t>
            </a:r>
            <a:r>
              <a:rPr lang="en-US" dirty="0" smtClean="0"/>
              <a:t>ƒ(N</a:t>
            </a:r>
            <a:r>
              <a:rPr lang="en-US" baseline="-25000" dirty="0" smtClean="0"/>
              <a:t>i</a:t>
            </a:r>
            <a:r>
              <a:rPr lang="en-US" dirty="0" smtClean="0"/>
              <a:t> + O + </a:t>
            </a:r>
            <a:r>
              <a:rPr lang="en-US" dirty="0" err="1" smtClean="0"/>
              <a:t>R</a:t>
            </a:r>
            <a:r>
              <a:rPr lang="en-US" baseline="-25000" dirty="0" err="1" smtClean="0"/>
              <a:t>c</a:t>
            </a:r>
            <a:r>
              <a:rPr lang="en-US" dirty="0" smtClean="0"/>
              <a:t>) where </a:t>
            </a:r>
            <a:r>
              <a:rPr lang="en-US" baseline="-25000" dirty="0" err="1" smtClean="0"/>
              <a:t>i</a:t>
            </a:r>
            <a:r>
              <a:rPr lang="en-US" dirty="0" smtClean="0"/>
              <a:t> = interest and</a:t>
            </a:r>
          </a:p>
          <a:p>
            <a:r>
              <a:rPr lang="en-US" dirty="0"/>
              <a:t> </a:t>
            </a:r>
            <a:r>
              <a:rPr lang="en-US" dirty="0" smtClean="0"/>
              <a:t>                                                                                  </a:t>
            </a:r>
            <a:r>
              <a:rPr lang="en-US" baseline="-25000" dirty="0" smtClean="0"/>
              <a:t>c</a:t>
            </a:r>
            <a:r>
              <a:rPr lang="en-US" dirty="0" smtClean="0"/>
              <a:t> = competency</a:t>
            </a:r>
          </a:p>
        </p:txBody>
      </p:sp>
      <p:sp>
        <p:nvSpPr>
          <p:cNvPr id="10" name="TextBox 9"/>
          <p:cNvSpPr txBox="1"/>
          <p:nvPr/>
        </p:nvSpPr>
        <p:spPr>
          <a:xfrm>
            <a:off x="1950408" y="1196752"/>
            <a:ext cx="4916795" cy="369332"/>
          </a:xfrm>
          <a:prstGeom prst="rect">
            <a:avLst/>
          </a:prstGeom>
          <a:noFill/>
        </p:spPr>
        <p:txBody>
          <a:bodyPr wrap="none" rtlCol="0">
            <a:spAutoFit/>
          </a:bodyPr>
          <a:lstStyle/>
          <a:p>
            <a:r>
              <a:rPr lang="en-US" b="1" u="sng" dirty="0" smtClean="0">
                <a:latin typeface="Myriad Pro"/>
              </a:rPr>
              <a:t>A  SUGGESTED  SRI  SUCCESS  FORMULA</a:t>
            </a:r>
            <a:endParaRPr lang="en-US" b="1" u="sng" dirty="0">
              <a:latin typeface="Myriad Pro"/>
            </a:endParaRPr>
          </a:p>
        </p:txBody>
      </p:sp>
    </p:spTree>
    <p:extLst>
      <p:ext uri="{BB962C8B-B14F-4D97-AF65-F5344CB8AC3E}">
        <p14:creationId xmlns:p14="http://schemas.microsoft.com/office/powerpoint/2010/main" val="5061922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6359" y="836712"/>
            <a:ext cx="1085761" cy="918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123728" y="1966647"/>
            <a:ext cx="6768752" cy="3754874"/>
          </a:xfrm>
          <a:prstGeom prst="rect">
            <a:avLst/>
          </a:prstGeom>
          <a:noFill/>
        </p:spPr>
        <p:txBody>
          <a:bodyPr wrap="square" rtlCol="0">
            <a:spAutoFit/>
          </a:bodyPr>
          <a:lstStyle/>
          <a:p>
            <a:r>
              <a:rPr lang="en-US" sz="1600" dirty="0" smtClean="0">
                <a:latin typeface="Myriad Pro"/>
              </a:rPr>
              <a:t>Suggestions for a successful research and innovation grant application:</a:t>
            </a:r>
          </a:p>
          <a:p>
            <a:endParaRPr lang="en-US" sz="800" dirty="0">
              <a:latin typeface="Myriad Pro"/>
            </a:endParaRPr>
          </a:p>
          <a:p>
            <a:pPr marL="342900" indent="-342900">
              <a:buFont typeface="+mj-lt"/>
              <a:buAutoNum type="arabicPeriod"/>
            </a:pPr>
            <a:r>
              <a:rPr lang="en-US" sz="1400" dirty="0" smtClean="0">
                <a:latin typeface="Myriad Pro"/>
              </a:rPr>
              <a:t>Consult </a:t>
            </a:r>
            <a:r>
              <a:rPr lang="en-US" sz="1400" dirty="0" smtClean="0">
                <a:latin typeface="Myriad Pro"/>
                <a:hlinkClick r:id="rId4"/>
              </a:rPr>
              <a:t>www.noama.ca</a:t>
            </a:r>
            <a:r>
              <a:rPr lang="en-US" sz="1400" dirty="0" smtClean="0">
                <a:latin typeface="Myriad Pro"/>
              </a:rPr>
              <a:t> </a:t>
            </a:r>
          </a:p>
          <a:p>
            <a:pPr marL="342900" indent="-342900">
              <a:buFont typeface="+mj-lt"/>
              <a:buAutoNum type="arabicPeriod"/>
            </a:pPr>
            <a:r>
              <a:rPr lang="en-US" sz="1400" dirty="0" smtClean="0">
                <a:latin typeface="Myriad Pro"/>
              </a:rPr>
              <a:t>Ask questions if you don’t understand: call NOAMA or consult the NOSM Research Support Group (see brochure on NOAMA website at “Clinical Opportunities Innovation Fund”</a:t>
            </a:r>
          </a:p>
          <a:p>
            <a:pPr marL="342900" indent="-342900">
              <a:buFont typeface="+mj-lt"/>
              <a:buAutoNum type="arabicPeriod"/>
            </a:pPr>
            <a:r>
              <a:rPr lang="en-US" sz="1400" dirty="0" smtClean="0">
                <a:latin typeface="Myriad Pro"/>
              </a:rPr>
              <a:t>Follow guidelines suggested in the “Local Guidelines and Application Process” on the NOAMA website at both “AHSC AFP Innovation Fund” and “Clinical Opportunities Innovation Fund”</a:t>
            </a:r>
          </a:p>
          <a:p>
            <a:pPr marL="342900" indent="-342900">
              <a:buFont typeface="+mj-lt"/>
              <a:buAutoNum type="arabicPeriod"/>
            </a:pPr>
            <a:r>
              <a:rPr lang="en-US" sz="1400" dirty="0" smtClean="0">
                <a:latin typeface="Myriad Pro"/>
              </a:rPr>
              <a:t>Forms for each type of fund are av</a:t>
            </a:r>
            <a:r>
              <a:rPr lang="en-US" sz="1400" dirty="0">
                <a:latin typeface="Myriad Pro"/>
              </a:rPr>
              <a:t>ailable on the </a:t>
            </a:r>
            <a:r>
              <a:rPr lang="en-US" sz="1400" dirty="0" smtClean="0">
                <a:latin typeface="Myriad Pro"/>
              </a:rPr>
              <a:t>NOAMA website. Know which fund to apply for. Ask if you need help deciding (see 2.)</a:t>
            </a:r>
          </a:p>
          <a:p>
            <a:pPr marL="342900" indent="-342900">
              <a:buFont typeface="+mj-lt"/>
              <a:buAutoNum type="arabicPeriod"/>
            </a:pPr>
            <a:r>
              <a:rPr lang="en-US" sz="1400" dirty="0" smtClean="0">
                <a:latin typeface="Myriad Pro"/>
              </a:rPr>
              <a:t>Fill out the form completely. Pay attention to each section.</a:t>
            </a:r>
          </a:p>
          <a:p>
            <a:pPr marL="342900" indent="-342900">
              <a:buFont typeface="+mj-lt"/>
              <a:buAutoNum type="arabicPeriod"/>
            </a:pPr>
            <a:r>
              <a:rPr lang="en-US" sz="1400" dirty="0" smtClean="0">
                <a:latin typeface="Myriad Pro"/>
              </a:rPr>
              <a:t>Answer each question and keep your answers focused. Use plain language.</a:t>
            </a:r>
          </a:p>
          <a:p>
            <a:pPr marL="342900" indent="-342900">
              <a:buFont typeface="+mj-lt"/>
              <a:buAutoNum type="arabicPeriod"/>
            </a:pPr>
            <a:r>
              <a:rPr lang="en-US" sz="1400" dirty="0" smtClean="0">
                <a:latin typeface="Myriad Pro"/>
              </a:rPr>
              <a:t>Pursue your passions with vigor and intelligence, and clearly demonstrate your interest!</a:t>
            </a:r>
          </a:p>
          <a:p>
            <a:pPr marL="342900" indent="-342900">
              <a:buFont typeface="+mj-lt"/>
              <a:buAutoNum type="arabicPeriod"/>
            </a:pPr>
            <a:endParaRPr lang="en-US" sz="1600" dirty="0">
              <a:latin typeface="Myriad Pro"/>
            </a:endParaRPr>
          </a:p>
          <a:p>
            <a:pPr marL="342900" indent="-342900">
              <a:buFont typeface="+mj-lt"/>
              <a:buAutoNum type="arabicPeriod"/>
            </a:pPr>
            <a:endParaRPr lang="en-US" sz="1600" dirty="0">
              <a:latin typeface="Myriad Pro"/>
            </a:endParaRPr>
          </a:p>
        </p:txBody>
      </p:sp>
      <p:sp>
        <p:nvSpPr>
          <p:cNvPr id="7" name="TextBox 6"/>
          <p:cNvSpPr txBox="1"/>
          <p:nvPr/>
        </p:nvSpPr>
        <p:spPr>
          <a:xfrm>
            <a:off x="6156176" y="5890798"/>
            <a:ext cx="2685351" cy="215444"/>
          </a:xfrm>
          <a:prstGeom prst="rect">
            <a:avLst/>
          </a:prstGeom>
          <a:noFill/>
        </p:spPr>
        <p:txBody>
          <a:bodyPr wrap="none" rtlCol="0">
            <a:spAutoFit/>
          </a:bodyPr>
          <a:lstStyle/>
          <a:p>
            <a:r>
              <a:rPr lang="en-US" sz="800" dirty="0" smtClean="0">
                <a:latin typeface="Myriad Pro"/>
              </a:rPr>
              <a:t>Source: NOAMA website: www.noama.ca, June 2015</a:t>
            </a:r>
            <a:endParaRPr lang="en-US" sz="800" dirty="0">
              <a:latin typeface="Myriad Pro"/>
            </a:endParaRPr>
          </a:p>
        </p:txBody>
      </p:sp>
    </p:spTree>
    <p:extLst>
      <p:ext uri="{BB962C8B-B14F-4D97-AF65-F5344CB8AC3E}">
        <p14:creationId xmlns:p14="http://schemas.microsoft.com/office/powerpoint/2010/main" val="4090406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980728"/>
            <a:ext cx="6768752" cy="1080119"/>
          </a:xfrm>
        </p:spPr>
        <p:txBody>
          <a:bodyPr>
            <a:noAutofit/>
          </a:bodyPr>
          <a:lstStyle/>
          <a:p>
            <a:pPr algn="l"/>
            <a:r>
              <a:rPr lang="en-US" sz="3200" dirty="0" smtClean="0">
                <a:solidFill>
                  <a:srgbClr val="FF0000"/>
                </a:solidFill>
              </a:rPr>
              <a:t>Generating </a:t>
            </a:r>
            <a:r>
              <a:rPr lang="en-US" sz="3200" dirty="0">
                <a:solidFill>
                  <a:srgbClr val="FF0000"/>
                </a:solidFill>
              </a:rPr>
              <a:t>Research in the Small, Rural and Northern </a:t>
            </a:r>
            <a:r>
              <a:rPr lang="en-US" sz="3200" dirty="0" smtClean="0">
                <a:solidFill>
                  <a:srgbClr val="FF0000"/>
                </a:solidFill>
              </a:rPr>
              <a:t>Hospital</a:t>
            </a:r>
            <a:endParaRPr lang="en-CA" sz="32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3"/>
          <p:cNvSpPr txBox="1">
            <a:spLocks/>
          </p:cNvSpPr>
          <p:nvPr/>
        </p:nvSpPr>
        <p:spPr>
          <a:xfrm>
            <a:off x="2627784" y="2708920"/>
            <a:ext cx="5904656"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yriad Pro" pitchFamily="34"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yriad Pro" pitchFamily="34"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yriad Pro" pitchFamily="34"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mj-lt"/>
              <a:buAutoNum type="arabicPeriod"/>
            </a:pPr>
            <a:r>
              <a:rPr lang="en-US" sz="2000" dirty="0" smtClean="0"/>
              <a:t>Anecdotal – a personal journey</a:t>
            </a:r>
          </a:p>
          <a:p>
            <a:pPr marL="342900" indent="-342900" algn="l">
              <a:buFont typeface="+mj-lt"/>
              <a:buAutoNum type="arabicPeriod"/>
            </a:pPr>
            <a:r>
              <a:rPr lang="en-US" sz="2000" dirty="0" smtClean="0"/>
              <a:t>Evidence-based – some background data</a:t>
            </a:r>
          </a:p>
          <a:p>
            <a:pPr marL="342900" indent="-342900" algn="l">
              <a:buFont typeface="+mj-lt"/>
              <a:buAutoNum type="arabicPeriod"/>
            </a:pPr>
            <a:r>
              <a:rPr lang="en-US" sz="2000" dirty="0" smtClean="0"/>
              <a:t>Descriptive – very limited view of the waterfront</a:t>
            </a:r>
          </a:p>
          <a:p>
            <a:pPr marL="342900" indent="-342900" algn="l">
              <a:buFont typeface="+mj-lt"/>
              <a:buAutoNum type="arabicPeriod"/>
            </a:pPr>
            <a:r>
              <a:rPr lang="en-US" sz="2000" dirty="0" smtClean="0"/>
              <a:t>Prescriptive – a few thoughts and suggestions</a:t>
            </a:r>
            <a:endParaRPr lang="en-US" sz="2000" dirty="0"/>
          </a:p>
        </p:txBody>
      </p:sp>
    </p:spTree>
    <p:extLst>
      <p:ext uri="{BB962C8B-B14F-4D97-AF65-F5344CB8AC3E}">
        <p14:creationId xmlns:p14="http://schemas.microsoft.com/office/powerpoint/2010/main" val="734120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33176" y="1484784"/>
            <a:ext cx="6912768" cy="3724096"/>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Myriad Pro"/>
              </a:rPr>
              <a:t>Multiple small to mid-size hospitals in Canada and USA </a:t>
            </a:r>
          </a:p>
          <a:p>
            <a:pPr marL="285750" indent="-285750">
              <a:buFont typeface="Arial" panose="020B0604020202020204" pitchFamily="34" charset="0"/>
              <a:buChar char="•"/>
            </a:pPr>
            <a:endParaRPr lang="en-US" sz="1600" dirty="0">
              <a:latin typeface="Myriad Pro"/>
            </a:endParaRPr>
          </a:p>
          <a:p>
            <a:pPr marL="285750" indent="-285750">
              <a:buFont typeface="Arial" panose="020B0604020202020204" pitchFamily="34" charset="0"/>
              <a:buChar char="•"/>
            </a:pPr>
            <a:r>
              <a:rPr lang="en-US" sz="1600" dirty="0" smtClean="0">
                <a:latin typeface="Myriad Pro"/>
              </a:rPr>
              <a:t>SRPC</a:t>
            </a:r>
          </a:p>
          <a:p>
            <a:pPr marL="285750" indent="-285750">
              <a:buFont typeface="Arial" panose="020B0604020202020204" pitchFamily="34" charset="0"/>
              <a:buChar char="•"/>
            </a:pPr>
            <a:endParaRPr lang="en-US" sz="1600" dirty="0">
              <a:latin typeface="Myriad Pro"/>
            </a:endParaRPr>
          </a:p>
          <a:p>
            <a:pPr marL="285750" indent="-285750">
              <a:buFont typeface="Arial" panose="020B0604020202020204" pitchFamily="34" charset="0"/>
              <a:buChar char="•"/>
            </a:pPr>
            <a:r>
              <a:rPr lang="en-US" sz="1600" dirty="0" smtClean="0">
                <a:latin typeface="Myriad Pro"/>
              </a:rPr>
              <a:t>UNBC</a:t>
            </a:r>
          </a:p>
          <a:p>
            <a:pPr marL="285750" indent="-285750">
              <a:buFont typeface="Arial" panose="020B0604020202020204" pitchFamily="34" charset="0"/>
              <a:buChar char="•"/>
            </a:pPr>
            <a:endParaRPr lang="en-US" sz="1600" dirty="0">
              <a:latin typeface="Myriad Pro"/>
            </a:endParaRPr>
          </a:p>
          <a:p>
            <a:pPr marL="285750" indent="-285750">
              <a:buFont typeface="Arial" panose="020B0604020202020204" pitchFamily="34" charset="0"/>
              <a:buChar char="•"/>
            </a:pPr>
            <a:r>
              <a:rPr lang="en-US" sz="1600" dirty="0" smtClean="0">
                <a:latin typeface="Myriad Pro"/>
              </a:rPr>
              <a:t>U of T/McMaster and NOMP</a:t>
            </a:r>
          </a:p>
          <a:p>
            <a:pPr marL="285750" indent="-285750">
              <a:buFont typeface="Arial" panose="020B0604020202020204" pitchFamily="34" charset="0"/>
              <a:buChar char="•"/>
            </a:pPr>
            <a:endParaRPr lang="en-US" sz="1600" dirty="0">
              <a:latin typeface="Myriad Pro"/>
            </a:endParaRPr>
          </a:p>
          <a:p>
            <a:pPr marL="285750" indent="-285750">
              <a:buFont typeface="Arial" panose="020B0604020202020204" pitchFamily="34" charset="0"/>
              <a:buChar char="•"/>
            </a:pPr>
            <a:r>
              <a:rPr lang="en-US" sz="1600" dirty="0" smtClean="0">
                <a:latin typeface="Myriad Pro"/>
              </a:rPr>
              <a:t>CRANHR</a:t>
            </a:r>
          </a:p>
          <a:p>
            <a:pPr marL="285750" indent="-285750">
              <a:buFont typeface="Arial" panose="020B0604020202020204" pitchFamily="34" charset="0"/>
              <a:buChar char="•"/>
            </a:pPr>
            <a:endParaRPr lang="en-US" sz="1600" dirty="0">
              <a:latin typeface="Myriad Pro"/>
            </a:endParaRPr>
          </a:p>
          <a:p>
            <a:pPr marL="285750" indent="-285750">
              <a:buFont typeface="Arial" panose="020B0604020202020204" pitchFamily="34" charset="0"/>
              <a:buChar char="•"/>
            </a:pPr>
            <a:r>
              <a:rPr lang="en-US" sz="1600" dirty="0" smtClean="0">
                <a:latin typeface="Myriad Pro"/>
              </a:rPr>
              <a:t>NOSM</a:t>
            </a:r>
            <a:r>
              <a:rPr lang="en-US" dirty="0">
                <a:latin typeface="Myriad Pro"/>
              </a:rPr>
              <a:t>	</a:t>
            </a:r>
            <a:r>
              <a:rPr lang="en-US" dirty="0" smtClean="0">
                <a:latin typeface="Myriad Pro"/>
              </a:rPr>
              <a:t> </a:t>
            </a:r>
          </a:p>
          <a:p>
            <a:pPr marL="285750" indent="-285750">
              <a:buFont typeface="Arial" panose="020B0604020202020204" pitchFamily="34" charset="0"/>
              <a:buChar char="•"/>
            </a:pPr>
            <a:endParaRPr lang="en-US" dirty="0">
              <a:latin typeface="Myriad Pro"/>
            </a:endParaRPr>
          </a:p>
          <a:p>
            <a:pPr marL="285750" indent="-285750">
              <a:buFont typeface="Arial" panose="020B0604020202020204" pitchFamily="34" charset="0"/>
              <a:buChar char="•"/>
            </a:pPr>
            <a:endParaRPr lang="en-US" dirty="0" smtClean="0">
              <a:latin typeface="Myriad Pro"/>
            </a:endParaRPr>
          </a:p>
          <a:p>
            <a:pPr algn="ctr"/>
            <a:r>
              <a:rPr lang="en-US" dirty="0" smtClean="0">
                <a:latin typeface="Myriad Pro"/>
              </a:rPr>
              <a:t>Healthcare   -   Education   -   Research</a:t>
            </a:r>
            <a:endParaRPr lang="en-US" dirty="0">
              <a:latin typeface="Myriad Pro"/>
            </a:endParaRPr>
          </a:p>
        </p:txBody>
      </p:sp>
      <p:sp>
        <p:nvSpPr>
          <p:cNvPr id="4" name="TextBox 3"/>
          <p:cNvSpPr txBox="1"/>
          <p:nvPr/>
        </p:nvSpPr>
        <p:spPr>
          <a:xfrm>
            <a:off x="2053392" y="908720"/>
            <a:ext cx="2185278" cy="369332"/>
          </a:xfrm>
          <a:prstGeom prst="rect">
            <a:avLst/>
          </a:prstGeom>
          <a:noFill/>
        </p:spPr>
        <p:txBody>
          <a:bodyPr wrap="none" rtlCol="0">
            <a:spAutoFit/>
          </a:bodyPr>
          <a:lstStyle/>
          <a:p>
            <a:r>
              <a:rPr lang="en-US" dirty="0" smtClean="0">
                <a:latin typeface="Myriad Pro"/>
              </a:rPr>
              <a:t>A Personal Journey</a:t>
            </a:r>
            <a:endParaRPr lang="en-US" dirty="0">
              <a:latin typeface="Myriad Pro"/>
            </a:endParaRPr>
          </a:p>
        </p:txBody>
      </p:sp>
    </p:spTree>
    <p:extLst>
      <p:ext uri="{BB962C8B-B14F-4D97-AF65-F5344CB8AC3E}">
        <p14:creationId xmlns:p14="http://schemas.microsoft.com/office/powerpoint/2010/main" val="3711592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33176" y="1484784"/>
            <a:ext cx="6912768" cy="5601533"/>
          </a:xfrm>
          <a:prstGeom prst="rect">
            <a:avLst/>
          </a:prstGeom>
          <a:noFill/>
        </p:spPr>
        <p:txBody>
          <a:bodyPr wrap="square" rtlCol="0">
            <a:spAutoFit/>
          </a:bodyPr>
          <a:lstStyle/>
          <a:p>
            <a:r>
              <a:rPr lang="en-US" sz="1600" dirty="0" smtClean="0">
                <a:latin typeface="Myriad Pro"/>
              </a:rPr>
              <a:t>1973: 	  MPA study of Salt Lake Clinic operations</a:t>
            </a:r>
          </a:p>
          <a:p>
            <a:r>
              <a:rPr lang="en-US" sz="1600" dirty="0">
                <a:latin typeface="Myriad Pro"/>
              </a:rPr>
              <a:t>	</a:t>
            </a:r>
            <a:r>
              <a:rPr lang="en-US" sz="1600" dirty="0" smtClean="0">
                <a:latin typeface="Myriad Pro"/>
              </a:rPr>
              <a:t>  emphasis on market analysis and research</a:t>
            </a:r>
          </a:p>
          <a:p>
            <a:endParaRPr lang="en-US" sz="1600" dirty="0">
              <a:latin typeface="Myriad Pro"/>
            </a:endParaRPr>
          </a:p>
          <a:p>
            <a:r>
              <a:rPr lang="en-US" sz="1600" dirty="0" smtClean="0">
                <a:latin typeface="Myriad Pro"/>
              </a:rPr>
              <a:t>1985-8:	  Red Deer Regional Hospital</a:t>
            </a:r>
          </a:p>
          <a:p>
            <a:r>
              <a:rPr lang="en-US" sz="1600" dirty="0">
                <a:latin typeface="Myriad Pro"/>
              </a:rPr>
              <a:t>	</a:t>
            </a:r>
            <a:r>
              <a:rPr lang="en-US" sz="1600" dirty="0" smtClean="0">
                <a:latin typeface="Myriad Pro"/>
              </a:rPr>
              <a:t>  </a:t>
            </a:r>
            <a:r>
              <a:rPr lang="en-US" sz="1600" i="1" dirty="0" err="1" smtClean="0">
                <a:latin typeface="Myriad Pro"/>
              </a:rPr>
              <a:t>PharmHand</a:t>
            </a:r>
            <a:r>
              <a:rPr lang="en-US" sz="1600" dirty="0" smtClean="0">
                <a:latin typeface="Myriad Pro"/>
              </a:rPr>
              <a:t>  IV</a:t>
            </a:r>
            <a:r>
              <a:rPr lang="en-US" sz="1600" i="1" dirty="0" smtClean="0">
                <a:latin typeface="Myriad Pro"/>
              </a:rPr>
              <a:t> </a:t>
            </a:r>
            <a:r>
              <a:rPr lang="en-US" sz="1600" dirty="0" err="1" smtClean="0">
                <a:latin typeface="Myriad Pro"/>
              </a:rPr>
              <a:t>minibag</a:t>
            </a:r>
            <a:r>
              <a:rPr lang="en-US" sz="1600" dirty="0" smtClean="0">
                <a:latin typeface="Myriad Pro"/>
              </a:rPr>
              <a:t> robotic workstation</a:t>
            </a:r>
          </a:p>
          <a:p>
            <a:endParaRPr lang="en-US" sz="1600" dirty="0">
              <a:latin typeface="Myriad Pro"/>
            </a:endParaRPr>
          </a:p>
          <a:p>
            <a:r>
              <a:rPr lang="en-US" sz="1600" dirty="0" smtClean="0">
                <a:latin typeface="Myriad Pro"/>
              </a:rPr>
              <a:t>1994:	  Bariatric Surgery</a:t>
            </a:r>
          </a:p>
          <a:p>
            <a:endParaRPr lang="en-US" sz="1600" dirty="0">
              <a:latin typeface="Myriad Pro"/>
            </a:endParaRPr>
          </a:p>
          <a:p>
            <a:r>
              <a:rPr lang="en-US" sz="1600" dirty="0" smtClean="0">
                <a:latin typeface="Myriad Pro"/>
              </a:rPr>
              <a:t>1996-7:	  Stockholm-Seattle Medical Tourism </a:t>
            </a:r>
          </a:p>
          <a:p>
            <a:endParaRPr lang="en-US" sz="1600" dirty="0">
              <a:latin typeface="Myriad Pro"/>
            </a:endParaRPr>
          </a:p>
          <a:p>
            <a:r>
              <a:rPr lang="en-US" sz="1600" dirty="0" smtClean="0">
                <a:latin typeface="Myriad Pro"/>
              </a:rPr>
              <a:t>2002-4:	  demographics re: SLMHC capital project (</a:t>
            </a:r>
            <a:r>
              <a:rPr lang="en-US" sz="1600" smtClean="0">
                <a:latin typeface="Myriad Pro"/>
              </a:rPr>
              <a:t>Raymond Pong)</a:t>
            </a:r>
            <a:endParaRPr lang="en-US" sz="1600" dirty="0" smtClean="0">
              <a:latin typeface="Myriad Pro"/>
            </a:endParaRPr>
          </a:p>
          <a:p>
            <a:r>
              <a:rPr lang="en-US" sz="1600" dirty="0" smtClean="0">
                <a:latin typeface="Myriad Pro"/>
              </a:rPr>
              <a:t>	  SLMHC Traditional Healing and Medicines Program</a:t>
            </a:r>
          </a:p>
          <a:p>
            <a:endParaRPr lang="en-US" sz="1600" dirty="0">
              <a:latin typeface="Myriad Pro"/>
            </a:endParaRPr>
          </a:p>
          <a:p>
            <a:r>
              <a:rPr lang="en-US" sz="1600" dirty="0" smtClean="0">
                <a:latin typeface="Myriad Pro"/>
              </a:rPr>
              <a:t>2004-9:	  Diversity, Equity and Cultural Competency</a:t>
            </a:r>
          </a:p>
          <a:p>
            <a:r>
              <a:rPr lang="en-US" sz="1600" dirty="0">
                <a:latin typeface="Myriad Pro"/>
              </a:rPr>
              <a:t>	</a:t>
            </a:r>
            <a:r>
              <a:rPr lang="en-US" sz="1600" dirty="0" smtClean="0">
                <a:latin typeface="Myriad Pro"/>
              </a:rPr>
              <a:t>  Compilation of  ~20 peer-reviewed articles</a:t>
            </a:r>
          </a:p>
          <a:p>
            <a:endParaRPr lang="en-US" sz="1600" dirty="0">
              <a:latin typeface="Myriad Pro"/>
            </a:endParaRPr>
          </a:p>
          <a:p>
            <a:r>
              <a:rPr lang="en-US" sz="1600" dirty="0" smtClean="0">
                <a:latin typeface="Myriad Pro"/>
              </a:rPr>
              <a:t>2008-11:	  </a:t>
            </a:r>
            <a:r>
              <a:rPr lang="en-US" sz="1600" i="1" dirty="0">
                <a:latin typeface="Myriad Pro"/>
              </a:rPr>
              <a:t>Canadian Consortium for Health </a:t>
            </a:r>
            <a:r>
              <a:rPr lang="en-US" sz="1600" i="1" dirty="0" smtClean="0">
                <a:latin typeface="Myriad Pro"/>
              </a:rPr>
              <a:t>Equity</a:t>
            </a:r>
          </a:p>
          <a:p>
            <a:r>
              <a:rPr lang="en-US" sz="1600" i="1" dirty="0">
                <a:latin typeface="Myriad Pro"/>
              </a:rPr>
              <a:t>	</a:t>
            </a:r>
            <a:r>
              <a:rPr lang="en-US" sz="1600" i="1" dirty="0" smtClean="0">
                <a:latin typeface="Myriad Pro"/>
              </a:rPr>
              <a:t>  </a:t>
            </a:r>
            <a:r>
              <a:rPr lang="en-US" sz="1600" dirty="0" smtClean="0">
                <a:latin typeface="Myriad Pro"/>
              </a:rPr>
              <a:t>Standards for Diversity, Equity and Competency</a:t>
            </a:r>
            <a:endParaRPr lang="en-US" sz="1600" dirty="0">
              <a:latin typeface="Myriad Pro"/>
            </a:endParaRPr>
          </a:p>
          <a:p>
            <a:endParaRPr lang="en-US" sz="1600" dirty="0" smtClean="0">
              <a:latin typeface="Myriad Pro"/>
            </a:endParaRPr>
          </a:p>
          <a:p>
            <a:endParaRPr lang="en-US" i="1" dirty="0">
              <a:latin typeface="Myriad Pro"/>
            </a:endParaRPr>
          </a:p>
          <a:p>
            <a:endParaRPr lang="en-US" dirty="0" smtClean="0">
              <a:latin typeface="Myriad Pro"/>
            </a:endParaRPr>
          </a:p>
          <a:p>
            <a:r>
              <a:rPr lang="en-US" dirty="0">
                <a:latin typeface="Myriad Pro"/>
              </a:rPr>
              <a:t>	</a:t>
            </a:r>
            <a:r>
              <a:rPr lang="en-US" dirty="0" smtClean="0">
                <a:latin typeface="Myriad Pro"/>
              </a:rPr>
              <a:t>  </a:t>
            </a:r>
            <a:endParaRPr lang="en-US" dirty="0">
              <a:latin typeface="Myriad Pro"/>
            </a:endParaRPr>
          </a:p>
        </p:txBody>
      </p:sp>
      <p:sp>
        <p:nvSpPr>
          <p:cNvPr id="4" name="TextBox 3"/>
          <p:cNvSpPr txBox="1"/>
          <p:nvPr/>
        </p:nvSpPr>
        <p:spPr>
          <a:xfrm>
            <a:off x="2053392" y="908720"/>
            <a:ext cx="2185278" cy="369332"/>
          </a:xfrm>
          <a:prstGeom prst="rect">
            <a:avLst/>
          </a:prstGeom>
          <a:noFill/>
        </p:spPr>
        <p:txBody>
          <a:bodyPr wrap="none" rtlCol="0">
            <a:spAutoFit/>
          </a:bodyPr>
          <a:lstStyle/>
          <a:p>
            <a:r>
              <a:rPr lang="en-US" dirty="0" smtClean="0">
                <a:latin typeface="Myriad Pro"/>
              </a:rPr>
              <a:t>A Personal Journey</a:t>
            </a:r>
            <a:endParaRPr lang="en-US" dirty="0">
              <a:latin typeface="Myriad Pro"/>
            </a:endParaRPr>
          </a:p>
        </p:txBody>
      </p:sp>
    </p:spTree>
    <p:extLst>
      <p:ext uri="{BB962C8B-B14F-4D97-AF65-F5344CB8AC3E}">
        <p14:creationId xmlns:p14="http://schemas.microsoft.com/office/powerpoint/2010/main" val="506192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sp>
        <p:nvSpPr>
          <p:cNvPr id="3" name="Subtitle 2"/>
          <p:cNvSpPr>
            <a:spLocks noGrp="1"/>
          </p:cNvSpPr>
          <p:nvPr>
            <p:ph type="subTitle" idx="1"/>
          </p:nvPr>
        </p:nvSpPr>
        <p:spPr>
          <a:xfrm>
            <a:off x="2034108" y="1196752"/>
            <a:ext cx="6912768" cy="1142533"/>
          </a:xfrm>
        </p:spPr>
        <p:txBody>
          <a:bodyPr>
            <a:normAutofit/>
          </a:bodyPr>
          <a:lstStyle/>
          <a:p>
            <a:pPr algn="l"/>
            <a:r>
              <a:rPr lang="en-CA" sz="2400" b="1" dirty="0" smtClean="0">
                <a:solidFill>
                  <a:schemeClr val="tx2">
                    <a:lumMod val="75000"/>
                  </a:schemeClr>
                </a:solidFill>
              </a:rPr>
              <a:t>Existing NOSM Mission:  </a:t>
            </a:r>
          </a:p>
          <a:p>
            <a:pPr algn="l"/>
            <a:r>
              <a:rPr lang="en-CA" sz="2000" dirty="0" smtClean="0">
                <a:solidFill>
                  <a:schemeClr val="tx2">
                    <a:lumMod val="75000"/>
                  </a:schemeClr>
                </a:solidFill>
              </a:rPr>
              <a:t>     Innovative Education and Research for a Healthier North</a:t>
            </a:r>
          </a:p>
          <a:p>
            <a:endParaRPr lang="en-CA" b="1" u="sng" dirty="0" smtClean="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p:cNvSpPr txBox="1">
            <a:spLocks/>
          </p:cNvSpPr>
          <p:nvPr/>
        </p:nvSpPr>
        <p:spPr>
          <a:xfrm>
            <a:off x="4211960" y="3501008"/>
            <a:ext cx="2016224" cy="18722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yriad Pro" pitchFamily="34"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yriad Pro" pitchFamily="34"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yriad Pro" pitchFamily="34"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CA" sz="2400" dirty="0" smtClean="0"/>
          </a:p>
        </p:txBody>
      </p:sp>
      <p:sp>
        <p:nvSpPr>
          <p:cNvPr id="4" name="TextBox 3"/>
          <p:cNvSpPr txBox="1"/>
          <p:nvPr/>
        </p:nvSpPr>
        <p:spPr>
          <a:xfrm>
            <a:off x="2691304" y="2492896"/>
            <a:ext cx="1340432" cy="369332"/>
          </a:xfrm>
          <a:prstGeom prst="rect">
            <a:avLst/>
          </a:prstGeom>
          <a:noFill/>
        </p:spPr>
        <p:txBody>
          <a:bodyPr wrap="none" rtlCol="0">
            <a:spAutoFit/>
          </a:bodyPr>
          <a:lstStyle/>
          <a:p>
            <a:r>
              <a:rPr lang="en-US" dirty="0" smtClean="0"/>
              <a:t>High Quality</a:t>
            </a:r>
            <a:endParaRPr lang="en-US" dirty="0"/>
          </a:p>
        </p:txBody>
      </p:sp>
      <p:sp>
        <p:nvSpPr>
          <p:cNvPr id="7" name="TextBox 6"/>
          <p:cNvSpPr txBox="1"/>
          <p:nvPr/>
        </p:nvSpPr>
        <p:spPr>
          <a:xfrm>
            <a:off x="4710296" y="2308230"/>
            <a:ext cx="1163332" cy="369332"/>
          </a:xfrm>
          <a:prstGeom prst="rect">
            <a:avLst/>
          </a:prstGeom>
          <a:noFill/>
        </p:spPr>
        <p:txBody>
          <a:bodyPr wrap="none" rtlCol="0">
            <a:spAutoFit/>
          </a:bodyPr>
          <a:lstStyle/>
          <a:p>
            <a:r>
              <a:rPr lang="en-US" dirty="0" smtClean="0"/>
              <a:t>Innovative</a:t>
            </a:r>
            <a:endParaRPr lang="en-US" dirty="0"/>
          </a:p>
        </p:txBody>
      </p:sp>
      <p:sp>
        <p:nvSpPr>
          <p:cNvPr id="8" name="TextBox 7"/>
          <p:cNvSpPr txBox="1"/>
          <p:nvPr/>
        </p:nvSpPr>
        <p:spPr>
          <a:xfrm>
            <a:off x="6444208" y="2492896"/>
            <a:ext cx="1399422" cy="646331"/>
          </a:xfrm>
          <a:prstGeom prst="rect">
            <a:avLst/>
          </a:prstGeom>
          <a:noFill/>
        </p:spPr>
        <p:txBody>
          <a:bodyPr wrap="none" rtlCol="0">
            <a:spAutoFit/>
          </a:bodyPr>
          <a:lstStyle/>
          <a:p>
            <a:r>
              <a:rPr lang="en-US" dirty="0" smtClean="0"/>
              <a:t>International</a:t>
            </a:r>
          </a:p>
          <a:p>
            <a:r>
              <a:rPr lang="en-US" dirty="0" smtClean="0"/>
              <a:t> Recognition</a:t>
            </a:r>
            <a:endParaRPr lang="en-US" dirty="0"/>
          </a:p>
        </p:txBody>
      </p:sp>
      <p:sp>
        <p:nvSpPr>
          <p:cNvPr id="9" name="TextBox 8"/>
          <p:cNvSpPr txBox="1"/>
          <p:nvPr/>
        </p:nvSpPr>
        <p:spPr>
          <a:xfrm>
            <a:off x="2289974" y="3177842"/>
            <a:ext cx="1047466" cy="646331"/>
          </a:xfrm>
          <a:prstGeom prst="rect">
            <a:avLst/>
          </a:prstGeom>
          <a:noFill/>
        </p:spPr>
        <p:txBody>
          <a:bodyPr wrap="none" rtlCol="0">
            <a:spAutoFit/>
          </a:bodyPr>
          <a:lstStyle/>
          <a:p>
            <a:r>
              <a:rPr lang="en-US" dirty="0" smtClean="0"/>
              <a:t>Learning </a:t>
            </a:r>
          </a:p>
          <a:p>
            <a:r>
              <a:rPr lang="en-US" dirty="0" smtClean="0"/>
              <a:t>Centered</a:t>
            </a:r>
            <a:endParaRPr lang="en-US" dirty="0"/>
          </a:p>
        </p:txBody>
      </p:sp>
      <p:sp>
        <p:nvSpPr>
          <p:cNvPr id="10" name="TextBox 9"/>
          <p:cNvSpPr txBox="1"/>
          <p:nvPr/>
        </p:nvSpPr>
        <p:spPr>
          <a:xfrm>
            <a:off x="3361520" y="3697037"/>
            <a:ext cx="1232773" cy="646331"/>
          </a:xfrm>
          <a:prstGeom prst="rect">
            <a:avLst/>
          </a:prstGeom>
          <a:noFill/>
        </p:spPr>
        <p:txBody>
          <a:bodyPr wrap="none" rtlCol="0">
            <a:spAutoFit/>
          </a:bodyPr>
          <a:lstStyle/>
          <a:p>
            <a:r>
              <a:rPr lang="en-US" dirty="0" smtClean="0"/>
              <a:t>Distributed</a:t>
            </a:r>
          </a:p>
          <a:p>
            <a:r>
              <a:rPr lang="en-US" dirty="0" smtClean="0"/>
              <a:t>  Learning</a:t>
            </a:r>
            <a:endParaRPr lang="en-US" dirty="0"/>
          </a:p>
        </p:txBody>
      </p:sp>
      <p:sp>
        <p:nvSpPr>
          <p:cNvPr id="11" name="TextBox 10"/>
          <p:cNvSpPr txBox="1"/>
          <p:nvPr/>
        </p:nvSpPr>
        <p:spPr>
          <a:xfrm>
            <a:off x="4870749" y="3016814"/>
            <a:ext cx="1276311" cy="646331"/>
          </a:xfrm>
          <a:prstGeom prst="rect">
            <a:avLst/>
          </a:prstGeom>
          <a:noFill/>
        </p:spPr>
        <p:txBody>
          <a:bodyPr wrap="none" rtlCol="0">
            <a:spAutoFit/>
          </a:bodyPr>
          <a:lstStyle/>
          <a:p>
            <a:r>
              <a:rPr lang="en-US" dirty="0" smtClean="0"/>
              <a:t>Community</a:t>
            </a:r>
          </a:p>
          <a:p>
            <a:r>
              <a:rPr lang="en-US" dirty="0" smtClean="0"/>
              <a:t>   Engaged</a:t>
            </a:r>
            <a:endParaRPr lang="en-US" dirty="0"/>
          </a:p>
        </p:txBody>
      </p:sp>
      <p:sp>
        <p:nvSpPr>
          <p:cNvPr id="12" name="TextBox 11"/>
          <p:cNvSpPr txBox="1"/>
          <p:nvPr/>
        </p:nvSpPr>
        <p:spPr>
          <a:xfrm>
            <a:off x="6486287" y="3501007"/>
            <a:ext cx="1521122" cy="646331"/>
          </a:xfrm>
          <a:prstGeom prst="rect">
            <a:avLst/>
          </a:prstGeom>
          <a:noFill/>
        </p:spPr>
        <p:txBody>
          <a:bodyPr wrap="none" rtlCol="0">
            <a:spAutoFit/>
          </a:bodyPr>
          <a:lstStyle/>
          <a:p>
            <a:r>
              <a:rPr lang="en-US" dirty="0" smtClean="0"/>
              <a:t>       Social</a:t>
            </a:r>
          </a:p>
          <a:p>
            <a:r>
              <a:rPr lang="en-US" dirty="0" smtClean="0"/>
              <a:t>Accountability</a:t>
            </a:r>
            <a:endParaRPr lang="en-US" dirty="0"/>
          </a:p>
        </p:txBody>
      </p:sp>
      <p:sp>
        <p:nvSpPr>
          <p:cNvPr id="13" name="TextBox 12"/>
          <p:cNvSpPr txBox="1"/>
          <p:nvPr/>
        </p:nvSpPr>
        <p:spPr>
          <a:xfrm>
            <a:off x="4859441" y="3995119"/>
            <a:ext cx="1232773" cy="646331"/>
          </a:xfrm>
          <a:prstGeom prst="rect">
            <a:avLst/>
          </a:prstGeom>
          <a:noFill/>
        </p:spPr>
        <p:txBody>
          <a:bodyPr wrap="none" rtlCol="0">
            <a:spAutoFit/>
          </a:bodyPr>
          <a:lstStyle/>
          <a:p>
            <a:r>
              <a:rPr lang="en-US" dirty="0" smtClean="0"/>
              <a:t>Distributed</a:t>
            </a:r>
          </a:p>
          <a:p>
            <a:r>
              <a:rPr lang="en-US" dirty="0" smtClean="0"/>
              <a:t>  Research</a:t>
            </a:r>
            <a:endParaRPr lang="en-US" dirty="0"/>
          </a:p>
        </p:txBody>
      </p:sp>
      <p:sp>
        <p:nvSpPr>
          <p:cNvPr id="14" name="Subtitle 2"/>
          <p:cNvSpPr txBox="1">
            <a:spLocks/>
          </p:cNvSpPr>
          <p:nvPr/>
        </p:nvSpPr>
        <p:spPr>
          <a:xfrm>
            <a:off x="1979712" y="4869160"/>
            <a:ext cx="6912768" cy="114253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yriad Pro" pitchFamily="34"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yriad Pro" pitchFamily="34"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yriad Pro" pitchFamily="34"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yriad Pro"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CA" sz="2400" b="1" dirty="0" smtClean="0">
                <a:solidFill>
                  <a:schemeClr val="tx2">
                    <a:lumMod val="75000"/>
                  </a:schemeClr>
                </a:solidFill>
              </a:rPr>
              <a:t>NOSM 2020 Vision: </a:t>
            </a:r>
          </a:p>
          <a:p>
            <a:pPr algn="l"/>
            <a:r>
              <a:rPr lang="en-CA" sz="2400" b="1" dirty="0">
                <a:solidFill>
                  <a:schemeClr val="tx2">
                    <a:lumMod val="75000"/>
                  </a:schemeClr>
                </a:solidFill>
              </a:rPr>
              <a:t> </a:t>
            </a:r>
            <a:r>
              <a:rPr lang="en-CA" sz="2400" b="1" dirty="0" smtClean="0">
                <a:solidFill>
                  <a:schemeClr val="tx2">
                    <a:lumMod val="75000"/>
                  </a:schemeClr>
                </a:solidFill>
              </a:rPr>
              <a:t>     </a:t>
            </a:r>
            <a:r>
              <a:rPr lang="en-CA" sz="2000" dirty="0" smtClean="0">
                <a:solidFill>
                  <a:schemeClr val="tx2">
                    <a:lumMod val="75000"/>
                  </a:schemeClr>
                </a:solidFill>
              </a:rPr>
              <a:t>REACHING BEYOND EXTRAORDINARY TOGETHER</a:t>
            </a:r>
            <a:endParaRPr lang="en-CA" b="1" u="sng" dirty="0" smtClean="0"/>
          </a:p>
        </p:txBody>
      </p:sp>
      <p:sp>
        <p:nvSpPr>
          <p:cNvPr id="15" name="TextBox 14"/>
          <p:cNvSpPr txBox="1"/>
          <p:nvPr/>
        </p:nvSpPr>
        <p:spPr>
          <a:xfrm>
            <a:off x="6906039" y="5884362"/>
            <a:ext cx="1986441" cy="230832"/>
          </a:xfrm>
          <a:prstGeom prst="rect">
            <a:avLst/>
          </a:prstGeom>
          <a:noFill/>
        </p:spPr>
        <p:txBody>
          <a:bodyPr wrap="none" rtlCol="0">
            <a:spAutoFit/>
          </a:bodyPr>
          <a:lstStyle/>
          <a:p>
            <a:r>
              <a:rPr lang="en-US" sz="900" dirty="0" smtClean="0">
                <a:latin typeface="Myriad Pro"/>
              </a:rPr>
              <a:t>Source: NOSM website, June 2015</a:t>
            </a:r>
            <a:endParaRPr lang="en-US" sz="900" dirty="0">
              <a:latin typeface="Myriad Pro"/>
            </a:endParaRPr>
          </a:p>
        </p:txBody>
      </p:sp>
    </p:spTree>
    <p:extLst>
      <p:ext uri="{BB962C8B-B14F-4D97-AF65-F5344CB8AC3E}">
        <p14:creationId xmlns:p14="http://schemas.microsoft.com/office/powerpoint/2010/main" val="6517381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10">
                                            <p:txEl>
                                              <p:pRg st="0" end="0"/>
                                            </p:txEl>
                                          </p:spTgt>
                                        </p:tgtEl>
                                        <p:attrNameLst>
                                          <p:attrName>style.color</p:attrName>
                                        </p:attrNameLst>
                                      </p:cBhvr>
                                      <p:to>
                                        <a:srgbClr val="FF0000"/>
                                      </p:to>
                                    </p:animClr>
                                  </p:childTnLst>
                                </p:cTn>
                              </p:par>
                              <p:par>
                                <p:cTn id="7" presetID="3" presetClass="emph" presetSubtype="2" fill="hold" nodeType="withEffect">
                                  <p:stCondLst>
                                    <p:cond delay="0"/>
                                  </p:stCondLst>
                                  <p:childTnLst>
                                    <p:animClr clrSpc="rgb" dir="cw">
                                      <p:cBhvr override="childStyle">
                                        <p:cTn id="8" dur="500" fill="hold"/>
                                        <p:tgtEl>
                                          <p:spTgt spid="10">
                                            <p:txEl>
                                              <p:pRg st="1" end="1"/>
                                            </p:txEl>
                                          </p:spTgt>
                                        </p:tgtEl>
                                        <p:attrNameLst>
                                          <p:attrName>style.color</p:attrName>
                                        </p:attrNameLst>
                                      </p:cBhvr>
                                      <p:to>
                                        <a:srgbClr val="FF0000"/>
                                      </p:to>
                                    </p:animClr>
                                  </p:childTnLst>
                                </p:cTn>
                              </p:par>
                              <p:par>
                                <p:cTn id="9" presetID="3" presetClass="emph" presetSubtype="2" fill="hold" nodeType="withEffect">
                                  <p:stCondLst>
                                    <p:cond delay="0"/>
                                  </p:stCondLst>
                                  <p:childTnLst>
                                    <p:animClr clrSpc="rgb" dir="cw">
                                      <p:cBhvr override="childStyle">
                                        <p:cTn id="10" dur="500" fill="hold"/>
                                        <p:tgtEl>
                                          <p:spTgt spid="13">
                                            <p:txEl>
                                              <p:pRg st="0" end="0"/>
                                            </p:txEl>
                                          </p:spTgt>
                                        </p:tgtEl>
                                        <p:attrNameLst>
                                          <p:attrName>style.color</p:attrName>
                                        </p:attrNameLst>
                                      </p:cBhvr>
                                      <p:to>
                                        <a:srgbClr val="FF0000"/>
                                      </p:to>
                                    </p:animClr>
                                  </p:childTnLst>
                                </p:cTn>
                              </p:par>
                              <p:par>
                                <p:cTn id="11" presetID="3" presetClass="emph" presetSubtype="2" fill="hold" nodeType="withEffect">
                                  <p:stCondLst>
                                    <p:cond delay="0"/>
                                  </p:stCondLst>
                                  <p:childTnLst>
                                    <p:animClr clrSpc="rgb" dir="cw">
                                      <p:cBhvr override="childStyle">
                                        <p:cTn id="12" dur="500" fill="hold"/>
                                        <p:tgtEl>
                                          <p:spTgt spid="13">
                                            <p:txEl>
                                              <p:pRg st="1" end="1"/>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6359" y="836712"/>
            <a:ext cx="1085761" cy="918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123729" y="2132856"/>
            <a:ext cx="6192688" cy="3416320"/>
          </a:xfrm>
          <a:prstGeom prst="rect">
            <a:avLst/>
          </a:prstGeom>
          <a:noFill/>
        </p:spPr>
        <p:txBody>
          <a:bodyPr wrap="square" rtlCol="0">
            <a:spAutoFit/>
          </a:bodyPr>
          <a:lstStyle/>
          <a:p>
            <a:r>
              <a:rPr lang="en-US" dirty="0" smtClean="0">
                <a:latin typeface="Myriad Pro"/>
              </a:rPr>
              <a:t>Alternative Funding Plans (AFPs) in Ontario support physicians who provide </a:t>
            </a:r>
            <a:r>
              <a:rPr lang="en-US" b="1" dirty="0" smtClean="0">
                <a:latin typeface="Myriad Pro"/>
              </a:rPr>
              <a:t>clinical instruction </a:t>
            </a:r>
            <a:r>
              <a:rPr lang="en-US" dirty="0" smtClean="0">
                <a:latin typeface="Myriad Pro"/>
              </a:rPr>
              <a:t>to medical students and residents.  </a:t>
            </a:r>
          </a:p>
          <a:p>
            <a:endParaRPr lang="en-US" dirty="0">
              <a:latin typeface="Myriad Pro"/>
            </a:endParaRPr>
          </a:p>
          <a:p>
            <a:r>
              <a:rPr lang="en-US" dirty="0" smtClean="0">
                <a:latin typeface="Myriad Pro"/>
              </a:rPr>
              <a:t>At NOSM, the distributed medical education model has resulted in the establishment of Local </a:t>
            </a:r>
            <a:r>
              <a:rPr lang="en-US" dirty="0">
                <a:latin typeface="Myriad Pro"/>
              </a:rPr>
              <a:t>Education Groups </a:t>
            </a:r>
            <a:endParaRPr lang="en-US" dirty="0" smtClean="0">
              <a:latin typeface="Myriad Pro"/>
            </a:endParaRPr>
          </a:p>
          <a:p>
            <a:r>
              <a:rPr lang="en-US" dirty="0" smtClean="0">
                <a:latin typeface="Myriad Pro"/>
              </a:rPr>
              <a:t>commonly known as </a:t>
            </a:r>
            <a:r>
              <a:rPr lang="en-US" b="1" dirty="0" smtClean="0">
                <a:latin typeface="Myriad Pro"/>
              </a:rPr>
              <a:t>LEGs</a:t>
            </a:r>
            <a:r>
              <a:rPr lang="en-US" dirty="0" smtClean="0">
                <a:latin typeface="Myriad Pro"/>
              </a:rPr>
              <a:t>. </a:t>
            </a:r>
          </a:p>
          <a:p>
            <a:endParaRPr lang="en-US" dirty="0">
              <a:latin typeface="Myriad Pro"/>
            </a:endParaRPr>
          </a:p>
          <a:p>
            <a:r>
              <a:rPr lang="en-US" dirty="0" smtClean="0">
                <a:latin typeface="Myriad Pro"/>
              </a:rPr>
              <a:t>LEGs are </a:t>
            </a:r>
            <a:r>
              <a:rPr lang="en-US" b="1" dirty="0" smtClean="0">
                <a:latin typeface="Myriad Pro"/>
              </a:rPr>
              <a:t>self-organized groups </a:t>
            </a:r>
            <a:r>
              <a:rPr lang="en-US" dirty="0" smtClean="0">
                <a:latin typeface="Myriad Pro"/>
              </a:rPr>
              <a:t>of NOSM clinical faculty </a:t>
            </a:r>
            <a:endParaRPr lang="en-US" dirty="0">
              <a:latin typeface="Myriad Pro"/>
            </a:endParaRPr>
          </a:p>
          <a:p>
            <a:r>
              <a:rPr lang="en-US" dirty="0" smtClean="0">
                <a:latin typeface="Myriad Pro"/>
              </a:rPr>
              <a:t>established at the local level through an oversight, funding and review process administered by </a:t>
            </a:r>
            <a:r>
              <a:rPr lang="en-US" b="1" dirty="0" smtClean="0">
                <a:latin typeface="Myriad Pro"/>
              </a:rPr>
              <a:t>NOAMA</a:t>
            </a:r>
            <a:r>
              <a:rPr lang="en-US" dirty="0" smtClean="0">
                <a:latin typeface="Myriad Pro"/>
              </a:rPr>
              <a:t>.</a:t>
            </a:r>
          </a:p>
          <a:p>
            <a:endParaRPr lang="en-US" dirty="0">
              <a:latin typeface="Myriad Pro"/>
            </a:endParaRPr>
          </a:p>
        </p:txBody>
      </p:sp>
      <p:sp>
        <p:nvSpPr>
          <p:cNvPr id="8" name="TextBox 7"/>
          <p:cNvSpPr txBox="1"/>
          <p:nvPr/>
        </p:nvSpPr>
        <p:spPr>
          <a:xfrm>
            <a:off x="5392896" y="5890798"/>
            <a:ext cx="3361818" cy="215444"/>
          </a:xfrm>
          <a:prstGeom prst="rect">
            <a:avLst/>
          </a:prstGeom>
          <a:noFill/>
        </p:spPr>
        <p:txBody>
          <a:bodyPr wrap="none" rtlCol="0">
            <a:spAutoFit/>
          </a:bodyPr>
          <a:lstStyle/>
          <a:p>
            <a:r>
              <a:rPr lang="en-US" sz="800" dirty="0" smtClean="0">
                <a:latin typeface="Myriad Pro"/>
              </a:rPr>
              <a:t>Source: </a:t>
            </a:r>
            <a:r>
              <a:rPr lang="en-US" sz="800" dirty="0" err="1" smtClean="0">
                <a:latin typeface="Myriad Pro"/>
              </a:rPr>
              <a:t>CRaNHR</a:t>
            </a:r>
            <a:r>
              <a:rPr lang="en-US" sz="800" dirty="0" smtClean="0">
                <a:latin typeface="Myriad Pro"/>
              </a:rPr>
              <a:t> Evaluation Framework, Current Projects, May 2015</a:t>
            </a:r>
            <a:endParaRPr lang="en-US" sz="800" dirty="0">
              <a:latin typeface="Myriad Pro"/>
            </a:endParaRPr>
          </a:p>
        </p:txBody>
      </p:sp>
    </p:spTree>
    <p:extLst>
      <p:ext uri="{BB962C8B-B14F-4D97-AF65-F5344CB8AC3E}">
        <p14:creationId xmlns:p14="http://schemas.microsoft.com/office/powerpoint/2010/main" val="1372231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6359" y="836712"/>
            <a:ext cx="1085761" cy="918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051720" y="1988840"/>
            <a:ext cx="6702994" cy="3693319"/>
          </a:xfrm>
          <a:prstGeom prst="rect">
            <a:avLst/>
          </a:prstGeom>
          <a:noFill/>
        </p:spPr>
        <p:txBody>
          <a:bodyPr wrap="square" rtlCol="0">
            <a:spAutoFit/>
          </a:bodyPr>
          <a:lstStyle/>
          <a:p>
            <a:r>
              <a:rPr lang="en-US" dirty="0" smtClean="0">
                <a:latin typeface="Myriad Pro"/>
              </a:rPr>
              <a:t>LEGs </a:t>
            </a:r>
          </a:p>
          <a:p>
            <a:r>
              <a:rPr lang="en-US" dirty="0">
                <a:latin typeface="Myriad Pro"/>
              </a:rPr>
              <a:t>	</a:t>
            </a:r>
            <a:r>
              <a:rPr lang="en-US" dirty="0" smtClean="0">
                <a:latin typeface="Myriad Pro"/>
              </a:rPr>
              <a:t>provide selected medical education services </a:t>
            </a:r>
          </a:p>
          <a:p>
            <a:endParaRPr lang="en-US" dirty="0" smtClean="0">
              <a:latin typeface="Myriad Pro"/>
            </a:endParaRPr>
          </a:p>
          <a:p>
            <a:r>
              <a:rPr lang="en-US" dirty="0" smtClean="0">
                <a:latin typeface="Myriad Pro"/>
              </a:rPr>
              <a:t>	support professional development</a:t>
            </a:r>
          </a:p>
          <a:p>
            <a:endParaRPr lang="en-US" dirty="0" smtClean="0">
              <a:latin typeface="Myriad Pro"/>
            </a:endParaRPr>
          </a:p>
          <a:p>
            <a:r>
              <a:rPr lang="en-US" dirty="0" smtClean="0">
                <a:latin typeface="Myriad Pro"/>
              </a:rPr>
              <a:t>	fund research and clinical innovation</a:t>
            </a:r>
          </a:p>
          <a:p>
            <a:endParaRPr lang="en-US" dirty="0">
              <a:latin typeface="Myriad Pro"/>
            </a:endParaRPr>
          </a:p>
          <a:p>
            <a:r>
              <a:rPr lang="en-US" dirty="0" smtClean="0">
                <a:latin typeface="Myriad Pro"/>
              </a:rPr>
              <a:t>NOAMA</a:t>
            </a:r>
          </a:p>
          <a:p>
            <a:endParaRPr lang="en-US" dirty="0">
              <a:latin typeface="Myriad Pro"/>
            </a:endParaRPr>
          </a:p>
          <a:p>
            <a:r>
              <a:rPr lang="en-US" dirty="0" smtClean="0">
                <a:latin typeface="Myriad Pro"/>
              </a:rPr>
              <a:t>	administers the LEGs initiatives</a:t>
            </a:r>
          </a:p>
          <a:p>
            <a:endParaRPr lang="en-US" dirty="0">
              <a:latin typeface="Myriad Pro"/>
            </a:endParaRPr>
          </a:p>
          <a:p>
            <a:r>
              <a:rPr lang="en-US" dirty="0" smtClean="0">
                <a:latin typeface="Myriad Pro"/>
              </a:rPr>
              <a:t>	administers funds provided by the MOHLTC under</a:t>
            </a:r>
          </a:p>
          <a:p>
            <a:r>
              <a:rPr lang="en-US" dirty="0">
                <a:latin typeface="Myriad Pro"/>
              </a:rPr>
              <a:t>	</a:t>
            </a:r>
            <a:r>
              <a:rPr lang="en-US" dirty="0" smtClean="0">
                <a:latin typeface="Myriad Pro"/>
              </a:rPr>
              <a:t>an agreement between OMA, NOSM, PCTA, MOHLTC</a:t>
            </a:r>
            <a:endParaRPr lang="en-US" dirty="0">
              <a:latin typeface="Myriad Pro"/>
            </a:endParaRPr>
          </a:p>
        </p:txBody>
      </p:sp>
      <p:sp>
        <p:nvSpPr>
          <p:cNvPr id="7" name="TextBox 6"/>
          <p:cNvSpPr txBox="1"/>
          <p:nvPr/>
        </p:nvSpPr>
        <p:spPr>
          <a:xfrm>
            <a:off x="5392896" y="5890798"/>
            <a:ext cx="3361818" cy="215444"/>
          </a:xfrm>
          <a:prstGeom prst="rect">
            <a:avLst/>
          </a:prstGeom>
          <a:noFill/>
        </p:spPr>
        <p:txBody>
          <a:bodyPr wrap="none" rtlCol="0">
            <a:spAutoFit/>
          </a:bodyPr>
          <a:lstStyle/>
          <a:p>
            <a:r>
              <a:rPr lang="en-US" sz="800" dirty="0" smtClean="0">
                <a:latin typeface="Myriad Pro"/>
              </a:rPr>
              <a:t>Source: </a:t>
            </a:r>
            <a:r>
              <a:rPr lang="en-US" sz="800" dirty="0" err="1" smtClean="0">
                <a:latin typeface="Myriad Pro"/>
              </a:rPr>
              <a:t>CRaNHR</a:t>
            </a:r>
            <a:r>
              <a:rPr lang="en-US" sz="800" dirty="0" smtClean="0">
                <a:latin typeface="Myriad Pro"/>
              </a:rPr>
              <a:t> Evaluation Framework, Current Projects, May 2015</a:t>
            </a:r>
            <a:endParaRPr lang="en-US" sz="800" dirty="0">
              <a:latin typeface="Myriad Pro"/>
            </a:endParaRPr>
          </a:p>
        </p:txBody>
      </p:sp>
    </p:spTree>
    <p:extLst>
      <p:ext uri="{BB962C8B-B14F-4D97-AF65-F5344CB8AC3E}">
        <p14:creationId xmlns:p14="http://schemas.microsoft.com/office/powerpoint/2010/main" val="306962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88641"/>
            <a:ext cx="7236296" cy="576064"/>
          </a:xfrm>
        </p:spPr>
        <p:txBody>
          <a:bodyPr>
            <a:noAutofit/>
          </a:bodyPr>
          <a:lstStyle/>
          <a:p>
            <a:pPr algn="l"/>
            <a:r>
              <a:rPr lang="en-US" sz="1800" dirty="0" smtClean="0">
                <a:solidFill>
                  <a:srgbClr val="FF0000"/>
                </a:solidFill>
              </a:rPr>
              <a:t>Generating </a:t>
            </a:r>
            <a:r>
              <a:rPr lang="en-US" sz="1800" dirty="0">
                <a:solidFill>
                  <a:srgbClr val="FF0000"/>
                </a:solidFill>
              </a:rPr>
              <a:t>Research in the Small, Rural and Northern </a:t>
            </a:r>
            <a:r>
              <a:rPr lang="en-US" sz="1800" dirty="0" smtClean="0">
                <a:solidFill>
                  <a:srgbClr val="FF0000"/>
                </a:solidFill>
              </a:rPr>
              <a:t>Hospitals</a:t>
            </a:r>
            <a:endParaRPr lang="en-CA" sz="1800" dirty="0"/>
          </a:p>
        </p:txBody>
      </p:sp>
      <p:pic>
        <p:nvPicPr>
          <p:cNvPr id="1026"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6359" y="836712"/>
            <a:ext cx="1085761" cy="918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Table 8"/>
          <p:cNvGraphicFramePr>
            <a:graphicFrameLocks noGrp="1"/>
          </p:cNvGraphicFramePr>
          <p:nvPr>
            <p:extLst>
              <p:ext uri="{D42A27DB-BD31-4B8C-83A1-F6EECF244321}">
                <p14:modId xmlns:p14="http://schemas.microsoft.com/office/powerpoint/2010/main" val="921453466"/>
              </p:ext>
            </p:extLst>
          </p:nvPr>
        </p:nvGraphicFramePr>
        <p:xfrm>
          <a:off x="3058208" y="2852936"/>
          <a:ext cx="4682282" cy="2855113"/>
        </p:xfrm>
        <a:graphic>
          <a:graphicData uri="http://schemas.openxmlformats.org/drawingml/2006/table">
            <a:tbl>
              <a:tblPr firstRow="1" firstCol="1" bandRow="1" bandCol="1">
                <a:tableStyleId>{5C22544A-7EE6-4342-B048-85BDC9FD1C3A}</a:tableStyleId>
              </a:tblPr>
              <a:tblGrid>
                <a:gridCol w="1210028"/>
                <a:gridCol w="1104808"/>
                <a:gridCol w="1210028"/>
                <a:gridCol w="1157418"/>
              </a:tblGrid>
              <a:tr h="189143">
                <a:tc>
                  <a:txBody>
                    <a:bodyPr/>
                    <a:lstStyle/>
                    <a:p>
                      <a:pPr marL="0" marR="0" algn="ctr">
                        <a:spcBef>
                          <a:spcPts val="600"/>
                        </a:spcBef>
                        <a:spcAft>
                          <a:spcPts val="600"/>
                        </a:spcAft>
                      </a:pPr>
                      <a:r>
                        <a:rPr lang="en-CA" sz="700" dirty="0">
                          <a:effectLst/>
                        </a:rPr>
                        <a:t>Academic Funds</a:t>
                      </a:r>
                      <a:endParaRPr lang="en-US" sz="700" dirty="0">
                        <a:effectLst/>
                        <a:latin typeface="Arial"/>
                        <a:ea typeface="Calibri"/>
                      </a:endParaRPr>
                    </a:p>
                  </a:txBody>
                  <a:tcPr marL="68580" marR="68580" marT="0" marB="0" anchor="ctr"/>
                </a:tc>
                <a:tc>
                  <a:txBody>
                    <a:bodyPr/>
                    <a:lstStyle/>
                    <a:p>
                      <a:pPr marL="0" marR="0" algn="ctr">
                        <a:spcBef>
                          <a:spcPts val="600"/>
                        </a:spcBef>
                        <a:spcAft>
                          <a:spcPts val="600"/>
                        </a:spcAft>
                      </a:pPr>
                      <a:r>
                        <a:rPr lang="en-CA" sz="700">
                          <a:effectLst/>
                        </a:rPr>
                        <a:t>Recruitment Funds</a:t>
                      </a:r>
                      <a:endParaRPr lang="en-US" sz="700">
                        <a:effectLst/>
                        <a:latin typeface="Arial"/>
                        <a:ea typeface="Calibri"/>
                      </a:endParaRPr>
                    </a:p>
                  </a:txBody>
                  <a:tcPr marL="68580" marR="68580" marT="0" marB="0" anchor="ctr"/>
                </a:tc>
                <a:tc>
                  <a:txBody>
                    <a:bodyPr/>
                    <a:lstStyle/>
                    <a:p>
                      <a:pPr marL="0" marR="0" algn="ctr">
                        <a:spcBef>
                          <a:spcPts val="600"/>
                        </a:spcBef>
                        <a:spcAft>
                          <a:spcPts val="600"/>
                        </a:spcAft>
                      </a:pPr>
                      <a:r>
                        <a:rPr lang="en-CA" sz="700">
                          <a:effectLst/>
                        </a:rPr>
                        <a:t>Innovation Funds (Provincially Held)</a:t>
                      </a:r>
                      <a:endParaRPr lang="en-US" sz="700">
                        <a:effectLst/>
                        <a:latin typeface="Arial"/>
                        <a:ea typeface="Calibri"/>
                      </a:endParaRPr>
                    </a:p>
                  </a:txBody>
                  <a:tcPr marL="68580" marR="68580" marT="0" marB="0" anchor="ctr"/>
                </a:tc>
                <a:tc>
                  <a:txBody>
                    <a:bodyPr/>
                    <a:lstStyle/>
                    <a:p>
                      <a:pPr marL="0" marR="0" algn="ctr">
                        <a:spcBef>
                          <a:spcPts val="600"/>
                        </a:spcBef>
                        <a:spcAft>
                          <a:spcPts val="600"/>
                        </a:spcAft>
                      </a:pPr>
                      <a:r>
                        <a:rPr lang="en-CA" sz="700">
                          <a:effectLst/>
                        </a:rPr>
                        <a:t>Administrative Funds</a:t>
                      </a:r>
                      <a:endParaRPr lang="en-US" sz="700">
                        <a:effectLst/>
                        <a:latin typeface="Arial"/>
                        <a:ea typeface="Calibri"/>
                      </a:endParaRPr>
                    </a:p>
                  </a:txBody>
                  <a:tcPr marL="68580" marR="68580" marT="0" marB="0" anchor="ctr"/>
                </a:tc>
              </a:tr>
              <a:tr h="645313">
                <a:tc>
                  <a:txBody>
                    <a:bodyPr/>
                    <a:lstStyle/>
                    <a:p>
                      <a:pPr marL="0" marR="0" algn="ctr">
                        <a:spcBef>
                          <a:spcPts val="600"/>
                        </a:spcBef>
                        <a:spcAft>
                          <a:spcPts val="0"/>
                        </a:spcAft>
                      </a:pPr>
                      <a:r>
                        <a:rPr lang="en-CA" sz="700" dirty="0">
                          <a:effectLst/>
                        </a:rPr>
                        <a:t>Monies to provide support for academic activities of Participating Physicians</a:t>
                      </a:r>
                      <a:endParaRPr lang="en-US" sz="700" dirty="0">
                        <a:effectLst/>
                      </a:endParaRPr>
                    </a:p>
                    <a:p>
                      <a:pPr marL="0" marR="0">
                        <a:spcBef>
                          <a:spcPts val="0"/>
                        </a:spcBef>
                        <a:spcAft>
                          <a:spcPts val="0"/>
                        </a:spcAft>
                      </a:pPr>
                      <a:r>
                        <a:rPr lang="en-CA" sz="700" cap="small" dirty="0">
                          <a:effectLst/>
                        </a:rPr>
                        <a:t> </a:t>
                      </a:r>
                      <a:endParaRPr lang="en-US" sz="700" dirty="0">
                        <a:effectLst/>
                        <a:latin typeface="Arial"/>
                        <a:ea typeface="Calibri"/>
                      </a:endParaRPr>
                    </a:p>
                  </a:txBody>
                  <a:tcPr marL="68580" marR="68580" marT="0" marB="0"/>
                </a:tc>
                <a:tc>
                  <a:txBody>
                    <a:bodyPr/>
                    <a:lstStyle/>
                    <a:p>
                      <a:pPr marL="0" marR="0" algn="ctr">
                        <a:spcBef>
                          <a:spcPts val="600"/>
                        </a:spcBef>
                        <a:spcAft>
                          <a:spcPts val="0"/>
                        </a:spcAft>
                        <a:tabLst>
                          <a:tab pos="457200" algn="l"/>
                        </a:tabLst>
                      </a:pPr>
                      <a:r>
                        <a:rPr lang="en-CA" sz="700" dirty="0">
                          <a:effectLst/>
                        </a:rPr>
                        <a:t>Monies provided to NOAMA for recruitment of new Participating Physicians</a:t>
                      </a:r>
                      <a:endParaRPr lang="en-US" sz="700" dirty="0">
                        <a:effectLst/>
                      </a:endParaRPr>
                    </a:p>
                    <a:p>
                      <a:pPr marL="0" marR="0">
                        <a:spcBef>
                          <a:spcPts val="0"/>
                        </a:spcBef>
                        <a:spcAft>
                          <a:spcPts val="0"/>
                        </a:spcAft>
                      </a:pPr>
                      <a:r>
                        <a:rPr lang="en-CA" sz="700" cap="small" dirty="0">
                          <a:effectLst/>
                        </a:rPr>
                        <a:t> </a:t>
                      </a:r>
                      <a:endParaRPr lang="en-US" sz="700" dirty="0">
                        <a:effectLst/>
                        <a:latin typeface="Arial"/>
                        <a:ea typeface="Calibri"/>
                      </a:endParaRPr>
                    </a:p>
                  </a:txBody>
                  <a:tcPr marL="68580" marR="68580" marT="0" marB="0"/>
                </a:tc>
                <a:tc>
                  <a:txBody>
                    <a:bodyPr/>
                    <a:lstStyle/>
                    <a:p>
                      <a:pPr marL="0" marR="0" algn="ctr">
                        <a:spcBef>
                          <a:spcPts val="600"/>
                        </a:spcBef>
                        <a:spcAft>
                          <a:spcPts val="0"/>
                        </a:spcAft>
                        <a:tabLst>
                          <a:tab pos="457200" algn="l"/>
                        </a:tabLst>
                      </a:pPr>
                      <a:r>
                        <a:rPr lang="en-CA" sz="700">
                          <a:effectLst/>
                        </a:rPr>
                        <a:t>Monies to support Participating Physicians in development of new and innovative practices in health care delivery and leadership</a:t>
                      </a:r>
                      <a:endParaRPr lang="en-US" sz="700">
                        <a:effectLst/>
                      </a:endParaRPr>
                    </a:p>
                    <a:p>
                      <a:pPr marL="0" marR="0">
                        <a:spcBef>
                          <a:spcPts val="0"/>
                        </a:spcBef>
                        <a:spcAft>
                          <a:spcPts val="0"/>
                        </a:spcAft>
                      </a:pPr>
                      <a:r>
                        <a:rPr lang="en-CA" sz="700" cap="small">
                          <a:effectLst/>
                        </a:rPr>
                        <a:t> </a:t>
                      </a:r>
                      <a:endParaRPr lang="en-US" sz="700">
                        <a:effectLst/>
                        <a:latin typeface="Arial"/>
                        <a:ea typeface="Calibri"/>
                      </a:endParaRPr>
                    </a:p>
                  </a:txBody>
                  <a:tcPr marL="68580" marR="68580" marT="0" marB="0"/>
                </a:tc>
                <a:tc>
                  <a:txBody>
                    <a:bodyPr/>
                    <a:lstStyle/>
                    <a:p>
                      <a:pPr marL="0" marR="0" algn="ctr">
                        <a:spcBef>
                          <a:spcPts val="600"/>
                        </a:spcBef>
                        <a:spcAft>
                          <a:spcPts val="0"/>
                        </a:spcAft>
                        <a:tabLst>
                          <a:tab pos="457200" algn="l"/>
                        </a:tabLst>
                      </a:pPr>
                      <a:r>
                        <a:rPr lang="en-CA" sz="700" dirty="0">
                          <a:effectLst/>
                        </a:rPr>
                        <a:t>Monies to support the Governance Organization's administrative activities to manage the Agreement</a:t>
                      </a:r>
                      <a:endParaRPr lang="en-US" sz="700" dirty="0">
                        <a:effectLst/>
                      </a:endParaRPr>
                    </a:p>
                    <a:p>
                      <a:pPr marL="0" marR="0" algn="ctr">
                        <a:spcBef>
                          <a:spcPts val="300"/>
                        </a:spcBef>
                        <a:spcAft>
                          <a:spcPts val="0"/>
                        </a:spcAft>
                      </a:pPr>
                      <a:r>
                        <a:rPr lang="en-US" sz="700" dirty="0">
                          <a:effectLst/>
                        </a:rPr>
                        <a:t>$7,012,987</a:t>
                      </a:r>
                      <a:endParaRPr lang="en-US" sz="700" dirty="0">
                        <a:effectLst/>
                        <a:latin typeface="Arial"/>
                        <a:ea typeface="Calibri"/>
                      </a:endParaRPr>
                    </a:p>
                  </a:txBody>
                  <a:tcPr marL="68580" marR="68580" marT="0" marB="0"/>
                </a:tc>
              </a:tr>
              <a:tr h="89009">
                <a:tc>
                  <a:txBody>
                    <a:bodyPr/>
                    <a:lstStyle/>
                    <a:p>
                      <a:pPr marL="0" marR="0" algn="ctr">
                        <a:spcBef>
                          <a:spcPts val="600"/>
                        </a:spcBef>
                        <a:spcAft>
                          <a:spcPts val="600"/>
                        </a:spcAft>
                      </a:pPr>
                      <a:r>
                        <a:rPr lang="en-CA" sz="700" cap="small">
                          <a:effectLst/>
                        </a:rPr>
                        <a:t>$5,920,932</a:t>
                      </a:r>
                      <a:endParaRPr lang="en-US" sz="700">
                        <a:effectLst/>
                        <a:latin typeface="Arial"/>
                        <a:ea typeface="Calibri"/>
                      </a:endParaRPr>
                    </a:p>
                  </a:txBody>
                  <a:tcPr marL="68580" marR="68580" marT="0" marB="0"/>
                </a:tc>
                <a:tc>
                  <a:txBody>
                    <a:bodyPr/>
                    <a:lstStyle/>
                    <a:p>
                      <a:pPr marL="0" marR="0" algn="ctr">
                        <a:spcBef>
                          <a:spcPts val="600"/>
                        </a:spcBef>
                        <a:spcAft>
                          <a:spcPts val="600"/>
                        </a:spcAft>
                      </a:pPr>
                      <a:r>
                        <a:rPr lang="en-CA" sz="700" cap="small" dirty="0">
                          <a:effectLst/>
                        </a:rPr>
                        <a:t>$436,822</a:t>
                      </a:r>
                      <a:endParaRPr lang="en-US" sz="700" dirty="0">
                        <a:effectLst/>
                        <a:latin typeface="Arial"/>
                        <a:ea typeface="Calibri"/>
                      </a:endParaRPr>
                    </a:p>
                  </a:txBody>
                  <a:tcPr marL="68580" marR="68580" marT="0" marB="0"/>
                </a:tc>
                <a:tc>
                  <a:txBody>
                    <a:bodyPr/>
                    <a:lstStyle/>
                    <a:p>
                      <a:pPr marL="0" marR="0" algn="ctr">
                        <a:spcBef>
                          <a:spcPts val="600"/>
                        </a:spcBef>
                        <a:spcAft>
                          <a:spcPts val="600"/>
                        </a:spcAft>
                      </a:pPr>
                      <a:r>
                        <a:rPr lang="en-CA" sz="700" cap="small">
                          <a:effectLst/>
                        </a:rPr>
                        <a:t>$436,822</a:t>
                      </a:r>
                      <a:endParaRPr lang="en-US" sz="700">
                        <a:effectLst/>
                        <a:latin typeface="Arial"/>
                        <a:ea typeface="Calibri"/>
                      </a:endParaRPr>
                    </a:p>
                  </a:txBody>
                  <a:tcPr marL="68580" marR="68580" marT="0" marB="0"/>
                </a:tc>
                <a:tc>
                  <a:txBody>
                    <a:bodyPr/>
                    <a:lstStyle/>
                    <a:p>
                      <a:pPr marL="0" marR="0" algn="ctr">
                        <a:spcBef>
                          <a:spcPts val="600"/>
                        </a:spcBef>
                        <a:spcAft>
                          <a:spcPts val="600"/>
                        </a:spcAft>
                      </a:pPr>
                      <a:r>
                        <a:rPr lang="en-CA" sz="700" cap="small">
                          <a:effectLst/>
                        </a:rPr>
                        <a:t>$218,411</a:t>
                      </a:r>
                      <a:endParaRPr lang="en-US" sz="700">
                        <a:effectLst/>
                        <a:latin typeface="Arial"/>
                        <a:ea typeface="Calibri"/>
                      </a:endParaRPr>
                    </a:p>
                  </a:txBody>
                  <a:tcPr marL="68580" marR="68580" marT="0" marB="0"/>
                </a:tc>
              </a:tr>
              <a:tr h="1657786">
                <a:tc>
                  <a:txBody>
                    <a:bodyPr/>
                    <a:lstStyle/>
                    <a:p>
                      <a:pPr marL="0" marR="0">
                        <a:spcBef>
                          <a:spcPts val="600"/>
                        </a:spcBef>
                        <a:spcAft>
                          <a:spcPts val="0"/>
                        </a:spcAft>
                        <a:tabLst>
                          <a:tab pos="457200" algn="l"/>
                        </a:tabLst>
                      </a:pPr>
                      <a:r>
                        <a:rPr lang="en-CA" sz="700" dirty="0">
                          <a:effectLst/>
                        </a:rPr>
                        <a:t>Allocated to the Participating Physicians as an enhancement for clinical teaching required in NOSM undergraduate and postgraduate programs at amounts approved by the NOAMA Board.  A portion has been designated for the development of the Local Education Groups (LEGS) as provided for in the AFP Agreement.  Physician Clinical Teachers Association administration is supported from these monies.</a:t>
                      </a:r>
                      <a:endParaRPr lang="en-US" sz="700" dirty="0">
                        <a:effectLst/>
                      </a:endParaRPr>
                    </a:p>
                    <a:p>
                      <a:pPr marL="0" marR="0" algn="ctr">
                        <a:spcBef>
                          <a:spcPts val="600"/>
                        </a:spcBef>
                        <a:spcAft>
                          <a:spcPts val="0"/>
                        </a:spcAft>
                      </a:pPr>
                      <a:r>
                        <a:rPr lang="en-CA" sz="700" dirty="0">
                          <a:effectLst/>
                        </a:rPr>
                        <a:t> </a:t>
                      </a:r>
                      <a:endParaRPr lang="en-US" sz="700" dirty="0">
                        <a:effectLst/>
                        <a:latin typeface="Arial"/>
                        <a:ea typeface="Calibri"/>
                      </a:endParaRPr>
                    </a:p>
                  </a:txBody>
                  <a:tcPr marL="68580" marR="68580" marT="0" marB="0"/>
                </a:tc>
                <a:tc>
                  <a:txBody>
                    <a:bodyPr/>
                    <a:lstStyle/>
                    <a:p>
                      <a:pPr marL="0" marR="0">
                        <a:spcBef>
                          <a:spcPts val="600"/>
                        </a:spcBef>
                        <a:spcAft>
                          <a:spcPts val="0"/>
                        </a:spcAft>
                        <a:tabLst>
                          <a:tab pos="457200" algn="l"/>
                        </a:tabLst>
                      </a:pPr>
                      <a:r>
                        <a:rPr lang="en-CA" sz="700" dirty="0">
                          <a:effectLst/>
                        </a:rPr>
                        <a:t>Funding provided to NOAMA to distribute to the Local Education Groups to recruit new Participating Physicians as set out in the AFP Agreement.</a:t>
                      </a:r>
                      <a:endParaRPr lang="en-US" sz="700" dirty="0">
                        <a:effectLst/>
                      </a:endParaRPr>
                    </a:p>
                    <a:p>
                      <a:pPr marL="0" marR="0">
                        <a:spcBef>
                          <a:spcPts val="600"/>
                        </a:spcBef>
                        <a:spcAft>
                          <a:spcPts val="0"/>
                        </a:spcAft>
                      </a:pPr>
                      <a:r>
                        <a:rPr lang="en-CA" sz="700" cap="small" dirty="0">
                          <a:effectLst/>
                        </a:rPr>
                        <a:t> </a:t>
                      </a:r>
                      <a:endParaRPr lang="en-US" sz="700" dirty="0">
                        <a:effectLst/>
                        <a:latin typeface="Arial"/>
                        <a:ea typeface="Calibri"/>
                      </a:endParaRPr>
                    </a:p>
                  </a:txBody>
                  <a:tcPr marL="68580" marR="68580" marT="0" marB="0"/>
                </a:tc>
                <a:tc>
                  <a:txBody>
                    <a:bodyPr/>
                    <a:lstStyle/>
                    <a:p>
                      <a:pPr marL="0" marR="0">
                        <a:spcBef>
                          <a:spcPts val="600"/>
                        </a:spcBef>
                        <a:spcAft>
                          <a:spcPts val="0"/>
                        </a:spcAft>
                        <a:tabLst>
                          <a:tab pos="457200" algn="l"/>
                        </a:tabLst>
                      </a:pPr>
                      <a:r>
                        <a:rPr lang="en-CA" sz="700" dirty="0">
                          <a:effectLst/>
                        </a:rPr>
                        <a:t>The NOAMA Innovation Fund Sub-Committee, through a transparent process, ensures that proposals are reviewed, scored, and ranked.  Recommended proposals are forwarded to the NOAMA Board for approval to submit to the Innovation Fund Provincial Oversight Committee (IFPOC).  Final approval of the submitted proposals by IFPOC determines the funding that will be allocated to NOAMA.</a:t>
                      </a:r>
                      <a:endParaRPr lang="en-US" sz="700" dirty="0">
                        <a:effectLst/>
                      </a:endParaRPr>
                    </a:p>
                    <a:p>
                      <a:pPr marL="0" marR="0">
                        <a:spcBef>
                          <a:spcPts val="600"/>
                        </a:spcBef>
                        <a:spcAft>
                          <a:spcPts val="0"/>
                        </a:spcAft>
                        <a:tabLst>
                          <a:tab pos="457200" algn="l"/>
                        </a:tabLst>
                      </a:pPr>
                      <a:r>
                        <a:rPr lang="en-CA" sz="700" dirty="0">
                          <a:effectLst/>
                        </a:rPr>
                        <a:t> </a:t>
                      </a:r>
                      <a:endParaRPr lang="en-US" sz="700" dirty="0">
                        <a:effectLst/>
                        <a:latin typeface="Arial"/>
                        <a:ea typeface="Calibri"/>
                      </a:endParaRPr>
                    </a:p>
                  </a:txBody>
                  <a:tcPr marL="68580" marR="68580" marT="0" marB="0"/>
                </a:tc>
                <a:tc>
                  <a:txBody>
                    <a:bodyPr/>
                    <a:lstStyle/>
                    <a:p>
                      <a:pPr marL="0" marR="0">
                        <a:spcBef>
                          <a:spcPts val="600"/>
                        </a:spcBef>
                        <a:spcAft>
                          <a:spcPts val="0"/>
                        </a:spcAft>
                        <a:tabLst>
                          <a:tab pos="457200" algn="l"/>
                        </a:tabLst>
                      </a:pPr>
                      <a:r>
                        <a:rPr lang="en-CA" sz="700" dirty="0">
                          <a:effectLst/>
                        </a:rPr>
                        <a:t>The administration budget is approved and an annual audited financial statement is provided.</a:t>
                      </a:r>
                      <a:endParaRPr lang="en-US" sz="700" dirty="0">
                        <a:effectLst/>
                      </a:endParaRPr>
                    </a:p>
                    <a:p>
                      <a:pPr marL="0" marR="0">
                        <a:spcBef>
                          <a:spcPts val="600"/>
                        </a:spcBef>
                        <a:spcAft>
                          <a:spcPts val="0"/>
                        </a:spcAft>
                      </a:pPr>
                      <a:r>
                        <a:rPr lang="en-CA" sz="700" cap="small" dirty="0">
                          <a:effectLst/>
                        </a:rPr>
                        <a:t> </a:t>
                      </a:r>
                      <a:endParaRPr lang="en-US" sz="700" dirty="0">
                        <a:effectLst/>
                        <a:latin typeface="Arial"/>
                        <a:ea typeface="Calibri"/>
                      </a:endParaRPr>
                    </a:p>
                  </a:txBody>
                  <a:tcPr marL="68580" marR="68580" marT="0" marB="0"/>
                </a:tc>
              </a:tr>
            </a:tbl>
          </a:graphicData>
        </a:graphic>
      </p:graphicFrame>
      <p:sp>
        <p:nvSpPr>
          <p:cNvPr id="6" name="TextBox 5"/>
          <p:cNvSpPr txBox="1"/>
          <p:nvPr/>
        </p:nvSpPr>
        <p:spPr>
          <a:xfrm>
            <a:off x="2123728" y="2069400"/>
            <a:ext cx="6833922" cy="707886"/>
          </a:xfrm>
          <a:prstGeom prst="rect">
            <a:avLst/>
          </a:prstGeom>
          <a:noFill/>
        </p:spPr>
        <p:txBody>
          <a:bodyPr wrap="none" rtlCol="0">
            <a:spAutoFit/>
          </a:bodyPr>
          <a:lstStyle/>
          <a:p>
            <a:r>
              <a:rPr lang="en-US" sz="1000" dirty="0"/>
              <a:t>The PCTA and NOSM signed an agreement in January 2010 to establish a governing </a:t>
            </a:r>
            <a:r>
              <a:rPr lang="en-US" sz="1000" dirty="0" smtClean="0"/>
              <a:t>body</a:t>
            </a:r>
            <a:r>
              <a:rPr lang="en-US" sz="1000" dirty="0"/>
              <a:t> </a:t>
            </a:r>
            <a:r>
              <a:rPr lang="en-US" sz="1000" dirty="0" smtClean="0"/>
              <a:t>called the </a:t>
            </a:r>
            <a:r>
              <a:rPr lang="en-US" sz="1000" dirty="0"/>
              <a:t>Northern Ontario Academic </a:t>
            </a:r>
            <a:endParaRPr lang="en-US" sz="1000" dirty="0" smtClean="0"/>
          </a:p>
          <a:p>
            <a:r>
              <a:rPr lang="en-US" sz="1000" dirty="0" smtClean="0"/>
              <a:t>Medicine </a:t>
            </a:r>
            <a:r>
              <a:rPr lang="en-US" sz="1000" dirty="0"/>
              <a:t>Association (NOAMA</a:t>
            </a:r>
            <a:r>
              <a:rPr lang="en-US" sz="1000" dirty="0" smtClean="0"/>
              <a:t>). </a:t>
            </a:r>
            <a:r>
              <a:rPr lang="en-US" sz="1000" dirty="0"/>
              <a:t> </a:t>
            </a:r>
            <a:r>
              <a:rPr lang="en-US" sz="1000" dirty="0" smtClean="0"/>
              <a:t>NOAMA </a:t>
            </a:r>
            <a:r>
              <a:rPr lang="en-US" sz="1000" dirty="0"/>
              <a:t>is an unincorporated association established to manage, distribute, and administer </a:t>
            </a:r>
            <a:endParaRPr lang="en-US" sz="1000" dirty="0" smtClean="0"/>
          </a:p>
          <a:p>
            <a:r>
              <a:rPr lang="en-US" sz="1000" dirty="0" smtClean="0"/>
              <a:t>the Alternative Funding Program </a:t>
            </a:r>
            <a:r>
              <a:rPr lang="en-US" sz="1000" dirty="0"/>
              <a:t>funding on behalf of the MOHLTC and the Members in accordance with the contractual terms </a:t>
            </a:r>
            <a:endParaRPr lang="en-US" sz="1000" dirty="0" smtClean="0"/>
          </a:p>
          <a:p>
            <a:r>
              <a:rPr lang="en-US" sz="1000" dirty="0" smtClean="0"/>
              <a:t>of </a:t>
            </a:r>
            <a:r>
              <a:rPr lang="en-US" sz="1000" dirty="0"/>
              <a:t>the AFP Agreement</a:t>
            </a:r>
            <a:r>
              <a:rPr lang="en-US" sz="1000" dirty="0" smtClean="0"/>
              <a:t>. The Physician Clinical Teachers Association </a:t>
            </a:r>
            <a:r>
              <a:rPr lang="en-US" sz="1000" dirty="0"/>
              <a:t>holds the majority of the voting membership of NOAMA.</a:t>
            </a:r>
          </a:p>
        </p:txBody>
      </p:sp>
      <p:sp>
        <p:nvSpPr>
          <p:cNvPr id="7" name="TextBox 6"/>
          <p:cNvSpPr txBox="1"/>
          <p:nvPr/>
        </p:nvSpPr>
        <p:spPr>
          <a:xfrm>
            <a:off x="5305504" y="5890798"/>
            <a:ext cx="3528530" cy="215444"/>
          </a:xfrm>
          <a:prstGeom prst="rect">
            <a:avLst/>
          </a:prstGeom>
          <a:noFill/>
        </p:spPr>
        <p:txBody>
          <a:bodyPr wrap="none" rtlCol="0">
            <a:spAutoFit/>
          </a:bodyPr>
          <a:lstStyle/>
          <a:p>
            <a:r>
              <a:rPr lang="en-US" sz="800" dirty="0" smtClean="0">
                <a:latin typeface="Myriad Pro"/>
              </a:rPr>
              <a:t>Source: NOAMA, Brief to Northern Teaching Hospital Council, June 2012</a:t>
            </a:r>
            <a:endParaRPr lang="en-US" sz="800" dirty="0">
              <a:latin typeface="Myriad Pro"/>
            </a:endParaRPr>
          </a:p>
        </p:txBody>
      </p:sp>
    </p:spTree>
    <p:extLst>
      <p:ext uri="{BB962C8B-B14F-4D97-AF65-F5344CB8AC3E}">
        <p14:creationId xmlns:p14="http://schemas.microsoft.com/office/powerpoint/2010/main" val="1317105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Audience1 xmlns="00f0e45c-c332-4237-8edc-2b94bdb09d1d"/>
    <Site xmlns="00f0e45c-c332-4237-8edc-2b94bdb09d1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A959F069336418FC308D1300A4769" ma:contentTypeVersion="10" ma:contentTypeDescription="Create a new document." ma:contentTypeScope="" ma:versionID="3401db9e7ab7e33fff25f84c43ada951">
  <xsd:schema xmlns:xsd="http://www.w3.org/2001/XMLSchema" xmlns:p="http://schemas.microsoft.com/office/2006/metadata/properties" xmlns:ns2="00f0e45c-c332-4237-8edc-2b94bdb09d1d" targetNamespace="http://schemas.microsoft.com/office/2006/metadata/properties" ma:root="true" ma:fieldsID="89085dafed11984460195c72a8f22cd1" ns2:_="">
    <xsd:import namespace="00f0e45c-c332-4237-8edc-2b94bdb09d1d"/>
    <xsd:element name="properties">
      <xsd:complexType>
        <xsd:sequence>
          <xsd:element name="documentManagement">
            <xsd:complexType>
              <xsd:all>
                <xsd:element ref="ns2:Audience1" minOccurs="0"/>
                <xsd:element ref="ns2:Site" minOccurs="0"/>
              </xsd:all>
            </xsd:complexType>
          </xsd:element>
        </xsd:sequence>
      </xsd:complexType>
    </xsd:element>
  </xsd:schema>
  <xsd:schema xmlns:xsd="http://www.w3.org/2001/XMLSchema" xmlns:dms="http://schemas.microsoft.com/office/2006/documentManagement/types" targetNamespace="00f0e45c-c332-4237-8edc-2b94bdb09d1d" elementFormDefault="qualified">
    <xsd:import namespace="http://schemas.microsoft.com/office/2006/documentManagement/types"/>
    <xsd:element name="Audience1" ma:index="8" nillable="true" ma:displayName="Audience" ma:description="Use this feature if you want to target the audience areas (Faculty, Learners, Staff, Partners) with this content on their respective audience pages. Choose 'None' if you do not.&#10; &#10;NOTE: Targeting your content to audiences will not override any permissions on that content." ma:hidden="true" ma:internalName="Audience1" ma:readOnly="false">
      <xsd:complexType>
        <xsd:complexContent>
          <xsd:extension base="dms:MultiChoice">
            <xsd:sequence>
              <xsd:element name="Value" maxOccurs="unbounded" minOccurs="0" nillable="true">
                <xsd:simpleType>
                  <xsd:restriction base="dms:Choice">
                    <xsd:enumeration value="Faculty"/>
                    <xsd:enumeration value="Learners"/>
                    <xsd:enumeration value="Staff"/>
                    <xsd:enumeration value="Partners"/>
                    <xsd:enumeration value="None"/>
                  </xsd:restriction>
                </xsd:simpleType>
              </xsd:element>
            </xsd:sequence>
          </xsd:extension>
        </xsd:complexContent>
      </xsd:complexType>
    </xsd:element>
    <xsd:element name="Site" ma:index="9" nillable="true" ma:displayName="Site" ma:description="Used to let people know what site your targeted content came from. As well helps with MyNOSM Search thus it's manditory." ma:hidden="true" ma:internalName="Site" ma:readOnly="false">
      <xsd:simpleType>
        <xsd:restriction base="dms:Text">
          <xsd:maxLength value="5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4174FA5-327D-4B22-9596-DF299F29A138}">
  <ds:schemaRefs>
    <ds:schemaRef ds:uri="http://schemas.microsoft.com/sharepoint/v3/contenttype/forms"/>
  </ds:schemaRefs>
</ds:datastoreItem>
</file>

<file path=customXml/itemProps2.xml><?xml version="1.0" encoding="utf-8"?>
<ds:datastoreItem xmlns:ds="http://schemas.openxmlformats.org/officeDocument/2006/customXml" ds:itemID="{FC2AFD59-616F-4576-972F-FBEDD9148728}">
  <ds:schemaRefs>
    <ds:schemaRef ds:uri="http://www.w3.org/XML/1998/namespace"/>
    <ds:schemaRef ds:uri="http://schemas.microsoft.com/office/2006/documentManagement/types"/>
    <ds:schemaRef ds:uri="http://purl.org/dc/terms/"/>
    <ds:schemaRef ds:uri="http://purl.org/dc/dcmitype/"/>
    <ds:schemaRef ds:uri="00f0e45c-c332-4237-8edc-2b94bdb09d1d"/>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B9F5056E-E2FD-4838-BEB8-03ED64112C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0e45c-c332-4237-8edc-2b94bdb09d1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1123</TotalTime>
  <Words>1521</Words>
  <Application>Microsoft Office PowerPoint</Application>
  <PresentationFormat>On-screen Show (4:3)</PresentationFormat>
  <Paragraphs>283</Paragraphs>
  <Slides>24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Arial</vt:lpstr>
      <vt:lpstr>Calibri</vt:lpstr>
      <vt:lpstr>Myriad Pro</vt:lpstr>
      <vt:lpstr>Office Theme</vt:lpstr>
      <vt:lpstr>Document</vt:lpstr>
      <vt:lpstr>Generating Research in the Small, Rural and Northern Hospital</vt:lpstr>
      <vt:lpstr>Generating Research in the Small, Rural and Northern Hospital</vt:lpstr>
      <vt:lpstr>Generating Research in the Small, Rural and Northern Hospital</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lpstr>Generating Research in the Small, Rural and Northern Hospitals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NOSM Poweroint Template Standard</dc:title>
  <dc:creator>Mat</dc:creator>
  <cp:lastModifiedBy>ncguest</cp:lastModifiedBy>
  <cp:revision>55</cp:revision>
  <dcterms:created xsi:type="dcterms:W3CDTF">2010-03-23T19:45:54Z</dcterms:created>
  <dcterms:modified xsi:type="dcterms:W3CDTF">2015-06-06T16:46:44Z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0x010100425A959F069336418FC308D1300A4769</vt:lpwstr>
  </property>
</Properties>
</file>