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302" r:id="rId3"/>
    <p:sldId id="298" r:id="rId4"/>
    <p:sldId id="310" r:id="rId5"/>
    <p:sldId id="311" r:id="rId6"/>
    <p:sldId id="307" r:id="rId7"/>
    <p:sldId id="309" r:id="rId8"/>
    <p:sldId id="312" r:id="rId9"/>
    <p:sldId id="290" r:id="rId10"/>
    <p:sldId id="259" r:id="rId11"/>
    <p:sldId id="283" r:id="rId12"/>
    <p:sldId id="313" r:id="rId13"/>
    <p:sldId id="289" r:id="rId14"/>
    <p:sldId id="286" r:id="rId15"/>
    <p:sldId id="292" r:id="rId16"/>
    <p:sldId id="295" r:id="rId17"/>
    <p:sldId id="296" r:id="rId18"/>
    <p:sldId id="299" r:id="rId19"/>
    <p:sldId id="301" r:id="rId20"/>
    <p:sldId id="293" r:id="rId21"/>
    <p:sldId id="294" r:id="rId22"/>
    <p:sldId id="288" r:id="rId23"/>
    <p:sldId id="300" r:id="rId24"/>
    <p:sldId id="306" r:id="rId25"/>
    <p:sldId id="291" r:id="rId26"/>
    <p:sldId id="297"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FFCC"/>
    <a:srgbClr val="98E78D"/>
    <a:srgbClr val="A0F3BF"/>
    <a:srgbClr val="8DD783"/>
    <a:srgbClr val="E8B90E"/>
    <a:srgbClr val="FFD217"/>
    <a:srgbClr val="84CD7D"/>
    <a:srgbClr val="FFF09C"/>
    <a:srgbClr val="1D2DA3"/>
    <a:srgbClr val="F8E9C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9"/>
    <p:restoredTop sz="64210"/>
  </p:normalViewPr>
  <p:slideViewPr>
    <p:cSldViewPr>
      <p:cViewPr>
        <p:scale>
          <a:sx n="65" d="100"/>
          <a:sy n="65" d="100"/>
        </p:scale>
        <p:origin x="1896" y="-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Work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5"/>
            <c:spPr>
              <a:solidFill>
                <a:srgbClr val="C00000"/>
              </a:solidFill>
              <a:ln w="19050">
                <a:solidFill>
                  <a:schemeClr val="lt1"/>
                </a:solidFill>
              </a:ln>
              <a:effectLst/>
            </c:spPr>
          </c:dPt>
          <c:dPt>
            <c:idx val="1"/>
            <c:bubble3D val="0"/>
            <c:spPr>
              <a:solidFill>
                <a:schemeClr val="accent3">
                  <a:lumMod val="75000"/>
                </a:schemeClr>
              </a:solidFill>
              <a:ln w="19050">
                <a:solidFill>
                  <a:schemeClr val="lt1"/>
                </a:solidFill>
              </a:ln>
              <a:effectLst/>
            </c:spPr>
          </c:dPt>
          <c:cat>
            <c:strRef>
              <c:f>Sheet1!$A$2:$A$3</c:f>
              <c:strCache>
                <c:ptCount val="2"/>
                <c:pt idx="0">
                  <c:v>No</c:v>
                </c:pt>
                <c:pt idx="1">
                  <c:v>Yes</c:v>
                </c:pt>
              </c:strCache>
            </c:strRef>
          </c:cat>
          <c:val>
            <c:numRef>
              <c:f>Sheet1!$B$2:$B$3</c:f>
              <c:numCache>
                <c:formatCode>General</c:formatCode>
                <c:ptCount val="2"/>
                <c:pt idx="0">
                  <c:v>102.0</c:v>
                </c:pt>
                <c:pt idx="1">
                  <c:v>7.0</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3">
                <a:lumMod val="75000"/>
              </a:schemeClr>
            </a:solidFill>
            <a:ln>
              <a:noFill/>
            </a:ln>
            <a:effectLst/>
          </c:spPr>
          <c:invertIfNegative val="0"/>
          <c:dPt>
            <c:idx val="1"/>
            <c:invertIfNegative val="0"/>
            <c:bubble3D val="0"/>
            <c:spPr>
              <a:solidFill>
                <a:srgbClr val="C00000"/>
              </a:solidFill>
              <a:ln>
                <a:noFill/>
              </a:ln>
              <a:effectLst/>
            </c:spPr>
          </c:dPt>
          <c:cat>
            <c:strRef>
              <c:f>[Workbook3]Sheet1!$A$1:$A$2</c:f>
              <c:strCache>
                <c:ptCount val="2"/>
                <c:pt idx="0">
                  <c:v>Yes</c:v>
                </c:pt>
                <c:pt idx="1">
                  <c:v>No </c:v>
                </c:pt>
              </c:strCache>
            </c:strRef>
          </c:cat>
          <c:val>
            <c:numRef>
              <c:f>[Workbook3]Sheet1!$B$1:$B$2</c:f>
              <c:numCache>
                <c:formatCode>General</c:formatCode>
                <c:ptCount val="2"/>
                <c:pt idx="0">
                  <c:v>94.5</c:v>
                </c:pt>
                <c:pt idx="1">
                  <c:v>5.5</c:v>
                </c:pt>
              </c:numCache>
            </c:numRef>
          </c:val>
        </c:ser>
        <c:dLbls>
          <c:showLegendKey val="0"/>
          <c:showVal val="0"/>
          <c:showCatName val="0"/>
          <c:showSerName val="0"/>
          <c:showPercent val="0"/>
          <c:showBubbleSize val="0"/>
        </c:dLbls>
        <c:gapWidth val="219"/>
        <c:overlap val="-27"/>
        <c:axId val="-1438542064"/>
        <c:axId val="-1439406128"/>
      </c:barChart>
      <c:catAx>
        <c:axId val="-143854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1439406128"/>
        <c:crosses val="autoZero"/>
        <c:auto val="1"/>
        <c:lblAlgn val="ctr"/>
        <c:lblOffset val="100"/>
        <c:noMultiLvlLbl val="0"/>
      </c:catAx>
      <c:valAx>
        <c:axId val="-1439406128"/>
        <c:scaling>
          <c:orientation val="minMax"/>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143854206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6971CF-66CA-3F4D-B988-4706C83ECC83}" type="doc">
      <dgm:prSet loTypeId="urn:microsoft.com/office/officeart/2005/8/layout/process4" loCatId="" qsTypeId="urn:microsoft.com/office/officeart/2005/8/quickstyle/3D4" qsCatId="3D" csTypeId="urn:microsoft.com/office/officeart/2005/8/colors/accent0_1" csCatId="mainScheme" phldr="1"/>
      <dgm:spPr/>
      <dgm:t>
        <a:bodyPr/>
        <a:lstStyle/>
        <a:p>
          <a:endParaRPr lang="en-US"/>
        </a:p>
      </dgm:t>
    </dgm:pt>
    <dgm:pt modelId="{B08F5607-63B1-E447-84E8-D25E77B9E9D7}">
      <dgm:prSet/>
      <dgm:spPr>
        <a:solidFill>
          <a:srgbClr val="A0F3BF"/>
        </a:solidFill>
      </dgm:spPr>
      <dgm:t>
        <a:bodyPr/>
        <a:lstStyle/>
        <a:p>
          <a:pPr rtl="0"/>
          <a:r>
            <a:rPr lang="en-US" b="1" dirty="0" smtClean="0">
              <a:latin typeface="Arial" charset="0"/>
              <a:ea typeface="Arial" charset="0"/>
              <a:cs typeface="Arial" charset="0"/>
            </a:rPr>
            <a:t>Background: </a:t>
          </a:r>
          <a:r>
            <a:rPr lang="en-US" dirty="0" smtClean="0">
              <a:latin typeface="Arial" charset="0"/>
              <a:ea typeface="Arial" charset="0"/>
              <a:cs typeface="Arial" charset="0"/>
            </a:rPr>
            <a:t>glaucoma is a leading cause of vision loss &amp; disability in Canada. </a:t>
          </a:r>
          <a:endParaRPr lang="en-US" dirty="0">
            <a:latin typeface="Arial" charset="0"/>
            <a:ea typeface="Arial" charset="0"/>
            <a:cs typeface="Arial" charset="0"/>
          </a:endParaRPr>
        </a:p>
      </dgm:t>
    </dgm:pt>
    <dgm:pt modelId="{B4D41CDD-116B-0B49-8F60-EE96D50A9D91}" type="parTrans" cxnId="{D15FA953-F481-BB40-9568-063DF164BBD1}">
      <dgm:prSet/>
      <dgm:spPr/>
      <dgm:t>
        <a:bodyPr/>
        <a:lstStyle/>
        <a:p>
          <a:endParaRPr lang="en-US"/>
        </a:p>
      </dgm:t>
    </dgm:pt>
    <dgm:pt modelId="{68B8BB8F-6A77-3842-8746-73B54FDCF5E6}" type="sibTrans" cxnId="{D15FA953-F481-BB40-9568-063DF164BBD1}">
      <dgm:prSet/>
      <dgm:spPr/>
      <dgm:t>
        <a:bodyPr/>
        <a:lstStyle/>
        <a:p>
          <a:endParaRPr lang="en-US"/>
        </a:p>
      </dgm:t>
    </dgm:pt>
    <dgm:pt modelId="{6E8A6554-04F4-E445-B421-D03FC17A5A73}">
      <dgm:prSet/>
      <dgm:spPr>
        <a:solidFill>
          <a:schemeClr val="accent1">
            <a:lumMod val="20000"/>
            <a:lumOff val="80000"/>
          </a:schemeClr>
        </a:solidFill>
      </dgm:spPr>
      <dgm:t>
        <a:bodyPr/>
        <a:lstStyle/>
        <a:p>
          <a:pPr rtl="0"/>
          <a:r>
            <a:rPr lang="en-US" b="1" dirty="0" smtClean="0">
              <a:latin typeface="Arial" charset="0"/>
              <a:ea typeface="Arial" charset="0"/>
              <a:cs typeface="Arial" charset="0"/>
            </a:rPr>
            <a:t>Problem: </a:t>
          </a:r>
          <a:r>
            <a:rPr lang="en-US" dirty="0" smtClean="0">
              <a:latin typeface="Arial" charset="0"/>
              <a:ea typeface="Arial" charset="0"/>
              <a:cs typeface="Arial" charset="0"/>
            </a:rPr>
            <a:t>sharp rise in vision loss expected through 2030. </a:t>
          </a:r>
          <a:endParaRPr lang="en-US" dirty="0">
            <a:latin typeface="Arial" charset="0"/>
            <a:ea typeface="Arial" charset="0"/>
            <a:cs typeface="Arial" charset="0"/>
          </a:endParaRPr>
        </a:p>
      </dgm:t>
    </dgm:pt>
    <dgm:pt modelId="{1C0B83D1-ABA0-0342-93C2-7B8D7C68E47B}" type="parTrans" cxnId="{7BF3B41A-F732-7F47-BE34-6072C664B132}">
      <dgm:prSet/>
      <dgm:spPr/>
      <dgm:t>
        <a:bodyPr/>
        <a:lstStyle/>
        <a:p>
          <a:endParaRPr lang="en-US"/>
        </a:p>
      </dgm:t>
    </dgm:pt>
    <dgm:pt modelId="{A71C2D1E-3B7F-C544-94D8-51CDCD6BA206}" type="sibTrans" cxnId="{7BF3B41A-F732-7F47-BE34-6072C664B132}">
      <dgm:prSet/>
      <dgm:spPr/>
      <dgm:t>
        <a:bodyPr/>
        <a:lstStyle/>
        <a:p>
          <a:endParaRPr lang="en-US"/>
        </a:p>
      </dgm:t>
    </dgm:pt>
    <dgm:pt modelId="{95850202-970C-4A46-BC24-BF12BAE296A0}">
      <dgm:prSet/>
      <dgm:spPr>
        <a:solidFill>
          <a:srgbClr val="AAFFCC"/>
        </a:solidFill>
      </dgm:spPr>
      <dgm:t>
        <a:bodyPr/>
        <a:lstStyle/>
        <a:p>
          <a:pPr rtl="0"/>
          <a:r>
            <a:rPr lang="en-US" b="1" dirty="0" smtClean="0">
              <a:latin typeface="Arial" charset="0"/>
              <a:ea typeface="Arial" charset="0"/>
              <a:cs typeface="Arial" charset="0"/>
            </a:rPr>
            <a:t>Gap</a:t>
          </a:r>
          <a:r>
            <a:rPr lang="en-US" dirty="0" smtClean="0">
              <a:latin typeface="Arial" charset="0"/>
              <a:ea typeface="Arial" charset="0"/>
              <a:cs typeface="Arial" charset="0"/>
            </a:rPr>
            <a:t>: little data available regarding glaucoma care practices in Canada.</a:t>
          </a:r>
          <a:endParaRPr lang="en-US" dirty="0">
            <a:latin typeface="Arial" charset="0"/>
            <a:ea typeface="Arial" charset="0"/>
            <a:cs typeface="Arial" charset="0"/>
          </a:endParaRPr>
        </a:p>
      </dgm:t>
    </dgm:pt>
    <dgm:pt modelId="{BFE97985-1B67-6744-B687-EAA00CCFE621}" type="parTrans" cxnId="{C0DBDA15-A9EE-1C42-A675-F5AD5CF21AEF}">
      <dgm:prSet/>
      <dgm:spPr/>
      <dgm:t>
        <a:bodyPr/>
        <a:lstStyle/>
        <a:p>
          <a:endParaRPr lang="en-US"/>
        </a:p>
      </dgm:t>
    </dgm:pt>
    <dgm:pt modelId="{2FDE4C88-780B-1740-97CC-E32561B95840}" type="sibTrans" cxnId="{C0DBDA15-A9EE-1C42-A675-F5AD5CF21AEF}">
      <dgm:prSet/>
      <dgm:spPr/>
      <dgm:t>
        <a:bodyPr/>
        <a:lstStyle/>
        <a:p>
          <a:endParaRPr lang="en-US"/>
        </a:p>
      </dgm:t>
    </dgm:pt>
    <dgm:pt modelId="{2CDDDCAB-94A9-C84A-9695-1E64517DF4D3}">
      <dgm:prSet/>
      <dgm:spPr/>
      <dgm:t>
        <a:bodyPr/>
        <a:lstStyle/>
        <a:p>
          <a:pPr rtl="0"/>
          <a:r>
            <a:rPr lang="en-US" b="1" dirty="0" smtClean="0">
              <a:latin typeface="Arial" charset="0"/>
              <a:ea typeface="Arial" charset="0"/>
              <a:cs typeface="Arial" charset="0"/>
            </a:rPr>
            <a:t>Contribution</a:t>
          </a:r>
          <a:r>
            <a:rPr lang="en-US" dirty="0" smtClean="0">
              <a:latin typeface="Arial" charset="0"/>
              <a:ea typeface="Arial" charset="0"/>
              <a:cs typeface="Arial" charset="0"/>
            </a:rPr>
            <a:t>: first study attempting to define current state of glaucoma care in Canada</a:t>
          </a:r>
          <a:r>
            <a:rPr lang="en-US" dirty="0" smtClean="0"/>
            <a:t>.</a:t>
          </a:r>
          <a:endParaRPr lang="en-US" dirty="0"/>
        </a:p>
      </dgm:t>
    </dgm:pt>
    <dgm:pt modelId="{05F52513-746E-3D44-B64E-8B6613E83B8F}" type="parTrans" cxnId="{CCA89D4D-EBBD-6240-81C4-1F922FE30D35}">
      <dgm:prSet/>
      <dgm:spPr/>
      <dgm:t>
        <a:bodyPr/>
        <a:lstStyle/>
        <a:p>
          <a:endParaRPr lang="en-US"/>
        </a:p>
      </dgm:t>
    </dgm:pt>
    <dgm:pt modelId="{11C1DBDE-3EDA-5E42-A76C-DC9B39415FFA}" type="sibTrans" cxnId="{CCA89D4D-EBBD-6240-81C4-1F922FE30D35}">
      <dgm:prSet/>
      <dgm:spPr/>
      <dgm:t>
        <a:bodyPr/>
        <a:lstStyle/>
        <a:p>
          <a:endParaRPr lang="en-US"/>
        </a:p>
      </dgm:t>
    </dgm:pt>
    <dgm:pt modelId="{D89123E9-D0FC-ED44-863D-DBDC456B38DE}" type="pres">
      <dgm:prSet presAssocID="{586971CF-66CA-3F4D-B988-4706C83ECC83}" presName="Name0" presStyleCnt="0">
        <dgm:presLayoutVars>
          <dgm:dir/>
          <dgm:animLvl val="lvl"/>
          <dgm:resizeHandles val="exact"/>
        </dgm:presLayoutVars>
      </dgm:prSet>
      <dgm:spPr/>
    </dgm:pt>
    <dgm:pt modelId="{DAF37029-DA49-B742-B07A-257939F787AA}" type="pres">
      <dgm:prSet presAssocID="{2CDDDCAB-94A9-C84A-9695-1E64517DF4D3}" presName="boxAndChildren" presStyleCnt="0"/>
      <dgm:spPr/>
    </dgm:pt>
    <dgm:pt modelId="{F273A818-BE65-7249-B3DD-282CFD7B5CC2}" type="pres">
      <dgm:prSet presAssocID="{2CDDDCAB-94A9-C84A-9695-1E64517DF4D3}" presName="parentTextBox" presStyleLbl="node1" presStyleIdx="0" presStyleCnt="4"/>
      <dgm:spPr/>
    </dgm:pt>
    <dgm:pt modelId="{6ACF1E99-85C5-E84F-AC03-C731B73F35FD}" type="pres">
      <dgm:prSet presAssocID="{2FDE4C88-780B-1740-97CC-E32561B95840}" presName="sp" presStyleCnt="0"/>
      <dgm:spPr/>
    </dgm:pt>
    <dgm:pt modelId="{4AD1634E-93CB-3245-9DB4-831D8EB7762F}" type="pres">
      <dgm:prSet presAssocID="{95850202-970C-4A46-BC24-BF12BAE296A0}" presName="arrowAndChildren" presStyleCnt="0"/>
      <dgm:spPr/>
    </dgm:pt>
    <dgm:pt modelId="{21CF3CE2-E90E-5B4C-AE9A-82D516494035}" type="pres">
      <dgm:prSet presAssocID="{95850202-970C-4A46-BC24-BF12BAE296A0}" presName="parentTextArrow" presStyleLbl="node1" presStyleIdx="1" presStyleCnt="4"/>
      <dgm:spPr/>
      <dgm:t>
        <a:bodyPr/>
        <a:lstStyle/>
        <a:p>
          <a:endParaRPr lang="en-US"/>
        </a:p>
      </dgm:t>
    </dgm:pt>
    <dgm:pt modelId="{5BCAB849-722C-A540-A1AA-90D9F55218C6}" type="pres">
      <dgm:prSet presAssocID="{A71C2D1E-3B7F-C544-94D8-51CDCD6BA206}" presName="sp" presStyleCnt="0"/>
      <dgm:spPr/>
    </dgm:pt>
    <dgm:pt modelId="{224015CD-3A52-7645-983B-2DF94A3B2E25}" type="pres">
      <dgm:prSet presAssocID="{6E8A6554-04F4-E445-B421-D03FC17A5A73}" presName="arrowAndChildren" presStyleCnt="0"/>
      <dgm:spPr/>
    </dgm:pt>
    <dgm:pt modelId="{601D5139-AA86-9349-A440-92FEED28E4D7}" type="pres">
      <dgm:prSet presAssocID="{6E8A6554-04F4-E445-B421-D03FC17A5A73}" presName="parentTextArrow" presStyleLbl="node1" presStyleIdx="2" presStyleCnt="4"/>
      <dgm:spPr/>
      <dgm:t>
        <a:bodyPr/>
        <a:lstStyle/>
        <a:p>
          <a:endParaRPr lang="en-US"/>
        </a:p>
      </dgm:t>
    </dgm:pt>
    <dgm:pt modelId="{9AA66D08-C32C-C74E-BC7B-B704D6A11486}" type="pres">
      <dgm:prSet presAssocID="{68B8BB8F-6A77-3842-8746-73B54FDCF5E6}" presName="sp" presStyleCnt="0"/>
      <dgm:spPr/>
    </dgm:pt>
    <dgm:pt modelId="{2004B84F-7CB2-5E4B-B962-2C9C5E3ECBDB}" type="pres">
      <dgm:prSet presAssocID="{B08F5607-63B1-E447-84E8-D25E77B9E9D7}" presName="arrowAndChildren" presStyleCnt="0"/>
      <dgm:spPr/>
    </dgm:pt>
    <dgm:pt modelId="{F885A5B5-34EC-334C-8A11-995EAA2F47BB}" type="pres">
      <dgm:prSet presAssocID="{B08F5607-63B1-E447-84E8-D25E77B9E9D7}" presName="parentTextArrow" presStyleLbl="node1" presStyleIdx="3" presStyleCnt="4"/>
      <dgm:spPr/>
      <dgm:t>
        <a:bodyPr/>
        <a:lstStyle/>
        <a:p>
          <a:endParaRPr lang="en-US"/>
        </a:p>
      </dgm:t>
    </dgm:pt>
  </dgm:ptLst>
  <dgm:cxnLst>
    <dgm:cxn modelId="{CCA89D4D-EBBD-6240-81C4-1F922FE30D35}" srcId="{586971CF-66CA-3F4D-B988-4706C83ECC83}" destId="{2CDDDCAB-94A9-C84A-9695-1E64517DF4D3}" srcOrd="3" destOrd="0" parTransId="{05F52513-746E-3D44-B64E-8B6613E83B8F}" sibTransId="{11C1DBDE-3EDA-5E42-A76C-DC9B39415FFA}"/>
    <dgm:cxn modelId="{7BF3B41A-F732-7F47-BE34-6072C664B132}" srcId="{586971CF-66CA-3F4D-B988-4706C83ECC83}" destId="{6E8A6554-04F4-E445-B421-D03FC17A5A73}" srcOrd="1" destOrd="0" parTransId="{1C0B83D1-ABA0-0342-93C2-7B8D7C68E47B}" sibTransId="{A71C2D1E-3B7F-C544-94D8-51CDCD6BA206}"/>
    <dgm:cxn modelId="{D15FA953-F481-BB40-9568-063DF164BBD1}" srcId="{586971CF-66CA-3F4D-B988-4706C83ECC83}" destId="{B08F5607-63B1-E447-84E8-D25E77B9E9D7}" srcOrd="0" destOrd="0" parTransId="{B4D41CDD-116B-0B49-8F60-EE96D50A9D91}" sibTransId="{68B8BB8F-6A77-3842-8746-73B54FDCF5E6}"/>
    <dgm:cxn modelId="{C2F9D2E0-BBBC-F549-B6A6-553F7D860836}" type="presOf" srcId="{B08F5607-63B1-E447-84E8-D25E77B9E9D7}" destId="{F885A5B5-34EC-334C-8A11-995EAA2F47BB}" srcOrd="0" destOrd="0" presId="urn:microsoft.com/office/officeart/2005/8/layout/process4"/>
    <dgm:cxn modelId="{92D29BAD-3C94-B646-9993-B16FC8CB69E8}" type="presOf" srcId="{2CDDDCAB-94A9-C84A-9695-1E64517DF4D3}" destId="{F273A818-BE65-7249-B3DD-282CFD7B5CC2}" srcOrd="0" destOrd="0" presId="urn:microsoft.com/office/officeart/2005/8/layout/process4"/>
    <dgm:cxn modelId="{C0DBDA15-A9EE-1C42-A675-F5AD5CF21AEF}" srcId="{586971CF-66CA-3F4D-B988-4706C83ECC83}" destId="{95850202-970C-4A46-BC24-BF12BAE296A0}" srcOrd="2" destOrd="0" parTransId="{BFE97985-1B67-6744-B687-EAA00CCFE621}" sibTransId="{2FDE4C88-780B-1740-97CC-E32561B95840}"/>
    <dgm:cxn modelId="{C46C02CB-4B35-F045-8401-2A79429A7E36}" type="presOf" srcId="{95850202-970C-4A46-BC24-BF12BAE296A0}" destId="{21CF3CE2-E90E-5B4C-AE9A-82D516494035}" srcOrd="0" destOrd="0" presId="urn:microsoft.com/office/officeart/2005/8/layout/process4"/>
    <dgm:cxn modelId="{9D96920D-1C0D-9C43-A9B4-FDDB3450DD18}" type="presOf" srcId="{586971CF-66CA-3F4D-B988-4706C83ECC83}" destId="{D89123E9-D0FC-ED44-863D-DBDC456B38DE}" srcOrd="0" destOrd="0" presId="urn:microsoft.com/office/officeart/2005/8/layout/process4"/>
    <dgm:cxn modelId="{5894B3BC-AE84-704D-8790-EA964D722A9D}" type="presOf" srcId="{6E8A6554-04F4-E445-B421-D03FC17A5A73}" destId="{601D5139-AA86-9349-A440-92FEED28E4D7}" srcOrd="0" destOrd="0" presId="urn:microsoft.com/office/officeart/2005/8/layout/process4"/>
    <dgm:cxn modelId="{707B52EE-2012-0941-B16A-0CC6F273A0B0}" type="presParOf" srcId="{D89123E9-D0FC-ED44-863D-DBDC456B38DE}" destId="{DAF37029-DA49-B742-B07A-257939F787AA}" srcOrd="0" destOrd="0" presId="urn:microsoft.com/office/officeart/2005/8/layout/process4"/>
    <dgm:cxn modelId="{99187FE8-5120-9E4A-AC77-86DEBC2463E1}" type="presParOf" srcId="{DAF37029-DA49-B742-B07A-257939F787AA}" destId="{F273A818-BE65-7249-B3DD-282CFD7B5CC2}" srcOrd="0" destOrd="0" presId="urn:microsoft.com/office/officeart/2005/8/layout/process4"/>
    <dgm:cxn modelId="{EF98196C-E426-7C45-B571-7AA60C40817D}" type="presParOf" srcId="{D89123E9-D0FC-ED44-863D-DBDC456B38DE}" destId="{6ACF1E99-85C5-E84F-AC03-C731B73F35FD}" srcOrd="1" destOrd="0" presId="urn:microsoft.com/office/officeart/2005/8/layout/process4"/>
    <dgm:cxn modelId="{6D7933E6-60C3-814A-995C-8CEA8788E2EB}" type="presParOf" srcId="{D89123E9-D0FC-ED44-863D-DBDC456B38DE}" destId="{4AD1634E-93CB-3245-9DB4-831D8EB7762F}" srcOrd="2" destOrd="0" presId="urn:microsoft.com/office/officeart/2005/8/layout/process4"/>
    <dgm:cxn modelId="{FD176B31-77E3-5D4A-BB86-C0CEAC5B2B6C}" type="presParOf" srcId="{4AD1634E-93CB-3245-9DB4-831D8EB7762F}" destId="{21CF3CE2-E90E-5B4C-AE9A-82D516494035}" srcOrd="0" destOrd="0" presId="urn:microsoft.com/office/officeart/2005/8/layout/process4"/>
    <dgm:cxn modelId="{4287F6DA-1231-304E-A28A-AC7F314240F5}" type="presParOf" srcId="{D89123E9-D0FC-ED44-863D-DBDC456B38DE}" destId="{5BCAB849-722C-A540-A1AA-90D9F55218C6}" srcOrd="3" destOrd="0" presId="urn:microsoft.com/office/officeart/2005/8/layout/process4"/>
    <dgm:cxn modelId="{579A9F43-8967-1847-9E03-EFFFC1CA32C5}" type="presParOf" srcId="{D89123E9-D0FC-ED44-863D-DBDC456B38DE}" destId="{224015CD-3A52-7645-983B-2DF94A3B2E25}" srcOrd="4" destOrd="0" presId="urn:microsoft.com/office/officeart/2005/8/layout/process4"/>
    <dgm:cxn modelId="{87B4D992-2318-F04C-B66E-966CA44ABB11}" type="presParOf" srcId="{224015CD-3A52-7645-983B-2DF94A3B2E25}" destId="{601D5139-AA86-9349-A440-92FEED28E4D7}" srcOrd="0" destOrd="0" presId="urn:microsoft.com/office/officeart/2005/8/layout/process4"/>
    <dgm:cxn modelId="{52001B28-783F-474F-90CA-2773CBC8AA9A}" type="presParOf" srcId="{D89123E9-D0FC-ED44-863D-DBDC456B38DE}" destId="{9AA66D08-C32C-C74E-BC7B-B704D6A11486}" srcOrd="5" destOrd="0" presId="urn:microsoft.com/office/officeart/2005/8/layout/process4"/>
    <dgm:cxn modelId="{0A2C2CC7-A686-7B42-9A60-F4E49332C5C1}" type="presParOf" srcId="{D89123E9-D0FC-ED44-863D-DBDC456B38DE}" destId="{2004B84F-7CB2-5E4B-B962-2C9C5E3ECBDB}" srcOrd="6" destOrd="0" presId="urn:microsoft.com/office/officeart/2005/8/layout/process4"/>
    <dgm:cxn modelId="{DFDA5340-8679-5649-82EE-B580F332C21B}" type="presParOf" srcId="{2004B84F-7CB2-5E4B-B962-2C9C5E3ECBDB}" destId="{F885A5B5-34EC-334C-8A11-995EAA2F47BB}" srcOrd="0" destOrd="0" presId="urn:microsoft.com/office/officeart/2005/8/layout/process4"/>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73A818-BE65-7249-B3DD-282CFD7B5CC2}">
      <dsp:nvSpPr>
        <dsp:cNvPr id="0" name=""/>
        <dsp:cNvSpPr/>
      </dsp:nvSpPr>
      <dsp:spPr>
        <a:xfrm>
          <a:off x="0" y="3244431"/>
          <a:ext cx="7490125" cy="709802"/>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b="1" kern="1200" dirty="0" smtClean="0">
              <a:latin typeface="Arial" charset="0"/>
              <a:ea typeface="Arial" charset="0"/>
              <a:cs typeface="Arial" charset="0"/>
            </a:rPr>
            <a:t>Contribution</a:t>
          </a:r>
          <a:r>
            <a:rPr lang="en-US" sz="1700" kern="1200" dirty="0" smtClean="0">
              <a:latin typeface="Arial" charset="0"/>
              <a:ea typeface="Arial" charset="0"/>
              <a:cs typeface="Arial" charset="0"/>
            </a:rPr>
            <a:t>: first study attempting to define current state of glaucoma care in Canada</a:t>
          </a:r>
          <a:r>
            <a:rPr lang="en-US" sz="1700" kern="1200" dirty="0" smtClean="0"/>
            <a:t>.</a:t>
          </a:r>
          <a:endParaRPr lang="en-US" sz="1700" kern="1200" dirty="0"/>
        </a:p>
      </dsp:txBody>
      <dsp:txXfrm>
        <a:off x="0" y="3244431"/>
        <a:ext cx="7490125" cy="709802"/>
      </dsp:txXfrm>
    </dsp:sp>
    <dsp:sp modelId="{21CF3CE2-E90E-5B4C-AE9A-82D516494035}">
      <dsp:nvSpPr>
        <dsp:cNvPr id="0" name=""/>
        <dsp:cNvSpPr/>
      </dsp:nvSpPr>
      <dsp:spPr>
        <a:xfrm rot="10800000">
          <a:off x="0" y="2163402"/>
          <a:ext cx="7490125" cy="1091675"/>
        </a:xfrm>
        <a:prstGeom prst="upArrowCallout">
          <a:avLst/>
        </a:prstGeom>
        <a:solidFill>
          <a:srgbClr val="AAFFC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b="1" kern="1200" dirty="0" smtClean="0">
              <a:latin typeface="Arial" charset="0"/>
              <a:ea typeface="Arial" charset="0"/>
              <a:cs typeface="Arial" charset="0"/>
            </a:rPr>
            <a:t>Gap</a:t>
          </a:r>
          <a:r>
            <a:rPr lang="en-US" sz="1700" kern="1200" dirty="0" smtClean="0">
              <a:latin typeface="Arial" charset="0"/>
              <a:ea typeface="Arial" charset="0"/>
              <a:cs typeface="Arial" charset="0"/>
            </a:rPr>
            <a:t>: little data available regarding glaucoma care practices in Canada.</a:t>
          </a:r>
          <a:endParaRPr lang="en-US" sz="1700" kern="1200" dirty="0">
            <a:latin typeface="Arial" charset="0"/>
            <a:ea typeface="Arial" charset="0"/>
            <a:cs typeface="Arial" charset="0"/>
          </a:endParaRPr>
        </a:p>
      </dsp:txBody>
      <dsp:txXfrm rot="10800000">
        <a:off x="0" y="2163402"/>
        <a:ext cx="7490125" cy="709338"/>
      </dsp:txXfrm>
    </dsp:sp>
    <dsp:sp modelId="{601D5139-AA86-9349-A440-92FEED28E4D7}">
      <dsp:nvSpPr>
        <dsp:cNvPr id="0" name=""/>
        <dsp:cNvSpPr/>
      </dsp:nvSpPr>
      <dsp:spPr>
        <a:xfrm rot="10800000">
          <a:off x="0" y="1082373"/>
          <a:ext cx="7490125" cy="1091675"/>
        </a:xfrm>
        <a:prstGeom prst="upArrowCallout">
          <a:avLst/>
        </a:prstGeom>
        <a:solidFill>
          <a:schemeClr val="accent1">
            <a:lumMod val="20000"/>
            <a:lumOff val="80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b="1" kern="1200" dirty="0" smtClean="0">
              <a:latin typeface="Arial" charset="0"/>
              <a:ea typeface="Arial" charset="0"/>
              <a:cs typeface="Arial" charset="0"/>
            </a:rPr>
            <a:t>Problem: </a:t>
          </a:r>
          <a:r>
            <a:rPr lang="en-US" sz="1700" kern="1200" dirty="0" smtClean="0">
              <a:latin typeface="Arial" charset="0"/>
              <a:ea typeface="Arial" charset="0"/>
              <a:cs typeface="Arial" charset="0"/>
            </a:rPr>
            <a:t>sharp rise in vision loss expected through 2030. </a:t>
          </a:r>
          <a:endParaRPr lang="en-US" sz="1700" kern="1200" dirty="0">
            <a:latin typeface="Arial" charset="0"/>
            <a:ea typeface="Arial" charset="0"/>
            <a:cs typeface="Arial" charset="0"/>
          </a:endParaRPr>
        </a:p>
      </dsp:txBody>
      <dsp:txXfrm rot="10800000">
        <a:off x="0" y="1082373"/>
        <a:ext cx="7490125" cy="709338"/>
      </dsp:txXfrm>
    </dsp:sp>
    <dsp:sp modelId="{F885A5B5-34EC-334C-8A11-995EAA2F47BB}">
      <dsp:nvSpPr>
        <dsp:cNvPr id="0" name=""/>
        <dsp:cNvSpPr/>
      </dsp:nvSpPr>
      <dsp:spPr>
        <a:xfrm rot="10800000">
          <a:off x="0" y="1344"/>
          <a:ext cx="7490125" cy="1091675"/>
        </a:xfrm>
        <a:prstGeom prst="upArrowCallout">
          <a:avLst/>
        </a:prstGeom>
        <a:solidFill>
          <a:srgbClr val="A0F3BF"/>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en-US" sz="1700" b="1" kern="1200" dirty="0" smtClean="0">
              <a:latin typeface="Arial" charset="0"/>
              <a:ea typeface="Arial" charset="0"/>
              <a:cs typeface="Arial" charset="0"/>
            </a:rPr>
            <a:t>Background: </a:t>
          </a:r>
          <a:r>
            <a:rPr lang="en-US" sz="1700" kern="1200" dirty="0" smtClean="0">
              <a:latin typeface="Arial" charset="0"/>
              <a:ea typeface="Arial" charset="0"/>
              <a:cs typeface="Arial" charset="0"/>
            </a:rPr>
            <a:t>glaucoma is a leading cause of vision loss &amp; disability in Canada. </a:t>
          </a:r>
          <a:endParaRPr lang="en-US" sz="1700" kern="1200" dirty="0">
            <a:latin typeface="Arial" charset="0"/>
            <a:ea typeface="Arial" charset="0"/>
            <a:cs typeface="Arial" charset="0"/>
          </a:endParaRPr>
        </a:p>
      </dsp:txBody>
      <dsp:txXfrm rot="10800000">
        <a:off x="0" y="1344"/>
        <a:ext cx="7490125" cy="70933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3450E-6A14-3A4F-9CD8-763BB33E74A6}" type="datetimeFigureOut">
              <a:rPr lang="en-US" smtClean="0"/>
              <a:t>10/13/17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04D25C-639F-4642-91DC-C6DD2C174157}" type="slidenum">
              <a:rPr lang="en-US" smtClean="0"/>
              <a:t>‹#›</a:t>
            </a:fld>
            <a:endParaRPr lang="en-US"/>
          </a:p>
        </p:txBody>
      </p:sp>
    </p:spTree>
    <p:extLst>
      <p:ext uri="{BB962C8B-B14F-4D97-AF65-F5344CB8AC3E}">
        <p14:creationId xmlns:p14="http://schemas.microsoft.com/office/powerpoint/2010/main" val="849100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5FF4115-F64D-CF4B-A7E2-A52AD597559D}"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9098640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survey was distributed using a modified Dillman Method (Dillman, 1978). Surveys, accompanied by a brief cover letter that explained the purpose of the study and voluntary participation, were emailed to all</a:t>
            </a:r>
            <a:r>
              <a:rPr lang="en-US" sz="1200" kern="1200" baseline="0" dirty="0" smtClean="0">
                <a:solidFill>
                  <a:schemeClr val="tx1"/>
                </a:solidFill>
                <a:effectLst/>
                <a:latin typeface="+mn-lt"/>
                <a:ea typeface="+mn-ea"/>
                <a:cs typeface="+mn-cs"/>
              </a:rPr>
              <a:t> surgeons</a:t>
            </a:r>
            <a:r>
              <a:rPr lang="en-US" sz="1200" kern="1200" dirty="0" smtClean="0">
                <a:solidFill>
                  <a:schemeClr val="tx1"/>
                </a:solidFill>
                <a:effectLst/>
                <a:latin typeface="+mn-lt"/>
                <a:ea typeface="+mn-ea"/>
                <a:cs typeface="+mn-cs"/>
              </a:rPr>
              <a:t> listed</a:t>
            </a:r>
            <a:r>
              <a:rPr lang="en-US" sz="1200" kern="1200" baseline="0" dirty="0" smtClean="0">
                <a:solidFill>
                  <a:schemeClr val="tx1"/>
                </a:solidFill>
                <a:effectLst/>
                <a:latin typeface="+mn-lt"/>
                <a:ea typeface="+mn-ea"/>
                <a:cs typeface="+mn-cs"/>
              </a:rPr>
              <a:t> on the official member list of the Canadian Ophthalmological Society</a:t>
            </a:r>
            <a:r>
              <a:rPr lang="en-US" sz="1200" kern="1200" dirty="0" smtClean="0">
                <a:solidFill>
                  <a:schemeClr val="tx1"/>
                </a:solidFill>
                <a:effectLst/>
                <a:latin typeface="+mn-lt"/>
                <a:ea typeface="+mn-ea"/>
                <a:cs typeface="+mn-cs"/>
              </a:rPr>
              <a:t> in February 2017. Exactly two weeks later a reminder email, also accompanied by the survey, was re-distributed to all members. Email recipients were given the option of completing the survey online using an electronic Survey</a:t>
            </a:r>
            <a:r>
              <a:rPr lang="en-US" sz="1200" kern="1200" baseline="0" dirty="0" smtClean="0">
                <a:solidFill>
                  <a:schemeClr val="tx1"/>
                </a:solidFill>
                <a:effectLst/>
                <a:latin typeface="+mn-lt"/>
                <a:ea typeface="+mn-ea"/>
                <a:cs typeface="+mn-cs"/>
              </a:rPr>
              <a:t> M</a:t>
            </a:r>
            <a:r>
              <a:rPr lang="en-US" sz="1200" kern="1200" dirty="0" smtClean="0">
                <a:solidFill>
                  <a:schemeClr val="tx1"/>
                </a:solidFill>
                <a:effectLst/>
                <a:latin typeface="+mn-lt"/>
                <a:ea typeface="+mn-ea"/>
                <a:cs typeface="+mn-cs"/>
              </a:rPr>
              <a:t>onkey link, or completing the pdf</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copy of the survey and returning it to the email address provided. All survey materials were provided in both English and French. Completed surveys were received between February and June 2017.</a:t>
            </a:r>
          </a:p>
          <a:p>
            <a:endParaRPr lang="en-US" dirty="0"/>
          </a:p>
        </p:txBody>
      </p:sp>
      <p:sp>
        <p:nvSpPr>
          <p:cNvPr id="4" name="Slide Number Placeholder 3"/>
          <p:cNvSpPr>
            <a:spLocks noGrp="1"/>
          </p:cNvSpPr>
          <p:nvPr>
            <p:ph type="sldNum" sz="quarter" idx="10"/>
          </p:nvPr>
        </p:nvSpPr>
        <p:spPr/>
        <p:txBody>
          <a:bodyPr/>
          <a:lstStyle/>
          <a:p>
            <a:fld id="{1704D25C-639F-4642-91DC-C6DD2C174157}" type="slidenum">
              <a:rPr lang="en-US" smtClean="0"/>
              <a:t>12</a:t>
            </a:fld>
            <a:endParaRPr lang="en-US"/>
          </a:p>
        </p:txBody>
      </p:sp>
    </p:spTree>
    <p:extLst>
      <p:ext uri="{BB962C8B-B14F-4D97-AF65-F5344CB8AC3E}">
        <p14:creationId xmlns:p14="http://schemas.microsoft.com/office/powerpoint/2010/main" val="1001602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data were extracted and analyzed in an Excel database by a member of the research team. Responses were assessed individually and also grouped by province. Descriptive statistics were generated for each question. </a:t>
            </a:r>
            <a:r>
              <a:rPr lang="en-US" sz="1200" b="1" kern="1200" dirty="0" smtClean="0">
                <a:solidFill>
                  <a:schemeClr val="tx1"/>
                </a:solidFill>
                <a:effectLst/>
                <a:latin typeface="+mn-lt"/>
                <a:ea typeface="+mn-ea"/>
                <a:cs typeface="+mn-cs"/>
              </a:rPr>
              <a:t>A </a:t>
            </a:r>
            <a:r>
              <a:rPr lang="en-US" sz="1200" b="1" kern="1200" dirty="0" err="1" smtClean="0">
                <a:solidFill>
                  <a:schemeClr val="tx1"/>
                </a:solidFill>
                <a:effectLst/>
                <a:latin typeface="+mn-lt"/>
                <a:ea typeface="+mn-ea"/>
                <a:cs typeface="+mn-cs"/>
              </a:rPr>
              <a:t>Kruskal</a:t>
            </a:r>
            <a:r>
              <a:rPr lang="en-US" sz="1200" b="1" kern="1200" dirty="0" smtClean="0">
                <a:solidFill>
                  <a:schemeClr val="tx1"/>
                </a:solidFill>
                <a:effectLst/>
                <a:latin typeface="+mn-lt"/>
                <a:ea typeface="+mn-ea"/>
                <a:cs typeface="+mn-cs"/>
              </a:rPr>
              <a:t>-Wallis test</a:t>
            </a:r>
            <a:r>
              <a:rPr lang="en-US" sz="1200" kern="1200" dirty="0" smtClean="0">
                <a:solidFill>
                  <a:schemeClr val="tx1"/>
                </a:solidFill>
                <a:effectLst/>
                <a:latin typeface="+mn-lt"/>
                <a:ea typeface="+mn-ea"/>
                <a:cs typeface="+mn-cs"/>
              </a:rPr>
              <a:t> was used to compare patient volume estimates between groups (provinces). This non-parametric alternative was selected to account for the violation of normality encountered. This was examined using the Kolmogorov-Smirnov test. </a:t>
            </a:r>
            <a:r>
              <a:rPr lang="en-US" sz="1200" b="1" kern="1200" dirty="0" smtClean="0">
                <a:solidFill>
                  <a:schemeClr val="tx1"/>
                </a:solidFill>
                <a:effectLst/>
                <a:latin typeface="+mn-lt"/>
                <a:ea typeface="+mn-ea"/>
                <a:cs typeface="+mn-cs"/>
              </a:rPr>
              <a:t>Violation of normality is quite common in samples of this size.</a:t>
            </a:r>
          </a:p>
          <a:p>
            <a:endParaRPr lang="en-US" dirty="0"/>
          </a:p>
        </p:txBody>
      </p:sp>
      <p:sp>
        <p:nvSpPr>
          <p:cNvPr id="4" name="Slide Number Placeholder 3"/>
          <p:cNvSpPr>
            <a:spLocks noGrp="1"/>
          </p:cNvSpPr>
          <p:nvPr>
            <p:ph type="sldNum" sz="quarter" idx="10"/>
          </p:nvPr>
        </p:nvSpPr>
        <p:spPr/>
        <p:txBody>
          <a:bodyPr/>
          <a:lstStyle/>
          <a:p>
            <a:fld id="{1704D25C-639F-4642-91DC-C6DD2C174157}" type="slidenum">
              <a:rPr lang="en-US" smtClean="0"/>
              <a:t>13</a:t>
            </a:fld>
            <a:endParaRPr lang="en-US"/>
          </a:p>
        </p:txBody>
      </p:sp>
    </p:spTree>
    <p:extLst>
      <p:ext uri="{BB962C8B-B14F-4D97-AF65-F5344CB8AC3E}">
        <p14:creationId xmlns:p14="http://schemas.microsoft.com/office/powerpoint/2010/main" val="1535597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04D25C-639F-4642-91DC-C6DD2C174157}" type="slidenum">
              <a:rPr lang="en-US" smtClean="0"/>
              <a:t>14</a:t>
            </a:fld>
            <a:endParaRPr lang="en-US"/>
          </a:p>
        </p:txBody>
      </p:sp>
    </p:spTree>
    <p:extLst>
      <p:ext uri="{BB962C8B-B14F-4D97-AF65-F5344CB8AC3E}">
        <p14:creationId xmlns:p14="http://schemas.microsoft.com/office/powerpoint/2010/main" val="1842649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breakdown of participant</a:t>
            </a:r>
            <a:r>
              <a:rPr lang="en-US" baseline="0" dirty="0" smtClean="0"/>
              <a:t> demographics is as follows. The majority were practicing ophthalmologists. Distributed across Canada. However, </a:t>
            </a:r>
            <a:r>
              <a:rPr lang="en-US" dirty="0" smtClean="0"/>
              <a:t>Of note, there were no respondents from Newfoundland</a:t>
            </a:r>
            <a:r>
              <a:rPr lang="en-US" baseline="0" dirty="0" smtClean="0"/>
              <a:t> and Labrador or any of the Territories. And finally the majority of participants practiced in communities with greater than 100,000 residents. </a:t>
            </a:r>
            <a:endParaRPr lang="en-US" dirty="0"/>
          </a:p>
        </p:txBody>
      </p:sp>
      <p:sp>
        <p:nvSpPr>
          <p:cNvPr id="4" name="Slide Number Placeholder 3"/>
          <p:cNvSpPr>
            <a:spLocks noGrp="1"/>
          </p:cNvSpPr>
          <p:nvPr>
            <p:ph type="sldNum" sz="quarter" idx="10"/>
          </p:nvPr>
        </p:nvSpPr>
        <p:spPr/>
        <p:txBody>
          <a:bodyPr/>
          <a:lstStyle/>
          <a:p>
            <a:fld id="{1704D25C-639F-4642-91DC-C6DD2C174157}" type="slidenum">
              <a:rPr lang="en-US" smtClean="0"/>
              <a:t>15</a:t>
            </a:fld>
            <a:endParaRPr lang="en-US"/>
          </a:p>
        </p:txBody>
      </p:sp>
    </p:spTree>
    <p:extLst>
      <p:ext uri="{BB962C8B-B14F-4D97-AF65-F5344CB8AC3E}">
        <p14:creationId xmlns:p14="http://schemas.microsoft.com/office/powerpoint/2010/main" val="1520210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inquiring about demographic features, we then assessed the patient volumes of the participants in the study. Participants were first asked to estimate the total number of patients they saw in a given week. </a:t>
            </a:r>
            <a:r>
              <a:rPr lang="en-CA" sz="1200" kern="1200" dirty="0" smtClean="0">
                <a:solidFill>
                  <a:schemeClr val="tx1"/>
                </a:solidFill>
                <a:effectLst/>
                <a:latin typeface="+mn-lt"/>
                <a:ea typeface="+mn-ea"/>
                <a:cs typeface="+mn-cs"/>
              </a:rPr>
              <a:t>For consistency, participants were asked to use week 4 of the current 52-week calendar year (January 23-29, 2017) as a reference. For this question, the mean number of visits per week was 296 with a wide range of 20 to 3200. We</a:t>
            </a:r>
            <a:r>
              <a:rPr lang="en-CA" sz="1200" kern="1200" baseline="0" dirty="0" smtClean="0">
                <a:solidFill>
                  <a:schemeClr val="tx1"/>
                </a:solidFill>
                <a:effectLst/>
                <a:latin typeface="+mn-lt"/>
                <a:ea typeface="+mn-ea"/>
                <a:cs typeface="+mn-cs"/>
              </a:rPr>
              <a:t> then asked participants to refine that estimate and instead identify only the number of glaucoma-related visits they had per week. For this the mean was 95 with a range of 10 </a:t>
            </a:r>
            <a:r>
              <a:rPr lang="mr-IN" sz="1200" kern="1200" baseline="0" dirty="0" smtClean="0">
                <a:solidFill>
                  <a:schemeClr val="tx1"/>
                </a:solidFill>
                <a:effectLst/>
                <a:latin typeface="+mn-lt"/>
                <a:ea typeface="+mn-ea"/>
                <a:cs typeface="+mn-cs"/>
              </a:rPr>
              <a:t>–</a:t>
            </a:r>
            <a:r>
              <a:rPr lang="en-CA" sz="1200" kern="1200" baseline="0" dirty="0" smtClean="0">
                <a:solidFill>
                  <a:schemeClr val="tx1"/>
                </a:solidFill>
                <a:effectLst/>
                <a:latin typeface="+mn-lt"/>
                <a:ea typeface="+mn-ea"/>
                <a:cs typeface="+mn-cs"/>
              </a:rPr>
              <a:t> 1100. Now interestingly, despite these wide ranges, for these first two questions, when respondents were grouped and compared by province, there was not a statistically significant difference between provinces. The third question asked for the number of glaucoma-related visits to a non-physician, so perhaps an ophthalmic assistant or nurse took place in their practice and for this question the mean was 24 with a range of 0 </a:t>
            </a:r>
            <a:r>
              <a:rPr lang="mr-IN" sz="1200" kern="1200" baseline="0" dirty="0" smtClean="0">
                <a:solidFill>
                  <a:schemeClr val="tx1"/>
                </a:solidFill>
                <a:effectLst/>
                <a:latin typeface="+mn-lt"/>
                <a:ea typeface="+mn-ea"/>
                <a:cs typeface="+mn-cs"/>
              </a:rPr>
              <a:t>–</a:t>
            </a:r>
            <a:r>
              <a:rPr lang="en-CA" sz="1200" kern="1200" baseline="0" dirty="0" smtClean="0">
                <a:solidFill>
                  <a:schemeClr val="tx1"/>
                </a:solidFill>
                <a:effectLst/>
                <a:latin typeface="+mn-lt"/>
                <a:ea typeface="+mn-ea"/>
                <a:cs typeface="+mn-cs"/>
              </a:rPr>
              <a:t> 440. Unlike the first two question, for this estimate there was a statistically significant difference between provinces identified with a p value of .016. As you can see on the slide, British Columbia had the greatest number of visits to a non-physician and Ontario and Quebec were tied for the least. </a:t>
            </a:r>
            <a:endParaRPr lang="en-US" dirty="0"/>
          </a:p>
        </p:txBody>
      </p:sp>
      <p:sp>
        <p:nvSpPr>
          <p:cNvPr id="4" name="Slide Number Placeholder 3"/>
          <p:cNvSpPr>
            <a:spLocks noGrp="1"/>
          </p:cNvSpPr>
          <p:nvPr>
            <p:ph type="sldNum" sz="quarter" idx="10"/>
          </p:nvPr>
        </p:nvSpPr>
        <p:spPr/>
        <p:txBody>
          <a:bodyPr/>
          <a:lstStyle/>
          <a:p>
            <a:fld id="{1704D25C-639F-4642-91DC-C6DD2C174157}" type="slidenum">
              <a:rPr lang="en-US" smtClean="0"/>
              <a:t>16</a:t>
            </a:fld>
            <a:endParaRPr lang="en-US"/>
          </a:p>
        </p:txBody>
      </p:sp>
    </p:spTree>
    <p:extLst>
      <p:ext uri="{BB962C8B-B14F-4D97-AF65-F5344CB8AC3E}">
        <p14:creationId xmlns:p14="http://schemas.microsoft.com/office/powerpoint/2010/main" val="1031222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section of the questionnaire</a:t>
            </a:r>
            <a:r>
              <a:rPr lang="en-US" baseline="0" dirty="0" smtClean="0"/>
              <a:t> asked participants to comment on their use of </a:t>
            </a:r>
            <a:r>
              <a:rPr lang="en-US" baseline="0" dirty="0" err="1" smtClean="0"/>
              <a:t>TeleOphthalmology</a:t>
            </a:r>
            <a:r>
              <a:rPr lang="en-US" baseline="0" dirty="0" smtClean="0"/>
              <a:t> services. First we asked participants whether or not their practice utilized </a:t>
            </a:r>
            <a:r>
              <a:rPr lang="en-US" baseline="0" dirty="0" err="1" smtClean="0"/>
              <a:t>TeleOphthalmology</a:t>
            </a:r>
            <a:r>
              <a:rPr lang="en-US" baseline="0" dirty="0" smtClean="0"/>
              <a:t> services. For this question the answer was a resounding No. 93.6% of respondents or 102 in total responded no to this question. For these individuals we wanted to find out why they weren’t using these services and invited them to select the best possible statement from a dropdown menu. You can see the various responses to the right. On an optimistic note, the most popular choice was ‘I have been meaning to look further into </a:t>
            </a:r>
            <a:r>
              <a:rPr lang="en-US" baseline="0" dirty="0" err="1" smtClean="0"/>
              <a:t>TeleOphthalmology</a:t>
            </a:r>
            <a:r>
              <a:rPr lang="en-US" baseline="0" dirty="0" smtClean="0"/>
              <a:t> services, with 17.6% of respondents selecting this option.</a:t>
            </a:r>
            <a:endParaRPr lang="en-US" dirty="0"/>
          </a:p>
        </p:txBody>
      </p:sp>
      <p:sp>
        <p:nvSpPr>
          <p:cNvPr id="4" name="Slide Number Placeholder 3"/>
          <p:cNvSpPr>
            <a:spLocks noGrp="1"/>
          </p:cNvSpPr>
          <p:nvPr>
            <p:ph type="sldNum" sz="quarter" idx="10"/>
          </p:nvPr>
        </p:nvSpPr>
        <p:spPr/>
        <p:txBody>
          <a:bodyPr/>
          <a:lstStyle/>
          <a:p>
            <a:fld id="{1704D25C-639F-4642-91DC-C6DD2C174157}" type="slidenum">
              <a:rPr lang="en-US" smtClean="0"/>
              <a:t>17</a:t>
            </a:fld>
            <a:endParaRPr lang="en-US"/>
          </a:p>
        </p:txBody>
      </p:sp>
    </p:spTree>
    <p:extLst>
      <p:ext uri="{BB962C8B-B14F-4D97-AF65-F5344CB8AC3E}">
        <p14:creationId xmlns:p14="http://schemas.microsoft.com/office/powerpoint/2010/main" val="1779636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asked participants</a:t>
            </a:r>
            <a:r>
              <a:rPr lang="en-US" baseline="0" dirty="0" smtClean="0"/>
              <a:t> if they felt they had access to the equipment needed to properly identify and manage patients with glaucoma and for this question, the overwhelming majority, or 94.5% said yes.</a:t>
            </a:r>
            <a:endParaRPr lang="en-US" dirty="0"/>
          </a:p>
        </p:txBody>
      </p:sp>
      <p:sp>
        <p:nvSpPr>
          <p:cNvPr id="4" name="Slide Number Placeholder 3"/>
          <p:cNvSpPr>
            <a:spLocks noGrp="1"/>
          </p:cNvSpPr>
          <p:nvPr>
            <p:ph type="sldNum" sz="quarter" idx="10"/>
          </p:nvPr>
        </p:nvSpPr>
        <p:spPr/>
        <p:txBody>
          <a:bodyPr/>
          <a:lstStyle/>
          <a:p>
            <a:fld id="{1704D25C-639F-4642-91DC-C6DD2C174157}" type="slidenum">
              <a:rPr lang="en-US" smtClean="0"/>
              <a:t>18</a:t>
            </a:fld>
            <a:endParaRPr lang="en-US"/>
          </a:p>
        </p:txBody>
      </p:sp>
    </p:spTree>
    <p:extLst>
      <p:ext uri="{BB962C8B-B14F-4D97-AF65-F5344CB8AC3E}">
        <p14:creationId xmlns:p14="http://schemas.microsoft.com/office/powerpoint/2010/main" val="1594040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20000"/>
              </a:lnSpc>
            </a:pPr>
            <a:r>
              <a:rPr lang="en-CA" sz="1200" dirty="0" smtClean="0"/>
              <a:t>Overall, patient volumes and </a:t>
            </a:r>
            <a:r>
              <a:rPr lang="en-CA" sz="1200" dirty="0" err="1" smtClean="0"/>
              <a:t>teleophthalmology</a:t>
            </a:r>
            <a:r>
              <a:rPr lang="en-CA" sz="1200" dirty="0" smtClean="0"/>
              <a:t> usage varies greatly across the province</a:t>
            </a:r>
            <a:r>
              <a:rPr lang="en-US" sz="1200" dirty="0" smtClean="0"/>
              <a:t>.</a:t>
            </a:r>
            <a:r>
              <a:rPr lang="en-US" sz="1200" baseline="0" dirty="0" smtClean="0"/>
              <a:t> </a:t>
            </a:r>
            <a:r>
              <a:rPr lang="en-CA" sz="1200" dirty="0" smtClean="0"/>
              <a:t>Glaucoma management by interdisciplinary teams, including visits to non-physicians, would appear to be an underutilized area across the majority of provinces. British Columbia was the exception to this case. And</a:t>
            </a:r>
            <a:r>
              <a:rPr lang="en-CA" sz="1200" baseline="0" dirty="0" smtClean="0"/>
              <a:t> perhaps f</a:t>
            </a:r>
            <a:r>
              <a:rPr lang="en-CA" sz="1200" dirty="0" smtClean="0"/>
              <a:t>uture research should compare the interdisciplinary management of glaucoma to patient outcomes.</a:t>
            </a:r>
            <a:r>
              <a:rPr lang="en-US" sz="1200" baseline="0" dirty="0" smtClean="0"/>
              <a:t> </a:t>
            </a:r>
            <a:r>
              <a:rPr lang="en-CA" sz="1200" dirty="0" smtClean="0"/>
              <a:t>Despite a wide range of reported estimates of patient visits and glaucoma specific visits, there was not a statistically significant difference in the volume of patients seen per week based on province or LHIN in Ontario.</a:t>
            </a:r>
            <a:r>
              <a:rPr lang="en-US" sz="1200" baseline="0" dirty="0" smtClean="0"/>
              <a:t> </a:t>
            </a:r>
            <a:r>
              <a:rPr lang="en-CA" sz="1200" dirty="0" err="1" smtClean="0"/>
              <a:t>Teleophthalmology</a:t>
            </a:r>
            <a:r>
              <a:rPr lang="en-CA" sz="1200" dirty="0" smtClean="0"/>
              <a:t> would appear to be highly underutilized. The reason for which remains to be elucidated, however a significant number of respondents reported intending to look into such services. It would appear that the majority of physicians felt that they had access to the equipment needed to properly identify and manage patients with glaucoma.</a:t>
            </a:r>
            <a:endParaRPr lang="en-US" sz="1200" dirty="0" smtClean="0"/>
          </a:p>
          <a:p>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704D25C-639F-4642-91DC-C6DD2C174157}" type="slidenum">
              <a:rPr lang="en-US" smtClean="0"/>
              <a:t>19</a:t>
            </a:fld>
            <a:endParaRPr lang="en-US"/>
          </a:p>
        </p:txBody>
      </p:sp>
    </p:spTree>
    <p:extLst>
      <p:ext uri="{BB962C8B-B14F-4D97-AF65-F5344CB8AC3E}">
        <p14:creationId xmlns:p14="http://schemas.microsoft.com/office/powerpoint/2010/main" val="1037049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CA" dirty="0" smtClean="0">
                <a:solidFill>
                  <a:schemeClr val="bg1"/>
                </a:solidFill>
              </a:rPr>
              <a:t>In terms</a:t>
            </a:r>
            <a:r>
              <a:rPr lang="en-CA" baseline="0" dirty="0" smtClean="0">
                <a:solidFill>
                  <a:schemeClr val="bg1"/>
                </a:solidFill>
              </a:rPr>
              <a:t> of future directions, it would be valuable to understand in greater detail the distribution of eye care services provided in Canada, especially in more rural and remote areas. </a:t>
            </a:r>
            <a:r>
              <a:rPr lang="en-CA" dirty="0" smtClean="0">
                <a:solidFill>
                  <a:schemeClr val="bg1"/>
                </a:solidFill>
              </a:rPr>
              <a:t>There may exist a wealth of information based on the non-respondents to this study. That is, there were a significant number of ophthalmologists surveyed who did not complete the survey. Perhaps there is an intrinsic difference in those who chose not to participate. Secondly, there are vast geographic areas not covered in this study, indicating potential gaps in glaucoma management. In Ontario specifically, there were no respondents from the Northwest LHIN spanning Thunder Bay and surrounding area. </a:t>
            </a:r>
            <a:r>
              <a:rPr lang="en-CA" baseline="0" dirty="0" smtClean="0">
                <a:solidFill>
                  <a:schemeClr val="bg1"/>
                </a:solidFill>
              </a:rPr>
              <a:t>Furthermore, the question remains whether</a:t>
            </a:r>
            <a:r>
              <a:rPr lang="en-CA" dirty="0" smtClean="0">
                <a:solidFill>
                  <a:schemeClr val="bg1"/>
                </a:solidFill>
              </a:rPr>
              <a:t> patient outcomes (both morbidity and mortality as well as patient reported outcomes) vary based on location or population. </a:t>
            </a:r>
            <a:r>
              <a:rPr lang="en-CA" baseline="0" dirty="0" smtClean="0">
                <a:solidFill>
                  <a:schemeClr val="bg1"/>
                </a:solidFill>
              </a:rPr>
              <a:t> And finally, </a:t>
            </a:r>
            <a:r>
              <a:rPr lang="en-US" baseline="0" dirty="0" smtClean="0">
                <a:solidFill>
                  <a:schemeClr val="bg1"/>
                </a:solidFill>
              </a:rPr>
              <a:t>m</a:t>
            </a:r>
            <a:r>
              <a:rPr lang="en-US" dirty="0" smtClean="0">
                <a:solidFill>
                  <a:schemeClr val="bg1"/>
                </a:solidFill>
              </a:rPr>
              <a:t>ethods of delivering care cost- effectively to remote populations and new methods of delivering eye care more effectively in urban and rural Canada should be explored. </a:t>
            </a:r>
          </a:p>
          <a:p>
            <a:endParaRPr lang="en-US" dirty="0"/>
          </a:p>
        </p:txBody>
      </p:sp>
      <p:sp>
        <p:nvSpPr>
          <p:cNvPr id="4" name="Slide Number Placeholder 3"/>
          <p:cNvSpPr>
            <a:spLocks noGrp="1"/>
          </p:cNvSpPr>
          <p:nvPr>
            <p:ph type="sldNum" sz="quarter" idx="10"/>
          </p:nvPr>
        </p:nvSpPr>
        <p:spPr/>
        <p:txBody>
          <a:bodyPr/>
          <a:lstStyle/>
          <a:p>
            <a:fld id="{1704D25C-639F-4642-91DC-C6DD2C174157}" type="slidenum">
              <a:rPr lang="en-US" smtClean="0"/>
              <a:t>20</a:t>
            </a:fld>
            <a:endParaRPr lang="en-US"/>
          </a:p>
        </p:txBody>
      </p:sp>
    </p:spTree>
    <p:extLst>
      <p:ext uri="{BB962C8B-B14F-4D97-AF65-F5344CB8AC3E}">
        <p14:creationId xmlns:p14="http://schemas.microsoft.com/office/powerpoint/2010/main" val="1514930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important potential limitations to note in this study. First, this was a voluntary, self-report survey. With this, there may be an element of response bias, that is the tendency of a person to answer questions in what they perceive to be the most socially acceptable way. As I eluded to earlier, there may also be an element of volunteer bias, that is that people who volunteer to participate may have some different characteristics than those who do not volunteer. And finally because this was an electronic survey, we expect that technical difficulties are ubiquitous and that may have precluded individuals from participating or manifested bias in the answers and results. </a:t>
            </a:r>
            <a:endParaRPr lang="en-US" dirty="0"/>
          </a:p>
        </p:txBody>
      </p:sp>
      <p:sp>
        <p:nvSpPr>
          <p:cNvPr id="4" name="Slide Number Placeholder 3"/>
          <p:cNvSpPr>
            <a:spLocks noGrp="1"/>
          </p:cNvSpPr>
          <p:nvPr>
            <p:ph type="sldNum" sz="quarter" idx="10"/>
          </p:nvPr>
        </p:nvSpPr>
        <p:spPr/>
        <p:txBody>
          <a:bodyPr/>
          <a:lstStyle/>
          <a:p>
            <a:fld id="{1704D25C-639F-4642-91DC-C6DD2C174157}" type="slidenum">
              <a:rPr lang="en-US" smtClean="0"/>
              <a:t>21</a:t>
            </a:fld>
            <a:endParaRPr lang="en-US"/>
          </a:p>
        </p:txBody>
      </p:sp>
    </p:spTree>
    <p:extLst>
      <p:ext uri="{BB962C8B-B14F-4D97-AF65-F5344CB8AC3E}">
        <p14:creationId xmlns:p14="http://schemas.microsoft.com/office/powerpoint/2010/main" val="504459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Background: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social and economic costs of vision loss represents an enormous burden in Canada </a:t>
            </a:r>
            <a:r>
              <a:rPr lang="mr-IN" dirty="0" smtClean="0"/>
              <a:t>–</a:t>
            </a:r>
            <a:r>
              <a:rPr lang="en-US" dirty="0" smtClean="0"/>
              <a:t>far ahead of most other diseases.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Problem:</a:t>
            </a:r>
            <a:r>
              <a:rPr lang="en-US"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95000"/>
                  </a:schemeClr>
                </a:solidFill>
              </a:rPr>
              <a:t>vision loss is expected to rise sharply alongside aging population;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lumMod val="95000"/>
                  </a:schemeClr>
                </a:solidFill>
              </a:rPr>
              <a:t>northern, rural and underserviced regions likely to face unique and important challenges.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Gap: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Unlike ARMD and DR, little scientific inquiry has focused on defining current glaucoma management in Canada.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Hook: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Canada</a:t>
            </a:r>
            <a:r>
              <a:rPr lang="en-US" baseline="0" dirty="0" smtClean="0"/>
              <a:t> urgently needs to develop a national vision plan to deal with the impending vision loss crisis. However, in order to guide policy-makers and other stakeholders, we must have a clear understanding of baseline care—including the strengths and weaknesses that will make possible the judicious allocation of limited healthcare resources. How can we strive to improve, or decide progress has been made if we lack baseline measures?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 </a:t>
            </a:r>
            <a:r>
              <a:rPr lang="en-US" dirty="0" smtClean="0"/>
              <a:t>address the paucity of data related to glaucoma management practices in Canada; </a:t>
            </a:r>
          </a:p>
          <a:p>
            <a:endParaRPr lang="en-US" dirty="0"/>
          </a:p>
        </p:txBody>
      </p:sp>
      <p:sp>
        <p:nvSpPr>
          <p:cNvPr id="4" name="Slide Number Placeholder 3"/>
          <p:cNvSpPr>
            <a:spLocks noGrp="1"/>
          </p:cNvSpPr>
          <p:nvPr>
            <p:ph type="sldNum" sz="quarter" idx="10"/>
          </p:nvPr>
        </p:nvSpPr>
        <p:spPr/>
        <p:txBody>
          <a:bodyPr/>
          <a:lstStyle/>
          <a:p>
            <a:fld id="{1704D25C-639F-4642-91DC-C6DD2C174157}" type="slidenum">
              <a:rPr lang="en-US" smtClean="0"/>
              <a:t>3</a:t>
            </a:fld>
            <a:endParaRPr lang="en-US"/>
          </a:p>
        </p:txBody>
      </p:sp>
    </p:spTree>
    <p:extLst>
      <p:ext uri="{BB962C8B-B14F-4D97-AF65-F5344CB8AC3E}">
        <p14:creationId xmlns:p14="http://schemas.microsoft.com/office/powerpoint/2010/main" val="141056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results of the study may serve as an important baseline measure of glaucoma management across the country. Based on the geographic distribution of respondents, it would appear that some areas of the country and in particular some areas of our province, are under resourced. The extent to which this resource allocation has on patient care and patient outcomes remains to be explored. Finally, </a:t>
            </a:r>
            <a:r>
              <a:rPr lang="en-US" sz="1200" kern="1200" dirty="0" smtClean="0">
                <a:solidFill>
                  <a:schemeClr val="tx1"/>
                </a:solidFill>
                <a:effectLst/>
                <a:latin typeface="+mn-lt"/>
                <a:ea typeface="+mn-ea"/>
                <a:cs typeface="+mn-cs"/>
              </a:rPr>
              <a:t>To pursue equity in eye care and vision-related disability across the nation, health service delivery models specific to rural ophthalmology care must first be identified.</a:t>
            </a:r>
            <a:r>
              <a:rPr lang="en-US" dirty="0" smtClean="0">
                <a:effectLst/>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1704D25C-639F-4642-91DC-C6DD2C174157}" type="slidenum">
              <a:rPr lang="en-US" smtClean="0"/>
              <a:t>22</a:t>
            </a:fld>
            <a:endParaRPr lang="en-US"/>
          </a:p>
        </p:txBody>
      </p:sp>
    </p:spTree>
    <p:extLst>
      <p:ext uri="{BB962C8B-B14F-4D97-AF65-F5344CB8AC3E}">
        <p14:creationId xmlns:p14="http://schemas.microsoft.com/office/powerpoint/2010/main" val="600157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04D25C-639F-4642-91DC-C6DD2C174157}" type="slidenum">
              <a:rPr lang="en-US" smtClean="0"/>
              <a:t>24</a:t>
            </a:fld>
            <a:endParaRPr lang="en-US"/>
          </a:p>
        </p:txBody>
      </p:sp>
    </p:spTree>
    <p:extLst>
      <p:ext uri="{BB962C8B-B14F-4D97-AF65-F5344CB8AC3E}">
        <p14:creationId xmlns:p14="http://schemas.microsoft.com/office/powerpoint/2010/main" val="9105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04D25C-639F-4642-91DC-C6DD2C174157}" type="slidenum">
              <a:rPr lang="en-US" smtClean="0"/>
              <a:t>4</a:t>
            </a:fld>
            <a:endParaRPr lang="en-US"/>
          </a:p>
        </p:txBody>
      </p:sp>
    </p:spTree>
    <p:extLst>
      <p:ext uri="{BB962C8B-B14F-4D97-AF65-F5344CB8AC3E}">
        <p14:creationId xmlns:p14="http://schemas.microsoft.com/office/powerpoint/2010/main" val="1523630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Visual impairment exacts major social and economic costs.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People with vision loss are at greater risk of social isolation and reduced community participation;</a:t>
            </a:r>
            <a:r>
              <a:rPr lang="en-US" sz="1200" b="0" i="0" kern="1200" baseline="0" dirty="0" smtClean="0">
                <a:solidFill>
                  <a:schemeClr val="tx1"/>
                </a:solidFill>
                <a:effectLst/>
                <a:latin typeface="+mn-lt"/>
                <a:ea typeface="+mn-ea"/>
                <a:cs typeface="+mn-cs"/>
              </a:rPr>
              <a:t> and suffer double the incidence of falls, double the mortality rate, triple the incidence of major depressive disorder and quadruple the incidence of hip fractures. </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baseline="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704D25C-639F-4642-91DC-C6DD2C174157}" type="slidenum">
              <a:rPr lang="en-US" smtClean="0"/>
              <a:t>5</a:t>
            </a:fld>
            <a:endParaRPr lang="en-US"/>
          </a:p>
        </p:txBody>
      </p:sp>
    </p:spTree>
    <p:extLst>
      <p:ext uri="{BB962C8B-B14F-4D97-AF65-F5344CB8AC3E}">
        <p14:creationId xmlns:p14="http://schemas.microsoft.com/office/powerpoint/2010/main" val="272527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compared to other diseases,</a:t>
            </a:r>
            <a:r>
              <a:rPr lang="en-US" baseline="0" dirty="0" smtClean="0"/>
              <a:t> </a:t>
            </a:r>
            <a:r>
              <a:rPr lang="en-US" b="1" baseline="0" dirty="0" smtClean="0"/>
              <a:t>vision loss </a:t>
            </a:r>
            <a:r>
              <a:rPr lang="mr-IN" baseline="0" dirty="0" smtClean="0"/>
              <a:t>–</a:t>
            </a:r>
            <a:r>
              <a:rPr lang="en-US" baseline="0" dirty="0" smtClean="0"/>
              <a:t> </a:t>
            </a:r>
            <a:r>
              <a:rPr lang="en-US" i="1" baseline="0" dirty="0" smtClean="0"/>
              <a:t>an all inclusive term that covers all people who are blind or partially sighted</a:t>
            </a:r>
            <a:r>
              <a:rPr lang="en-US" baseline="0" dirty="0" smtClean="0"/>
              <a:t> - </a:t>
            </a:r>
            <a:r>
              <a:rPr lang="en-US" b="1" baseline="0" dirty="0" smtClean="0"/>
              <a:t>represents an enormous burden in terms of financial expenditure</a:t>
            </a:r>
            <a:r>
              <a:rPr lang="en-US" baseline="0" dirty="0" smtClean="0"/>
              <a:t>, largely due to the high cost on lost productivity to the Canadian economy.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Vision loss costs Canadians more healthcare dollars each year than any other disease category, including 1) all cancer types; 2) Diabetes mellitus; 3) Cardiovascular disease. </a:t>
            </a:r>
            <a:r>
              <a:rPr lang="en-US" sz="1200" kern="1200" baseline="0" dirty="0" smtClean="0">
                <a:solidFill>
                  <a:schemeClr val="tx1"/>
                </a:solidFill>
                <a:effectLst/>
                <a:latin typeface="+mn-lt"/>
                <a:ea typeface="+mn-ea"/>
                <a:cs typeface="+mn-cs"/>
              </a:rPr>
              <a:t>This cost is e</a:t>
            </a:r>
            <a:r>
              <a:rPr lang="en-US" sz="1200" kern="1200" dirty="0" smtClean="0">
                <a:solidFill>
                  <a:schemeClr val="tx1"/>
                </a:solidFill>
                <a:effectLst/>
                <a:latin typeface="+mn-lt"/>
                <a:ea typeface="+mn-ea"/>
                <a:cs typeface="+mn-cs"/>
              </a:rPr>
              <a:t>stimated to</a:t>
            </a:r>
            <a:r>
              <a:rPr lang="en-US" sz="1200" kern="1200" baseline="0" dirty="0" smtClean="0">
                <a:solidFill>
                  <a:schemeClr val="tx1"/>
                </a:solidFill>
                <a:effectLst/>
                <a:latin typeface="+mn-lt"/>
                <a:ea typeface="+mn-ea"/>
                <a:cs typeface="+mn-cs"/>
              </a:rPr>
              <a:t> represent</a:t>
            </a:r>
            <a:r>
              <a:rPr lang="en-US" sz="1200" kern="1200" dirty="0" smtClean="0">
                <a:solidFill>
                  <a:schemeClr val="tx1"/>
                </a:solidFill>
                <a:effectLst/>
                <a:latin typeface="+mn-lt"/>
                <a:ea typeface="+mn-ea"/>
                <a:cs typeface="+mn-cs"/>
              </a:rPr>
              <a:t> $15.8 billion per year</a:t>
            </a:r>
            <a:r>
              <a:rPr lang="en-US" sz="1200" kern="1200" baseline="0" dirty="0" smtClean="0">
                <a:solidFill>
                  <a:schemeClr val="tx1"/>
                </a:solidFill>
                <a:effectLst/>
                <a:latin typeface="+mn-lt"/>
                <a:ea typeface="+mn-ea"/>
                <a:cs typeface="+mn-cs"/>
              </a:rPr>
              <a:t>, in </a:t>
            </a:r>
            <a:r>
              <a:rPr lang="en-US" sz="1200" kern="1200" dirty="0" smtClean="0">
                <a:solidFill>
                  <a:schemeClr val="tx1"/>
                </a:solidFill>
                <a:effectLst/>
                <a:latin typeface="+mn-lt"/>
                <a:ea typeface="+mn-ea"/>
                <a:cs typeface="+mn-cs"/>
              </a:rPr>
              <a:t>which 55% is allocated to direct health care costs</a:t>
            </a:r>
            <a:r>
              <a:rPr lang="en-US" sz="1200" kern="1200" baseline="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704D25C-639F-4642-91DC-C6DD2C174157}" type="slidenum">
              <a:rPr lang="en-US" smtClean="0"/>
              <a:t>6</a:t>
            </a:fld>
            <a:endParaRPr lang="en-US"/>
          </a:p>
        </p:txBody>
      </p:sp>
    </p:spTree>
    <p:extLst>
      <p:ext uri="{BB962C8B-B14F-4D97-AF65-F5344CB8AC3E}">
        <p14:creationId xmlns:p14="http://schemas.microsoft.com/office/powerpoint/2010/main" val="1912470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Approximately half a million Canadians are estimated to be living with significant vision loss that impacts their quality of life, and every year more than 50,000 Canadians will lose their sight.</a:t>
            </a:r>
            <a:endParaRPr lang="en-US" dirty="0"/>
          </a:p>
        </p:txBody>
      </p:sp>
      <p:sp>
        <p:nvSpPr>
          <p:cNvPr id="4" name="Slide Number Placeholder 3"/>
          <p:cNvSpPr>
            <a:spLocks noGrp="1"/>
          </p:cNvSpPr>
          <p:nvPr>
            <p:ph type="sldNum" sz="quarter" idx="10"/>
          </p:nvPr>
        </p:nvSpPr>
        <p:spPr/>
        <p:txBody>
          <a:bodyPr/>
          <a:lstStyle/>
          <a:p>
            <a:fld id="{1704D25C-639F-4642-91DC-C6DD2C174157}" type="slidenum">
              <a:rPr lang="en-US" smtClean="0"/>
              <a:t>7</a:t>
            </a:fld>
            <a:endParaRPr lang="en-US"/>
          </a:p>
        </p:txBody>
      </p:sp>
    </p:spTree>
    <p:extLst>
      <p:ext uri="{BB962C8B-B14F-4D97-AF65-F5344CB8AC3E}">
        <p14:creationId xmlns:p14="http://schemas.microsoft.com/office/powerpoint/2010/main" val="111568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Timely treatment minimizes blindness </a:t>
            </a:r>
          </a:p>
          <a:p>
            <a:r>
              <a:rPr lang="en-US" dirty="0" smtClean="0"/>
              <a:t>Substantial variability in access to quality and timely health care in northern and rural regions</a:t>
            </a:r>
            <a:endParaRPr lang="en-US" sz="1200" dirty="0" smtClean="0"/>
          </a:p>
          <a:p>
            <a:endParaRPr lang="en-US" dirty="0" smtClean="0"/>
          </a:p>
          <a:p>
            <a:endParaRPr lang="en-US" dirty="0" smtClean="0"/>
          </a:p>
          <a:p>
            <a:endParaRPr lang="en-US" dirty="0" smtClean="0"/>
          </a:p>
          <a:p>
            <a:r>
              <a:rPr lang="en-US" dirty="0" smtClean="0"/>
              <a:t>Screening </a:t>
            </a:r>
            <a:r>
              <a:rPr lang="en-US" dirty="0" smtClean="0"/>
              <a:t>for early disease is critically important.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Early and consistent detection relies largely on involvement of specialist physicians and availability of expensive diagnostic tools.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Furthermore</a:t>
            </a:r>
            <a:r>
              <a:rPr lang="en-US" dirty="0" smtClean="0"/>
              <a:t>, this sinister disease is associated with diagnostic delay. Since glaucoma progression can often be slowed when appropriately treated, screening for early disease is a critically important step required before initiation of disease-slowing therapy. There is a long-standing issue faced by Canadians regarding variable access to quality health care in the rural, remote and indigenous communities. </a:t>
            </a:r>
            <a:endParaRPr lang="en-US" dirty="0"/>
          </a:p>
        </p:txBody>
      </p:sp>
      <p:sp>
        <p:nvSpPr>
          <p:cNvPr id="4" name="Slide Number Placeholder 3"/>
          <p:cNvSpPr>
            <a:spLocks noGrp="1"/>
          </p:cNvSpPr>
          <p:nvPr>
            <p:ph type="sldNum" sz="quarter" idx="10"/>
          </p:nvPr>
        </p:nvSpPr>
        <p:spPr/>
        <p:txBody>
          <a:bodyPr/>
          <a:lstStyle/>
          <a:p>
            <a:fld id="{1704D25C-639F-4642-91DC-C6DD2C174157}" type="slidenum">
              <a:rPr lang="en-US" smtClean="0"/>
              <a:t>8</a:t>
            </a:fld>
            <a:endParaRPr lang="en-US"/>
          </a:p>
        </p:txBody>
      </p:sp>
    </p:spTree>
    <p:extLst>
      <p:ext uri="{BB962C8B-B14F-4D97-AF65-F5344CB8AC3E}">
        <p14:creationId xmlns:p14="http://schemas.microsoft.com/office/powerpoint/2010/main" val="451637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all</a:t>
            </a:r>
            <a:r>
              <a:rPr lang="en-US" baseline="0" dirty="0" smtClean="0"/>
              <a:t> of this information in mind, this study sought to identify the current state of glaucoma management across Canada. </a:t>
            </a:r>
            <a:endParaRPr lang="en-US" dirty="0"/>
          </a:p>
        </p:txBody>
      </p:sp>
      <p:sp>
        <p:nvSpPr>
          <p:cNvPr id="4" name="Slide Number Placeholder 3"/>
          <p:cNvSpPr>
            <a:spLocks noGrp="1"/>
          </p:cNvSpPr>
          <p:nvPr>
            <p:ph type="sldNum" sz="quarter" idx="10"/>
          </p:nvPr>
        </p:nvSpPr>
        <p:spPr/>
        <p:txBody>
          <a:bodyPr/>
          <a:lstStyle/>
          <a:p>
            <a:fld id="{1704D25C-639F-4642-91DC-C6DD2C174157}" type="slidenum">
              <a:rPr lang="en-US" smtClean="0"/>
              <a:t>9</a:t>
            </a:fld>
            <a:endParaRPr lang="en-US"/>
          </a:p>
        </p:txBody>
      </p:sp>
    </p:spTree>
    <p:extLst>
      <p:ext uri="{BB962C8B-B14F-4D97-AF65-F5344CB8AC3E}">
        <p14:creationId xmlns:p14="http://schemas.microsoft.com/office/powerpoint/2010/main" val="1868483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a:t>
            </a:r>
            <a:r>
              <a:rPr lang="en-US" sz="1200" i="1" kern="1200" dirty="0" smtClean="0">
                <a:solidFill>
                  <a:schemeClr val="tx1"/>
                </a:solidFill>
                <a:effectLst/>
                <a:latin typeface="+mn-lt"/>
                <a:ea typeface="+mn-ea"/>
                <a:cs typeface="+mn-cs"/>
              </a:rPr>
              <a:t>research ethics board-approved </a:t>
            </a:r>
            <a:r>
              <a:rPr lang="en-US" sz="1200" kern="1200" dirty="0" smtClean="0">
                <a:solidFill>
                  <a:schemeClr val="tx1"/>
                </a:solidFill>
                <a:effectLst/>
                <a:latin typeface="+mn-lt"/>
                <a:ea typeface="+mn-ea"/>
                <a:cs typeface="+mn-cs"/>
              </a:rPr>
              <a:t>study employed a cross-sectional, self-report design. We</a:t>
            </a:r>
            <a:r>
              <a:rPr lang="en-US" sz="1200" kern="1200" baseline="0" dirty="0" smtClean="0">
                <a:solidFill>
                  <a:schemeClr val="tx1"/>
                </a:solidFill>
                <a:effectLst/>
                <a:latin typeface="+mn-lt"/>
                <a:ea typeface="+mn-ea"/>
                <a:cs typeface="+mn-cs"/>
              </a:rPr>
              <a:t> carefully modified a</a:t>
            </a:r>
            <a:r>
              <a:rPr lang="en-US" sz="1200" kern="1200" dirty="0" smtClean="0">
                <a:solidFill>
                  <a:schemeClr val="tx1"/>
                </a:solidFill>
                <a:effectLst/>
                <a:latin typeface="+mn-lt"/>
                <a:ea typeface="+mn-ea"/>
                <a:cs typeface="+mn-cs"/>
              </a:rPr>
              <a:t> previously validated survey </a:t>
            </a:r>
            <a:r>
              <a:rPr lang="en-US" dirty="0" smtClean="0"/>
              <a:t>to include questions relevant to the provision of eye care in rural</a:t>
            </a:r>
            <a:r>
              <a:rPr lang="en-US" baseline="0" dirty="0" smtClean="0"/>
              <a:t> and </a:t>
            </a:r>
            <a:r>
              <a:rPr lang="en-US" dirty="0" smtClean="0"/>
              <a:t>underserved</a:t>
            </a:r>
            <a:r>
              <a:rPr lang="en-US" baseline="0" dirty="0" smtClean="0"/>
              <a:t> regions of Canada. A link to the survey was sent </a:t>
            </a:r>
            <a:r>
              <a:rPr lang="en-US" sz="1200" kern="1200" dirty="0" smtClean="0">
                <a:solidFill>
                  <a:schemeClr val="tx1"/>
                </a:solidFill>
                <a:effectLst/>
                <a:latin typeface="+mn-lt"/>
                <a:ea typeface="+mn-ea"/>
                <a:cs typeface="+mn-cs"/>
              </a:rPr>
              <a:t>electronically by the Canadian Ophthalmological Society (COS) to all official members in Canada. Follow-up communication</a:t>
            </a:r>
            <a:r>
              <a:rPr lang="en-US" sz="1200" kern="1200" baseline="0" dirty="0" smtClean="0">
                <a:solidFill>
                  <a:schemeClr val="tx1"/>
                </a:solidFill>
                <a:effectLst/>
                <a:latin typeface="+mn-lt"/>
                <a:ea typeface="+mn-ea"/>
                <a:cs typeface="+mn-cs"/>
              </a:rPr>
              <a:t> was also facilitated by the COS.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Answers were </a:t>
            </a:r>
            <a:r>
              <a:rPr lang="en-US" sz="1200" b="0" i="0" kern="1200" dirty="0" err="1" smtClean="0">
                <a:solidFill>
                  <a:schemeClr val="tx1"/>
                </a:solidFill>
                <a:effectLst/>
                <a:latin typeface="+mn-lt"/>
                <a:ea typeface="+mn-ea"/>
                <a:cs typeface="+mn-cs"/>
              </a:rPr>
              <a:t>analysed</a:t>
            </a:r>
            <a:r>
              <a:rPr lang="en-US" sz="1200" b="0" i="0" kern="1200" dirty="0" smtClean="0">
                <a:solidFill>
                  <a:schemeClr val="tx1"/>
                </a:solidFill>
                <a:effectLst/>
                <a:latin typeface="+mn-lt"/>
                <a:ea typeface="+mn-ea"/>
                <a:cs typeface="+mn-cs"/>
              </a:rPr>
              <a:t> based on type of health care providers and also with respect geographical region, </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Previously validated survey</a:t>
            </a:r>
            <a:r>
              <a:rPr lang="en-US" sz="2400" baseline="30000" dirty="0" smtClean="0"/>
              <a:t>3</a:t>
            </a:r>
            <a:r>
              <a:rPr lang="en-US" sz="2400" dirty="0" smtClean="0"/>
              <a:t> modified to address questions relevant to northern and underserved populations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dirty="0" smtClean="0"/>
              <a:t>Responses were compared by province and Local Health Integration Network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survey assessed glaucoma management practices </a:t>
            </a:r>
            <a:r>
              <a:rPr lang="en-US" sz="1200" b="1" kern="1200" dirty="0" smtClean="0">
                <a:solidFill>
                  <a:schemeClr val="tx1"/>
                </a:solidFill>
                <a:effectLst/>
                <a:latin typeface="+mn-lt"/>
                <a:ea typeface="+mn-ea"/>
                <a:cs typeface="+mn-cs"/>
              </a:rPr>
              <a:t>including practice location, patient volume, assessment techniques, and </a:t>
            </a:r>
            <a:r>
              <a:rPr lang="en-US" sz="1200" b="1" kern="1200" dirty="0" err="1" smtClean="0">
                <a:solidFill>
                  <a:schemeClr val="tx1"/>
                </a:solidFill>
                <a:effectLst/>
                <a:latin typeface="+mn-lt"/>
                <a:ea typeface="+mn-ea"/>
                <a:cs typeface="+mn-cs"/>
              </a:rPr>
              <a:t>TeleOphthalmology</a:t>
            </a:r>
            <a:r>
              <a:rPr lang="en-US" sz="1200" b="1" kern="1200" dirty="0" smtClean="0">
                <a:solidFill>
                  <a:schemeClr val="tx1"/>
                </a:solidFill>
                <a:effectLst/>
                <a:latin typeface="+mn-lt"/>
                <a:ea typeface="+mn-ea"/>
                <a:cs typeface="+mn-cs"/>
              </a:rPr>
              <a:t> utilization. </a:t>
            </a:r>
            <a:r>
              <a:rPr lang="en-US" sz="1200" b="0" kern="1200" dirty="0" smtClean="0">
                <a:solidFill>
                  <a:schemeClr val="tx1"/>
                </a:solidFill>
                <a:effectLst/>
                <a:latin typeface="+mn-lt"/>
                <a:ea typeface="+mn-ea"/>
                <a:cs typeface="+mn-cs"/>
              </a:rPr>
              <a:t>Geographic</a:t>
            </a:r>
            <a:r>
              <a:rPr lang="en-US" sz="1200" b="0" kern="1200" baseline="0" dirty="0" smtClean="0">
                <a:solidFill>
                  <a:schemeClr val="tx1"/>
                </a:solidFill>
                <a:effectLst/>
                <a:latin typeface="+mn-lt"/>
                <a:ea typeface="+mn-ea"/>
                <a:cs typeface="+mn-cs"/>
              </a:rPr>
              <a:t> area was assessed by province and for those participants that were located in Ontario, Local Health Integration Network or ‘LHIN’.</a:t>
            </a:r>
            <a:endParaRPr lang="en-US" b="1" dirty="0"/>
          </a:p>
        </p:txBody>
      </p:sp>
      <p:sp>
        <p:nvSpPr>
          <p:cNvPr id="4" name="Slide Number Placeholder 3"/>
          <p:cNvSpPr>
            <a:spLocks noGrp="1"/>
          </p:cNvSpPr>
          <p:nvPr>
            <p:ph type="sldNum" sz="quarter" idx="10"/>
          </p:nvPr>
        </p:nvSpPr>
        <p:spPr/>
        <p:txBody>
          <a:bodyPr/>
          <a:lstStyle/>
          <a:p>
            <a:fld id="{1704D25C-639F-4642-91DC-C6DD2C174157}" type="slidenum">
              <a:rPr lang="en-US" smtClean="0"/>
              <a:t>10</a:t>
            </a:fld>
            <a:endParaRPr lang="en-US"/>
          </a:p>
        </p:txBody>
      </p:sp>
    </p:spTree>
    <p:extLst>
      <p:ext uri="{BB962C8B-B14F-4D97-AF65-F5344CB8AC3E}">
        <p14:creationId xmlns:p14="http://schemas.microsoft.com/office/powerpoint/2010/main" val="1751057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E8B90E"/>
                </a:solidFill>
                <a:latin typeface="Arial" panose="020B0604020202020204" pitchFamily="34" charset="0"/>
                <a:cs typeface="Arial" panose="020B0604020202020204" pitchFamily="34" charset="0"/>
              </a:defRPr>
            </a:lvl1p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lumMod val="8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E1023B7-3B6F-411B-A0D3-B4ACB649EACA}" type="slidenum">
              <a:rPr lang="en-CA" smtClean="0"/>
              <a:t>‹#›</a:t>
            </a:fld>
            <a:endParaRPr lang="en-CA"/>
          </a:p>
        </p:txBody>
      </p:sp>
      <p:sp>
        <p:nvSpPr>
          <p:cNvPr id="7" name="Rectangle 6"/>
          <p:cNvSpPr/>
          <p:nvPr userDrawn="1"/>
        </p:nvSpPr>
        <p:spPr>
          <a:xfrm>
            <a:off x="0" y="6070476"/>
            <a:ext cx="9144000" cy="78752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106" y="6132081"/>
            <a:ext cx="1872208" cy="690827"/>
          </a:xfrm>
          <a:prstGeom prst="rect">
            <a:avLst/>
          </a:prstGeom>
        </p:spPr>
      </p:pic>
      <p:pic>
        <p:nvPicPr>
          <p:cNvPr id="10" name="Picture 9"/>
          <p:cNvPicPr>
            <a:picLocks noChangeAspect="1"/>
          </p:cNvPicPr>
          <p:nvPr userDrawn="1"/>
        </p:nvPicPr>
        <p:blipFill>
          <a:blip r:embed="rId3"/>
          <a:stretch>
            <a:fillRect/>
          </a:stretch>
        </p:blipFill>
        <p:spPr>
          <a:xfrm>
            <a:off x="7643567" y="6163262"/>
            <a:ext cx="1271833" cy="628464"/>
          </a:xfrm>
          <a:prstGeom prst="rect">
            <a:avLst/>
          </a:prstGeom>
        </p:spPr>
      </p:pic>
    </p:spTree>
    <p:extLst>
      <p:ext uri="{BB962C8B-B14F-4D97-AF65-F5344CB8AC3E}">
        <p14:creationId xmlns:p14="http://schemas.microsoft.com/office/powerpoint/2010/main" val="402814672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D1F00A1-5D80-4F69-8F80-96AAEEB952F8}" type="datetimeFigureOut">
              <a:rPr lang="en-CA" smtClean="0"/>
              <a:t>2017-10-13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E1023B7-3B6F-411B-A0D3-B4ACB649EACA}" type="slidenum">
              <a:rPr lang="en-CA" smtClean="0"/>
              <a:t>‹#›</a:t>
            </a:fld>
            <a:endParaRPr lang="en-CA"/>
          </a:p>
        </p:txBody>
      </p:sp>
    </p:spTree>
    <p:extLst>
      <p:ext uri="{BB962C8B-B14F-4D97-AF65-F5344CB8AC3E}">
        <p14:creationId xmlns:p14="http://schemas.microsoft.com/office/powerpoint/2010/main" val="199134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0D1F00A1-5D80-4F69-8F80-96AAEEB952F8}" type="datetimeFigureOut">
              <a:rPr lang="en-CA" smtClean="0"/>
              <a:t>2017-10-13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E1023B7-3B6F-411B-A0D3-B4ACB649EACA}" type="slidenum">
              <a:rPr lang="en-CA" smtClean="0"/>
              <a:t>‹#›</a:t>
            </a:fld>
            <a:endParaRPr lang="en-CA"/>
          </a:p>
        </p:txBody>
      </p:sp>
    </p:spTree>
    <p:extLst>
      <p:ext uri="{BB962C8B-B14F-4D97-AF65-F5344CB8AC3E}">
        <p14:creationId xmlns:p14="http://schemas.microsoft.com/office/powerpoint/2010/main" val="3607682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620167" y="1714488"/>
            <a:ext cx="6315092" cy="1470025"/>
          </a:xfrm>
        </p:spPr>
        <p:txBody>
          <a:bodyPr/>
          <a:lstStyle>
            <a:lvl1pPr algn="ctr">
              <a:defRPr/>
            </a:lvl1pPr>
          </a:lstStyle>
          <a:p>
            <a:r>
              <a:rPr lang="en-US" dirty="0"/>
              <a:t>Click to edit Master title style</a:t>
            </a:r>
            <a:endParaRPr lang="en-CA" dirty="0"/>
          </a:p>
        </p:txBody>
      </p:sp>
      <p:sp>
        <p:nvSpPr>
          <p:cNvPr id="3" name="Subtitle 2"/>
          <p:cNvSpPr>
            <a:spLocks noGrp="1"/>
          </p:cNvSpPr>
          <p:nvPr>
            <p:ph type="subTitle" idx="1"/>
          </p:nvPr>
        </p:nvSpPr>
        <p:spPr>
          <a:xfrm>
            <a:off x="2168324" y="3470263"/>
            <a:ext cx="5200664"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pic>
        <p:nvPicPr>
          <p:cNvPr id="7" name="Picture 6" descr="Document22.jpg"/>
          <p:cNvPicPr>
            <a:picLocks noChangeAspect="1"/>
          </p:cNvPicPr>
          <p:nvPr userDrawn="1"/>
        </p:nvPicPr>
        <p:blipFill>
          <a:blip r:embed="rId2">
            <a:alphaModFix amt="8000"/>
            <a:extLst>
              <a:ext uri="{28A0092B-C50C-407E-A947-70E740481C1C}">
                <a14:useLocalDpi xmlns:a14="http://schemas.microsoft.com/office/drawing/2010/main" val="0"/>
              </a:ext>
            </a:extLst>
          </a:blip>
          <a:stretch>
            <a:fillRect/>
          </a:stretch>
        </p:blipFill>
        <p:spPr>
          <a:xfrm>
            <a:off x="3010771" y="-286383"/>
            <a:ext cx="6536640" cy="8698271"/>
          </a:xfrm>
          <a:prstGeom prst="rect">
            <a:avLst/>
          </a:prstGeom>
        </p:spPr>
      </p:pic>
      <p:pic>
        <p:nvPicPr>
          <p:cNvPr id="9" name="Picture 8"/>
          <p:cNvPicPr>
            <a:picLocks noChangeAspect="1"/>
          </p:cNvPicPr>
          <p:nvPr userDrawn="1"/>
        </p:nvPicPr>
        <p:blipFill>
          <a:blip r:embed="rId3"/>
          <a:stretch>
            <a:fillRect/>
          </a:stretch>
        </p:blipFill>
        <p:spPr>
          <a:xfrm>
            <a:off x="-1" y="6375400"/>
            <a:ext cx="9144001" cy="482600"/>
          </a:xfrm>
          <a:prstGeom prst="rect">
            <a:avLst/>
          </a:prstGeom>
        </p:spPr>
      </p:pic>
    </p:spTree>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93906" y="246904"/>
            <a:ext cx="6543675" cy="1143000"/>
          </a:xfrm>
        </p:spPr>
        <p:txBody>
          <a:bodyPr/>
          <a:lstStyle>
            <a:lvl1pPr algn="ctr">
              <a:defRPr/>
            </a:lvl1pPr>
          </a:lstStyle>
          <a:p>
            <a:r>
              <a:rPr lang="en-US"/>
              <a:t>Click to edit Master title style</a:t>
            </a:r>
            <a:endParaRPr lang="en-CA"/>
          </a:p>
        </p:txBody>
      </p:sp>
      <p:sp>
        <p:nvSpPr>
          <p:cNvPr id="3" name="Content Placeholder 2"/>
          <p:cNvSpPr>
            <a:spLocks noGrp="1"/>
          </p:cNvSpPr>
          <p:nvPr>
            <p:ph idx="1"/>
          </p:nvPr>
        </p:nvSpPr>
        <p:spPr>
          <a:xfrm>
            <a:off x="457200" y="1586753"/>
            <a:ext cx="82296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a:fld id="{D31F0013-3A26-0443-A8F8-7596655E11E1}" type="datetimeFigureOut">
              <a:rPr lang="en-US">
                <a:solidFill>
                  <a:prstClr val="black"/>
                </a:solidFill>
              </a:rPr>
              <a:pPr defTabSz="457200"/>
              <a:t>10/13/17</a:t>
            </a:fld>
            <a:endParaRPr lang="en-CA">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a:defRPr/>
            </a:pPr>
            <a:endParaRPr lang="en-CA">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a:fld id="{16715DE9-AD5A-4642-98DD-B23F9C87AB19}" type="slidenum">
              <a:rPr lang="en-CA">
                <a:solidFill>
                  <a:prstClr val="black"/>
                </a:solidFill>
              </a:rPr>
              <a:pPr defTabSz="457200"/>
              <a:t>‹#›</a:t>
            </a:fld>
            <a:endParaRPr lang="en-CA">
              <a:solidFill>
                <a:prstClr val="black"/>
              </a:solidFill>
            </a:endParaRPr>
          </a:p>
        </p:txBody>
      </p:sp>
      <p:pic>
        <p:nvPicPr>
          <p:cNvPr id="10" name="Picture 9"/>
          <p:cNvPicPr>
            <a:picLocks noChangeAspect="1"/>
          </p:cNvPicPr>
          <p:nvPr userDrawn="1"/>
        </p:nvPicPr>
        <p:blipFill>
          <a:blip r:embed="rId2"/>
          <a:stretch>
            <a:fillRect/>
          </a:stretch>
        </p:blipFill>
        <p:spPr>
          <a:xfrm>
            <a:off x="-1" y="6375400"/>
            <a:ext cx="9144001" cy="482600"/>
          </a:xfrm>
          <a:prstGeom prst="rect">
            <a:avLst/>
          </a:prstGeom>
        </p:spPr>
      </p:pic>
      <p:pic>
        <p:nvPicPr>
          <p:cNvPr id="12" name="Picture 11" descr="Document22.jpg"/>
          <p:cNvPicPr>
            <a:picLocks noChangeAspect="1"/>
          </p:cNvPicPr>
          <p:nvPr userDrawn="1"/>
        </p:nvPicPr>
        <p:blipFill>
          <a:blip r:embed="rId3">
            <a:alphaModFix amt="8000"/>
            <a:extLst>
              <a:ext uri="{28A0092B-C50C-407E-A947-70E740481C1C}">
                <a14:useLocalDpi xmlns:a14="http://schemas.microsoft.com/office/drawing/2010/main" val="0"/>
              </a:ext>
            </a:extLst>
          </a:blip>
          <a:stretch>
            <a:fillRect/>
          </a:stretch>
        </p:blipFill>
        <p:spPr>
          <a:xfrm>
            <a:off x="3010771" y="-286383"/>
            <a:ext cx="6536640" cy="8698271"/>
          </a:xfrm>
          <a:prstGeom prst="rect">
            <a:avLst/>
          </a:prstGeom>
        </p:spPr>
      </p:pic>
    </p:spTree>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a:fld id="{443913B0-BC54-9A41-B86B-BB65EBDA9C73}" type="datetimeFigureOut">
              <a:rPr lang="en-US">
                <a:solidFill>
                  <a:prstClr val="black"/>
                </a:solidFill>
              </a:rPr>
              <a:pPr defTabSz="457200"/>
              <a:t>10/13/17</a:t>
            </a:fld>
            <a:endParaRPr lang="en-CA">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a:defRPr/>
            </a:pPr>
            <a:endParaRPr lang="en-CA">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a:fld id="{AED384AF-B78F-3C41-80C2-CE03A8279DF7}" type="slidenum">
              <a:rPr lang="en-CA">
                <a:solidFill>
                  <a:prstClr val="black"/>
                </a:solidFill>
              </a:rPr>
              <a:pPr defTabSz="457200"/>
              <a:t>‹#›</a:t>
            </a:fld>
            <a:endParaRPr lang="en-CA">
              <a:solidFill>
                <a:prstClr val="black"/>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a:fld id="{4BA3D1B4-52B5-904E-A6CF-C1879E1C8A51}" type="datetimeFigureOut">
              <a:rPr lang="en-US">
                <a:solidFill>
                  <a:prstClr val="black"/>
                </a:solidFill>
              </a:rPr>
              <a:pPr defTabSz="457200"/>
              <a:t>10/13/17</a:t>
            </a:fld>
            <a:endParaRPr lang="en-CA">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a:defRPr/>
            </a:pPr>
            <a:endParaRPr lang="en-CA">
              <a:solidFill>
                <a:prstClr val="black"/>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a:fld id="{B56D6ABE-E654-6C40-921B-DF21641E9F13}" type="slidenum">
              <a:rPr lang="en-CA">
                <a:solidFill>
                  <a:prstClr val="black"/>
                </a:solidFill>
              </a:rPr>
              <a:pPr defTabSz="457200"/>
              <a:t>‹#›</a:t>
            </a:fld>
            <a:endParaRPr lang="en-CA">
              <a:solidFill>
                <a:prstClr val="black"/>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a:fld id="{C3DCDAAC-6720-404C-816B-F4689E9E06F2}" type="datetimeFigureOut">
              <a:rPr lang="en-US">
                <a:solidFill>
                  <a:prstClr val="black"/>
                </a:solidFill>
              </a:rPr>
              <a:pPr defTabSz="457200"/>
              <a:t>10/13/17</a:t>
            </a:fld>
            <a:endParaRPr lang="en-CA">
              <a:solidFill>
                <a:prstClr val="black"/>
              </a:solidFill>
            </a:endParaRPr>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a:defRPr/>
            </a:pPr>
            <a:endParaRPr lang="en-CA">
              <a:solidFill>
                <a:prstClr val="black"/>
              </a:solidFill>
            </a:endParaRP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a:fld id="{8CAF3211-D776-5A4A-8B35-D4C9BC2BD49D}" type="slidenum">
              <a:rPr lang="en-CA">
                <a:solidFill>
                  <a:prstClr val="black"/>
                </a:solidFill>
              </a:rPr>
              <a:pPr defTabSz="457200"/>
              <a:t>‹#›</a:t>
            </a:fld>
            <a:endParaRPr lang="en-CA">
              <a:solidFill>
                <a:prstClr val="black"/>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a:fld id="{730E666F-6F28-A845-A6B7-88BC7C58DED2}" type="datetimeFigureOut">
              <a:rPr lang="en-US">
                <a:solidFill>
                  <a:prstClr val="black"/>
                </a:solidFill>
              </a:rPr>
              <a:pPr defTabSz="457200"/>
              <a:t>10/13/17</a:t>
            </a:fld>
            <a:endParaRPr lang="en-CA">
              <a:solidFill>
                <a:prstClr val="black"/>
              </a:solidFill>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a:defRPr/>
            </a:pPr>
            <a:endParaRPr lang="en-CA">
              <a:solidFill>
                <a:prstClr val="black"/>
              </a:solidFill>
            </a:endParaRP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a:fld id="{7CBB15D0-BF96-C94D-97D6-30C5A5E893E4}" type="slidenum">
              <a:rPr lang="en-CA">
                <a:solidFill>
                  <a:prstClr val="black"/>
                </a:solidFill>
              </a:rPr>
              <a:pPr defTabSz="457200"/>
              <a:t>‹#›</a:t>
            </a:fld>
            <a:endParaRPr lang="en-CA">
              <a:solidFill>
                <a:prstClr val="black"/>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a:fld id="{FDECB249-837A-A14B-9CD3-392BC68887D4}" type="datetimeFigureOut">
              <a:rPr lang="en-US">
                <a:solidFill>
                  <a:prstClr val="black"/>
                </a:solidFill>
              </a:rPr>
              <a:pPr defTabSz="457200"/>
              <a:t>10/13/17</a:t>
            </a:fld>
            <a:endParaRPr lang="en-CA">
              <a:solidFill>
                <a:prstClr val="black"/>
              </a:solidFill>
            </a:endParaRPr>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a:defRPr/>
            </a:pPr>
            <a:endParaRPr lang="en-CA">
              <a:solidFill>
                <a:prstClr val="black"/>
              </a:solidFill>
            </a:endParaRPr>
          </a:p>
        </p:txBody>
      </p:sp>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a:fld id="{F2C4F556-ADB1-5C40-AC6E-69EB7B2B7F8E}" type="slidenum">
              <a:rPr lang="en-CA">
                <a:solidFill>
                  <a:prstClr val="black"/>
                </a:solidFill>
              </a:rPr>
              <a:pPr defTabSz="457200"/>
              <a:t>‹#›</a:t>
            </a:fld>
            <a:endParaRPr lang="en-CA">
              <a:solidFill>
                <a:prstClr val="black"/>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a:fld id="{BFFB11FC-8B9D-2B48-A475-99123D3B4574}" type="datetimeFigureOut">
              <a:rPr lang="en-US">
                <a:solidFill>
                  <a:prstClr val="black"/>
                </a:solidFill>
              </a:rPr>
              <a:pPr defTabSz="457200"/>
              <a:t>10/13/17</a:t>
            </a:fld>
            <a:endParaRPr lang="en-CA">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a:defRPr/>
            </a:pPr>
            <a:endParaRPr lang="en-CA">
              <a:solidFill>
                <a:prstClr val="black"/>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a:fld id="{8D6726D3-7CED-784E-92B0-A9D6FB92B296}" type="slidenum">
              <a:rPr lang="en-CA">
                <a:solidFill>
                  <a:prstClr val="black"/>
                </a:solidFill>
              </a:rPr>
              <a:pPr defTabSz="457200"/>
              <a:t>‹#›</a:t>
            </a:fld>
            <a:endParaRPr lang="en-CA">
              <a:solidFill>
                <a:prstClr val="black"/>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solidFill>
                  <a:srgbClr val="E8B90E"/>
                </a:solidFill>
                <a:latin typeface="Arial" panose="020B0604020202020204" pitchFamily="34" charset="0"/>
                <a:cs typeface="Arial" panose="020B0604020202020204" pitchFamily="34"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a:defRPr sz="2800">
                <a:solidFill>
                  <a:schemeClr val="bg1">
                    <a:lumMod val="85000"/>
                  </a:schemeClr>
                </a:solidFill>
                <a:latin typeface="Arial" panose="020B0604020202020204" pitchFamily="34" charset="0"/>
                <a:cs typeface="Arial" panose="020B0604020202020204" pitchFamily="34" charset="0"/>
              </a:defRPr>
            </a:lvl1pPr>
            <a:lvl2pPr>
              <a:defRPr sz="2400">
                <a:solidFill>
                  <a:schemeClr val="bg1">
                    <a:lumMod val="85000"/>
                  </a:schemeClr>
                </a:solidFill>
                <a:latin typeface="Arial" panose="020B0604020202020204" pitchFamily="34" charset="0"/>
                <a:cs typeface="Arial" panose="020B0604020202020204" pitchFamily="34" charset="0"/>
              </a:defRPr>
            </a:lvl2pPr>
            <a:lvl3pPr>
              <a:defRPr sz="2000">
                <a:solidFill>
                  <a:schemeClr val="bg1">
                    <a:lumMod val="85000"/>
                  </a:schemeClr>
                </a:solidFill>
                <a:latin typeface="Arial" panose="020B0604020202020204" pitchFamily="34" charset="0"/>
                <a:cs typeface="Arial" panose="020B0604020202020204" pitchFamily="34" charset="0"/>
              </a:defRPr>
            </a:lvl3pPr>
            <a:lvl4pPr>
              <a:defRPr sz="1800">
                <a:solidFill>
                  <a:schemeClr val="bg1">
                    <a:lumMod val="85000"/>
                  </a:schemeClr>
                </a:solidFill>
                <a:latin typeface="Arial" panose="020B0604020202020204" pitchFamily="34" charset="0"/>
                <a:cs typeface="Arial" panose="020B0604020202020204" pitchFamily="34" charset="0"/>
              </a:defRPr>
            </a:lvl4pPr>
            <a:lvl5pPr>
              <a:defRPr sz="1800">
                <a:solidFill>
                  <a:schemeClr val="bg1">
                    <a:lumMod val="85000"/>
                  </a:schemeClr>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p>
            <a:fld id="{0D1F00A1-5D80-4F69-8F80-96AAEEB952F8}" type="datetimeFigureOut">
              <a:rPr lang="en-CA" smtClean="0"/>
              <a:t>2017-10-13</a:t>
            </a:fld>
            <a:endParaRPr lang="en-CA"/>
          </a:p>
        </p:txBody>
      </p:sp>
    </p:spTree>
    <p:extLst>
      <p:ext uri="{BB962C8B-B14F-4D97-AF65-F5344CB8AC3E}">
        <p14:creationId xmlns:p14="http://schemas.microsoft.com/office/powerpoint/2010/main" val="350211150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a:fld id="{76EED661-44CE-5D4E-97DD-44FE35D53007}" type="datetimeFigureOut">
              <a:rPr lang="en-US">
                <a:solidFill>
                  <a:prstClr val="black"/>
                </a:solidFill>
              </a:rPr>
              <a:pPr defTabSz="457200"/>
              <a:t>10/13/17</a:t>
            </a:fld>
            <a:endParaRPr lang="en-CA">
              <a:solidFill>
                <a:prstClr val="black"/>
              </a:solidFill>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a:defRPr/>
            </a:pPr>
            <a:endParaRPr lang="en-CA">
              <a:solidFill>
                <a:prstClr val="black"/>
              </a:solidFill>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a:fld id="{1CC4887E-4BF3-754D-A826-6A91C9E721E5}" type="slidenum">
              <a:rPr lang="en-CA">
                <a:solidFill>
                  <a:prstClr val="black"/>
                </a:solidFill>
              </a:rPr>
              <a:pPr defTabSz="457200"/>
              <a:t>‹#›</a:t>
            </a:fld>
            <a:endParaRPr lang="en-CA">
              <a:solidFill>
                <a:prstClr val="black"/>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a:fld id="{6F9C2143-040F-E944-A0AE-A512804AFEF8}" type="datetimeFigureOut">
              <a:rPr lang="en-US">
                <a:solidFill>
                  <a:prstClr val="black"/>
                </a:solidFill>
              </a:rPr>
              <a:pPr defTabSz="457200"/>
              <a:t>10/13/17</a:t>
            </a:fld>
            <a:endParaRPr lang="en-CA">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a:defRPr/>
            </a:pPr>
            <a:endParaRPr lang="en-CA">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a:fld id="{2D9FC821-E8D8-A442-A46A-000CD95C51B0}" type="slidenum">
              <a:rPr lang="en-CA">
                <a:solidFill>
                  <a:prstClr val="black"/>
                </a:solidFill>
              </a:rPr>
              <a:pPr defTabSz="457200"/>
              <a:t>‹#›</a:t>
            </a:fld>
            <a:endParaRPr lang="en-CA">
              <a:solidFill>
                <a:prstClr val="black"/>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457200"/>
            <a:fld id="{0D48ABD1-E0E3-CF4C-821D-9735D7B3009C}" type="datetimeFigureOut">
              <a:rPr lang="en-US">
                <a:solidFill>
                  <a:prstClr val="black"/>
                </a:solidFill>
              </a:rPr>
              <a:pPr defTabSz="457200"/>
              <a:t>10/13/17</a:t>
            </a:fld>
            <a:endParaRPr lang="en-CA">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457200">
              <a:defRPr/>
            </a:pPr>
            <a:endParaRPr lang="en-CA">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457200"/>
            <a:fld id="{2D024303-0C3F-FA4D-82B0-48FC90B79B0A}" type="slidenum">
              <a:rPr lang="en-CA">
                <a:solidFill>
                  <a:prstClr val="black"/>
                </a:solidFill>
              </a:rPr>
              <a:pPr defTabSz="457200"/>
              <a:t>‹#›</a:t>
            </a:fld>
            <a:endParaRPr lang="en-CA">
              <a:solidFill>
                <a:prstClr val="black"/>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1F00A1-5D80-4F69-8F80-96AAEEB952F8}" type="datetimeFigureOut">
              <a:rPr lang="en-CA" smtClean="0"/>
              <a:t>2017-10-13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E1023B7-3B6F-411B-A0D3-B4ACB649EACA}" type="slidenum">
              <a:rPr lang="en-CA" smtClean="0"/>
              <a:t>‹#›</a:t>
            </a:fld>
            <a:endParaRPr lang="en-CA"/>
          </a:p>
        </p:txBody>
      </p:sp>
    </p:spTree>
    <p:extLst>
      <p:ext uri="{BB962C8B-B14F-4D97-AF65-F5344CB8AC3E}">
        <p14:creationId xmlns:p14="http://schemas.microsoft.com/office/powerpoint/2010/main" val="13827788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0D1F00A1-5D80-4F69-8F80-96AAEEB952F8}" type="datetimeFigureOut">
              <a:rPr lang="en-CA" smtClean="0"/>
              <a:t>2017-10-13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E1023B7-3B6F-411B-A0D3-B4ACB649EACA}" type="slidenum">
              <a:rPr lang="en-CA" smtClean="0"/>
              <a:t>‹#›</a:t>
            </a:fld>
            <a:endParaRPr lang="en-CA"/>
          </a:p>
        </p:txBody>
      </p:sp>
    </p:spTree>
    <p:extLst>
      <p:ext uri="{BB962C8B-B14F-4D97-AF65-F5344CB8AC3E}">
        <p14:creationId xmlns:p14="http://schemas.microsoft.com/office/powerpoint/2010/main" val="143140797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0D1F00A1-5D80-4F69-8F80-96AAEEB952F8}" type="datetimeFigureOut">
              <a:rPr lang="en-CA" smtClean="0"/>
              <a:t>2017-10-13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E1023B7-3B6F-411B-A0D3-B4ACB649EACA}" type="slidenum">
              <a:rPr lang="en-CA" smtClean="0"/>
              <a:t>‹#›</a:t>
            </a:fld>
            <a:endParaRPr lang="en-CA"/>
          </a:p>
        </p:txBody>
      </p:sp>
    </p:spTree>
    <p:extLst>
      <p:ext uri="{BB962C8B-B14F-4D97-AF65-F5344CB8AC3E}">
        <p14:creationId xmlns:p14="http://schemas.microsoft.com/office/powerpoint/2010/main" val="3413510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0D1F00A1-5D80-4F69-8F80-96AAEEB952F8}" type="datetimeFigureOut">
              <a:rPr lang="en-CA" smtClean="0"/>
              <a:t>2017-10-13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E1023B7-3B6F-411B-A0D3-B4ACB649EACA}" type="slidenum">
              <a:rPr lang="en-CA" smtClean="0"/>
              <a:t>‹#›</a:t>
            </a:fld>
            <a:endParaRPr lang="en-CA"/>
          </a:p>
        </p:txBody>
      </p:sp>
    </p:spTree>
    <p:extLst>
      <p:ext uri="{BB962C8B-B14F-4D97-AF65-F5344CB8AC3E}">
        <p14:creationId xmlns:p14="http://schemas.microsoft.com/office/powerpoint/2010/main" val="3492356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1F00A1-5D80-4F69-8F80-96AAEEB952F8}" type="datetimeFigureOut">
              <a:rPr lang="en-CA" smtClean="0"/>
              <a:t>2017-10-13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E1023B7-3B6F-411B-A0D3-B4ACB649EACA}" type="slidenum">
              <a:rPr lang="en-CA" smtClean="0"/>
              <a:t>‹#›</a:t>
            </a:fld>
            <a:endParaRPr lang="en-CA"/>
          </a:p>
        </p:txBody>
      </p:sp>
    </p:spTree>
    <p:extLst>
      <p:ext uri="{BB962C8B-B14F-4D97-AF65-F5344CB8AC3E}">
        <p14:creationId xmlns:p14="http://schemas.microsoft.com/office/powerpoint/2010/main" val="1943202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1F00A1-5D80-4F69-8F80-96AAEEB952F8}" type="datetimeFigureOut">
              <a:rPr lang="en-CA" smtClean="0"/>
              <a:t>2017-10-13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E1023B7-3B6F-411B-A0D3-B4ACB649EACA}" type="slidenum">
              <a:rPr lang="en-CA" smtClean="0"/>
              <a:t>‹#›</a:t>
            </a:fld>
            <a:endParaRPr lang="en-CA"/>
          </a:p>
        </p:txBody>
      </p:sp>
    </p:spTree>
    <p:extLst>
      <p:ext uri="{BB962C8B-B14F-4D97-AF65-F5344CB8AC3E}">
        <p14:creationId xmlns:p14="http://schemas.microsoft.com/office/powerpoint/2010/main" val="4020228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1F00A1-5D80-4F69-8F80-96AAEEB952F8}" type="datetimeFigureOut">
              <a:rPr lang="en-CA" smtClean="0"/>
              <a:t>2017-10-13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E1023B7-3B6F-411B-A0D3-B4ACB649EACA}" type="slidenum">
              <a:rPr lang="en-CA" smtClean="0"/>
              <a:t>‹#›</a:t>
            </a:fld>
            <a:endParaRPr lang="en-CA"/>
          </a:p>
        </p:txBody>
      </p:sp>
    </p:spTree>
    <p:extLst>
      <p:ext uri="{BB962C8B-B14F-4D97-AF65-F5344CB8AC3E}">
        <p14:creationId xmlns:p14="http://schemas.microsoft.com/office/powerpoint/2010/main" val="39996540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8000" r="-8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1F00A1-5D80-4F69-8F80-96AAEEB952F8}" type="datetimeFigureOut">
              <a:rPr lang="en-CA" smtClean="0"/>
              <a:t>2017-10-13</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1023B7-3B6F-411B-A0D3-B4ACB649EACA}" type="slidenum">
              <a:rPr lang="en-CA" smtClean="0"/>
              <a:t>‹#›</a:t>
            </a:fld>
            <a:endParaRPr lang="en-CA"/>
          </a:p>
        </p:txBody>
      </p:sp>
    </p:spTree>
    <p:extLst>
      <p:ext uri="{BB962C8B-B14F-4D97-AF65-F5344CB8AC3E}">
        <p14:creationId xmlns:p14="http://schemas.microsoft.com/office/powerpoint/2010/main" val="2258996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2">
              <a:lumMod val="50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2">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2">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2">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2">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143125" y="274638"/>
            <a:ext cx="6543675"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CA"/>
          </a:p>
        </p:txBody>
      </p:sp>
      <p:sp>
        <p:nvSpPr>
          <p:cNvPr id="1027" name="Text Placeholder 2"/>
          <p:cNvSpPr>
            <a:spLocks noGrp="1"/>
          </p:cNvSpPr>
          <p:nvPr>
            <p:ph type="body" idx="1"/>
          </p:nvPr>
        </p:nvSpPr>
        <p:spPr bwMode="auto">
          <a:xfrm>
            <a:off x="2143125" y="1600200"/>
            <a:ext cx="6543675"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263427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600" b="1" kern="1200">
          <a:solidFill>
            <a:schemeClr val="tx2"/>
          </a:solidFill>
          <a:latin typeface="Arial"/>
          <a:ea typeface="ＭＳ Ｐゴシック" charset="0"/>
          <a:cs typeface="Arial"/>
        </a:defRPr>
      </a:lvl1pPr>
      <a:lvl2pPr algn="l" rtl="0" eaLnBrk="0" fontAlgn="base" hangingPunct="0">
        <a:spcBef>
          <a:spcPct val="0"/>
        </a:spcBef>
        <a:spcAft>
          <a:spcPct val="0"/>
        </a:spcAft>
        <a:defRPr sz="3600" b="1">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3600" b="1">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3600" b="1">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3600" b="1">
          <a:solidFill>
            <a:schemeClr val="tx2"/>
          </a:solidFill>
          <a:latin typeface="Arial" charset="0"/>
          <a:ea typeface="ＭＳ Ｐゴシック" charset="0"/>
          <a:cs typeface="Arial" charset="0"/>
        </a:defRPr>
      </a:lvl5pPr>
      <a:lvl6pPr marL="457200" algn="l" rtl="0" fontAlgn="base">
        <a:spcBef>
          <a:spcPct val="0"/>
        </a:spcBef>
        <a:spcAft>
          <a:spcPct val="0"/>
        </a:spcAft>
        <a:defRPr sz="3000" b="1">
          <a:solidFill>
            <a:schemeClr val="tx2"/>
          </a:solidFill>
          <a:latin typeface="Myriad Pro" charset="0"/>
        </a:defRPr>
      </a:lvl6pPr>
      <a:lvl7pPr marL="914400" algn="l" rtl="0" fontAlgn="base">
        <a:spcBef>
          <a:spcPct val="0"/>
        </a:spcBef>
        <a:spcAft>
          <a:spcPct val="0"/>
        </a:spcAft>
        <a:defRPr sz="3000" b="1">
          <a:solidFill>
            <a:schemeClr val="tx2"/>
          </a:solidFill>
          <a:latin typeface="Myriad Pro" charset="0"/>
        </a:defRPr>
      </a:lvl7pPr>
      <a:lvl8pPr marL="1371600" algn="l" rtl="0" fontAlgn="base">
        <a:spcBef>
          <a:spcPct val="0"/>
        </a:spcBef>
        <a:spcAft>
          <a:spcPct val="0"/>
        </a:spcAft>
        <a:defRPr sz="3000" b="1">
          <a:solidFill>
            <a:schemeClr val="tx2"/>
          </a:solidFill>
          <a:latin typeface="Myriad Pro" charset="0"/>
        </a:defRPr>
      </a:lvl8pPr>
      <a:lvl9pPr marL="1828800" algn="l" rtl="0" fontAlgn="base">
        <a:spcBef>
          <a:spcPct val="0"/>
        </a:spcBef>
        <a:spcAft>
          <a:spcPct val="0"/>
        </a:spcAft>
        <a:defRPr sz="3000" b="1">
          <a:solidFill>
            <a:schemeClr val="tx2"/>
          </a:solidFill>
          <a:latin typeface="Myriad Pro" charset="0"/>
        </a:defRPr>
      </a:lvl9pPr>
    </p:titleStyle>
    <p:bodyStyle>
      <a:lvl1pPr marL="342900" indent="-342900" algn="l" rtl="0" eaLnBrk="0" fontAlgn="base" hangingPunct="0">
        <a:spcBef>
          <a:spcPct val="20000"/>
        </a:spcBef>
        <a:spcAft>
          <a:spcPct val="0"/>
        </a:spcAft>
        <a:buFont typeface="Arial" charset="0"/>
        <a:buChar char="•"/>
        <a:defRPr sz="2800" kern="1200">
          <a:solidFill>
            <a:srgbClr val="404040"/>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400" kern="1200">
          <a:solidFill>
            <a:srgbClr val="404040"/>
          </a:solidFill>
          <a:latin typeface="Arial"/>
          <a:ea typeface="ＭＳ Ｐゴシック" charset="-128"/>
          <a:cs typeface="Arial"/>
        </a:defRPr>
      </a:lvl2pPr>
      <a:lvl3pPr marL="1143000" indent="-228600" algn="l" rtl="0" eaLnBrk="0" fontAlgn="base" hangingPunct="0">
        <a:spcBef>
          <a:spcPct val="20000"/>
        </a:spcBef>
        <a:spcAft>
          <a:spcPct val="0"/>
        </a:spcAft>
        <a:buFont typeface="Arial" charset="0"/>
        <a:buChar char="•"/>
        <a:defRPr sz="2400" kern="1200">
          <a:solidFill>
            <a:srgbClr val="404040"/>
          </a:solidFill>
          <a:latin typeface="Arial"/>
          <a:ea typeface="ＭＳ Ｐゴシック" charset="-128"/>
          <a:cs typeface="Arial"/>
        </a:defRPr>
      </a:lvl3pPr>
      <a:lvl4pPr marL="1600200" indent="-228600" algn="l" rtl="0" eaLnBrk="0" fontAlgn="base" hangingPunct="0">
        <a:spcBef>
          <a:spcPct val="20000"/>
        </a:spcBef>
        <a:spcAft>
          <a:spcPct val="0"/>
        </a:spcAft>
        <a:buFont typeface="Arial" charset="0"/>
        <a:buChar char="–"/>
        <a:defRPr sz="2400" kern="1200">
          <a:solidFill>
            <a:srgbClr val="404040"/>
          </a:solidFill>
          <a:latin typeface="Arial"/>
          <a:ea typeface="ＭＳ Ｐゴシック" charset="-128"/>
          <a:cs typeface="Arial"/>
        </a:defRPr>
      </a:lvl4pPr>
      <a:lvl5pPr marL="2057400" indent="-228600" algn="l" rtl="0" eaLnBrk="0" fontAlgn="base" hangingPunct="0">
        <a:spcBef>
          <a:spcPct val="20000"/>
        </a:spcBef>
        <a:spcAft>
          <a:spcPct val="0"/>
        </a:spcAft>
        <a:buFont typeface="Arial" charset="0"/>
        <a:buChar char="»"/>
        <a:defRPr sz="2400" kern="1200">
          <a:solidFill>
            <a:srgbClr val="404040"/>
          </a:solidFill>
          <a:latin typeface="Arial"/>
          <a:ea typeface="ＭＳ Ｐゴシック" charset="-128"/>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hart" Target="../charts/char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18.gi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9.tiff"/><Relationship Id="rId5" Type="http://schemas.openxmlformats.org/officeDocument/2006/relationships/image" Target="../media/image10.tiff"/><Relationship Id="rId6" Type="http://schemas.openxmlformats.org/officeDocument/2006/relationships/image" Target="../media/image11.tiff"/><Relationship Id="rId7"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bwMode="auto">
          <a:xfrm>
            <a:off x="2111204" y="3429000"/>
            <a:ext cx="6970507" cy="1686407"/>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Font typeface="Arial" charset="0"/>
              <a:buNone/>
              <a:defRPr sz="2000" kern="1200">
                <a:solidFill>
                  <a:schemeClr val="tx1">
                    <a:tint val="75000"/>
                  </a:schemeClr>
                </a:solidFill>
                <a:latin typeface="Arial"/>
                <a:ea typeface="ＭＳ Ｐゴシック" charset="0"/>
                <a:cs typeface="Arial"/>
              </a:defRPr>
            </a:lvl1pPr>
            <a:lvl2pPr marL="457200" indent="0" algn="l" rtl="0" eaLnBrk="0" fontAlgn="base" hangingPunct="0">
              <a:spcBef>
                <a:spcPct val="20000"/>
              </a:spcBef>
              <a:spcAft>
                <a:spcPct val="0"/>
              </a:spcAft>
              <a:buFont typeface="Arial" charset="0"/>
              <a:buNone/>
              <a:defRPr sz="1800" kern="1200">
                <a:solidFill>
                  <a:schemeClr val="tx1">
                    <a:tint val="75000"/>
                  </a:schemeClr>
                </a:solidFill>
                <a:latin typeface="Arial"/>
                <a:ea typeface="ＭＳ Ｐゴシック" charset="-128"/>
                <a:cs typeface="Arial"/>
              </a:defRPr>
            </a:lvl2pPr>
            <a:lvl3pPr marL="914400" indent="0" algn="l" rtl="0" eaLnBrk="0" fontAlgn="base" hangingPunct="0">
              <a:spcBef>
                <a:spcPct val="20000"/>
              </a:spcBef>
              <a:spcAft>
                <a:spcPct val="0"/>
              </a:spcAft>
              <a:buFont typeface="Arial" charset="0"/>
              <a:buNone/>
              <a:defRPr sz="1600" kern="1200">
                <a:solidFill>
                  <a:schemeClr val="tx1">
                    <a:tint val="75000"/>
                  </a:schemeClr>
                </a:solidFill>
                <a:latin typeface="Arial"/>
                <a:ea typeface="ＭＳ Ｐゴシック" charset="-128"/>
                <a:cs typeface="Arial"/>
              </a:defRPr>
            </a:lvl3pPr>
            <a:lvl4pPr marL="1371600" indent="0" algn="l" rtl="0" eaLnBrk="0" fontAlgn="base" hangingPunct="0">
              <a:spcBef>
                <a:spcPct val="20000"/>
              </a:spcBef>
              <a:spcAft>
                <a:spcPct val="0"/>
              </a:spcAft>
              <a:buFont typeface="Arial" charset="0"/>
              <a:buNone/>
              <a:defRPr sz="1400" kern="1200">
                <a:solidFill>
                  <a:schemeClr val="tx1">
                    <a:tint val="75000"/>
                  </a:schemeClr>
                </a:solidFill>
                <a:latin typeface="Arial"/>
                <a:ea typeface="ＭＳ Ｐゴシック" charset="-128"/>
                <a:cs typeface="Arial"/>
              </a:defRPr>
            </a:lvl4pPr>
            <a:lvl5pPr marL="1828800" indent="0" algn="l" rtl="0" eaLnBrk="0" fontAlgn="base" hangingPunct="0">
              <a:spcBef>
                <a:spcPct val="20000"/>
              </a:spcBef>
              <a:spcAft>
                <a:spcPct val="0"/>
              </a:spcAft>
              <a:buFont typeface="Arial" charset="0"/>
              <a:buNone/>
              <a:defRPr sz="1400" kern="1200">
                <a:solidFill>
                  <a:schemeClr val="tx1">
                    <a:tint val="75000"/>
                  </a:schemeClr>
                </a:solidFill>
                <a:latin typeface="Arial"/>
                <a:ea typeface="ＭＳ Ｐゴシック" charset="-128"/>
                <a:cs typeface="Arial"/>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defTabSz="457200"/>
            <a:r>
              <a:rPr lang="en-US" sz="2500" dirty="0" smtClean="0">
                <a:solidFill>
                  <a:schemeClr val="tx1">
                    <a:lumMod val="75000"/>
                    <a:lumOff val="25000"/>
                  </a:schemeClr>
                </a:solidFill>
              </a:rPr>
              <a:t>Caputo MV</a:t>
            </a:r>
            <a:r>
              <a:rPr lang="en-US" sz="2500" baseline="30000" dirty="0" smtClean="0">
                <a:solidFill>
                  <a:schemeClr val="tx1">
                    <a:lumMod val="75000"/>
                    <a:lumOff val="25000"/>
                  </a:schemeClr>
                </a:solidFill>
              </a:rPr>
              <a:t>1</a:t>
            </a:r>
            <a:r>
              <a:rPr lang="en-US" sz="2500" dirty="0" smtClean="0">
                <a:solidFill>
                  <a:schemeClr val="tx1">
                    <a:lumMod val="75000"/>
                    <a:lumOff val="25000"/>
                  </a:schemeClr>
                </a:solidFill>
              </a:rPr>
              <a:t>, </a:t>
            </a:r>
            <a:r>
              <a:rPr lang="en-US" sz="2500" dirty="0" err="1" smtClean="0">
                <a:solidFill>
                  <a:schemeClr val="tx1">
                    <a:lumMod val="75000"/>
                    <a:lumOff val="25000"/>
                  </a:schemeClr>
                </a:solidFill>
              </a:rPr>
              <a:t>Arshinoff</a:t>
            </a:r>
            <a:r>
              <a:rPr lang="en-US" sz="2500" dirty="0" smtClean="0">
                <a:solidFill>
                  <a:schemeClr val="tx1">
                    <a:lumMod val="75000"/>
                    <a:lumOff val="25000"/>
                  </a:schemeClr>
                </a:solidFill>
              </a:rPr>
              <a:t> S</a:t>
            </a:r>
            <a:r>
              <a:rPr lang="en-US" sz="2500" baseline="30000" dirty="0" smtClean="0">
                <a:solidFill>
                  <a:schemeClr val="tx1">
                    <a:lumMod val="75000"/>
                    <a:lumOff val="25000"/>
                  </a:schemeClr>
                </a:solidFill>
              </a:rPr>
              <a:t>2,3</a:t>
            </a:r>
            <a:r>
              <a:rPr lang="en-US" sz="2500" dirty="0" smtClean="0">
                <a:solidFill>
                  <a:schemeClr val="tx1">
                    <a:lumMod val="75000"/>
                    <a:lumOff val="25000"/>
                  </a:schemeClr>
                </a:solidFill>
              </a:rPr>
              <a:t>, Scott G</a:t>
            </a:r>
            <a:r>
              <a:rPr lang="en-US" sz="2500" baseline="30000" dirty="0" smtClean="0">
                <a:solidFill>
                  <a:schemeClr val="tx1">
                    <a:lumMod val="75000"/>
                    <a:lumOff val="25000"/>
                  </a:schemeClr>
                </a:solidFill>
              </a:rPr>
              <a:t>4</a:t>
            </a:r>
            <a:r>
              <a:rPr lang="en-US" sz="2500" dirty="0" smtClean="0">
                <a:solidFill>
                  <a:schemeClr val="tx1">
                    <a:lumMod val="75000"/>
                    <a:lumOff val="25000"/>
                  </a:schemeClr>
                </a:solidFill>
              </a:rPr>
              <a:t>, Mitchell B</a:t>
            </a:r>
            <a:r>
              <a:rPr lang="en-US" sz="2500" baseline="30000" dirty="0" smtClean="0">
                <a:solidFill>
                  <a:schemeClr val="tx1">
                    <a:lumMod val="75000"/>
                    <a:lumOff val="25000"/>
                  </a:schemeClr>
                </a:solidFill>
              </a:rPr>
              <a:t>1</a:t>
            </a:r>
            <a:endParaRPr lang="en-US" sz="2500" dirty="0" smtClean="0">
              <a:solidFill>
                <a:schemeClr val="tx1">
                  <a:lumMod val="75000"/>
                  <a:lumOff val="25000"/>
                </a:schemeClr>
              </a:solidFill>
            </a:endParaRPr>
          </a:p>
          <a:p>
            <a:pPr defTabSz="457200"/>
            <a:endParaRPr lang="en-US" sz="3600" baseline="30000" dirty="0" smtClean="0">
              <a:solidFill>
                <a:schemeClr val="tx1">
                  <a:lumMod val="50000"/>
                  <a:lumOff val="50000"/>
                </a:schemeClr>
              </a:solidFill>
            </a:endParaRPr>
          </a:p>
          <a:p>
            <a:pPr defTabSz="457200"/>
            <a:r>
              <a:rPr lang="en-US" sz="2100" baseline="30000" dirty="0" smtClean="0">
                <a:solidFill>
                  <a:schemeClr val="tx1">
                    <a:lumMod val="50000"/>
                    <a:lumOff val="50000"/>
                  </a:schemeClr>
                </a:solidFill>
              </a:rPr>
              <a:t>1</a:t>
            </a:r>
            <a:r>
              <a:rPr lang="en-US" sz="2100" dirty="0" smtClean="0">
                <a:solidFill>
                  <a:schemeClr val="tx1">
                    <a:lumMod val="50000"/>
                    <a:lumOff val="50000"/>
                  </a:schemeClr>
                </a:solidFill>
              </a:rPr>
              <a:t>Northern Ontario School of Medicine; </a:t>
            </a:r>
            <a:r>
              <a:rPr lang="en-US" sz="2100" baseline="30000" dirty="0" smtClean="0">
                <a:solidFill>
                  <a:schemeClr val="tx1">
                    <a:lumMod val="50000"/>
                    <a:lumOff val="50000"/>
                  </a:schemeClr>
                </a:solidFill>
              </a:rPr>
              <a:t>2</a:t>
            </a:r>
            <a:r>
              <a:rPr lang="en-US" sz="2100" dirty="0" smtClean="0">
                <a:solidFill>
                  <a:schemeClr val="tx1">
                    <a:lumMod val="50000"/>
                    <a:lumOff val="50000"/>
                  </a:schemeClr>
                </a:solidFill>
              </a:rPr>
              <a:t>University of Toronto; </a:t>
            </a:r>
            <a:r>
              <a:rPr lang="en-US" sz="2100" baseline="30000" dirty="0" smtClean="0">
                <a:solidFill>
                  <a:schemeClr val="tx1">
                    <a:lumMod val="50000"/>
                    <a:lumOff val="50000"/>
                  </a:schemeClr>
                </a:solidFill>
              </a:rPr>
              <a:t>3</a:t>
            </a:r>
            <a:r>
              <a:rPr lang="en-US" sz="2100" dirty="0" smtClean="0">
                <a:solidFill>
                  <a:schemeClr val="tx1">
                    <a:lumMod val="50000"/>
                    <a:lumOff val="50000"/>
                  </a:schemeClr>
                </a:solidFill>
              </a:rPr>
              <a:t>McMaster University; </a:t>
            </a:r>
            <a:r>
              <a:rPr lang="en-US" sz="2100" baseline="30000" dirty="0" smtClean="0">
                <a:solidFill>
                  <a:schemeClr val="tx1">
                    <a:lumMod val="50000"/>
                    <a:lumOff val="50000"/>
                  </a:schemeClr>
                </a:solidFill>
              </a:rPr>
              <a:t>4</a:t>
            </a:r>
            <a:r>
              <a:rPr lang="en-US" sz="2100" dirty="0" smtClean="0">
                <a:solidFill>
                  <a:schemeClr val="tx1">
                    <a:lumMod val="50000"/>
                    <a:lumOff val="50000"/>
                  </a:schemeClr>
                </a:solidFill>
              </a:rPr>
              <a:t>Laurentian University</a:t>
            </a:r>
            <a:endParaRPr lang="en-US" sz="2100" dirty="0">
              <a:solidFill>
                <a:schemeClr val="tx1">
                  <a:lumMod val="50000"/>
                  <a:lumOff val="50000"/>
                </a:schemeClr>
              </a:solidFill>
            </a:endParaRPr>
          </a:p>
        </p:txBody>
      </p:sp>
      <p:sp>
        <p:nvSpPr>
          <p:cNvPr id="6" name="Title 1"/>
          <p:cNvSpPr txBox="1">
            <a:spLocks/>
          </p:cNvSpPr>
          <p:nvPr/>
        </p:nvSpPr>
        <p:spPr bwMode="auto">
          <a:xfrm>
            <a:off x="2111204" y="1052736"/>
            <a:ext cx="6764747" cy="1656184"/>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600" b="1" kern="1200">
                <a:solidFill>
                  <a:schemeClr val="tx2"/>
                </a:solidFill>
                <a:latin typeface="Arial"/>
                <a:ea typeface="ＭＳ Ｐゴシック" charset="0"/>
                <a:cs typeface="Arial"/>
              </a:defRPr>
            </a:lvl1pPr>
            <a:lvl2pPr algn="l" rtl="0" eaLnBrk="0" fontAlgn="base" hangingPunct="0">
              <a:spcBef>
                <a:spcPct val="0"/>
              </a:spcBef>
              <a:spcAft>
                <a:spcPct val="0"/>
              </a:spcAft>
              <a:defRPr sz="3600" b="1">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3600" b="1">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3600" b="1">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3600" b="1">
                <a:solidFill>
                  <a:schemeClr val="tx2"/>
                </a:solidFill>
                <a:latin typeface="Arial" charset="0"/>
                <a:ea typeface="ＭＳ Ｐゴシック" charset="0"/>
                <a:cs typeface="Arial" charset="0"/>
              </a:defRPr>
            </a:lvl5pPr>
            <a:lvl6pPr marL="457200" algn="l" rtl="0" fontAlgn="base">
              <a:spcBef>
                <a:spcPct val="0"/>
              </a:spcBef>
              <a:spcAft>
                <a:spcPct val="0"/>
              </a:spcAft>
              <a:defRPr sz="3000" b="1">
                <a:solidFill>
                  <a:schemeClr val="tx2"/>
                </a:solidFill>
                <a:latin typeface="Myriad Pro" charset="0"/>
              </a:defRPr>
            </a:lvl6pPr>
            <a:lvl7pPr marL="914400" algn="l" rtl="0" fontAlgn="base">
              <a:spcBef>
                <a:spcPct val="0"/>
              </a:spcBef>
              <a:spcAft>
                <a:spcPct val="0"/>
              </a:spcAft>
              <a:defRPr sz="3000" b="1">
                <a:solidFill>
                  <a:schemeClr val="tx2"/>
                </a:solidFill>
                <a:latin typeface="Myriad Pro" charset="0"/>
              </a:defRPr>
            </a:lvl7pPr>
            <a:lvl8pPr marL="1371600" algn="l" rtl="0" fontAlgn="base">
              <a:spcBef>
                <a:spcPct val="0"/>
              </a:spcBef>
              <a:spcAft>
                <a:spcPct val="0"/>
              </a:spcAft>
              <a:defRPr sz="3000" b="1">
                <a:solidFill>
                  <a:schemeClr val="tx2"/>
                </a:solidFill>
                <a:latin typeface="Myriad Pro" charset="0"/>
              </a:defRPr>
            </a:lvl8pPr>
            <a:lvl9pPr marL="1828800" algn="l" rtl="0" fontAlgn="base">
              <a:spcBef>
                <a:spcPct val="0"/>
              </a:spcBef>
              <a:spcAft>
                <a:spcPct val="0"/>
              </a:spcAft>
              <a:defRPr sz="3000" b="1">
                <a:solidFill>
                  <a:schemeClr val="tx2"/>
                </a:solidFill>
                <a:latin typeface="Myriad Pro" charset="0"/>
              </a:defRPr>
            </a:lvl9pPr>
          </a:lstStyle>
          <a:p>
            <a:pPr algn="l" defTabSz="457200"/>
            <a:r>
              <a:rPr lang="en-CA" sz="3400" dirty="0" smtClean="0">
                <a:solidFill>
                  <a:srgbClr val="1F497D"/>
                </a:solidFill>
              </a:rPr>
              <a:t>Glaucoma </a:t>
            </a:r>
            <a:r>
              <a:rPr lang="en-CA" sz="3400" dirty="0">
                <a:solidFill>
                  <a:srgbClr val="1F497D"/>
                </a:solidFill>
              </a:rPr>
              <a:t>m</a:t>
            </a:r>
            <a:r>
              <a:rPr lang="en-CA" sz="3400" dirty="0" smtClean="0">
                <a:solidFill>
                  <a:srgbClr val="1F497D"/>
                </a:solidFill>
              </a:rPr>
              <a:t>anagement in Canada </a:t>
            </a:r>
            <a:r>
              <a:rPr lang="mr-IN" sz="3400" dirty="0" smtClean="0">
                <a:solidFill>
                  <a:srgbClr val="1F497D"/>
                </a:solidFill>
              </a:rPr>
              <a:t>–</a:t>
            </a:r>
            <a:r>
              <a:rPr lang="en-CA" sz="3400" dirty="0" smtClean="0">
                <a:solidFill>
                  <a:srgbClr val="1F497D"/>
                </a:solidFill>
              </a:rPr>
              <a:t> </a:t>
            </a:r>
            <a:r>
              <a:rPr lang="en-US" sz="3400" dirty="0" smtClean="0">
                <a:solidFill>
                  <a:srgbClr val="1F497D"/>
                </a:solidFill>
              </a:rPr>
              <a:t>results from </a:t>
            </a:r>
            <a:r>
              <a:rPr lang="en-CA" sz="3400" dirty="0" smtClean="0">
                <a:solidFill>
                  <a:srgbClr val="1F497D"/>
                </a:solidFill>
              </a:rPr>
              <a:t>a nationwide survey.</a:t>
            </a:r>
            <a:endParaRPr lang="en-CA" sz="3400" dirty="0">
              <a:solidFill>
                <a:srgbClr val="1F497D"/>
              </a:solidFill>
            </a:endParaRPr>
          </a:p>
        </p:txBody>
      </p:sp>
      <p:sp>
        <p:nvSpPr>
          <p:cNvPr id="2" name="TextBox 1"/>
          <p:cNvSpPr txBox="1"/>
          <p:nvPr/>
        </p:nvSpPr>
        <p:spPr>
          <a:xfrm>
            <a:off x="-628650" y="4529138"/>
            <a:ext cx="184731" cy="369332"/>
          </a:xfrm>
          <a:prstGeom prst="rect">
            <a:avLst/>
          </a:prstGeom>
          <a:noFill/>
        </p:spPr>
        <p:txBody>
          <a:bodyPr wrap="none" rtlCol="0">
            <a:spAutoFit/>
          </a:bodyPr>
          <a:lstStyle/>
          <a:p>
            <a:pPr defTabSz="457200"/>
            <a:endParaRPr lang="en-US" dirty="0">
              <a:solidFill>
                <a:prstClr val="black"/>
              </a:solidFill>
            </a:endParaRPr>
          </a:p>
        </p:txBody>
      </p:sp>
    </p:spTree>
    <p:extLst>
      <p:ext uri="{BB962C8B-B14F-4D97-AF65-F5344CB8AC3E}">
        <p14:creationId xmlns:p14="http://schemas.microsoft.com/office/powerpoint/2010/main" val="1121112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Design</a:t>
            </a:r>
            <a:endParaRPr lang="en-US" dirty="0"/>
          </a:p>
        </p:txBody>
      </p:sp>
      <p:sp>
        <p:nvSpPr>
          <p:cNvPr id="5" name="Content Placeholder 4"/>
          <p:cNvSpPr>
            <a:spLocks noGrp="1"/>
          </p:cNvSpPr>
          <p:nvPr>
            <p:ph idx="1"/>
          </p:nvPr>
        </p:nvSpPr>
        <p:spPr>
          <a:xfrm>
            <a:off x="750404" y="1417638"/>
            <a:ext cx="7643192" cy="4525963"/>
          </a:xfrm>
        </p:spPr>
        <p:txBody>
          <a:bodyPr>
            <a:normAutofit/>
          </a:bodyPr>
          <a:lstStyle/>
          <a:p>
            <a:pPr algn="ctr">
              <a:spcBef>
                <a:spcPts val="0"/>
              </a:spcBef>
            </a:pPr>
            <a:r>
              <a:rPr lang="en-US" sz="2200" dirty="0" smtClean="0"/>
              <a:t>Cross-sectional, self-report survey design</a:t>
            </a:r>
            <a:endParaRPr lang="en-US" sz="2200" dirty="0"/>
          </a:p>
          <a:p>
            <a:pPr algn="ctr">
              <a:spcBef>
                <a:spcPts val="0"/>
              </a:spcBef>
            </a:pPr>
            <a:r>
              <a:rPr lang="en-US" sz="2200" dirty="0" smtClean="0"/>
              <a:t>Survey endorsed by Canadian Ophthalmological Society</a:t>
            </a:r>
          </a:p>
        </p:txBody>
      </p:sp>
      <p:pic>
        <p:nvPicPr>
          <p:cNvPr id="4" name="Picture 3"/>
          <p:cNvPicPr>
            <a:picLocks noChangeAspect="1"/>
          </p:cNvPicPr>
          <p:nvPr/>
        </p:nvPicPr>
        <p:blipFill>
          <a:blip r:embed="rId3"/>
          <a:stretch>
            <a:fillRect/>
          </a:stretch>
        </p:blipFill>
        <p:spPr>
          <a:xfrm>
            <a:off x="3023828" y="1916832"/>
            <a:ext cx="3096344" cy="3096344"/>
          </a:xfrm>
          <a:prstGeom prst="rect">
            <a:avLst/>
          </a:prstGeom>
        </p:spPr>
      </p:pic>
      <p:sp>
        <p:nvSpPr>
          <p:cNvPr id="3" name="Rectangle 2"/>
          <p:cNvSpPr/>
          <p:nvPr/>
        </p:nvSpPr>
        <p:spPr>
          <a:xfrm>
            <a:off x="1835696" y="5138028"/>
            <a:ext cx="5472608" cy="523220"/>
          </a:xfrm>
          <a:prstGeom prst="rect">
            <a:avLst/>
          </a:prstGeom>
        </p:spPr>
        <p:txBody>
          <a:bodyPr wrap="square">
            <a:spAutoFit/>
          </a:bodyPr>
          <a:lstStyle/>
          <a:p>
            <a:pPr algn="ctr"/>
            <a:r>
              <a:rPr lang="en-US" sz="1400" dirty="0">
                <a:solidFill>
                  <a:schemeClr val="bg1">
                    <a:lumMod val="75000"/>
                  </a:schemeClr>
                </a:solidFill>
                <a:latin typeface="Arial" charset="0"/>
              </a:rPr>
              <a:t>Creswell, J. W. (2013). </a:t>
            </a:r>
            <a:r>
              <a:rPr lang="en-US" sz="1400" i="1" dirty="0">
                <a:solidFill>
                  <a:schemeClr val="bg1">
                    <a:lumMod val="75000"/>
                  </a:schemeClr>
                </a:solidFill>
                <a:latin typeface="Arial" charset="0"/>
              </a:rPr>
              <a:t>Research design: Qualitative, quantitative, and mixed methods approaches</a:t>
            </a:r>
            <a:r>
              <a:rPr lang="en-US" sz="1400" dirty="0">
                <a:solidFill>
                  <a:schemeClr val="bg1">
                    <a:lumMod val="75000"/>
                  </a:schemeClr>
                </a:solidFill>
                <a:latin typeface="Arial" charset="0"/>
              </a:rPr>
              <a:t>. Sage publications.</a:t>
            </a:r>
            <a:endParaRPr lang="en-US" sz="1400" dirty="0">
              <a:solidFill>
                <a:schemeClr val="bg1">
                  <a:lumMod val="75000"/>
                </a:schemeClr>
              </a:solidFill>
            </a:endParaRPr>
          </a:p>
        </p:txBody>
      </p:sp>
      <p:sp>
        <p:nvSpPr>
          <p:cNvPr id="10" name="Content Placeholder 2"/>
          <p:cNvSpPr txBox="1">
            <a:spLocks/>
          </p:cNvSpPr>
          <p:nvPr/>
        </p:nvSpPr>
        <p:spPr>
          <a:xfrm>
            <a:off x="750404" y="1417638"/>
            <a:ext cx="8229600" cy="5899794"/>
          </a:xfrm>
          <a:prstGeom prst="rect">
            <a:avLst/>
          </a:prstGeom>
        </p:spPr>
        <p:txBody>
          <a:bodyPr vert="horz" lIns="91440" tIns="45720" rIns="91440" bIns="45720" rtlCol="0">
            <a:normAutofit fontScale="32500" lnSpcReduction="200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bg1">
                    <a:lumMod val="8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bg1">
                    <a:lumMod val="8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bg1">
                    <a:lumMod val="8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bg1">
                    <a:lumMod val="8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bg1">
                    <a:lumMod val="8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7400" dirty="0" smtClean="0">
                <a:solidFill>
                  <a:schemeClr val="accent3"/>
                </a:solidFill>
              </a:rPr>
              <a:t>Questions included:</a:t>
            </a:r>
          </a:p>
          <a:p>
            <a:pPr marL="0" indent="0">
              <a:buNone/>
            </a:pPr>
            <a:endParaRPr lang="en-US" sz="7200" dirty="0" smtClean="0"/>
          </a:p>
          <a:p>
            <a:r>
              <a:rPr lang="en-US" sz="5500" dirty="0" smtClean="0"/>
              <a:t>Does your department/practice have a designated person with over-riding </a:t>
            </a:r>
          </a:p>
          <a:p>
            <a:pPr marL="0" indent="0">
              <a:buNone/>
            </a:pPr>
            <a:r>
              <a:rPr lang="en-US" sz="5500" dirty="0" smtClean="0"/>
              <a:t>       responsibility for glaucoma care?</a:t>
            </a:r>
          </a:p>
          <a:p>
            <a:endParaRPr lang="en-US" sz="5500" dirty="0" smtClean="0"/>
          </a:p>
          <a:p>
            <a:r>
              <a:rPr lang="en-US" sz="5500" dirty="0" smtClean="0"/>
              <a:t>Total number of patient visits to physicians and/or nurses during week 42?</a:t>
            </a:r>
          </a:p>
          <a:p>
            <a:endParaRPr lang="en-US" sz="5500" dirty="0" smtClean="0"/>
          </a:p>
          <a:p>
            <a:r>
              <a:rPr lang="en-US" sz="5500" dirty="0" smtClean="0"/>
              <a:t>Number of visits related to glaucoma during the same week?</a:t>
            </a:r>
          </a:p>
          <a:p>
            <a:endParaRPr lang="en-US" sz="5500" dirty="0" smtClean="0"/>
          </a:p>
          <a:p>
            <a:r>
              <a:rPr lang="en-US" sz="5500" dirty="0" smtClean="0"/>
              <a:t>Total number of patient visits (all-cause) to physicians or physicians and nurses?</a:t>
            </a:r>
          </a:p>
          <a:p>
            <a:endParaRPr lang="en-US" sz="5500" dirty="0" smtClean="0"/>
          </a:p>
          <a:p>
            <a:r>
              <a:rPr lang="en-US" sz="5500" dirty="0"/>
              <a:t>#</a:t>
            </a:r>
            <a:r>
              <a:rPr lang="en-US" sz="5500" dirty="0" smtClean="0"/>
              <a:t> visits to nurse without a physician appointment?</a:t>
            </a:r>
          </a:p>
          <a:p>
            <a:r>
              <a:rPr lang="en-US" sz="5500" dirty="0"/>
              <a:t>#</a:t>
            </a:r>
            <a:r>
              <a:rPr lang="en-US" sz="5500" dirty="0" smtClean="0"/>
              <a:t> visual field tests (# eyes tested)?</a:t>
            </a:r>
          </a:p>
          <a:p>
            <a:r>
              <a:rPr lang="en-US" sz="5500" dirty="0" smtClean="0"/>
              <a:t># eyes subjected to fundus photography and/or computerized imaging?</a:t>
            </a:r>
          </a:p>
          <a:p>
            <a:endParaRPr lang="en-US" sz="5500" dirty="0" smtClean="0"/>
          </a:p>
          <a:p>
            <a:r>
              <a:rPr lang="en-US" sz="5500" dirty="0" smtClean="0"/>
              <a:t>Available diagnostic equipment (answers given by checking a table).</a:t>
            </a:r>
          </a:p>
          <a:p>
            <a:pPr>
              <a:spcBef>
                <a:spcPts val="0"/>
              </a:spcBef>
            </a:pPr>
            <a:endParaRPr lang="en-US" dirty="0" smtClean="0"/>
          </a:p>
          <a:p>
            <a:pPr>
              <a:spcBef>
                <a:spcPts val="0"/>
              </a:spcBef>
            </a:pPr>
            <a:endParaRPr lang="en-US" dirty="0" smtClean="0"/>
          </a:p>
          <a:p>
            <a:pPr>
              <a:spcBef>
                <a:spcPts val="0"/>
              </a:spcBef>
            </a:pPr>
            <a:endParaRPr lang="en-US" dirty="0" smtClean="0"/>
          </a:p>
          <a:p>
            <a:endParaRPr lang="en-US" dirty="0"/>
          </a:p>
        </p:txBody>
      </p:sp>
    </p:spTree>
    <p:extLst>
      <p:ext uri="{BB962C8B-B14F-4D97-AF65-F5344CB8AC3E}">
        <p14:creationId xmlns:p14="http://schemas.microsoft.com/office/powerpoint/2010/main" val="169023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50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2000"/>
                                        <p:tgtEl>
                                          <p:spTgt spid="5">
                                            <p:txEl>
                                              <p:pRg st="0" end="0"/>
                                            </p:txEl>
                                          </p:spTgt>
                                        </p:tgtEl>
                                      </p:cBhvr>
                                    </p:animEffect>
                                    <p:set>
                                      <p:cBhvr>
                                        <p:cTn id="18" dur="1" fill="hold">
                                          <p:stCondLst>
                                            <p:cond delay="1999"/>
                                          </p:stCondLst>
                                        </p:cTn>
                                        <p:tgtEl>
                                          <p:spTgt spid="5">
                                            <p:txEl>
                                              <p:pRg st="0" end="0"/>
                                            </p:txEl>
                                          </p:spTgt>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2000"/>
                                        <p:tgtEl>
                                          <p:spTgt spid="5">
                                            <p:txEl>
                                              <p:pRg st="1" end="1"/>
                                            </p:txEl>
                                          </p:spTgt>
                                        </p:tgtEl>
                                      </p:cBhvr>
                                    </p:animEffect>
                                    <p:set>
                                      <p:cBhvr>
                                        <p:cTn id="21" dur="1" fill="hold">
                                          <p:stCondLst>
                                            <p:cond delay="1999"/>
                                          </p:stCondLst>
                                        </p:cTn>
                                        <p:tgtEl>
                                          <p:spTgt spid="5">
                                            <p:txEl>
                                              <p:pRg st="1" end="1"/>
                                            </p:txEl>
                                          </p:spTgt>
                                        </p:tgtEl>
                                        <p:attrNameLst>
                                          <p:attrName>style.visibility</p:attrName>
                                        </p:attrNameLst>
                                      </p:cBhvr>
                                      <p:to>
                                        <p:strVal val="hidden"/>
                                      </p:to>
                                    </p:set>
                                  </p:childTnLst>
                                </p:cTn>
                              </p:par>
                            </p:childTnLst>
                          </p:cTn>
                        </p:par>
                        <p:par>
                          <p:cTn id="22" fill="hold">
                            <p:stCondLst>
                              <p:cond delay="2000"/>
                            </p:stCondLst>
                            <p:childTnLst>
                              <p:par>
                                <p:cTn id="23" presetID="1" presetClass="entr" presetSubtype="0" fill="hold" nodeType="afterEffect">
                                  <p:stCondLst>
                                    <p:cond delay="500"/>
                                  </p:stCondLst>
                                  <p:childTnLst>
                                    <p:set>
                                      <p:cBhvr>
                                        <p:cTn id="24" dur="1" fill="hold">
                                          <p:stCondLst>
                                            <p:cond delay="0"/>
                                          </p:stCondLst>
                                        </p:cTn>
                                        <p:tgtEl>
                                          <p:spTgt spid="10">
                                            <p:txEl>
                                              <p:pRg st="0" end="0"/>
                                            </p:txEl>
                                          </p:spTgt>
                                        </p:tgtEl>
                                        <p:attrNameLst>
                                          <p:attrName>style.visibility</p:attrName>
                                        </p:attrNameLst>
                                      </p:cBhvr>
                                      <p:to>
                                        <p:strVal val="visible"/>
                                      </p:to>
                                    </p:set>
                                  </p:childTnLst>
                                </p:cTn>
                              </p:par>
                            </p:childTnLst>
                          </p:cTn>
                        </p:par>
                        <p:par>
                          <p:cTn id="25" fill="hold">
                            <p:stCondLst>
                              <p:cond delay="2500"/>
                            </p:stCondLst>
                            <p:childTnLst>
                              <p:par>
                                <p:cTn id="26" presetID="1" presetClass="entr" presetSubtype="0" fill="hold" nodeType="afterEffect">
                                  <p:stCondLst>
                                    <p:cond delay="500"/>
                                  </p:stCondLst>
                                  <p:childTnLst>
                                    <p:set>
                                      <p:cBhvr>
                                        <p:cTn id="27" dur="1" fill="hold">
                                          <p:stCondLst>
                                            <p:cond delay="0"/>
                                          </p:stCondLst>
                                        </p:cTn>
                                        <p:tgtEl>
                                          <p:spTgt spid="10">
                                            <p:txEl>
                                              <p:pRg st="2" end="2"/>
                                            </p:txEl>
                                          </p:spTgt>
                                        </p:tgtEl>
                                        <p:attrNameLst>
                                          <p:attrName>style.visibility</p:attrName>
                                        </p:attrNameLst>
                                      </p:cBhvr>
                                      <p:to>
                                        <p:strVal val="visible"/>
                                      </p:to>
                                    </p:set>
                                  </p:childTnLst>
                                </p:cTn>
                              </p:par>
                              <p:par>
                                <p:cTn id="28" presetID="1" presetClass="entr" presetSubtype="0" fill="hold" nodeType="withEffect">
                                  <p:stCondLst>
                                    <p:cond delay="500"/>
                                  </p:stCondLst>
                                  <p:childTnLst>
                                    <p:set>
                                      <p:cBhvr>
                                        <p:cTn id="29"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0">
                                            <p:txEl>
                                              <p:pRg st="11" end="1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0">
                                            <p:txEl>
                                              <p:pRg st="12" end="12"/>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0">
                                            <p:txEl>
                                              <p:pRg st="13" end="13"/>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0">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Electronic Survey</a:t>
            </a:r>
            <a:endParaRPr lang="en-US" dirty="0"/>
          </a:p>
        </p:txBody>
      </p:sp>
      <p:pic>
        <p:nvPicPr>
          <p:cNvPr id="4" name="Picture 3"/>
          <p:cNvPicPr>
            <a:picLocks noChangeAspect="1"/>
          </p:cNvPicPr>
          <p:nvPr/>
        </p:nvPicPr>
        <p:blipFill>
          <a:blip r:embed="rId2"/>
          <a:stretch>
            <a:fillRect/>
          </a:stretch>
        </p:blipFill>
        <p:spPr>
          <a:xfrm>
            <a:off x="2078870" y="1417638"/>
            <a:ext cx="4986259" cy="4656158"/>
          </a:xfrm>
          <a:prstGeom prst="rect">
            <a:avLst/>
          </a:prstGeom>
        </p:spPr>
      </p:pic>
    </p:spTree>
    <p:extLst>
      <p:ext uri="{BB962C8B-B14F-4D97-AF65-F5344CB8AC3E}">
        <p14:creationId xmlns:p14="http://schemas.microsoft.com/office/powerpoint/2010/main" val="11441089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Collection</a:t>
            </a:r>
            <a:endParaRPr lang="en-US" dirty="0"/>
          </a:p>
        </p:txBody>
      </p:sp>
      <p:sp>
        <p:nvSpPr>
          <p:cNvPr id="3" name="Content Placeholder 2"/>
          <p:cNvSpPr>
            <a:spLocks noGrp="1"/>
          </p:cNvSpPr>
          <p:nvPr>
            <p:ph idx="1"/>
          </p:nvPr>
        </p:nvSpPr>
        <p:spPr/>
        <p:txBody>
          <a:bodyPr/>
          <a:lstStyle/>
          <a:p>
            <a:r>
              <a:rPr lang="en-US" dirty="0" smtClean="0"/>
              <a:t>A modified Dillman approach was used:</a:t>
            </a:r>
          </a:p>
        </p:txBody>
      </p:sp>
      <p:sp>
        <p:nvSpPr>
          <p:cNvPr id="7" name="Rectangle 6"/>
          <p:cNvSpPr/>
          <p:nvPr/>
        </p:nvSpPr>
        <p:spPr>
          <a:xfrm>
            <a:off x="1156792" y="6196089"/>
            <a:ext cx="6830416" cy="461665"/>
          </a:xfrm>
          <a:prstGeom prst="rect">
            <a:avLst/>
          </a:prstGeom>
        </p:spPr>
        <p:txBody>
          <a:bodyPr wrap="square">
            <a:spAutoFit/>
          </a:bodyPr>
          <a:lstStyle/>
          <a:p>
            <a:r>
              <a:rPr lang="en-US" sz="1200" dirty="0" err="1">
                <a:solidFill>
                  <a:schemeClr val="bg1">
                    <a:lumMod val="75000"/>
                  </a:schemeClr>
                </a:solidFill>
                <a:latin typeface="Arial" charset="0"/>
              </a:rPr>
              <a:t>Hoddinott</a:t>
            </a:r>
            <a:r>
              <a:rPr lang="en-US" sz="1200" dirty="0">
                <a:solidFill>
                  <a:schemeClr val="bg1">
                    <a:lumMod val="75000"/>
                  </a:schemeClr>
                </a:solidFill>
                <a:latin typeface="Arial" charset="0"/>
              </a:rPr>
              <a:t>, Susan N., and Martin J. Bass. "The D</a:t>
            </a:r>
            <a:r>
              <a:rPr lang="en-US" sz="1200" dirty="0" smtClean="0">
                <a:solidFill>
                  <a:schemeClr val="bg1">
                    <a:lumMod val="75000"/>
                  </a:schemeClr>
                </a:solidFill>
                <a:latin typeface="Arial" charset="0"/>
              </a:rPr>
              <a:t>illman </a:t>
            </a:r>
            <a:r>
              <a:rPr lang="en-US" sz="1200" dirty="0">
                <a:solidFill>
                  <a:schemeClr val="bg1">
                    <a:lumMod val="75000"/>
                  </a:schemeClr>
                </a:solidFill>
                <a:latin typeface="Arial" charset="0"/>
              </a:rPr>
              <a:t>total design </a:t>
            </a:r>
            <a:r>
              <a:rPr lang="en-US" sz="1200" dirty="0" smtClean="0">
                <a:solidFill>
                  <a:schemeClr val="bg1">
                    <a:lumMod val="75000"/>
                  </a:schemeClr>
                </a:solidFill>
                <a:latin typeface="Arial" charset="0"/>
              </a:rPr>
              <a:t>survey method</a:t>
            </a:r>
            <a:r>
              <a:rPr lang="en-US" sz="1200" dirty="0">
                <a:solidFill>
                  <a:schemeClr val="bg1">
                    <a:lumMod val="75000"/>
                  </a:schemeClr>
                </a:solidFill>
                <a:latin typeface="Arial" charset="0"/>
              </a:rPr>
              <a:t>." </a:t>
            </a:r>
            <a:r>
              <a:rPr lang="en-US" sz="1200" i="1" dirty="0">
                <a:solidFill>
                  <a:schemeClr val="bg1">
                    <a:lumMod val="75000"/>
                  </a:schemeClr>
                </a:solidFill>
                <a:latin typeface="Arial" charset="0"/>
              </a:rPr>
              <a:t>Canadian family physician</a:t>
            </a:r>
            <a:r>
              <a:rPr lang="en-US" sz="1200" dirty="0">
                <a:solidFill>
                  <a:schemeClr val="bg1">
                    <a:lumMod val="75000"/>
                  </a:schemeClr>
                </a:solidFill>
                <a:latin typeface="Arial" charset="0"/>
              </a:rPr>
              <a:t> 32 (1986): 2366.</a:t>
            </a:r>
            <a:endParaRPr lang="en-US" sz="1200" dirty="0">
              <a:solidFill>
                <a:schemeClr val="bg1">
                  <a:lumMod val="75000"/>
                </a:schemeClr>
              </a:solidFill>
            </a:endParaRPr>
          </a:p>
        </p:txBody>
      </p:sp>
      <p:sp>
        <p:nvSpPr>
          <p:cNvPr id="9" name="Rectangle 8"/>
          <p:cNvSpPr/>
          <p:nvPr/>
        </p:nvSpPr>
        <p:spPr>
          <a:xfrm>
            <a:off x="3131840" y="2420888"/>
            <a:ext cx="273630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Initial survey</a:t>
            </a:r>
            <a:endParaRPr lang="en-US"/>
          </a:p>
        </p:txBody>
      </p:sp>
      <p:sp>
        <p:nvSpPr>
          <p:cNvPr id="11" name="Rectangle 10"/>
          <p:cNvSpPr/>
          <p:nvPr/>
        </p:nvSpPr>
        <p:spPr>
          <a:xfrm>
            <a:off x="3131840" y="3356992"/>
            <a:ext cx="273630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r>
              <a:rPr lang="en-US" baseline="30000" dirty="0" smtClean="0"/>
              <a:t>nd</a:t>
            </a:r>
            <a:r>
              <a:rPr lang="en-US" dirty="0" smtClean="0"/>
              <a:t> copy of survey</a:t>
            </a:r>
            <a:endParaRPr lang="en-US" dirty="0"/>
          </a:p>
        </p:txBody>
      </p:sp>
      <p:sp>
        <p:nvSpPr>
          <p:cNvPr id="12" name="Rectangle 11"/>
          <p:cNvSpPr/>
          <p:nvPr/>
        </p:nvSpPr>
        <p:spPr>
          <a:xfrm>
            <a:off x="3131840" y="4293096"/>
            <a:ext cx="273630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First reminder</a:t>
            </a:r>
            <a:endParaRPr lang="en-US" dirty="0"/>
          </a:p>
        </p:txBody>
      </p:sp>
      <p:sp>
        <p:nvSpPr>
          <p:cNvPr id="14" name="Oval 13"/>
          <p:cNvSpPr/>
          <p:nvPr/>
        </p:nvSpPr>
        <p:spPr>
          <a:xfrm>
            <a:off x="5508104" y="3752495"/>
            <a:ext cx="1728192" cy="9006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3</a:t>
            </a:r>
            <a:r>
              <a:rPr lang="en-US" smtClean="0"/>
              <a:t> weeks</a:t>
            </a:r>
            <a:endParaRPr lang="en-US"/>
          </a:p>
        </p:txBody>
      </p:sp>
      <p:sp>
        <p:nvSpPr>
          <p:cNvPr id="10" name="Oval 9"/>
          <p:cNvSpPr/>
          <p:nvPr/>
        </p:nvSpPr>
        <p:spPr>
          <a:xfrm>
            <a:off x="5508104" y="2744383"/>
            <a:ext cx="1728192" cy="9006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2 weeks</a:t>
            </a:r>
            <a:endParaRPr lang="en-US"/>
          </a:p>
        </p:txBody>
      </p:sp>
      <p:sp>
        <p:nvSpPr>
          <p:cNvPr id="16" name="Rectangle 15"/>
          <p:cNvSpPr/>
          <p:nvPr/>
        </p:nvSpPr>
        <p:spPr>
          <a:xfrm>
            <a:off x="3131840" y="5229200"/>
            <a:ext cx="273630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Final reminder </a:t>
            </a:r>
            <a:endParaRPr lang="en-US" dirty="0"/>
          </a:p>
        </p:txBody>
      </p:sp>
      <p:sp>
        <p:nvSpPr>
          <p:cNvPr id="15" name="Oval 14"/>
          <p:cNvSpPr/>
          <p:nvPr/>
        </p:nvSpPr>
        <p:spPr>
          <a:xfrm>
            <a:off x="5508104" y="4760607"/>
            <a:ext cx="1728192" cy="90064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r>
              <a:rPr lang="en-US" dirty="0" smtClean="0"/>
              <a:t> weeks</a:t>
            </a:r>
            <a:endParaRPr lang="en-US" dirty="0"/>
          </a:p>
        </p:txBody>
      </p:sp>
    </p:spTree>
    <p:extLst>
      <p:ext uri="{BB962C8B-B14F-4D97-AF65-F5344CB8AC3E}">
        <p14:creationId xmlns:p14="http://schemas.microsoft.com/office/powerpoint/2010/main" val="196043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1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1" nodeType="afterEffect">
                                  <p:stCondLst>
                                    <p:cond delay="1000"/>
                                  </p:stCondLst>
                                  <p:childTnLst>
                                    <p:set>
                                      <p:cBhvr>
                                        <p:cTn id="15" dur="1" fill="hold">
                                          <p:stCondLst>
                                            <p:cond delay="0"/>
                                          </p:stCondLst>
                                        </p:cTn>
                                        <p:tgtEl>
                                          <p:spTgt spid="14"/>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grpId="0" nodeType="afterEffect">
                                  <p:stCondLst>
                                    <p:cond delay="10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4" grpId="1" animBg="1"/>
      <p:bldP spid="10" grpId="0" animBg="1"/>
      <p:bldP spid="16"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Analysis</a:t>
            </a:r>
            <a:endParaRPr lang="en-US" dirty="0"/>
          </a:p>
        </p:txBody>
      </p:sp>
      <p:sp>
        <p:nvSpPr>
          <p:cNvPr id="3" name="Content Placeholder 2"/>
          <p:cNvSpPr>
            <a:spLocks noGrp="1"/>
          </p:cNvSpPr>
          <p:nvPr>
            <p:ph idx="1"/>
          </p:nvPr>
        </p:nvSpPr>
        <p:spPr/>
        <p:txBody>
          <a:bodyPr/>
          <a:lstStyle/>
          <a:p>
            <a:r>
              <a:rPr lang="en-US" dirty="0" smtClean="0"/>
              <a:t>Descriptive statistics</a:t>
            </a:r>
          </a:p>
          <a:p>
            <a:r>
              <a:rPr lang="en-US" dirty="0" err="1" smtClean="0"/>
              <a:t>Kruskal</a:t>
            </a:r>
            <a:r>
              <a:rPr lang="en-US" dirty="0" smtClean="0"/>
              <a:t>-Wallis Test</a:t>
            </a:r>
          </a:p>
        </p:txBody>
      </p:sp>
    </p:spTree>
    <p:extLst>
      <p:ext uri="{BB962C8B-B14F-4D97-AF65-F5344CB8AC3E}">
        <p14:creationId xmlns:p14="http://schemas.microsoft.com/office/powerpoint/2010/main" val="31741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417638"/>
            <a:ext cx="8229600" cy="4747666"/>
          </a:xfrm>
        </p:spPr>
        <p:txBody>
          <a:bodyPr>
            <a:noAutofit/>
          </a:bodyPr>
          <a:lstStyle/>
          <a:p>
            <a:r>
              <a:rPr lang="en-US" dirty="0" smtClean="0"/>
              <a:t>Survey sent to 624 ophthalmologists practicing in Canada.</a:t>
            </a:r>
          </a:p>
          <a:p>
            <a:endParaRPr lang="en-US" sz="1600" dirty="0" smtClean="0"/>
          </a:p>
          <a:p>
            <a:r>
              <a:rPr lang="en-US" dirty="0" smtClean="0">
                <a:solidFill>
                  <a:srgbClr val="E8B90E"/>
                </a:solidFill>
              </a:rPr>
              <a:t>109 completed responses were received:</a:t>
            </a:r>
          </a:p>
          <a:p>
            <a:pPr lvl="1">
              <a:buFont typeface="Wingdings" charset="2"/>
              <a:buChar char="§"/>
            </a:pPr>
            <a:r>
              <a:rPr lang="en-US" dirty="0" smtClean="0"/>
              <a:t>104 English (95.4%)</a:t>
            </a:r>
          </a:p>
          <a:p>
            <a:pPr lvl="1">
              <a:buFont typeface="Wingdings" charset="2"/>
              <a:buChar char="§"/>
            </a:pPr>
            <a:r>
              <a:rPr lang="en-US" dirty="0" smtClean="0"/>
              <a:t> 5 French (4.6%)</a:t>
            </a:r>
          </a:p>
          <a:p>
            <a:pPr lvl="1">
              <a:buFont typeface="Wingdings" charset="2"/>
              <a:buChar char="§"/>
            </a:pPr>
            <a:endParaRPr lang="en-US" sz="1200" dirty="0" smtClean="0"/>
          </a:p>
          <a:p>
            <a:r>
              <a:rPr lang="en-US" dirty="0" smtClean="0">
                <a:solidFill>
                  <a:srgbClr val="E8B90E"/>
                </a:solidFill>
              </a:rPr>
              <a:t>Response rate: </a:t>
            </a:r>
          </a:p>
          <a:p>
            <a:pPr marL="457200" lvl="1" indent="0">
              <a:buNone/>
            </a:pPr>
            <a:r>
              <a:rPr lang="en-US" dirty="0" smtClean="0"/>
              <a:t>	=109/624   =0.17468     = 17.5%</a:t>
            </a:r>
          </a:p>
        </p:txBody>
      </p:sp>
      <p:sp>
        <p:nvSpPr>
          <p:cNvPr id="5" name="Frame 4"/>
          <p:cNvSpPr/>
          <p:nvPr/>
        </p:nvSpPr>
        <p:spPr>
          <a:xfrm>
            <a:off x="4572000" y="4725144"/>
            <a:ext cx="1440160" cy="576064"/>
          </a:xfrm>
          <a:prstGeom prst="frame">
            <a:avLst/>
          </a:prstGeom>
          <a:solidFill>
            <a:srgbClr val="E8B9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2255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
                                            <p:txEl>
                                              <p:pRg st="3" end="3"/>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2000"/>
                                  </p:stCondLst>
                                  <p:childTnLst>
                                    <p:set>
                                      <p:cBhvr>
                                        <p:cTn id="15" dur="1" fill="hold">
                                          <p:stCondLst>
                                            <p:cond delay="0"/>
                                          </p:stCondLst>
                                        </p:cTn>
                                        <p:tgtEl>
                                          <p:spTgt spid="3">
                                            <p:txEl>
                                              <p:pRg st="6" end="6"/>
                                            </p:txEl>
                                          </p:spTgt>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200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60273513"/>
              </p:ext>
            </p:extLst>
          </p:nvPr>
        </p:nvGraphicFramePr>
        <p:xfrm>
          <a:off x="457200" y="1556792"/>
          <a:ext cx="7931224" cy="4876800"/>
        </p:xfrm>
        <a:graphic>
          <a:graphicData uri="http://schemas.openxmlformats.org/drawingml/2006/table">
            <a:tbl>
              <a:tblPr firstRow="1" firstCol="1" bandRow="1">
                <a:tableStyleId>{5940675A-B579-460E-94D1-54222C63F5DA}</a:tableStyleId>
              </a:tblPr>
              <a:tblGrid>
                <a:gridCol w="3003699"/>
                <a:gridCol w="4927525"/>
              </a:tblGrid>
              <a:tr h="0">
                <a:tc>
                  <a:txBody>
                    <a:bodyPr/>
                    <a:lstStyle/>
                    <a:p>
                      <a:pPr>
                        <a:spcAft>
                          <a:spcPts val="0"/>
                        </a:spcAft>
                      </a:pPr>
                      <a:r>
                        <a:rPr lang="en-CA" sz="1600" b="1" dirty="0">
                          <a:solidFill>
                            <a:schemeClr val="tx1"/>
                          </a:solidFill>
                          <a:effectLst/>
                        </a:rPr>
                        <a:t>Survey Item</a:t>
                      </a:r>
                      <a:endParaRPr lang="en-US" sz="1600" b="1" dirty="0">
                        <a:solidFill>
                          <a:schemeClr val="tx1"/>
                        </a:solidFill>
                        <a:effectLst/>
                        <a:latin typeface="Calibri" charset="0"/>
                        <a:ea typeface="Calibri" charset="0"/>
                        <a:cs typeface="Times New Roman" charset="0"/>
                      </a:endParaRPr>
                    </a:p>
                  </a:txBody>
                  <a:tcPr marL="68580" marR="68580"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C000"/>
                    </a:solidFill>
                  </a:tcPr>
                </a:tc>
                <a:tc>
                  <a:txBody>
                    <a:bodyPr/>
                    <a:lstStyle/>
                    <a:p>
                      <a:pPr algn="ctr">
                        <a:spcAft>
                          <a:spcPts val="0"/>
                        </a:spcAft>
                      </a:pPr>
                      <a:r>
                        <a:rPr lang="en-CA" sz="1600" b="1" dirty="0">
                          <a:solidFill>
                            <a:schemeClr val="tx1"/>
                          </a:solidFill>
                          <a:effectLst/>
                        </a:rPr>
                        <a:t>Participants (n,%)</a:t>
                      </a:r>
                      <a:endParaRPr lang="en-US" sz="1600" b="1" dirty="0">
                        <a:solidFill>
                          <a:schemeClr val="tx1"/>
                        </a:solidFill>
                        <a:effectLst/>
                        <a:latin typeface="Calibri" charset="0"/>
                        <a:ea typeface="Calibri" charset="0"/>
                        <a:cs typeface="Times New Roman" charset="0"/>
                      </a:endParaRPr>
                    </a:p>
                  </a:txBody>
                  <a:tcPr marL="68580" marR="68580"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rgbClr val="FFC000"/>
                    </a:solidFill>
                  </a:tcPr>
                </a:tc>
              </a:tr>
              <a:tr h="0">
                <a:tc>
                  <a:txBody>
                    <a:bodyPr/>
                    <a:lstStyle/>
                    <a:p>
                      <a:pPr>
                        <a:spcAft>
                          <a:spcPts val="0"/>
                        </a:spcAft>
                      </a:pPr>
                      <a:r>
                        <a:rPr lang="en-CA" sz="1600" b="1" dirty="0">
                          <a:solidFill>
                            <a:schemeClr val="bg1"/>
                          </a:solidFill>
                          <a:effectLst/>
                        </a:rPr>
                        <a:t>Title</a:t>
                      </a:r>
                      <a:endParaRPr lang="en-US" sz="1600" b="1" dirty="0">
                        <a:solidFill>
                          <a:schemeClr val="bg1"/>
                        </a:solidFill>
                        <a:effectLst/>
                      </a:endParaRPr>
                    </a:p>
                    <a:p>
                      <a:pPr>
                        <a:spcAft>
                          <a:spcPts val="0"/>
                        </a:spcAft>
                      </a:pPr>
                      <a:r>
                        <a:rPr lang="en-CA" sz="1600" dirty="0">
                          <a:solidFill>
                            <a:srgbClr val="FFC000"/>
                          </a:solidFill>
                          <a:effectLst/>
                        </a:rPr>
                        <a:t>   Ophthalmologist</a:t>
                      </a:r>
                      <a:endParaRPr lang="en-US" sz="1600" dirty="0">
                        <a:solidFill>
                          <a:srgbClr val="FFC000"/>
                        </a:solidFill>
                        <a:effectLst/>
                      </a:endParaRPr>
                    </a:p>
                    <a:p>
                      <a:pPr>
                        <a:spcAft>
                          <a:spcPts val="0"/>
                        </a:spcAft>
                      </a:pPr>
                      <a:r>
                        <a:rPr lang="en-CA" sz="1600" dirty="0">
                          <a:solidFill>
                            <a:srgbClr val="FFC000"/>
                          </a:solidFill>
                          <a:effectLst/>
                        </a:rPr>
                        <a:t>   Resident/trainee</a:t>
                      </a:r>
                      <a:endParaRPr lang="en-US" sz="1600" dirty="0">
                        <a:solidFill>
                          <a:srgbClr val="FFC000"/>
                        </a:solidFill>
                        <a:effectLst/>
                        <a:latin typeface="Calibri" charset="0"/>
                        <a:ea typeface="Calibri" charset="0"/>
                        <a:cs typeface="Times New Roman" charset="0"/>
                      </a:endParaRPr>
                    </a:p>
                  </a:txBody>
                  <a:tcPr marL="68580" marR="68580"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spcAft>
                          <a:spcPts val="0"/>
                        </a:spcAft>
                      </a:pPr>
                      <a:r>
                        <a:rPr lang="en-CA" sz="1600" dirty="0">
                          <a:solidFill>
                            <a:srgbClr val="FFC000"/>
                          </a:solidFill>
                          <a:effectLst/>
                        </a:rPr>
                        <a:t> </a:t>
                      </a:r>
                      <a:endParaRPr lang="en-US" sz="1600" dirty="0">
                        <a:solidFill>
                          <a:srgbClr val="FFC000"/>
                        </a:solidFill>
                        <a:effectLst/>
                      </a:endParaRPr>
                    </a:p>
                    <a:p>
                      <a:pPr algn="ctr">
                        <a:spcAft>
                          <a:spcPts val="0"/>
                        </a:spcAft>
                      </a:pPr>
                      <a:r>
                        <a:rPr lang="en-CA" sz="1600" dirty="0">
                          <a:solidFill>
                            <a:srgbClr val="FFC000"/>
                          </a:solidFill>
                          <a:effectLst/>
                        </a:rPr>
                        <a:t>103 (94.5)</a:t>
                      </a:r>
                      <a:endParaRPr lang="en-US" sz="1600" dirty="0">
                        <a:solidFill>
                          <a:srgbClr val="FFC000"/>
                        </a:solidFill>
                        <a:effectLst/>
                      </a:endParaRPr>
                    </a:p>
                    <a:p>
                      <a:pPr algn="ctr">
                        <a:spcAft>
                          <a:spcPts val="0"/>
                        </a:spcAft>
                      </a:pPr>
                      <a:r>
                        <a:rPr lang="en-CA" sz="1600" dirty="0">
                          <a:solidFill>
                            <a:srgbClr val="FFC000"/>
                          </a:solidFill>
                          <a:effectLst/>
                        </a:rPr>
                        <a:t>6 (5.5)</a:t>
                      </a:r>
                      <a:endParaRPr lang="en-US" sz="1600" dirty="0">
                        <a:solidFill>
                          <a:srgbClr val="FFC000"/>
                        </a:solidFill>
                        <a:effectLst/>
                        <a:latin typeface="Calibri" charset="0"/>
                        <a:ea typeface="Calibri" charset="0"/>
                        <a:cs typeface="Times New Roman" charset="0"/>
                      </a:endParaRPr>
                    </a:p>
                  </a:txBody>
                  <a:tcPr marL="68580" marR="68580"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r>
              <a:tr h="0">
                <a:tc>
                  <a:txBody>
                    <a:bodyPr/>
                    <a:lstStyle/>
                    <a:p>
                      <a:pPr>
                        <a:spcAft>
                          <a:spcPts val="0"/>
                        </a:spcAft>
                      </a:pPr>
                      <a:r>
                        <a:rPr lang="en-CA" sz="1600" b="1" dirty="0">
                          <a:solidFill>
                            <a:schemeClr val="bg1"/>
                          </a:solidFill>
                          <a:effectLst/>
                        </a:rPr>
                        <a:t>Province</a:t>
                      </a:r>
                      <a:endParaRPr lang="en-US" sz="1600" b="1" dirty="0">
                        <a:solidFill>
                          <a:schemeClr val="bg1"/>
                        </a:solidFill>
                        <a:effectLst/>
                      </a:endParaRPr>
                    </a:p>
                    <a:p>
                      <a:pPr>
                        <a:spcAft>
                          <a:spcPts val="0"/>
                        </a:spcAft>
                      </a:pPr>
                      <a:r>
                        <a:rPr lang="en-CA" sz="1600" dirty="0">
                          <a:solidFill>
                            <a:srgbClr val="FFC000"/>
                          </a:solidFill>
                          <a:effectLst/>
                        </a:rPr>
                        <a:t>   British Columbia</a:t>
                      </a:r>
                      <a:endParaRPr lang="en-US" sz="1600" dirty="0">
                        <a:solidFill>
                          <a:srgbClr val="FFC000"/>
                        </a:solidFill>
                        <a:effectLst/>
                      </a:endParaRPr>
                    </a:p>
                    <a:p>
                      <a:pPr>
                        <a:spcAft>
                          <a:spcPts val="0"/>
                        </a:spcAft>
                      </a:pPr>
                      <a:r>
                        <a:rPr lang="en-CA" sz="1600" dirty="0">
                          <a:solidFill>
                            <a:srgbClr val="FFC000"/>
                          </a:solidFill>
                          <a:effectLst/>
                        </a:rPr>
                        <a:t>   Alberta</a:t>
                      </a:r>
                      <a:endParaRPr lang="en-US" sz="1600" dirty="0">
                        <a:solidFill>
                          <a:srgbClr val="FFC000"/>
                        </a:solidFill>
                        <a:effectLst/>
                      </a:endParaRPr>
                    </a:p>
                    <a:p>
                      <a:pPr>
                        <a:spcAft>
                          <a:spcPts val="0"/>
                        </a:spcAft>
                      </a:pPr>
                      <a:r>
                        <a:rPr lang="en-CA" sz="1600" dirty="0">
                          <a:solidFill>
                            <a:srgbClr val="FFC000"/>
                          </a:solidFill>
                          <a:effectLst/>
                        </a:rPr>
                        <a:t>   Saskatchewan</a:t>
                      </a:r>
                      <a:endParaRPr lang="en-US" sz="1600" dirty="0">
                        <a:solidFill>
                          <a:srgbClr val="FFC000"/>
                        </a:solidFill>
                        <a:effectLst/>
                      </a:endParaRPr>
                    </a:p>
                    <a:p>
                      <a:pPr>
                        <a:spcAft>
                          <a:spcPts val="0"/>
                        </a:spcAft>
                      </a:pPr>
                      <a:r>
                        <a:rPr lang="en-CA" sz="1600" dirty="0">
                          <a:solidFill>
                            <a:srgbClr val="FFC000"/>
                          </a:solidFill>
                          <a:effectLst/>
                        </a:rPr>
                        <a:t>   Manitoba</a:t>
                      </a:r>
                      <a:endParaRPr lang="en-US" sz="1600" dirty="0">
                        <a:solidFill>
                          <a:srgbClr val="FFC000"/>
                        </a:solidFill>
                        <a:effectLst/>
                      </a:endParaRPr>
                    </a:p>
                    <a:p>
                      <a:pPr>
                        <a:spcAft>
                          <a:spcPts val="0"/>
                        </a:spcAft>
                      </a:pPr>
                      <a:r>
                        <a:rPr lang="en-CA" sz="1600" dirty="0">
                          <a:solidFill>
                            <a:srgbClr val="FFC000"/>
                          </a:solidFill>
                          <a:effectLst/>
                        </a:rPr>
                        <a:t>   Ontario</a:t>
                      </a:r>
                      <a:endParaRPr lang="en-US" sz="1600" dirty="0">
                        <a:solidFill>
                          <a:srgbClr val="FFC000"/>
                        </a:solidFill>
                        <a:effectLst/>
                      </a:endParaRPr>
                    </a:p>
                    <a:p>
                      <a:pPr>
                        <a:spcAft>
                          <a:spcPts val="0"/>
                        </a:spcAft>
                      </a:pPr>
                      <a:r>
                        <a:rPr lang="en-CA" sz="1600" dirty="0">
                          <a:solidFill>
                            <a:srgbClr val="FFC000"/>
                          </a:solidFill>
                          <a:effectLst/>
                        </a:rPr>
                        <a:t>   Quebec</a:t>
                      </a:r>
                      <a:endParaRPr lang="en-US" sz="1600" dirty="0">
                        <a:solidFill>
                          <a:srgbClr val="FFC000"/>
                        </a:solidFill>
                        <a:effectLst/>
                      </a:endParaRPr>
                    </a:p>
                    <a:p>
                      <a:pPr>
                        <a:spcAft>
                          <a:spcPts val="0"/>
                        </a:spcAft>
                      </a:pPr>
                      <a:r>
                        <a:rPr lang="en-CA" sz="1600" dirty="0">
                          <a:solidFill>
                            <a:srgbClr val="FFC000"/>
                          </a:solidFill>
                          <a:effectLst/>
                        </a:rPr>
                        <a:t>   Nova Scotia</a:t>
                      </a:r>
                      <a:endParaRPr lang="en-US" sz="1600" dirty="0">
                        <a:solidFill>
                          <a:srgbClr val="FFC000"/>
                        </a:solidFill>
                        <a:effectLst/>
                      </a:endParaRPr>
                    </a:p>
                    <a:p>
                      <a:pPr>
                        <a:spcAft>
                          <a:spcPts val="0"/>
                        </a:spcAft>
                      </a:pPr>
                      <a:r>
                        <a:rPr lang="en-CA" sz="1600" dirty="0">
                          <a:solidFill>
                            <a:srgbClr val="FFC000"/>
                          </a:solidFill>
                          <a:effectLst/>
                        </a:rPr>
                        <a:t>   New Brunswick</a:t>
                      </a:r>
                      <a:endParaRPr lang="en-US" sz="1600" dirty="0">
                        <a:solidFill>
                          <a:srgbClr val="FFC000"/>
                        </a:solidFill>
                        <a:effectLst/>
                      </a:endParaRPr>
                    </a:p>
                    <a:p>
                      <a:pPr>
                        <a:spcAft>
                          <a:spcPts val="0"/>
                        </a:spcAft>
                      </a:pPr>
                      <a:r>
                        <a:rPr lang="en-CA" sz="1600" dirty="0">
                          <a:solidFill>
                            <a:srgbClr val="FFC000"/>
                          </a:solidFill>
                          <a:effectLst/>
                        </a:rPr>
                        <a:t>   Prince Edward Island</a:t>
                      </a:r>
                      <a:endParaRPr lang="en-US" sz="1600" dirty="0">
                        <a:solidFill>
                          <a:srgbClr val="FFC000"/>
                        </a:solidFill>
                        <a:effectLst/>
                      </a:endParaRPr>
                    </a:p>
                    <a:p>
                      <a:pPr>
                        <a:spcAft>
                          <a:spcPts val="0"/>
                        </a:spcAft>
                      </a:pPr>
                      <a:r>
                        <a:rPr lang="en-CA" sz="1600" dirty="0">
                          <a:solidFill>
                            <a:srgbClr val="FFC000"/>
                          </a:solidFill>
                          <a:effectLst/>
                        </a:rPr>
                        <a:t>   Newfoundland and Labrador</a:t>
                      </a:r>
                      <a:endParaRPr lang="en-US" sz="1600" dirty="0">
                        <a:solidFill>
                          <a:srgbClr val="FFC000"/>
                        </a:solidFill>
                        <a:effectLst/>
                        <a:latin typeface="Calibri" charset="0"/>
                        <a:ea typeface="Calibri" charset="0"/>
                        <a:cs typeface="Times New Roman" charset="0"/>
                      </a:endParaRPr>
                    </a:p>
                  </a:txBody>
                  <a:tcPr marL="68580" marR="68580"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spcAft>
                          <a:spcPts val="0"/>
                        </a:spcAft>
                      </a:pPr>
                      <a:r>
                        <a:rPr lang="en-CA" sz="1600" dirty="0">
                          <a:solidFill>
                            <a:srgbClr val="FFC000"/>
                          </a:solidFill>
                          <a:effectLst/>
                        </a:rPr>
                        <a:t> </a:t>
                      </a:r>
                      <a:endParaRPr lang="en-US" sz="1600" dirty="0">
                        <a:solidFill>
                          <a:srgbClr val="FFC000"/>
                        </a:solidFill>
                        <a:effectLst/>
                      </a:endParaRPr>
                    </a:p>
                    <a:p>
                      <a:pPr algn="ctr">
                        <a:spcAft>
                          <a:spcPts val="0"/>
                        </a:spcAft>
                      </a:pPr>
                      <a:r>
                        <a:rPr lang="en-CA" sz="1600" dirty="0">
                          <a:solidFill>
                            <a:srgbClr val="FFC000"/>
                          </a:solidFill>
                          <a:effectLst/>
                        </a:rPr>
                        <a:t>22 (20.2)</a:t>
                      </a:r>
                      <a:endParaRPr lang="en-US" sz="1600" dirty="0">
                        <a:solidFill>
                          <a:srgbClr val="FFC000"/>
                        </a:solidFill>
                        <a:effectLst/>
                      </a:endParaRPr>
                    </a:p>
                    <a:p>
                      <a:pPr algn="ctr">
                        <a:spcAft>
                          <a:spcPts val="0"/>
                        </a:spcAft>
                      </a:pPr>
                      <a:r>
                        <a:rPr lang="en-CA" sz="1600" dirty="0">
                          <a:solidFill>
                            <a:srgbClr val="FFC000"/>
                          </a:solidFill>
                          <a:effectLst/>
                        </a:rPr>
                        <a:t>9 (8.3)</a:t>
                      </a:r>
                      <a:endParaRPr lang="en-US" sz="1600" dirty="0">
                        <a:solidFill>
                          <a:srgbClr val="FFC000"/>
                        </a:solidFill>
                        <a:effectLst/>
                      </a:endParaRPr>
                    </a:p>
                    <a:p>
                      <a:pPr algn="ctr">
                        <a:spcAft>
                          <a:spcPts val="0"/>
                        </a:spcAft>
                      </a:pPr>
                      <a:r>
                        <a:rPr lang="en-CA" sz="1600" dirty="0">
                          <a:solidFill>
                            <a:srgbClr val="FFC000"/>
                          </a:solidFill>
                          <a:effectLst/>
                        </a:rPr>
                        <a:t>2 (1.8)</a:t>
                      </a:r>
                      <a:endParaRPr lang="en-US" sz="1600" dirty="0">
                        <a:solidFill>
                          <a:srgbClr val="FFC000"/>
                        </a:solidFill>
                        <a:effectLst/>
                      </a:endParaRPr>
                    </a:p>
                    <a:p>
                      <a:pPr algn="ctr">
                        <a:spcAft>
                          <a:spcPts val="0"/>
                        </a:spcAft>
                      </a:pPr>
                      <a:r>
                        <a:rPr lang="en-CA" sz="1600" dirty="0">
                          <a:solidFill>
                            <a:srgbClr val="FFC000"/>
                          </a:solidFill>
                          <a:effectLst/>
                        </a:rPr>
                        <a:t>3 (2.8)</a:t>
                      </a:r>
                      <a:endParaRPr lang="en-US" sz="1600" dirty="0">
                        <a:solidFill>
                          <a:srgbClr val="FFC000"/>
                        </a:solidFill>
                        <a:effectLst/>
                      </a:endParaRPr>
                    </a:p>
                    <a:p>
                      <a:pPr algn="ctr">
                        <a:spcAft>
                          <a:spcPts val="0"/>
                        </a:spcAft>
                      </a:pPr>
                      <a:r>
                        <a:rPr lang="en-CA" sz="1600" dirty="0">
                          <a:solidFill>
                            <a:srgbClr val="FFC000"/>
                          </a:solidFill>
                          <a:effectLst/>
                        </a:rPr>
                        <a:t>45 (41.3)</a:t>
                      </a:r>
                      <a:endParaRPr lang="en-US" sz="1600" dirty="0">
                        <a:solidFill>
                          <a:srgbClr val="FFC000"/>
                        </a:solidFill>
                        <a:effectLst/>
                      </a:endParaRPr>
                    </a:p>
                    <a:p>
                      <a:pPr algn="ctr">
                        <a:spcAft>
                          <a:spcPts val="0"/>
                        </a:spcAft>
                      </a:pPr>
                      <a:r>
                        <a:rPr lang="en-CA" sz="1600" dirty="0">
                          <a:solidFill>
                            <a:srgbClr val="FFC000"/>
                          </a:solidFill>
                          <a:effectLst/>
                        </a:rPr>
                        <a:t>16 (14.7)</a:t>
                      </a:r>
                      <a:endParaRPr lang="en-US" sz="1600" dirty="0">
                        <a:solidFill>
                          <a:srgbClr val="FFC000"/>
                        </a:solidFill>
                        <a:effectLst/>
                      </a:endParaRPr>
                    </a:p>
                    <a:p>
                      <a:pPr algn="ctr">
                        <a:spcAft>
                          <a:spcPts val="0"/>
                        </a:spcAft>
                      </a:pPr>
                      <a:r>
                        <a:rPr lang="en-CA" sz="1600" dirty="0">
                          <a:solidFill>
                            <a:srgbClr val="FFC000"/>
                          </a:solidFill>
                          <a:effectLst/>
                        </a:rPr>
                        <a:t>7 (6.4)</a:t>
                      </a:r>
                      <a:endParaRPr lang="en-US" sz="1600" dirty="0">
                        <a:solidFill>
                          <a:srgbClr val="FFC000"/>
                        </a:solidFill>
                        <a:effectLst/>
                      </a:endParaRPr>
                    </a:p>
                    <a:p>
                      <a:pPr algn="ctr">
                        <a:spcAft>
                          <a:spcPts val="0"/>
                        </a:spcAft>
                      </a:pPr>
                      <a:r>
                        <a:rPr lang="en-CA" sz="1600" dirty="0">
                          <a:solidFill>
                            <a:srgbClr val="FFC000"/>
                          </a:solidFill>
                          <a:effectLst/>
                        </a:rPr>
                        <a:t>4 (3.7)</a:t>
                      </a:r>
                      <a:endParaRPr lang="en-US" sz="1600" dirty="0">
                        <a:solidFill>
                          <a:srgbClr val="FFC000"/>
                        </a:solidFill>
                        <a:effectLst/>
                      </a:endParaRPr>
                    </a:p>
                    <a:p>
                      <a:pPr algn="ctr">
                        <a:spcAft>
                          <a:spcPts val="0"/>
                        </a:spcAft>
                      </a:pPr>
                      <a:r>
                        <a:rPr lang="en-CA" sz="1600" dirty="0">
                          <a:solidFill>
                            <a:srgbClr val="FFC000"/>
                          </a:solidFill>
                          <a:effectLst/>
                        </a:rPr>
                        <a:t>1 (0.9)</a:t>
                      </a:r>
                      <a:endParaRPr lang="en-US" sz="1600" dirty="0">
                        <a:solidFill>
                          <a:srgbClr val="FFC000"/>
                        </a:solidFill>
                        <a:effectLst/>
                      </a:endParaRPr>
                    </a:p>
                    <a:p>
                      <a:pPr algn="ctr">
                        <a:spcAft>
                          <a:spcPts val="0"/>
                        </a:spcAft>
                      </a:pPr>
                      <a:r>
                        <a:rPr lang="en-CA" sz="1600" dirty="0">
                          <a:solidFill>
                            <a:srgbClr val="FFC000"/>
                          </a:solidFill>
                          <a:effectLst/>
                        </a:rPr>
                        <a:t>0 (0)</a:t>
                      </a:r>
                      <a:endParaRPr lang="en-US" sz="1600" dirty="0">
                        <a:solidFill>
                          <a:srgbClr val="FFC000"/>
                        </a:solidFill>
                        <a:effectLst/>
                        <a:latin typeface="Calibri" charset="0"/>
                        <a:ea typeface="Calibri" charset="0"/>
                        <a:cs typeface="Times New Roman" charset="0"/>
                      </a:endParaRPr>
                    </a:p>
                  </a:txBody>
                  <a:tcPr marL="68580" marR="68580"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r>
              <a:tr h="0">
                <a:tc>
                  <a:txBody>
                    <a:bodyPr/>
                    <a:lstStyle/>
                    <a:p>
                      <a:pPr>
                        <a:spcAft>
                          <a:spcPts val="0"/>
                        </a:spcAft>
                      </a:pPr>
                      <a:r>
                        <a:rPr lang="en-CA" sz="1600" b="1" dirty="0">
                          <a:solidFill>
                            <a:schemeClr val="bg1"/>
                          </a:solidFill>
                          <a:effectLst/>
                        </a:rPr>
                        <a:t>Community Population</a:t>
                      </a:r>
                      <a:endParaRPr lang="en-US" sz="1600" b="1" dirty="0">
                        <a:solidFill>
                          <a:schemeClr val="bg1"/>
                        </a:solidFill>
                        <a:effectLst/>
                      </a:endParaRPr>
                    </a:p>
                    <a:p>
                      <a:pPr>
                        <a:spcAft>
                          <a:spcPts val="0"/>
                        </a:spcAft>
                      </a:pPr>
                      <a:r>
                        <a:rPr lang="en-CA" sz="1600" dirty="0">
                          <a:solidFill>
                            <a:srgbClr val="FFC000"/>
                          </a:solidFill>
                          <a:effectLst/>
                        </a:rPr>
                        <a:t>   &lt;10,000</a:t>
                      </a:r>
                      <a:endParaRPr lang="en-US" sz="1600" dirty="0">
                        <a:solidFill>
                          <a:srgbClr val="FFC000"/>
                        </a:solidFill>
                        <a:effectLst/>
                      </a:endParaRPr>
                    </a:p>
                    <a:p>
                      <a:pPr>
                        <a:spcAft>
                          <a:spcPts val="0"/>
                        </a:spcAft>
                      </a:pPr>
                      <a:r>
                        <a:rPr lang="en-CA" sz="1600" dirty="0">
                          <a:solidFill>
                            <a:srgbClr val="FFC000"/>
                          </a:solidFill>
                          <a:effectLst/>
                        </a:rPr>
                        <a:t>   10,000 – 49,999</a:t>
                      </a:r>
                      <a:endParaRPr lang="en-US" sz="1600" dirty="0">
                        <a:solidFill>
                          <a:srgbClr val="FFC000"/>
                        </a:solidFill>
                        <a:effectLst/>
                      </a:endParaRPr>
                    </a:p>
                    <a:p>
                      <a:pPr>
                        <a:spcAft>
                          <a:spcPts val="0"/>
                        </a:spcAft>
                      </a:pPr>
                      <a:r>
                        <a:rPr lang="en-CA" sz="1600" dirty="0">
                          <a:solidFill>
                            <a:srgbClr val="FFC000"/>
                          </a:solidFill>
                          <a:effectLst/>
                        </a:rPr>
                        <a:t>   50,000 – 99,999</a:t>
                      </a:r>
                      <a:endParaRPr lang="en-US" sz="1600" dirty="0">
                        <a:solidFill>
                          <a:srgbClr val="FFC000"/>
                        </a:solidFill>
                        <a:effectLst/>
                      </a:endParaRPr>
                    </a:p>
                    <a:p>
                      <a:pPr>
                        <a:spcAft>
                          <a:spcPts val="0"/>
                        </a:spcAft>
                      </a:pPr>
                      <a:r>
                        <a:rPr lang="en-CA" sz="1600" dirty="0">
                          <a:solidFill>
                            <a:srgbClr val="FFC000"/>
                          </a:solidFill>
                          <a:effectLst/>
                        </a:rPr>
                        <a:t>   100,000+</a:t>
                      </a:r>
                      <a:endParaRPr lang="en-US" sz="1600" dirty="0">
                        <a:solidFill>
                          <a:srgbClr val="FFC000"/>
                        </a:solidFill>
                        <a:effectLst/>
                        <a:latin typeface="Calibri" charset="0"/>
                        <a:ea typeface="Calibri" charset="0"/>
                        <a:cs typeface="Times New Roman" charset="0"/>
                      </a:endParaRPr>
                    </a:p>
                  </a:txBody>
                  <a:tcPr marL="68580" marR="68580"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c>
                  <a:txBody>
                    <a:bodyPr/>
                    <a:lstStyle/>
                    <a:p>
                      <a:pPr algn="ctr">
                        <a:spcAft>
                          <a:spcPts val="0"/>
                        </a:spcAft>
                      </a:pPr>
                      <a:r>
                        <a:rPr lang="en-CA" sz="1600" dirty="0">
                          <a:solidFill>
                            <a:srgbClr val="FFC000"/>
                          </a:solidFill>
                          <a:effectLst/>
                        </a:rPr>
                        <a:t> </a:t>
                      </a:r>
                      <a:endParaRPr lang="en-US" sz="1600" dirty="0">
                        <a:solidFill>
                          <a:srgbClr val="FFC000"/>
                        </a:solidFill>
                        <a:effectLst/>
                      </a:endParaRPr>
                    </a:p>
                    <a:p>
                      <a:pPr algn="ctr">
                        <a:spcAft>
                          <a:spcPts val="0"/>
                        </a:spcAft>
                      </a:pPr>
                      <a:r>
                        <a:rPr lang="en-CA" sz="1600" dirty="0">
                          <a:solidFill>
                            <a:srgbClr val="FFC000"/>
                          </a:solidFill>
                          <a:effectLst/>
                        </a:rPr>
                        <a:t>1 (0.9)</a:t>
                      </a:r>
                      <a:endParaRPr lang="en-US" sz="1600" dirty="0">
                        <a:solidFill>
                          <a:srgbClr val="FFC000"/>
                        </a:solidFill>
                        <a:effectLst/>
                      </a:endParaRPr>
                    </a:p>
                    <a:p>
                      <a:pPr algn="ctr">
                        <a:spcAft>
                          <a:spcPts val="0"/>
                        </a:spcAft>
                      </a:pPr>
                      <a:r>
                        <a:rPr lang="en-CA" sz="1600" dirty="0">
                          <a:solidFill>
                            <a:srgbClr val="FFC000"/>
                          </a:solidFill>
                          <a:effectLst/>
                        </a:rPr>
                        <a:t>12 (11.0)</a:t>
                      </a:r>
                      <a:endParaRPr lang="en-US" sz="1600" dirty="0">
                        <a:solidFill>
                          <a:srgbClr val="FFC000"/>
                        </a:solidFill>
                        <a:effectLst/>
                      </a:endParaRPr>
                    </a:p>
                    <a:p>
                      <a:pPr algn="ctr">
                        <a:spcAft>
                          <a:spcPts val="0"/>
                        </a:spcAft>
                      </a:pPr>
                      <a:r>
                        <a:rPr lang="en-CA" sz="1600" dirty="0">
                          <a:solidFill>
                            <a:srgbClr val="FFC000"/>
                          </a:solidFill>
                          <a:effectLst/>
                        </a:rPr>
                        <a:t>7 (6.4)</a:t>
                      </a:r>
                      <a:endParaRPr lang="en-US" sz="1600" dirty="0">
                        <a:solidFill>
                          <a:srgbClr val="FFC000"/>
                        </a:solidFill>
                        <a:effectLst/>
                      </a:endParaRPr>
                    </a:p>
                    <a:p>
                      <a:pPr algn="ctr">
                        <a:spcAft>
                          <a:spcPts val="0"/>
                        </a:spcAft>
                      </a:pPr>
                      <a:r>
                        <a:rPr lang="en-CA" sz="1600" dirty="0">
                          <a:solidFill>
                            <a:srgbClr val="FFC000"/>
                          </a:solidFill>
                          <a:effectLst/>
                        </a:rPr>
                        <a:t>89 (81.7)</a:t>
                      </a:r>
                      <a:endParaRPr lang="en-US" sz="1600" dirty="0">
                        <a:solidFill>
                          <a:srgbClr val="FFC000"/>
                        </a:solidFill>
                        <a:effectLst/>
                        <a:latin typeface="Calibri" charset="0"/>
                        <a:ea typeface="Calibri" charset="0"/>
                        <a:cs typeface="Times New Roman" charset="0"/>
                      </a:endParaRPr>
                    </a:p>
                  </a:txBody>
                  <a:tcPr marL="68580" marR="68580" marT="0" marB="0">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tcPr>
                </a:tc>
              </a:tr>
            </a:tbl>
          </a:graphicData>
        </a:graphic>
      </p:graphicFrame>
      <p:sp>
        <p:nvSpPr>
          <p:cNvPr id="5" name="Title 1"/>
          <p:cNvSpPr>
            <a:spLocks noGrp="1"/>
          </p:cNvSpPr>
          <p:nvPr>
            <p:ph type="title"/>
          </p:nvPr>
        </p:nvSpPr>
        <p:spPr>
          <a:xfrm>
            <a:off x="457200" y="274638"/>
            <a:ext cx="8229600" cy="1143000"/>
          </a:xfrm>
        </p:spPr>
        <p:txBody>
          <a:bodyPr/>
          <a:lstStyle/>
          <a:p>
            <a:r>
              <a:rPr lang="en-US" dirty="0" smtClean="0"/>
              <a:t>Participant Demographics</a:t>
            </a:r>
            <a:endParaRPr lang="en-US" dirty="0"/>
          </a:p>
        </p:txBody>
      </p:sp>
    </p:spTree>
    <p:extLst>
      <p:ext uri="{BB962C8B-B14F-4D97-AF65-F5344CB8AC3E}">
        <p14:creationId xmlns:p14="http://schemas.microsoft.com/office/powerpoint/2010/main" val="7633548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27280385"/>
              </p:ext>
            </p:extLst>
          </p:nvPr>
        </p:nvGraphicFramePr>
        <p:xfrm>
          <a:off x="457200" y="1600200"/>
          <a:ext cx="8229600" cy="3942080"/>
        </p:xfrm>
        <a:graphic>
          <a:graphicData uri="http://schemas.openxmlformats.org/drawingml/2006/table">
            <a:tbl>
              <a:tblPr firstRow="1" bandRow="1">
                <a:tableStyleId>{2D5ABB26-0587-4C30-8999-92F81FD0307C}</a:tableStyleId>
              </a:tblPr>
              <a:tblGrid>
                <a:gridCol w="5050904"/>
                <a:gridCol w="3178696"/>
              </a:tblGrid>
              <a:tr h="370840">
                <a:tc>
                  <a:txBody>
                    <a:bodyPr/>
                    <a:lstStyle/>
                    <a:p>
                      <a:r>
                        <a:rPr lang="en-US" b="1" dirty="0" smtClean="0">
                          <a:solidFill>
                            <a:schemeClr val="bg1"/>
                          </a:solidFill>
                        </a:rPr>
                        <a:t>Total</a:t>
                      </a:r>
                      <a:r>
                        <a:rPr lang="en-US" b="1" baseline="0" dirty="0" smtClean="0">
                          <a:solidFill>
                            <a:schemeClr val="bg1"/>
                          </a:solidFill>
                        </a:rPr>
                        <a:t> number of patient visits per week</a:t>
                      </a:r>
                      <a:endParaRPr lang="en-US"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dirty="0" smtClean="0">
                          <a:solidFill>
                            <a:schemeClr val="bg1"/>
                          </a:solidFill>
                        </a:rPr>
                        <a:t>Mean</a:t>
                      </a:r>
                      <a:r>
                        <a:rPr lang="en-US" baseline="0" dirty="0" smtClean="0">
                          <a:solidFill>
                            <a:schemeClr val="bg1"/>
                          </a:solidFill>
                        </a:rPr>
                        <a:t> = </a:t>
                      </a:r>
                      <a:r>
                        <a:rPr lang="en-US" b="1" baseline="0" dirty="0" smtClean="0">
                          <a:solidFill>
                            <a:srgbClr val="FFC000"/>
                          </a:solidFill>
                        </a:rPr>
                        <a:t>296</a:t>
                      </a:r>
                      <a:r>
                        <a:rPr lang="en-US" baseline="0" dirty="0" smtClean="0">
                          <a:solidFill>
                            <a:schemeClr val="bg1"/>
                          </a:solidFill>
                        </a:rPr>
                        <a:t> (range = 20 </a:t>
                      </a:r>
                      <a:r>
                        <a:rPr lang="mr-IN" baseline="0" dirty="0" smtClean="0">
                          <a:solidFill>
                            <a:schemeClr val="bg1"/>
                          </a:solidFill>
                        </a:rPr>
                        <a:t>–</a:t>
                      </a:r>
                      <a:r>
                        <a:rPr lang="en-US" baseline="0" dirty="0" smtClean="0">
                          <a:solidFill>
                            <a:schemeClr val="bg1"/>
                          </a:solidFill>
                        </a:rPr>
                        <a:t> 3200)</a:t>
                      </a:r>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70840">
                <a:tc>
                  <a:txBody>
                    <a:bodyPr/>
                    <a:lstStyle/>
                    <a:p>
                      <a:r>
                        <a:rPr lang="en-US" b="1" dirty="0" smtClean="0">
                          <a:solidFill>
                            <a:schemeClr val="bg1"/>
                          </a:solidFill>
                        </a:rPr>
                        <a:t>Total number</a:t>
                      </a:r>
                      <a:r>
                        <a:rPr lang="en-US" b="1" baseline="0" dirty="0" smtClean="0">
                          <a:solidFill>
                            <a:schemeClr val="bg1"/>
                          </a:solidFill>
                        </a:rPr>
                        <a:t> of glaucoma-related visits per week</a:t>
                      </a:r>
                      <a:endParaRPr lang="en-US"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dirty="0" smtClean="0">
                          <a:solidFill>
                            <a:schemeClr val="bg1"/>
                          </a:solidFill>
                        </a:rPr>
                        <a:t>Mean = </a:t>
                      </a:r>
                      <a:r>
                        <a:rPr lang="en-US" b="1" dirty="0" smtClean="0">
                          <a:solidFill>
                            <a:srgbClr val="FFC000"/>
                          </a:solidFill>
                        </a:rPr>
                        <a:t>95</a:t>
                      </a:r>
                      <a:r>
                        <a:rPr lang="en-US" dirty="0" smtClean="0">
                          <a:solidFill>
                            <a:srgbClr val="FFC000"/>
                          </a:solidFill>
                        </a:rPr>
                        <a:t> </a:t>
                      </a:r>
                      <a:r>
                        <a:rPr lang="en-US" dirty="0" smtClean="0">
                          <a:solidFill>
                            <a:schemeClr val="bg1"/>
                          </a:solidFill>
                        </a:rPr>
                        <a:t>(range = 10 </a:t>
                      </a:r>
                      <a:r>
                        <a:rPr lang="mr-IN" dirty="0" smtClean="0">
                          <a:solidFill>
                            <a:schemeClr val="bg1"/>
                          </a:solidFill>
                        </a:rPr>
                        <a:t>–</a:t>
                      </a:r>
                      <a:r>
                        <a:rPr lang="en-US" dirty="0" smtClean="0">
                          <a:solidFill>
                            <a:schemeClr val="bg1"/>
                          </a:solidFill>
                        </a:rPr>
                        <a:t> 1100) </a:t>
                      </a:r>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70840">
                <a:tc>
                  <a:txBody>
                    <a:bodyPr/>
                    <a:lstStyle/>
                    <a:p>
                      <a:r>
                        <a:rPr lang="en-US" b="1" dirty="0" smtClean="0">
                          <a:solidFill>
                            <a:schemeClr val="bg1"/>
                          </a:solidFill>
                        </a:rPr>
                        <a:t>Total</a:t>
                      </a:r>
                      <a:r>
                        <a:rPr lang="en-US" b="1" baseline="0" dirty="0" smtClean="0">
                          <a:solidFill>
                            <a:schemeClr val="bg1"/>
                          </a:solidFill>
                        </a:rPr>
                        <a:t> number of glaucoma-related visits to a non-physician per week*</a:t>
                      </a:r>
                      <a:endParaRPr lang="en-US" b="1"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dirty="0" smtClean="0">
                          <a:solidFill>
                            <a:schemeClr val="bg1"/>
                          </a:solidFill>
                        </a:rPr>
                        <a:t>Mean = </a:t>
                      </a:r>
                      <a:r>
                        <a:rPr lang="en-US" b="1" dirty="0" smtClean="0">
                          <a:solidFill>
                            <a:srgbClr val="FFC000"/>
                          </a:solidFill>
                        </a:rPr>
                        <a:t>24</a:t>
                      </a:r>
                      <a:r>
                        <a:rPr lang="en-US" dirty="0" smtClean="0">
                          <a:solidFill>
                            <a:schemeClr val="bg1"/>
                          </a:solidFill>
                        </a:rPr>
                        <a:t> (range = 0 </a:t>
                      </a:r>
                      <a:r>
                        <a:rPr lang="mr-IN" dirty="0" smtClean="0">
                          <a:solidFill>
                            <a:schemeClr val="bg1"/>
                          </a:solidFill>
                        </a:rPr>
                        <a:t>–</a:t>
                      </a:r>
                      <a:r>
                        <a:rPr lang="en-US" dirty="0" smtClean="0">
                          <a:solidFill>
                            <a:schemeClr val="bg1"/>
                          </a:solidFill>
                        </a:rPr>
                        <a:t> 440)</a:t>
                      </a:r>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70840">
                <a:tc>
                  <a:txBody>
                    <a:bodyPr/>
                    <a:lstStyle/>
                    <a:p>
                      <a:r>
                        <a:rPr lang="en-US" dirty="0" smtClean="0">
                          <a:solidFill>
                            <a:srgbClr val="FFC000"/>
                          </a:solidFill>
                        </a:rPr>
                        <a:t>   British Columbia</a:t>
                      </a:r>
                    </a:p>
                    <a:p>
                      <a:r>
                        <a:rPr lang="en-US" baseline="0" dirty="0" smtClean="0">
                          <a:solidFill>
                            <a:srgbClr val="FFC000"/>
                          </a:solidFill>
                        </a:rPr>
                        <a:t>   Alberta</a:t>
                      </a:r>
                    </a:p>
                    <a:p>
                      <a:r>
                        <a:rPr lang="en-US" baseline="0" dirty="0" smtClean="0">
                          <a:solidFill>
                            <a:srgbClr val="FFC000"/>
                          </a:solidFill>
                        </a:rPr>
                        <a:t>   Saskatchewan</a:t>
                      </a:r>
                    </a:p>
                    <a:p>
                      <a:r>
                        <a:rPr lang="en-US" baseline="0" dirty="0" smtClean="0">
                          <a:solidFill>
                            <a:srgbClr val="FFC000"/>
                          </a:solidFill>
                        </a:rPr>
                        <a:t>   Manitoba</a:t>
                      </a:r>
                    </a:p>
                    <a:p>
                      <a:r>
                        <a:rPr lang="en-US" baseline="0" dirty="0" smtClean="0">
                          <a:solidFill>
                            <a:srgbClr val="FFC000"/>
                          </a:solidFill>
                        </a:rPr>
                        <a:t>   Ontario</a:t>
                      </a:r>
                    </a:p>
                    <a:p>
                      <a:r>
                        <a:rPr lang="en-US" baseline="0" dirty="0" smtClean="0">
                          <a:solidFill>
                            <a:srgbClr val="FFC000"/>
                          </a:solidFill>
                        </a:rPr>
                        <a:t>   Quebec</a:t>
                      </a:r>
                    </a:p>
                    <a:p>
                      <a:r>
                        <a:rPr lang="en-US" baseline="0" dirty="0" smtClean="0">
                          <a:solidFill>
                            <a:srgbClr val="FFC000"/>
                          </a:solidFill>
                        </a:rPr>
                        <a:t>   Nova Scotia</a:t>
                      </a:r>
                    </a:p>
                    <a:p>
                      <a:r>
                        <a:rPr lang="en-US" baseline="0" dirty="0" smtClean="0">
                          <a:solidFill>
                            <a:srgbClr val="FFC000"/>
                          </a:solidFill>
                        </a:rPr>
                        <a:t>   New Brunswick</a:t>
                      </a:r>
                    </a:p>
                    <a:p>
                      <a:r>
                        <a:rPr lang="en-US" baseline="0" dirty="0" smtClean="0">
                          <a:solidFill>
                            <a:srgbClr val="FFC000"/>
                          </a:solidFill>
                        </a:rPr>
                        <a:t>   Prince Edward Island</a:t>
                      </a:r>
                      <a:endParaRPr lang="en-US" dirty="0">
                        <a:solidFill>
                          <a:srgbClr val="FFC000"/>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i="1" dirty="0" err="1" smtClean="0">
                          <a:solidFill>
                            <a:schemeClr val="bg1"/>
                          </a:solidFill>
                        </a:rPr>
                        <a:t>Md</a:t>
                      </a:r>
                      <a:r>
                        <a:rPr lang="en-US" baseline="0" dirty="0" smtClean="0">
                          <a:solidFill>
                            <a:schemeClr val="bg1"/>
                          </a:solidFill>
                        </a:rPr>
                        <a:t> = 20/week</a:t>
                      </a:r>
                    </a:p>
                    <a:p>
                      <a:r>
                        <a:rPr lang="en-US" i="1" baseline="0" dirty="0" err="1" smtClean="0">
                          <a:solidFill>
                            <a:schemeClr val="bg1"/>
                          </a:solidFill>
                        </a:rPr>
                        <a:t>Md</a:t>
                      </a:r>
                      <a:r>
                        <a:rPr lang="en-US" baseline="0" dirty="0" smtClean="0">
                          <a:solidFill>
                            <a:schemeClr val="bg1"/>
                          </a:solidFill>
                        </a:rPr>
                        <a:t> = 2/week</a:t>
                      </a:r>
                    </a:p>
                    <a:p>
                      <a:r>
                        <a:rPr lang="en-US" i="1" baseline="0" dirty="0" err="1" smtClean="0">
                          <a:solidFill>
                            <a:schemeClr val="bg1"/>
                          </a:solidFill>
                        </a:rPr>
                        <a:t>Md</a:t>
                      </a:r>
                      <a:r>
                        <a:rPr lang="en-US" i="1" baseline="0" dirty="0" smtClean="0">
                          <a:solidFill>
                            <a:schemeClr val="bg1"/>
                          </a:solidFill>
                        </a:rPr>
                        <a:t> </a:t>
                      </a:r>
                      <a:r>
                        <a:rPr lang="en-US" baseline="0" dirty="0" smtClean="0">
                          <a:solidFill>
                            <a:schemeClr val="bg1"/>
                          </a:solidFill>
                        </a:rPr>
                        <a:t>= 8/week</a:t>
                      </a:r>
                    </a:p>
                    <a:p>
                      <a:r>
                        <a:rPr lang="en-US" i="1" baseline="0" dirty="0" err="1" smtClean="0">
                          <a:solidFill>
                            <a:schemeClr val="bg1"/>
                          </a:solidFill>
                        </a:rPr>
                        <a:t>Md</a:t>
                      </a:r>
                      <a:r>
                        <a:rPr lang="en-US" baseline="0" dirty="0" smtClean="0">
                          <a:solidFill>
                            <a:schemeClr val="bg1"/>
                          </a:solidFill>
                        </a:rPr>
                        <a:t> </a:t>
                      </a:r>
                      <a:r>
                        <a:rPr lang="en-CA" baseline="0" dirty="0" smtClean="0">
                          <a:solidFill>
                            <a:schemeClr val="bg1"/>
                          </a:solidFill>
                        </a:rPr>
                        <a:t>= 1/week</a:t>
                      </a:r>
                      <a:endParaRPr lang="en-US" baseline="0" dirty="0" smtClean="0">
                        <a:solidFill>
                          <a:schemeClr val="bg1"/>
                        </a:solidFill>
                      </a:endParaRPr>
                    </a:p>
                    <a:p>
                      <a:r>
                        <a:rPr lang="en-US" i="1" baseline="0" dirty="0" err="1" smtClean="0">
                          <a:solidFill>
                            <a:schemeClr val="bg1"/>
                          </a:solidFill>
                        </a:rPr>
                        <a:t>Md</a:t>
                      </a:r>
                      <a:r>
                        <a:rPr lang="en-US" baseline="0" dirty="0" smtClean="0">
                          <a:solidFill>
                            <a:schemeClr val="bg1"/>
                          </a:solidFill>
                        </a:rPr>
                        <a:t> = 0/week</a:t>
                      </a:r>
                    </a:p>
                    <a:p>
                      <a:r>
                        <a:rPr lang="en-US" i="1" baseline="0" dirty="0" err="1" smtClean="0">
                          <a:solidFill>
                            <a:schemeClr val="bg1"/>
                          </a:solidFill>
                        </a:rPr>
                        <a:t>Md</a:t>
                      </a:r>
                      <a:r>
                        <a:rPr lang="en-US" baseline="0" dirty="0" smtClean="0">
                          <a:solidFill>
                            <a:schemeClr val="bg1"/>
                          </a:solidFill>
                        </a:rPr>
                        <a:t> = 0/week</a:t>
                      </a:r>
                    </a:p>
                    <a:p>
                      <a:r>
                        <a:rPr lang="en-US" i="1" baseline="0" dirty="0" err="1" smtClean="0">
                          <a:solidFill>
                            <a:schemeClr val="bg1"/>
                          </a:solidFill>
                        </a:rPr>
                        <a:t>Md</a:t>
                      </a:r>
                      <a:r>
                        <a:rPr lang="en-US" baseline="0" dirty="0" smtClean="0">
                          <a:solidFill>
                            <a:schemeClr val="bg1"/>
                          </a:solidFill>
                        </a:rPr>
                        <a:t> = 10/week</a:t>
                      </a:r>
                    </a:p>
                    <a:p>
                      <a:r>
                        <a:rPr lang="en-US" i="1" baseline="0" dirty="0" err="1" smtClean="0">
                          <a:solidFill>
                            <a:schemeClr val="bg1"/>
                          </a:solidFill>
                        </a:rPr>
                        <a:t>Md</a:t>
                      </a:r>
                      <a:r>
                        <a:rPr lang="en-US" i="1" baseline="0" dirty="0" smtClean="0">
                          <a:solidFill>
                            <a:schemeClr val="bg1"/>
                          </a:solidFill>
                        </a:rPr>
                        <a:t> </a:t>
                      </a:r>
                      <a:r>
                        <a:rPr lang="en-US" baseline="0" dirty="0" smtClean="0">
                          <a:solidFill>
                            <a:schemeClr val="bg1"/>
                          </a:solidFill>
                        </a:rPr>
                        <a:t>= 12.5/week</a:t>
                      </a:r>
                    </a:p>
                    <a:p>
                      <a:r>
                        <a:rPr lang="en-US" i="1" baseline="0" dirty="0" err="1" smtClean="0">
                          <a:solidFill>
                            <a:schemeClr val="bg1"/>
                          </a:solidFill>
                        </a:rPr>
                        <a:t>Md</a:t>
                      </a:r>
                      <a:r>
                        <a:rPr lang="en-US" i="1" baseline="0" dirty="0" smtClean="0">
                          <a:solidFill>
                            <a:schemeClr val="bg1"/>
                          </a:solidFill>
                        </a:rPr>
                        <a:t> </a:t>
                      </a:r>
                      <a:r>
                        <a:rPr lang="en-US" baseline="0" dirty="0" smtClean="0">
                          <a:solidFill>
                            <a:schemeClr val="bg1"/>
                          </a:solidFill>
                        </a:rPr>
                        <a:t>= 4/week</a:t>
                      </a:r>
                      <a:endParaRPr lang="en-US" dirty="0">
                        <a:solidFill>
                          <a:schemeClr val="bg1"/>
                        </a:solidFill>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sp>
        <p:nvSpPr>
          <p:cNvPr id="3" name="Rectangle 2"/>
          <p:cNvSpPr/>
          <p:nvPr/>
        </p:nvSpPr>
        <p:spPr>
          <a:xfrm>
            <a:off x="457200" y="1600200"/>
            <a:ext cx="8229600" cy="388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200" y="1977082"/>
            <a:ext cx="8229600" cy="388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7200" y="2347748"/>
            <a:ext cx="8229600" cy="649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200" y="2996951"/>
            <a:ext cx="8229600" cy="2545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23528" y="6174913"/>
            <a:ext cx="1051891" cy="369332"/>
          </a:xfrm>
          <a:prstGeom prst="rect">
            <a:avLst/>
          </a:prstGeom>
          <a:noFill/>
        </p:spPr>
        <p:txBody>
          <a:bodyPr wrap="none" rtlCol="0">
            <a:spAutoFit/>
          </a:bodyPr>
          <a:lstStyle/>
          <a:p>
            <a:r>
              <a:rPr lang="en-US" dirty="0" smtClean="0">
                <a:solidFill>
                  <a:schemeClr val="bg1"/>
                </a:solidFill>
              </a:rPr>
              <a:t>* </a:t>
            </a:r>
            <a:r>
              <a:rPr lang="en-US" i="1" dirty="0" smtClean="0">
                <a:solidFill>
                  <a:schemeClr val="bg1"/>
                </a:solidFill>
              </a:rPr>
              <a:t>p</a:t>
            </a:r>
            <a:r>
              <a:rPr lang="en-US" dirty="0" smtClean="0">
                <a:solidFill>
                  <a:schemeClr val="bg1"/>
                </a:solidFill>
              </a:rPr>
              <a:t> &lt;0.05</a:t>
            </a:r>
            <a:endParaRPr lang="en-US" dirty="0">
              <a:solidFill>
                <a:schemeClr val="bg1"/>
              </a:solidFill>
            </a:endParaRPr>
          </a:p>
        </p:txBody>
      </p:sp>
    </p:spTree>
    <p:extLst>
      <p:ext uri="{BB962C8B-B14F-4D97-AF65-F5344CB8AC3E}">
        <p14:creationId xmlns:p14="http://schemas.microsoft.com/office/powerpoint/2010/main" val="200353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graphicFrame>
        <p:nvGraphicFramePr>
          <p:cNvPr id="7" name="Chart 6"/>
          <p:cNvGraphicFramePr>
            <a:graphicFrameLocks/>
          </p:cNvGraphicFramePr>
          <p:nvPr>
            <p:extLst>
              <p:ext uri="{D42A27DB-BD31-4B8C-83A1-F6EECF244321}">
                <p14:modId xmlns:p14="http://schemas.microsoft.com/office/powerpoint/2010/main" val="1231169611"/>
              </p:ext>
            </p:extLst>
          </p:nvPr>
        </p:nvGraphicFramePr>
        <p:xfrm>
          <a:off x="-252536" y="3041104"/>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2268468" y="5651956"/>
            <a:ext cx="1223412" cy="369332"/>
          </a:xfrm>
          <a:prstGeom prst="rect">
            <a:avLst/>
          </a:prstGeom>
          <a:noFill/>
        </p:spPr>
        <p:txBody>
          <a:bodyPr wrap="none" rtlCol="0">
            <a:spAutoFit/>
          </a:bodyPr>
          <a:lstStyle/>
          <a:p>
            <a:r>
              <a:rPr lang="en-US" dirty="0" smtClean="0">
                <a:solidFill>
                  <a:schemeClr val="bg1"/>
                </a:solidFill>
              </a:rPr>
              <a:t>No (93.6%)</a:t>
            </a:r>
            <a:endParaRPr lang="en-US" dirty="0">
              <a:solidFill>
                <a:schemeClr val="bg1"/>
              </a:solidFill>
            </a:endParaRPr>
          </a:p>
        </p:txBody>
      </p:sp>
      <p:sp>
        <p:nvSpPr>
          <p:cNvPr id="9" name="TextBox 8"/>
          <p:cNvSpPr txBox="1"/>
          <p:nvPr/>
        </p:nvSpPr>
        <p:spPr>
          <a:xfrm>
            <a:off x="683568" y="2856438"/>
            <a:ext cx="1136465" cy="369332"/>
          </a:xfrm>
          <a:prstGeom prst="rect">
            <a:avLst/>
          </a:prstGeom>
          <a:noFill/>
        </p:spPr>
        <p:txBody>
          <a:bodyPr wrap="none" rtlCol="0">
            <a:spAutoFit/>
          </a:bodyPr>
          <a:lstStyle/>
          <a:p>
            <a:r>
              <a:rPr lang="en-US" dirty="0" smtClean="0">
                <a:solidFill>
                  <a:schemeClr val="bg1"/>
                </a:solidFill>
              </a:rPr>
              <a:t>Yes (6.4%)</a:t>
            </a:r>
            <a:endParaRPr lang="en-US" dirty="0">
              <a:solidFill>
                <a:schemeClr val="bg1"/>
              </a:solidFill>
            </a:endParaRPr>
          </a:p>
        </p:txBody>
      </p:sp>
      <p:sp>
        <p:nvSpPr>
          <p:cNvPr id="10" name="TextBox 9"/>
          <p:cNvSpPr txBox="1"/>
          <p:nvPr/>
        </p:nvSpPr>
        <p:spPr>
          <a:xfrm>
            <a:off x="107504" y="2050573"/>
            <a:ext cx="4017700" cy="646331"/>
          </a:xfrm>
          <a:prstGeom prst="rect">
            <a:avLst/>
          </a:prstGeom>
          <a:noFill/>
        </p:spPr>
        <p:txBody>
          <a:bodyPr wrap="square" rtlCol="0">
            <a:spAutoFit/>
          </a:bodyPr>
          <a:lstStyle/>
          <a:p>
            <a:pPr algn="ctr"/>
            <a:r>
              <a:rPr lang="en-US" b="1" dirty="0" smtClean="0">
                <a:solidFill>
                  <a:schemeClr val="bg1"/>
                </a:solidFill>
              </a:rPr>
              <a:t>Does your practice utilize </a:t>
            </a:r>
            <a:r>
              <a:rPr lang="en-US" b="1" dirty="0" err="1" smtClean="0">
                <a:solidFill>
                  <a:schemeClr val="bg1"/>
                </a:solidFill>
              </a:rPr>
              <a:t>TeleOphthalmology</a:t>
            </a:r>
            <a:r>
              <a:rPr lang="en-US" b="1" dirty="0" smtClean="0">
                <a:solidFill>
                  <a:schemeClr val="bg1"/>
                </a:solidFill>
              </a:rPr>
              <a:t> services?</a:t>
            </a:r>
            <a:endParaRPr lang="en-US" b="1" dirty="0">
              <a:solidFill>
                <a:schemeClr val="bg1"/>
              </a:solidFill>
            </a:endParaRPr>
          </a:p>
        </p:txBody>
      </p:sp>
      <p:sp>
        <p:nvSpPr>
          <p:cNvPr id="11" name="Right Brace 10"/>
          <p:cNvSpPr/>
          <p:nvPr/>
        </p:nvSpPr>
        <p:spPr>
          <a:xfrm>
            <a:off x="3203848" y="3501008"/>
            <a:ext cx="1440160" cy="2016224"/>
          </a:xfrm>
          <a:prstGeom prst="rightBrace">
            <a:avLst>
              <a:gd name="adj1" fmla="val 8333"/>
              <a:gd name="adj2" fmla="val 53402"/>
            </a:avLst>
          </a:prstGeom>
          <a:ln w="28575">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solidFill>
            </a:endParaRPr>
          </a:p>
        </p:txBody>
      </p:sp>
      <p:sp>
        <p:nvSpPr>
          <p:cNvPr id="12" name="Rounded Rectangle 11"/>
          <p:cNvSpPr/>
          <p:nvPr/>
        </p:nvSpPr>
        <p:spPr>
          <a:xfrm>
            <a:off x="4860032" y="2348880"/>
            <a:ext cx="4176464" cy="3600400"/>
          </a:xfrm>
          <a:prstGeom prst="roundRect">
            <a:avLst/>
          </a:prstGeom>
          <a:solidFill>
            <a:schemeClr val="tx2">
              <a:lumMod val="20000"/>
              <a:lumOff val="80000"/>
            </a:schemeClr>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smtClean="0">
                <a:solidFill>
                  <a:schemeClr val="tx2"/>
                </a:solidFill>
              </a:rPr>
              <a:t>‘Please choose </a:t>
            </a:r>
            <a:r>
              <a:rPr lang="en-US" sz="1400" b="1" dirty="0">
                <a:solidFill>
                  <a:schemeClr val="tx2"/>
                </a:solidFill>
              </a:rPr>
              <a:t>one of the following as the statement that best describes the reason your practice does not use </a:t>
            </a:r>
            <a:r>
              <a:rPr lang="en-US" sz="1400" b="1" dirty="0" err="1" smtClean="0">
                <a:solidFill>
                  <a:schemeClr val="tx2"/>
                </a:solidFill>
              </a:rPr>
              <a:t>TeleOphthalmology</a:t>
            </a:r>
            <a:r>
              <a:rPr lang="en-US" sz="1400" b="1" dirty="0" smtClean="0">
                <a:solidFill>
                  <a:schemeClr val="tx2"/>
                </a:solidFill>
              </a:rPr>
              <a:t> services’:</a:t>
            </a:r>
            <a:endParaRPr lang="en-US" sz="1400" b="1" dirty="0">
              <a:solidFill>
                <a:schemeClr val="tx2"/>
              </a:solidFill>
            </a:endParaRPr>
          </a:p>
          <a:p>
            <a:endParaRPr lang="en-US" sz="1000" dirty="0">
              <a:solidFill>
                <a:schemeClr val="tx2"/>
              </a:solidFill>
            </a:endParaRPr>
          </a:p>
          <a:p>
            <a:pPr marL="457200" indent="-457200">
              <a:buFont typeface="Arial" charset="0"/>
              <a:buChar char="•"/>
            </a:pPr>
            <a:r>
              <a:rPr lang="en-US" sz="1200" i="1" dirty="0" err="1" smtClean="0">
                <a:solidFill>
                  <a:schemeClr val="tx2"/>
                </a:solidFill>
              </a:rPr>
              <a:t>TeleOphthalmology</a:t>
            </a:r>
            <a:r>
              <a:rPr lang="en-US" sz="1200" i="1" dirty="0" smtClean="0">
                <a:solidFill>
                  <a:schemeClr val="tx2"/>
                </a:solidFill>
              </a:rPr>
              <a:t> </a:t>
            </a:r>
            <a:r>
              <a:rPr lang="en-US" sz="1200" i="1" dirty="0">
                <a:solidFill>
                  <a:schemeClr val="tx2"/>
                </a:solidFill>
              </a:rPr>
              <a:t>would not benefit my </a:t>
            </a:r>
            <a:r>
              <a:rPr lang="en-US" sz="1200" i="1" dirty="0" smtClean="0">
                <a:solidFill>
                  <a:schemeClr val="tx2"/>
                </a:solidFill>
              </a:rPr>
              <a:t>patients (12.7%)</a:t>
            </a:r>
          </a:p>
          <a:p>
            <a:pPr marL="457200" indent="-457200">
              <a:buFont typeface="Arial" charset="0"/>
              <a:buChar char="•"/>
            </a:pPr>
            <a:r>
              <a:rPr lang="en-US" sz="1200" b="1" i="1" dirty="0" smtClean="0">
                <a:solidFill>
                  <a:schemeClr val="tx2"/>
                </a:solidFill>
              </a:rPr>
              <a:t>I have </a:t>
            </a:r>
            <a:r>
              <a:rPr lang="en-US" sz="1200" b="1" i="1" dirty="0">
                <a:solidFill>
                  <a:schemeClr val="tx2"/>
                </a:solidFill>
              </a:rPr>
              <a:t>been meaning to look further into using </a:t>
            </a:r>
            <a:r>
              <a:rPr lang="en-US" sz="1200" b="1" i="1" dirty="0" err="1">
                <a:solidFill>
                  <a:schemeClr val="tx2"/>
                </a:solidFill>
              </a:rPr>
              <a:t>TeleOphthalmology</a:t>
            </a:r>
            <a:r>
              <a:rPr lang="en-US" sz="1200" b="1" i="1" dirty="0">
                <a:solidFill>
                  <a:schemeClr val="tx2"/>
                </a:solidFill>
              </a:rPr>
              <a:t> services </a:t>
            </a:r>
            <a:r>
              <a:rPr lang="en-US" sz="1200" b="1" i="1" dirty="0" smtClean="0">
                <a:solidFill>
                  <a:schemeClr val="tx2"/>
                </a:solidFill>
              </a:rPr>
              <a:t>(17.6%)</a:t>
            </a:r>
          </a:p>
          <a:p>
            <a:pPr marL="457200" indent="-457200">
              <a:buFont typeface="Arial" charset="0"/>
              <a:buChar char="•"/>
            </a:pPr>
            <a:r>
              <a:rPr lang="en-US" sz="1200" i="1" dirty="0" err="1">
                <a:solidFill>
                  <a:schemeClr val="tx2"/>
                </a:solidFill>
              </a:rPr>
              <a:t>TeleOphthalmology</a:t>
            </a:r>
            <a:r>
              <a:rPr lang="en-US" sz="1200" i="1" dirty="0">
                <a:solidFill>
                  <a:schemeClr val="tx2"/>
                </a:solidFill>
              </a:rPr>
              <a:t> could lead to worse patient outcomes </a:t>
            </a:r>
            <a:r>
              <a:rPr lang="en-US" sz="1200" i="1" dirty="0" smtClean="0">
                <a:solidFill>
                  <a:schemeClr val="tx2"/>
                </a:solidFill>
              </a:rPr>
              <a:t>(</a:t>
            </a:r>
            <a:r>
              <a:rPr lang="en-US" sz="1200" i="1" dirty="0">
                <a:solidFill>
                  <a:schemeClr val="tx2"/>
                </a:solidFill>
              </a:rPr>
              <a:t>0</a:t>
            </a:r>
            <a:r>
              <a:rPr lang="en-US" sz="1200" i="1" dirty="0" smtClean="0">
                <a:solidFill>
                  <a:schemeClr val="tx2"/>
                </a:solidFill>
              </a:rPr>
              <a:t>%)</a:t>
            </a:r>
          </a:p>
          <a:p>
            <a:pPr marL="457200" indent="-457200">
              <a:buFont typeface="Arial" charset="0"/>
              <a:buChar char="•"/>
            </a:pPr>
            <a:r>
              <a:rPr lang="en-US" sz="1200" i="1" dirty="0" err="1" smtClean="0">
                <a:solidFill>
                  <a:schemeClr val="tx2"/>
                </a:solidFill>
              </a:rPr>
              <a:t>TeleOphthalmology</a:t>
            </a:r>
            <a:r>
              <a:rPr lang="en-US" sz="1200" i="1" dirty="0" smtClean="0">
                <a:solidFill>
                  <a:schemeClr val="tx2"/>
                </a:solidFill>
              </a:rPr>
              <a:t> </a:t>
            </a:r>
            <a:r>
              <a:rPr lang="en-US" sz="1200" i="1" dirty="0">
                <a:solidFill>
                  <a:schemeClr val="tx2"/>
                </a:solidFill>
              </a:rPr>
              <a:t>does not make financial </a:t>
            </a:r>
            <a:r>
              <a:rPr lang="en-US" sz="1200" i="1" dirty="0" smtClean="0">
                <a:solidFill>
                  <a:schemeClr val="tx2"/>
                </a:solidFill>
              </a:rPr>
              <a:t>sense to </a:t>
            </a:r>
            <a:r>
              <a:rPr lang="en-US" sz="1200" i="1" dirty="0">
                <a:solidFill>
                  <a:schemeClr val="tx2"/>
                </a:solidFill>
              </a:rPr>
              <a:t>my </a:t>
            </a:r>
            <a:r>
              <a:rPr lang="en-US" sz="1200" i="1" dirty="0" smtClean="0">
                <a:solidFill>
                  <a:schemeClr val="tx2"/>
                </a:solidFill>
              </a:rPr>
              <a:t>practice (2.9%)</a:t>
            </a:r>
          </a:p>
          <a:p>
            <a:pPr marL="457200" indent="-457200">
              <a:buFont typeface="Arial" charset="0"/>
              <a:buChar char="•"/>
            </a:pPr>
            <a:r>
              <a:rPr lang="en-US" sz="1200" i="1" dirty="0" err="1" smtClean="0">
                <a:solidFill>
                  <a:schemeClr val="tx2"/>
                </a:solidFill>
              </a:rPr>
              <a:t>TeleOphthalmology</a:t>
            </a:r>
            <a:r>
              <a:rPr lang="en-US" sz="1200" i="1" dirty="0" smtClean="0">
                <a:solidFill>
                  <a:schemeClr val="tx2"/>
                </a:solidFill>
              </a:rPr>
              <a:t>? Never heard of it (2.9%)</a:t>
            </a:r>
          </a:p>
          <a:p>
            <a:pPr marL="457200" indent="-457200">
              <a:buFont typeface="Arial" charset="0"/>
              <a:buChar char="•"/>
            </a:pPr>
            <a:r>
              <a:rPr lang="en-US" sz="1200" i="1" dirty="0" err="1" smtClean="0">
                <a:solidFill>
                  <a:schemeClr val="tx2"/>
                </a:solidFill>
              </a:rPr>
              <a:t>TeleOphthalmology</a:t>
            </a:r>
            <a:r>
              <a:rPr lang="en-US" sz="1200" i="1" dirty="0" smtClean="0">
                <a:solidFill>
                  <a:schemeClr val="tx2"/>
                </a:solidFill>
              </a:rPr>
              <a:t> takes too long and limits the number of patients I can see (6.9%)</a:t>
            </a:r>
          </a:p>
          <a:p>
            <a:pPr marL="457200" indent="-457200">
              <a:buFont typeface="Arial" charset="0"/>
              <a:buChar char="•"/>
            </a:pPr>
            <a:r>
              <a:rPr lang="en-US" sz="1200" i="1" dirty="0" smtClean="0">
                <a:solidFill>
                  <a:schemeClr val="tx2"/>
                </a:solidFill>
              </a:rPr>
              <a:t>Equipment setup is complicated and time consuming (7.8%)</a:t>
            </a:r>
          </a:p>
        </p:txBody>
      </p:sp>
    </p:spTree>
    <p:extLst>
      <p:ext uri="{BB962C8B-B14F-4D97-AF65-F5344CB8AC3E}">
        <p14:creationId xmlns:p14="http://schemas.microsoft.com/office/powerpoint/2010/main" val="198085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P spid="9" grpId="0"/>
      <p:bldP spid="10" grpId="0"/>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602498153"/>
              </p:ext>
            </p:extLst>
          </p:nvPr>
        </p:nvGraphicFramePr>
        <p:xfrm>
          <a:off x="1421650" y="2924944"/>
          <a:ext cx="6516724" cy="3456384"/>
        </p:xfrm>
        <a:graphic>
          <a:graphicData uri="http://schemas.openxmlformats.org/drawingml/2006/chart">
            <c:chart xmlns:c="http://schemas.openxmlformats.org/drawingml/2006/chart" xmlns:r="http://schemas.openxmlformats.org/officeDocument/2006/relationships" r:id="rId3"/>
          </a:graphicData>
        </a:graphic>
      </p:graphicFrame>
      <p:sp>
        <p:nvSpPr>
          <p:cNvPr id="6" name="Rounded Rectangle 5"/>
          <p:cNvSpPr/>
          <p:nvPr/>
        </p:nvSpPr>
        <p:spPr>
          <a:xfrm>
            <a:off x="827584" y="1417638"/>
            <a:ext cx="7704856" cy="12912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Do you feel that you </a:t>
            </a:r>
            <a:r>
              <a:rPr lang="en-US" sz="2400" smtClean="0"/>
              <a:t>have access to the equipment you need to properly identify and manage patients with glaucoma?</a:t>
            </a:r>
            <a:endParaRPr lang="en-US" sz="2400"/>
          </a:p>
        </p:txBody>
      </p:sp>
    </p:spTree>
    <p:extLst>
      <p:ext uri="{BB962C8B-B14F-4D97-AF65-F5344CB8AC3E}">
        <p14:creationId xmlns:p14="http://schemas.microsoft.com/office/powerpoint/2010/main" val="25786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normAutofit/>
          </a:bodyPr>
          <a:lstStyle/>
          <a:p>
            <a:pPr lvl="0">
              <a:lnSpc>
                <a:spcPct val="120000"/>
              </a:lnSpc>
            </a:pPr>
            <a:r>
              <a:rPr lang="en-CA" sz="1800" dirty="0"/>
              <a:t>Patient volumes and </a:t>
            </a:r>
            <a:r>
              <a:rPr lang="en-CA" sz="1800" dirty="0" err="1" smtClean="0"/>
              <a:t>Teleophthalmology</a:t>
            </a:r>
            <a:r>
              <a:rPr lang="en-CA" sz="1800" dirty="0" smtClean="0"/>
              <a:t> </a:t>
            </a:r>
            <a:r>
              <a:rPr lang="en-CA" sz="1800" dirty="0"/>
              <a:t>usage varies greatly across the </a:t>
            </a:r>
            <a:r>
              <a:rPr lang="en-CA" sz="1800" dirty="0" smtClean="0"/>
              <a:t>province.</a:t>
            </a:r>
            <a:endParaRPr lang="en-US" sz="1800" dirty="0"/>
          </a:p>
          <a:p>
            <a:pPr lvl="0">
              <a:lnSpc>
                <a:spcPct val="120000"/>
              </a:lnSpc>
            </a:pPr>
            <a:r>
              <a:rPr lang="en-CA" sz="1800" dirty="0" smtClean="0"/>
              <a:t>Glaucoma </a:t>
            </a:r>
            <a:r>
              <a:rPr lang="en-CA" sz="1800" dirty="0"/>
              <a:t>management by interdisciplinary teams, including visits to non-physicians, would appear to be an underutilized area across the majority of provinces. </a:t>
            </a:r>
          </a:p>
          <a:p>
            <a:pPr lvl="0">
              <a:lnSpc>
                <a:spcPct val="120000"/>
              </a:lnSpc>
            </a:pPr>
            <a:r>
              <a:rPr lang="en-CA" sz="1800" dirty="0" smtClean="0"/>
              <a:t>Despite </a:t>
            </a:r>
            <a:r>
              <a:rPr lang="en-CA" sz="1800" dirty="0"/>
              <a:t>a wide range of reported estimates of patient visits and glaucoma specific visits, there was not a statistically significant difference in the volume of patients seen per week based on province or LHIN in </a:t>
            </a:r>
            <a:r>
              <a:rPr lang="en-CA" sz="1800" dirty="0" smtClean="0"/>
              <a:t>Ontario.</a:t>
            </a:r>
            <a:endParaRPr lang="en-US" sz="1800" dirty="0"/>
          </a:p>
          <a:p>
            <a:pPr lvl="0">
              <a:lnSpc>
                <a:spcPct val="120000"/>
              </a:lnSpc>
            </a:pPr>
            <a:r>
              <a:rPr lang="en-CA" sz="1800" dirty="0" err="1" smtClean="0"/>
              <a:t>Teleophthalmology</a:t>
            </a:r>
            <a:r>
              <a:rPr lang="en-CA" sz="1800" dirty="0" smtClean="0"/>
              <a:t> </a:t>
            </a:r>
            <a:r>
              <a:rPr lang="en-CA" sz="1800" dirty="0"/>
              <a:t>would appear to be highly underutilized. </a:t>
            </a:r>
          </a:p>
          <a:p>
            <a:pPr lvl="0">
              <a:lnSpc>
                <a:spcPct val="120000"/>
              </a:lnSpc>
            </a:pPr>
            <a:r>
              <a:rPr lang="en-CA" sz="1800" dirty="0" smtClean="0"/>
              <a:t>The majority of physicians felt that they had access to the equipment needed to properly identify and manage patients with glaucoma.</a:t>
            </a:r>
            <a:endParaRPr lang="en-US" sz="1800" dirty="0" smtClean="0"/>
          </a:p>
          <a:p>
            <a:pPr>
              <a:lnSpc>
                <a:spcPct val="120000"/>
              </a:lnSpc>
            </a:pPr>
            <a:endParaRPr lang="en-US" sz="1800" dirty="0"/>
          </a:p>
        </p:txBody>
      </p:sp>
    </p:spTree>
    <p:extLst>
      <p:ext uri="{BB962C8B-B14F-4D97-AF65-F5344CB8AC3E}">
        <p14:creationId xmlns:p14="http://schemas.microsoft.com/office/powerpoint/2010/main" val="100825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6512" y="-171400"/>
            <a:ext cx="9313036" cy="7029400"/>
          </a:xfrm>
          <a:prstGeom prst="rect">
            <a:avLst/>
          </a:prstGeom>
        </p:spPr>
      </p:pic>
    </p:spTree>
    <p:extLst>
      <p:ext uri="{BB962C8B-B14F-4D97-AF65-F5344CB8AC3E}">
        <p14:creationId xmlns:p14="http://schemas.microsoft.com/office/powerpoint/2010/main" val="17169551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sp>
        <p:nvSpPr>
          <p:cNvPr id="3" name="Content Placeholder 2"/>
          <p:cNvSpPr>
            <a:spLocks noGrp="1"/>
          </p:cNvSpPr>
          <p:nvPr>
            <p:ph idx="1"/>
          </p:nvPr>
        </p:nvSpPr>
        <p:spPr/>
        <p:txBody>
          <a:bodyPr>
            <a:normAutofit fontScale="85000" lnSpcReduction="10000"/>
          </a:bodyPr>
          <a:lstStyle/>
          <a:p>
            <a:pPr>
              <a:lnSpc>
                <a:spcPct val="120000"/>
              </a:lnSpc>
            </a:pPr>
            <a:r>
              <a:rPr lang="en-US" dirty="0" smtClean="0">
                <a:solidFill>
                  <a:schemeClr val="bg1"/>
                </a:solidFill>
              </a:rPr>
              <a:t>Greater </a:t>
            </a:r>
            <a:r>
              <a:rPr lang="en-US" dirty="0">
                <a:solidFill>
                  <a:schemeClr val="bg1"/>
                </a:solidFill>
              </a:rPr>
              <a:t>understanding of the distribution of eye care services provided in Canada would be valuable. </a:t>
            </a:r>
          </a:p>
          <a:p>
            <a:pPr>
              <a:lnSpc>
                <a:spcPct val="120000"/>
              </a:lnSpc>
            </a:pPr>
            <a:r>
              <a:rPr lang="en-CA" dirty="0" smtClean="0">
                <a:solidFill>
                  <a:schemeClr val="bg1"/>
                </a:solidFill>
              </a:rPr>
              <a:t>There </a:t>
            </a:r>
            <a:r>
              <a:rPr lang="en-CA" dirty="0">
                <a:solidFill>
                  <a:schemeClr val="bg1"/>
                </a:solidFill>
              </a:rPr>
              <a:t>may exist a wealth of information based on the non-respondents to this study. </a:t>
            </a:r>
          </a:p>
          <a:p>
            <a:pPr>
              <a:lnSpc>
                <a:spcPct val="120000"/>
              </a:lnSpc>
            </a:pPr>
            <a:r>
              <a:rPr lang="en-US" dirty="0" smtClean="0">
                <a:solidFill>
                  <a:schemeClr val="bg1"/>
                </a:solidFill>
              </a:rPr>
              <a:t>Methods </a:t>
            </a:r>
            <a:r>
              <a:rPr lang="en-US" dirty="0">
                <a:solidFill>
                  <a:schemeClr val="bg1"/>
                </a:solidFill>
              </a:rPr>
              <a:t>of delivering care cost- effectively to remote populations and new methods of delivering eye care more effectively in urban and rural Canada should be explored. </a:t>
            </a:r>
            <a:endParaRPr lang="en-US" dirty="0" smtClean="0">
              <a:solidFill>
                <a:schemeClr val="bg1"/>
              </a:solidFill>
            </a:endParaRPr>
          </a:p>
          <a:p>
            <a:pPr lvl="1">
              <a:lnSpc>
                <a:spcPct val="120000"/>
              </a:lnSpc>
            </a:pPr>
            <a:r>
              <a:rPr lang="en-US" dirty="0" smtClean="0">
                <a:solidFill>
                  <a:schemeClr val="bg1"/>
                </a:solidFill>
              </a:rPr>
              <a:t>CNIB Eye Van</a:t>
            </a:r>
          </a:p>
          <a:p>
            <a:pPr lvl="1">
              <a:lnSpc>
                <a:spcPct val="120000"/>
              </a:lnSpc>
            </a:pPr>
            <a:r>
              <a:rPr lang="en-US" dirty="0" err="1" smtClean="0">
                <a:solidFill>
                  <a:schemeClr val="bg1"/>
                </a:solidFill>
              </a:rPr>
              <a:t>TeleOphthalmology</a:t>
            </a:r>
            <a:r>
              <a:rPr lang="en-US" dirty="0" smtClean="0">
                <a:solidFill>
                  <a:schemeClr val="bg1"/>
                </a:solidFill>
              </a:rPr>
              <a:t> (diabetic retinopathy, glaucoma, ARMD)</a:t>
            </a:r>
            <a:endParaRPr lang="en-US" dirty="0">
              <a:solidFill>
                <a:schemeClr val="bg1"/>
              </a:solidFill>
            </a:endParaRPr>
          </a:p>
          <a:p>
            <a:pPr lvl="0"/>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179541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3" name="Content Placeholder 2"/>
          <p:cNvSpPr>
            <a:spLocks noGrp="1"/>
          </p:cNvSpPr>
          <p:nvPr>
            <p:ph idx="1"/>
          </p:nvPr>
        </p:nvSpPr>
        <p:spPr/>
        <p:txBody>
          <a:bodyPr/>
          <a:lstStyle/>
          <a:p>
            <a:r>
              <a:rPr lang="en-US" dirty="0" smtClean="0"/>
              <a:t>Significant risk of non-response bias due to limited response rate</a:t>
            </a:r>
          </a:p>
          <a:p>
            <a:r>
              <a:rPr lang="en-US" dirty="0" smtClean="0"/>
              <a:t>Volunteer bias</a:t>
            </a:r>
          </a:p>
          <a:p>
            <a:r>
              <a:rPr lang="en-US" dirty="0" smtClean="0"/>
              <a:t>Technical challenges</a:t>
            </a:r>
          </a:p>
          <a:p>
            <a:endParaRPr lang="en-US" dirty="0"/>
          </a:p>
        </p:txBody>
      </p:sp>
    </p:spTree>
    <p:extLst>
      <p:ext uri="{BB962C8B-B14F-4D97-AF65-F5344CB8AC3E}">
        <p14:creationId xmlns:p14="http://schemas.microsoft.com/office/powerpoint/2010/main" val="13314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pPr>
              <a:spcBef>
                <a:spcPts val="0"/>
              </a:spcBef>
            </a:pPr>
            <a:r>
              <a:rPr lang="en-US" dirty="0" smtClean="0"/>
              <a:t>This study serves as a baseline measure of glaucoma management in Canada.</a:t>
            </a:r>
          </a:p>
          <a:p>
            <a:pPr>
              <a:spcBef>
                <a:spcPts val="0"/>
              </a:spcBef>
            </a:pPr>
            <a:r>
              <a:rPr lang="en-US" dirty="0" smtClean="0"/>
              <a:t>Unequal distribution of practitioners and resources.</a:t>
            </a:r>
          </a:p>
          <a:p>
            <a:pPr>
              <a:spcBef>
                <a:spcPts val="0"/>
              </a:spcBef>
            </a:pPr>
            <a:r>
              <a:rPr lang="en-US" dirty="0" smtClean="0"/>
              <a:t>Unclear of the impact on patient care/outcomes. </a:t>
            </a:r>
          </a:p>
          <a:p>
            <a:pPr>
              <a:spcBef>
                <a:spcPts val="0"/>
              </a:spcBef>
            </a:pPr>
            <a:r>
              <a:rPr lang="en-US" dirty="0" smtClean="0"/>
              <a:t>Health service delivery models specific to rural ophthalmology care should be explored.</a:t>
            </a:r>
            <a:endParaRPr lang="en-US" dirty="0"/>
          </a:p>
        </p:txBody>
      </p:sp>
    </p:spTree>
    <p:extLst>
      <p:ext uri="{BB962C8B-B14F-4D97-AF65-F5344CB8AC3E}">
        <p14:creationId xmlns:p14="http://schemas.microsoft.com/office/powerpoint/2010/main" val="132783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normAutofit fontScale="85000" lnSpcReduction="20000"/>
          </a:bodyPr>
          <a:lstStyle/>
          <a:p>
            <a:pPr marL="457200" lvl="0" indent="-457200">
              <a:buFont typeface="+mj-lt"/>
              <a:buAutoNum type="arabicPeriod"/>
            </a:pPr>
            <a:r>
              <a:rPr lang="en-CA" sz="2000" dirty="0" smtClean="0"/>
              <a:t>Chauhan</a:t>
            </a:r>
            <a:r>
              <a:rPr lang="en-CA" sz="2000" dirty="0"/>
              <a:t>, B. C., </a:t>
            </a:r>
            <a:r>
              <a:rPr lang="en-CA" sz="2000" dirty="0" err="1"/>
              <a:t>Mikelberg</a:t>
            </a:r>
            <a:r>
              <a:rPr lang="en-CA" sz="2000" dirty="0"/>
              <a:t>, F. S., </a:t>
            </a:r>
            <a:r>
              <a:rPr lang="en-CA" sz="2000" dirty="0" err="1"/>
              <a:t>Balaszi</a:t>
            </a:r>
            <a:r>
              <a:rPr lang="en-CA" sz="2000" dirty="0"/>
              <a:t>, A. G., LeBlanc, R. P., </a:t>
            </a:r>
            <a:r>
              <a:rPr lang="en-CA" sz="2000" dirty="0" err="1"/>
              <a:t>Lesk</a:t>
            </a:r>
            <a:r>
              <a:rPr lang="en-CA" sz="2000" dirty="0"/>
              <a:t>, M. R., &amp; Trope, G. E. (2008). Canadian Glaucoma Study: 2. risk factors for the progression of open-angle glaucoma. </a:t>
            </a:r>
            <a:r>
              <a:rPr lang="en-CA" sz="2000" i="1" dirty="0"/>
              <a:t>Archives of ophthalmology</a:t>
            </a:r>
            <a:r>
              <a:rPr lang="en-CA" sz="2000" dirty="0"/>
              <a:t>, </a:t>
            </a:r>
            <a:r>
              <a:rPr lang="en-CA" sz="2000" i="1" dirty="0"/>
              <a:t>126</a:t>
            </a:r>
            <a:r>
              <a:rPr lang="en-CA" sz="2000" dirty="0"/>
              <a:t>(8), 1030-1036.</a:t>
            </a:r>
            <a:endParaRPr lang="en-US" sz="2000" dirty="0"/>
          </a:p>
          <a:p>
            <a:pPr marL="457200" lvl="0" indent="-457200">
              <a:buFont typeface="+mj-lt"/>
              <a:buAutoNum type="arabicPeriod"/>
            </a:pPr>
            <a:r>
              <a:rPr lang="en-CA" sz="2000" dirty="0"/>
              <a:t>Fung, S. S., </a:t>
            </a:r>
            <a:r>
              <a:rPr lang="en-CA" sz="2000" dirty="0" err="1"/>
              <a:t>Lemer</a:t>
            </a:r>
            <a:r>
              <a:rPr lang="en-CA" sz="2000" dirty="0"/>
              <a:t>, C., Russell, R. A., Malik, R., &amp; </a:t>
            </a:r>
            <a:r>
              <a:rPr lang="en-CA" sz="2000" dirty="0" err="1"/>
              <a:t>Crabb</a:t>
            </a:r>
            <a:r>
              <a:rPr lang="en-CA" sz="2000" dirty="0"/>
              <a:t>, D. P. (2013). Are practical recommendations practiced? A national multi-centre cross-sectional study on frequency of visual field testing in glaucoma. </a:t>
            </a:r>
            <a:r>
              <a:rPr lang="en-CA" sz="2000" i="1" dirty="0"/>
              <a:t>British Journal of Ophthalmology</a:t>
            </a:r>
            <a:r>
              <a:rPr lang="en-CA" sz="2000" dirty="0"/>
              <a:t>, bjophthalmol-2012.</a:t>
            </a:r>
            <a:endParaRPr lang="en-US" sz="2000" dirty="0"/>
          </a:p>
          <a:p>
            <a:pPr marL="457200" lvl="0" indent="-457200">
              <a:buFont typeface="+mj-lt"/>
              <a:buAutoNum type="arabicPeriod"/>
            </a:pPr>
            <a:r>
              <a:rPr lang="en-CA" sz="2000" dirty="0" err="1"/>
              <a:t>Iskedjian</a:t>
            </a:r>
            <a:r>
              <a:rPr lang="en-CA" sz="2000" dirty="0"/>
              <a:t>, M., Walker, J., Vicente, C., Trope, G. E., Buys, Y., </a:t>
            </a:r>
            <a:r>
              <a:rPr lang="en-CA" sz="2000" dirty="0" err="1"/>
              <a:t>Einarson</a:t>
            </a:r>
            <a:r>
              <a:rPr lang="en-CA" sz="2000" dirty="0"/>
              <a:t>, T. R., &amp; Covert, D. (2003). Cost of glaucoma in Canada: analyses based on visual field and physician's assessment. </a:t>
            </a:r>
            <a:r>
              <a:rPr lang="en-CA" sz="2000" i="1" dirty="0"/>
              <a:t>Journal of glaucoma</a:t>
            </a:r>
            <a:r>
              <a:rPr lang="en-CA" sz="2000" dirty="0"/>
              <a:t>, </a:t>
            </a:r>
            <a:r>
              <a:rPr lang="en-CA" sz="2000" i="1" dirty="0"/>
              <a:t>12</a:t>
            </a:r>
            <a:r>
              <a:rPr lang="en-CA" sz="2000" dirty="0"/>
              <a:t>(6), 456-462.</a:t>
            </a:r>
            <a:endParaRPr lang="en-US" sz="2000" dirty="0"/>
          </a:p>
          <a:p>
            <a:pPr marL="457200" lvl="0" indent="-457200">
              <a:buFont typeface="+mj-lt"/>
              <a:buAutoNum type="arabicPeriod"/>
            </a:pPr>
            <a:r>
              <a:rPr lang="en-CA" sz="2000" dirty="0" err="1"/>
              <a:t>Leske</a:t>
            </a:r>
            <a:r>
              <a:rPr lang="en-CA" sz="2000" dirty="0"/>
              <a:t>, M. C., </a:t>
            </a:r>
            <a:r>
              <a:rPr lang="en-CA" sz="2000" dirty="0" err="1"/>
              <a:t>Heijl</a:t>
            </a:r>
            <a:r>
              <a:rPr lang="en-CA" sz="2000" dirty="0"/>
              <a:t>, A., Hyman, L., </a:t>
            </a:r>
            <a:r>
              <a:rPr lang="en-CA" sz="2000" dirty="0" err="1"/>
              <a:t>Bengtsson</a:t>
            </a:r>
            <a:r>
              <a:rPr lang="en-CA" sz="2000" dirty="0"/>
              <a:t>, B., &amp; Early Manifest Glaucoma Trial Group. (1999). Early Manifest Glaucoma Trial: design and baseline data. </a:t>
            </a:r>
            <a:r>
              <a:rPr lang="en-CA" sz="2000" i="1" dirty="0"/>
              <a:t>Ophthalmology</a:t>
            </a:r>
            <a:r>
              <a:rPr lang="en-CA" sz="2000" dirty="0"/>
              <a:t>, </a:t>
            </a:r>
            <a:r>
              <a:rPr lang="en-CA" sz="2000" i="1" dirty="0"/>
              <a:t>106</a:t>
            </a:r>
            <a:r>
              <a:rPr lang="en-CA" sz="2000" dirty="0"/>
              <a:t>(11), 2144-2153.</a:t>
            </a:r>
            <a:endParaRPr lang="en-US" sz="2000" dirty="0"/>
          </a:p>
          <a:p>
            <a:pPr marL="457200" lvl="0" indent="-457200">
              <a:buFont typeface="+mj-lt"/>
              <a:buAutoNum type="arabicPeriod"/>
            </a:pPr>
            <a:r>
              <a:rPr lang="en-CA" sz="2000" dirty="0"/>
              <a:t>Linden, C., </a:t>
            </a:r>
            <a:r>
              <a:rPr lang="en-CA" sz="2000" dirty="0" err="1"/>
              <a:t>Bengtsson</a:t>
            </a:r>
            <a:r>
              <a:rPr lang="en-CA" sz="2000" dirty="0"/>
              <a:t>, B., </a:t>
            </a:r>
            <a:r>
              <a:rPr lang="en-CA" sz="2000" dirty="0" err="1"/>
              <a:t>Alm</a:t>
            </a:r>
            <a:r>
              <a:rPr lang="en-CA" sz="2000" dirty="0"/>
              <a:t>, A., </a:t>
            </a:r>
            <a:r>
              <a:rPr lang="en-CA" sz="2000" dirty="0" err="1"/>
              <a:t>Calissendorff</a:t>
            </a:r>
            <a:r>
              <a:rPr lang="en-CA" sz="2000" dirty="0"/>
              <a:t>, B., </a:t>
            </a:r>
            <a:r>
              <a:rPr lang="en-CA" sz="2000" dirty="0" err="1"/>
              <a:t>Eckerlund</a:t>
            </a:r>
            <a:r>
              <a:rPr lang="en-CA" sz="2000" dirty="0"/>
              <a:t>, I., &amp; </a:t>
            </a:r>
            <a:r>
              <a:rPr lang="en-CA" sz="2000" dirty="0" err="1"/>
              <a:t>Heijl</a:t>
            </a:r>
            <a:r>
              <a:rPr lang="en-CA" sz="2000" dirty="0"/>
              <a:t>, A. (2013). Glaucoma management in Sweden—results from a nationwide survey. </a:t>
            </a:r>
            <a:r>
              <a:rPr lang="en-CA" sz="2000" i="1" dirty="0" err="1"/>
              <a:t>Acta</a:t>
            </a:r>
            <a:r>
              <a:rPr lang="en-CA" sz="2000" i="1" dirty="0"/>
              <a:t> Ophthalmology</a:t>
            </a:r>
            <a:r>
              <a:rPr lang="en-CA" sz="2000" dirty="0"/>
              <a:t>, 91(1), 20-24. </a:t>
            </a:r>
            <a:endParaRPr lang="en-US" sz="2000" dirty="0"/>
          </a:p>
          <a:p>
            <a:pPr marL="457200" lvl="0" indent="-457200">
              <a:buFont typeface="+mj-lt"/>
              <a:buAutoNum type="arabicPeriod"/>
            </a:pPr>
            <a:r>
              <a:rPr lang="en-CA" sz="2000" dirty="0" err="1"/>
              <a:t>Verma</a:t>
            </a:r>
            <a:r>
              <a:rPr lang="en-CA" sz="2000" dirty="0"/>
              <a:t>, S., Arora, S., </a:t>
            </a:r>
            <a:r>
              <a:rPr lang="en-CA" sz="2000" dirty="0" err="1"/>
              <a:t>Kassam</a:t>
            </a:r>
            <a:r>
              <a:rPr lang="en-CA" sz="2000" dirty="0"/>
              <a:t>, F., Edwards, M. C., &amp; </a:t>
            </a:r>
            <a:r>
              <a:rPr lang="en-CA" sz="2000" dirty="0" err="1"/>
              <a:t>Damji</a:t>
            </a:r>
            <a:r>
              <a:rPr lang="en-CA" sz="2000" dirty="0"/>
              <a:t>, K. F. (2014). Northern Alberta remote </a:t>
            </a:r>
            <a:r>
              <a:rPr lang="en-CA" sz="2000" dirty="0" err="1"/>
              <a:t>teleglaucoma</a:t>
            </a:r>
            <a:r>
              <a:rPr lang="en-CA" sz="2000" dirty="0"/>
              <a:t> program: clinical outcomes and patient disposition. </a:t>
            </a:r>
            <a:r>
              <a:rPr lang="en-CA" sz="2000" i="1" dirty="0"/>
              <a:t>Canadian Journal of Ophthalmology</a:t>
            </a:r>
            <a:r>
              <a:rPr lang="en-CA" sz="2000" dirty="0"/>
              <a:t>, </a:t>
            </a:r>
            <a:r>
              <a:rPr lang="en-CA" sz="2000" i="1" dirty="0"/>
              <a:t>49</a:t>
            </a:r>
            <a:r>
              <a:rPr lang="en-CA" sz="2000" dirty="0"/>
              <a:t>(2), 135-140. </a:t>
            </a:r>
            <a:endParaRPr lang="en-US" sz="2000" dirty="0"/>
          </a:p>
          <a:p>
            <a:pPr>
              <a:buFont typeface="+mj-lt"/>
              <a:buAutoNum type="arabicPeriod"/>
            </a:pPr>
            <a:endParaRPr lang="en-CA" sz="2000" dirty="0" smtClean="0">
              <a:solidFill>
                <a:schemeClr val="bg1">
                  <a:lumMod val="75000"/>
                </a:schemeClr>
              </a:solidFill>
            </a:endParaRPr>
          </a:p>
          <a:p>
            <a:pPr>
              <a:buFont typeface="+mj-lt"/>
              <a:buAutoNum type="arabicPeriod"/>
            </a:pPr>
            <a:endParaRPr lang="en-US" sz="2000" dirty="0">
              <a:solidFill>
                <a:schemeClr val="bg1">
                  <a:lumMod val="75000"/>
                </a:schemeClr>
              </a:solidFill>
            </a:endParaRPr>
          </a:p>
        </p:txBody>
      </p:sp>
    </p:spTree>
    <p:extLst>
      <p:ext uri="{BB962C8B-B14F-4D97-AF65-F5344CB8AC3E}">
        <p14:creationId xmlns:p14="http://schemas.microsoft.com/office/powerpoint/2010/main" val="3845612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457200" y="1417638"/>
            <a:ext cx="8686800" cy="4133056"/>
          </a:xfrm>
        </p:spPr>
        <p:txBody>
          <a:bodyPr>
            <a:normAutofit/>
          </a:bodyPr>
          <a:lstStyle/>
          <a:p>
            <a:pPr>
              <a:lnSpc>
                <a:spcPct val="150000"/>
              </a:lnSpc>
            </a:pPr>
            <a:r>
              <a:rPr lang="en-US" sz="2800" dirty="0" smtClean="0"/>
              <a:t>Dr. Brian Mitchell </a:t>
            </a:r>
            <a:r>
              <a:rPr lang="en-US" sz="2800" dirty="0"/>
              <a:t>&amp;</a:t>
            </a:r>
            <a:r>
              <a:rPr lang="en-US" sz="2800" dirty="0" smtClean="0"/>
              <a:t> Dr. Steve </a:t>
            </a:r>
            <a:r>
              <a:rPr lang="en-US" sz="2800" dirty="0" err="1" smtClean="0"/>
              <a:t>Arshinoff</a:t>
            </a:r>
            <a:endParaRPr lang="en-US" sz="2800" dirty="0" smtClean="0"/>
          </a:p>
          <a:p>
            <a:pPr>
              <a:lnSpc>
                <a:spcPct val="150000"/>
              </a:lnSpc>
            </a:pPr>
            <a:r>
              <a:rPr lang="en-US" sz="2800" dirty="0" smtClean="0"/>
              <a:t>Sault Ste. Marie Academic Medical Association</a:t>
            </a:r>
          </a:p>
          <a:p>
            <a:pPr>
              <a:lnSpc>
                <a:spcPct val="150000"/>
              </a:lnSpc>
            </a:pPr>
            <a:r>
              <a:rPr lang="en-US" sz="2800" dirty="0" smtClean="0"/>
              <a:t>NOSM Dean’s Summer Student Research Award</a:t>
            </a:r>
            <a:endParaRPr lang="en-US" sz="2800" dirty="0"/>
          </a:p>
        </p:txBody>
      </p:sp>
      <p:sp>
        <p:nvSpPr>
          <p:cNvPr id="7" name="Rectangle 6"/>
          <p:cNvSpPr/>
          <p:nvPr/>
        </p:nvSpPr>
        <p:spPr>
          <a:xfrm>
            <a:off x="0" y="5877272"/>
            <a:ext cx="9144000" cy="980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05" y="6021288"/>
            <a:ext cx="1977319" cy="729612"/>
          </a:xfrm>
          <a:prstGeom prst="rect">
            <a:avLst/>
          </a:prstGeom>
        </p:spPr>
      </p:pic>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7452320" y="5949280"/>
            <a:ext cx="1368152" cy="801620"/>
          </a:xfrm>
          <a:prstGeom prst="rect">
            <a:avLst/>
          </a:prstGeom>
          <a:noFill/>
        </p:spPr>
      </p:pic>
      <p:pic>
        <p:nvPicPr>
          <p:cNvPr id="11" name="Picture 10"/>
          <p:cNvPicPr>
            <a:picLocks noChangeAspect="1"/>
          </p:cNvPicPr>
          <p:nvPr/>
        </p:nvPicPr>
        <p:blipFill>
          <a:blip r:embed="rId5"/>
          <a:stretch>
            <a:fillRect/>
          </a:stretch>
        </p:blipFill>
        <p:spPr>
          <a:xfrm>
            <a:off x="3697314" y="5918760"/>
            <a:ext cx="1749372" cy="901191"/>
          </a:xfrm>
          <a:prstGeom prst="rect">
            <a:avLst/>
          </a:prstGeom>
        </p:spPr>
      </p:pic>
    </p:spTree>
    <p:extLst>
      <p:ext uri="{BB962C8B-B14F-4D97-AF65-F5344CB8AC3E}">
        <p14:creationId xmlns:p14="http://schemas.microsoft.com/office/powerpoint/2010/main" val="1568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4801" b="25850"/>
          <a:stretch/>
        </p:blipFill>
        <p:spPr>
          <a:xfrm>
            <a:off x="899592" y="1435082"/>
            <a:ext cx="7560840" cy="4974964"/>
          </a:xfrm>
          <a:prstGeom prst="rect">
            <a:avLst/>
          </a:prstGeom>
        </p:spPr>
      </p:pic>
    </p:spTree>
    <p:extLst>
      <p:ext uri="{BB962C8B-B14F-4D97-AF65-F5344CB8AC3E}">
        <p14:creationId xmlns:p14="http://schemas.microsoft.com/office/powerpoint/2010/main" val="4056891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Overview</a:t>
            </a:r>
            <a:endParaRPr lang="en-US" sz="40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600250071"/>
              </p:ext>
            </p:extLst>
          </p:nvPr>
        </p:nvGraphicFramePr>
        <p:xfrm>
          <a:off x="913201" y="1417638"/>
          <a:ext cx="7490125" cy="39555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97871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Context</a:t>
            </a:r>
            <a:endParaRPr lang="en-US" sz="4000"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506262" y="1417638"/>
            <a:ext cx="6131476" cy="5001994"/>
          </a:xfrm>
          <a:prstGeom prst="rect">
            <a:avLst/>
          </a:prstGeom>
        </p:spPr>
      </p:pic>
      <p:pic>
        <p:nvPicPr>
          <p:cNvPr id="5" name="Picture 4"/>
          <p:cNvPicPr>
            <a:picLocks noChangeAspect="1"/>
          </p:cNvPicPr>
          <p:nvPr/>
        </p:nvPicPr>
        <p:blipFill>
          <a:blip r:embed="rId4"/>
          <a:stretch>
            <a:fillRect/>
          </a:stretch>
        </p:blipFill>
        <p:spPr>
          <a:xfrm>
            <a:off x="1447961" y="1387026"/>
            <a:ext cx="6273800" cy="5118100"/>
          </a:xfrm>
          <a:prstGeom prst="rect">
            <a:avLst/>
          </a:prstGeom>
        </p:spPr>
      </p:pic>
      <p:pic>
        <p:nvPicPr>
          <p:cNvPr id="6" name="Picture 5"/>
          <p:cNvPicPr>
            <a:picLocks noChangeAspect="1"/>
          </p:cNvPicPr>
          <p:nvPr/>
        </p:nvPicPr>
        <p:blipFill>
          <a:blip r:embed="rId5"/>
          <a:stretch>
            <a:fillRect/>
          </a:stretch>
        </p:blipFill>
        <p:spPr>
          <a:xfrm>
            <a:off x="1447961" y="1387026"/>
            <a:ext cx="6273800" cy="5118100"/>
          </a:xfrm>
          <a:prstGeom prst="rect">
            <a:avLst/>
          </a:prstGeom>
        </p:spPr>
      </p:pic>
      <p:pic>
        <p:nvPicPr>
          <p:cNvPr id="7" name="Picture 6"/>
          <p:cNvPicPr>
            <a:picLocks noChangeAspect="1"/>
          </p:cNvPicPr>
          <p:nvPr/>
        </p:nvPicPr>
        <p:blipFill>
          <a:blip r:embed="rId6"/>
          <a:stretch>
            <a:fillRect/>
          </a:stretch>
        </p:blipFill>
        <p:spPr>
          <a:xfrm>
            <a:off x="1435100" y="1359585"/>
            <a:ext cx="6273800" cy="5118100"/>
          </a:xfrm>
          <a:prstGeom prst="rect">
            <a:avLst/>
          </a:prstGeom>
        </p:spPr>
      </p:pic>
      <p:pic>
        <p:nvPicPr>
          <p:cNvPr id="8" name="Picture 7"/>
          <p:cNvPicPr>
            <a:picLocks noChangeAspect="1"/>
          </p:cNvPicPr>
          <p:nvPr/>
        </p:nvPicPr>
        <p:blipFill>
          <a:blip r:embed="rId7"/>
          <a:stretch>
            <a:fillRect/>
          </a:stretch>
        </p:blipFill>
        <p:spPr>
          <a:xfrm>
            <a:off x="1422910" y="1387026"/>
            <a:ext cx="6273800" cy="5118100"/>
          </a:xfrm>
          <a:prstGeom prst="rect">
            <a:avLst/>
          </a:prstGeom>
        </p:spPr>
      </p:pic>
      <p:sp>
        <p:nvSpPr>
          <p:cNvPr id="9" name="Rectangle 8"/>
          <p:cNvSpPr/>
          <p:nvPr/>
        </p:nvSpPr>
        <p:spPr>
          <a:xfrm>
            <a:off x="1749097" y="6505126"/>
            <a:ext cx="5671528" cy="307777"/>
          </a:xfrm>
          <a:prstGeom prst="rect">
            <a:avLst/>
          </a:prstGeom>
        </p:spPr>
        <p:txBody>
          <a:bodyPr wrap="square">
            <a:spAutoFit/>
          </a:bodyPr>
          <a:lstStyle/>
          <a:p>
            <a:r>
              <a:rPr lang="en-US" sz="1400" dirty="0">
                <a:solidFill>
                  <a:schemeClr val="bg1">
                    <a:lumMod val="85000"/>
                  </a:schemeClr>
                </a:solidFill>
                <a:latin typeface="Arial" charset="0"/>
                <a:ea typeface="Arial" charset="0"/>
                <a:cs typeface="Arial" charset="0"/>
              </a:rPr>
              <a:t>https://</a:t>
            </a:r>
            <a:r>
              <a:rPr lang="en-US" sz="1400" dirty="0" err="1">
                <a:solidFill>
                  <a:schemeClr val="bg1">
                    <a:lumMod val="85000"/>
                  </a:schemeClr>
                </a:solidFill>
                <a:latin typeface="Arial" charset="0"/>
                <a:ea typeface="Arial" charset="0"/>
                <a:cs typeface="Arial" charset="0"/>
              </a:rPr>
              <a:t>www.aao.org</a:t>
            </a:r>
            <a:r>
              <a:rPr lang="en-US" sz="1400" dirty="0">
                <a:solidFill>
                  <a:schemeClr val="bg1">
                    <a:lumMod val="85000"/>
                  </a:schemeClr>
                </a:solidFill>
                <a:latin typeface="Arial" charset="0"/>
                <a:ea typeface="Arial" charset="0"/>
                <a:cs typeface="Arial" charset="0"/>
              </a:rPr>
              <a:t>/eye-health/diseases/glaucoma-vision-simulator</a:t>
            </a:r>
          </a:p>
        </p:txBody>
      </p:sp>
    </p:spTree>
    <p:extLst>
      <p:ext uri="{BB962C8B-B14F-4D97-AF65-F5344CB8AC3E}">
        <p14:creationId xmlns:p14="http://schemas.microsoft.com/office/powerpoint/2010/main" val="150890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3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3500"/>
                            </p:stCondLst>
                            <p:childTnLst>
                              <p:par>
                                <p:cTn id="11" presetID="1" presetClass="entr" presetSubtype="0" fill="hold" nodeType="afterEffect">
                                  <p:stCondLst>
                                    <p:cond delay="3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7000"/>
                            </p:stCondLst>
                            <p:childTnLst>
                              <p:par>
                                <p:cTn id="14" presetID="1" presetClass="entr" presetSubtype="0" fill="hold" nodeType="afterEffect">
                                  <p:stCondLst>
                                    <p:cond delay="350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Context</a:t>
            </a:r>
            <a:endParaRPr lang="en-US" sz="4000" dirty="0"/>
          </a:p>
        </p:txBody>
      </p:sp>
      <p:sp>
        <p:nvSpPr>
          <p:cNvPr id="3" name="Content Placeholder 2"/>
          <p:cNvSpPr>
            <a:spLocks noGrp="1"/>
          </p:cNvSpPr>
          <p:nvPr>
            <p:ph idx="1"/>
          </p:nvPr>
        </p:nvSpPr>
        <p:spPr>
          <a:xfrm>
            <a:off x="457200" y="1417638"/>
            <a:ext cx="8075240" cy="4747666"/>
          </a:xfrm>
        </p:spPr>
        <p:txBody>
          <a:bodyPr>
            <a:normAutofit/>
          </a:bodyPr>
          <a:lstStyle/>
          <a:p>
            <a:pPr marL="0" indent="0" algn="ctr">
              <a:buNone/>
            </a:pPr>
            <a:r>
              <a:rPr lang="en-US" sz="2800" dirty="0" smtClean="0"/>
              <a:t>Visual impairment exacts major social and economic costs</a:t>
            </a:r>
            <a:r>
              <a:rPr lang="en-US" sz="2800" baseline="30000" dirty="0" smtClean="0"/>
              <a:t>1</a:t>
            </a:r>
            <a:endParaRPr lang="en-US" sz="2800" dirty="0" smtClean="0"/>
          </a:p>
          <a:p>
            <a:endParaRPr lang="en-US" baseline="30000" dirty="0"/>
          </a:p>
          <a:p>
            <a:endParaRPr lang="en-US" baseline="30000" dirty="0" smtClean="0"/>
          </a:p>
          <a:p>
            <a:endParaRPr lang="en-US" baseline="30000" dirty="0"/>
          </a:p>
          <a:p>
            <a:endParaRPr lang="en-US" baseline="30000" dirty="0" smtClean="0"/>
          </a:p>
          <a:p>
            <a:endParaRPr lang="en-US" baseline="30000" dirty="0"/>
          </a:p>
          <a:p>
            <a:endParaRPr lang="en-US" baseline="30000" dirty="0"/>
          </a:p>
          <a:p>
            <a:endParaRPr lang="en-US" baseline="30000" dirty="0" smtClean="0"/>
          </a:p>
          <a:p>
            <a:endParaRPr lang="en-US" baseline="30000" dirty="0" smtClean="0"/>
          </a:p>
        </p:txBody>
      </p:sp>
      <p:sp>
        <p:nvSpPr>
          <p:cNvPr id="7" name="Rectangle 6"/>
          <p:cNvSpPr/>
          <p:nvPr/>
        </p:nvSpPr>
        <p:spPr>
          <a:xfrm>
            <a:off x="1713425" y="5085184"/>
            <a:ext cx="5562790" cy="307777"/>
          </a:xfrm>
          <a:prstGeom prst="rect">
            <a:avLst/>
          </a:prstGeom>
        </p:spPr>
        <p:txBody>
          <a:bodyPr wrap="square">
            <a:spAutoFit/>
          </a:bodyPr>
          <a:lstStyle/>
          <a:p>
            <a:r>
              <a:rPr lang="en-CA" sz="1400" baseline="30000" dirty="0" smtClean="0">
                <a:solidFill>
                  <a:schemeClr val="bg1">
                    <a:lumMod val="75000"/>
                  </a:schemeClr>
                </a:solidFill>
                <a:latin typeface="Arial" panose="020B0604020202020204" pitchFamily="34" charset="0"/>
                <a:cs typeface="Arial" panose="020B0604020202020204" pitchFamily="34" charset="0"/>
              </a:rPr>
              <a:t>1</a:t>
            </a:r>
            <a:r>
              <a:rPr lang="en-CA" sz="1400" dirty="0" smtClean="0">
                <a:solidFill>
                  <a:schemeClr val="bg1">
                    <a:lumMod val="75000"/>
                  </a:schemeClr>
                </a:solidFill>
                <a:latin typeface="Arial" panose="020B0604020202020204" pitchFamily="34" charset="0"/>
                <a:cs typeface="Arial" panose="020B0604020202020204" pitchFamily="34" charset="0"/>
              </a:rPr>
              <a:t>http</a:t>
            </a:r>
            <a:r>
              <a:rPr lang="en-CA" sz="1400" dirty="0">
                <a:solidFill>
                  <a:schemeClr val="bg1">
                    <a:lumMod val="75000"/>
                  </a:schemeClr>
                </a:solidFill>
                <a:latin typeface="Arial" panose="020B0604020202020204" pitchFamily="34" charset="0"/>
                <a:cs typeface="Arial" panose="020B0604020202020204" pitchFamily="34" charset="0"/>
              </a:rPr>
              <a:t>://www.cnib.ca/en/about/media/vision-loss/Pages/default.aspx</a:t>
            </a:r>
          </a:p>
        </p:txBody>
      </p:sp>
      <p:pic>
        <p:nvPicPr>
          <p:cNvPr id="8" name="Picture 7"/>
          <p:cNvPicPr>
            <a:picLocks noChangeAspect="1"/>
          </p:cNvPicPr>
          <p:nvPr/>
        </p:nvPicPr>
        <p:blipFill>
          <a:blip r:embed="rId3"/>
          <a:stretch>
            <a:fillRect/>
          </a:stretch>
        </p:blipFill>
        <p:spPr>
          <a:xfrm>
            <a:off x="1141170" y="2592346"/>
            <a:ext cx="6861660" cy="2398250"/>
          </a:xfrm>
          <a:prstGeom prst="rect">
            <a:avLst/>
          </a:prstGeom>
        </p:spPr>
      </p:pic>
      <p:sp>
        <p:nvSpPr>
          <p:cNvPr id="4" name="TextBox 3"/>
          <p:cNvSpPr txBox="1"/>
          <p:nvPr/>
        </p:nvSpPr>
        <p:spPr>
          <a:xfrm>
            <a:off x="657564" y="598123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384695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a:t>
            </a:r>
            <a:endParaRPr lang="en-US" dirty="0"/>
          </a:p>
        </p:txBody>
      </p:sp>
      <p:sp>
        <p:nvSpPr>
          <p:cNvPr id="3" name="Content Placeholder 2"/>
          <p:cNvSpPr>
            <a:spLocks noGrp="1"/>
          </p:cNvSpPr>
          <p:nvPr>
            <p:ph idx="1"/>
          </p:nvPr>
        </p:nvSpPr>
        <p:spPr>
          <a:xfrm>
            <a:off x="457200" y="1417638"/>
            <a:ext cx="8067487" cy="1236715"/>
          </a:xfrm>
        </p:spPr>
        <p:txBody>
          <a:bodyPr>
            <a:normAutofit/>
          </a:bodyPr>
          <a:lstStyle/>
          <a:p>
            <a:pPr marL="0" indent="0" algn="ctr">
              <a:buNone/>
            </a:pPr>
            <a:r>
              <a:rPr lang="en-CA" sz="2800" dirty="0"/>
              <a:t>Vision loss costs Canadians more health care </a:t>
            </a:r>
            <a:r>
              <a:rPr lang="en-CA" sz="2800" dirty="0" smtClean="0"/>
              <a:t>dollars annually </a:t>
            </a:r>
            <a:r>
              <a:rPr lang="en-CA" sz="2800" dirty="0"/>
              <a:t>than any other </a:t>
            </a:r>
            <a:r>
              <a:rPr lang="en-CA" sz="2800" dirty="0" smtClean="0"/>
              <a:t>disease category</a:t>
            </a:r>
            <a:r>
              <a:rPr lang="en-CA" sz="2800" baseline="30000" dirty="0" smtClean="0"/>
              <a:t>2</a:t>
            </a:r>
            <a:endParaRPr lang="en-CA" sz="2800" b="1" dirty="0"/>
          </a:p>
        </p:txBody>
      </p:sp>
      <p:pic>
        <p:nvPicPr>
          <p:cNvPr id="5" name="Picture 4"/>
          <p:cNvPicPr>
            <a:picLocks noChangeAspect="1"/>
          </p:cNvPicPr>
          <p:nvPr/>
        </p:nvPicPr>
        <p:blipFill>
          <a:blip r:embed="rId3"/>
          <a:stretch>
            <a:fillRect/>
          </a:stretch>
        </p:blipFill>
        <p:spPr>
          <a:xfrm>
            <a:off x="1812536" y="2582345"/>
            <a:ext cx="5660354" cy="3366935"/>
          </a:xfrm>
          <a:prstGeom prst="rect">
            <a:avLst/>
          </a:prstGeom>
        </p:spPr>
      </p:pic>
      <p:sp>
        <p:nvSpPr>
          <p:cNvPr id="7" name="TextBox 6"/>
          <p:cNvSpPr txBox="1"/>
          <p:nvPr/>
        </p:nvSpPr>
        <p:spPr>
          <a:xfrm>
            <a:off x="1767547" y="6021288"/>
            <a:ext cx="5750331" cy="523220"/>
          </a:xfrm>
          <a:prstGeom prst="rect">
            <a:avLst/>
          </a:prstGeom>
          <a:noFill/>
        </p:spPr>
        <p:txBody>
          <a:bodyPr wrap="square" rtlCol="0">
            <a:spAutoFit/>
          </a:bodyPr>
          <a:lstStyle/>
          <a:p>
            <a:r>
              <a:rPr lang="en-US" sz="1400" baseline="30000" dirty="0">
                <a:solidFill>
                  <a:schemeClr val="bg1">
                    <a:lumMod val="85000"/>
                  </a:schemeClr>
                </a:solidFill>
                <a:latin typeface="Arial" charset="0"/>
                <a:ea typeface="Arial" charset="0"/>
                <a:cs typeface="Arial" charset="0"/>
              </a:rPr>
              <a:t>2</a:t>
            </a:r>
            <a:r>
              <a:rPr lang="en-US" sz="1400" dirty="0" smtClean="0">
                <a:solidFill>
                  <a:schemeClr val="bg1">
                    <a:lumMod val="85000"/>
                  </a:schemeClr>
                </a:solidFill>
                <a:latin typeface="Arial" charset="0"/>
                <a:ea typeface="Arial" charset="0"/>
                <a:cs typeface="Arial" charset="0"/>
              </a:rPr>
              <a:t>The Cost of Vision Loss in Canada: A Report by Access Economics  </a:t>
            </a:r>
          </a:p>
          <a:p>
            <a:r>
              <a:rPr lang="en-US" sz="1400" dirty="0">
                <a:solidFill>
                  <a:schemeClr val="bg1">
                    <a:lumMod val="85000"/>
                  </a:schemeClr>
                </a:solidFill>
                <a:latin typeface="Arial" charset="0"/>
                <a:ea typeface="Arial" charset="0"/>
                <a:cs typeface="Arial" charset="0"/>
              </a:rPr>
              <a:t> </a:t>
            </a:r>
            <a:r>
              <a:rPr lang="en-US" sz="1400" dirty="0" smtClean="0">
                <a:solidFill>
                  <a:schemeClr val="bg1">
                    <a:lumMod val="85000"/>
                  </a:schemeClr>
                </a:solidFill>
                <a:latin typeface="Arial" charset="0"/>
                <a:ea typeface="Arial" charset="0"/>
                <a:cs typeface="Arial" charset="0"/>
              </a:rPr>
              <a:t>Pty Limited for CNIB and COS, June 2009; available at www.cnib.ca.</a:t>
            </a:r>
            <a:endParaRPr lang="en-US" sz="1400" dirty="0">
              <a:solidFill>
                <a:schemeClr val="bg1">
                  <a:lumMod val="85000"/>
                </a:schemeClr>
              </a:solidFill>
              <a:latin typeface="Arial" charset="0"/>
              <a:ea typeface="Arial" charset="0"/>
              <a:cs typeface="Arial" charset="0"/>
            </a:endParaRPr>
          </a:p>
        </p:txBody>
      </p:sp>
    </p:spTree>
    <p:extLst>
      <p:ext uri="{BB962C8B-B14F-4D97-AF65-F5344CB8AC3E}">
        <p14:creationId xmlns:p14="http://schemas.microsoft.com/office/powerpoint/2010/main" val="171894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3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Context</a:t>
            </a:r>
            <a:endParaRPr lang="en-US" dirty="0"/>
          </a:p>
        </p:txBody>
      </p:sp>
      <p:sp>
        <p:nvSpPr>
          <p:cNvPr id="3" name="Content Placeholder 2"/>
          <p:cNvSpPr>
            <a:spLocks noGrp="1"/>
          </p:cNvSpPr>
          <p:nvPr>
            <p:ph idx="1"/>
          </p:nvPr>
        </p:nvSpPr>
        <p:spPr>
          <a:xfrm>
            <a:off x="457200" y="1417638"/>
            <a:ext cx="8229600" cy="4525963"/>
          </a:xfrm>
        </p:spPr>
        <p:txBody>
          <a:bodyPr/>
          <a:lstStyle/>
          <a:p>
            <a:pPr marL="0" indent="0" algn="ctr">
              <a:buNone/>
            </a:pPr>
            <a:r>
              <a:rPr lang="en-US" dirty="0" smtClean="0"/>
              <a:t>The prevalence of vision loss in Canada is expected to increase nearly 30% in the next decade</a:t>
            </a:r>
            <a:r>
              <a:rPr lang="en-US" baseline="30000" dirty="0" smtClean="0"/>
              <a:t>1-3</a:t>
            </a:r>
          </a:p>
          <a:p>
            <a:endParaRPr lang="en-US" baseline="30000" dirty="0"/>
          </a:p>
        </p:txBody>
      </p:sp>
    </p:spTree>
    <p:extLst>
      <p:ext uri="{BB962C8B-B14F-4D97-AF65-F5344CB8AC3E}">
        <p14:creationId xmlns:p14="http://schemas.microsoft.com/office/powerpoint/2010/main" val="8723537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a:t>
            </a:r>
            <a:endParaRPr lang="en-US" dirty="0"/>
          </a:p>
        </p:txBody>
      </p:sp>
      <p:sp>
        <p:nvSpPr>
          <p:cNvPr id="6" name="Content Placeholder 5"/>
          <p:cNvSpPr>
            <a:spLocks noGrp="1"/>
          </p:cNvSpPr>
          <p:nvPr>
            <p:ph idx="1"/>
          </p:nvPr>
        </p:nvSpPr>
        <p:spPr>
          <a:xfrm>
            <a:off x="457200" y="1417638"/>
            <a:ext cx="8363272" cy="4603650"/>
          </a:xfrm>
        </p:spPr>
        <p:txBody>
          <a:bodyPr>
            <a:normAutofit fontScale="92500" lnSpcReduction="20000"/>
          </a:bodyPr>
          <a:lstStyle/>
          <a:p>
            <a:pPr marL="0" indent="0" algn="ctr">
              <a:lnSpc>
                <a:spcPct val="150000"/>
              </a:lnSpc>
              <a:buNone/>
            </a:pPr>
            <a:r>
              <a:rPr lang="en-US" sz="3000" b="1" dirty="0" smtClean="0">
                <a:solidFill>
                  <a:schemeClr val="accent3">
                    <a:lumMod val="60000"/>
                    <a:lumOff val="40000"/>
                  </a:schemeClr>
                </a:solidFill>
              </a:rPr>
              <a:t>Glaucoma</a:t>
            </a:r>
            <a:r>
              <a:rPr lang="en-US" sz="3000" dirty="0">
                <a:solidFill>
                  <a:schemeClr val="accent3">
                    <a:lumMod val="60000"/>
                    <a:lumOff val="40000"/>
                  </a:schemeClr>
                </a:solidFill>
              </a:rPr>
              <a:t>: </a:t>
            </a:r>
            <a:r>
              <a:rPr lang="en-US" sz="3000" dirty="0"/>
              <a:t>optic neuropathy +/- vision </a:t>
            </a:r>
            <a:r>
              <a:rPr lang="en-US" sz="3000" dirty="0" smtClean="0"/>
              <a:t>loss</a:t>
            </a:r>
            <a:r>
              <a:rPr lang="en-US" sz="3000" baseline="30000" dirty="0"/>
              <a:t>3</a:t>
            </a:r>
            <a:r>
              <a:rPr lang="en-US" baseline="30000" dirty="0" smtClean="0"/>
              <a:t/>
            </a:r>
            <a:br>
              <a:rPr lang="en-US" baseline="30000" dirty="0" smtClean="0"/>
            </a:br>
            <a:endParaRPr lang="en-US" sz="1200" dirty="0" smtClean="0"/>
          </a:p>
          <a:p>
            <a:pPr marL="742950" lvl="2" indent="-342900"/>
            <a:r>
              <a:rPr lang="en-US" sz="2600" dirty="0"/>
              <a:t>S</a:t>
            </a:r>
            <a:r>
              <a:rPr lang="en-US" sz="2600" dirty="0" smtClean="0"/>
              <a:t>econd-leading </a:t>
            </a:r>
            <a:r>
              <a:rPr lang="en-US" sz="2600" dirty="0" smtClean="0"/>
              <a:t>cause </a:t>
            </a:r>
            <a:r>
              <a:rPr lang="en-US" sz="2600" dirty="0"/>
              <a:t>of irreversible </a:t>
            </a:r>
            <a:r>
              <a:rPr lang="en-US" sz="2600" dirty="0" smtClean="0"/>
              <a:t>blindness in </a:t>
            </a:r>
            <a:r>
              <a:rPr lang="en-US" sz="2600" dirty="0" smtClean="0"/>
              <a:t>Canada</a:t>
            </a:r>
            <a:r>
              <a:rPr lang="en-US" sz="2600" baseline="30000" dirty="0" smtClean="0"/>
              <a:t>1-3</a:t>
            </a:r>
          </a:p>
          <a:p>
            <a:pPr marL="742950" lvl="2" indent="-342900"/>
            <a:endParaRPr lang="en-US" sz="2600" baseline="30000" dirty="0"/>
          </a:p>
          <a:p>
            <a:pPr marL="742950" lvl="2" indent="-342900"/>
            <a:r>
              <a:rPr lang="en-US" sz="2600" dirty="0"/>
              <a:t>Associated with diagnostic </a:t>
            </a:r>
            <a:r>
              <a:rPr lang="en-US" sz="2600" dirty="0" smtClean="0"/>
              <a:t>delay</a:t>
            </a:r>
            <a:r>
              <a:rPr lang="en-US" sz="2600" baseline="30000" dirty="0" smtClean="0"/>
              <a:t>1-3</a:t>
            </a:r>
          </a:p>
          <a:p>
            <a:pPr marL="742950" lvl="2" indent="-342900"/>
            <a:endParaRPr lang="en-US" sz="2600" baseline="30000" dirty="0" smtClean="0"/>
          </a:p>
          <a:p>
            <a:pPr marL="742950" lvl="2" indent="-342900"/>
            <a:r>
              <a:rPr lang="en-US" sz="2600" dirty="0" smtClean="0"/>
              <a:t>Timely treatment minimizes blindness</a:t>
            </a:r>
            <a:r>
              <a:rPr lang="en-US" sz="2600" baseline="30000" dirty="0" smtClean="0"/>
              <a:t>3</a:t>
            </a:r>
          </a:p>
          <a:p>
            <a:pPr marL="742950" lvl="2" indent="-342900"/>
            <a:endParaRPr lang="en-US" sz="2600" baseline="30000" dirty="0" smtClean="0"/>
          </a:p>
          <a:p>
            <a:pPr marL="742950" lvl="2" indent="-342900"/>
            <a:r>
              <a:rPr lang="en-US" sz="2600" dirty="0" smtClean="0"/>
              <a:t>Current standard of care relies on specialist involvement and availability of costly equipment</a:t>
            </a:r>
            <a:r>
              <a:rPr lang="en-US" sz="2600" baseline="30000" dirty="0" smtClean="0"/>
              <a:t>3</a:t>
            </a:r>
          </a:p>
          <a:p>
            <a:pPr marL="742950" lvl="2" indent="-342900"/>
            <a:endParaRPr lang="en-US" sz="2600" baseline="30000" dirty="0" smtClean="0"/>
          </a:p>
          <a:p>
            <a:pPr marL="742950" lvl="2" indent="-342900"/>
            <a:r>
              <a:rPr lang="en-US" sz="2600" dirty="0" smtClean="0"/>
              <a:t>Substantial variability in access to timely, quality</a:t>
            </a:r>
            <a:r>
              <a:rPr lang="en-US" sz="2600" dirty="0"/>
              <a:t> </a:t>
            </a:r>
            <a:r>
              <a:rPr lang="en-US" sz="2600" dirty="0" smtClean="0"/>
              <a:t>health care in northern, rural, underserved regions</a:t>
            </a:r>
          </a:p>
          <a:p>
            <a:pPr marL="742950" lvl="2" indent="-342900"/>
            <a:endParaRPr lang="en-US" sz="2600" dirty="0" smtClean="0"/>
          </a:p>
        </p:txBody>
      </p:sp>
      <p:sp>
        <p:nvSpPr>
          <p:cNvPr id="5" name="Rectangle 4"/>
          <p:cNvSpPr/>
          <p:nvPr/>
        </p:nvSpPr>
        <p:spPr>
          <a:xfrm>
            <a:off x="1500000" y="6165304"/>
            <a:ext cx="6144000" cy="307777"/>
          </a:xfrm>
          <a:prstGeom prst="rect">
            <a:avLst/>
          </a:prstGeom>
        </p:spPr>
        <p:txBody>
          <a:bodyPr wrap="square">
            <a:spAutoFit/>
          </a:bodyPr>
          <a:lstStyle/>
          <a:p>
            <a:r>
              <a:rPr lang="en-CA" sz="1400" baseline="30000" dirty="0">
                <a:solidFill>
                  <a:schemeClr val="bg1">
                    <a:lumMod val="75000"/>
                  </a:schemeClr>
                </a:solidFill>
                <a:latin typeface="Arial" panose="020B0604020202020204" pitchFamily="34" charset="0"/>
                <a:cs typeface="Arial" panose="020B0604020202020204" pitchFamily="34" charset="0"/>
              </a:rPr>
              <a:t>3</a:t>
            </a:r>
            <a:r>
              <a:rPr lang="en-CA" sz="1400" dirty="0" smtClean="0">
                <a:solidFill>
                  <a:schemeClr val="bg1">
                    <a:lumMod val="75000"/>
                  </a:schemeClr>
                </a:solidFill>
                <a:latin typeface="Arial" panose="020B0604020202020204" pitchFamily="34" charset="0"/>
                <a:cs typeface="Arial" panose="020B0604020202020204" pitchFamily="34" charset="0"/>
              </a:rPr>
              <a:t>http</a:t>
            </a:r>
            <a:r>
              <a:rPr lang="en-CA" sz="1400" dirty="0">
                <a:solidFill>
                  <a:schemeClr val="bg1">
                    <a:lumMod val="75000"/>
                  </a:schemeClr>
                </a:solidFill>
                <a:latin typeface="Arial" panose="020B0604020202020204" pitchFamily="34" charset="0"/>
                <a:cs typeface="Arial" panose="020B0604020202020204" pitchFamily="34" charset="0"/>
              </a:rPr>
              <a:t>://cos-sco.ca/wp-content/uploads/2012/09/VisionLossinCanada_e.pdf</a:t>
            </a:r>
          </a:p>
        </p:txBody>
      </p:sp>
    </p:spTree>
    <p:extLst>
      <p:ext uri="{BB962C8B-B14F-4D97-AF65-F5344CB8AC3E}">
        <p14:creationId xmlns:p14="http://schemas.microsoft.com/office/powerpoint/2010/main" val="151145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3000"/>
                                  </p:stCondLst>
                                  <p:childTnLst>
                                    <p:set>
                                      <p:cBhvr>
                                        <p:cTn id="9" dur="1" fill="hold">
                                          <p:stCondLst>
                                            <p:cond delay="0"/>
                                          </p:stCondLst>
                                        </p:cTn>
                                        <p:tgtEl>
                                          <p:spTgt spid="6">
                                            <p:txEl>
                                              <p:pRg st="1" end="1"/>
                                            </p:txEl>
                                          </p:spTgt>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300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3000"/>
                                  </p:stCondLst>
                                  <p:childTnLst>
                                    <p:set>
                                      <p:cBhvr>
                                        <p:cTn id="15" dur="1" fill="hold">
                                          <p:stCondLst>
                                            <p:cond delay="0"/>
                                          </p:stCondLst>
                                        </p:cTn>
                                        <p:tgtEl>
                                          <p:spTgt spid="6">
                                            <p:txEl>
                                              <p:pRg st="5" end="5"/>
                                            </p:txEl>
                                          </p:spTgt>
                                        </p:tgtEl>
                                        <p:attrNameLst>
                                          <p:attrName>style.visibility</p:attrName>
                                        </p:attrNameLst>
                                      </p:cBhvr>
                                      <p:to>
                                        <p:strVal val="visible"/>
                                      </p:to>
                                    </p:set>
                                  </p:childTnLst>
                                </p:cTn>
                              </p:par>
                            </p:childTnLst>
                          </p:cTn>
                        </p:par>
                        <p:par>
                          <p:cTn id="16" fill="hold">
                            <p:stCondLst>
                              <p:cond delay="9000"/>
                            </p:stCondLst>
                            <p:childTnLst>
                              <p:par>
                                <p:cTn id="17" presetID="1" presetClass="entr" presetSubtype="0" fill="hold" nodeType="afterEffect">
                                  <p:stCondLst>
                                    <p:cond delay="300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par>
                          <p:cTn id="19" fill="hold">
                            <p:stCondLst>
                              <p:cond delay="12000"/>
                            </p:stCondLst>
                            <p:childTnLst>
                              <p:par>
                                <p:cTn id="20" presetID="1" presetClass="entr" presetSubtype="0" fill="hold" nodeType="afterEffect">
                                  <p:stCondLst>
                                    <p:cond delay="3000"/>
                                  </p:stCondLst>
                                  <p:childTnLst>
                                    <p:set>
                                      <p:cBhvr>
                                        <p:cTn id="21"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Study Objective</a:t>
            </a:r>
            <a:endParaRPr lang="en-CA" dirty="0"/>
          </a:p>
        </p:txBody>
      </p:sp>
      <p:sp>
        <p:nvSpPr>
          <p:cNvPr id="4" name="Content Placeholder 3"/>
          <p:cNvSpPr>
            <a:spLocks noGrp="1"/>
          </p:cNvSpPr>
          <p:nvPr>
            <p:ph idx="1"/>
          </p:nvPr>
        </p:nvSpPr>
        <p:spPr>
          <a:xfrm>
            <a:off x="683568" y="1417638"/>
            <a:ext cx="8229600" cy="4525963"/>
          </a:xfrm>
        </p:spPr>
        <p:txBody>
          <a:bodyPr/>
          <a:lstStyle/>
          <a:p>
            <a:pPr marL="0" indent="0">
              <a:buNone/>
            </a:pPr>
            <a:r>
              <a:rPr lang="en-CA" dirty="0" smtClean="0"/>
              <a:t>The </a:t>
            </a:r>
            <a:r>
              <a:rPr lang="en-CA" dirty="0"/>
              <a:t>aim of this study was to</a:t>
            </a:r>
            <a:r>
              <a:rPr lang="en-US" dirty="0"/>
              <a:t> identify the current state of glaucoma management </a:t>
            </a:r>
            <a:r>
              <a:rPr lang="en-US" dirty="0" smtClean="0"/>
              <a:t>in </a:t>
            </a:r>
            <a:r>
              <a:rPr lang="en-US" dirty="0"/>
              <a:t>Canada.</a:t>
            </a:r>
          </a:p>
          <a:p>
            <a:endParaRPr lang="en-US" dirty="0"/>
          </a:p>
        </p:txBody>
      </p:sp>
    </p:spTree>
    <p:extLst>
      <p:ext uri="{BB962C8B-B14F-4D97-AF65-F5344CB8AC3E}">
        <p14:creationId xmlns:p14="http://schemas.microsoft.com/office/powerpoint/2010/main" val="12628056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2481</TotalTime>
  <Words>3164</Words>
  <Application>Microsoft Macintosh PowerPoint</Application>
  <PresentationFormat>On-screen Show (4:3)</PresentationFormat>
  <Paragraphs>272</Paragraphs>
  <Slides>25</Slides>
  <Notes>21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Calibri</vt:lpstr>
      <vt:lpstr>Mangal</vt:lpstr>
      <vt:lpstr>ＭＳ Ｐゴシック</vt:lpstr>
      <vt:lpstr>Myriad Pro</vt:lpstr>
      <vt:lpstr>Times New Roman</vt:lpstr>
      <vt:lpstr>Wingdings</vt:lpstr>
      <vt:lpstr>Arial</vt:lpstr>
      <vt:lpstr>Office Theme</vt:lpstr>
      <vt:lpstr>1_Office Theme</vt:lpstr>
      <vt:lpstr>PowerPoint Presentation</vt:lpstr>
      <vt:lpstr>PowerPoint Presentation</vt:lpstr>
      <vt:lpstr>Overview</vt:lpstr>
      <vt:lpstr>Context</vt:lpstr>
      <vt:lpstr>Context</vt:lpstr>
      <vt:lpstr>Context</vt:lpstr>
      <vt:lpstr>Context</vt:lpstr>
      <vt:lpstr>Problem</vt:lpstr>
      <vt:lpstr>Study Objective</vt:lpstr>
      <vt:lpstr>Survey Design</vt:lpstr>
      <vt:lpstr>Electronic Survey</vt:lpstr>
      <vt:lpstr>Data Collection</vt:lpstr>
      <vt:lpstr>Data Analysis</vt:lpstr>
      <vt:lpstr>Results</vt:lpstr>
      <vt:lpstr>Participant Demographics</vt:lpstr>
      <vt:lpstr>Results</vt:lpstr>
      <vt:lpstr>Results</vt:lpstr>
      <vt:lpstr>Results</vt:lpstr>
      <vt:lpstr>Discussion</vt:lpstr>
      <vt:lpstr>Future Directions</vt:lpstr>
      <vt:lpstr>Limitations</vt:lpstr>
      <vt:lpstr>Conclusions</vt:lpstr>
      <vt:lpstr>References</vt:lpstr>
      <vt:lpstr>Acknowledgements</vt:lpstr>
      <vt:lpstr>Questions?</vt:lpstr>
    </vt:vector>
  </TitlesOfParts>
  <Company>Group Health Center</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Scott</dc:creator>
  <cp:lastModifiedBy>Mike Caputo</cp:lastModifiedBy>
  <cp:revision>266</cp:revision>
  <dcterms:created xsi:type="dcterms:W3CDTF">2016-10-31T19:44:40Z</dcterms:created>
  <dcterms:modified xsi:type="dcterms:W3CDTF">2017-10-13T14:51:54Z</dcterms:modified>
</cp:coreProperties>
</file>