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8" r:id="rId2"/>
    <p:sldId id="259" r:id="rId3"/>
    <p:sldId id="308" r:id="rId4"/>
    <p:sldId id="298" r:id="rId5"/>
    <p:sldId id="299" r:id="rId6"/>
    <p:sldId id="300" r:id="rId7"/>
    <p:sldId id="301" r:id="rId8"/>
    <p:sldId id="302" r:id="rId9"/>
    <p:sldId id="267" r:id="rId10"/>
    <p:sldId id="270" r:id="rId11"/>
    <p:sldId id="271" r:id="rId12"/>
    <p:sldId id="273" r:id="rId13"/>
    <p:sldId id="275" r:id="rId14"/>
    <p:sldId id="297" r:id="rId15"/>
    <p:sldId id="303" r:id="rId16"/>
    <p:sldId id="304" r:id="rId17"/>
    <p:sldId id="305" r:id="rId18"/>
    <p:sldId id="306" r:id="rId19"/>
    <p:sldId id="288" r:id="rId20"/>
    <p:sldId id="28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5" d="100"/>
          <a:sy n="115" d="100"/>
        </p:scale>
        <p:origin x="2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57CBE-DE17-4017-970A-5F629E7A7FF0}" type="datetimeFigureOut">
              <a:rPr lang="en-CA" smtClean="0"/>
              <a:t>2018-04-20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A279A-0EDE-47D9-8BB9-4EC8454295F6}" type="slidenum">
              <a:rPr lang="en-CA" smtClean="0"/>
              <a:t>‹#›</a:t>
            </a:fld>
            <a:endParaRPr lang="en-CA"/>
          </a:p>
        </p:txBody>
      </p:sp>
    </p:spTree>
    <p:extLst>
      <p:ext uri="{BB962C8B-B14F-4D97-AF65-F5344CB8AC3E}">
        <p14:creationId xmlns:p14="http://schemas.microsoft.com/office/powerpoint/2010/main" val="202285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001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10</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11</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12</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13</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14</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15</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16</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17</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18</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19</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2</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20</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21</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3</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26709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4</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5</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6</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7</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8</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39E37B6-B827-4DAF-977A-96A0995DD657}" type="slidenum">
              <a:rPr lang="en-US" smtClean="0"/>
              <a:pPr/>
              <a:t>9</a:t>
            </a:fld>
            <a:endParaRPr lang="en-US" smtClean="0"/>
          </a:p>
        </p:txBody>
      </p:sp>
      <p:sp>
        <p:nvSpPr>
          <p:cNvPr id="49155" name="Rectangle 2"/>
          <p:cNvSpPr>
            <a:spLocks noGrp="1" noRot="1" noChangeAspect="1" noChangeArrowheads="1" noTextEdit="1"/>
          </p:cNvSpPr>
          <p:nvPr>
            <p:ph type="sldImg"/>
          </p:nvPr>
        </p:nvSpPr>
        <p:spPr>
          <a:xfrm>
            <a:off x="685800" y="1143000"/>
            <a:ext cx="5486400" cy="3086100"/>
          </a:xfrm>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0774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7B52A31-42EC-40D6-9981-89CBBA65CAF9}" type="datetimeFigureOut">
              <a:rPr lang="en-CA" smtClean="0"/>
              <a:t>2018-04-20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157768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7B52A31-42EC-40D6-9981-89CBBA65CAF9}" type="datetimeFigureOut">
              <a:rPr lang="en-CA" smtClean="0"/>
              <a:t>2018-04-20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297807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7B52A31-42EC-40D6-9981-89CBBA65CAF9}" type="datetimeFigureOut">
              <a:rPr lang="en-CA" smtClean="0"/>
              <a:t>2018-04-20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62538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371600"/>
            <a:ext cx="10363200" cy="4114800"/>
          </a:xfrm>
        </p:spPr>
        <p:txBody>
          <a:bodyPr/>
          <a:lstStyle/>
          <a:p>
            <a:pPr lvl="0"/>
            <a:endParaRPr lang="en-US" noProof="0" smtClean="0"/>
          </a:p>
        </p:txBody>
      </p:sp>
    </p:spTree>
    <p:extLst>
      <p:ext uri="{BB962C8B-B14F-4D97-AF65-F5344CB8AC3E}">
        <p14:creationId xmlns:p14="http://schemas.microsoft.com/office/powerpoint/2010/main" val="128477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7B52A31-42EC-40D6-9981-89CBBA65CAF9}" type="datetimeFigureOut">
              <a:rPr lang="en-CA" smtClean="0"/>
              <a:t>2018-04-20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177133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7B52A31-42EC-40D6-9981-89CBBA65CAF9}" type="datetimeFigureOut">
              <a:rPr lang="en-CA" smtClean="0"/>
              <a:t>2018-04-20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20342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7B52A31-42EC-40D6-9981-89CBBA65CAF9}" type="datetimeFigureOut">
              <a:rPr lang="en-CA" smtClean="0"/>
              <a:t>2018-04-20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49468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7B52A31-42EC-40D6-9981-89CBBA65CAF9}" type="datetimeFigureOut">
              <a:rPr lang="en-CA" smtClean="0"/>
              <a:t>2018-04-20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133848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7B52A31-42EC-40D6-9981-89CBBA65CAF9}" type="datetimeFigureOut">
              <a:rPr lang="en-CA" smtClean="0"/>
              <a:t>2018-04-20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103458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52A31-42EC-40D6-9981-89CBBA65CAF9}" type="datetimeFigureOut">
              <a:rPr lang="en-CA" smtClean="0"/>
              <a:t>2018-04-20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252158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7B52A31-42EC-40D6-9981-89CBBA65CAF9}" type="datetimeFigureOut">
              <a:rPr lang="en-CA" smtClean="0"/>
              <a:t>2018-04-20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227073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7B52A31-42EC-40D6-9981-89CBBA65CAF9}" type="datetimeFigureOut">
              <a:rPr lang="en-CA" smtClean="0"/>
              <a:t>2018-04-20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36B998-B4AD-4687-AD25-2136713AFF77}" type="slidenum">
              <a:rPr lang="en-CA" smtClean="0"/>
              <a:t>‹#›</a:t>
            </a:fld>
            <a:endParaRPr lang="en-CA"/>
          </a:p>
        </p:txBody>
      </p:sp>
    </p:spTree>
    <p:extLst>
      <p:ext uri="{BB962C8B-B14F-4D97-AF65-F5344CB8AC3E}">
        <p14:creationId xmlns:p14="http://schemas.microsoft.com/office/powerpoint/2010/main" val="36810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52A31-42EC-40D6-9981-89CBBA65CAF9}" type="datetimeFigureOut">
              <a:rPr lang="en-CA" smtClean="0"/>
              <a:t>2018-04-20</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6B998-B4AD-4687-AD25-2136713AFF77}" type="slidenum">
              <a:rPr lang="en-CA" smtClean="0"/>
              <a:t>‹#›</a:t>
            </a:fld>
            <a:endParaRPr lang="en-CA"/>
          </a:p>
        </p:txBody>
      </p:sp>
    </p:spTree>
    <p:extLst>
      <p:ext uri="{BB962C8B-B14F-4D97-AF65-F5344CB8AC3E}">
        <p14:creationId xmlns:p14="http://schemas.microsoft.com/office/powerpoint/2010/main" val="14760911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indigenoushealthlab.co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ahrnets.ca/files/2010/05/ethics_review_iphrc.pdf"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www.naho.ca/firstnations/english/documents/toolkits/FNC_OCAPInformationResource.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12.statcan.ca/english/census06/analysis/aboriginal/index.cf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www.ethics.gc.ca/eng/policy-politique/initiatives/tcps2-eptc2/chapter9-chapitre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10" name="Rectangle 3"/>
          <p:cNvSpPr txBox="1">
            <a:spLocks noChangeArrowheads="1"/>
          </p:cNvSpPr>
          <p:nvPr/>
        </p:nvSpPr>
        <p:spPr bwMode="auto">
          <a:xfrm>
            <a:off x="892464" y="1"/>
            <a:ext cx="10383473" cy="6858000"/>
          </a:xfrm>
          <a:prstGeom prst="rect">
            <a:avLst/>
          </a:prstGeom>
          <a:noFill/>
          <a:ln w="9525">
            <a:noFill/>
            <a:miter lim="800000"/>
            <a:headEnd/>
            <a:tailEnd/>
          </a:ln>
        </p:spPr>
        <p:txBody>
          <a:bodyPr/>
          <a:lstStyle/>
          <a:p>
            <a:pPr marL="342900" indent="-342900">
              <a:spcBef>
                <a:spcPct val="20000"/>
              </a:spcBef>
              <a:buClr>
                <a:srgbClr val="64211C"/>
              </a:buClr>
              <a:defRPr/>
            </a:pPr>
            <a:endParaRPr lang="en-US" sz="1600" kern="0" dirty="0">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
        <p:nvSpPr>
          <p:cNvPr id="12" name="Rectangle 3"/>
          <p:cNvSpPr txBox="1">
            <a:spLocks noChangeArrowheads="1"/>
          </p:cNvSpPr>
          <p:nvPr/>
        </p:nvSpPr>
        <p:spPr bwMode="auto">
          <a:xfrm>
            <a:off x="1019103" y="152401"/>
            <a:ext cx="11172897" cy="6858000"/>
          </a:xfrm>
          <a:prstGeom prst="rect">
            <a:avLst/>
          </a:prstGeom>
          <a:noFill/>
          <a:ln w="9525">
            <a:noFill/>
            <a:miter lim="800000"/>
            <a:headEnd/>
            <a:tailEnd/>
          </a:ln>
        </p:spPr>
        <p:txBody>
          <a:bodyPr/>
          <a:lstStyle/>
          <a:p>
            <a:pPr marL="342900" indent="-342900">
              <a:spcBef>
                <a:spcPct val="20000"/>
              </a:spcBef>
              <a:buClr>
                <a:srgbClr val="64211C"/>
              </a:buClr>
              <a:defRPr/>
            </a:pPr>
            <a:r>
              <a:rPr lang="en-US" sz="1600" kern="0" dirty="0" err="1" smtClean="0">
                <a:latin typeface="Calibri"/>
                <a:cs typeface="Calibri"/>
              </a:rPr>
              <a:t>Dr</a:t>
            </a:r>
            <a:r>
              <a:rPr lang="en-US" sz="1600" kern="0" dirty="0" smtClean="0">
                <a:latin typeface="Calibri"/>
                <a:cs typeface="Calibri"/>
              </a:rPr>
              <a:t> </a:t>
            </a:r>
            <a:endParaRPr lang="en-US" sz="1600" kern="0" dirty="0">
              <a:latin typeface="Calibri"/>
              <a:cs typeface="Calibri"/>
            </a:endParaRPr>
          </a:p>
        </p:txBody>
      </p:sp>
      <p:pic>
        <p:nvPicPr>
          <p:cNvPr id="3" name="Picture 2"/>
          <p:cNvPicPr>
            <a:picLocks noChangeAspect="1"/>
          </p:cNvPicPr>
          <p:nvPr/>
        </p:nvPicPr>
        <p:blipFill>
          <a:blip r:embed="rId3"/>
          <a:stretch>
            <a:fillRect/>
          </a:stretch>
        </p:blipFill>
        <p:spPr>
          <a:xfrm>
            <a:off x="1066138" y="0"/>
            <a:ext cx="8027395" cy="6858000"/>
          </a:xfrm>
          <a:prstGeom prst="rect">
            <a:avLst/>
          </a:prstGeom>
        </p:spPr>
      </p:pic>
      <p:sp>
        <p:nvSpPr>
          <p:cNvPr id="4" name="TextBox 3"/>
          <p:cNvSpPr txBox="1"/>
          <p:nvPr/>
        </p:nvSpPr>
        <p:spPr>
          <a:xfrm>
            <a:off x="9109214" y="2665584"/>
            <a:ext cx="3259591" cy="3508653"/>
          </a:xfrm>
          <a:prstGeom prst="rect">
            <a:avLst/>
          </a:prstGeom>
          <a:noFill/>
        </p:spPr>
        <p:txBody>
          <a:bodyPr wrap="square" rtlCol="0">
            <a:spAutoFit/>
          </a:bodyPr>
          <a:lstStyle/>
          <a:p>
            <a:r>
              <a:rPr lang="en-US" sz="2400" b="1" i="1" dirty="0" smtClean="0"/>
              <a:t>Hunter-Gatherer From The</a:t>
            </a:r>
          </a:p>
          <a:p>
            <a:r>
              <a:rPr lang="en-US" sz="2400" b="1" i="1" dirty="0" smtClean="0"/>
              <a:t>Wisdom Water</a:t>
            </a:r>
          </a:p>
          <a:p>
            <a:r>
              <a:rPr lang="en-US" sz="2000" dirty="0" smtClean="0"/>
              <a:t>Carrie Bourassa, PhD</a:t>
            </a:r>
          </a:p>
          <a:p>
            <a:r>
              <a:rPr lang="en-US" i="1" dirty="0" smtClean="0"/>
              <a:t>Chair, Northern &amp; Indigenous</a:t>
            </a:r>
          </a:p>
          <a:p>
            <a:r>
              <a:rPr lang="en-US" i="1" dirty="0" smtClean="0"/>
              <a:t>Health</a:t>
            </a:r>
          </a:p>
          <a:p>
            <a:r>
              <a:rPr lang="en-US" i="1" dirty="0" smtClean="0"/>
              <a:t>Scientific Director, Institute of </a:t>
            </a:r>
          </a:p>
          <a:p>
            <a:r>
              <a:rPr lang="en-US" i="1" dirty="0" smtClean="0"/>
              <a:t>Aboriginal Health, CIHR</a:t>
            </a:r>
          </a:p>
          <a:p>
            <a:endParaRPr lang="en-US" sz="2000" dirty="0" smtClean="0"/>
          </a:p>
          <a:p>
            <a:r>
              <a:rPr lang="en-US" sz="2000" dirty="0" smtClean="0"/>
              <a:t>Oct. 13</a:t>
            </a:r>
            <a:r>
              <a:rPr lang="en-US" sz="2000" baseline="30000" dirty="0" smtClean="0"/>
              <a:t>th</a:t>
            </a:r>
            <a:r>
              <a:rPr lang="en-US" sz="2000" dirty="0" smtClean="0"/>
              <a:t>, 2017</a:t>
            </a:r>
          </a:p>
          <a:p>
            <a:endParaRPr lang="en-US" dirty="0"/>
          </a:p>
        </p:txBody>
      </p:sp>
    </p:spTree>
    <p:extLst>
      <p:ext uri="{BB962C8B-B14F-4D97-AF65-F5344CB8AC3E}">
        <p14:creationId xmlns:p14="http://schemas.microsoft.com/office/powerpoint/2010/main" val="2071674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4"/>
            <a:ext cx="9504219" cy="937011"/>
          </a:xfrm>
          <a:prstGeom prst="rect">
            <a:avLst/>
          </a:prstGeom>
          <a:noFill/>
          <a:ln w="9525">
            <a:noFill/>
            <a:miter lim="800000"/>
            <a:headEnd/>
            <a:tailEnd/>
          </a:ln>
        </p:spPr>
        <p:txBody>
          <a:bodyPr anchor="ctr"/>
          <a:lstStyle/>
          <a:p>
            <a:r>
              <a:rPr lang="en-US" sz="3600" dirty="0" smtClean="0">
                <a:solidFill>
                  <a:schemeClr val="accent3">
                    <a:lumMod val="50000"/>
                  </a:schemeClr>
                </a:solidFill>
              </a:rPr>
              <a:t>Ethical Research: Indigenous Principles &amp; Concepts </a:t>
            </a:r>
            <a:endParaRPr lang="en-US" sz="3600" dirty="0">
              <a:solidFill>
                <a:schemeClr val="accent3">
                  <a:lumMod val="50000"/>
                </a:schemeClr>
              </a:solidFill>
            </a:endParaRPr>
          </a:p>
        </p:txBody>
      </p:sp>
      <p:sp>
        <p:nvSpPr>
          <p:cNvPr id="10" name="Rectangle 3"/>
          <p:cNvSpPr txBox="1">
            <a:spLocks noChangeArrowheads="1"/>
          </p:cNvSpPr>
          <p:nvPr/>
        </p:nvSpPr>
        <p:spPr bwMode="auto">
          <a:xfrm>
            <a:off x="2133602" y="1097710"/>
            <a:ext cx="9124692" cy="5560791"/>
          </a:xfrm>
          <a:prstGeom prst="rect">
            <a:avLst/>
          </a:prstGeom>
          <a:noFill/>
          <a:ln w="9525">
            <a:noFill/>
            <a:miter lim="800000"/>
            <a:headEnd/>
            <a:tailEnd/>
          </a:ln>
        </p:spPr>
        <p:txBody>
          <a:bodyPr/>
          <a:lstStyle/>
          <a:p>
            <a:pPr marL="342900" indent="-342900">
              <a:spcBef>
                <a:spcPct val="20000"/>
              </a:spcBef>
              <a:buClr>
                <a:srgbClr val="64211C"/>
              </a:buClr>
              <a:buFontTx/>
              <a:buChar char="-"/>
              <a:defRPr/>
            </a:pPr>
            <a:endParaRPr lang="en-US" sz="2000" kern="0" dirty="0" smtClean="0">
              <a:latin typeface="Calibri"/>
              <a:cs typeface="Calibri"/>
            </a:endParaRPr>
          </a:p>
          <a:p>
            <a:pPr marL="342900" lvl="0" indent="-342900">
              <a:spcBef>
                <a:spcPct val="20000"/>
              </a:spcBef>
              <a:buClr>
                <a:srgbClr val="64211C"/>
              </a:buClr>
              <a:buFontTx/>
              <a:buChar char="-"/>
              <a:defRPr/>
            </a:pPr>
            <a:r>
              <a:rPr lang="en-US" sz="2000" b="1" dirty="0"/>
              <a:t>Reciprocal Learning</a:t>
            </a:r>
            <a:r>
              <a:rPr lang="en-US" sz="2000" dirty="0"/>
              <a:t> means to make learning a two-way process and ensure that give and take between faculty/Elders/Knowledge Keepers and HQPs/Trainees/Research Assistants/Community Partners opens up new levels of understanding (</a:t>
            </a:r>
            <a:r>
              <a:rPr lang="en-US" sz="2000" dirty="0" err="1"/>
              <a:t>Kirkness</a:t>
            </a:r>
            <a:r>
              <a:rPr lang="en-US" sz="2000" dirty="0"/>
              <a:t> &amp; </a:t>
            </a:r>
            <a:r>
              <a:rPr lang="en-US" sz="2000" dirty="0" err="1"/>
              <a:t>Barnhardt</a:t>
            </a:r>
            <a:r>
              <a:rPr lang="en-US" sz="2000" dirty="0"/>
              <a:t>, 1991).  Learning is also holistic, reflexive, interconnected, reflective and relational (</a:t>
            </a:r>
            <a:r>
              <a:rPr lang="en-US" sz="2000" dirty="0" err="1"/>
              <a:t>Chrona</a:t>
            </a:r>
            <a:r>
              <a:rPr lang="en-US" sz="2000" dirty="0"/>
              <a:t>, 2016). </a:t>
            </a:r>
            <a:endParaRPr lang="en-US" sz="2000" b="1" dirty="0" smtClean="0"/>
          </a:p>
          <a:p>
            <a:pPr marL="342900" indent="-342900">
              <a:spcBef>
                <a:spcPct val="20000"/>
              </a:spcBef>
              <a:buClr>
                <a:srgbClr val="64211C"/>
              </a:buClr>
              <a:buFontTx/>
              <a:buChar char="-"/>
              <a:defRPr/>
            </a:pPr>
            <a:r>
              <a:rPr lang="en-US" sz="2000" b="1" dirty="0" smtClean="0"/>
              <a:t>OCAP </a:t>
            </a:r>
            <a:r>
              <a:rPr lang="en-US" sz="2000" dirty="0"/>
              <a:t>(Ownership-Control–Access-Possession) is often used in Canada as a specific protocol for working with Indigenous communities. </a:t>
            </a:r>
            <a:r>
              <a:rPr lang="en-US" sz="2000" dirty="0" smtClean="0"/>
              <a:t> </a:t>
            </a:r>
            <a:r>
              <a:rPr lang="en-US" sz="2000" dirty="0"/>
              <a:t>I</a:t>
            </a:r>
            <a:r>
              <a:rPr lang="en-US" sz="2000" dirty="0" smtClean="0"/>
              <a:t>t is a political response to colonial approaches to information and is ultimately self-determination applied to research. In practice it implies that </a:t>
            </a:r>
            <a:r>
              <a:rPr lang="en-US" sz="2000" dirty="0"/>
              <a:t>ownership of data rests with communities, who retain control and have prescribed protocols for access and possession (</a:t>
            </a:r>
            <a:r>
              <a:rPr lang="en-US" sz="2000" dirty="0" err="1"/>
              <a:t>Schnarch</a:t>
            </a:r>
            <a:r>
              <a:rPr lang="en-US" sz="2000" dirty="0"/>
              <a:t> </a:t>
            </a:r>
            <a:r>
              <a:rPr lang="en-US" sz="2000" dirty="0" smtClean="0"/>
              <a:t>2004; NAHO, 2004).</a:t>
            </a:r>
          </a:p>
          <a:p>
            <a:pPr marL="342900" lvl="0" indent="-342900">
              <a:spcBef>
                <a:spcPct val="20000"/>
              </a:spcBef>
              <a:buClr>
                <a:srgbClr val="64211C"/>
              </a:buClr>
              <a:buFontTx/>
              <a:buChar char="-"/>
              <a:defRPr/>
            </a:pPr>
            <a:r>
              <a:rPr lang="en-US" sz="2000" b="1" dirty="0"/>
              <a:t>Indigenous Research Methodologies (IRM)</a:t>
            </a:r>
            <a:r>
              <a:rPr lang="en-US" sz="2000" dirty="0"/>
              <a:t> – emancipatory in nature; employs community-based participatory methods (that are directed by the community/communities); and integrate anti-colonial theory (Kovach, 2009) and is rooted in Indigenous Knowledge.</a:t>
            </a:r>
            <a:endParaRPr lang="en-CA" sz="2000" dirty="0"/>
          </a:p>
          <a:p>
            <a:pPr marL="342900" indent="-342900">
              <a:spcBef>
                <a:spcPct val="20000"/>
              </a:spcBef>
              <a:buClr>
                <a:srgbClr val="64211C"/>
              </a:buClr>
              <a:buFontTx/>
              <a:buChar char="-"/>
              <a:defRPr/>
            </a:pPr>
            <a:r>
              <a:rPr lang="en-US" sz="2000" dirty="0" smtClean="0"/>
              <a:t> </a:t>
            </a:r>
          </a:p>
          <a:p>
            <a:pPr>
              <a:spcBef>
                <a:spcPct val="20000"/>
              </a:spcBef>
              <a:buClr>
                <a:srgbClr val="64211C"/>
              </a:buClr>
              <a:defRPr/>
            </a:pPr>
            <a:r>
              <a:rPr lang="en-CA" sz="2000" dirty="0" smtClean="0"/>
              <a:t> </a:t>
            </a:r>
            <a:endParaRPr lang="en-US" sz="2000" kern="0" dirty="0" smtClean="0">
              <a:latin typeface="Calibri"/>
              <a:cs typeface="Calibri"/>
            </a:endParaRPr>
          </a:p>
          <a:p>
            <a:pPr marL="800100" lvl="1" indent="-342900">
              <a:spcBef>
                <a:spcPct val="20000"/>
              </a:spcBef>
              <a:buClr>
                <a:srgbClr val="64211C"/>
              </a:buClr>
              <a:buFontTx/>
              <a:buChar char="-"/>
              <a:defRPr/>
            </a:pPr>
            <a:endParaRPr lang="en-US" sz="2000" kern="0" dirty="0" smtClean="0">
              <a:latin typeface="Calibri"/>
              <a:cs typeface="Calibri"/>
            </a:endParaRPr>
          </a:p>
          <a:p>
            <a:pPr marL="800100" lvl="1" indent="-342900">
              <a:spcBef>
                <a:spcPct val="20000"/>
              </a:spcBef>
              <a:buClr>
                <a:srgbClr val="64211C"/>
              </a:buClr>
              <a:buFontTx/>
              <a:buChar char="-"/>
              <a:defRPr/>
            </a:pPr>
            <a:endParaRPr lang="en-US" sz="2000" kern="0" dirty="0" smtClean="0">
              <a:latin typeface="Calibri"/>
              <a:cs typeface="Calibri"/>
            </a:endParaRPr>
          </a:p>
          <a:p>
            <a:pPr marL="800100" lvl="1" indent="-342900">
              <a:spcBef>
                <a:spcPct val="20000"/>
              </a:spcBef>
              <a:buClr>
                <a:srgbClr val="64211C"/>
              </a:buClr>
              <a:buFontTx/>
              <a:buChar char="-"/>
              <a:defRPr/>
            </a:pPr>
            <a:endParaRPr lang="en-US" sz="2000" kern="0" dirty="0" smtClean="0">
              <a:latin typeface="Calibri"/>
              <a:cs typeface="Calibri"/>
            </a:endParaRPr>
          </a:p>
          <a:p>
            <a:pPr marL="800100" lvl="1"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a:spcBef>
                <a:spcPct val="20000"/>
              </a:spcBef>
              <a:buClr>
                <a:srgbClr val="64211C"/>
              </a:buClr>
              <a:defRPr/>
            </a:pPr>
            <a:endParaRPr lang="en-US" sz="2000" kern="0" dirty="0" smtClean="0">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Tree>
    <p:extLst>
      <p:ext uri="{BB962C8B-B14F-4D97-AF65-F5344CB8AC3E}">
        <p14:creationId xmlns:p14="http://schemas.microsoft.com/office/powerpoint/2010/main" val="4152476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4"/>
            <a:ext cx="9504219" cy="1546780"/>
          </a:xfrm>
          <a:prstGeom prst="rect">
            <a:avLst/>
          </a:prstGeom>
          <a:noFill/>
          <a:ln w="9525">
            <a:noFill/>
            <a:miter lim="800000"/>
            <a:headEnd/>
            <a:tailEnd/>
          </a:ln>
        </p:spPr>
        <p:txBody>
          <a:bodyPr anchor="ctr"/>
          <a:lstStyle/>
          <a:p>
            <a:r>
              <a:rPr lang="en-US" sz="3600" dirty="0" smtClean="0">
                <a:solidFill>
                  <a:schemeClr val="accent3">
                    <a:lumMod val="50000"/>
                  </a:schemeClr>
                </a:solidFill>
              </a:rPr>
              <a:t>Current Community-based Research Priorities</a:t>
            </a:r>
            <a:endParaRPr lang="en-US" sz="3600" dirty="0">
              <a:solidFill>
                <a:schemeClr val="accent3">
                  <a:lumMod val="50000"/>
                </a:schemeClr>
              </a:solidFill>
            </a:endParaRPr>
          </a:p>
        </p:txBody>
      </p:sp>
      <p:sp>
        <p:nvSpPr>
          <p:cNvPr id="10" name="Rectangle 3"/>
          <p:cNvSpPr txBox="1">
            <a:spLocks noChangeArrowheads="1"/>
          </p:cNvSpPr>
          <p:nvPr/>
        </p:nvSpPr>
        <p:spPr bwMode="auto">
          <a:xfrm>
            <a:off x="2133602" y="1332488"/>
            <a:ext cx="7912645" cy="5348367"/>
          </a:xfrm>
          <a:prstGeom prst="rect">
            <a:avLst/>
          </a:prstGeom>
          <a:noFill/>
          <a:ln w="9525">
            <a:noFill/>
            <a:miter lim="800000"/>
            <a:headEnd/>
            <a:tailEnd/>
          </a:ln>
        </p:spPr>
        <p:txBody>
          <a:bodyPr/>
          <a:lstStyle/>
          <a:p>
            <a:pPr marL="342900" indent="-342900">
              <a:spcBef>
                <a:spcPct val="20000"/>
              </a:spcBef>
              <a:buClr>
                <a:srgbClr val="64211C"/>
              </a:buClr>
              <a:buFontTx/>
              <a:buChar char="-"/>
              <a:defRPr/>
            </a:pPr>
            <a:r>
              <a:rPr lang="en-US" sz="2000" kern="0" dirty="0" smtClean="0">
                <a:cs typeface="Calibri"/>
              </a:rPr>
              <a:t>Research </a:t>
            </a:r>
            <a:r>
              <a:rPr lang="en-US" sz="2000" kern="0" dirty="0">
                <a:cs typeface="Calibri"/>
              </a:rPr>
              <a:t>priorities are established by the </a:t>
            </a:r>
            <a:r>
              <a:rPr lang="en-US" sz="2000" kern="0" dirty="0" smtClean="0">
                <a:cs typeface="Calibri"/>
              </a:rPr>
              <a:t>community directly or sometimes through </a:t>
            </a:r>
            <a:r>
              <a:rPr lang="en-US" sz="2000" kern="0" dirty="0">
                <a:cs typeface="Calibri"/>
              </a:rPr>
              <a:t>community research advisory boards. </a:t>
            </a:r>
          </a:p>
          <a:p>
            <a:pPr marL="342900" indent="-342900">
              <a:spcBef>
                <a:spcPct val="20000"/>
              </a:spcBef>
              <a:buClr>
                <a:srgbClr val="64211C"/>
              </a:buClr>
              <a:buFontTx/>
              <a:buChar char="-"/>
              <a:defRPr/>
            </a:pPr>
            <a:r>
              <a:rPr lang="en-US" sz="2000" kern="0" dirty="0">
                <a:cs typeface="Calibri"/>
              </a:rPr>
              <a:t>Indigenous Community-based Health Research </a:t>
            </a:r>
            <a:r>
              <a:rPr lang="en-US" sz="2000" kern="0" dirty="0" smtClean="0">
                <a:cs typeface="Calibri"/>
              </a:rPr>
              <a:t>Lab (</a:t>
            </a:r>
            <a:r>
              <a:rPr lang="en-US" sz="2000" b="1" kern="0" dirty="0" smtClean="0">
                <a:cs typeface="Calibri"/>
              </a:rPr>
              <a:t>Morning Star Lodge</a:t>
            </a:r>
            <a:r>
              <a:rPr lang="en-US" sz="2000" kern="0" dirty="0" smtClean="0">
                <a:cs typeface="Calibri"/>
              </a:rPr>
              <a:t>) </a:t>
            </a:r>
            <a:r>
              <a:rPr lang="en-US" sz="2000" kern="0" dirty="0">
                <a:cs typeface="Calibri"/>
              </a:rPr>
              <a:t>– guided by an Elder (</a:t>
            </a:r>
            <a:r>
              <a:rPr lang="en-US" sz="2000" kern="0" dirty="0">
                <a:cs typeface="Calibri"/>
                <a:hlinkClick r:id="rId3"/>
              </a:rPr>
              <a:t>http://www.indigenoushealthlab.com/</a:t>
            </a:r>
            <a:r>
              <a:rPr lang="en-US" sz="2000" kern="0" dirty="0">
                <a:cs typeface="Calibri"/>
              </a:rPr>
              <a:t>) - Canada Foundation for Innovation funded (community lab and student training lab</a:t>
            </a:r>
            <a:r>
              <a:rPr lang="en-US" sz="2000" kern="0" dirty="0" smtClean="0">
                <a:cs typeface="Calibri"/>
              </a:rPr>
              <a:t>)</a:t>
            </a:r>
            <a:endParaRPr lang="en-US" sz="2000" kern="0" dirty="0" smtClean="0">
              <a:latin typeface="Calibri"/>
              <a:cs typeface="Calibri"/>
            </a:endParaRPr>
          </a:p>
          <a:p>
            <a:pPr marL="342900" indent="-342900">
              <a:spcBef>
                <a:spcPct val="20000"/>
              </a:spcBef>
              <a:buClr>
                <a:srgbClr val="64211C"/>
              </a:buClr>
              <a:buFontTx/>
              <a:buChar char="-"/>
              <a:defRPr/>
            </a:pPr>
            <a:r>
              <a:rPr lang="en-US" sz="2000" kern="0" dirty="0" smtClean="0">
                <a:latin typeface="Calibri"/>
                <a:cs typeface="Calibri"/>
              </a:rPr>
              <a:t>11 funded grants – all have Indigenous Community Research Advisory Boards led by Elders</a:t>
            </a:r>
          </a:p>
          <a:p>
            <a:pPr marL="342900" indent="-342900">
              <a:spcBef>
                <a:spcPct val="20000"/>
              </a:spcBef>
              <a:buClr>
                <a:srgbClr val="64211C"/>
              </a:buClr>
              <a:buFontTx/>
              <a:buChar char="-"/>
              <a:defRPr/>
            </a:pPr>
            <a:r>
              <a:rPr lang="en-US" sz="2000" kern="0" dirty="0" smtClean="0">
                <a:latin typeface="Calibri"/>
                <a:cs typeface="Calibri"/>
              </a:rPr>
              <a:t>Research agreements with all Indigenous partners</a:t>
            </a:r>
          </a:p>
          <a:p>
            <a:pPr marL="342900" indent="-342900">
              <a:spcBef>
                <a:spcPct val="20000"/>
              </a:spcBef>
              <a:buClr>
                <a:srgbClr val="64211C"/>
              </a:buClr>
              <a:buFontTx/>
              <a:buChar char="-"/>
              <a:defRPr/>
            </a:pPr>
            <a:r>
              <a:rPr lang="en-US" sz="2000" kern="0" dirty="0" smtClean="0">
                <a:latin typeface="Calibri"/>
                <a:cs typeface="Calibri"/>
              </a:rPr>
              <a:t>Full engagement, capacity building, direction from communities</a:t>
            </a:r>
          </a:p>
          <a:p>
            <a:pPr marL="342900" indent="-342900">
              <a:spcBef>
                <a:spcPct val="20000"/>
              </a:spcBef>
              <a:buClr>
                <a:srgbClr val="64211C"/>
              </a:buClr>
              <a:buFontTx/>
              <a:buChar char="-"/>
              <a:defRPr/>
            </a:pPr>
            <a:r>
              <a:rPr lang="en-US" sz="2000" kern="0" dirty="0" smtClean="0">
                <a:latin typeface="Calibri"/>
                <a:cs typeface="Calibri"/>
              </a:rPr>
              <a:t>Current grants include HIV/AIDS/Sexual and Reproductive Health/</a:t>
            </a:r>
            <a:br>
              <a:rPr lang="en-US" sz="2000" kern="0" dirty="0" smtClean="0">
                <a:latin typeface="Calibri"/>
                <a:cs typeface="Calibri"/>
              </a:rPr>
            </a:br>
            <a:r>
              <a:rPr lang="en-US" sz="2000" kern="0" dirty="0" smtClean="0">
                <a:latin typeface="Calibri"/>
                <a:cs typeface="Calibri"/>
              </a:rPr>
              <a:t>Indigenous Water Co-governance/</a:t>
            </a:r>
            <a:r>
              <a:rPr lang="en-US" sz="2000" kern="0" dirty="0" err="1" smtClean="0">
                <a:latin typeface="Calibri"/>
                <a:cs typeface="Calibri"/>
              </a:rPr>
              <a:t>AgingusingTechnology</a:t>
            </a:r>
            <a:r>
              <a:rPr lang="en-US" sz="2000" kern="0" dirty="0" smtClean="0">
                <a:latin typeface="Calibri"/>
                <a:cs typeface="Calibri"/>
              </a:rPr>
              <a:t>/Dementia/Cultural Safety Evaluation Training and Research Lab </a:t>
            </a:r>
            <a:r>
              <a:rPr lang="en-US" sz="2000" b="1" kern="0" dirty="0">
                <a:latin typeface="Calibri"/>
                <a:cs typeface="Calibri"/>
              </a:rPr>
              <a:t> </a:t>
            </a:r>
            <a:r>
              <a:rPr lang="en-US" sz="2000" b="1" kern="0" dirty="0" smtClean="0">
                <a:latin typeface="Calibri"/>
                <a:cs typeface="Calibri"/>
              </a:rPr>
              <a:t>-</a:t>
            </a:r>
            <a:r>
              <a:rPr lang="en-US" sz="2000" kern="0" dirty="0">
                <a:latin typeface="Calibri"/>
                <a:cs typeface="Calibri"/>
              </a:rPr>
              <a:t> </a:t>
            </a:r>
            <a:r>
              <a:rPr lang="en-US" sz="2000" b="1" kern="0" dirty="0" err="1" smtClean="0">
                <a:latin typeface="Calibri"/>
                <a:cs typeface="Calibri"/>
              </a:rPr>
              <a:t>Nimkii</a:t>
            </a:r>
            <a:r>
              <a:rPr lang="en-US" sz="2000" b="1" kern="0" dirty="0" smtClean="0">
                <a:latin typeface="Calibri"/>
                <a:cs typeface="Calibri"/>
              </a:rPr>
              <a:t> </a:t>
            </a:r>
            <a:r>
              <a:rPr lang="en-US" sz="2000" b="1" kern="0" dirty="0" err="1" smtClean="0">
                <a:latin typeface="Calibri"/>
                <a:cs typeface="Calibri"/>
              </a:rPr>
              <a:t>Maskiki</a:t>
            </a:r>
            <a:r>
              <a:rPr lang="en-US" sz="2000" b="1" kern="0" dirty="0" smtClean="0">
                <a:latin typeface="Calibri"/>
                <a:cs typeface="Calibri"/>
              </a:rPr>
              <a:t> </a:t>
            </a:r>
            <a:r>
              <a:rPr lang="en-US" sz="2000" b="1" kern="0" dirty="0" err="1" smtClean="0">
                <a:latin typeface="Calibri"/>
                <a:cs typeface="Calibri"/>
              </a:rPr>
              <a:t>Bineshii</a:t>
            </a:r>
            <a:r>
              <a:rPr lang="en-US" sz="2000" b="1" kern="0" dirty="0" smtClean="0">
                <a:latin typeface="Calibri"/>
                <a:cs typeface="Calibri"/>
              </a:rPr>
              <a:t> </a:t>
            </a:r>
            <a:r>
              <a:rPr lang="mr-IN" sz="2000" b="1" kern="0" dirty="0" smtClean="0">
                <a:latin typeface="Calibri"/>
                <a:cs typeface="Calibri"/>
              </a:rPr>
              <a:t>–</a:t>
            </a:r>
            <a:r>
              <a:rPr lang="en-US" sz="2000" b="1" kern="0" dirty="0" smtClean="0">
                <a:latin typeface="Calibri"/>
                <a:cs typeface="Calibri"/>
              </a:rPr>
              <a:t> Thunderbird Medicine Lodge</a:t>
            </a:r>
            <a:r>
              <a:rPr lang="en-US" sz="2000" kern="0" dirty="0" smtClean="0">
                <a:latin typeface="Calibri"/>
                <a:cs typeface="Calibri"/>
              </a:rPr>
              <a:t> </a:t>
            </a:r>
            <a:r>
              <a:rPr lang="mr-IN" sz="2000" kern="0" dirty="0" smtClean="0">
                <a:latin typeface="Calibri"/>
                <a:cs typeface="Calibri"/>
              </a:rPr>
              <a:t>–</a:t>
            </a:r>
            <a:r>
              <a:rPr lang="en-US" sz="2000" kern="0" dirty="0" smtClean="0">
                <a:latin typeface="Calibri"/>
                <a:cs typeface="Calibri"/>
              </a:rPr>
              <a:t> partners from across Canada</a:t>
            </a:r>
            <a:endParaRPr lang="en-US" sz="2000" dirty="0" smtClean="0"/>
          </a:p>
          <a:p>
            <a:r>
              <a:rPr lang="en-US" sz="2000" dirty="0" smtClean="0"/>
              <a:t>      </a:t>
            </a:r>
            <a:endParaRPr lang="en-CA" sz="2000" dirty="0"/>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a:spcBef>
                <a:spcPct val="20000"/>
              </a:spcBef>
              <a:buClr>
                <a:srgbClr val="64211C"/>
              </a:buClr>
              <a:defRPr/>
            </a:pPr>
            <a:r>
              <a:rPr lang="en-US" sz="2000" kern="0" dirty="0" smtClean="0">
                <a:latin typeface="Calibri"/>
                <a:cs typeface="Calibri"/>
              </a:rPr>
              <a:t>-</a:t>
            </a: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pPr>
            <a:r>
              <a:rPr lang="en-US" sz="2400" dirty="0" smtClean="0">
                <a:solidFill>
                  <a:srgbClr val="000000"/>
                </a:solidFill>
                <a:latin typeface="Calibri"/>
                <a:cs typeface="Calibri"/>
              </a:rPr>
              <a:t>  </a:t>
            </a:r>
          </a:p>
          <a:p>
            <a:pPr marL="0" indent="0">
              <a:lnSpc>
                <a:spcPct val="70000"/>
              </a:lnSpc>
              <a:buNone/>
            </a:pPr>
            <a:endParaRPr lang="en-US" sz="2400" dirty="0">
              <a:solidFill>
                <a:srgbClr val="000000"/>
              </a:solidFill>
              <a:latin typeface="Calibri"/>
              <a:cs typeface="Calibri"/>
            </a:endParaRPr>
          </a:p>
          <a:p>
            <a:pPr marL="0" indent="0">
              <a:lnSpc>
                <a:spcPct val="70000"/>
              </a:lnSpc>
              <a:buNone/>
            </a:pPr>
            <a:r>
              <a:rPr lang="en-US" sz="2400" dirty="0" smtClean="0">
                <a:solidFill>
                  <a:srgbClr val="000000"/>
                </a:solidFill>
                <a:latin typeface="Calibri"/>
                <a:cs typeface="Calibri"/>
              </a:rPr>
              <a:t> </a:t>
            </a:r>
          </a:p>
          <a:p>
            <a:pPr>
              <a:lnSpc>
                <a:spcPct val="70000"/>
              </a:lnSpc>
            </a:pPr>
            <a:endParaRPr lang="en-US" sz="2400" dirty="0">
              <a:solidFill>
                <a:srgbClr val="000000"/>
              </a:solidFill>
              <a:latin typeface="Calibri"/>
              <a:cs typeface="Calibri"/>
            </a:endParaRPr>
          </a:p>
        </p:txBody>
      </p:sp>
    </p:spTree>
    <p:extLst>
      <p:ext uri="{BB962C8B-B14F-4D97-AF65-F5344CB8AC3E}">
        <p14:creationId xmlns:p14="http://schemas.microsoft.com/office/powerpoint/2010/main" val="642434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0"/>
            <a:ext cx="9504219" cy="1196297"/>
          </a:xfrm>
          <a:prstGeom prst="rect">
            <a:avLst/>
          </a:prstGeom>
          <a:noFill/>
          <a:ln w="9525">
            <a:noFill/>
            <a:miter lim="800000"/>
            <a:headEnd/>
            <a:tailEnd/>
          </a:ln>
        </p:spPr>
        <p:txBody>
          <a:bodyPr anchor="ctr"/>
          <a:lstStyle/>
          <a:p>
            <a:r>
              <a:rPr lang="en-US" sz="4400" dirty="0" smtClean="0">
                <a:solidFill>
                  <a:schemeClr val="accent3">
                    <a:lumMod val="50000"/>
                  </a:schemeClr>
                </a:solidFill>
              </a:rPr>
              <a:t>Current Training/Mentorship Priorities</a:t>
            </a:r>
            <a:endParaRPr lang="en-US" sz="4400" dirty="0">
              <a:solidFill>
                <a:schemeClr val="accent3">
                  <a:lumMod val="50000"/>
                </a:schemeClr>
              </a:solidFill>
            </a:endParaRPr>
          </a:p>
        </p:txBody>
      </p:sp>
      <p:sp>
        <p:nvSpPr>
          <p:cNvPr id="10" name="Rectangle 3"/>
          <p:cNvSpPr txBox="1">
            <a:spLocks noChangeArrowheads="1"/>
          </p:cNvSpPr>
          <p:nvPr/>
        </p:nvSpPr>
        <p:spPr bwMode="auto">
          <a:xfrm>
            <a:off x="2133602" y="1030655"/>
            <a:ext cx="7912645" cy="5696492"/>
          </a:xfrm>
          <a:prstGeom prst="rect">
            <a:avLst/>
          </a:prstGeom>
          <a:noFill/>
          <a:ln w="9525">
            <a:noFill/>
            <a:miter lim="800000"/>
            <a:headEnd/>
            <a:tailEnd/>
          </a:ln>
        </p:spPr>
        <p:txBody>
          <a:bodyPr/>
          <a:lstStyle/>
          <a:p>
            <a:pPr marL="342900" indent="-342900">
              <a:spcBef>
                <a:spcPct val="20000"/>
              </a:spcBef>
              <a:buClr>
                <a:srgbClr val="64211C"/>
              </a:buClr>
              <a:buFontTx/>
              <a:buChar char="-"/>
              <a:defRPr/>
            </a:pPr>
            <a:r>
              <a:rPr lang="en-US" sz="2000" kern="0" dirty="0">
                <a:cs typeface="Calibri"/>
              </a:rPr>
              <a:t>Mentorship of undergraduate and graduate students is a priority</a:t>
            </a:r>
          </a:p>
          <a:p>
            <a:pPr marL="342900" indent="-342900">
              <a:spcBef>
                <a:spcPct val="20000"/>
              </a:spcBef>
              <a:buClr>
                <a:srgbClr val="64211C"/>
              </a:buClr>
              <a:buFontTx/>
              <a:buChar char="-"/>
              <a:defRPr/>
            </a:pPr>
            <a:r>
              <a:rPr lang="en-US" sz="2000" kern="0" dirty="0">
                <a:cs typeface="Calibri"/>
              </a:rPr>
              <a:t>We don’t have a hierarchy in the lab – everyone is a mentor </a:t>
            </a:r>
            <a:r>
              <a:rPr lang="en-US" sz="2000" kern="0" dirty="0" smtClean="0">
                <a:cs typeface="Calibri"/>
              </a:rPr>
              <a:t>– two-way learning</a:t>
            </a:r>
            <a:endParaRPr lang="en-US" sz="2000" kern="0" dirty="0">
              <a:cs typeface="Calibri"/>
            </a:endParaRPr>
          </a:p>
          <a:p>
            <a:pPr marL="342900" indent="-342900">
              <a:buFontTx/>
              <a:buChar char="-"/>
            </a:pPr>
            <a:r>
              <a:rPr lang="en-CA" sz="2000" dirty="0" smtClean="0">
                <a:solidFill>
                  <a:srgbClr val="000000"/>
                </a:solidFill>
                <a:latin typeface="Calibri"/>
                <a:cs typeface="Calibri"/>
              </a:rPr>
              <a:t>Currently have 6 students in the lab (hiring several more) through funded grants</a:t>
            </a:r>
          </a:p>
          <a:p>
            <a:pPr marL="342900" indent="-342900">
              <a:buFontTx/>
              <a:buChar char="-"/>
            </a:pPr>
            <a:r>
              <a:rPr lang="en-CA" sz="2000" dirty="0" smtClean="0">
                <a:solidFill>
                  <a:srgbClr val="000000"/>
                </a:solidFill>
                <a:latin typeface="Calibri"/>
                <a:cs typeface="Calibri"/>
              </a:rPr>
              <a:t>3 in the community </a:t>
            </a:r>
          </a:p>
          <a:p>
            <a:pPr marL="342900" indent="-342900">
              <a:buFontTx/>
              <a:buChar char="-"/>
            </a:pPr>
            <a:r>
              <a:rPr lang="en-CA" sz="2000" dirty="0" smtClean="0">
                <a:solidFill>
                  <a:srgbClr val="000000"/>
                </a:solidFill>
                <a:latin typeface="Calibri"/>
                <a:cs typeface="Calibri"/>
              </a:rPr>
              <a:t>Supervise 3 Graduate students (winding down from 7)</a:t>
            </a:r>
          </a:p>
          <a:p>
            <a:pPr marL="342900" indent="-342900">
              <a:buFontTx/>
              <a:buChar char="-"/>
            </a:pPr>
            <a:r>
              <a:rPr lang="en-CA" sz="2000" dirty="0" smtClean="0">
                <a:solidFill>
                  <a:srgbClr val="000000"/>
                </a:solidFill>
                <a:latin typeface="Calibri"/>
                <a:cs typeface="Calibri"/>
              </a:rPr>
              <a:t>Elders and Community partners are central to training and mentorship (academic training is only one aspect of one’s learning)</a:t>
            </a:r>
          </a:p>
          <a:p>
            <a:pPr marL="342900" indent="-342900">
              <a:buFontTx/>
              <a:buChar char="-"/>
            </a:pPr>
            <a:r>
              <a:rPr lang="en-CA" sz="2000" dirty="0" smtClean="0">
                <a:solidFill>
                  <a:srgbClr val="000000"/>
                </a:solidFill>
                <a:latin typeface="Calibri"/>
                <a:cs typeface="Calibri"/>
              </a:rPr>
              <a:t>Work with partners such as Indigenous Physicians’ Association of Canada, Royal College of Physicians and Surgeons of Canada, Royal Society of Canada, CAAN, All Nations Hope Network, Canadian HIV Women’s Sexual and Reproductive Health Cohort Study (CHIWOS), UBC, Keepers of the Water, U of T, File Hills Qu’Appelle Tribal Council, Canadian Virtual Hospice, AGE-WELL, </a:t>
            </a:r>
            <a:r>
              <a:rPr lang="en-US" sz="2000" dirty="0"/>
              <a:t>Canadian Immunization Research Network</a:t>
            </a:r>
            <a:r>
              <a:rPr lang="en-CA" sz="2000" dirty="0"/>
              <a:t> </a:t>
            </a:r>
            <a:r>
              <a:rPr lang="en-CA" sz="2000" dirty="0" smtClean="0"/>
              <a:t>, Aboriginal Nurses’ Association of Canada, Canadian Medical Association</a:t>
            </a:r>
            <a:endParaRPr lang="en-CA" sz="2000" dirty="0" smtClean="0">
              <a:solidFill>
                <a:srgbClr val="000000"/>
              </a:solidFill>
              <a:latin typeface="Calibri"/>
              <a:cs typeface="Calibri"/>
            </a:endParaRPr>
          </a:p>
          <a:p>
            <a:pPr marL="342900" indent="-342900">
              <a:buFontTx/>
              <a:buChar char="-"/>
            </a:pPr>
            <a:endParaRPr lang="en-CA" sz="2000" dirty="0">
              <a:solidFill>
                <a:srgbClr val="000000"/>
              </a:solidFill>
              <a:latin typeface="Calibri"/>
              <a:cs typeface="Calibri"/>
            </a:endParaRPr>
          </a:p>
          <a:p>
            <a:pPr marL="342900" indent="-342900">
              <a:buFontTx/>
              <a:buChar char="-"/>
            </a:pPr>
            <a:endParaRPr lang="en-CA" sz="2000" dirty="0" smtClean="0">
              <a:solidFill>
                <a:srgbClr val="000000"/>
              </a:solidFill>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167017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15119"/>
            <a:ext cx="9504219" cy="846620"/>
          </a:xfrm>
          <a:prstGeom prst="rect">
            <a:avLst/>
          </a:prstGeom>
          <a:noFill/>
          <a:ln w="9525">
            <a:noFill/>
            <a:miter lim="800000"/>
            <a:headEnd/>
            <a:tailEnd/>
          </a:ln>
        </p:spPr>
        <p:txBody>
          <a:bodyPr anchor="ctr"/>
          <a:lstStyle/>
          <a:p>
            <a:r>
              <a:rPr lang="en-US" sz="3200" dirty="0">
                <a:solidFill>
                  <a:schemeClr val="accent3">
                    <a:lumMod val="50000"/>
                  </a:schemeClr>
                </a:solidFill>
              </a:rPr>
              <a:t>Opportunities and </a:t>
            </a:r>
            <a:r>
              <a:rPr lang="en-US" sz="3200" dirty="0" smtClean="0">
                <a:solidFill>
                  <a:schemeClr val="accent3">
                    <a:lumMod val="50000"/>
                  </a:schemeClr>
                </a:solidFill>
              </a:rPr>
              <a:t>Intersections</a:t>
            </a:r>
            <a:endParaRPr lang="en-US" sz="3200" dirty="0">
              <a:solidFill>
                <a:schemeClr val="accent3">
                  <a:lumMod val="50000"/>
                </a:schemeClr>
              </a:solidFill>
            </a:endParaRPr>
          </a:p>
        </p:txBody>
      </p:sp>
      <p:sp>
        <p:nvSpPr>
          <p:cNvPr id="10" name="Rectangle 3"/>
          <p:cNvSpPr txBox="1">
            <a:spLocks noChangeArrowheads="1"/>
          </p:cNvSpPr>
          <p:nvPr/>
        </p:nvSpPr>
        <p:spPr bwMode="auto">
          <a:xfrm>
            <a:off x="2133602" y="883419"/>
            <a:ext cx="9149577" cy="5843728"/>
          </a:xfrm>
          <a:prstGeom prst="rect">
            <a:avLst/>
          </a:prstGeom>
          <a:noFill/>
          <a:ln w="9525">
            <a:noFill/>
            <a:miter lim="800000"/>
            <a:headEnd/>
            <a:tailEnd/>
          </a:ln>
        </p:spPr>
        <p:txBody>
          <a:bodyPr/>
          <a:lstStyle/>
          <a:p>
            <a:pPr marL="342900" indent="-342900">
              <a:buFontTx/>
              <a:buChar char="-"/>
            </a:pPr>
            <a:r>
              <a:rPr lang="en-CA" sz="2000" dirty="0" smtClean="0">
                <a:solidFill>
                  <a:srgbClr val="000000"/>
                </a:solidFill>
                <a:latin typeface="Calibri"/>
                <a:cs typeface="Calibri"/>
              </a:rPr>
              <a:t>Truth and Reconciliation Commission (TRC)</a:t>
            </a:r>
          </a:p>
          <a:p>
            <a:pPr marL="800100" lvl="1" indent="-342900">
              <a:buFontTx/>
              <a:buChar char="-"/>
            </a:pPr>
            <a:r>
              <a:rPr lang="en-CA" sz="2000" dirty="0">
                <a:solidFill>
                  <a:srgbClr val="000000"/>
                </a:solidFill>
                <a:cs typeface="Calibri"/>
              </a:rPr>
              <a:t>Health related recommendations #18-24. These speak generally about acknowledging that the current state of Indigenous health in Canada is a direct result of previous Canadian government policies, and that recognition and implementation of actions around the distinct needs of Indigenous peoples’ health should take a rights-based approach according to international and constitutional laws as well as the Treaties.</a:t>
            </a:r>
          </a:p>
          <a:p>
            <a:pPr marL="800100" lvl="1" indent="-342900">
              <a:buFontTx/>
              <a:buChar char="-"/>
            </a:pPr>
            <a:r>
              <a:rPr lang="en-CA" sz="2000" dirty="0">
                <a:solidFill>
                  <a:srgbClr val="000000"/>
                </a:solidFill>
                <a:cs typeface="Calibri"/>
              </a:rPr>
              <a:t>#19 is a clear call for health research – it refers to establishing measurable goals, closing the gaps in health outcomes, monitoring a number of indicators, and communicating results through annual reporting .</a:t>
            </a:r>
          </a:p>
          <a:p>
            <a:pPr marL="800100" lvl="1" indent="-342900">
              <a:buFontTx/>
              <a:buChar char="-"/>
            </a:pPr>
            <a:r>
              <a:rPr lang="en-CA" sz="2000" dirty="0">
                <a:solidFill>
                  <a:srgbClr val="000000"/>
                </a:solidFill>
                <a:cs typeface="Calibri"/>
              </a:rPr>
              <a:t>#23 concerns increasing the number of Indigenous health professionals who are working in the health professions, which logically includes health research and to provide cultural competency training to all health care professionals. </a:t>
            </a:r>
            <a:endParaRPr lang="en-CA" sz="2000" dirty="0" smtClean="0">
              <a:solidFill>
                <a:srgbClr val="000000"/>
              </a:solidFill>
              <a:latin typeface="Calibri"/>
              <a:cs typeface="Calibri"/>
            </a:endParaRPr>
          </a:p>
          <a:p>
            <a:pPr marL="342900" indent="-342900">
              <a:buFontTx/>
              <a:buChar char="-"/>
            </a:pPr>
            <a:r>
              <a:rPr lang="en-CA" sz="2000" dirty="0"/>
              <a:t>United Nations Declaration on the Rights of Indigenous Peoples </a:t>
            </a:r>
            <a:r>
              <a:rPr lang="en-CA" sz="2000" dirty="0">
                <a:solidFill>
                  <a:srgbClr val="000000"/>
                </a:solidFill>
                <a:cs typeface="Calibri"/>
              </a:rPr>
              <a:t>UNDRIP</a:t>
            </a:r>
          </a:p>
          <a:p>
            <a:pPr marL="800100" lvl="1" indent="-342900">
              <a:buFontTx/>
              <a:buChar char="-"/>
            </a:pPr>
            <a:r>
              <a:rPr lang="en-CA" sz="2000" dirty="0" smtClean="0">
                <a:solidFill>
                  <a:srgbClr val="000000"/>
                </a:solidFill>
                <a:cs typeface="Calibri"/>
              </a:rPr>
              <a:t>The Declaration was adopted in 2007 by the UN General Assembly (Canada adopted in 2010).  The Declaration proclaims an historic body of collective rights and human rights of Indigenous peoples and individuals. </a:t>
            </a:r>
          </a:p>
          <a:p>
            <a:pPr marL="800100" lvl="1" indent="-342900">
              <a:buFontTx/>
              <a:buChar char="-"/>
            </a:pPr>
            <a:r>
              <a:rPr lang="en-CA" sz="2000" dirty="0" smtClean="0">
                <a:solidFill>
                  <a:srgbClr val="000000"/>
                </a:solidFill>
                <a:cs typeface="Calibri"/>
              </a:rPr>
              <a:t>#</a:t>
            </a:r>
            <a:r>
              <a:rPr lang="en-CA" sz="2000" dirty="0">
                <a:solidFill>
                  <a:srgbClr val="000000"/>
                </a:solidFill>
                <a:cs typeface="Calibri"/>
              </a:rPr>
              <a:t>43 and </a:t>
            </a:r>
            <a:r>
              <a:rPr lang="en-CA" sz="2000" dirty="0" smtClean="0">
                <a:solidFill>
                  <a:srgbClr val="000000"/>
                </a:solidFill>
                <a:cs typeface="Calibri"/>
              </a:rPr>
              <a:t>44 of the TRC </a:t>
            </a:r>
            <a:r>
              <a:rPr lang="en-CA" sz="2000" dirty="0">
                <a:solidFill>
                  <a:srgbClr val="000000"/>
                </a:solidFill>
                <a:cs typeface="Calibri"/>
              </a:rPr>
              <a:t>are directed to </a:t>
            </a:r>
            <a:r>
              <a:rPr lang="en-CA" sz="2000" dirty="0" smtClean="0">
                <a:solidFill>
                  <a:srgbClr val="000000"/>
                </a:solidFill>
                <a:cs typeface="Calibri"/>
              </a:rPr>
              <a:t>all levels of government to adopt and implement the UNDRIP as a framework of reconciliation.</a:t>
            </a:r>
          </a:p>
          <a:p>
            <a:pPr marL="800100" lvl="1" indent="-342900">
              <a:buFontTx/>
              <a:buChar char="-"/>
            </a:pPr>
            <a:r>
              <a:rPr lang="en-CA" sz="2000" dirty="0" smtClean="0">
                <a:solidFill>
                  <a:srgbClr val="000000"/>
                </a:solidFill>
                <a:cs typeface="Calibri"/>
              </a:rPr>
              <a:t> </a:t>
            </a:r>
            <a:endParaRPr lang="en-CA" sz="2000" dirty="0">
              <a:solidFill>
                <a:srgbClr val="000000"/>
              </a:solidFill>
              <a:cs typeface="Calibri"/>
            </a:endParaRPr>
          </a:p>
          <a:p>
            <a:endParaRPr lang="en-CA" sz="2000" dirty="0" smtClean="0">
              <a:solidFill>
                <a:srgbClr val="000000"/>
              </a:solidFill>
              <a:latin typeface="Calibri"/>
              <a:cs typeface="Calibri"/>
            </a:endParaRPr>
          </a:p>
          <a:p>
            <a:pPr lvl="1"/>
            <a:endParaRPr lang="en-CA" sz="2000" dirty="0" smtClean="0">
              <a:solidFill>
                <a:srgbClr val="000000"/>
              </a:solidFill>
              <a:latin typeface="Calibri"/>
              <a:cs typeface="Calibri"/>
            </a:endParaRPr>
          </a:p>
          <a:p>
            <a:pPr marL="800100" lvl="1" indent="-342900">
              <a:buFontTx/>
              <a:buChar char="-"/>
            </a:pPr>
            <a:endParaRPr lang="en-CA" sz="2000" dirty="0" smtClean="0">
              <a:solidFill>
                <a:srgbClr val="000000"/>
              </a:solidFill>
              <a:latin typeface="Calibri"/>
              <a:cs typeface="Calibri"/>
            </a:endParaRPr>
          </a:p>
          <a:p>
            <a:pPr marL="800100" lvl="1" indent="-342900">
              <a:buFontTx/>
              <a:buChar char="-"/>
            </a:pPr>
            <a:endParaRPr lang="en-CA" sz="2000" dirty="0" smtClean="0">
              <a:solidFill>
                <a:srgbClr val="000000"/>
              </a:solidFill>
              <a:latin typeface="Calibri"/>
              <a:cs typeface="Calibri"/>
            </a:endParaRPr>
          </a:p>
          <a:p>
            <a:pPr marL="342900" indent="-342900">
              <a:buFontTx/>
              <a:buChar char="-"/>
            </a:pPr>
            <a:endParaRPr lang="en-CA" sz="2000" dirty="0" smtClean="0">
              <a:solidFill>
                <a:srgbClr val="000000"/>
              </a:solidFill>
              <a:latin typeface="Calibri"/>
              <a:cs typeface="Calibri"/>
            </a:endParaRPr>
          </a:p>
          <a:p>
            <a:pPr marL="342900" indent="-342900">
              <a:buFontTx/>
              <a:buChar char="-"/>
            </a:pPr>
            <a:endParaRPr lang="en-CA" sz="2000" b="1" dirty="0" smtClean="0">
              <a:solidFill>
                <a:srgbClr val="000000"/>
              </a:solidFill>
              <a:latin typeface="Calibri"/>
              <a:cs typeface="Calibri"/>
            </a:endParaRPr>
          </a:p>
          <a:p>
            <a:pPr marL="342900" indent="-342900">
              <a:buFontTx/>
              <a:buChar char="-"/>
            </a:pPr>
            <a:endParaRPr lang="en-CA" sz="2000" b="1" dirty="0">
              <a:solidFill>
                <a:srgbClr val="000000"/>
              </a:solidFill>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3606428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15119"/>
            <a:ext cx="9504219" cy="846620"/>
          </a:xfrm>
          <a:prstGeom prst="rect">
            <a:avLst/>
          </a:prstGeom>
          <a:noFill/>
          <a:ln w="9525">
            <a:noFill/>
            <a:miter lim="800000"/>
            <a:headEnd/>
            <a:tailEnd/>
          </a:ln>
        </p:spPr>
        <p:txBody>
          <a:bodyPr anchor="ctr"/>
          <a:lstStyle/>
          <a:p>
            <a:r>
              <a:rPr lang="en-US" sz="3200" dirty="0">
                <a:solidFill>
                  <a:schemeClr val="accent3">
                    <a:lumMod val="75000"/>
                  </a:schemeClr>
                </a:solidFill>
              </a:rPr>
              <a:t>What are your priorities?</a:t>
            </a:r>
            <a:endParaRPr lang="en-US" sz="3200" dirty="0">
              <a:solidFill>
                <a:schemeClr val="accent3">
                  <a:lumMod val="50000"/>
                </a:schemeClr>
              </a:solidFill>
            </a:endParaRPr>
          </a:p>
        </p:txBody>
      </p:sp>
      <p:sp>
        <p:nvSpPr>
          <p:cNvPr id="10" name="Rectangle 3"/>
          <p:cNvSpPr txBox="1">
            <a:spLocks noChangeArrowheads="1"/>
          </p:cNvSpPr>
          <p:nvPr/>
        </p:nvSpPr>
        <p:spPr bwMode="auto">
          <a:xfrm>
            <a:off x="2133602" y="883419"/>
            <a:ext cx="9149577" cy="5843728"/>
          </a:xfrm>
          <a:prstGeom prst="rect">
            <a:avLst/>
          </a:prstGeom>
          <a:noFill/>
          <a:ln w="9525">
            <a:noFill/>
            <a:miter lim="800000"/>
            <a:headEnd/>
            <a:tailEnd/>
          </a:ln>
        </p:spPr>
        <p:txBody>
          <a:bodyPr/>
          <a:lstStyle/>
          <a:p>
            <a:pPr marL="342900" indent="-342900">
              <a:buFontTx/>
              <a:buChar char="-"/>
            </a:pPr>
            <a:r>
              <a:rPr lang="en-CA" sz="2800" dirty="0" smtClean="0">
                <a:solidFill>
                  <a:srgbClr val="000000"/>
                </a:solidFill>
                <a:latin typeface="Calibri"/>
                <a:cs typeface="Calibri"/>
              </a:rPr>
              <a:t>The new Cultural Safety, Evaluation, Training and Research Lab will be home to a variety of research related to cultural safety and it will be a mentorship training lab however your </a:t>
            </a:r>
            <a:r>
              <a:rPr lang="en-CA" sz="2800" i="1" dirty="0" smtClean="0">
                <a:solidFill>
                  <a:srgbClr val="000000"/>
                </a:solidFill>
                <a:latin typeface="Calibri"/>
                <a:cs typeface="Calibri"/>
              </a:rPr>
              <a:t>research priorities will guide the direction of the lab.</a:t>
            </a:r>
          </a:p>
          <a:p>
            <a:pPr marL="342900" indent="-342900">
              <a:buFontTx/>
              <a:buChar char="-"/>
            </a:pPr>
            <a:endParaRPr lang="en-CA" sz="2800" i="1" dirty="0">
              <a:solidFill>
                <a:srgbClr val="000000"/>
              </a:solidFill>
              <a:latin typeface="Calibri"/>
              <a:cs typeface="Calibri"/>
            </a:endParaRPr>
          </a:p>
          <a:p>
            <a:pPr marL="342900" indent="-342900">
              <a:buFontTx/>
              <a:buChar char="-"/>
            </a:pPr>
            <a:r>
              <a:rPr lang="en-CA" sz="2800" i="1" dirty="0" smtClean="0">
                <a:solidFill>
                  <a:srgbClr val="000000"/>
                </a:solidFill>
                <a:latin typeface="Calibri"/>
                <a:cs typeface="Calibri"/>
              </a:rPr>
              <a:t>The lab will be guided by a Community-based Research Advisory Committee  - have a committee in place and expecting to expand it</a:t>
            </a:r>
            <a:endParaRPr lang="en-CA" sz="2800" i="1" dirty="0" smtClean="0">
              <a:solidFill>
                <a:srgbClr val="000000"/>
              </a:solidFill>
              <a:cs typeface="Calibri"/>
            </a:endParaRPr>
          </a:p>
          <a:p>
            <a:pPr lvl="1"/>
            <a:r>
              <a:rPr lang="en-CA" sz="2000" dirty="0" smtClean="0">
                <a:solidFill>
                  <a:srgbClr val="000000"/>
                </a:solidFill>
                <a:cs typeface="Calibri"/>
              </a:rPr>
              <a:t> </a:t>
            </a:r>
            <a:endParaRPr lang="en-CA" sz="2000" dirty="0">
              <a:solidFill>
                <a:srgbClr val="000000"/>
              </a:solidFill>
              <a:cs typeface="Calibri"/>
            </a:endParaRPr>
          </a:p>
          <a:p>
            <a:endParaRPr lang="en-CA" sz="2000" dirty="0" smtClean="0">
              <a:solidFill>
                <a:srgbClr val="000000"/>
              </a:solidFill>
              <a:latin typeface="Calibri"/>
              <a:cs typeface="Calibri"/>
            </a:endParaRPr>
          </a:p>
          <a:p>
            <a:pPr lvl="1"/>
            <a:endParaRPr lang="en-CA" sz="2000" dirty="0" smtClean="0">
              <a:solidFill>
                <a:srgbClr val="000000"/>
              </a:solidFill>
              <a:latin typeface="Calibri"/>
              <a:cs typeface="Calibri"/>
            </a:endParaRPr>
          </a:p>
          <a:p>
            <a:pPr marL="800100" lvl="1" indent="-342900">
              <a:buFontTx/>
              <a:buChar char="-"/>
            </a:pPr>
            <a:endParaRPr lang="en-CA" sz="2000" dirty="0" smtClean="0">
              <a:solidFill>
                <a:srgbClr val="000000"/>
              </a:solidFill>
              <a:latin typeface="Calibri"/>
              <a:cs typeface="Calibri"/>
            </a:endParaRPr>
          </a:p>
          <a:p>
            <a:pPr marL="800100" lvl="1" indent="-342900">
              <a:buFontTx/>
              <a:buChar char="-"/>
            </a:pPr>
            <a:endParaRPr lang="en-CA" sz="2000" dirty="0" smtClean="0">
              <a:solidFill>
                <a:srgbClr val="000000"/>
              </a:solidFill>
              <a:latin typeface="Calibri"/>
              <a:cs typeface="Calibri"/>
            </a:endParaRPr>
          </a:p>
          <a:p>
            <a:pPr marL="342900" indent="-342900">
              <a:buFontTx/>
              <a:buChar char="-"/>
            </a:pPr>
            <a:endParaRPr lang="en-CA" sz="2000" dirty="0" smtClean="0">
              <a:solidFill>
                <a:srgbClr val="000000"/>
              </a:solidFill>
              <a:latin typeface="Calibri"/>
              <a:cs typeface="Calibri"/>
            </a:endParaRPr>
          </a:p>
          <a:p>
            <a:pPr marL="342900" indent="-342900">
              <a:buFontTx/>
              <a:buChar char="-"/>
            </a:pPr>
            <a:endParaRPr lang="en-CA" sz="2000" b="1" dirty="0" smtClean="0">
              <a:solidFill>
                <a:srgbClr val="000000"/>
              </a:solidFill>
              <a:latin typeface="Calibri"/>
              <a:cs typeface="Calibri"/>
            </a:endParaRPr>
          </a:p>
          <a:p>
            <a:pPr marL="342900" indent="-342900">
              <a:buFontTx/>
              <a:buChar char="-"/>
            </a:pPr>
            <a:endParaRPr lang="en-CA" sz="2000" b="1" dirty="0">
              <a:solidFill>
                <a:srgbClr val="000000"/>
              </a:solidFill>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267346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15119"/>
            <a:ext cx="9504219" cy="522974"/>
          </a:xfrm>
          <a:prstGeom prst="rect">
            <a:avLst/>
          </a:prstGeom>
          <a:noFill/>
          <a:ln w="9525">
            <a:noFill/>
            <a:miter lim="800000"/>
            <a:headEnd/>
            <a:tailEnd/>
          </a:ln>
        </p:spPr>
        <p:txBody>
          <a:bodyPr anchor="ctr"/>
          <a:lstStyle/>
          <a:p>
            <a:r>
              <a:rPr lang="en-US" sz="2800" dirty="0" smtClean="0">
                <a:solidFill>
                  <a:schemeClr val="accent3">
                    <a:lumMod val="50000"/>
                  </a:schemeClr>
                </a:solidFill>
              </a:rPr>
              <a:t>IAPH Strategic Priorities</a:t>
            </a:r>
            <a:endParaRPr lang="en-US" sz="2800" dirty="0">
              <a:solidFill>
                <a:schemeClr val="accent3">
                  <a:lumMod val="50000"/>
                </a:schemeClr>
              </a:solidFill>
            </a:endParaRPr>
          </a:p>
        </p:txBody>
      </p:sp>
      <p:sp>
        <p:nvSpPr>
          <p:cNvPr id="10" name="Rectangle 3"/>
          <p:cNvSpPr txBox="1">
            <a:spLocks noChangeArrowheads="1"/>
          </p:cNvSpPr>
          <p:nvPr/>
        </p:nvSpPr>
        <p:spPr bwMode="auto">
          <a:xfrm>
            <a:off x="2133602" y="559617"/>
            <a:ext cx="9878115" cy="6167530"/>
          </a:xfrm>
          <a:prstGeom prst="rect">
            <a:avLst/>
          </a:prstGeom>
          <a:noFill/>
          <a:ln w="9525">
            <a:noFill/>
            <a:miter lim="800000"/>
            <a:headEnd/>
            <a:tailEnd/>
          </a:ln>
        </p:spPr>
        <p:txBody>
          <a:bodyPr/>
          <a:lstStyle/>
          <a:p>
            <a:r>
              <a:rPr lang="en-US" sz="2000" i="1" dirty="0"/>
              <a:t>The IAPH will provide leadership to a national research agenda to create and translate new knowledge to improve the health of Aboriginal, or Indigenous, Peoples (i.e., First Nations, Métis and Inuit). Such an agenda will be aligned with the CIHR Health Research Roadmap II and, in particular, with Research Priority B: Health and Wellness for Aboriginal Peoples</a:t>
            </a:r>
            <a:r>
              <a:rPr lang="en-US" sz="2000" i="1" dirty="0" smtClean="0"/>
              <a:t>.</a:t>
            </a:r>
          </a:p>
          <a:p>
            <a:endParaRPr lang="en-US" sz="2000" dirty="0" smtClean="0"/>
          </a:p>
          <a:p>
            <a:r>
              <a:rPr lang="en-US" sz="2400" dirty="0" smtClean="0"/>
              <a:t>The </a:t>
            </a:r>
            <a:r>
              <a:rPr lang="en-US" sz="2400" dirty="0"/>
              <a:t>Institute will focus its strategic agenda and initiatives on </a:t>
            </a:r>
            <a:r>
              <a:rPr lang="en-US" sz="2400" b="1" dirty="0"/>
              <a:t>three</a:t>
            </a:r>
            <a:r>
              <a:rPr lang="en-US" sz="2400" dirty="0"/>
              <a:t> strategic directives. These directives, with related initiatives, are as follows:</a:t>
            </a:r>
          </a:p>
          <a:p>
            <a:pPr lvl="0"/>
            <a:r>
              <a:rPr lang="en-CA" sz="2400" dirty="0"/>
              <a:t>1) </a:t>
            </a:r>
            <a:r>
              <a:rPr lang="en-CA" sz="2400" b="1" dirty="0"/>
              <a:t>To propel First Nations, Inuit and Métis Peoples and communities to drive First Nations, Inuit and Métis health research and knowledge translation</a:t>
            </a:r>
          </a:p>
          <a:p>
            <a:pPr lvl="0"/>
            <a:r>
              <a:rPr lang="en-US" sz="2400" dirty="0" smtClean="0"/>
              <a:t>-Mentor </a:t>
            </a:r>
            <a:r>
              <a:rPr lang="en-US" sz="2400" dirty="0"/>
              <a:t>and train the next generation of First Nations, Inuit and Métis researchers</a:t>
            </a:r>
            <a:r>
              <a:rPr lang="en-US" sz="2400" dirty="0" smtClean="0"/>
              <a:t>.</a:t>
            </a:r>
          </a:p>
          <a:p>
            <a:r>
              <a:rPr lang="en-US" sz="2400" dirty="0" smtClean="0"/>
              <a:t>-Incorporate </a:t>
            </a:r>
            <a:r>
              <a:rPr lang="en-US" sz="2400" dirty="0"/>
              <a:t>concepts of Indigenous wellness and Ways of Knowing into all CIHR initiatives</a:t>
            </a:r>
            <a:r>
              <a:rPr lang="en-US" sz="2400" dirty="0" smtClean="0"/>
              <a:t>.</a:t>
            </a:r>
          </a:p>
          <a:p>
            <a:r>
              <a:rPr lang="en-US" sz="2400" dirty="0" smtClean="0"/>
              <a:t>-Stimulate </a:t>
            </a:r>
            <a:r>
              <a:rPr lang="en-US" sz="2400" dirty="0"/>
              <a:t>and support collaborative networks of researchers, policy makers, service providers and First Nations, Inuit and Métis Peoples and communities to translate knowledge to improve the health of Indigenous populations.</a:t>
            </a:r>
            <a:r>
              <a:rPr lang="en-CA" sz="2400" dirty="0"/>
              <a:t> </a:t>
            </a:r>
          </a:p>
          <a:p>
            <a:endParaRPr lang="en-CA" sz="2400" dirty="0"/>
          </a:p>
          <a:p>
            <a:pPr lvl="0"/>
            <a:endParaRPr lang="en-CA" sz="2400" dirty="0"/>
          </a:p>
          <a:p>
            <a:endParaRPr lang="en-US" sz="2000" i="1" dirty="0"/>
          </a:p>
          <a:p>
            <a:endParaRPr lang="en-US" sz="2000" i="1" dirty="0"/>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372799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15119"/>
            <a:ext cx="9504219" cy="522974"/>
          </a:xfrm>
          <a:prstGeom prst="rect">
            <a:avLst/>
          </a:prstGeom>
          <a:noFill/>
          <a:ln w="9525">
            <a:noFill/>
            <a:miter lim="800000"/>
            <a:headEnd/>
            <a:tailEnd/>
          </a:ln>
        </p:spPr>
        <p:txBody>
          <a:bodyPr anchor="ctr"/>
          <a:lstStyle/>
          <a:p>
            <a:r>
              <a:rPr lang="en-US" sz="2800" dirty="0" smtClean="0">
                <a:solidFill>
                  <a:schemeClr val="accent3">
                    <a:lumMod val="50000"/>
                  </a:schemeClr>
                </a:solidFill>
              </a:rPr>
              <a:t>IAPH Strategic Priorities</a:t>
            </a:r>
            <a:endParaRPr lang="en-US" sz="2800" dirty="0">
              <a:solidFill>
                <a:schemeClr val="accent3">
                  <a:lumMod val="50000"/>
                </a:schemeClr>
              </a:solidFill>
            </a:endParaRPr>
          </a:p>
        </p:txBody>
      </p:sp>
      <p:sp>
        <p:nvSpPr>
          <p:cNvPr id="10" name="Rectangle 3"/>
          <p:cNvSpPr txBox="1">
            <a:spLocks noChangeArrowheads="1"/>
          </p:cNvSpPr>
          <p:nvPr/>
        </p:nvSpPr>
        <p:spPr bwMode="auto">
          <a:xfrm>
            <a:off x="2133602" y="559617"/>
            <a:ext cx="9878115" cy="6167530"/>
          </a:xfrm>
          <a:prstGeom prst="rect">
            <a:avLst/>
          </a:prstGeom>
          <a:noFill/>
          <a:ln w="9525">
            <a:noFill/>
            <a:miter lim="800000"/>
            <a:headEnd/>
            <a:tailEnd/>
          </a:ln>
        </p:spPr>
        <p:txBody>
          <a:bodyPr/>
          <a:lstStyle/>
          <a:p>
            <a:pPr lvl="0">
              <a:buNone/>
            </a:pPr>
            <a:r>
              <a:rPr lang="en-CA" sz="2400" b="1" dirty="0"/>
              <a:t>To transform First Nations, Inuit and Métis health using Indigenous Ways of Knowing, and the guiding principle of  </a:t>
            </a:r>
            <a:r>
              <a:rPr lang="en-CA" sz="2400" b="1" dirty="0" smtClean="0"/>
              <a:t>Reciprocal Learning</a:t>
            </a:r>
          </a:p>
          <a:p>
            <a:pPr lvl="0">
              <a:buNone/>
            </a:pPr>
            <a:endParaRPr lang="en-CA" sz="2400" b="1" dirty="0"/>
          </a:p>
          <a:p>
            <a:r>
              <a:rPr lang="en-CA" sz="2400" b="1" dirty="0" smtClean="0"/>
              <a:t>- </a:t>
            </a:r>
            <a:r>
              <a:rPr lang="en-US" sz="2400" dirty="0"/>
              <a:t>Design research funding opportunities that ensure First Nations, Inuit and Métis Peoples are an integral part of the entire research process.</a:t>
            </a:r>
            <a:endParaRPr lang="en-CA" sz="2400" dirty="0"/>
          </a:p>
          <a:p>
            <a:pPr lvl="0">
              <a:buNone/>
            </a:pPr>
            <a:endParaRPr lang="en-CA" sz="2400" b="1" dirty="0" smtClean="0"/>
          </a:p>
          <a:p>
            <a:r>
              <a:rPr lang="en-CA" sz="2400" b="1" dirty="0" smtClean="0"/>
              <a:t>- </a:t>
            </a:r>
            <a:r>
              <a:rPr lang="en-US" sz="2400" dirty="0"/>
              <a:t>Infuse Indigenous Ways of Knowing and the Two-Eyed Seeing approach into the research process in order to catalyze respect for Indigenous knowledge, values and cultures.</a:t>
            </a:r>
            <a:endParaRPr lang="en-CA" sz="2400" dirty="0"/>
          </a:p>
          <a:p>
            <a:pPr lvl="0">
              <a:buNone/>
            </a:pPr>
            <a:endParaRPr lang="en-CA" sz="2400" b="1" dirty="0" smtClean="0"/>
          </a:p>
          <a:p>
            <a:r>
              <a:rPr lang="en-CA" sz="2400" b="1" dirty="0" smtClean="0"/>
              <a:t>- </a:t>
            </a:r>
            <a:r>
              <a:rPr lang="en-US" sz="2400" dirty="0"/>
              <a:t>Advocate for the use of Indigenous Ways of Knowing and the Two-Eyed Seeing approach to influence research priorities and to determine interventions useful to First Nations, Inuit and Métis Peoples.</a:t>
            </a:r>
            <a:endParaRPr lang="en-CA" sz="2400" dirty="0"/>
          </a:p>
          <a:p>
            <a:pPr lvl="0">
              <a:buNone/>
            </a:pPr>
            <a:endParaRPr lang="en-CA" sz="2000" b="1" dirty="0" smtClean="0"/>
          </a:p>
          <a:p>
            <a:pPr lvl="0">
              <a:buNone/>
            </a:pPr>
            <a:endParaRPr lang="en-CA" sz="2000" dirty="0"/>
          </a:p>
          <a:p>
            <a:pPr lvl="0">
              <a:buNone/>
            </a:pPr>
            <a:endParaRPr lang="en-CA" sz="2000" dirty="0"/>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2353845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15119"/>
            <a:ext cx="9504219" cy="522974"/>
          </a:xfrm>
          <a:prstGeom prst="rect">
            <a:avLst/>
          </a:prstGeom>
          <a:noFill/>
          <a:ln w="9525">
            <a:noFill/>
            <a:miter lim="800000"/>
            <a:headEnd/>
            <a:tailEnd/>
          </a:ln>
        </p:spPr>
        <p:txBody>
          <a:bodyPr anchor="ctr"/>
          <a:lstStyle/>
          <a:p>
            <a:r>
              <a:rPr lang="en-US" sz="2800" dirty="0" smtClean="0">
                <a:solidFill>
                  <a:schemeClr val="accent3">
                    <a:lumMod val="50000"/>
                  </a:schemeClr>
                </a:solidFill>
              </a:rPr>
              <a:t>IAPH Strategic Priorities</a:t>
            </a:r>
            <a:endParaRPr lang="en-US" sz="2800" dirty="0">
              <a:solidFill>
                <a:schemeClr val="accent3">
                  <a:lumMod val="50000"/>
                </a:schemeClr>
              </a:solidFill>
            </a:endParaRPr>
          </a:p>
        </p:txBody>
      </p:sp>
      <p:sp>
        <p:nvSpPr>
          <p:cNvPr id="10" name="Rectangle 3"/>
          <p:cNvSpPr txBox="1">
            <a:spLocks noChangeArrowheads="1"/>
          </p:cNvSpPr>
          <p:nvPr/>
        </p:nvSpPr>
        <p:spPr bwMode="auto">
          <a:xfrm>
            <a:off x="2133602" y="559617"/>
            <a:ext cx="9878115" cy="6167530"/>
          </a:xfrm>
          <a:prstGeom prst="rect">
            <a:avLst/>
          </a:prstGeom>
          <a:noFill/>
          <a:ln w="9525">
            <a:noFill/>
            <a:miter lim="800000"/>
            <a:headEnd/>
            <a:tailEnd/>
          </a:ln>
        </p:spPr>
        <p:txBody>
          <a:bodyPr/>
          <a:lstStyle/>
          <a:p>
            <a:pPr>
              <a:buNone/>
            </a:pPr>
            <a:r>
              <a:rPr lang="en-CA" sz="2400" b="1" dirty="0"/>
              <a:t>To advance beyond acknowledged notions of health equity and give primacy to wellness, strength and resilience of First Nations, Inuit and Métis </a:t>
            </a:r>
            <a:r>
              <a:rPr lang="en-CA" sz="2400" b="1" dirty="0" smtClean="0"/>
              <a:t>Peoples.</a:t>
            </a:r>
          </a:p>
          <a:p>
            <a:pPr>
              <a:buNone/>
            </a:pPr>
            <a:endParaRPr lang="en-CA" sz="2400" b="1" dirty="0"/>
          </a:p>
          <a:p>
            <a:pPr>
              <a:buNone/>
            </a:pPr>
            <a:endParaRPr lang="en-CA" sz="2400" b="1" dirty="0"/>
          </a:p>
          <a:p>
            <a:r>
              <a:rPr lang="en-CA" sz="2400" dirty="0" smtClean="0"/>
              <a:t>-  </a:t>
            </a:r>
            <a:r>
              <a:rPr lang="en-US" sz="2400" dirty="0"/>
              <a:t>Collaborate with First Nations, Inuit and Métis Peoples to convey and advance concepts of wellness as standards for policy and practice to better the health of all Canadians.</a:t>
            </a:r>
            <a:endParaRPr lang="en-CA" sz="2400" dirty="0"/>
          </a:p>
          <a:p>
            <a:pPr lvl="0">
              <a:buNone/>
            </a:pPr>
            <a:endParaRPr lang="en-CA" sz="2400" dirty="0" smtClean="0"/>
          </a:p>
          <a:p>
            <a:r>
              <a:rPr lang="en-CA" sz="2400" dirty="0" smtClean="0"/>
              <a:t>- </a:t>
            </a:r>
            <a:r>
              <a:rPr lang="en-US" sz="2400" dirty="0"/>
              <a:t>Collaborate with international bodies to foster the integration of wellness into Indigenous health research and knowledge translation.</a:t>
            </a:r>
            <a:endParaRPr lang="en-CA" sz="2400" dirty="0"/>
          </a:p>
          <a:p>
            <a:pPr lvl="0">
              <a:buNone/>
            </a:pPr>
            <a:endParaRPr lang="en-CA" sz="2400" dirty="0" smtClean="0"/>
          </a:p>
          <a:p>
            <a:r>
              <a:rPr lang="en-CA" sz="2400" dirty="0" smtClean="0"/>
              <a:t>- </a:t>
            </a:r>
            <a:r>
              <a:rPr lang="en-US" sz="2400" dirty="0"/>
              <a:t>Work with researchers and policy makers to identify indicators to measure and monitor wellness.</a:t>
            </a:r>
            <a:endParaRPr lang="en-CA" sz="2400" dirty="0"/>
          </a:p>
          <a:p>
            <a:pPr lvl="0">
              <a:buNone/>
            </a:pPr>
            <a:endParaRPr lang="en-CA" sz="2000" dirty="0" smtClean="0"/>
          </a:p>
          <a:p>
            <a:pPr lvl="0">
              <a:buNone/>
            </a:pPr>
            <a:endParaRPr lang="en-CA" sz="2000" dirty="0"/>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1465679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15119"/>
            <a:ext cx="9504219" cy="522974"/>
          </a:xfrm>
          <a:prstGeom prst="rect">
            <a:avLst/>
          </a:prstGeom>
          <a:noFill/>
          <a:ln w="9525">
            <a:noFill/>
            <a:miter lim="800000"/>
            <a:headEnd/>
            <a:tailEnd/>
          </a:ln>
        </p:spPr>
        <p:txBody>
          <a:bodyPr anchor="ctr"/>
          <a:lstStyle/>
          <a:p>
            <a:r>
              <a:rPr lang="en-US" sz="2800" dirty="0" smtClean="0">
                <a:solidFill>
                  <a:schemeClr val="accent3">
                    <a:lumMod val="50000"/>
                  </a:schemeClr>
                </a:solidFill>
              </a:rPr>
              <a:t>IAPH Strategic Priorities</a:t>
            </a:r>
            <a:endParaRPr lang="en-US" sz="2800" dirty="0">
              <a:solidFill>
                <a:schemeClr val="accent3">
                  <a:lumMod val="50000"/>
                </a:schemeClr>
              </a:solidFill>
            </a:endParaRPr>
          </a:p>
        </p:txBody>
      </p:sp>
      <p:sp>
        <p:nvSpPr>
          <p:cNvPr id="10" name="Rectangle 3"/>
          <p:cNvSpPr txBox="1">
            <a:spLocks noChangeArrowheads="1"/>
          </p:cNvSpPr>
          <p:nvPr/>
        </p:nvSpPr>
        <p:spPr bwMode="auto">
          <a:xfrm>
            <a:off x="2133602" y="559617"/>
            <a:ext cx="9878115" cy="6167530"/>
          </a:xfrm>
          <a:prstGeom prst="rect">
            <a:avLst/>
          </a:prstGeom>
          <a:noFill/>
          <a:ln w="9525">
            <a:noFill/>
            <a:miter lim="800000"/>
            <a:headEnd/>
            <a:tailEnd/>
          </a:ln>
        </p:spPr>
        <p:txBody>
          <a:bodyPr/>
          <a:lstStyle/>
          <a:p>
            <a:r>
              <a:rPr lang="en-US" sz="2400" dirty="0"/>
              <a:t>To realize these three strategic directives, the IAPH will invest in CIHR initiatives and other activities of potential interest. Examples include the CIHR Roadmap Accelerated Fund (RAF) initiatives (i.e., the Pathways to Health Equity for Aboriginal Peoples that started in 2013-14, the Healthy Life Trajectories Initiative that started in 2015-16, and the Canadian Arm of the Healthy Life Trajectories Initiative, which will begin in 2017-18); the CIHR Indigenous Mentorship Network Program; and the New Iterative Peer-Review Process for Indigenous Health Research Applications. </a:t>
            </a:r>
            <a:endParaRPr lang="en-CA" sz="2400" dirty="0"/>
          </a:p>
          <a:p>
            <a:endParaRPr lang="en-US" sz="2400" dirty="0"/>
          </a:p>
          <a:p>
            <a:pPr>
              <a:defRPr/>
            </a:pPr>
            <a:r>
              <a:rPr lang="en-US" sz="2400" b="1" dirty="0"/>
              <a:t>Goals - </a:t>
            </a:r>
            <a:r>
              <a:rPr lang="en-US" sz="2400" dirty="0"/>
              <a:t>The goals of the IAPH strategic development activities are three-fold: </a:t>
            </a:r>
            <a:endParaRPr lang="en-US" sz="2400" b="1" dirty="0"/>
          </a:p>
          <a:p>
            <a:pPr marL="800100" lvl="1" indent="-342900">
              <a:buClr>
                <a:schemeClr val="accent3"/>
              </a:buClr>
              <a:buSzPct val="125000"/>
              <a:buFont typeface="+mj-lt"/>
              <a:buAutoNum type="arabicPeriod"/>
              <a:defRPr/>
            </a:pPr>
            <a:r>
              <a:rPr lang="en-US" sz="2400" dirty="0"/>
              <a:t>To support CIHR in increasing its investments in Indigenous health research to a minimum of 4.6% of CIHR’s annual budget;</a:t>
            </a:r>
          </a:p>
          <a:p>
            <a:pPr marL="800100" lvl="1" indent="-342900">
              <a:buClr>
                <a:schemeClr val="accent3"/>
              </a:buClr>
              <a:buSzPct val="125000"/>
              <a:buFont typeface="+mj-lt"/>
              <a:buAutoNum type="arabicPeriod"/>
              <a:defRPr/>
            </a:pPr>
            <a:r>
              <a:rPr lang="en-US" sz="2400" dirty="0"/>
              <a:t>To create new knowledge pertaining to Indigenous health; </a:t>
            </a:r>
          </a:p>
          <a:p>
            <a:pPr marL="800100" lvl="1" indent="-342900">
              <a:buClr>
                <a:schemeClr val="accent3"/>
              </a:buClr>
              <a:buSzPct val="125000"/>
              <a:buFont typeface="+mj-lt"/>
              <a:buAutoNum type="arabicPeriod"/>
              <a:defRPr/>
            </a:pPr>
            <a:r>
              <a:rPr lang="en-US" sz="2400" dirty="0"/>
              <a:t>To translate that knowledge to improve the health of First Nations, Inuit and Métis Peoples.</a:t>
            </a:r>
            <a:endParaRPr lang="en-CA" sz="2400" dirty="0"/>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3656716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4"/>
            <a:ext cx="9504219" cy="988804"/>
          </a:xfrm>
          <a:prstGeom prst="rect">
            <a:avLst/>
          </a:prstGeom>
          <a:noFill/>
          <a:ln w="9525">
            <a:noFill/>
            <a:miter lim="800000"/>
            <a:headEnd/>
            <a:tailEnd/>
          </a:ln>
        </p:spPr>
        <p:txBody>
          <a:bodyPr anchor="ctr"/>
          <a:lstStyle/>
          <a:p>
            <a:r>
              <a:rPr lang="en-US" sz="4400" dirty="0" err="1" smtClean="0">
                <a:solidFill>
                  <a:schemeClr val="accent3">
                    <a:lumMod val="50000"/>
                  </a:schemeClr>
                </a:solidFill>
              </a:rPr>
              <a:t>Megweetch</a:t>
            </a:r>
            <a:r>
              <a:rPr lang="en-US" sz="4400" dirty="0" smtClean="0">
                <a:solidFill>
                  <a:schemeClr val="accent3">
                    <a:lumMod val="50000"/>
                  </a:schemeClr>
                </a:solidFill>
              </a:rPr>
              <a:t>, Thank you, Questions?</a:t>
            </a:r>
            <a:endParaRPr lang="en-US" sz="4400" dirty="0">
              <a:solidFill>
                <a:schemeClr val="accent3">
                  <a:lumMod val="50000"/>
                </a:schemeClr>
              </a:solidFill>
            </a:endParaRPr>
          </a:p>
        </p:txBody>
      </p:sp>
      <p:sp>
        <p:nvSpPr>
          <p:cNvPr id="10" name="Rectangle 3"/>
          <p:cNvSpPr txBox="1">
            <a:spLocks noChangeArrowheads="1"/>
          </p:cNvSpPr>
          <p:nvPr/>
        </p:nvSpPr>
        <p:spPr bwMode="auto">
          <a:xfrm>
            <a:off x="2185091" y="1019194"/>
            <a:ext cx="7912645" cy="5854485"/>
          </a:xfrm>
          <a:prstGeom prst="rect">
            <a:avLst/>
          </a:prstGeom>
          <a:noFill/>
          <a:ln w="9525">
            <a:noFill/>
            <a:miter lim="800000"/>
            <a:headEnd/>
            <a:tailEnd/>
          </a:ln>
        </p:spPr>
        <p:txBody>
          <a:bodyPr/>
          <a:lstStyle/>
          <a:p>
            <a:pPr marL="342900" lvl="0" indent="-342900">
              <a:buFontTx/>
              <a:buChar char="-"/>
            </a:pPr>
            <a:endParaRPr lang="en-CA" sz="2000" dirty="0"/>
          </a:p>
          <a:p>
            <a:pPr marL="342900" lvl="0" indent="-342900">
              <a:buFontTx/>
              <a:buChar char="-"/>
            </a:pPr>
            <a:r>
              <a:rPr lang="en-CA" sz="2800" dirty="0" smtClean="0"/>
              <a:t>Special thanks to my </a:t>
            </a:r>
            <a:r>
              <a:rPr lang="en-CA" sz="2800" dirty="0" err="1" smtClean="0"/>
              <a:t>Kookum</a:t>
            </a:r>
            <a:r>
              <a:rPr lang="en-CA" sz="2800" dirty="0" smtClean="0"/>
              <a:t>, Elder Betty McKenna Elder Dot </a:t>
            </a:r>
            <a:r>
              <a:rPr lang="en-CA" sz="2800" dirty="0" err="1" smtClean="0"/>
              <a:t>Beaucage</a:t>
            </a:r>
            <a:r>
              <a:rPr lang="en-CA" sz="2800" dirty="0" smtClean="0"/>
              <a:t> Kennedy and Elder Juliette St. Denis, our energetic summer students and all the Advisory Committee Members who give generously of their time and advice to make the new lab a success. </a:t>
            </a:r>
            <a:endParaRPr lang="en-CA" sz="2800" dirty="0"/>
          </a:p>
          <a:p>
            <a:pPr marL="457200" indent="-457200">
              <a:lnSpc>
                <a:spcPct val="80000"/>
              </a:lnSpc>
              <a:buFontTx/>
              <a:buChar char="-"/>
            </a:pPr>
            <a:endParaRPr lang="en-US" sz="2800" dirty="0" smtClean="0">
              <a:solidFill>
                <a:srgbClr val="000000"/>
              </a:solidFill>
              <a:latin typeface="Calibri"/>
              <a:cs typeface="Calibri"/>
            </a:endParaRPr>
          </a:p>
          <a:p>
            <a:pPr>
              <a:lnSpc>
                <a:spcPct val="80000"/>
              </a:lnSpc>
            </a:pPr>
            <a:endParaRPr lang="en-US" sz="2800" dirty="0" smtClean="0">
              <a:solidFill>
                <a:srgbClr val="000000"/>
              </a:solidFill>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105943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4"/>
            <a:ext cx="9504219" cy="1546780"/>
          </a:xfrm>
          <a:prstGeom prst="rect">
            <a:avLst/>
          </a:prstGeom>
          <a:noFill/>
          <a:ln w="9525">
            <a:noFill/>
            <a:miter lim="800000"/>
            <a:headEnd/>
            <a:tailEnd/>
          </a:ln>
        </p:spPr>
        <p:txBody>
          <a:bodyPr anchor="ctr"/>
          <a:lstStyle/>
          <a:p>
            <a:r>
              <a:rPr lang="en-US" sz="4400" dirty="0" smtClean="0">
                <a:solidFill>
                  <a:schemeClr val="accent3">
                    <a:lumMod val="50000"/>
                  </a:schemeClr>
                </a:solidFill>
              </a:rPr>
              <a:t>Presenter Disclosure Slide</a:t>
            </a:r>
            <a:endParaRPr lang="en-US" sz="4400" dirty="0">
              <a:solidFill>
                <a:schemeClr val="accent3">
                  <a:lumMod val="50000"/>
                </a:schemeClr>
              </a:solidFill>
            </a:endParaRPr>
          </a:p>
        </p:txBody>
      </p:sp>
      <p:sp>
        <p:nvSpPr>
          <p:cNvPr id="10" name="Rectangle 3"/>
          <p:cNvSpPr txBox="1">
            <a:spLocks noChangeArrowheads="1"/>
          </p:cNvSpPr>
          <p:nvPr/>
        </p:nvSpPr>
        <p:spPr bwMode="auto">
          <a:xfrm>
            <a:off x="2133602" y="2174033"/>
            <a:ext cx="7912645" cy="4209892"/>
          </a:xfrm>
          <a:prstGeom prst="rect">
            <a:avLst/>
          </a:prstGeom>
          <a:noFill/>
          <a:ln w="9525">
            <a:noFill/>
            <a:miter lim="800000"/>
            <a:headEnd/>
            <a:tailEnd/>
          </a:ln>
        </p:spPr>
        <p:txBody>
          <a:bodyPr/>
          <a:lstStyle/>
          <a:p>
            <a:r>
              <a:rPr lang="en-US" sz="2800" b="1" dirty="0"/>
              <a:t>Carrie Bourassa, PhD</a:t>
            </a:r>
          </a:p>
          <a:p>
            <a:pPr>
              <a:spcBef>
                <a:spcPct val="20000"/>
              </a:spcBef>
              <a:buClr>
                <a:srgbClr val="64211C"/>
              </a:buClr>
              <a:defRPr/>
            </a:pPr>
            <a:endParaRPr lang="en-US" sz="2000" kern="0" dirty="0">
              <a:latin typeface="Calibri"/>
              <a:cs typeface="Calibri"/>
            </a:endParaRPr>
          </a:p>
          <a:p>
            <a:pPr lvl="0">
              <a:lnSpc>
                <a:spcPct val="150000"/>
              </a:lnSpc>
              <a:buFont typeface="Arial" pitchFamily="34" charset="0"/>
              <a:buChar char="•"/>
            </a:pPr>
            <a:r>
              <a:rPr lang="en-CA" sz="2000" b="1" dirty="0">
                <a:solidFill>
                  <a:prstClr val="black"/>
                </a:solidFill>
              </a:rPr>
              <a:t>Relationships with commercial interests: NONE</a:t>
            </a:r>
          </a:p>
          <a:p>
            <a:pPr lvl="0">
              <a:buFont typeface="Arial" pitchFamily="34" charset="0"/>
              <a:buChar char="•"/>
            </a:pPr>
            <a:r>
              <a:rPr lang="en-CA" sz="2000" b="1" dirty="0">
                <a:solidFill>
                  <a:prstClr val="black"/>
                </a:solidFill>
              </a:rPr>
              <a:t>Potential for conflict(s) of interest: NONE</a:t>
            </a:r>
          </a:p>
          <a:p>
            <a:pPr>
              <a:spcBef>
                <a:spcPct val="20000"/>
              </a:spcBef>
              <a:buClr>
                <a:srgbClr val="64211C"/>
              </a:buCl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a:spcBef>
                <a:spcPct val="20000"/>
              </a:spcBef>
              <a:buClr>
                <a:srgbClr val="64211C"/>
              </a:buClr>
              <a:defRPr/>
            </a:pPr>
            <a:endParaRPr lang="en-US" sz="2000" kern="0" dirty="0" smtClean="0">
              <a:latin typeface="Calibri"/>
              <a:cs typeface="Calibri"/>
            </a:endParaRPr>
          </a:p>
        </p:txBody>
      </p:sp>
    </p:spTree>
    <p:extLst>
      <p:ext uri="{BB962C8B-B14F-4D97-AF65-F5344CB8AC3E}">
        <p14:creationId xmlns:p14="http://schemas.microsoft.com/office/powerpoint/2010/main" val="1978861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0"/>
            <a:ext cx="9504219" cy="791396"/>
          </a:xfrm>
          <a:prstGeom prst="rect">
            <a:avLst/>
          </a:prstGeom>
          <a:noFill/>
          <a:ln w="9525">
            <a:noFill/>
            <a:miter lim="800000"/>
            <a:headEnd/>
            <a:tailEnd/>
          </a:ln>
        </p:spPr>
        <p:txBody>
          <a:bodyPr anchor="ctr"/>
          <a:lstStyle/>
          <a:p>
            <a:r>
              <a:rPr lang="en-US" sz="4400" dirty="0" smtClean="0">
                <a:solidFill>
                  <a:schemeClr val="accent3">
                    <a:lumMod val="50000"/>
                  </a:schemeClr>
                </a:solidFill>
              </a:rPr>
              <a:t>References and Good Reading </a:t>
            </a:r>
            <a:endParaRPr lang="en-US" sz="4400" dirty="0">
              <a:solidFill>
                <a:schemeClr val="accent3">
                  <a:lumMod val="50000"/>
                </a:schemeClr>
              </a:solidFill>
            </a:endParaRPr>
          </a:p>
        </p:txBody>
      </p:sp>
      <p:sp>
        <p:nvSpPr>
          <p:cNvPr id="10" name="Rectangle 3"/>
          <p:cNvSpPr txBox="1">
            <a:spLocks noChangeArrowheads="1"/>
          </p:cNvSpPr>
          <p:nvPr/>
        </p:nvSpPr>
        <p:spPr bwMode="auto">
          <a:xfrm>
            <a:off x="2185091" y="699374"/>
            <a:ext cx="8306609" cy="6174306"/>
          </a:xfrm>
          <a:prstGeom prst="rect">
            <a:avLst/>
          </a:prstGeom>
          <a:noFill/>
          <a:ln w="9525">
            <a:noFill/>
            <a:miter lim="800000"/>
            <a:headEnd/>
            <a:tailEnd/>
          </a:ln>
        </p:spPr>
        <p:txBody>
          <a:bodyPr/>
          <a:lstStyle/>
          <a:p>
            <a:pPr>
              <a:lnSpc>
                <a:spcPct val="80000"/>
              </a:lnSpc>
              <a:defRPr/>
            </a:pPr>
            <a:r>
              <a:rPr lang="en-CA" sz="2000" dirty="0">
                <a:solidFill>
                  <a:srgbClr val="000000"/>
                </a:solidFill>
                <a:latin typeface="Calibri"/>
                <a:cs typeface="Calibri"/>
              </a:rPr>
              <a:t>Bartlett, J., Iwasaki, Y., Gottlieb, B., Hall, D., </a:t>
            </a:r>
            <a:r>
              <a:rPr lang="en-CA" sz="2000" dirty="0" err="1">
                <a:solidFill>
                  <a:srgbClr val="000000"/>
                </a:solidFill>
                <a:latin typeface="Calibri"/>
                <a:cs typeface="Calibri"/>
              </a:rPr>
              <a:t>Mannell</a:t>
            </a:r>
            <a:r>
              <a:rPr lang="en-CA" sz="2000" dirty="0">
                <a:solidFill>
                  <a:srgbClr val="000000"/>
                </a:solidFill>
                <a:latin typeface="Calibri"/>
                <a:cs typeface="Calibri"/>
              </a:rPr>
              <a:t>, R. (2007) “</a:t>
            </a:r>
            <a:r>
              <a:rPr lang="en-CA" sz="2000" i="1" dirty="0">
                <a:solidFill>
                  <a:srgbClr val="000000"/>
                </a:solidFill>
                <a:latin typeface="Calibri"/>
                <a:cs typeface="Calibri"/>
              </a:rPr>
              <a:t>Framework for Aboriginal-guided decolonizing research involving </a:t>
            </a:r>
            <a:r>
              <a:rPr lang="en-US" sz="2000" i="1" dirty="0">
                <a:solidFill>
                  <a:srgbClr val="000000"/>
                </a:solidFill>
                <a:latin typeface="Calibri"/>
                <a:cs typeface="Calibri"/>
              </a:rPr>
              <a:t>M</a:t>
            </a:r>
            <a:r>
              <a:rPr lang="en-CA" sz="2000" i="1" dirty="0" err="1">
                <a:solidFill>
                  <a:srgbClr val="000000"/>
                </a:solidFill>
                <a:latin typeface="Calibri"/>
                <a:cs typeface="Calibri"/>
              </a:rPr>
              <a:t>étis</a:t>
            </a:r>
            <a:r>
              <a:rPr lang="en-US" sz="2000" i="1" dirty="0">
                <a:solidFill>
                  <a:srgbClr val="000000"/>
                </a:solidFill>
                <a:latin typeface="Calibri"/>
                <a:cs typeface="Calibri"/>
              </a:rPr>
              <a:t> </a:t>
            </a:r>
            <a:r>
              <a:rPr lang="en-CA" sz="2000" i="1" dirty="0">
                <a:solidFill>
                  <a:srgbClr val="000000"/>
                </a:solidFill>
                <a:latin typeface="Calibri"/>
                <a:cs typeface="Calibri"/>
              </a:rPr>
              <a:t>and First Nations persons with diabetes” </a:t>
            </a:r>
            <a:r>
              <a:rPr lang="en-CA" sz="2000" dirty="0">
                <a:solidFill>
                  <a:srgbClr val="000000"/>
                </a:solidFill>
                <a:latin typeface="Calibri"/>
                <a:cs typeface="Calibri"/>
              </a:rPr>
              <a:t>in </a:t>
            </a:r>
            <a:r>
              <a:rPr lang="en-CA" sz="2000" i="1" dirty="0">
                <a:solidFill>
                  <a:srgbClr val="000000"/>
                </a:solidFill>
                <a:latin typeface="Calibri"/>
                <a:cs typeface="Calibri"/>
              </a:rPr>
              <a:t> Social Science and Medicine, </a:t>
            </a:r>
            <a:r>
              <a:rPr lang="en-CA" sz="2000" dirty="0">
                <a:solidFill>
                  <a:srgbClr val="000000"/>
                </a:solidFill>
                <a:latin typeface="Calibri"/>
                <a:cs typeface="Calibri"/>
              </a:rPr>
              <a:t>pg. 1-12.</a:t>
            </a:r>
          </a:p>
          <a:p>
            <a:pPr>
              <a:lnSpc>
                <a:spcPct val="80000"/>
              </a:lnSpc>
              <a:defRPr/>
            </a:pPr>
            <a:r>
              <a:rPr lang="en-CA" sz="2000" dirty="0">
                <a:solidFill>
                  <a:srgbClr val="000000"/>
                </a:solidFill>
                <a:latin typeface="Calibri"/>
                <a:cs typeface="Calibri"/>
              </a:rPr>
              <a:t>Canadian Institutes of Health Research. (2007) </a:t>
            </a:r>
            <a:r>
              <a:rPr lang="en-CA" sz="2000" i="1" dirty="0">
                <a:solidFill>
                  <a:srgbClr val="000000"/>
                </a:solidFill>
                <a:latin typeface="Calibri"/>
                <a:cs typeface="Calibri"/>
              </a:rPr>
              <a:t>CIHR Guidelines for Health Research Involving Aboriginal People.  </a:t>
            </a:r>
            <a:r>
              <a:rPr lang="en-CA" sz="2000" dirty="0">
                <a:solidFill>
                  <a:srgbClr val="000000"/>
                </a:solidFill>
                <a:latin typeface="Calibri"/>
                <a:cs typeface="Calibri"/>
              </a:rPr>
              <a:t>CIHR:  Ottawa.</a:t>
            </a:r>
          </a:p>
          <a:p>
            <a:pPr>
              <a:lnSpc>
                <a:spcPct val="80000"/>
              </a:lnSpc>
              <a:defRPr/>
            </a:pPr>
            <a:r>
              <a:rPr lang="en-CA" sz="2000" dirty="0">
                <a:solidFill>
                  <a:srgbClr val="000000"/>
                </a:solidFill>
                <a:latin typeface="Calibri"/>
                <a:cs typeface="Calibri"/>
              </a:rPr>
              <a:t>Canadian Institutes of Health Research. (2011) </a:t>
            </a:r>
            <a:r>
              <a:rPr lang="en-CA" sz="2000" i="1" dirty="0">
                <a:solidFill>
                  <a:srgbClr val="000000"/>
                </a:solidFill>
                <a:latin typeface="Calibri"/>
                <a:cs typeface="Calibri"/>
              </a:rPr>
              <a:t>CIHR Guidelines for Health Research Involving Aboriginal People. </a:t>
            </a:r>
            <a:r>
              <a:rPr lang="en-CA" sz="2000" dirty="0">
                <a:solidFill>
                  <a:srgbClr val="000000"/>
                </a:solidFill>
                <a:latin typeface="Calibri"/>
                <a:cs typeface="Calibri"/>
              </a:rPr>
              <a:t> Downloaded June 24, 2011 at: http://</a:t>
            </a:r>
            <a:r>
              <a:rPr lang="en-CA" sz="2000" dirty="0" err="1">
                <a:solidFill>
                  <a:srgbClr val="000000"/>
                </a:solidFill>
                <a:latin typeface="Calibri"/>
                <a:cs typeface="Calibri"/>
              </a:rPr>
              <a:t>www.cihr-irsc.gc.ca</a:t>
            </a:r>
            <a:r>
              <a:rPr lang="en-CA" sz="2000" dirty="0">
                <a:solidFill>
                  <a:srgbClr val="000000"/>
                </a:solidFill>
                <a:latin typeface="Calibri"/>
                <a:cs typeface="Calibri"/>
              </a:rPr>
              <a:t>/e/29134.html</a:t>
            </a:r>
          </a:p>
          <a:p>
            <a:pPr>
              <a:lnSpc>
                <a:spcPct val="80000"/>
              </a:lnSpc>
              <a:defRPr/>
            </a:pPr>
            <a:r>
              <a:rPr lang="en-CA" sz="2000" dirty="0">
                <a:solidFill>
                  <a:srgbClr val="000000"/>
                </a:solidFill>
                <a:latin typeface="Calibri"/>
                <a:cs typeface="Calibri"/>
              </a:rPr>
              <a:t>Cardinal, Harold and Hildebrandt, Walter. (2000) Hildebrandt, </a:t>
            </a:r>
            <a:r>
              <a:rPr lang="en-CA" sz="2000" i="1" dirty="0">
                <a:solidFill>
                  <a:srgbClr val="000000"/>
                </a:solidFill>
                <a:latin typeface="Calibri"/>
                <a:cs typeface="Calibri"/>
              </a:rPr>
              <a:t>Treaty Elders </a:t>
            </a:r>
            <a:r>
              <a:rPr lang="en-CA" sz="2000" i="1" dirty="0" smtClean="0">
                <a:solidFill>
                  <a:srgbClr val="000000"/>
                </a:solidFill>
                <a:latin typeface="Calibri"/>
                <a:cs typeface="Calibri"/>
              </a:rPr>
              <a:t>of Saskatchewan </a:t>
            </a:r>
            <a:r>
              <a:rPr lang="en-CA" sz="2000" i="1" dirty="0">
                <a:solidFill>
                  <a:srgbClr val="000000"/>
                </a:solidFill>
                <a:latin typeface="Calibri"/>
                <a:cs typeface="Calibri"/>
              </a:rPr>
              <a:t>. </a:t>
            </a:r>
            <a:r>
              <a:rPr lang="en-CA" sz="2000" dirty="0">
                <a:solidFill>
                  <a:srgbClr val="000000"/>
                </a:solidFill>
                <a:latin typeface="Calibri"/>
                <a:cs typeface="Calibri"/>
              </a:rPr>
              <a:t>Calgary: University of Calgary Press.</a:t>
            </a:r>
            <a:endParaRPr lang="en-US" sz="2000" dirty="0">
              <a:solidFill>
                <a:srgbClr val="000000"/>
              </a:solidFill>
              <a:latin typeface="Calibri"/>
              <a:cs typeface="Calibri"/>
            </a:endParaRPr>
          </a:p>
          <a:p>
            <a:pPr>
              <a:defRPr/>
            </a:pPr>
            <a:r>
              <a:rPr lang="en-US" sz="2000" dirty="0"/>
              <a:t>Ermine, W., Sinclair, R., and Jeffrey, B. (2004). </a:t>
            </a:r>
            <a:r>
              <a:rPr lang="en-US" sz="2000" i="1" dirty="0"/>
              <a:t>The Ethics of Research Involving Indigenous Peoples.</a:t>
            </a:r>
            <a:r>
              <a:rPr lang="en-US" sz="2000" dirty="0"/>
              <a:t> Saskatoon, Saskatchewan: Indigenous Peoples' Health Research Centre. Retrieved from </a:t>
            </a:r>
            <a:r>
              <a:rPr lang="en-US" sz="2000" u="sng" dirty="0">
                <a:hlinkClick r:id="rId3"/>
              </a:rPr>
              <a:t>http://ahrnets.ca/files/2010/05/ethics_review_iphrc.pdf</a:t>
            </a:r>
            <a:r>
              <a:rPr lang="en-US" sz="2000" dirty="0" smtClean="0"/>
              <a:t>.</a:t>
            </a:r>
            <a:endParaRPr lang="en-US" sz="2000" dirty="0" smtClean="0">
              <a:solidFill>
                <a:srgbClr val="000000"/>
              </a:solidFill>
              <a:latin typeface="Calibri"/>
              <a:cs typeface="Calibri"/>
            </a:endParaRPr>
          </a:p>
          <a:p>
            <a:pPr>
              <a:defRPr/>
            </a:pPr>
            <a:r>
              <a:rPr lang="en-US" sz="2000" dirty="0" smtClean="0">
                <a:solidFill>
                  <a:srgbClr val="000000"/>
                </a:solidFill>
                <a:latin typeface="Calibri"/>
                <a:cs typeface="Calibri"/>
              </a:rPr>
              <a:t>Evans</a:t>
            </a:r>
            <a:r>
              <a:rPr lang="en-US" sz="2000" dirty="0">
                <a:solidFill>
                  <a:srgbClr val="000000"/>
                </a:solidFill>
                <a:latin typeface="Calibri"/>
                <a:cs typeface="Calibri"/>
              </a:rPr>
              <a:t>, M., Andersen, C., Dietrich, D., </a:t>
            </a:r>
            <a:r>
              <a:rPr lang="en-US" sz="2000" b="1" dirty="0" err="1">
                <a:solidFill>
                  <a:srgbClr val="000000"/>
                </a:solidFill>
                <a:latin typeface="Calibri"/>
                <a:cs typeface="Calibri"/>
              </a:rPr>
              <a:t>Bourrassa</a:t>
            </a:r>
            <a:r>
              <a:rPr lang="en-US" sz="2000" b="1" dirty="0">
                <a:solidFill>
                  <a:srgbClr val="000000"/>
                </a:solidFill>
                <a:latin typeface="Calibri"/>
                <a:cs typeface="Calibri"/>
              </a:rPr>
              <a:t>, C</a:t>
            </a:r>
            <a:r>
              <a:rPr lang="en-US" sz="2000" dirty="0">
                <a:solidFill>
                  <a:srgbClr val="000000"/>
                </a:solidFill>
                <a:latin typeface="Calibri"/>
                <a:cs typeface="Calibri"/>
              </a:rPr>
              <a:t>., Logan, T.,  Berg, L.D., &amp; </a:t>
            </a:r>
            <a:r>
              <a:rPr lang="en-US" sz="2000" dirty="0" err="1">
                <a:solidFill>
                  <a:srgbClr val="000000"/>
                </a:solidFill>
                <a:latin typeface="Calibri"/>
                <a:cs typeface="Calibri"/>
              </a:rPr>
              <a:t>Devolder</a:t>
            </a:r>
            <a:r>
              <a:rPr lang="en-US" sz="2000" dirty="0">
                <a:solidFill>
                  <a:srgbClr val="000000"/>
                </a:solidFill>
                <a:latin typeface="Calibri"/>
                <a:cs typeface="Calibri"/>
              </a:rPr>
              <a:t>, E. (2012). </a:t>
            </a:r>
            <a:r>
              <a:rPr lang="en-US" sz="2000" dirty="0" smtClean="0">
                <a:solidFill>
                  <a:srgbClr val="000000"/>
                </a:solidFill>
                <a:latin typeface="Calibri"/>
                <a:cs typeface="Calibri"/>
              </a:rPr>
              <a:t>Funding </a:t>
            </a:r>
            <a:r>
              <a:rPr lang="en-US" sz="2000" dirty="0">
                <a:solidFill>
                  <a:srgbClr val="000000"/>
                </a:solidFill>
                <a:latin typeface="Calibri"/>
                <a:cs typeface="Calibri"/>
              </a:rPr>
              <a:t>and Ethics in Métis Community Based Research:  The Complications of a </a:t>
            </a:r>
            <a:r>
              <a:rPr lang="en-US" sz="2000" dirty="0" smtClean="0">
                <a:solidFill>
                  <a:srgbClr val="000000"/>
                </a:solidFill>
                <a:latin typeface="Calibri"/>
                <a:cs typeface="Calibri"/>
              </a:rPr>
              <a:t>Contemporary </a:t>
            </a:r>
            <a:r>
              <a:rPr lang="en-US" sz="2000" dirty="0">
                <a:solidFill>
                  <a:srgbClr val="000000"/>
                </a:solidFill>
                <a:latin typeface="Calibri"/>
                <a:cs typeface="Calibri"/>
              </a:rPr>
              <a:t>Context, </a:t>
            </a:r>
            <a:r>
              <a:rPr lang="en-US" sz="2000" i="1" dirty="0">
                <a:solidFill>
                  <a:srgbClr val="000000"/>
                </a:solidFill>
                <a:latin typeface="Calibri"/>
                <a:cs typeface="Calibri"/>
              </a:rPr>
              <a:t>International Journal of Critical Indigenous Studies</a:t>
            </a:r>
            <a:r>
              <a:rPr lang="en-US" sz="2000" dirty="0">
                <a:solidFill>
                  <a:srgbClr val="000000"/>
                </a:solidFill>
                <a:latin typeface="Calibri"/>
                <a:cs typeface="Calibri"/>
              </a:rPr>
              <a:t>, Vol. 5, No. 1, 54</a:t>
            </a:r>
            <a:r>
              <a:rPr lang="en-US" sz="2000" dirty="0" smtClean="0">
                <a:solidFill>
                  <a:srgbClr val="000000"/>
                </a:solidFill>
                <a:latin typeface="Calibri"/>
                <a:cs typeface="Calibri"/>
              </a:rPr>
              <a:t>-66</a:t>
            </a:r>
            <a:r>
              <a:rPr lang="en-US" sz="2000" dirty="0">
                <a:solidFill>
                  <a:srgbClr val="000000"/>
                </a:solidFill>
                <a:latin typeface="Calibri"/>
                <a:cs typeface="Calibri"/>
              </a:rPr>
              <a:t>.</a:t>
            </a:r>
            <a:endParaRPr lang="en-CA" sz="2000" dirty="0">
              <a:solidFill>
                <a:srgbClr val="000000"/>
              </a:solidFill>
              <a:latin typeface="Calibri"/>
              <a:cs typeface="Calibri"/>
            </a:endParaRPr>
          </a:p>
          <a:p>
            <a:pPr>
              <a:lnSpc>
                <a:spcPct val="80000"/>
              </a:lnSpc>
              <a:defRPr/>
            </a:pPr>
            <a:r>
              <a:rPr lang="en-CA" sz="2000" dirty="0">
                <a:solidFill>
                  <a:srgbClr val="000000"/>
                </a:solidFill>
                <a:latin typeface="Calibri"/>
                <a:cs typeface="Calibri"/>
              </a:rPr>
              <a:t>NAHO.  (2007)  </a:t>
            </a:r>
            <a:r>
              <a:rPr lang="en-CA" sz="2000" i="1" dirty="0">
                <a:solidFill>
                  <a:srgbClr val="000000"/>
                </a:solidFill>
                <a:latin typeface="Calibri"/>
                <a:cs typeface="Calibri"/>
              </a:rPr>
              <a:t>OCAP:  Ownership, Control, Access, Possession:  Sanctioned by the First Nations Governance Committee. </a:t>
            </a:r>
            <a:r>
              <a:rPr lang="en-CA" sz="2000" dirty="0">
                <a:solidFill>
                  <a:srgbClr val="000000"/>
                </a:solidFill>
                <a:latin typeface="Calibri"/>
                <a:cs typeface="Calibri"/>
              </a:rPr>
              <a:t>Ottawa:  NAHO.  Retrieved Feb. 16/11 at: </a:t>
            </a:r>
          </a:p>
          <a:p>
            <a:pPr>
              <a:lnSpc>
                <a:spcPct val="80000"/>
              </a:lnSpc>
              <a:defRPr/>
            </a:pPr>
            <a:r>
              <a:rPr lang="en-CA" sz="2000" dirty="0">
                <a:solidFill>
                  <a:srgbClr val="000000"/>
                </a:solidFill>
                <a:latin typeface="Calibri"/>
                <a:cs typeface="Calibri"/>
                <a:hlinkClick r:id="rId4"/>
              </a:rPr>
              <a:t>http://www.naho.ca/firstnations/english/documents/toolkits/FNC_OCAPInformationResource.pdf</a:t>
            </a:r>
            <a:endParaRPr lang="en-CA" sz="2000" dirty="0">
              <a:solidFill>
                <a:srgbClr val="000000"/>
              </a:solidFill>
              <a:latin typeface="Calibri"/>
              <a:cs typeface="Calibri"/>
            </a:endParaRPr>
          </a:p>
          <a:p>
            <a:pPr>
              <a:lnSpc>
                <a:spcPct val="80000"/>
              </a:lnSpc>
              <a:defRPr/>
            </a:pPr>
            <a:endParaRPr lang="en-CA" sz="2000" dirty="0">
              <a:solidFill>
                <a:srgbClr val="FFFF00"/>
              </a:solidFill>
              <a:latin typeface="Book Antiqua" charset="0"/>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4198415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0"/>
            <a:ext cx="9504219" cy="831035"/>
          </a:xfrm>
          <a:prstGeom prst="rect">
            <a:avLst/>
          </a:prstGeom>
          <a:noFill/>
          <a:ln w="9525">
            <a:noFill/>
            <a:miter lim="800000"/>
            <a:headEnd/>
            <a:tailEnd/>
          </a:ln>
        </p:spPr>
        <p:txBody>
          <a:bodyPr anchor="ctr"/>
          <a:lstStyle/>
          <a:p>
            <a:r>
              <a:rPr lang="en-US" sz="4400" dirty="0" smtClean="0">
                <a:solidFill>
                  <a:schemeClr val="accent3">
                    <a:lumMod val="50000"/>
                  </a:schemeClr>
                </a:solidFill>
              </a:rPr>
              <a:t>References and Good Reading </a:t>
            </a:r>
            <a:endParaRPr lang="en-US" sz="4400" dirty="0">
              <a:solidFill>
                <a:schemeClr val="accent3">
                  <a:lumMod val="50000"/>
                </a:schemeClr>
              </a:solidFill>
            </a:endParaRPr>
          </a:p>
        </p:txBody>
      </p:sp>
      <p:sp>
        <p:nvSpPr>
          <p:cNvPr id="10" name="Rectangle 3"/>
          <p:cNvSpPr txBox="1">
            <a:spLocks noChangeArrowheads="1"/>
          </p:cNvSpPr>
          <p:nvPr/>
        </p:nvSpPr>
        <p:spPr bwMode="auto">
          <a:xfrm>
            <a:off x="2185091" y="768316"/>
            <a:ext cx="7912645" cy="6105363"/>
          </a:xfrm>
          <a:prstGeom prst="rect">
            <a:avLst/>
          </a:prstGeom>
          <a:noFill/>
          <a:ln w="9525">
            <a:noFill/>
            <a:miter lim="800000"/>
            <a:headEnd/>
            <a:tailEnd/>
          </a:ln>
        </p:spPr>
        <p:txBody>
          <a:bodyPr/>
          <a:lstStyle/>
          <a:p>
            <a:pPr>
              <a:lnSpc>
                <a:spcPct val="80000"/>
              </a:lnSpc>
            </a:pPr>
            <a:r>
              <a:rPr lang="en-CA" sz="2000" dirty="0">
                <a:solidFill>
                  <a:srgbClr val="000000"/>
                </a:solidFill>
                <a:latin typeface="Calibri"/>
                <a:cs typeface="Calibri"/>
              </a:rPr>
              <a:t>NAHO.  (2004)  </a:t>
            </a:r>
            <a:r>
              <a:rPr lang="en-CA" sz="2000" i="1" dirty="0">
                <a:solidFill>
                  <a:srgbClr val="000000"/>
                </a:solidFill>
                <a:latin typeface="Calibri"/>
                <a:cs typeface="Calibri"/>
              </a:rPr>
              <a:t>Ownership, Control, Access, Possession (OCAP) or Self-Determination Applied to Research:  A Critical Analysis of Contemporary First Nations Research and Some Options for First Nations Communities.  </a:t>
            </a:r>
            <a:r>
              <a:rPr lang="en-CA" sz="2000" dirty="0">
                <a:solidFill>
                  <a:srgbClr val="000000"/>
                </a:solidFill>
                <a:latin typeface="Calibri"/>
                <a:cs typeface="Calibri"/>
              </a:rPr>
              <a:t>Ottawa:  NAHO.</a:t>
            </a:r>
          </a:p>
          <a:p>
            <a:pPr>
              <a:lnSpc>
                <a:spcPct val="80000"/>
              </a:lnSpc>
            </a:pPr>
            <a:r>
              <a:rPr lang="en-CA" sz="2000" dirty="0">
                <a:solidFill>
                  <a:srgbClr val="000000"/>
                </a:solidFill>
                <a:latin typeface="Calibri"/>
                <a:cs typeface="Calibri"/>
              </a:rPr>
              <a:t>Royal Commission on Aboriginal Peoples. 1996. On-line version: http://</a:t>
            </a:r>
            <a:r>
              <a:rPr lang="en-CA" sz="2000" dirty="0" err="1">
                <a:solidFill>
                  <a:srgbClr val="000000"/>
                </a:solidFill>
                <a:latin typeface="Calibri"/>
                <a:cs typeface="Calibri"/>
              </a:rPr>
              <a:t>www.ainc</a:t>
            </a:r>
            <a:r>
              <a:rPr lang="en-CA" sz="2000" dirty="0">
                <a:solidFill>
                  <a:srgbClr val="000000"/>
                </a:solidFill>
                <a:latin typeface="Calibri"/>
                <a:cs typeface="Calibri"/>
              </a:rPr>
              <a:t>- </a:t>
            </a:r>
          </a:p>
          <a:p>
            <a:pPr>
              <a:lnSpc>
                <a:spcPct val="80000"/>
              </a:lnSpc>
            </a:pPr>
            <a:r>
              <a:rPr lang="en-CA" sz="2000" dirty="0" err="1">
                <a:solidFill>
                  <a:srgbClr val="000000"/>
                </a:solidFill>
                <a:latin typeface="Calibri"/>
                <a:cs typeface="Calibri"/>
              </a:rPr>
              <a:t>inac.gc.ca</a:t>
            </a:r>
            <a:r>
              <a:rPr lang="en-CA" sz="2000" dirty="0">
                <a:solidFill>
                  <a:srgbClr val="000000"/>
                </a:solidFill>
                <a:latin typeface="Calibri"/>
                <a:cs typeface="Calibri"/>
              </a:rPr>
              <a:t>/</a:t>
            </a:r>
            <a:r>
              <a:rPr lang="en-CA" sz="2000" dirty="0" err="1">
                <a:solidFill>
                  <a:srgbClr val="000000"/>
                </a:solidFill>
                <a:latin typeface="Calibri"/>
                <a:cs typeface="Calibri"/>
              </a:rPr>
              <a:t>ch</a:t>
            </a:r>
            <a:r>
              <a:rPr lang="en-CA" sz="2000" dirty="0">
                <a:solidFill>
                  <a:srgbClr val="000000"/>
                </a:solidFill>
                <a:latin typeface="Calibri"/>
                <a:cs typeface="Calibri"/>
              </a:rPr>
              <a:t>/</a:t>
            </a:r>
            <a:r>
              <a:rPr lang="en-CA" sz="2000" dirty="0" err="1">
                <a:solidFill>
                  <a:srgbClr val="000000"/>
                </a:solidFill>
                <a:latin typeface="Calibri"/>
                <a:cs typeface="Calibri"/>
              </a:rPr>
              <a:t>rcap</a:t>
            </a:r>
            <a:r>
              <a:rPr lang="en-CA" sz="2000" dirty="0">
                <a:solidFill>
                  <a:srgbClr val="000000"/>
                </a:solidFill>
                <a:latin typeface="Calibri"/>
                <a:cs typeface="Calibri"/>
              </a:rPr>
              <a:t>.</a:t>
            </a:r>
          </a:p>
          <a:p>
            <a:pPr>
              <a:lnSpc>
                <a:spcPct val="80000"/>
              </a:lnSpc>
            </a:pPr>
            <a:r>
              <a:rPr lang="en-CA" sz="2000" dirty="0" err="1"/>
              <a:t>Schnarch</a:t>
            </a:r>
            <a:r>
              <a:rPr lang="en-CA" sz="2000" dirty="0"/>
              <a:t>, B. (2004). Ownership, Control, Access, and Possession (OCAP) or Self-determination Applied to Research. </a:t>
            </a:r>
            <a:r>
              <a:rPr lang="en-CA" sz="2000" i="1" dirty="0"/>
              <a:t>Journal of Aboriginal Health</a:t>
            </a:r>
            <a:r>
              <a:rPr lang="en-CA" sz="2000" dirty="0"/>
              <a:t>, </a:t>
            </a:r>
            <a:r>
              <a:rPr lang="en-CA" sz="2000" i="1" dirty="0"/>
              <a:t>1</a:t>
            </a:r>
            <a:r>
              <a:rPr lang="en-CA" sz="2000" dirty="0"/>
              <a:t>(1), 80-95</a:t>
            </a:r>
            <a:r>
              <a:rPr lang="en-CA" sz="2000" dirty="0" smtClean="0"/>
              <a:t>.</a:t>
            </a:r>
            <a:endParaRPr lang="en-CA" sz="2000" dirty="0" smtClean="0">
              <a:solidFill>
                <a:srgbClr val="000000"/>
              </a:solidFill>
              <a:latin typeface="Calibri"/>
              <a:cs typeface="Calibri"/>
            </a:endParaRPr>
          </a:p>
          <a:p>
            <a:pPr>
              <a:lnSpc>
                <a:spcPct val="80000"/>
              </a:lnSpc>
            </a:pPr>
            <a:r>
              <a:rPr lang="en-CA" sz="2000" dirty="0" smtClean="0">
                <a:solidFill>
                  <a:srgbClr val="000000"/>
                </a:solidFill>
                <a:latin typeface="Calibri"/>
                <a:cs typeface="Calibri"/>
              </a:rPr>
              <a:t>Statistics </a:t>
            </a:r>
            <a:r>
              <a:rPr lang="en-CA" sz="2000" dirty="0">
                <a:solidFill>
                  <a:srgbClr val="000000"/>
                </a:solidFill>
                <a:latin typeface="Calibri"/>
                <a:cs typeface="Calibri"/>
              </a:rPr>
              <a:t>Canada (2008). </a:t>
            </a:r>
            <a:r>
              <a:rPr lang="en-CA" sz="2000" i="1" dirty="0">
                <a:solidFill>
                  <a:srgbClr val="000000"/>
                </a:solidFill>
                <a:latin typeface="Calibri"/>
                <a:cs typeface="Calibri"/>
              </a:rPr>
              <a:t>Aboriginal peoples in Canada in 2006: Inuit, Métis and First Nations. Ottawa: Author. Retrieved from </a:t>
            </a:r>
            <a:r>
              <a:rPr lang="en-CA" sz="2000" i="1" dirty="0">
                <a:solidFill>
                  <a:srgbClr val="000000"/>
                </a:solidFill>
                <a:latin typeface="Calibri"/>
                <a:cs typeface="Calibri"/>
                <a:hlinkClick r:id="rId3"/>
              </a:rPr>
              <a:t>http://www12.statcan.ca/english/census06/analysis/aboriginal/index.cfm</a:t>
            </a:r>
            <a:r>
              <a:rPr lang="en-CA" sz="2000" i="1" dirty="0">
                <a:solidFill>
                  <a:srgbClr val="000000"/>
                </a:solidFill>
                <a:latin typeface="Calibri"/>
                <a:cs typeface="Calibri"/>
              </a:rPr>
              <a:t>.</a:t>
            </a:r>
          </a:p>
          <a:p>
            <a:pPr>
              <a:lnSpc>
                <a:spcPct val="80000"/>
              </a:lnSpc>
            </a:pPr>
            <a:r>
              <a:rPr lang="en-CA" sz="2000" dirty="0">
                <a:solidFill>
                  <a:srgbClr val="000000"/>
                </a:solidFill>
                <a:latin typeface="Calibri"/>
                <a:cs typeface="Calibri"/>
              </a:rPr>
              <a:t>TCPS 2:  </a:t>
            </a:r>
            <a:r>
              <a:rPr lang="en-CA" sz="2000" dirty="0">
                <a:solidFill>
                  <a:srgbClr val="000000"/>
                </a:solidFill>
                <a:latin typeface="Calibri"/>
                <a:cs typeface="Calibri"/>
                <a:hlinkClick r:id="rId4"/>
              </a:rPr>
              <a:t>http://</a:t>
            </a:r>
            <a:r>
              <a:rPr lang="en-CA" sz="2000" dirty="0" err="1">
                <a:solidFill>
                  <a:srgbClr val="000000"/>
                </a:solidFill>
                <a:latin typeface="Calibri"/>
                <a:cs typeface="Calibri"/>
                <a:hlinkClick r:id="rId4"/>
              </a:rPr>
              <a:t>www.ethics.gc.ca</a:t>
            </a:r>
            <a:r>
              <a:rPr lang="en-CA" sz="2000" dirty="0">
                <a:solidFill>
                  <a:srgbClr val="000000"/>
                </a:solidFill>
                <a:latin typeface="Calibri"/>
                <a:cs typeface="Calibri"/>
                <a:hlinkClick r:id="rId4"/>
              </a:rPr>
              <a:t>/</a:t>
            </a:r>
            <a:r>
              <a:rPr lang="en-CA" sz="2000" dirty="0" err="1">
                <a:solidFill>
                  <a:srgbClr val="000000"/>
                </a:solidFill>
                <a:latin typeface="Calibri"/>
                <a:cs typeface="Calibri"/>
                <a:hlinkClick r:id="rId4"/>
              </a:rPr>
              <a:t>eng</a:t>
            </a:r>
            <a:r>
              <a:rPr lang="en-CA" sz="2000" dirty="0">
                <a:solidFill>
                  <a:srgbClr val="000000"/>
                </a:solidFill>
                <a:latin typeface="Calibri"/>
                <a:cs typeface="Calibri"/>
                <a:hlinkClick r:id="rId4"/>
              </a:rPr>
              <a:t>/policy-</a:t>
            </a:r>
            <a:r>
              <a:rPr lang="en-CA" sz="2000" dirty="0" err="1">
                <a:solidFill>
                  <a:srgbClr val="000000"/>
                </a:solidFill>
                <a:latin typeface="Calibri"/>
                <a:cs typeface="Calibri"/>
                <a:hlinkClick r:id="rId4"/>
              </a:rPr>
              <a:t>politique</a:t>
            </a:r>
            <a:r>
              <a:rPr lang="en-CA" sz="2000" dirty="0">
                <a:solidFill>
                  <a:srgbClr val="000000"/>
                </a:solidFill>
                <a:latin typeface="Calibri"/>
                <a:cs typeface="Calibri"/>
                <a:hlinkClick r:id="rId4"/>
              </a:rPr>
              <a:t>/initiatives/tcps2-eptc2/chapter9-chapitre9</a:t>
            </a:r>
            <a:r>
              <a:rPr lang="en-CA" sz="2000" dirty="0" smtClean="0">
                <a:solidFill>
                  <a:srgbClr val="000000"/>
                </a:solidFill>
                <a:latin typeface="Calibri"/>
                <a:cs typeface="Calibri"/>
                <a:hlinkClick r:id="rId4"/>
              </a:rPr>
              <a:t>/</a:t>
            </a:r>
            <a:endParaRPr lang="en-CA" sz="2000" dirty="0" smtClean="0">
              <a:solidFill>
                <a:srgbClr val="000000"/>
              </a:solidFill>
              <a:latin typeface="Calibri"/>
              <a:cs typeface="Calibri"/>
            </a:endParaRPr>
          </a:p>
          <a:p>
            <a:pPr>
              <a:buNone/>
            </a:pPr>
            <a:endParaRPr lang="en-CA" sz="2000" dirty="0" smtClean="0">
              <a:solidFill>
                <a:srgbClr val="000000"/>
              </a:solidFill>
              <a:latin typeface="Calibri"/>
              <a:cs typeface="Calibri"/>
            </a:endParaRPr>
          </a:p>
          <a:p>
            <a:pPr>
              <a:buNone/>
            </a:pPr>
            <a:r>
              <a:rPr lang="en-US" sz="2000" baseline="30000" dirty="0"/>
              <a:t>1</a:t>
            </a:r>
            <a:r>
              <a:rPr lang="en-US" sz="2000" dirty="0" smtClean="0"/>
              <a:t>Report </a:t>
            </a:r>
            <a:r>
              <a:rPr lang="en-US" sz="2000" dirty="0"/>
              <a:t>of the Indigenous Peoples’ Health Research Centre to the Institute of Aboriginal Peoples’ Health, the Canadian Institutes of Health Research</a:t>
            </a:r>
            <a:br>
              <a:rPr lang="en-US" sz="2000" dirty="0"/>
            </a:br>
            <a:r>
              <a:rPr lang="en-US" sz="2000" dirty="0" smtClean="0"/>
              <a:t>Willie </a:t>
            </a:r>
            <a:r>
              <a:rPr lang="en-US" sz="2000" dirty="0"/>
              <a:t>Ermine, </a:t>
            </a:r>
            <a:r>
              <a:rPr lang="en-US" sz="2000" dirty="0" err="1"/>
              <a:t>M.Ed</a:t>
            </a:r>
            <a:r>
              <a:rPr lang="en-US" sz="2000" dirty="0"/>
              <a:t>, Raven Sinclair, PhD Candidate, </a:t>
            </a:r>
            <a:r>
              <a:rPr lang="en-US" sz="2000" dirty="0" err="1"/>
              <a:t>Madisun</a:t>
            </a:r>
            <a:r>
              <a:rPr lang="en-US" sz="2000" dirty="0"/>
              <a:t> Browne, LLB</a:t>
            </a:r>
            <a:br>
              <a:rPr lang="en-US" sz="2000" dirty="0"/>
            </a:br>
            <a:r>
              <a:rPr lang="en-US" sz="2000" dirty="0"/>
              <a:t>Indigenous Peoples’ Health Research Centre Saskatoon, SK</a:t>
            </a:r>
            <a:br>
              <a:rPr lang="en-US" sz="2000" dirty="0"/>
            </a:br>
            <a:r>
              <a:rPr lang="en-US" sz="2000" dirty="0"/>
              <a:t>©Indigenous Peoples’ Health Research Centre, March </a:t>
            </a:r>
            <a:r>
              <a:rPr lang="en-US" sz="2000" dirty="0" smtClean="0"/>
              <a:t>2005</a:t>
            </a:r>
          </a:p>
          <a:p>
            <a:pPr>
              <a:buNone/>
            </a:pPr>
            <a:endParaRPr lang="en-US" sz="2000" dirty="0"/>
          </a:p>
          <a:p>
            <a:pPr>
              <a:lnSpc>
                <a:spcPct val="80000"/>
              </a:lnSpc>
            </a:pPr>
            <a:endParaRPr lang="en-CA" sz="2000" baseline="30000" dirty="0">
              <a:solidFill>
                <a:srgbClr val="000000"/>
              </a:solidFill>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2384358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4"/>
            <a:ext cx="9504219" cy="1546780"/>
          </a:xfrm>
          <a:prstGeom prst="rect">
            <a:avLst/>
          </a:prstGeom>
          <a:noFill/>
          <a:ln w="9525">
            <a:noFill/>
            <a:miter lim="800000"/>
            <a:headEnd/>
            <a:tailEnd/>
          </a:ln>
        </p:spPr>
        <p:txBody>
          <a:bodyPr anchor="ctr"/>
          <a:lstStyle/>
          <a:p>
            <a:r>
              <a:rPr lang="en-US" sz="4400" dirty="0" smtClean="0">
                <a:solidFill>
                  <a:schemeClr val="accent3">
                    <a:lumMod val="50000"/>
                  </a:schemeClr>
                </a:solidFill>
              </a:rPr>
              <a:t>The Concept of Wisdom Water</a:t>
            </a:r>
            <a:endParaRPr lang="en-US" sz="4400" dirty="0">
              <a:solidFill>
                <a:schemeClr val="accent3">
                  <a:lumMod val="50000"/>
                </a:schemeClr>
              </a:solidFill>
            </a:endParaRPr>
          </a:p>
        </p:txBody>
      </p:sp>
      <p:sp>
        <p:nvSpPr>
          <p:cNvPr id="10" name="Rectangle 3"/>
          <p:cNvSpPr txBox="1">
            <a:spLocks noChangeArrowheads="1"/>
          </p:cNvSpPr>
          <p:nvPr/>
        </p:nvSpPr>
        <p:spPr bwMode="auto">
          <a:xfrm>
            <a:off x="2133602" y="1369299"/>
            <a:ext cx="7912645" cy="5014626"/>
          </a:xfrm>
          <a:prstGeom prst="rect">
            <a:avLst/>
          </a:prstGeom>
          <a:noFill/>
          <a:ln w="9525">
            <a:noFill/>
            <a:miter lim="800000"/>
            <a:headEnd/>
            <a:tailEnd/>
          </a:ln>
        </p:spPr>
        <p:txBody>
          <a:bodyPr/>
          <a:lstStyle/>
          <a:p>
            <a:pPr marL="342900" indent="-342900">
              <a:spcBef>
                <a:spcPct val="20000"/>
              </a:spcBef>
              <a:buClr>
                <a:srgbClr val="64211C"/>
              </a:buClr>
              <a:buFontTx/>
              <a:buChar char="-"/>
              <a:defRPr/>
            </a:pPr>
            <a:r>
              <a:rPr lang="en-US" sz="2000" kern="0" dirty="0" smtClean="0">
                <a:latin typeface="Calibri"/>
                <a:cs typeface="Calibri"/>
              </a:rPr>
              <a:t>I humbly acknowledge the </a:t>
            </a:r>
            <a:r>
              <a:rPr lang="en-US" sz="2000" dirty="0" smtClean="0"/>
              <a:t>Robinson-Superior Treaty territory and the land on which we gather is the traditional territory of the  </a:t>
            </a:r>
            <a:r>
              <a:rPr lang="en-US" sz="2000" dirty="0" err="1" smtClean="0"/>
              <a:t>Anishnaabeg</a:t>
            </a:r>
            <a:r>
              <a:rPr lang="en-US" sz="2000" dirty="0" smtClean="0"/>
              <a:t> and </a:t>
            </a:r>
            <a:r>
              <a:rPr lang="en-US" sz="2000" smtClean="0"/>
              <a:t>the Metis. </a:t>
            </a: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a:latin typeface="Calibri"/>
              <a:cs typeface="Calibri"/>
            </a:endParaRPr>
          </a:p>
          <a:p>
            <a:pPr marL="342900" indent="-342900">
              <a:spcBef>
                <a:spcPct val="20000"/>
              </a:spcBef>
              <a:buClr>
                <a:srgbClr val="64211C"/>
              </a:buClr>
              <a:buFontTx/>
              <a:buChar char="-"/>
              <a:defRPr/>
            </a:pPr>
            <a:r>
              <a:rPr lang="en-US" sz="2000" kern="0" dirty="0">
                <a:cs typeface="Calibri"/>
              </a:rPr>
              <a:t>Today’s research landscape is rapidly changing</a:t>
            </a:r>
            <a:r>
              <a:rPr lang="en-US" sz="2000" kern="0" dirty="0" smtClean="0">
                <a:cs typeface="Calibri"/>
              </a:rPr>
              <a:t>.</a:t>
            </a:r>
            <a:endParaRPr lang="en-US" sz="2000" kern="0" dirty="0">
              <a:cs typeface="Calibri"/>
            </a:endParaRPr>
          </a:p>
          <a:p>
            <a:pPr marL="342900" indent="-342900">
              <a:spcBef>
                <a:spcPct val="20000"/>
              </a:spcBef>
              <a:buClr>
                <a:srgbClr val="64211C"/>
              </a:buClr>
              <a:buFontTx/>
              <a:buChar char="-"/>
              <a:defRPr/>
            </a:pPr>
            <a:r>
              <a:rPr lang="en-US" sz="2000" b="1" i="1" dirty="0"/>
              <a:t>“Dialogue must become a central feature of a new relationship between Indigenous Peoples and other traditions of knowledge. The ethical space between cultures offers itself as the theatre for cross-cultural dialogue for the objective of ethically engaging different knowledge systems.</a:t>
            </a:r>
            <a:r>
              <a:rPr lang="en-US" sz="2000" b="1" i="1" dirty="0" smtClean="0"/>
              <a:t>”</a:t>
            </a:r>
            <a:r>
              <a:rPr lang="en-US" sz="2000" b="1" i="1" baseline="30000" dirty="0" smtClean="0"/>
              <a:t>1</a:t>
            </a:r>
            <a:endParaRPr lang="en-US" sz="2000" b="1" i="1" dirty="0"/>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r>
              <a:rPr lang="en-US" sz="2000" kern="0" dirty="0" smtClean="0">
                <a:latin typeface="Calibri"/>
                <a:cs typeface="Calibri"/>
              </a:rPr>
              <a:t>Wisdom Water (community knowledge) is at the </a:t>
            </a:r>
            <a:r>
              <a:rPr lang="en-US" sz="2000" kern="0" dirty="0" err="1" smtClean="0">
                <a:latin typeface="Calibri"/>
                <a:cs typeface="Calibri"/>
              </a:rPr>
              <a:t>centre</a:t>
            </a:r>
            <a:r>
              <a:rPr lang="en-US" sz="2000" kern="0" dirty="0" smtClean="0">
                <a:latin typeface="Calibri"/>
                <a:cs typeface="Calibri"/>
              </a:rPr>
              <a:t> of research and the Hunter-Gatherer has a responsibility to act in an ethical way and undertake research by, with and </a:t>
            </a:r>
            <a:r>
              <a:rPr lang="en-US" sz="2000" i="1" kern="0" dirty="0" smtClean="0">
                <a:latin typeface="Calibri"/>
                <a:cs typeface="Calibri"/>
              </a:rPr>
              <a:t>at the direction of the community.</a:t>
            </a: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a:spcBef>
                <a:spcPct val="20000"/>
              </a:spcBef>
              <a:buClr>
                <a:srgbClr val="64211C"/>
              </a:buClr>
              <a:defRPr/>
            </a:pPr>
            <a:endParaRPr lang="en-US" sz="2000" kern="0" dirty="0" smtClean="0">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Tree>
    <p:extLst>
      <p:ext uri="{BB962C8B-B14F-4D97-AF65-F5344CB8AC3E}">
        <p14:creationId xmlns:p14="http://schemas.microsoft.com/office/powerpoint/2010/main" val="74637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4"/>
            <a:ext cx="9504219" cy="1546780"/>
          </a:xfrm>
          <a:prstGeom prst="rect">
            <a:avLst/>
          </a:prstGeom>
          <a:noFill/>
          <a:ln w="9525">
            <a:noFill/>
            <a:miter lim="800000"/>
            <a:headEnd/>
            <a:tailEnd/>
          </a:ln>
        </p:spPr>
        <p:txBody>
          <a:bodyPr anchor="ctr"/>
          <a:lstStyle/>
          <a:p>
            <a:r>
              <a:rPr lang="en-US" sz="4400" i="1" dirty="0" smtClean="0">
                <a:solidFill>
                  <a:schemeClr val="accent3">
                    <a:lumMod val="50000"/>
                  </a:schemeClr>
                </a:solidFill>
              </a:rPr>
              <a:t>Research as a Way of Life</a:t>
            </a:r>
            <a:endParaRPr lang="en-US" sz="4400" i="1" dirty="0">
              <a:solidFill>
                <a:schemeClr val="accent3">
                  <a:lumMod val="50000"/>
                </a:schemeClr>
              </a:solidFill>
            </a:endParaRPr>
          </a:p>
        </p:txBody>
      </p:sp>
      <p:sp>
        <p:nvSpPr>
          <p:cNvPr id="10" name="Rectangle 3"/>
          <p:cNvSpPr txBox="1">
            <a:spLocks noChangeArrowheads="1"/>
          </p:cNvSpPr>
          <p:nvPr/>
        </p:nvSpPr>
        <p:spPr bwMode="auto">
          <a:xfrm>
            <a:off x="2564129" y="1433870"/>
            <a:ext cx="7912645" cy="5014626"/>
          </a:xfrm>
          <a:prstGeom prst="rect">
            <a:avLst/>
          </a:prstGeom>
          <a:noFill/>
          <a:ln w="9525">
            <a:noFill/>
            <a:miter lim="800000"/>
            <a:headEnd/>
            <a:tailEnd/>
          </a:ln>
        </p:spPr>
        <p:txBody>
          <a:bodyPr/>
          <a:lstStyle/>
          <a:p>
            <a:pPr marL="342900" indent="-342900">
              <a:spcBef>
                <a:spcPct val="20000"/>
              </a:spcBef>
              <a:buClr>
                <a:srgbClr val="64211C"/>
              </a:buClr>
              <a:buFontTx/>
              <a:buChar char="-"/>
              <a:defRPr/>
            </a:pPr>
            <a:r>
              <a:rPr lang="en-US" sz="2000" i="1" kern="0" dirty="0" smtClean="0">
                <a:latin typeface="Calibri"/>
                <a:cs typeface="Calibri"/>
              </a:rPr>
              <a:t>.</a:t>
            </a:r>
          </a:p>
          <a:p>
            <a:pPr marL="342900" indent="-342900">
              <a:spcBef>
                <a:spcPct val="20000"/>
              </a:spcBef>
              <a:buClr>
                <a:srgbClr val="64211C"/>
              </a:buClr>
              <a:buFontTx/>
              <a:buChar cha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a:spcBef>
                <a:spcPct val="20000"/>
              </a:spcBef>
              <a:buClr>
                <a:srgbClr val="64211C"/>
              </a:buClr>
              <a:defRPr/>
            </a:pPr>
            <a:endParaRPr lang="en-US" sz="2000" kern="0" dirty="0" smtClean="0">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
        <p:nvSpPr>
          <p:cNvPr id="12" name="Rectangle 11"/>
          <p:cNvSpPr/>
          <p:nvPr/>
        </p:nvSpPr>
        <p:spPr>
          <a:xfrm>
            <a:off x="2238743" y="1614280"/>
            <a:ext cx="8739707" cy="4401205"/>
          </a:xfrm>
          <a:prstGeom prst="rect">
            <a:avLst/>
          </a:prstGeom>
        </p:spPr>
        <p:txBody>
          <a:bodyPr wrap="square">
            <a:spAutoFit/>
          </a:bodyPr>
          <a:lstStyle/>
          <a:p>
            <a:r>
              <a:rPr lang="en-US" sz="2800" i="1" dirty="0"/>
              <a:t>“We had our own teachings, our own education system – teaching children that way of life was taught by grandparents and extended families; they were taught how to view and respect the land and everything in Creation.  Through that the young people were taught how to live, what the Creator’s laws were, what were the natural laws, what were these First Nations’ laws … the teachings revolved around a way of life that was based on their values”~ Elder Peter </a:t>
            </a:r>
            <a:r>
              <a:rPr lang="en-US" sz="2800" i="1" dirty="0" err="1"/>
              <a:t>Waskahat</a:t>
            </a:r>
            <a:r>
              <a:rPr lang="en-US" sz="2800" i="1" dirty="0"/>
              <a:t>, Saskatchewan (Treaty Elders of Saskatchewan, 2000).</a:t>
            </a:r>
          </a:p>
        </p:txBody>
      </p:sp>
    </p:spTree>
    <p:extLst>
      <p:ext uri="{BB962C8B-B14F-4D97-AF65-F5344CB8AC3E}">
        <p14:creationId xmlns:p14="http://schemas.microsoft.com/office/powerpoint/2010/main" val="2832234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4"/>
            <a:ext cx="9504219" cy="807869"/>
          </a:xfrm>
          <a:prstGeom prst="rect">
            <a:avLst/>
          </a:prstGeom>
          <a:noFill/>
          <a:ln w="9525">
            <a:noFill/>
            <a:miter lim="800000"/>
            <a:headEnd/>
            <a:tailEnd/>
          </a:ln>
        </p:spPr>
        <p:txBody>
          <a:bodyPr anchor="ctr"/>
          <a:lstStyle/>
          <a:p>
            <a:r>
              <a:rPr lang="en-US" sz="4400" i="1" dirty="0" smtClean="0">
                <a:solidFill>
                  <a:schemeClr val="accent3">
                    <a:lumMod val="50000"/>
                  </a:schemeClr>
                </a:solidFill>
              </a:rPr>
              <a:t>The State of Indigenous Peoples’ Health</a:t>
            </a:r>
            <a:endParaRPr lang="en-US" sz="4400" i="1" dirty="0">
              <a:solidFill>
                <a:schemeClr val="accent3">
                  <a:lumMod val="50000"/>
                </a:schemeClr>
              </a:solidFill>
            </a:endParaRPr>
          </a:p>
        </p:txBody>
      </p:sp>
      <p:sp>
        <p:nvSpPr>
          <p:cNvPr id="10" name="Rectangle 3"/>
          <p:cNvSpPr txBox="1">
            <a:spLocks noChangeArrowheads="1"/>
          </p:cNvSpPr>
          <p:nvPr/>
        </p:nvSpPr>
        <p:spPr bwMode="auto">
          <a:xfrm>
            <a:off x="2088059" y="1097710"/>
            <a:ext cx="9579236" cy="5350786"/>
          </a:xfrm>
          <a:prstGeom prst="rect">
            <a:avLst/>
          </a:prstGeom>
          <a:noFill/>
          <a:ln w="9525">
            <a:noFill/>
            <a:miter lim="800000"/>
            <a:headEnd/>
            <a:tailEnd/>
          </a:ln>
        </p:spPr>
        <p:txBody>
          <a:bodyPr/>
          <a:lstStyle/>
          <a:p>
            <a:pPr lvl="0"/>
            <a:r>
              <a:rPr lang="en-CA" sz="2400" dirty="0"/>
              <a:t>Aboriginal population in Canada is 3.8% (an increase from 3.3% in 2001)</a:t>
            </a:r>
          </a:p>
          <a:p>
            <a:pPr lvl="0"/>
            <a:r>
              <a:rPr lang="en-CA" sz="2400" dirty="0"/>
              <a:t>Aboriginal population grew by 45% between 1996 and 2006 - almost 6 times faster than the general Canadian population</a:t>
            </a:r>
          </a:p>
          <a:p>
            <a:pPr lvl="0">
              <a:buFontTx/>
              <a:buChar char="-"/>
            </a:pPr>
            <a:r>
              <a:rPr lang="en-CA" sz="2400" dirty="0"/>
              <a:t>The Aboriginal population is predominant in Ontario and the Western provinces where 8 in 10 Aboriginal people reside</a:t>
            </a:r>
          </a:p>
          <a:p>
            <a:pPr lvl="0">
              <a:buFontTx/>
              <a:buChar char="-"/>
            </a:pPr>
            <a:r>
              <a:rPr lang="en-CA" sz="2400" dirty="0"/>
              <a:t>First Nations people continue to suffer from high rates of chronic and infectious disease and higher mortality and infant mortality rates compared to the general Canadian population</a:t>
            </a:r>
          </a:p>
          <a:p>
            <a:pPr lvl="0">
              <a:buFontTx/>
              <a:buChar char="-"/>
            </a:pPr>
            <a:r>
              <a:rPr lang="en-CA" sz="2400" dirty="0"/>
              <a:t>CVD, Diabetes, Obesity, Cancer, Stroke, Suicide, Motor Vehicle Accidents and Homicide are major causes of death among Aboriginal populations</a:t>
            </a:r>
          </a:p>
          <a:p>
            <a:pPr lvl="0">
              <a:buFontTx/>
              <a:buChar char="-"/>
            </a:pPr>
            <a:r>
              <a:rPr lang="en-CA" sz="2400" dirty="0"/>
              <a:t>The </a:t>
            </a:r>
            <a:r>
              <a:rPr lang="en-CA" sz="2400" b="1" dirty="0"/>
              <a:t>life expectancy of First Nations </a:t>
            </a:r>
            <a:r>
              <a:rPr lang="en-CA" sz="2400" dirty="0"/>
              <a:t>peoples was estimated at 68.9 years for males and 76.6 years for females, reflecting differences of 7.4 and 5.2, respectively, from the Canadian population’s life expectancies.</a:t>
            </a:r>
          </a:p>
          <a:p>
            <a:pPr>
              <a:spcBef>
                <a:spcPct val="20000"/>
              </a:spcBef>
              <a:buClr>
                <a:srgbClr val="64211C"/>
              </a:buCl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a:spcBef>
                <a:spcPct val="20000"/>
              </a:spcBef>
              <a:buClr>
                <a:srgbClr val="64211C"/>
              </a:buClr>
              <a:defRPr/>
            </a:pPr>
            <a:endParaRPr lang="en-US" sz="2000" kern="0" dirty="0" smtClean="0">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
        <p:nvSpPr>
          <p:cNvPr id="12" name="Rectangle 11"/>
          <p:cNvSpPr/>
          <p:nvPr/>
        </p:nvSpPr>
        <p:spPr>
          <a:xfrm>
            <a:off x="2238743" y="1614280"/>
            <a:ext cx="8739707" cy="523220"/>
          </a:xfrm>
          <a:prstGeom prst="rect">
            <a:avLst/>
          </a:prstGeom>
        </p:spPr>
        <p:txBody>
          <a:bodyPr wrap="square">
            <a:spAutoFit/>
          </a:bodyPr>
          <a:lstStyle/>
          <a:p>
            <a:endParaRPr lang="en-US" sz="2800" i="1" dirty="0"/>
          </a:p>
        </p:txBody>
      </p:sp>
    </p:spTree>
    <p:extLst>
      <p:ext uri="{BB962C8B-B14F-4D97-AF65-F5344CB8AC3E}">
        <p14:creationId xmlns:p14="http://schemas.microsoft.com/office/powerpoint/2010/main" val="1979996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5"/>
            <a:ext cx="9504219" cy="248252"/>
          </a:xfrm>
          <a:prstGeom prst="rect">
            <a:avLst/>
          </a:prstGeom>
          <a:noFill/>
          <a:ln w="9525">
            <a:noFill/>
            <a:miter lim="800000"/>
            <a:headEnd/>
            <a:tailEnd/>
          </a:ln>
        </p:spPr>
        <p:txBody>
          <a:bodyPr anchor="ctr"/>
          <a:lstStyle/>
          <a:p>
            <a:r>
              <a:rPr lang="en-US" sz="3200" i="1" dirty="0" smtClean="0">
                <a:solidFill>
                  <a:schemeClr val="accent3">
                    <a:lumMod val="50000"/>
                  </a:schemeClr>
                </a:solidFill>
              </a:rPr>
              <a:t>The State of Indigenous Peoples’ Health</a:t>
            </a:r>
            <a:endParaRPr lang="en-US" sz="3200" i="1" dirty="0">
              <a:solidFill>
                <a:schemeClr val="accent3">
                  <a:lumMod val="50000"/>
                </a:schemeClr>
              </a:solidFill>
            </a:endParaRPr>
          </a:p>
        </p:txBody>
      </p:sp>
      <p:sp>
        <p:nvSpPr>
          <p:cNvPr id="10" name="Rectangle 3"/>
          <p:cNvSpPr txBox="1">
            <a:spLocks noChangeArrowheads="1"/>
          </p:cNvSpPr>
          <p:nvPr/>
        </p:nvSpPr>
        <p:spPr bwMode="auto">
          <a:xfrm>
            <a:off x="2088059" y="602665"/>
            <a:ext cx="9579236" cy="6276859"/>
          </a:xfrm>
          <a:prstGeom prst="rect">
            <a:avLst/>
          </a:prstGeom>
          <a:noFill/>
          <a:ln w="9525">
            <a:noFill/>
            <a:miter lim="800000"/>
            <a:headEnd/>
            <a:tailEnd/>
          </a:ln>
        </p:spPr>
        <p:txBody>
          <a:bodyPr/>
          <a:lstStyle/>
          <a:p>
            <a:pPr lvl="0">
              <a:buFontTx/>
              <a:buChar char="-"/>
            </a:pPr>
            <a:r>
              <a:rPr lang="en-CA" sz="2400" dirty="0"/>
              <a:t>Preventable deaths due to </a:t>
            </a:r>
            <a:r>
              <a:rPr lang="en-CA" sz="2400" b="1" dirty="0"/>
              <a:t>circulatory diseases (23% of all deaths) and injury </a:t>
            </a:r>
            <a:r>
              <a:rPr lang="en-CA" sz="2400" dirty="0"/>
              <a:t>(22% of all deaths) account for a near staggering 50% of all deaths.</a:t>
            </a:r>
          </a:p>
          <a:p>
            <a:pPr lvl="0">
              <a:buFontTx/>
              <a:buChar char="-"/>
            </a:pPr>
            <a:r>
              <a:rPr lang="en-CA" sz="2400" dirty="0"/>
              <a:t>For First Nations ages 1 to 44, the most common cause of death was </a:t>
            </a:r>
            <a:r>
              <a:rPr lang="en-CA" sz="2400" b="1" dirty="0"/>
              <a:t>injury and poisoning. The primary cause of death </a:t>
            </a:r>
            <a:r>
              <a:rPr lang="en-CA" sz="2400" dirty="0"/>
              <a:t>for children less than 10 years was classified as unintentional (accidents).</a:t>
            </a:r>
          </a:p>
          <a:p>
            <a:pPr lvl="0">
              <a:buFontTx/>
              <a:buChar char="-"/>
            </a:pPr>
            <a:r>
              <a:rPr lang="en-CA" sz="2400" b="1" dirty="0"/>
              <a:t>Suicide rates for Aboriginal youth range </a:t>
            </a:r>
            <a:r>
              <a:rPr lang="en-CA" sz="2400" dirty="0"/>
              <a:t>from 5-7 times higher than the national average.</a:t>
            </a:r>
          </a:p>
          <a:p>
            <a:pPr lvl="0">
              <a:buFontTx/>
              <a:buChar char="-"/>
            </a:pPr>
            <a:r>
              <a:rPr lang="en-CA" sz="2400" dirty="0"/>
              <a:t>The potential </a:t>
            </a:r>
            <a:r>
              <a:rPr lang="en-CA" sz="2400" b="1" dirty="0"/>
              <a:t>years of life lost from injury alone was more than all other </a:t>
            </a:r>
            <a:r>
              <a:rPr lang="en-CA" sz="2400" dirty="0"/>
              <a:t>causes of death and was almost 3.5 times that of the general Canadian population. (Health Canada, 2008</a:t>
            </a:r>
            <a:r>
              <a:rPr lang="en-CA" sz="2400" dirty="0" smtClean="0"/>
              <a:t>)</a:t>
            </a:r>
          </a:p>
          <a:p>
            <a:pPr>
              <a:defRPr/>
            </a:pPr>
            <a:r>
              <a:rPr lang="en-CA" sz="2400" dirty="0" smtClean="0"/>
              <a:t>-The </a:t>
            </a:r>
            <a:r>
              <a:rPr lang="en-CA" sz="2400" dirty="0"/>
              <a:t>mortality rate due to violence for Aboriginal women is 3X the rate experienced by all other Canadian women. </a:t>
            </a:r>
          </a:p>
          <a:p>
            <a:pPr>
              <a:defRPr/>
            </a:pPr>
            <a:r>
              <a:rPr lang="en-CA" sz="2400" dirty="0" smtClean="0"/>
              <a:t>-Aboriginal </a:t>
            </a:r>
            <a:r>
              <a:rPr lang="en-CA" sz="2400" dirty="0"/>
              <a:t>women with status under the Indian Act &amp; who are between the ages of 25 &amp; 44 are 5X more likely to experience a violent death than other Canadian women in the same age category (Amnesty </a:t>
            </a:r>
            <a:r>
              <a:rPr lang="en-CA" sz="2400" dirty="0" err="1"/>
              <a:t>Int</a:t>
            </a:r>
            <a:r>
              <a:rPr lang="ja-JP" altLang="en-CA" sz="2400" dirty="0"/>
              <a:t>’</a:t>
            </a:r>
            <a:r>
              <a:rPr lang="en-CA" sz="2400" dirty="0"/>
              <a:t>l, 2004)</a:t>
            </a:r>
          </a:p>
          <a:p>
            <a:pPr>
              <a:defRPr/>
            </a:pPr>
            <a:r>
              <a:rPr lang="en-CA" sz="2400" dirty="0" smtClean="0">
                <a:cs typeface="Tahoma"/>
              </a:rPr>
              <a:t>-Six </a:t>
            </a:r>
            <a:r>
              <a:rPr lang="en-CA" sz="2400" dirty="0">
                <a:cs typeface="Tahoma"/>
              </a:rPr>
              <a:t>in 10 (59%) Aboriginal female spousal violence victims reported injury, while about 4 in 10 non-Aboriginal female victims were injured (41%</a:t>
            </a:r>
            <a:r>
              <a:rPr lang="en-CA" sz="2400" dirty="0" smtClean="0">
                <a:cs typeface="Tahoma"/>
              </a:rPr>
              <a:t>)</a:t>
            </a:r>
            <a:r>
              <a:rPr lang="en-CA" sz="1600" dirty="0" smtClean="0">
                <a:cs typeface="Tahoma"/>
              </a:rPr>
              <a:t>(</a:t>
            </a:r>
            <a:r>
              <a:rPr lang="en-CA" sz="1600" dirty="0" err="1">
                <a:cs typeface="Tahoma"/>
              </a:rPr>
              <a:t>StatsCan</a:t>
            </a:r>
            <a:r>
              <a:rPr lang="en-CA" sz="1600" dirty="0">
                <a:cs typeface="Tahoma"/>
              </a:rPr>
              <a:t>, 2013). </a:t>
            </a:r>
          </a:p>
          <a:p>
            <a:pPr lvl="0">
              <a:buFontTx/>
              <a:buChar char="-"/>
            </a:pPr>
            <a:endParaRPr lang="en-CA" sz="2000" dirty="0"/>
          </a:p>
          <a:p>
            <a:pPr>
              <a:spcBef>
                <a:spcPct val="20000"/>
              </a:spcBef>
              <a:buClr>
                <a:srgbClr val="64211C"/>
              </a:buClr>
              <a:defRPr/>
            </a:pPr>
            <a:endParaRPr lang="en-US" sz="2000" kern="0" dirty="0" smtClean="0">
              <a:latin typeface="Calibri"/>
              <a:cs typeface="Calibri"/>
            </a:endParaRPr>
          </a:p>
          <a:p>
            <a:pPr marL="342900" indent="-342900">
              <a:spcBef>
                <a:spcPct val="20000"/>
              </a:spcBef>
              <a:buClr>
                <a:srgbClr val="64211C"/>
              </a:buClr>
              <a:buFontTx/>
              <a:buChar char="-"/>
              <a:defRPr/>
            </a:pPr>
            <a:endParaRPr lang="en-US" sz="2000" kern="0" dirty="0" smtClean="0">
              <a:latin typeface="Calibri"/>
              <a:cs typeface="Calibri"/>
            </a:endParaRPr>
          </a:p>
          <a:p>
            <a:pPr>
              <a:spcBef>
                <a:spcPct val="20000"/>
              </a:spcBef>
              <a:buClr>
                <a:srgbClr val="64211C"/>
              </a:buClr>
              <a:defRPr/>
            </a:pPr>
            <a:endParaRPr lang="en-US" sz="2000" kern="0" dirty="0" smtClean="0">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
        <p:nvSpPr>
          <p:cNvPr id="12" name="Rectangle 11"/>
          <p:cNvSpPr/>
          <p:nvPr/>
        </p:nvSpPr>
        <p:spPr>
          <a:xfrm>
            <a:off x="2238743" y="1614280"/>
            <a:ext cx="8739707" cy="523220"/>
          </a:xfrm>
          <a:prstGeom prst="rect">
            <a:avLst/>
          </a:prstGeom>
        </p:spPr>
        <p:txBody>
          <a:bodyPr wrap="square">
            <a:spAutoFit/>
          </a:bodyPr>
          <a:lstStyle/>
          <a:p>
            <a:endParaRPr lang="en-US" sz="2800" i="1" dirty="0"/>
          </a:p>
        </p:txBody>
      </p:sp>
    </p:spTree>
    <p:extLst>
      <p:ext uri="{BB962C8B-B14F-4D97-AF65-F5344CB8AC3E}">
        <p14:creationId xmlns:p14="http://schemas.microsoft.com/office/powerpoint/2010/main" val="3779142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5"/>
            <a:ext cx="9504219" cy="248252"/>
          </a:xfrm>
          <a:prstGeom prst="rect">
            <a:avLst/>
          </a:prstGeom>
          <a:noFill/>
          <a:ln w="9525">
            <a:noFill/>
            <a:miter lim="800000"/>
            <a:headEnd/>
            <a:tailEnd/>
          </a:ln>
        </p:spPr>
        <p:txBody>
          <a:bodyPr anchor="ctr"/>
          <a:lstStyle/>
          <a:p>
            <a:r>
              <a:rPr lang="en-US" sz="3200" i="1" dirty="0" smtClean="0">
                <a:solidFill>
                  <a:schemeClr val="accent3">
                    <a:lumMod val="50000"/>
                  </a:schemeClr>
                </a:solidFill>
              </a:rPr>
              <a:t>Root Causes of Ill-Health Among Indigenous People</a:t>
            </a:r>
            <a:endParaRPr lang="en-US" sz="3200" i="1" dirty="0">
              <a:solidFill>
                <a:schemeClr val="accent3">
                  <a:lumMod val="50000"/>
                </a:schemeClr>
              </a:solidFill>
            </a:endParaRPr>
          </a:p>
        </p:txBody>
      </p:sp>
      <p:sp>
        <p:nvSpPr>
          <p:cNvPr id="10" name="Rectangle 3"/>
          <p:cNvSpPr txBox="1">
            <a:spLocks noChangeArrowheads="1"/>
          </p:cNvSpPr>
          <p:nvPr/>
        </p:nvSpPr>
        <p:spPr bwMode="auto">
          <a:xfrm>
            <a:off x="2088059" y="602665"/>
            <a:ext cx="9579236" cy="6276859"/>
          </a:xfrm>
          <a:prstGeom prst="rect">
            <a:avLst/>
          </a:prstGeom>
          <a:noFill/>
          <a:ln w="9525">
            <a:noFill/>
            <a:miter lim="800000"/>
            <a:headEnd/>
            <a:tailEnd/>
          </a:ln>
        </p:spPr>
        <p:txBody>
          <a:bodyPr numCol="2"/>
          <a:lstStyle/>
          <a:p>
            <a:pPr>
              <a:buClr>
                <a:srgbClr val="64211C"/>
              </a:buClr>
              <a:buFontTx/>
              <a:buChar char="-"/>
              <a:defRPr/>
            </a:pPr>
            <a:r>
              <a:rPr lang="en-CA" sz="2000" dirty="0" smtClean="0"/>
              <a:t>Disparities in health exist on the basis of race in Canada (</a:t>
            </a:r>
            <a:r>
              <a:rPr lang="en-CA" sz="2000" dirty="0" err="1" smtClean="0"/>
              <a:t>Lasser</a:t>
            </a:r>
            <a:r>
              <a:rPr lang="en-CA" sz="2000" dirty="0" smtClean="0"/>
              <a:t> et al, 2006). Racism, oppression, historical legacies and government polices continue to perpetuate the ongoing state of Indigenous Peoples‘ health inequities in many Indigenous communities (Virginia Department of Health, 2013). </a:t>
            </a:r>
          </a:p>
          <a:p>
            <a:pPr>
              <a:buClr>
                <a:srgbClr val="64211C"/>
              </a:buClr>
              <a:buFontTx/>
              <a:buChar char="-"/>
              <a:defRPr/>
            </a:pPr>
            <a:r>
              <a:rPr lang="en-CA" sz="2000" dirty="0" smtClean="0"/>
              <a:t>Indigenous Peoples carry an inordinate burden of health issues and suffer the worst health of any group in Canada. Beyond that, Indigenous people experience the poorest living conditions, inequitable access to education, food, employment and healthcare/health services in a country that reliably </a:t>
            </a:r>
            <a:r>
              <a:rPr lang="en-US" sz="2000" dirty="0" smtClean="0"/>
              <a:t>ranks in the top ten on the United Nations human development index (</a:t>
            </a:r>
            <a:r>
              <a:rPr lang="en-US" sz="2000" dirty="0" err="1" smtClean="0"/>
              <a:t>Diffey</a:t>
            </a:r>
            <a:r>
              <a:rPr lang="en-US" sz="2000" dirty="0" smtClean="0"/>
              <a:t> and </a:t>
            </a:r>
            <a:r>
              <a:rPr lang="en-US" sz="2000" dirty="0" err="1" smtClean="0"/>
              <a:t>Lavallee</a:t>
            </a:r>
            <a:r>
              <a:rPr lang="en-US" sz="2000" dirty="0" smtClean="0"/>
              <a:t>, 2016; Allan &amp; </a:t>
            </a:r>
            <a:r>
              <a:rPr lang="en-US" sz="2000" dirty="0" err="1" smtClean="0"/>
              <a:t>Smylie</a:t>
            </a:r>
            <a:r>
              <a:rPr lang="en-US" sz="2000" dirty="0" smtClean="0"/>
              <a:t>, 2015; Reading &amp; Wien, 2009)</a:t>
            </a:r>
            <a:r>
              <a:rPr lang="en-CA" sz="2000" dirty="0" smtClean="0"/>
              <a:t> </a:t>
            </a:r>
            <a:endParaRPr lang="en-US" sz="2000" dirty="0" smtClean="0"/>
          </a:p>
          <a:p>
            <a:pPr>
              <a:defRPr/>
            </a:pPr>
            <a:endParaRPr lang="en-US" sz="2000" dirty="0"/>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
        <p:nvSpPr>
          <p:cNvPr id="12" name="Rectangle 11"/>
          <p:cNvSpPr/>
          <p:nvPr/>
        </p:nvSpPr>
        <p:spPr>
          <a:xfrm>
            <a:off x="2238743" y="1614280"/>
            <a:ext cx="8739707" cy="523220"/>
          </a:xfrm>
          <a:prstGeom prst="rect">
            <a:avLst/>
          </a:prstGeom>
        </p:spPr>
        <p:txBody>
          <a:bodyPr wrap="square">
            <a:spAutoFit/>
          </a:bodyPr>
          <a:lstStyle/>
          <a:p>
            <a:endParaRPr lang="en-US" sz="2800" i="1" dirty="0"/>
          </a:p>
        </p:txBody>
      </p:sp>
    </p:spTree>
    <p:extLst>
      <p:ext uri="{BB962C8B-B14F-4D97-AF65-F5344CB8AC3E}">
        <p14:creationId xmlns:p14="http://schemas.microsoft.com/office/powerpoint/2010/main" val="4080227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5"/>
            <a:ext cx="9504219" cy="248252"/>
          </a:xfrm>
          <a:prstGeom prst="rect">
            <a:avLst/>
          </a:prstGeom>
          <a:noFill/>
          <a:ln w="9525">
            <a:noFill/>
            <a:miter lim="800000"/>
            <a:headEnd/>
            <a:tailEnd/>
          </a:ln>
        </p:spPr>
        <p:txBody>
          <a:bodyPr anchor="ctr"/>
          <a:lstStyle/>
          <a:p>
            <a:r>
              <a:rPr lang="en-US" sz="3200" i="1" dirty="0" smtClean="0">
                <a:solidFill>
                  <a:schemeClr val="accent3">
                    <a:lumMod val="50000"/>
                  </a:schemeClr>
                </a:solidFill>
              </a:rPr>
              <a:t>Root Causes of Ill-Health Among Indigenous People</a:t>
            </a:r>
            <a:endParaRPr lang="en-US" sz="3200" i="1" dirty="0">
              <a:solidFill>
                <a:schemeClr val="accent3">
                  <a:lumMod val="50000"/>
                </a:schemeClr>
              </a:solidFill>
            </a:endParaRPr>
          </a:p>
        </p:txBody>
      </p:sp>
      <p:sp>
        <p:nvSpPr>
          <p:cNvPr id="10" name="Rectangle 3"/>
          <p:cNvSpPr txBox="1">
            <a:spLocks noChangeArrowheads="1"/>
          </p:cNvSpPr>
          <p:nvPr/>
        </p:nvSpPr>
        <p:spPr bwMode="auto">
          <a:xfrm>
            <a:off x="2088059" y="602665"/>
            <a:ext cx="9579236" cy="6276859"/>
          </a:xfrm>
          <a:prstGeom prst="rect">
            <a:avLst/>
          </a:prstGeom>
          <a:noFill/>
          <a:ln w="9525">
            <a:noFill/>
            <a:miter lim="800000"/>
            <a:headEnd/>
            <a:tailEnd/>
          </a:ln>
        </p:spPr>
        <p:txBody>
          <a:bodyPr numCol="2"/>
          <a:lstStyle/>
          <a:p>
            <a:pPr>
              <a:buFontTx/>
              <a:buChar char="-"/>
              <a:defRPr/>
            </a:pPr>
            <a:r>
              <a:rPr lang="en-US" sz="2000" dirty="0"/>
              <a:t>Inequitable access leads to the worst health outcomes (Aboriginal Health Advisory Committee, 2012; Reading &amp; Wien, 2009), but most importantly racism has been identified as the major factor in creating and reinforcing these disparities (</a:t>
            </a:r>
            <a:r>
              <a:rPr lang="en-US" sz="2000" dirty="0" err="1"/>
              <a:t>Diffey</a:t>
            </a:r>
            <a:r>
              <a:rPr lang="en-US" sz="2000" dirty="0"/>
              <a:t> and </a:t>
            </a:r>
            <a:r>
              <a:rPr lang="en-US" sz="2000" dirty="0" err="1"/>
              <a:t>Lavallee</a:t>
            </a:r>
            <a:r>
              <a:rPr lang="en-US" sz="2000" dirty="0"/>
              <a:t>, 2016; Allan &amp; </a:t>
            </a:r>
            <a:r>
              <a:rPr lang="en-US" sz="2000" dirty="0" err="1"/>
              <a:t>Smylie</a:t>
            </a:r>
            <a:r>
              <a:rPr lang="en-US" sz="2000" dirty="0"/>
              <a:t>, 2015; Hart &amp; </a:t>
            </a:r>
            <a:r>
              <a:rPr lang="en-US" sz="2000" dirty="0" err="1"/>
              <a:t>Lavallee</a:t>
            </a:r>
            <a:r>
              <a:rPr lang="en-US" sz="2000" dirty="0"/>
              <a:t>, 2015; </a:t>
            </a:r>
            <a:r>
              <a:rPr lang="en-US" sz="2000" dirty="0" err="1"/>
              <a:t>Loppie</a:t>
            </a:r>
            <a:r>
              <a:rPr lang="en-US" sz="2000" dirty="0"/>
              <a:t>, Reading, &amp; de </a:t>
            </a:r>
            <a:r>
              <a:rPr lang="en-US" sz="2000" dirty="0" err="1"/>
              <a:t>Leeuw</a:t>
            </a:r>
            <a:r>
              <a:rPr lang="en-US" sz="2000" dirty="0"/>
              <a:t>, 2014).</a:t>
            </a:r>
          </a:p>
          <a:p>
            <a:pPr>
              <a:defRPr/>
            </a:pPr>
            <a:r>
              <a:rPr lang="en-CA" sz="2000" dirty="0"/>
              <a:t> </a:t>
            </a:r>
          </a:p>
          <a:p>
            <a:pPr>
              <a:buClr>
                <a:srgbClr val="64211C"/>
              </a:buClr>
              <a:buFontTx/>
              <a:buChar char="-"/>
              <a:defRPr/>
            </a:pPr>
            <a:r>
              <a:rPr lang="en-US" sz="2000" dirty="0"/>
              <a:t>This racism is rooted in our colonial history and the processes that have – and continue to – disconnect Indigenous communities from their lands, languages, and cultures (</a:t>
            </a:r>
            <a:r>
              <a:rPr lang="en-US" sz="2000" dirty="0" err="1"/>
              <a:t>Diffey</a:t>
            </a:r>
            <a:r>
              <a:rPr lang="en-US" sz="2000" dirty="0"/>
              <a:t> and </a:t>
            </a:r>
            <a:r>
              <a:rPr lang="en-US" sz="2000" dirty="0" err="1"/>
              <a:t>Lavallee</a:t>
            </a:r>
            <a:r>
              <a:rPr lang="en-US" sz="2000" dirty="0"/>
              <a:t>, 2016; King, Smith, &amp; </a:t>
            </a:r>
            <a:r>
              <a:rPr lang="en-US" sz="2000" dirty="0" err="1"/>
              <a:t>Gracey</a:t>
            </a:r>
            <a:r>
              <a:rPr lang="en-US" sz="2000" dirty="0"/>
              <a:t>, 2009; Commission on Social Determinants of Health, 2007).</a:t>
            </a:r>
            <a:r>
              <a:rPr lang="en-CA" sz="2000" dirty="0"/>
              <a:t> </a:t>
            </a:r>
          </a:p>
          <a:p>
            <a:pPr>
              <a:buClr>
                <a:srgbClr val="64211C"/>
              </a:buClr>
              <a:buFontTx/>
              <a:buChar char="-"/>
              <a:defRPr/>
            </a:pPr>
            <a:r>
              <a:rPr lang="en-US" sz="2000" dirty="0"/>
              <a:t>However, Indigenous people are resilient, we do have greater capacity to undertake research and we have far more community engagement and direction than ever before.</a:t>
            </a:r>
            <a:r>
              <a:rPr lang="en-CA" sz="2000" dirty="0"/>
              <a:t> </a:t>
            </a:r>
          </a:p>
          <a:p>
            <a:pPr>
              <a:buClr>
                <a:srgbClr val="64211C"/>
              </a:buClr>
              <a:buFontTx/>
              <a:buChar char="-"/>
              <a:defRPr/>
            </a:pPr>
            <a:endParaRPr lang="en-US" sz="2000" kern="0" dirty="0">
              <a:cs typeface="Calibri"/>
            </a:endParaRPr>
          </a:p>
          <a:p>
            <a:pPr>
              <a:buClr>
                <a:srgbClr val="64211C"/>
              </a:buClr>
              <a:buFontTx/>
              <a:buChar char="-"/>
              <a:defRPr/>
            </a:pPr>
            <a:r>
              <a:rPr lang="en-US" sz="2000" dirty="0"/>
              <a:t>One of the immediate priorities of the institute is to engage Indigenous grassroots communities to ensure the priorities identified truly do reflect community priorities. Communities are also very keen to see strengths and asset based solutions and that included research initiatives.</a:t>
            </a:r>
            <a:endParaRPr lang="en-CA" sz="2000" dirty="0"/>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
        <p:nvSpPr>
          <p:cNvPr id="12" name="Rectangle 11"/>
          <p:cNvSpPr/>
          <p:nvPr/>
        </p:nvSpPr>
        <p:spPr>
          <a:xfrm>
            <a:off x="2238743" y="1614280"/>
            <a:ext cx="8739707" cy="523220"/>
          </a:xfrm>
          <a:prstGeom prst="rect">
            <a:avLst/>
          </a:prstGeom>
        </p:spPr>
        <p:txBody>
          <a:bodyPr wrap="square">
            <a:spAutoFit/>
          </a:bodyPr>
          <a:lstStyle/>
          <a:p>
            <a:endParaRPr lang="en-US" sz="2800" i="1" dirty="0"/>
          </a:p>
        </p:txBody>
      </p:sp>
    </p:spTree>
    <p:extLst>
      <p:ext uri="{BB962C8B-B14F-4D97-AF65-F5344CB8AC3E}">
        <p14:creationId xmlns:p14="http://schemas.microsoft.com/office/powerpoint/2010/main" val="3012766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457200"/>
            <a:ext cx="457200" cy="2971800"/>
          </a:xfrm>
          <a:prstGeom prst="rect">
            <a:avLst/>
          </a:prstGeom>
          <a:solidFill>
            <a:srgbClr val="808835"/>
          </a:solidFill>
          <a:ln w="9525">
            <a:noFill/>
            <a:miter lim="800000"/>
            <a:headEnd/>
            <a:tailEnd/>
          </a:ln>
        </p:spPr>
        <p:txBody>
          <a:bodyPr wrap="none" anchor="ctr"/>
          <a:lstStyle/>
          <a:p>
            <a:endParaRPr lang="en-US"/>
          </a:p>
        </p:txBody>
      </p:sp>
      <p:sp>
        <p:nvSpPr>
          <p:cNvPr id="4099" name="Line 5"/>
          <p:cNvSpPr>
            <a:spLocks noChangeShapeType="1"/>
          </p:cNvSpPr>
          <p:nvPr/>
        </p:nvSpPr>
        <p:spPr bwMode="auto">
          <a:xfrm>
            <a:off x="1981200" y="0"/>
            <a:ext cx="0" cy="6858000"/>
          </a:xfrm>
          <a:prstGeom prst="line">
            <a:avLst/>
          </a:prstGeom>
          <a:noFill/>
          <a:ln w="12700">
            <a:solidFill>
              <a:srgbClr val="D1BF5F"/>
            </a:solidFill>
            <a:round/>
            <a:headEnd/>
            <a:tailEnd/>
          </a:ln>
        </p:spPr>
        <p:txBody>
          <a:bodyPr wrap="none" anchor="ctr"/>
          <a:lstStyle/>
          <a:p>
            <a:endParaRPr lang="en-US"/>
          </a:p>
        </p:txBody>
      </p:sp>
      <p:sp>
        <p:nvSpPr>
          <p:cNvPr id="4101" name="Rectangle 7"/>
          <p:cNvSpPr>
            <a:spLocks noChangeArrowheads="1"/>
          </p:cNvSpPr>
          <p:nvPr/>
        </p:nvSpPr>
        <p:spPr bwMode="auto">
          <a:xfrm>
            <a:off x="2057400" y="1524000"/>
            <a:ext cx="7772400" cy="41148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sz="2800" b="1">
              <a:solidFill>
                <a:srgbClr val="64211C"/>
              </a:solidFill>
              <a:latin typeface="Times New Roman" pitchFamily="84" charset="0"/>
            </a:endParaRPr>
          </a:p>
        </p:txBody>
      </p:sp>
      <p:sp>
        <p:nvSpPr>
          <p:cNvPr id="4102" name="Text Box 8"/>
          <p:cNvSpPr txBox="1">
            <a:spLocks noChangeArrowheads="1"/>
          </p:cNvSpPr>
          <p:nvPr/>
        </p:nvSpPr>
        <p:spPr bwMode="auto">
          <a:xfrm>
            <a:off x="2057400" y="1524000"/>
            <a:ext cx="8305800" cy="369332"/>
          </a:xfrm>
          <a:prstGeom prst="rect">
            <a:avLst/>
          </a:prstGeom>
          <a:noFill/>
          <a:ln w="9525">
            <a:noFill/>
            <a:miter lim="800000"/>
            <a:headEnd/>
            <a:tailEnd/>
          </a:ln>
        </p:spPr>
        <p:txBody>
          <a:bodyPr>
            <a:spAutoFit/>
          </a:bodyPr>
          <a:lstStyle/>
          <a:p>
            <a:pPr lvl="1">
              <a:buFontTx/>
              <a:buChar char="•"/>
            </a:pPr>
            <a:endParaRPr lang="en-US" b="1">
              <a:solidFill>
                <a:srgbClr val="64211C"/>
              </a:solidFill>
            </a:endParaRPr>
          </a:p>
        </p:txBody>
      </p:sp>
      <p:sp>
        <p:nvSpPr>
          <p:cNvPr id="4103" name="Rectangle 9"/>
          <p:cNvSpPr>
            <a:spLocks noChangeArrowheads="1"/>
          </p:cNvSpPr>
          <p:nvPr/>
        </p:nvSpPr>
        <p:spPr bwMode="auto">
          <a:xfrm>
            <a:off x="2133600" y="1828800"/>
            <a:ext cx="7772400" cy="4724400"/>
          </a:xfrm>
          <a:prstGeom prst="rect">
            <a:avLst/>
          </a:prstGeom>
          <a:noFill/>
          <a:ln w="9525">
            <a:noFill/>
            <a:miter lim="800000"/>
            <a:headEnd/>
            <a:tailEnd/>
          </a:ln>
        </p:spPr>
        <p:txBody>
          <a:bodyPr/>
          <a:lstStyle/>
          <a:p>
            <a:pPr marL="342900" indent="-342900">
              <a:spcBef>
                <a:spcPct val="20000"/>
              </a:spcBef>
              <a:buClr>
                <a:srgbClr val="64211C"/>
              </a:buClr>
              <a:buFont typeface="Times" pitchFamily="84" charset="0"/>
              <a:buChar char="•"/>
            </a:pPr>
            <a:endParaRPr lang="en-US">
              <a:latin typeface="Times New Roman" pitchFamily="84" charset="0"/>
            </a:endParaRPr>
          </a:p>
        </p:txBody>
      </p:sp>
      <p:sp>
        <p:nvSpPr>
          <p:cNvPr id="4104" name="Rectangle 8"/>
          <p:cNvSpPr>
            <a:spLocks noChangeArrowheads="1"/>
          </p:cNvSpPr>
          <p:nvPr/>
        </p:nvSpPr>
        <p:spPr bwMode="auto">
          <a:xfrm>
            <a:off x="2209800" y="1066802"/>
            <a:ext cx="7696200" cy="484748"/>
          </a:xfrm>
          <a:prstGeom prst="rect">
            <a:avLst/>
          </a:prstGeom>
          <a:noFill/>
          <a:ln w="9525">
            <a:noFill/>
            <a:miter lim="800000"/>
            <a:headEnd/>
            <a:tailEnd/>
          </a:ln>
        </p:spPr>
        <p:txBody>
          <a:bodyPr>
            <a:spAutoFit/>
          </a:bodyPr>
          <a:lstStyle/>
          <a:p>
            <a:pPr marL="457200">
              <a:lnSpc>
                <a:spcPct val="150000"/>
              </a:lnSpc>
              <a:spcAft>
                <a:spcPts val="1200"/>
              </a:spcAft>
            </a:pPr>
            <a:endParaRPr lang="en-US" b="1" i="1"/>
          </a:p>
        </p:txBody>
      </p:sp>
      <p:sp>
        <p:nvSpPr>
          <p:cNvPr id="9" name="Rectangle 2"/>
          <p:cNvSpPr txBox="1">
            <a:spLocks noChangeArrowheads="1"/>
          </p:cNvSpPr>
          <p:nvPr/>
        </p:nvSpPr>
        <p:spPr bwMode="auto">
          <a:xfrm>
            <a:off x="2133600" y="246794"/>
            <a:ext cx="9504219" cy="1546780"/>
          </a:xfrm>
          <a:prstGeom prst="rect">
            <a:avLst/>
          </a:prstGeom>
          <a:noFill/>
          <a:ln w="9525">
            <a:noFill/>
            <a:miter lim="800000"/>
            <a:headEnd/>
            <a:tailEnd/>
          </a:ln>
        </p:spPr>
        <p:txBody>
          <a:bodyPr anchor="ctr"/>
          <a:lstStyle/>
          <a:p>
            <a:r>
              <a:rPr lang="en-US" sz="4400" dirty="0" smtClean="0">
                <a:solidFill>
                  <a:schemeClr val="accent3">
                    <a:lumMod val="50000"/>
                  </a:schemeClr>
                </a:solidFill>
              </a:rPr>
              <a:t>Ethical Research: Indigenous Principles &amp; Concepts</a:t>
            </a:r>
          </a:p>
          <a:p>
            <a:r>
              <a:rPr lang="en-US" sz="4400" dirty="0" smtClean="0">
                <a:solidFill>
                  <a:schemeClr val="accent3">
                    <a:lumMod val="50000"/>
                  </a:schemeClr>
                </a:solidFill>
              </a:rPr>
              <a:t> </a:t>
            </a:r>
            <a:endParaRPr lang="en-US" sz="4400" dirty="0">
              <a:solidFill>
                <a:schemeClr val="accent3">
                  <a:lumMod val="50000"/>
                </a:schemeClr>
              </a:solidFill>
            </a:endParaRPr>
          </a:p>
        </p:txBody>
      </p:sp>
      <p:sp>
        <p:nvSpPr>
          <p:cNvPr id="10" name="Rectangle 3"/>
          <p:cNvSpPr txBox="1">
            <a:spLocks noChangeArrowheads="1"/>
          </p:cNvSpPr>
          <p:nvPr/>
        </p:nvSpPr>
        <p:spPr bwMode="auto">
          <a:xfrm>
            <a:off x="2133602" y="1369299"/>
            <a:ext cx="7912645" cy="5014626"/>
          </a:xfrm>
          <a:prstGeom prst="rect">
            <a:avLst/>
          </a:prstGeom>
          <a:noFill/>
          <a:ln w="9525">
            <a:noFill/>
            <a:miter lim="800000"/>
            <a:headEnd/>
            <a:tailEnd/>
          </a:ln>
        </p:spPr>
        <p:txBody>
          <a:bodyPr/>
          <a:lstStyle/>
          <a:p>
            <a:pPr marL="342900" indent="-342900">
              <a:spcBef>
                <a:spcPct val="20000"/>
              </a:spcBef>
              <a:buClr>
                <a:srgbClr val="64211C"/>
              </a:buClr>
              <a:buFontTx/>
              <a:buChar char="-"/>
              <a:defRPr/>
            </a:pPr>
            <a:r>
              <a:rPr lang="en-US" sz="2000" kern="0" dirty="0">
                <a:cs typeface="Calibri"/>
              </a:rPr>
              <a:t>Concepts of: </a:t>
            </a:r>
          </a:p>
          <a:p>
            <a:pPr marL="800100" lvl="1" indent="-342900">
              <a:spcBef>
                <a:spcPct val="20000"/>
              </a:spcBef>
              <a:buClr>
                <a:srgbClr val="64211C"/>
              </a:buClr>
              <a:buFontTx/>
              <a:buChar char="-"/>
              <a:defRPr/>
            </a:pPr>
            <a:r>
              <a:rPr lang="en-US" sz="2000" kern="0" dirty="0">
                <a:cs typeface="Calibri"/>
              </a:rPr>
              <a:t>Reciprocity </a:t>
            </a:r>
          </a:p>
          <a:p>
            <a:pPr marL="800100" lvl="1" indent="-342900">
              <a:spcBef>
                <a:spcPct val="20000"/>
              </a:spcBef>
              <a:buClr>
                <a:srgbClr val="64211C"/>
              </a:buClr>
              <a:buFontTx/>
              <a:buChar char="-"/>
              <a:defRPr/>
            </a:pPr>
            <a:r>
              <a:rPr lang="en-US" sz="2000" kern="0" dirty="0">
                <a:cs typeface="Calibri"/>
              </a:rPr>
              <a:t>The collective </a:t>
            </a:r>
          </a:p>
          <a:p>
            <a:pPr marL="800100" lvl="1" indent="-342900">
              <a:spcBef>
                <a:spcPct val="20000"/>
              </a:spcBef>
              <a:buClr>
                <a:srgbClr val="64211C"/>
              </a:buClr>
              <a:buFontTx/>
              <a:buChar char="-"/>
              <a:defRPr/>
            </a:pPr>
            <a:r>
              <a:rPr lang="en-US" sz="2000" kern="0" dirty="0">
                <a:cs typeface="Calibri"/>
              </a:rPr>
              <a:t>Building relationships</a:t>
            </a:r>
          </a:p>
          <a:p>
            <a:pPr marL="800100" lvl="1" indent="-342900">
              <a:spcBef>
                <a:spcPct val="20000"/>
              </a:spcBef>
              <a:buClr>
                <a:srgbClr val="64211C"/>
              </a:buClr>
              <a:buFontTx/>
              <a:buChar char="-"/>
              <a:defRPr/>
            </a:pPr>
            <a:r>
              <a:rPr lang="en-US" sz="2000" kern="0" dirty="0">
                <a:cs typeface="Calibri"/>
              </a:rPr>
              <a:t>Giving back</a:t>
            </a:r>
          </a:p>
          <a:p>
            <a:pPr marL="800100" lvl="1" indent="-342900">
              <a:spcBef>
                <a:spcPct val="20000"/>
              </a:spcBef>
              <a:buClr>
                <a:srgbClr val="64211C"/>
              </a:buClr>
              <a:buFontTx/>
              <a:buChar char="-"/>
              <a:defRPr/>
            </a:pPr>
            <a:r>
              <a:rPr lang="en-US" sz="2000" kern="0" dirty="0">
                <a:cs typeface="Calibri"/>
              </a:rPr>
              <a:t>Holism</a:t>
            </a:r>
          </a:p>
          <a:p>
            <a:pPr marL="800100" lvl="1" indent="-342900">
              <a:spcBef>
                <a:spcPct val="20000"/>
              </a:spcBef>
              <a:buClr>
                <a:srgbClr val="64211C"/>
              </a:buClr>
              <a:buFontTx/>
              <a:buChar char="-"/>
              <a:defRPr/>
            </a:pPr>
            <a:r>
              <a:rPr lang="en-US" sz="2000" kern="0" dirty="0" smtClean="0">
                <a:cs typeface="Calibri"/>
              </a:rPr>
              <a:t>Responsibility</a:t>
            </a:r>
            <a:endParaRPr lang="en-US" sz="2000" kern="0" dirty="0">
              <a:cs typeface="Calibri"/>
            </a:endParaRPr>
          </a:p>
          <a:p>
            <a:pPr marL="800100" lvl="1" indent="-342900">
              <a:spcBef>
                <a:spcPct val="20000"/>
              </a:spcBef>
              <a:buClr>
                <a:srgbClr val="64211C"/>
              </a:buClr>
              <a:buFontTx/>
              <a:buChar char="-"/>
              <a:defRPr/>
            </a:pPr>
            <a:r>
              <a:rPr lang="en-US" sz="2000" kern="0" dirty="0">
                <a:cs typeface="Calibri"/>
              </a:rPr>
              <a:t>Respect</a:t>
            </a:r>
          </a:p>
          <a:p>
            <a:pPr lvl="1">
              <a:spcBef>
                <a:spcPct val="20000"/>
              </a:spcBef>
              <a:buClr>
                <a:srgbClr val="64211C"/>
              </a:buClr>
              <a:defRPr/>
            </a:pPr>
            <a:r>
              <a:rPr lang="en-US" sz="2000" kern="0" dirty="0">
                <a:cs typeface="Calibri"/>
              </a:rPr>
              <a:t>Processes:</a:t>
            </a:r>
          </a:p>
          <a:p>
            <a:pPr marL="800100" lvl="1" indent="-342900">
              <a:spcBef>
                <a:spcPct val="20000"/>
              </a:spcBef>
              <a:buClr>
                <a:srgbClr val="64211C"/>
              </a:buClr>
              <a:buFontTx/>
              <a:buChar char="-"/>
              <a:defRPr/>
            </a:pPr>
            <a:r>
              <a:rPr lang="en-US" sz="2000" kern="0" dirty="0">
                <a:cs typeface="Calibri"/>
              </a:rPr>
              <a:t>Capacity Building</a:t>
            </a:r>
          </a:p>
          <a:p>
            <a:pPr marL="800100" lvl="1" indent="-342900">
              <a:spcBef>
                <a:spcPct val="20000"/>
              </a:spcBef>
              <a:buClr>
                <a:srgbClr val="64211C"/>
              </a:buClr>
              <a:buFontTx/>
              <a:buChar char="-"/>
              <a:defRPr/>
            </a:pPr>
            <a:r>
              <a:rPr lang="en-US" sz="2000" kern="0" dirty="0">
                <a:cs typeface="Calibri"/>
              </a:rPr>
              <a:t>Community Control</a:t>
            </a:r>
          </a:p>
          <a:p>
            <a:pPr marL="800100" lvl="1" indent="-342900">
              <a:spcBef>
                <a:spcPct val="20000"/>
              </a:spcBef>
              <a:buClr>
                <a:srgbClr val="64211C"/>
              </a:buClr>
              <a:buFontTx/>
              <a:buChar char="-"/>
              <a:defRPr/>
            </a:pPr>
            <a:r>
              <a:rPr lang="en-US" sz="2000" kern="0" dirty="0">
                <a:cs typeface="Calibri"/>
              </a:rPr>
              <a:t>Community Engagement</a:t>
            </a:r>
          </a:p>
          <a:p>
            <a:pPr marL="800100" lvl="1" indent="-342900">
              <a:spcBef>
                <a:spcPct val="20000"/>
              </a:spcBef>
              <a:buClr>
                <a:srgbClr val="64211C"/>
              </a:buClr>
              <a:buFontTx/>
              <a:buChar char="-"/>
              <a:defRPr/>
            </a:pPr>
            <a:r>
              <a:rPr lang="en-US" sz="2000" kern="0" dirty="0">
                <a:cs typeface="Calibri"/>
              </a:rPr>
              <a:t>Collaboration</a:t>
            </a:r>
          </a:p>
          <a:p>
            <a:pPr marL="800100" lvl="1" indent="-342900">
              <a:spcBef>
                <a:spcPct val="20000"/>
              </a:spcBef>
              <a:buClr>
                <a:srgbClr val="64211C"/>
              </a:buClr>
              <a:buFontTx/>
              <a:buChar char="-"/>
              <a:defRPr/>
            </a:pPr>
            <a:r>
              <a:rPr lang="en-US" sz="2000" kern="0" dirty="0">
                <a:cs typeface="Calibri"/>
              </a:rPr>
              <a:t>Cultural Responsiveness</a:t>
            </a:r>
            <a:endParaRPr lang="en-US" sz="2000" kern="0" dirty="0" smtClean="0">
              <a:latin typeface="Calibri"/>
              <a:cs typeface="Calibri"/>
            </a:endParaRPr>
          </a:p>
        </p:txBody>
      </p:sp>
      <p:sp>
        <p:nvSpPr>
          <p:cNvPr id="11" name="Content Placeholder 2"/>
          <p:cNvSpPr txBox="1">
            <a:spLocks/>
          </p:cNvSpPr>
          <p:nvPr/>
        </p:nvSpPr>
        <p:spPr>
          <a:xfrm>
            <a:off x="2133600" y="1375731"/>
            <a:ext cx="8229600" cy="56097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3200" dirty="0"/>
          </a:p>
        </p:txBody>
      </p:sp>
    </p:spTree>
    <p:extLst>
      <p:ext uri="{BB962C8B-B14F-4D97-AF65-F5344CB8AC3E}">
        <p14:creationId xmlns:p14="http://schemas.microsoft.com/office/powerpoint/2010/main" val="3025339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3523</TotalTime>
  <Words>2649</Words>
  <Application>Microsoft Office PowerPoint</Application>
  <PresentationFormat>Widescreen</PresentationFormat>
  <Paragraphs>213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Arial</vt:lpstr>
      <vt:lpstr>Book Antiqua</vt:lpstr>
      <vt:lpstr>Calibri</vt:lpstr>
      <vt:lpstr>Tahoma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 Lapointe McKenzie</dc:creator>
  <cp:lastModifiedBy>Rebecca Scott</cp:lastModifiedBy>
  <cp:revision>102</cp:revision>
  <dcterms:created xsi:type="dcterms:W3CDTF">2014-09-17T22:46:03Z</dcterms:created>
  <dcterms:modified xsi:type="dcterms:W3CDTF">2018-04-20T19:30:37Z</dcterms:modified>
</cp:coreProperties>
</file>