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3" r:id="rId2"/>
    <p:sldId id="365" r:id="rId3"/>
    <p:sldId id="478" r:id="rId4"/>
    <p:sldId id="480" r:id="rId5"/>
    <p:sldId id="479" r:id="rId6"/>
    <p:sldId id="431" r:id="rId7"/>
    <p:sldId id="469" r:id="rId8"/>
    <p:sldId id="471" r:id="rId9"/>
    <p:sldId id="476" r:id="rId10"/>
    <p:sldId id="483" r:id="rId11"/>
    <p:sldId id="481" r:id="rId12"/>
    <p:sldId id="472" r:id="rId13"/>
    <p:sldId id="484" r:id="rId14"/>
    <p:sldId id="473" r:id="rId15"/>
    <p:sldId id="474" r:id="rId16"/>
    <p:sldId id="4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1106E8"/>
    <a:srgbClr val="009999"/>
    <a:srgbClr val="0E05BB"/>
    <a:srgbClr val="4D43C9"/>
    <a:srgbClr val="6E366B"/>
    <a:srgbClr val="412E46"/>
    <a:srgbClr val="00542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47" autoAdjust="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04B459-F8C3-4CAC-9AD5-146E4795F7F6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5C1A42-1EFD-42FE-A3A7-F12C61569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9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1A42-1EFD-42FE-A3A7-F12C6156976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94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1A42-1EFD-42FE-A3A7-F12C6156976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236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1A42-1EFD-42FE-A3A7-F12C6156976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32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5650" indent="-290513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3638" indent="-231775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363" indent="-231775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5500" indent="-231775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52700" indent="-231775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9900" indent="-231775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7100" indent="-231775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4300" indent="-231775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B592BC-FFA6-445C-9695-1C2042528C0C}" type="slidenum">
              <a:rPr lang="en-CA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CA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379D42-33CB-4AFA-9779-034A4E364683}" type="slidenum">
              <a:rPr lang="ko-KR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ko-KR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Gulim" pitchFamily="34" charset="-127"/>
              </a:rPr>
              <a:t>CQ accumulates inside the digestive vacuole of the infected red blood cells. CQ acts by  binding to </a:t>
            </a:r>
            <a:r>
              <a:rPr lang="en-US" altLang="ko-KR" dirty="0" err="1" smtClean="0">
                <a:ea typeface="Gulim" pitchFamily="34" charset="-127"/>
              </a:rPr>
              <a:t>heme</a:t>
            </a:r>
            <a:r>
              <a:rPr lang="en-US" altLang="ko-KR" dirty="0" smtClean="0">
                <a:ea typeface="Gulim" pitchFamily="34" charset="-127"/>
              </a:rPr>
              <a:t> molecules released from the hemoglobin that is digested by </a:t>
            </a:r>
            <a:r>
              <a:rPr lang="en-US" altLang="ko-KR" dirty="0" err="1" smtClean="0">
                <a:ea typeface="Gulim" pitchFamily="34" charset="-127"/>
              </a:rPr>
              <a:t>malalia</a:t>
            </a:r>
            <a:r>
              <a:rPr lang="en-US" altLang="ko-KR" dirty="0" smtClean="0">
                <a:ea typeface="Gulim" pitchFamily="34" charset="-127"/>
              </a:rPr>
              <a:t> parasites as they grow within their host red blood cells. This binding interferes with the process by which </a:t>
            </a:r>
            <a:r>
              <a:rPr lang="en-US" altLang="ko-KR" dirty="0" err="1" smtClean="0">
                <a:ea typeface="Gulim" pitchFamily="34" charset="-127"/>
              </a:rPr>
              <a:t>heme</a:t>
            </a:r>
            <a:r>
              <a:rPr lang="en-US" altLang="ko-KR" dirty="0" smtClean="0">
                <a:ea typeface="Gulim" pitchFamily="34" charset="-127"/>
              </a:rPr>
              <a:t> is normally incorporated into inert crystals and detoxified, thereby effectively poisoning the parasites. The </a:t>
            </a:r>
            <a:r>
              <a:rPr lang="en-US" altLang="ko-KR" dirty="0" err="1" smtClean="0">
                <a:ea typeface="Gulim" pitchFamily="34" charset="-127"/>
              </a:rPr>
              <a:t>plasmidium</a:t>
            </a:r>
            <a:r>
              <a:rPr lang="en-US" altLang="ko-KR" dirty="0" smtClean="0">
                <a:ea typeface="Gulim" pitchFamily="34" charset="-127"/>
              </a:rPr>
              <a:t> falciparum is the most pathogenic malarial parasites. The CQ </a:t>
            </a:r>
            <a:r>
              <a:rPr lang="en-US" altLang="ko-KR" dirty="0" err="1" smtClean="0">
                <a:ea typeface="Gulim" pitchFamily="34" charset="-127"/>
              </a:rPr>
              <a:t>resistantant</a:t>
            </a:r>
            <a:r>
              <a:rPr lang="en-US" altLang="ko-KR" dirty="0" smtClean="0">
                <a:ea typeface="Gulim" pitchFamily="34" charset="-127"/>
              </a:rPr>
              <a:t> parasites can reduce CQ accumulation in their acid digestive vacuoles where the drug causes damaging effects.</a:t>
            </a:r>
          </a:p>
        </p:txBody>
      </p:sp>
    </p:spTree>
    <p:extLst>
      <p:ext uri="{BB962C8B-B14F-4D97-AF65-F5344CB8AC3E}">
        <p14:creationId xmlns:p14="http://schemas.microsoft.com/office/powerpoint/2010/main" val="231854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6615A-02E5-422A-8865-C641D7F6A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2727-B4C3-4652-AE51-46390AC5B747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5D78-A059-4E61-A2B0-60539D84CFD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urentian.ca/laurentian/hom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hyperlink" Target="http://www.cancercare.on.ca/index.html" TargetMode="External"/><Relationship Id="rId3" Type="http://schemas.openxmlformats.org/officeDocument/2006/relationships/hyperlink" Target="http://www.cancer.ca/?sc_lang=en" TargetMode="Externa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png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75.png"/><Relationship Id="rId10" Type="http://schemas.openxmlformats.org/officeDocument/2006/relationships/image" Target="../media/image71.wmf"/><Relationship Id="rId4" Type="http://schemas.openxmlformats.org/officeDocument/2006/relationships/image" Target="../media/image69.jpeg"/><Relationship Id="rId9" Type="http://schemas.openxmlformats.org/officeDocument/2006/relationships/image" Target="../media/image70.png"/><Relationship Id="rId1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ved=0CAcQjRw&amp;url=http://m.tevagenerics.com/default.aspx?pageid%3D3364%26audience%3Dhcp%26TherapeuticCategory%3DAntineoplastics%26ProductNameControlledDrug%3DPaclitaxel%2BInjection%26BrandName%3DTaxol%C2%AE%2BInjection&amp;ei=9b2AVKmfB8qcyAT-vYHwCg&amp;bvm=bv.80642063,d.aWw&amp;psig=AFQjCNEoieoXlzkgYInXnBTFUYr9R43RGg&amp;ust=1417809701029729" TargetMode="External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5" Type="http://schemas.openxmlformats.org/officeDocument/2006/relationships/image" Target="../media/image16.png"/><Relationship Id="rId10" Type="http://schemas.openxmlformats.org/officeDocument/2006/relationships/hyperlink" Target="http://www.google.ca/url?sa=i&amp;rct=j&amp;q=&amp;esrc=s&amp;frm=1&amp;source=images&amp;cd=&amp;cad=rja&amp;uact=8&amp;ved=0CAcQjRw&amp;url=http://www.stain-removal-101.com/sweat-stains.html&amp;ei=bLqAVJC3GYeYyATjroHABQ&amp;bvm=bv.80642063,d.aWw&amp;psig=AFQjCNEkOdPHinyQ3sRaDZ32x-RaNgU8qw&amp;ust=1417808768298619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emf"/><Relationship Id="rId3" Type="http://schemas.openxmlformats.org/officeDocument/2006/relationships/image" Target="../media/image20.emf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2" Type="http://schemas.openxmlformats.org/officeDocument/2006/relationships/image" Target="../media/image19.wmf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961829" y="1484784"/>
            <a:ext cx="5148333" cy="3746515"/>
          </a:xfrm>
          <a:prstGeom prst="rect">
            <a:avLst/>
          </a:prstGeom>
          <a:ln w="2286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VR-23, a New Anticancer Drug Developed in Northern Ontario</a:t>
            </a:r>
            <a:endParaRPr lang="en-CA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89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041" y="6079952"/>
            <a:ext cx="622452" cy="71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064076"/>
            <a:ext cx="8413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6095826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14212" t="15317" r="77041" b="62144"/>
          <a:stretch>
            <a:fillRect/>
          </a:stretch>
        </p:blipFill>
        <p:spPr bwMode="auto">
          <a:xfrm>
            <a:off x="6369109" y="1474447"/>
            <a:ext cx="731383" cy="12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logo_laurentia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6219651"/>
            <a:ext cx="2276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687" y="5517232"/>
            <a:ext cx="594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Hai-Yen Vu, PhD and Hoyun Lee, PhD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37" y="14847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Bortezomib (BTZ), a proteasome inhibitor like VR23, is effective for the treatment of many different blood cancers including multiple myeloma. However, the development of BTZ-resistant tumor is a big problem.</a:t>
            </a:r>
          </a:p>
          <a:p>
            <a:pPr algn="just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VR23 may be able to overcome BTZ-resistance in cancer.  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610" y="1966997"/>
            <a:ext cx="8684565" cy="4800662"/>
            <a:chOff x="351931" y="1891861"/>
            <a:chExt cx="8684565" cy="480066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75" y="1948917"/>
              <a:ext cx="2895600" cy="205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 rot="16200000">
              <a:off x="-77696" y="2873162"/>
              <a:ext cx="1469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Cell growth rates</a:t>
              </a:r>
              <a:endParaRPr lang="en-US" sz="1400" b="1" dirty="0"/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 rot="16200000">
              <a:off x="-93853" y="5246540"/>
              <a:ext cx="14734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Cell growth rates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1988840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</a:t>
              </a:r>
              <a:endParaRPr lang="en-CA" sz="1400" b="1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4048" y="1988840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CA" sz="1400" b="1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1931" y="4202632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</a:t>
              </a:r>
              <a:endParaRPr lang="en-CA" sz="14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4748" y="4168038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</a:t>
              </a:r>
              <a:endParaRPr lang="en-CA" sz="1400" b="1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8976" y="4484453"/>
              <a:ext cx="2561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ANBL6-BR cells    </a:t>
              </a:r>
              <a:r>
                <a:rPr lang="en-CA" sz="1400" b="1" i="1" dirty="0" smtClean="0"/>
                <a:t>p</a:t>
              </a:r>
              <a:r>
                <a:rPr lang="en-CA" sz="1400" b="1" dirty="0" smtClean="0"/>
                <a:t>&lt;0.0001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752" y="6284349"/>
              <a:ext cx="3212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Sham         BTZ         VR23   BTZ+VR23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799" y="4338032"/>
              <a:ext cx="461392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150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100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50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5656" y="4510409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KAS6/1 cells        </a:t>
              </a:r>
              <a:r>
                <a:rPr lang="en-CA" sz="1400" b="1" i="1" dirty="0" smtClean="0"/>
                <a:t>p</a:t>
              </a:r>
              <a:r>
                <a:rPr lang="en-CA" sz="1400" b="1" dirty="0" smtClean="0"/>
                <a:t>= 0.0030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9540" y="3894017"/>
              <a:ext cx="3212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Sham        BTZ         VR23      BTZ+VR23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587" y="1947700"/>
              <a:ext cx="461392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150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100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50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4449" y="2118133"/>
              <a:ext cx="2665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RPMI-8226 cells    </a:t>
              </a:r>
              <a:r>
                <a:rPr lang="en-CA" sz="1400" b="1" i="1" dirty="0" smtClean="0"/>
                <a:t>p</a:t>
              </a:r>
              <a:r>
                <a:rPr lang="en-CA" sz="1400" b="1" dirty="0" smtClean="0"/>
                <a:t>=0.0004 </a:t>
              </a:r>
            </a:p>
          </p:txBody>
        </p:sp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 rot="16200000">
              <a:off x="4522130" y="2873162"/>
              <a:ext cx="14762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Cell growth rates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2800" y="3944561"/>
              <a:ext cx="3212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  Sham       BTZ        VR23     BTZ+VR23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31643" y="1933068"/>
              <a:ext cx="569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 smtClean="0"/>
                <a:t>150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43363" y="2361752"/>
              <a:ext cx="569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 smtClean="0"/>
                <a:t>100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43363" y="2832969"/>
              <a:ext cx="569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 smtClean="0"/>
                <a:t>50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60259" y="3279862"/>
              <a:ext cx="569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 smtClean="0"/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34150" y="3739869"/>
              <a:ext cx="569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/>
                <a:t>-</a:t>
              </a:r>
              <a:r>
                <a:rPr lang="en-CA" sz="1400" b="1" dirty="0" smtClean="0"/>
                <a:t>50</a:t>
              </a:r>
            </a:p>
          </p:txBody>
        </p:sp>
        <p:sp>
          <p:nvSpPr>
            <p:cNvPr id="26" name="TextBox 8"/>
            <p:cNvSpPr txBox="1">
              <a:spLocks noChangeArrowheads="1"/>
            </p:cNvSpPr>
            <p:nvPr/>
          </p:nvSpPr>
          <p:spPr bwMode="auto">
            <a:xfrm rot="16200000">
              <a:off x="4582685" y="5246540"/>
              <a:ext cx="1457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Cell growth rates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24272" y="6212341"/>
              <a:ext cx="3212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Sham        BTZ         VR23     BTZ+VR23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5319" y="4266024"/>
              <a:ext cx="461392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150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100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50</a:t>
              </a:r>
            </a:p>
            <a:p>
              <a:pPr algn="r">
                <a:lnSpc>
                  <a:spcPct val="150000"/>
                </a:lnSpc>
              </a:pPr>
              <a:endParaRPr lang="en-CA" sz="1400" b="1" dirty="0" smtClean="0"/>
            </a:p>
            <a:p>
              <a:pPr algn="r">
                <a:lnSpc>
                  <a:spcPct val="150000"/>
                </a:lnSpc>
              </a:pPr>
              <a:r>
                <a:rPr lang="en-CA" sz="1400" b="1" dirty="0" smtClean="0"/>
                <a:t>0</a:t>
              </a: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75" y="4322150"/>
              <a:ext cx="2882900" cy="205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096" y="2010525"/>
              <a:ext cx="2895600" cy="196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381" y="4235628"/>
              <a:ext cx="2895600" cy="202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87889" y="3125665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100%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55417" y="3674726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12.5%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1225" y="3125665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79.3%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75856" y="3558136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1.6%</a:t>
              </a:r>
              <a:endParaRPr lang="en-CA" sz="1400" b="1" dirty="0" smtClean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8177" y="5418660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100%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39137" y="2790385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100%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4753" y="5399473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100%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20920" y="5412564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92%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7784" y="5708285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65%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03848" y="5990800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26.5%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44208" y="2744924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109.7%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49512" y="3076897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47%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74793" y="3115997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-8.6%</a:t>
              </a:r>
              <a:endParaRPr lang="en-CA" sz="1400" b="1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44208" y="540042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102.9%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49512" y="5431286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94%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84368" y="5729949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48.9%</a:t>
              </a:r>
              <a:endParaRPr lang="en-CA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94283" y="1891861"/>
              <a:ext cx="232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8226-BR cells     </a:t>
              </a:r>
              <a:r>
                <a:rPr lang="en-CA" sz="1400" b="1" i="1" dirty="0" smtClean="0"/>
                <a:t>p</a:t>
              </a:r>
              <a:r>
                <a:rPr lang="en-CA" sz="1400" b="1" dirty="0" smtClean="0"/>
                <a:t> &lt; 0.0001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609" y="116632"/>
            <a:ext cx="865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 VR23 and Low Dose BTZ Dramatically Increases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ancer Cell Death and Overcomes  BTZ Resistance in Multiple Myeloma Cells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0166" y="16693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type </a:t>
            </a:r>
            <a:endParaRPr lang="en-CA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82962" y="1612211"/>
            <a:ext cx="259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BTZ Resistant</a:t>
            </a:r>
            <a:endParaRPr lang="en-CA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27584" y="1413164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Untreated mouse</a:t>
            </a:r>
            <a:endParaRPr lang="en-CA" altLang="en-US" sz="1800" b="1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40154" y="3816215"/>
            <a:ext cx="3883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VR23 (20 mg/kg for 3 weeks)</a:t>
            </a:r>
            <a:endParaRPr lang="en-CA" altLang="en-US" sz="1800" b="1" dirty="0"/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1028777" y="365755"/>
            <a:ext cx="734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/>
              <a:t>VR23 shows promising antitumor activity in animals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30620" y="1967648"/>
            <a:ext cx="5075503" cy="3495135"/>
            <a:chOff x="1981846" y="1509876"/>
            <a:chExt cx="4719434" cy="297774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520" y="1509876"/>
              <a:ext cx="2682875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94968" y="1664042"/>
              <a:ext cx="1541413" cy="26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VR23-30mg/kg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846" y="1538033"/>
              <a:ext cx="936104" cy="51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</a:p>
            <a:p>
              <a:pPr algn="r">
                <a:spcBef>
                  <a:spcPts val="600"/>
                </a:spcBef>
              </a:pPr>
              <a:endParaRPr lang="en-CA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846" y="2102124"/>
              <a:ext cx="936104" cy="51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  <a:p>
              <a:pPr algn="r">
                <a:spcBef>
                  <a:spcPts val="600"/>
                </a:spcBef>
              </a:pPr>
              <a:endParaRPr lang="en-CA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4203" y="2666061"/>
              <a:ext cx="936104" cy="51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  <a:p>
              <a:pPr algn="r">
                <a:spcBef>
                  <a:spcPts val="600"/>
                </a:spcBef>
              </a:pPr>
              <a:endParaRPr lang="en-CA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846" y="3242125"/>
              <a:ext cx="936104" cy="51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</a:p>
            <a:p>
              <a:pPr algn="r">
                <a:spcBef>
                  <a:spcPts val="600"/>
                </a:spcBef>
              </a:pPr>
              <a:endParaRPr lang="en-CA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1846" y="3706976"/>
              <a:ext cx="936104" cy="51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r">
                <a:spcBef>
                  <a:spcPts val="600"/>
                </a:spcBef>
              </a:pPr>
              <a:endParaRPr lang="en-CA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7806" y="3948404"/>
              <a:ext cx="3853474" cy="2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D0    D6    D9  D13  D16  D19  D24</a:t>
              </a:r>
              <a:endParaRPr lang="en-CA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320303" y="2428807"/>
              <a:ext cx="1877272" cy="28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Tumor size (mm</a:t>
              </a:r>
              <a:r>
                <a:rPr lang="en-CA" sz="1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2145" y="4225403"/>
              <a:ext cx="1881367" cy="262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Post-treatment (days)</a:t>
              </a:r>
              <a:endParaRPr lang="en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2592" y="1666082"/>
              <a:ext cx="850106" cy="26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984" y="1584220"/>
              <a:ext cx="38417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41" y="1591543"/>
              <a:ext cx="38417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6" descr="H:\Mouse work\2013\Tumor mice-April-May 2013\5.22.13-D29\DSC0191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7563" y="190031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H:\Mouse work\2013\Tumor mice-April-May 2013\5.22.13-D29\DSC0192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7563" y="4255006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7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92145"/>
              </p:ext>
            </p:extLst>
          </p:nvPr>
        </p:nvGraphicFramePr>
        <p:xfrm>
          <a:off x="477719" y="2132856"/>
          <a:ext cx="8191500" cy="3202305"/>
        </p:xfrm>
        <a:graphic>
          <a:graphicData uri="http://schemas.openxmlformats.org/drawingml/2006/table">
            <a:tbl>
              <a:tblPr/>
              <a:tblGrid>
                <a:gridCol w="1132055"/>
                <a:gridCol w="1411889"/>
                <a:gridCol w="1411889"/>
                <a:gridCol w="1411889"/>
                <a:gridCol w="1411889"/>
                <a:gridCol w="1411889"/>
              </a:tblGrid>
              <a:tr h="21336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Day 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Day 7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Day 15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Day 18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Day 22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Vehicle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50.25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±4.84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94.50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±32.52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132.39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±32.56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246.72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±10.55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305.01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±37.95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VR23 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46.51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±2.82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52.74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 5.64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48.29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±17.30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42.41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±17.95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65.88 ±25.92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Tax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43.04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±4.05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47.63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 8.67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23.25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±11.63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25.20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±13.69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16.59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±2.66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Tax + VR23 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50.69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±5.22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42.90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 9.91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20.16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±1.00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20.13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±7.80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10.51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indent="12382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±3.56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3378" name="TextBox 2"/>
          <p:cNvSpPr txBox="1">
            <a:spLocks noChangeArrowheads="1"/>
          </p:cNvSpPr>
          <p:nvPr/>
        </p:nvSpPr>
        <p:spPr bwMode="auto">
          <a:xfrm>
            <a:off x="597819" y="532511"/>
            <a:ext cx="81000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 smtClean="0">
                <a:latin typeface="Arial" charset="0"/>
              </a:rPr>
              <a:t>VR23 shows strong antitumor activity on metastatic breast cancer, and particularly effective when used in combination with paclitaxel (</a:t>
            </a:r>
            <a:r>
              <a:rPr lang="en-CA" altLang="en-US" sz="2400" b="1" dirty="0" err="1" smtClean="0">
                <a:latin typeface="Arial" charset="0"/>
              </a:rPr>
              <a:t>Taxol</a:t>
            </a:r>
            <a:r>
              <a:rPr lang="en-CA" altLang="en-US" sz="2400" b="1" dirty="0" smtClean="0">
                <a:latin typeface="Arial" charset="0"/>
              </a:rPr>
              <a:t>®)</a:t>
            </a:r>
            <a:endParaRPr lang="en-CA" altLang="en-US" sz="2400" b="1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5220" y="3852472"/>
            <a:ext cx="1412693" cy="14487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 altLang="en-US" sz="180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363924"/>
            <a:ext cx="882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 Data is from a study of MDA-MB231 breast tumor induced in ATH 490 mice 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2413000" y="2208213"/>
            <a:ext cx="4321175" cy="3097212"/>
            <a:chOff x="2051471" y="1052736"/>
            <a:chExt cx="4487301" cy="3343200"/>
          </a:xfrm>
        </p:grpSpPr>
        <p:pic>
          <p:nvPicPr>
            <p:cNvPr id="1332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1" t="-906" b="906"/>
            <a:stretch>
              <a:fillRect/>
            </a:stretch>
          </p:blipFill>
          <p:spPr bwMode="auto">
            <a:xfrm>
              <a:off x="2555776" y="1052736"/>
              <a:ext cx="3982996" cy="33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Box 14"/>
            <p:cNvSpPr txBox="1">
              <a:spLocks noChangeArrowheads="1"/>
            </p:cNvSpPr>
            <p:nvPr/>
          </p:nvSpPr>
          <p:spPr bwMode="auto">
            <a:xfrm>
              <a:off x="2051471" y="1298398"/>
              <a:ext cx="576064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>
                  <a:solidFill>
                    <a:srgbClr val="000000"/>
                  </a:solidFill>
                </a:rPr>
                <a:t>1.6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>
                  <a:solidFill>
                    <a:srgbClr val="000000"/>
                  </a:solidFill>
                </a:rPr>
                <a:t>1.2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>
                  <a:solidFill>
                    <a:srgbClr val="000000"/>
                  </a:solidFill>
                </a:rPr>
                <a:t>0.8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>
                  <a:solidFill>
                    <a:srgbClr val="000000"/>
                  </a:solidFill>
                </a:rPr>
                <a:t>0.4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40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>
                  <a:solidFill>
                    <a:srgbClr val="000000"/>
                  </a:solidFill>
                </a:rPr>
                <a:t>0.0</a:t>
              </a:r>
            </a:p>
          </p:txBody>
        </p:sp>
      </p:grp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4519613" y="4997450"/>
            <a:ext cx="6334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</a:rPr>
              <a:t>VR23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2914650" y="4997450"/>
            <a:ext cx="811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</a:rPr>
              <a:t>Untreat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3662363" y="4997450"/>
            <a:ext cx="8016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</a:rPr>
              <a:t>Vehicle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5310188" y="4997450"/>
            <a:ext cx="479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</a:rPr>
              <a:t>Tax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5781675" y="4997450"/>
            <a:ext cx="10271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</a:rPr>
              <a:t>Tax, VR23</a:t>
            </a:r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 rot="-5400000">
            <a:off x="977900" y="3594100"/>
            <a:ext cx="294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</a:rPr>
              <a:t>Number of mitotic cells per mm</a:t>
            </a:r>
            <a:r>
              <a:rPr lang="en-CA" altLang="en-US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21" name="TextBox 2"/>
          <p:cNvSpPr txBox="1">
            <a:spLocks noChangeArrowheads="1"/>
          </p:cNvSpPr>
          <p:nvPr/>
        </p:nvSpPr>
        <p:spPr bwMode="auto">
          <a:xfrm>
            <a:off x="3692525" y="5291138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b="1"/>
              <a:t>Liver toxicity</a:t>
            </a:r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1289050" y="900113"/>
            <a:ext cx="663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/>
              <a:t>VR23 enhances the efficacy of </a:t>
            </a:r>
            <a:r>
              <a:rPr lang="en-CA" altLang="en-US" sz="2400" b="1" dirty="0" err="1"/>
              <a:t>Taxol</a:t>
            </a:r>
            <a:r>
              <a:rPr lang="en-CA" altLang="en-US" sz="2400" b="1" dirty="0"/>
              <a:t>®  while </a:t>
            </a:r>
            <a:r>
              <a:rPr lang="en-CA" altLang="en-US" sz="2400" b="1" dirty="0" smtClean="0"/>
              <a:t>dramatically reducing </a:t>
            </a:r>
            <a:r>
              <a:rPr lang="en-CA" altLang="en-US" sz="2400" b="1" dirty="0"/>
              <a:t>its side effects</a:t>
            </a:r>
          </a:p>
        </p:txBody>
      </p:sp>
    </p:spTree>
    <p:extLst>
      <p:ext uri="{BB962C8B-B14F-4D97-AF65-F5344CB8AC3E}">
        <p14:creationId xmlns:p14="http://schemas.microsoft.com/office/powerpoint/2010/main" val="5554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1268760"/>
            <a:ext cx="82089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C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VR23 in </a:t>
            </a:r>
            <a:r>
              <a:rPr lang="en-CA" alt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brain cancer treatment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CA" alt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CA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Recently found that VR23 can kill brain cancer cells &gt;40 times more effectively than </a:t>
            </a:r>
            <a:r>
              <a:rPr lang="en-CA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Temozolomide</a:t>
            </a:r>
            <a:r>
              <a:rPr lang="en-CA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®, a “standard” therapeutic agent to treat brain </a:t>
            </a: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CA" altLang="en-US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combined with radiation, VR23 </a:t>
            </a:r>
            <a:r>
              <a:rPr lang="en-CA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can effectively kill </a:t>
            </a:r>
            <a:r>
              <a:rPr lang="en-CA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temozolomide</a:t>
            </a:r>
            <a:r>
              <a:rPr lang="en-CA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®-resistant brain cancer </a:t>
            </a: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C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C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looking into VR23’s efficacy on </a:t>
            </a:r>
            <a:r>
              <a:rPr lang="en-CA" alt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other cancer types</a:t>
            </a:r>
            <a:endParaRPr lang="en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CA" alt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effective combinational therapies utilizing biomarkers being studied in our lab</a:t>
            </a: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059113" y="404813"/>
            <a:ext cx="2044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 dirty="0"/>
              <a:t>Next </a:t>
            </a:r>
            <a:r>
              <a:rPr lang="en-CA" altLang="en-US" sz="2800" b="1" dirty="0" smtClean="0"/>
              <a:t>Steps</a:t>
            </a:r>
            <a:endParaRPr lang="en-CA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64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CCS%20Logo">
            <a:hlinkClick r:id="rId3" tooltip="Canadian Cancer Societ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54363"/>
            <a:ext cx="2160588" cy="561975"/>
          </a:xfrm>
          <a:prstGeom prst="rect">
            <a:avLst/>
          </a:prstGeom>
          <a:noFill/>
        </p:spPr>
      </p:pic>
      <p:graphicFrame>
        <p:nvGraphicFramePr>
          <p:cNvPr id="441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804883"/>
              </p:ext>
            </p:extLst>
          </p:nvPr>
        </p:nvGraphicFramePr>
        <p:xfrm>
          <a:off x="1115616" y="2842195"/>
          <a:ext cx="13525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2" name="Image" r:id="rId5" imgW="1179728" imgH="1289470" progId="">
                  <p:embed/>
                </p:oleObj>
              </mc:Choice>
              <mc:Fallback>
                <p:oleObj name="Image" r:id="rId5" imgW="1179728" imgH="12894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842195"/>
                        <a:ext cx="13525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419872" y="3347839"/>
            <a:ext cx="2124076" cy="401637"/>
            <a:chOff x="3419872" y="1628800"/>
            <a:chExt cx="2124076" cy="401637"/>
          </a:xfrm>
        </p:grpSpPr>
        <p:graphicFrame>
          <p:nvGraphicFramePr>
            <p:cNvPr id="441353" name="Object 9"/>
            <p:cNvGraphicFramePr>
              <a:graphicFrameLocks noChangeAspect="1"/>
            </p:cNvGraphicFramePr>
            <p:nvPr/>
          </p:nvGraphicFramePr>
          <p:xfrm>
            <a:off x="3419872" y="1628800"/>
            <a:ext cx="8842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143" name="Image" r:id="rId7" imgW="559125" imgH="253789" progId="">
                    <p:embed/>
                  </p:oleObj>
                </mc:Choice>
                <mc:Fallback>
                  <p:oleObj name="Image" r:id="rId7" imgW="559125" imgH="253789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1628800"/>
                          <a:ext cx="884238" cy="4016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54" name="Text Box 10"/>
            <p:cNvSpPr txBox="1">
              <a:spLocks noChangeArrowheads="1"/>
            </p:cNvSpPr>
            <p:nvPr/>
          </p:nvSpPr>
          <p:spPr bwMode="auto">
            <a:xfrm>
              <a:off x="4285060" y="1630387"/>
              <a:ext cx="1258888" cy="3968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CA" sz="2000" b="1" dirty="0">
                  <a:latin typeface="Arial" pitchFamily="34" charset="0"/>
                  <a:cs typeface="Arial" pitchFamily="34" charset="0"/>
                </a:rPr>
                <a:t>NSERC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4135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866531"/>
            <a:ext cx="12604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5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1824" y="5344244"/>
            <a:ext cx="2006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5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203823"/>
            <a:ext cx="1790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5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5200228"/>
            <a:ext cx="18986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60" name="Picture 16" descr="ccologobi450x11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5616" y="5200228"/>
            <a:ext cx="1763713" cy="4683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35230" y="231032"/>
            <a:ext cx="401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Acknowledgement</a:t>
            </a:r>
            <a:endParaRPr lang="en-CA" sz="3600" b="1" dirty="0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873" y="4321843"/>
            <a:ext cx="1800200" cy="4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1152004" y="4282355"/>
            <a:ext cx="1834952" cy="648072"/>
            <a:chOff x="2339752" y="2852936"/>
            <a:chExt cx="1834952" cy="648072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15816" y="2852936"/>
              <a:ext cx="1258888" cy="3968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CA" sz="2000" b="1" dirty="0" smtClean="0">
                  <a:latin typeface="Arial" pitchFamily="34" charset="0"/>
                  <a:cs typeface="Arial" pitchFamily="34" charset="0"/>
                </a:rPr>
                <a:t>NOHFC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7" descr="Ontario log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9752" y="2924944"/>
              <a:ext cx="1728192" cy="576064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3150338" y="1412776"/>
            <a:ext cx="258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V. Raja Solomon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Sheetal Pundir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0958" y="25457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Funders:</a:t>
            </a:r>
            <a:endParaRPr lang="en-C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8566" y="889556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Researchers:</a:t>
            </a:r>
            <a:endParaRPr lang="en-C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228688"/>
            <a:ext cx="221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0637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VR23 has been filed for intellectual property protection to the U.S.A. (#61772032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 International Patent Corporation Treaty (#PCT/CA2014/000121) 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Hoyun Lee, the co-author of this presentation, is the Chief Scientific Officer and a major share holder of Ramsey Lake Pharmaceutical Corporation (RLPC), which has recently been created based on VR23 invention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517" y="429921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Times New Roman" pitchFamily="18" charset="0"/>
              </a:rPr>
              <a:t>Research </a:t>
            </a:r>
            <a:r>
              <a:rPr lang="en-US" altLang="en-US" b="1" dirty="0" smtClean="0">
                <a:cs typeface="Times New Roman" pitchFamily="18" charset="0"/>
              </a:rPr>
              <a:t>Projects in </a:t>
            </a:r>
            <a:r>
              <a:rPr lang="en-US" altLang="en-US" b="1" dirty="0">
                <a:cs typeface="Times New Roman" pitchFamily="18" charset="0"/>
              </a:rPr>
              <a:t>the Lee Laboratory</a:t>
            </a:r>
            <a:endParaRPr lang="en-US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1007" y="1398534"/>
            <a:ext cx="80294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CA" altLang="en-US" sz="2400" b="1" dirty="0">
                <a:solidFill>
                  <a:srgbClr val="404040"/>
                </a:solidFill>
              </a:rPr>
              <a:t>How does a cell divide into two daughter </a:t>
            </a:r>
            <a:r>
              <a:rPr lang="en-CA" altLang="en-US" sz="2400" b="1" dirty="0" smtClean="0">
                <a:solidFill>
                  <a:srgbClr val="404040"/>
                </a:solidFill>
              </a:rPr>
              <a:t>cells? </a:t>
            </a:r>
            <a:r>
              <a:rPr lang="en-CA" altLang="en-US" sz="2400" dirty="0" smtClean="0">
                <a:solidFill>
                  <a:srgbClr val="404040"/>
                </a:solidFill>
              </a:rPr>
              <a:t>(Differences </a:t>
            </a:r>
            <a:r>
              <a:rPr lang="en-CA" altLang="en-US" sz="2400" dirty="0">
                <a:solidFill>
                  <a:srgbClr val="404040"/>
                </a:solidFill>
              </a:rPr>
              <a:t>in cancer and normal cells?)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CA" altLang="en-US" sz="2400" b="1" dirty="0">
              <a:solidFill>
                <a:srgbClr val="40404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altLang="en-US" sz="2400" b="1" dirty="0">
                <a:solidFill>
                  <a:srgbClr val="404040"/>
                </a:solidFill>
              </a:rPr>
              <a:t>How signaling circuit is regulated in the cell? </a:t>
            </a:r>
            <a:r>
              <a:rPr lang="en-CA" altLang="en-US" sz="2400" dirty="0" smtClean="0">
                <a:solidFill>
                  <a:srgbClr val="404040"/>
                </a:solidFill>
              </a:rPr>
              <a:t>(</a:t>
            </a:r>
            <a:r>
              <a:rPr lang="en-CA" altLang="en-US" sz="2400" dirty="0">
                <a:solidFill>
                  <a:srgbClr val="404040"/>
                </a:solidFill>
              </a:rPr>
              <a:t>Differences in cancer and normal cells?)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CA" altLang="en-US" sz="2400" b="1" dirty="0">
              <a:solidFill>
                <a:srgbClr val="40404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altLang="en-US" sz="2400" b="1" dirty="0">
                <a:solidFill>
                  <a:srgbClr val="0000FF"/>
                </a:solidFill>
              </a:rPr>
              <a:t>Drug discovery project I</a:t>
            </a:r>
          </a:p>
          <a:p>
            <a:pPr marL="457200" lvl="1" indent="0" eaLnBrk="1" hangingPunct="1"/>
            <a:r>
              <a:rPr lang="en-CA" altLang="en-US" sz="2400" b="1" dirty="0">
                <a:solidFill>
                  <a:srgbClr val="0000FF"/>
                </a:solidFill>
              </a:rPr>
              <a:t>Synthetic compounds</a:t>
            </a:r>
          </a:p>
          <a:p>
            <a:pPr marL="457200" lvl="1" indent="0" eaLnBrk="1" hangingPunct="1"/>
            <a:r>
              <a:rPr lang="en-CA" altLang="en-US" sz="2400" b="1" dirty="0">
                <a:solidFill>
                  <a:srgbClr val="0000FF"/>
                </a:solidFill>
              </a:rPr>
              <a:t>Natural products/compounds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CA" altLang="en-US" sz="2400" b="1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altLang="en-US" sz="2400" b="1" dirty="0">
                <a:solidFill>
                  <a:srgbClr val="404040"/>
                </a:solidFill>
              </a:rPr>
              <a:t>Drug discovery project II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altLang="en-US" sz="2400" b="1" dirty="0">
                <a:solidFill>
                  <a:srgbClr val="404040"/>
                </a:solidFill>
              </a:rPr>
              <a:t>Anti-bacterial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altLang="en-US" sz="2400" b="1" dirty="0">
                <a:solidFill>
                  <a:srgbClr val="404040"/>
                </a:solidFill>
              </a:rPr>
              <a:t>Anti-fungal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altLang="en-US" sz="2400" b="1" dirty="0">
                <a:solidFill>
                  <a:srgbClr val="404040"/>
                </a:solidFill>
              </a:rPr>
              <a:t>Anti-parasitic</a:t>
            </a:r>
            <a:endParaRPr lang="en-CA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7950" y="1916113"/>
            <a:ext cx="8928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b="1" dirty="0"/>
              <a:t>Drug </a:t>
            </a:r>
            <a:r>
              <a:rPr lang="en-CA" altLang="en-US" b="1" dirty="0" smtClean="0"/>
              <a:t>Discovery Project I</a:t>
            </a:r>
            <a:endParaRPr lang="en-CA" altLang="en-US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4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>
                <a:solidFill>
                  <a:srgbClr val="0000FF"/>
                </a:solidFill>
              </a:rPr>
              <a:t>Focus: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>
                <a:solidFill>
                  <a:srgbClr val="0000FF"/>
                </a:solidFill>
              </a:rPr>
              <a:t>Developing effective and </a:t>
            </a:r>
            <a:r>
              <a:rPr lang="en-CA" altLang="en-US" sz="2400" b="1" u="sng" dirty="0">
                <a:solidFill>
                  <a:srgbClr val="0000FF"/>
                </a:solidFill>
              </a:rPr>
              <a:t>safe</a:t>
            </a:r>
            <a:r>
              <a:rPr lang="en-CA" altLang="en-US" sz="2400" b="1" dirty="0">
                <a:solidFill>
                  <a:srgbClr val="0000FF"/>
                </a:solidFill>
              </a:rPr>
              <a:t> anticancer drugs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>
                <a:solidFill>
                  <a:srgbClr val="0000FF"/>
                </a:solidFill>
              </a:rPr>
              <a:t>(as single regimens or in combinations with other drugs)</a:t>
            </a:r>
          </a:p>
        </p:txBody>
      </p:sp>
    </p:spTree>
    <p:extLst>
      <p:ext uri="{BB962C8B-B14F-4D97-AF65-F5344CB8AC3E}">
        <p14:creationId xmlns:p14="http://schemas.microsoft.com/office/powerpoint/2010/main" val="9549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790575" y="188913"/>
            <a:ext cx="1800225" cy="1798637"/>
            <a:chOff x="790575" y="188913"/>
            <a:chExt cx="1800225" cy="1798637"/>
          </a:xfrm>
        </p:grpSpPr>
        <p:graphicFrame>
          <p:nvGraphicFramePr>
            <p:cNvPr id="7188" name="Object 3"/>
            <p:cNvGraphicFramePr>
              <a:graphicFrameLocks noChangeAspect="1"/>
            </p:cNvGraphicFramePr>
            <p:nvPr/>
          </p:nvGraphicFramePr>
          <p:xfrm>
            <a:off x="790575" y="188913"/>
            <a:ext cx="1800225" cy="179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11" name="Image" r:id="rId3" imgW="2808330" imgH="3596188" progId="Photoshop.Image.4">
                    <p:embed/>
                  </p:oleObj>
                </mc:Choice>
                <mc:Fallback>
                  <p:oleObj name="Image" r:id="rId3" imgW="2808330" imgH="3596188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575" y="188913"/>
                          <a:ext cx="1800225" cy="179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189" name="Picture 4" descr="taxcan_bark01_tnai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709" y="1159550"/>
              <a:ext cx="715091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790575" y="4646613"/>
            <a:ext cx="1800225" cy="1800225"/>
            <a:chOff x="693509" y="476672"/>
            <a:chExt cx="1991698" cy="2520000"/>
          </a:xfrm>
        </p:grpSpPr>
        <p:pic>
          <p:nvPicPr>
            <p:cNvPr id="718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9" y="476672"/>
              <a:ext cx="1991698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409" y="1916672"/>
              <a:ext cx="80779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Box 18"/>
          <p:cNvSpPr txBox="1">
            <a:spLocks noChangeArrowheads="1"/>
          </p:cNvSpPr>
          <p:nvPr/>
        </p:nvSpPr>
        <p:spPr bwMode="auto">
          <a:xfrm>
            <a:off x="828675" y="6446838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Cinchona  (Quina)</a:t>
            </a:r>
            <a:endParaRPr lang="en-CA" altLang="en-US" sz="1400" b="1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59125" y="266700"/>
            <a:ext cx="1800225" cy="6257925"/>
            <a:chOff x="3159125" y="188913"/>
            <a:chExt cx="1800225" cy="6257925"/>
          </a:xfrm>
        </p:grpSpPr>
        <p:pic>
          <p:nvPicPr>
            <p:cNvPr id="7183" name="Picture 12" descr="https://encrypted-tbn2.gstatic.com/images?q=tbn:ANd9GcR52zwoUGcllOoRxc8MyV6CwhtI-9Rfxb19u1VZ0wmzPE9Stt-K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5" y="188913"/>
              <a:ext cx="1800225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2" descr="https://encrypted-tbn1.gstatic.com/images?q=tbn:ANd9GcR9JCJg8HgHj1jv8x9hE-stzfNiamcx1QdxlUSJa06Uq6bFb4DP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5" y="2414588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" descr="http://upload.wikimedia.org/wikipedia/commons/thumb/7/79/Resochin%C2%AE_Tabletten_%28R%C3%BCckseite%29.jpg/320px-Resochin%C2%AE_Tabletten_%28R%C3%BCckseite%29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388" y="4646613"/>
              <a:ext cx="900112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10200" y="188913"/>
            <a:ext cx="2906713" cy="6257925"/>
            <a:chOff x="5410200" y="188913"/>
            <a:chExt cx="2906713" cy="6257925"/>
          </a:xfrm>
        </p:grpSpPr>
        <p:pic>
          <p:nvPicPr>
            <p:cNvPr id="7180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63" y="188913"/>
              <a:ext cx="2668587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4" descr="http://upload.wikimedia.org/wikipedia/commons/thumb/6/67/Aspirin-skeletal.svg/336px-Aspirin-skeletal.svg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0" y="2414588"/>
              <a:ext cx="21685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4" descr="http://upload.wikimedia.org/wikipedia/commons/thumb/f/f1/Chloroquine.svg/683px-Chloroquine.svg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646613"/>
              <a:ext cx="2906713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1235075" y="1987550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Yew tree</a:t>
            </a:r>
            <a:endParaRPr lang="en-CA" altLang="en-US" sz="1400" b="1"/>
          </a:p>
        </p:txBody>
      </p:sp>
      <p:sp>
        <p:nvSpPr>
          <p:cNvPr id="7176" name="TextBox 19"/>
          <p:cNvSpPr txBox="1">
            <a:spLocks noChangeArrowheads="1"/>
          </p:cNvSpPr>
          <p:nvPr/>
        </p:nvSpPr>
        <p:spPr bwMode="auto">
          <a:xfrm>
            <a:off x="852488" y="4202113"/>
            <a:ext cx="1676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Willow &amp; Spiraea </a:t>
            </a:r>
            <a:endParaRPr lang="en-CA" altLang="en-US" sz="1400" b="1"/>
          </a:p>
        </p:txBody>
      </p:sp>
      <p:grpSp>
        <p:nvGrpSpPr>
          <p:cNvPr id="7177" name="Group 3"/>
          <p:cNvGrpSpPr>
            <a:grpSpLocks/>
          </p:cNvGrpSpPr>
          <p:nvPr/>
        </p:nvGrpSpPr>
        <p:grpSpPr bwMode="auto">
          <a:xfrm>
            <a:off x="790575" y="2414588"/>
            <a:ext cx="1800225" cy="1800225"/>
            <a:chOff x="790575" y="2414588"/>
            <a:chExt cx="1800225" cy="1800225"/>
          </a:xfrm>
        </p:grpSpPr>
        <p:pic>
          <p:nvPicPr>
            <p:cNvPr id="7178" name="Picture 2" descr="http://upload.wikimedia.org/wikipedia/commons/0/00/Salix_alba_Morton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" r="406"/>
            <a:stretch>
              <a:fillRect/>
            </a:stretch>
          </p:blipFill>
          <p:spPr bwMode="auto">
            <a:xfrm>
              <a:off x="790575" y="2414588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2" descr="http://upload.wikimedia.org/wikipedia/commons/thumb/f/fe/Spiraea_japonica.jpg/640px-Spiraea_japonica.jpg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800" y="3134813"/>
              <a:ext cx="1188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1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68623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Inhibitors of signal transduction pathways (Dr. Piyush Trivedi): 	75 compounds </a:t>
            </a:r>
            <a:r>
              <a:rPr lang="en-US" sz="2000" b="1" dirty="0" smtClean="0">
                <a:solidFill>
                  <a:srgbClr val="240B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(CTR 17, 18, 19, 20)</a:t>
            </a:r>
            <a:endParaRPr lang="en-CA" sz="2000" b="1" dirty="0">
              <a:solidFill>
                <a:srgbClr val="240B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7656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libraries created by the Lee group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 flipV="1">
            <a:off x="352101" y="894766"/>
            <a:ext cx="7287215" cy="8596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Quinoline-sulfonyl derivatives: 35 compounds, including </a:t>
            </a:r>
            <a:r>
              <a:rPr lang="en-CA" sz="2000" b="1" u="sng" dirty="0" smtClean="0">
                <a:solidFill>
                  <a:srgbClr val="3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VR-23</a:t>
            </a:r>
            <a:r>
              <a:rPr lang="en-CA" sz="2000" b="1" dirty="0" smtClean="0">
                <a:solidFill>
                  <a:srgbClr val="3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000" b="1" dirty="0">
              <a:solidFill>
                <a:srgbClr val="3319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77281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Chloroquine derivatives: 34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2319263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Quinacrine-thiazolidin-4-one derivatives: 42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2823319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Chalcone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derivatives: 24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327375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Isatin-benzothiazole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derivatives: 30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3759423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4-Piperazinylquinoline derivatives: 25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4191471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4-aminoquinoline-thiourea/urea derivatives: 25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5877272"/>
            <a:ext cx="3628109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Total: 290 novel compounds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976130" y="1844824"/>
            <a:ext cx="23551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 smtClean="0"/>
              <a:t>31 compounds</a:t>
            </a:r>
            <a:endParaRPr lang="en-CA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/>
              <a:t>applied for </a:t>
            </a:r>
            <a:endParaRPr lang="en-CA" altLang="en-US" sz="24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 smtClean="0"/>
              <a:t>IP protection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98463"/>
            <a:ext cx="571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88963"/>
            <a:ext cx="571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17513"/>
            <a:ext cx="4857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7513"/>
            <a:ext cx="7524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12738"/>
            <a:ext cx="628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55613"/>
            <a:ext cx="657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50838"/>
            <a:ext cx="657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22288"/>
            <a:ext cx="552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88913"/>
            <a:ext cx="628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07988"/>
            <a:ext cx="628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4651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4363"/>
            <a:ext cx="6556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4363"/>
            <a:ext cx="8143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784350"/>
            <a:ext cx="752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235325"/>
            <a:ext cx="1714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392488"/>
            <a:ext cx="1676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165600"/>
            <a:ext cx="1762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79875"/>
            <a:ext cx="1800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35338"/>
            <a:ext cx="1762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246563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065713"/>
            <a:ext cx="1762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940300"/>
            <a:ext cx="1762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957763"/>
            <a:ext cx="1638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151438"/>
            <a:ext cx="1790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837238"/>
            <a:ext cx="1781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22963"/>
            <a:ext cx="1676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6080125"/>
            <a:ext cx="1733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2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37238"/>
            <a:ext cx="177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34300" y="2282825"/>
            <a:ext cx="1790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006975"/>
            <a:ext cx="1666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6925"/>
            <a:ext cx="179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701800"/>
            <a:ext cx="7413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701800"/>
            <a:ext cx="7397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5"/>
          <p:cNvPicPr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743075"/>
            <a:ext cx="7556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724275"/>
            <a:ext cx="2317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635125" y="217805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b="1"/>
              <a:t>VR23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5613"/>
            <a:ext cx="1860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995613"/>
            <a:ext cx="1858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78163" y="2279650"/>
            <a:ext cx="196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b="1"/>
              <a:t>VR23 treated normal cells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5922963" y="2279650"/>
            <a:ext cx="175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b="1"/>
              <a:t>VR23 treated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b="1"/>
              <a:t>cancer cells</a:t>
            </a:r>
          </a:p>
        </p:txBody>
      </p:sp>
      <p:grpSp>
        <p:nvGrpSpPr>
          <p:cNvPr id="11271" name="Group 1"/>
          <p:cNvGrpSpPr>
            <a:grpSpLocks/>
          </p:cNvGrpSpPr>
          <p:nvPr/>
        </p:nvGrpSpPr>
        <p:grpSpPr bwMode="auto">
          <a:xfrm>
            <a:off x="971550" y="2528888"/>
            <a:ext cx="1595438" cy="2879725"/>
            <a:chOff x="1043608" y="2528887"/>
            <a:chExt cx="1594923" cy="2880000"/>
          </a:xfrm>
        </p:grpSpPr>
        <p:graphicFrame>
          <p:nvGraphicFramePr>
            <p:cNvPr id="11273" name="Object 1"/>
            <p:cNvGraphicFramePr>
              <a:graphicFrameLocks noChangeAspect="1"/>
            </p:cNvGraphicFramePr>
            <p:nvPr/>
          </p:nvGraphicFramePr>
          <p:xfrm>
            <a:off x="1043608" y="2528887"/>
            <a:ext cx="1594923" cy="288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092" name="CS ChemDraw Drawing" r:id="rId5" imgW="1359408" imgH="2452116" progId="ChemDraw.Document.6.0">
                    <p:embed/>
                  </p:oleObj>
                </mc:Choice>
                <mc:Fallback>
                  <p:oleObj name="CS ChemDraw Drawing" r:id="rId5" imgW="1359408" imgH="2452116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2528887"/>
                          <a:ext cx="1594923" cy="288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637141" y="5054840"/>
              <a:ext cx="525293" cy="246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CA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611188" y="1114425"/>
            <a:ext cx="819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/>
              <a:t>How does VR23 preferentially kill cancer cells?</a:t>
            </a:r>
          </a:p>
        </p:txBody>
      </p:sp>
    </p:spTree>
    <p:extLst>
      <p:ext uri="{BB962C8B-B14F-4D97-AF65-F5344CB8AC3E}">
        <p14:creationId xmlns:p14="http://schemas.microsoft.com/office/powerpoint/2010/main" val="18221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23866"/>
              </p:ext>
            </p:extLst>
          </p:nvPr>
        </p:nvGraphicFramePr>
        <p:xfrm>
          <a:off x="683568" y="1844825"/>
          <a:ext cx="7560841" cy="278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49"/>
                <a:gridCol w="3826292"/>
              </a:tblGrid>
              <a:tr h="955425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 Types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Killing</a:t>
                      </a:r>
                      <a:r>
                        <a:rPr lang="en-CA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Effects </a:t>
                      </a:r>
                    </a:p>
                    <a:p>
                      <a:pPr algn="ctr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(Cancer </a:t>
                      </a:r>
                      <a:r>
                        <a:rPr lang="en-CA" sz="16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normal cells in fold)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09216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2.6-17.6 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09216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Cancer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11.3-15.4</a:t>
                      </a:r>
                      <a:r>
                        <a:rPr lang="en-CA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09216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Cell Leukemia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11.3-15.4 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09216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Myeloma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3.1-8.4 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55576" y="2708920"/>
            <a:ext cx="7056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9787</TotalTime>
  <Words>823</Words>
  <Application>Microsoft Office PowerPoint</Application>
  <PresentationFormat>On-screen Show (4:3)</PresentationFormat>
  <Paragraphs>227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Gulim</vt:lpstr>
      <vt:lpstr>Malgun Gothic</vt:lpstr>
      <vt:lpstr>Malgun Gothic</vt:lpstr>
      <vt:lpstr>ＭＳ Ｐゴシック</vt:lpstr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Image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HRSRH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Hoyun Lee</dc:creator>
  <cp:lastModifiedBy>Lyne</cp:lastModifiedBy>
  <cp:revision>809</cp:revision>
  <dcterms:created xsi:type="dcterms:W3CDTF">2012-08-03T15:09:29Z</dcterms:created>
  <dcterms:modified xsi:type="dcterms:W3CDTF">2015-05-27T17:31:43Z</dcterms:modified>
</cp:coreProperties>
</file>