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259" r:id="rId6"/>
    <p:sldId id="261" r:id="rId7"/>
    <p:sldId id="264" r:id="rId8"/>
    <p:sldId id="266" r:id="rId9"/>
    <p:sldId id="262" r:id="rId10"/>
    <p:sldId id="268" r:id="rId11"/>
    <p:sldId id="267" r:id="rId12"/>
    <p:sldId id="263" r:id="rId13"/>
    <p:sldId id="284" r:id="rId14"/>
    <p:sldId id="283" r:id="rId15"/>
    <p:sldId id="270" r:id="rId16"/>
    <p:sldId id="272" r:id="rId17"/>
    <p:sldId id="269" r:id="rId18"/>
    <p:sldId id="292" r:id="rId19"/>
    <p:sldId id="278" r:id="rId20"/>
    <p:sldId id="277" r:id="rId21"/>
    <p:sldId id="276" r:id="rId22"/>
    <p:sldId id="280" r:id="rId23"/>
    <p:sldId id="281" r:id="rId24"/>
    <p:sldId id="279" r:id="rId25"/>
    <p:sldId id="29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630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Trends_byPal!$B$13</c:f>
              <c:strCache>
                <c:ptCount val="1"/>
                <c:pt idx="0">
                  <c:v>Not 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Trends_byPal!$A$14:$A$19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Trends_byPal!$B$14:$B$19</c:f>
              <c:numCache>
                <c:formatCode>General</c:formatCode>
                <c:ptCount val="6"/>
                <c:pt idx="0">
                  <c:v>5.61</c:v>
                </c:pt>
                <c:pt idx="1">
                  <c:v>5.55</c:v>
                </c:pt>
                <c:pt idx="2">
                  <c:v>5.15</c:v>
                </c:pt>
                <c:pt idx="3">
                  <c:v>4.95</c:v>
                </c:pt>
                <c:pt idx="4">
                  <c:v>4.28</c:v>
                </c:pt>
                <c:pt idx="5">
                  <c:v>4.03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Trends_byPal!$C$13</c:f>
              <c:strCache>
                <c:ptCount val="1"/>
                <c:pt idx="0">
                  <c:v>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Trends_byPal!$A$14:$A$19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Trends_byPal!$C$14:$C$19</c:f>
              <c:numCache>
                <c:formatCode>General</c:formatCode>
                <c:ptCount val="6"/>
                <c:pt idx="0">
                  <c:v>3.21</c:v>
                </c:pt>
                <c:pt idx="1">
                  <c:v>3.13</c:v>
                </c:pt>
                <c:pt idx="2">
                  <c:v>2.74</c:v>
                </c:pt>
                <c:pt idx="3">
                  <c:v>2.89</c:v>
                </c:pt>
                <c:pt idx="4">
                  <c:v>3.04</c:v>
                </c:pt>
                <c:pt idx="5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74128"/>
        <c:axId val="205778040"/>
      </c:lineChart>
      <c:catAx>
        <c:axId val="14207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5778040"/>
        <c:crosses val="autoZero"/>
        <c:auto val="1"/>
        <c:lblAlgn val="ctr"/>
        <c:lblOffset val="100"/>
        <c:noMultiLvlLbl val="0"/>
      </c:catAx>
      <c:valAx>
        <c:axId val="205778040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Chemotherapy in</a:t>
                </a:r>
                <a:r>
                  <a:rPr lang="en-US" baseline="0"/>
                  <a:t> last 14 days of life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2074128"/>
        <c:crosses val="autoZero"/>
        <c:crossBetween val="between"/>
        <c:majorUnit val="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Trends_NorthSouth!$C$3:$C$8</c:f>
              <c:numCache>
                <c:formatCode>0.00</c:formatCode>
                <c:ptCount val="6"/>
                <c:pt idx="0">
                  <c:v>3.03</c:v>
                </c:pt>
                <c:pt idx="1">
                  <c:v>1.85</c:v>
                </c:pt>
                <c:pt idx="2">
                  <c:v>1.96</c:v>
                </c:pt>
                <c:pt idx="3">
                  <c:v>1.39</c:v>
                </c:pt>
                <c:pt idx="4">
                  <c:v>1.59</c:v>
                </c:pt>
                <c:pt idx="5">
                  <c:v>1.96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Trends_NorthSouth!$C$14:$C$19</c:f>
              <c:numCache>
                <c:formatCode>0.00</c:formatCode>
                <c:ptCount val="6"/>
                <c:pt idx="0">
                  <c:v>3.78</c:v>
                </c:pt>
                <c:pt idx="1">
                  <c:v>3.57</c:v>
                </c:pt>
                <c:pt idx="2">
                  <c:v>2.46</c:v>
                </c:pt>
                <c:pt idx="3">
                  <c:v>3.84</c:v>
                </c:pt>
                <c:pt idx="4">
                  <c:v>2.16</c:v>
                </c:pt>
                <c:pt idx="5">
                  <c:v>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Trends_NorthSouth!$C$25:$C$30</c:f>
              <c:numCache>
                <c:formatCode>0.00</c:formatCode>
                <c:ptCount val="6"/>
                <c:pt idx="0">
                  <c:v>4.41</c:v>
                </c:pt>
                <c:pt idx="1">
                  <c:v>3.99</c:v>
                </c:pt>
                <c:pt idx="2">
                  <c:v>3.65</c:v>
                </c:pt>
                <c:pt idx="3">
                  <c:v>3.66</c:v>
                </c:pt>
                <c:pt idx="4">
                  <c:v>3.75</c:v>
                </c:pt>
                <c:pt idx="5">
                  <c:v>3.26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Trends_NorthSouth!$C$36:$C$41</c:f>
              <c:numCache>
                <c:formatCode>0.00</c:formatCode>
                <c:ptCount val="6"/>
                <c:pt idx="0">
                  <c:v>3.88</c:v>
                </c:pt>
                <c:pt idx="1">
                  <c:v>3.83</c:v>
                </c:pt>
                <c:pt idx="2">
                  <c:v>3.42</c:v>
                </c:pt>
                <c:pt idx="3">
                  <c:v>3.36</c:v>
                </c:pt>
                <c:pt idx="4">
                  <c:v>3.43</c:v>
                </c:pt>
                <c:pt idx="5">
                  <c:v>3.22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96168"/>
        <c:axId val="208196560"/>
      </c:lineChart>
      <c:catAx>
        <c:axId val="208196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196560"/>
        <c:crosses val="autoZero"/>
        <c:auto val="1"/>
        <c:lblAlgn val="ctr"/>
        <c:lblOffset val="100"/>
        <c:noMultiLvlLbl val="0"/>
      </c:catAx>
      <c:valAx>
        <c:axId val="208196560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Chemotherapy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8196168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Trends_NorthSouth!$D$3:$D$8</c:f>
              <c:numCache>
                <c:formatCode>0.00</c:formatCode>
                <c:ptCount val="6"/>
                <c:pt idx="0">
                  <c:v>5.04</c:v>
                </c:pt>
                <c:pt idx="1">
                  <c:v>4.71</c:v>
                </c:pt>
                <c:pt idx="2">
                  <c:v>6.69</c:v>
                </c:pt>
                <c:pt idx="3">
                  <c:v>4.6399999999999997</c:v>
                </c:pt>
                <c:pt idx="4">
                  <c:v>5.26</c:v>
                </c:pt>
                <c:pt idx="5">
                  <c:v>4.68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Trends_NorthSouth!$D$14:$D$19</c:f>
              <c:numCache>
                <c:formatCode>0.00</c:formatCode>
                <c:ptCount val="6"/>
                <c:pt idx="0">
                  <c:v>5.01</c:v>
                </c:pt>
                <c:pt idx="1">
                  <c:v>5.71</c:v>
                </c:pt>
                <c:pt idx="2">
                  <c:v>5.44</c:v>
                </c:pt>
                <c:pt idx="3">
                  <c:v>5.44</c:v>
                </c:pt>
                <c:pt idx="4">
                  <c:v>5.21</c:v>
                </c:pt>
                <c:pt idx="5">
                  <c:v>5.84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Trends_NorthSouth!$D$25:$D$30</c:f>
              <c:numCache>
                <c:formatCode>0.00</c:formatCode>
                <c:ptCount val="6"/>
                <c:pt idx="0">
                  <c:v>5.27</c:v>
                </c:pt>
                <c:pt idx="1">
                  <c:v>5.83</c:v>
                </c:pt>
                <c:pt idx="2">
                  <c:v>5.16</c:v>
                </c:pt>
                <c:pt idx="3">
                  <c:v>5.65</c:v>
                </c:pt>
                <c:pt idx="4">
                  <c:v>5.51</c:v>
                </c:pt>
                <c:pt idx="5">
                  <c:v>5.26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Trends_NorthSouth!$D$36:$D$41</c:f>
              <c:numCache>
                <c:formatCode>0.00</c:formatCode>
                <c:ptCount val="6"/>
                <c:pt idx="0">
                  <c:v>6.95</c:v>
                </c:pt>
                <c:pt idx="1">
                  <c:v>7.45</c:v>
                </c:pt>
                <c:pt idx="2">
                  <c:v>7.64</c:v>
                </c:pt>
                <c:pt idx="3">
                  <c:v>7.37</c:v>
                </c:pt>
                <c:pt idx="4">
                  <c:v>8.24</c:v>
                </c:pt>
                <c:pt idx="5">
                  <c:v>8.27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97344"/>
        <c:axId val="208197736"/>
      </c:lineChart>
      <c:catAx>
        <c:axId val="20819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197736"/>
        <c:crosses val="autoZero"/>
        <c:auto val="1"/>
        <c:lblAlgn val="ctr"/>
        <c:lblOffset val="100"/>
        <c:noMultiLvlLbl val="0"/>
      </c:catAx>
      <c:valAx>
        <c:axId val="208197736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ICU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8197344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Trends_NorthSouth!$E$3:$E$8</c:f>
              <c:numCache>
                <c:formatCode>0.00</c:formatCode>
                <c:ptCount val="6"/>
                <c:pt idx="0">
                  <c:v>22.86</c:v>
                </c:pt>
                <c:pt idx="1">
                  <c:v>21.89</c:v>
                </c:pt>
                <c:pt idx="2">
                  <c:v>24.96</c:v>
                </c:pt>
                <c:pt idx="3">
                  <c:v>25.54</c:v>
                </c:pt>
                <c:pt idx="4">
                  <c:v>22.49</c:v>
                </c:pt>
                <c:pt idx="5">
                  <c:v>24.17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Trends_NorthSouth!$E$14:$E$19</c:f>
              <c:numCache>
                <c:formatCode>0.00</c:formatCode>
                <c:ptCount val="6"/>
                <c:pt idx="0">
                  <c:v>13.14</c:v>
                </c:pt>
                <c:pt idx="1">
                  <c:v>15.08</c:v>
                </c:pt>
                <c:pt idx="2">
                  <c:v>13.08</c:v>
                </c:pt>
                <c:pt idx="3">
                  <c:v>14.45</c:v>
                </c:pt>
                <c:pt idx="4">
                  <c:v>15.63</c:v>
                </c:pt>
                <c:pt idx="5">
                  <c:v>16.11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Trends_NorthSouth!$E$25:$E$30</c:f>
              <c:numCache>
                <c:formatCode>0.00</c:formatCode>
                <c:ptCount val="6"/>
                <c:pt idx="0">
                  <c:v>20.92</c:v>
                </c:pt>
                <c:pt idx="1">
                  <c:v>21.23</c:v>
                </c:pt>
                <c:pt idx="2">
                  <c:v>21.2</c:v>
                </c:pt>
                <c:pt idx="3">
                  <c:v>21.5</c:v>
                </c:pt>
                <c:pt idx="4">
                  <c:v>21.35</c:v>
                </c:pt>
                <c:pt idx="5">
                  <c:v>20.79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Trends_NorthSouth!$E$36:$E$41</c:f>
              <c:numCache>
                <c:formatCode>0.00</c:formatCode>
                <c:ptCount val="6"/>
                <c:pt idx="0">
                  <c:v>12.57</c:v>
                </c:pt>
                <c:pt idx="1">
                  <c:v>12.77</c:v>
                </c:pt>
                <c:pt idx="2">
                  <c:v>12.84</c:v>
                </c:pt>
                <c:pt idx="3">
                  <c:v>13.35</c:v>
                </c:pt>
                <c:pt idx="4">
                  <c:v>14.09</c:v>
                </c:pt>
                <c:pt idx="5">
                  <c:v>14.21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98520"/>
        <c:axId val="208198912"/>
      </c:lineChart>
      <c:catAx>
        <c:axId val="208198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198912"/>
        <c:crosses val="autoZero"/>
        <c:auto val="1"/>
        <c:lblAlgn val="ctr"/>
        <c:lblOffset val="100"/>
        <c:noMultiLvlLbl val="0"/>
      </c:catAx>
      <c:valAx>
        <c:axId val="208198912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ED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8198520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Trends_NorthSouth!$F$3:$F$8</c:f>
              <c:numCache>
                <c:formatCode>0.00</c:formatCode>
                <c:ptCount val="6"/>
                <c:pt idx="0">
                  <c:v>16.64</c:v>
                </c:pt>
                <c:pt idx="1">
                  <c:v>15.49</c:v>
                </c:pt>
                <c:pt idx="2">
                  <c:v>15.5</c:v>
                </c:pt>
                <c:pt idx="3">
                  <c:v>16.87</c:v>
                </c:pt>
                <c:pt idx="4">
                  <c:v>17.38</c:v>
                </c:pt>
                <c:pt idx="5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Trends_NorthSouth!$F$14:$F$19</c:f>
              <c:numCache>
                <c:formatCode>0.00</c:formatCode>
                <c:ptCount val="6"/>
                <c:pt idx="0">
                  <c:v>9.64</c:v>
                </c:pt>
                <c:pt idx="1">
                  <c:v>8.65</c:v>
                </c:pt>
                <c:pt idx="2">
                  <c:v>8.6</c:v>
                </c:pt>
                <c:pt idx="3">
                  <c:v>9.1</c:v>
                </c:pt>
                <c:pt idx="4">
                  <c:v>9.86</c:v>
                </c:pt>
                <c:pt idx="5">
                  <c:v>8.36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Trends_NorthSouth!$F$25:$F$30</c:f>
              <c:numCache>
                <c:formatCode>0.00</c:formatCode>
                <c:ptCount val="6"/>
                <c:pt idx="0">
                  <c:v>13.34</c:v>
                </c:pt>
                <c:pt idx="1">
                  <c:v>13.2</c:v>
                </c:pt>
                <c:pt idx="2">
                  <c:v>12.09</c:v>
                </c:pt>
                <c:pt idx="3">
                  <c:v>11.96</c:v>
                </c:pt>
                <c:pt idx="4">
                  <c:v>11.77</c:v>
                </c:pt>
                <c:pt idx="5">
                  <c:v>12.6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Trends_NorthSouth!$F$36:$F$41</c:f>
              <c:numCache>
                <c:formatCode>0.00</c:formatCode>
                <c:ptCount val="6"/>
                <c:pt idx="0">
                  <c:v>7.49</c:v>
                </c:pt>
                <c:pt idx="1">
                  <c:v>7.92</c:v>
                </c:pt>
                <c:pt idx="2">
                  <c:v>7.34</c:v>
                </c:pt>
                <c:pt idx="3">
                  <c:v>7.73</c:v>
                </c:pt>
                <c:pt idx="4">
                  <c:v>7.83</c:v>
                </c:pt>
                <c:pt idx="5">
                  <c:v>7.98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245392"/>
        <c:axId val="272245784"/>
      </c:lineChart>
      <c:catAx>
        <c:axId val="27224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2245784"/>
        <c:crosses val="autoZero"/>
        <c:auto val="1"/>
        <c:lblAlgn val="ctr"/>
        <c:lblOffset val="100"/>
        <c:noMultiLvlLbl val="0"/>
      </c:catAx>
      <c:valAx>
        <c:axId val="272245784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Hospitalization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72245392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Trends_byPal!$B$35</c:f>
              <c:strCache>
                <c:ptCount val="1"/>
                <c:pt idx="0">
                  <c:v>Not 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Trends_byPal!$A$36:$A$41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Trends_byPal!$B$36:$B$41</c:f>
              <c:numCache>
                <c:formatCode>General</c:formatCode>
                <c:ptCount val="6"/>
                <c:pt idx="0">
                  <c:v>16.940000000000001</c:v>
                </c:pt>
                <c:pt idx="1">
                  <c:v>17.18</c:v>
                </c:pt>
                <c:pt idx="2">
                  <c:v>18.59</c:v>
                </c:pt>
                <c:pt idx="3">
                  <c:v>19.98</c:v>
                </c:pt>
                <c:pt idx="4">
                  <c:v>18.84</c:v>
                </c:pt>
                <c:pt idx="5">
                  <c:v>19.22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Trends_byPal!$C$35</c:f>
              <c:strCache>
                <c:ptCount val="1"/>
                <c:pt idx="0">
                  <c:v>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Trends_byPal!$A$36:$A$41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Trends_byPal!$C$36:$C$41</c:f>
              <c:numCache>
                <c:formatCode>General</c:formatCode>
                <c:ptCount val="6"/>
                <c:pt idx="0">
                  <c:v>12.62</c:v>
                </c:pt>
                <c:pt idx="1">
                  <c:v>13.04</c:v>
                </c:pt>
                <c:pt idx="2">
                  <c:v>12.64</c:v>
                </c:pt>
                <c:pt idx="3">
                  <c:v>13.17</c:v>
                </c:pt>
                <c:pt idx="4">
                  <c:v>14.08</c:v>
                </c:pt>
                <c:pt idx="5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76088"/>
        <c:axId val="142130120"/>
      </c:lineChart>
      <c:catAx>
        <c:axId val="206176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2130120"/>
        <c:crosses val="autoZero"/>
        <c:auto val="1"/>
        <c:lblAlgn val="ctr"/>
        <c:lblOffset val="100"/>
        <c:noMultiLvlLbl val="0"/>
      </c:catAx>
      <c:valAx>
        <c:axId val="142130120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&gt;1 ED visit in last 30 days of life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6176088"/>
        <c:crosses val="autoZero"/>
        <c:crossBetween val="between"/>
        <c:majorUnit val="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Trends_byPal!$B$24</c:f>
              <c:strCache>
                <c:ptCount val="1"/>
                <c:pt idx="0">
                  <c:v>Not 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Trends_byPal!$A$25:$A$30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Trends_byPal!$B$25:$B$30</c:f>
              <c:numCache>
                <c:formatCode>General</c:formatCode>
                <c:ptCount val="6"/>
                <c:pt idx="0">
                  <c:v>12.55</c:v>
                </c:pt>
                <c:pt idx="1">
                  <c:v>12.31</c:v>
                </c:pt>
                <c:pt idx="2">
                  <c:v>14.49</c:v>
                </c:pt>
                <c:pt idx="3">
                  <c:v>14</c:v>
                </c:pt>
                <c:pt idx="4">
                  <c:v>14.26</c:v>
                </c:pt>
                <c:pt idx="5">
                  <c:v>13.3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Trends_byPal!$C$24</c:f>
              <c:strCache>
                <c:ptCount val="1"/>
                <c:pt idx="0">
                  <c:v>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Trends_byPal!$A$25:$A$30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Trends_byPal!$C$25:$C$30</c:f>
              <c:numCache>
                <c:formatCode>General</c:formatCode>
                <c:ptCount val="6"/>
                <c:pt idx="0">
                  <c:v>4.12</c:v>
                </c:pt>
                <c:pt idx="1">
                  <c:v>5.19</c:v>
                </c:pt>
                <c:pt idx="2">
                  <c:v>4.74</c:v>
                </c:pt>
                <c:pt idx="3">
                  <c:v>4.8899999999999997</c:v>
                </c:pt>
                <c:pt idx="4">
                  <c:v>5.53</c:v>
                </c:pt>
                <c:pt idx="5">
                  <c:v>5.66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93328"/>
        <c:axId val="270393712"/>
      </c:lineChart>
      <c:catAx>
        <c:axId val="27039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93712"/>
        <c:crosses val="autoZero"/>
        <c:auto val="1"/>
        <c:lblAlgn val="ctr"/>
        <c:lblOffset val="100"/>
        <c:noMultiLvlLbl val="0"/>
      </c:catAx>
      <c:valAx>
        <c:axId val="270393712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Intensive care in last 30 days of life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93328"/>
        <c:crosses val="autoZero"/>
        <c:crossBetween val="between"/>
        <c:majorUnit val="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Trends_byPal!$B$46</c:f>
              <c:strCache>
                <c:ptCount val="1"/>
                <c:pt idx="0">
                  <c:v>Not 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Trends_byPal!$A$47:$A$52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Trends_byPal!$B$47:$B$52</c:f>
              <c:numCache>
                <c:formatCode>General</c:formatCode>
                <c:ptCount val="6"/>
                <c:pt idx="0">
                  <c:v>10.78</c:v>
                </c:pt>
                <c:pt idx="1">
                  <c:v>10.72</c:v>
                </c:pt>
                <c:pt idx="2">
                  <c:v>10.57</c:v>
                </c:pt>
                <c:pt idx="3">
                  <c:v>11.61</c:v>
                </c:pt>
                <c:pt idx="4">
                  <c:v>10.15</c:v>
                </c:pt>
                <c:pt idx="5">
                  <c:v>10.56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Trends_byPal!$C$46</c:f>
              <c:strCache>
                <c:ptCount val="1"/>
                <c:pt idx="0">
                  <c:v>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Trends_byPal!$A$47:$A$52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Trends_byPal!$C$47:$C$52</c:f>
              <c:numCache>
                <c:formatCode>General</c:formatCode>
                <c:ptCount val="6"/>
                <c:pt idx="0">
                  <c:v>7.64</c:v>
                </c:pt>
                <c:pt idx="1">
                  <c:v>8.09</c:v>
                </c:pt>
                <c:pt idx="2">
                  <c:v>7.37</c:v>
                </c:pt>
                <c:pt idx="3">
                  <c:v>7.66</c:v>
                </c:pt>
                <c:pt idx="4">
                  <c:v>8.18</c:v>
                </c:pt>
                <c:pt idx="5">
                  <c:v>8.08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79080"/>
        <c:axId val="270383560"/>
      </c:lineChart>
      <c:catAx>
        <c:axId val="270379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83560"/>
        <c:crosses val="autoZero"/>
        <c:auto val="1"/>
        <c:lblAlgn val="ctr"/>
        <c:lblOffset val="100"/>
        <c:noMultiLvlLbl val="0"/>
      </c:catAx>
      <c:valAx>
        <c:axId val="270383560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&gt;1 Hospitalization</a:t>
                </a:r>
                <a:r>
                  <a:rPr lang="en-US" baseline="0"/>
                  <a:t> in last 30 days of life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79080"/>
        <c:crosses val="autoZero"/>
        <c:crossBetween val="between"/>
        <c:majorUnit val="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Trends_byPal!$B$2</c:f>
              <c:strCache>
                <c:ptCount val="1"/>
                <c:pt idx="0">
                  <c:v>Not 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Trends_byPal!$B$3:$B$8</c:f>
              <c:numCache>
                <c:formatCode>General</c:formatCode>
                <c:ptCount val="6"/>
                <c:pt idx="0">
                  <c:v>33.83</c:v>
                </c:pt>
                <c:pt idx="1">
                  <c:v>33.83</c:v>
                </c:pt>
                <c:pt idx="2">
                  <c:v>35.659999999999997</c:v>
                </c:pt>
                <c:pt idx="3">
                  <c:v>36.840000000000003</c:v>
                </c:pt>
                <c:pt idx="4">
                  <c:v>34.770000000000003</c:v>
                </c:pt>
                <c:pt idx="5">
                  <c:v>34.090000000000003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Trends_byPal!$C$2</c:f>
              <c:strCache>
                <c:ptCount val="1"/>
                <c:pt idx="0">
                  <c:v>Palliative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Trends_byPal!$A$3:$A$8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Trends_byPal!$C$3:$C$8</c:f>
              <c:numCache>
                <c:formatCode>General</c:formatCode>
                <c:ptCount val="6"/>
                <c:pt idx="0">
                  <c:v>20.63</c:v>
                </c:pt>
                <c:pt idx="1">
                  <c:v>21.74</c:v>
                </c:pt>
                <c:pt idx="2">
                  <c:v>20.86</c:v>
                </c:pt>
                <c:pt idx="3">
                  <c:v>21.28</c:v>
                </c:pt>
                <c:pt idx="4">
                  <c:v>22.52</c:v>
                </c:pt>
                <c:pt idx="5">
                  <c:v>22.58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569520"/>
        <c:axId val="207559456"/>
      </c:lineChart>
      <c:catAx>
        <c:axId val="270569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7559456"/>
        <c:crosses val="autoZero"/>
        <c:auto val="1"/>
        <c:lblAlgn val="ctr"/>
        <c:lblOffset val="100"/>
        <c:noMultiLvlLbl val="0"/>
      </c:catAx>
      <c:valAx>
        <c:axId val="207559456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Any aggressive</a:t>
                </a:r>
                <a:r>
                  <a:rPr lang="en-US" baseline="0"/>
                  <a:t> EoL care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569520"/>
        <c:crosses val="autoZero"/>
        <c:crossBetween val="between"/>
        <c:majorUnit val="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Trends_NorthSouth!$B$3:$B$8</c:f>
              <c:numCache>
                <c:formatCode>0.00</c:formatCode>
                <c:ptCount val="6"/>
                <c:pt idx="0">
                  <c:v>33.950000000000003</c:v>
                </c:pt>
                <c:pt idx="1">
                  <c:v>32.49</c:v>
                </c:pt>
                <c:pt idx="2">
                  <c:v>37.85</c:v>
                </c:pt>
                <c:pt idx="3">
                  <c:v>34.979999999999997</c:v>
                </c:pt>
                <c:pt idx="4">
                  <c:v>34.770000000000003</c:v>
                </c:pt>
                <c:pt idx="5">
                  <c:v>33.229999999999997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Trends_NorthSouth!$B$14:$B$19</c:f>
              <c:numCache>
                <c:formatCode>0.00</c:formatCode>
                <c:ptCount val="6"/>
                <c:pt idx="0">
                  <c:v>23.72</c:v>
                </c:pt>
                <c:pt idx="1">
                  <c:v>25.07</c:v>
                </c:pt>
                <c:pt idx="2">
                  <c:v>22.48</c:v>
                </c:pt>
                <c:pt idx="3">
                  <c:v>24.44</c:v>
                </c:pt>
                <c:pt idx="4">
                  <c:v>24.28</c:v>
                </c:pt>
                <c:pt idx="5">
                  <c:v>25.7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Trends_NorthSouth!$B$25:$B$30</c:f>
              <c:numCache>
                <c:formatCode>0.00</c:formatCode>
                <c:ptCount val="6"/>
                <c:pt idx="0">
                  <c:v>31.51</c:v>
                </c:pt>
                <c:pt idx="1">
                  <c:v>31.13</c:v>
                </c:pt>
                <c:pt idx="2">
                  <c:v>30.86</c:v>
                </c:pt>
                <c:pt idx="3">
                  <c:v>31.36</c:v>
                </c:pt>
                <c:pt idx="4">
                  <c:v>30.58</c:v>
                </c:pt>
                <c:pt idx="5">
                  <c:v>30.65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Trends_NorthSouth!$B$36:$B$41</c:f>
              <c:numCache>
                <c:formatCode>0.00</c:formatCode>
                <c:ptCount val="6"/>
                <c:pt idx="0">
                  <c:v>23.18</c:v>
                </c:pt>
                <c:pt idx="1">
                  <c:v>23.79</c:v>
                </c:pt>
                <c:pt idx="2">
                  <c:v>23.42</c:v>
                </c:pt>
                <c:pt idx="3">
                  <c:v>23.56</c:v>
                </c:pt>
                <c:pt idx="4">
                  <c:v>24.56</c:v>
                </c:pt>
                <c:pt idx="5">
                  <c:v>24.6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60240"/>
        <c:axId val="207560632"/>
      </c:lineChart>
      <c:catAx>
        <c:axId val="20756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7560632"/>
        <c:crosses val="autoZero"/>
        <c:auto val="1"/>
        <c:lblAlgn val="ctr"/>
        <c:lblOffset val="100"/>
        <c:noMultiLvlLbl val="0"/>
      </c:catAx>
      <c:valAx>
        <c:axId val="207560632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Yes to Any Aggressive EoL Care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7560240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Trends_NorthSouth!$H$3:$H$8</c:f>
              <c:numCache>
                <c:formatCode>0.00</c:formatCode>
                <c:ptCount val="6"/>
                <c:pt idx="0">
                  <c:v>65.55</c:v>
                </c:pt>
                <c:pt idx="1">
                  <c:v>70.37</c:v>
                </c:pt>
                <c:pt idx="2">
                  <c:v>71.94</c:v>
                </c:pt>
                <c:pt idx="3">
                  <c:v>73.069999999999993</c:v>
                </c:pt>
                <c:pt idx="4">
                  <c:v>70.97</c:v>
                </c:pt>
                <c:pt idx="5">
                  <c:v>68.13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Trends_NorthSouth!$H$14:$H$19</c:f>
              <c:numCache>
                <c:formatCode>0.00</c:formatCode>
                <c:ptCount val="6"/>
                <c:pt idx="0">
                  <c:v>69</c:v>
                </c:pt>
                <c:pt idx="1">
                  <c:v>72.08</c:v>
                </c:pt>
                <c:pt idx="2">
                  <c:v>78.14</c:v>
                </c:pt>
                <c:pt idx="3">
                  <c:v>78.59</c:v>
                </c:pt>
                <c:pt idx="4">
                  <c:v>80.05</c:v>
                </c:pt>
                <c:pt idx="5">
                  <c:v>77.260000000000005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Trends_NorthSouth!$H$25:$H$30</c:f>
              <c:numCache>
                <c:formatCode>0.00</c:formatCode>
                <c:ptCount val="6"/>
                <c:pt idx="0">
                  <c:v>72.03</c:v>
                </c:pt>
                <c:pt idx="1">
                  <c:v>75.31</c:v>
                </c:pt>
                <c:pt idx="2">
                  <c:v>74.849999999999994</c:v>
                </c:pt>
                <c:pt idx="3">
                  <c:v>77.33</c:v>
                </c:pt>
                <c:pt idx="4">
                  <c:v>74.739999999999995</c:v>
                </c:pt>
                <c:pt idx="5">
                  <c:v>71.459999999999994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Trends_NorthSouth!$H$36:$H$41</c:f>
              <c:numCache>
                <c:formatCode>0.00</c:formatCode>
                <c:ptCount val="6"/>
                <c:pt idx="0">
                  <c:v>70.63</c:v>
                </c:pt>
                <c:pt idx="1">
                  <c:v>73.19</c:v>
                </c:pt>
                <c:pt idx="2">
                  <c:v>74.42</c:v>
                </c:pt>
                <c:pt idx="3">
                  <c:v>76.97</c:v>
                </c:pt>
                <c:pt idx="4">
                  <c:v>75.430000000000007</c:v>
                </c:pt>
                <c:pt idx="5">
                  <c:v>73.77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61416"/>
        <c:axId val="207561808"/>
      </c:lineChart>
      <c:catAx>
        <c:axId val="207561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7561808"/>
        <c:crosses val="autoZero"/>
        <c:auto val="1"/>
        <c:lblAlgn val="ctr"/>
        <c:lblOffset val="100"/>
        <c:noMultiLvlLbl val="0"/>
      </c:catAx>
      <c:valAx>
        <c:axId val="207561808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Palliative Designation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7561416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Trends_NorthSouth!$G$3:$G$8</c:f>
              <c:numCache>
                <c:formatCode>0.00</c:formatCode>
                <c:ptCount val="6"/>
                <c:pt idx="0">
                  <c:v>65.709999999999994</c:v>
                </c:pt>
                <c:pt idx="1">
                  <c:v>66.67</c:v>
                </c:pt>
                <c:pt idx="2">
                  <c:v>67.37</c:v>
                </c:pt>
                <c:pt idx="3">
                  <c:v>66.41</c:v>
                </c:pt>
                <c:pt idx="4">
                  <c:v>68.58</c:v>
                </c:pt>
                <c:pt idx="5">
                  <c:v>58.01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Trends_NorthSouth!$G$14:$G$19</c:f>
              <c:numCache>
                <c:formatCode>0.00</c:formatCode>
                <c:ptCount val="6"/>
                <c:pt idx="0">
                  <c:v>58.51</c:v>
                </c:pt>
                <c:pt idx="1">
                  <c:v>55.4</c:v>
                </c:pt>
                <c:pt idx="2">
                  <c:v>47.76</c:v>
                </c:pt>
                <c:pt idx="3">
                  <c:v>46.03</c:v>
                </c:pt>
                <c:pt idx="4">
                  <c:v>47.12</c:v>
                </c:pt>
                <c:pt idx="5">
                  <c:v>42.51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Trends_NorthSouth!$G$25:$G$30</c:f>
              <c:numCache>
                <c:formatCode>0.00</c:formatCode>
                <c:ptCount val="6"/>
                <c:pt idx="0">
                  <c:v>57.45</c:v>
                </c:pt>
                <c:pt idx="1">
                  <c:v>58.27</c:v>
                </c:pt>
                <c:pt idx="2">
                  <c:v>55</c:v>
                </c:pt>
                <c:pt idx="3">
                  <c:v>54.11</c:v>
                </c:pt>
                <c:pt idx="4">
                  <c:v>50.22</c:v>
                </c:pt>
                <c:pt idx="5">
                  <c:v>48.3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Trends_NorthSouth!$G$36:$G$41</c:f>
              <c:numCache>
                <c:formatCode>0.00</c:formatCode>
                <c:ptCount val="6"/>
                <c:pt idx="0">
                  <c:v>47.66</c:v>
                </c:pt>
                <c:pt idx="1">
                  <c:v>47.31</c:v>
                </c:pt>
                <c:pt idx="2">
                  <c:v>47.39</c:v>
                </c:pt>
                <c:pt idx="3">
                  <c:v>45.44</c:v>
                </c:pt>
                <c:pt idx="4">
                  <c:v>43.25</c:v>
                </c:pt>
                <c:pt idx="5">
                  <c:v>42.19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26680"/>
        <c:axId val="207527072"/>
      </c:lineChart>
      <c:catAx>
        <c:axId val="207526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7527072"/>
        <c:crosses val="autoZero"/>
        <c:auto val="1"/>
        <c:lblAlgn val="ctr"/>
        <c:lblOffset val="100"/>
        <c:noMultiLvlLbl val="0"/>
      </c:catAx>
      <c:valAx>
        <c:axId val="207527072"/>
        <c:scaling>
          <c:orientation val="minMax"/>
          <c:max val="7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Death in Acute Care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7526680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Trends_NorthSouth!$A$2</c:f>
              <c:strCache>
                <c:ptCount val="1"/>
                <c:pt idx="0">
                  <c:v>NORTH/RURAL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Trends_NorthSouth!$H$3:$H$8</c:f>
              <c:numCache>
                <c:formatCode>0.00</c:formatCode>
                <c:ptCount val="6"/>
                <c:pt idx="0">
                  <c:v>65.55</c:v>
                </c:pt>
                <c:pt idx="1">
                  <c:v>70.37</c:v>
                </c:pt>
                <c:pt idx="2">
                  <c:v>71.94</c:v>
                </c:pt>
                <c:pt idx="3">
                  <c:v>73.069999999999993</c:v>
                </c:pt>
                <c:pt idx="4">
                  <c:v>70.97</c:v>
                </c:pt>
                <c:pt idx="5">
                  <c:v>68.13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Trends_NorthSouth!$A$13</c:f>
              <c:strCache>
                <c:ptCount val="1"/>
                <c:pt idx="0">
                  <c:v>NORTH/URBAN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Trends_NorthSouth!$H$14:$H$19</c:f>
              <c:numCache>
                <c:formatCode>0.00</c:formatCode>
                <c:ptCount val="6"/>
                <c:pt idx="0">
                  <c:v>69</c:v>
                </c:pt>
                <c:pt idx="1">
                  <c:v>72.08</c:v>
                </c:pt>
                <c:pt idx="2">
                  <c:v>78.14</c:v>
                </c:pt>
                <c:pt idx="3">
                  <c:v>78.59</c:v>
                </c:pt>
                <c:pt idx="4">
                  <c:v>80.05</c:v>
                </c:pt>
                <c:pt idx="5">
                  <c:v>77.260000000000005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Trends_NorthSouth!$A$24</c:f>
              <c:strCache>
                <c:ptCount val="1"/>
                <c:pt idx="0">
                  <c:v>SOUTH/RURAL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Trends_NorthSouth!$H$25:$H$30</c:f>
              <c:numCache>
                <c:formatCode>0.00</c:formatCode>
                <c:ptCount val="6"/>
                <c:pt idx="0">
                  <c:v>72.03</c:v>
                </c:pt>
                <c:pt idx="1">
                  <c:v>75.31</c:v>
                </c:pt>
                <c:pt idx="2">
                  <c:v>74.849999999999994</c:v>
                </c:pt>
                <c:pt idx="3">
                  <c:v>77.33</c:v>
                </c:pt>
                <c:pt idx="4">
                  <c:v>74.739999999999995</c:v>
                </c:pt>
                <c:pt idx="5">
                  <c:v>71.459999999999994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Trends_NorthSouth!$A$35</c:f>
              <c:strCache>
                <c:ptCount val="1"/>
                <c:pt idx="0">
                  <c:v>SOUTH/URBAN</c:v>
                </c:pt>
              </c:strCache>
            </c:strRef>
          </c:tx>
          <c:cat>
            <c:numRef>
              <c:f>Trends_NorthSouth!$A$3:$A$8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Trends_NorthSouth!$H$36:$H$41</c:f>
              <c:numCache>
                <c:formatCode>0.00</c:formatCode>
                <c:ptCount val="6"/>
                <c:pt idx="0">
                  <c:v>70.63</c:v>
                </c:pt>
                <c:pt idx="1">
                  <c:v>73.19</c:v>
                </c:pt>
                <c:pt idx="2">
                  <c:v>74.42</c:v>
                </c:pt>
                <c:pt idx="3">
                  <c:v>76.97</c:v>
                </c:pt>
                <c:pt idx="4">
                  <c:v>75.430000000000007</c:v>
                </c:pt>
                <c:pt idx="5">
                  <c:v>73.77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27856"/>
        <c:axId val="208195384"/>
      </c:lineChart>
      <c:catAx>
        <c:axId val="20752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195384"/>
        <c:crosses val="autoZero"/>
        <c:auto val="1"/>
        <c:lblAlgn val="ctr"/>
        <c:lblOffset val="100"/>
        <c:noMultiLvlLbl val="0"/>
      </c:catAx>
      <c:valAx>
        <c:axId val="20819538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Palliative Designation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7527856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A1BF1-51EC-49E2-AE17-451DAA0F0424}" type="datetimeFigureOut">
              <a:rPr lang="en-CA" smtClean="0"/>
              <a:t>10/10/2017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D0BA-70F5-4D59-B78D-7F7080B2A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3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C5E702-E7EF-4A45-BC32-EAB35B1C3642}" type="datetimeFigureOut">
              <a:rPr lang="en-CA" smtClean="0"/>
              <a:t>10/10/2017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5B17FF-3FE6-4574-BCE1-2CDCC32E82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8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09B0-908A-DC4C-8D50-B599F8057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C81F-E6B2-405F-BAA7-0B0B1499100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74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C81F-E6B2-405F-BAA7-0B0B1499100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87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C81F-E6B2-405F-BAA7-0B0B1499100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02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C81F-E6B2-405F-BAA7-0B0B1499100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45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C81F-E6B2-405F-BAA7-0B0B1499100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72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C81F-E6B2-405F-BAA7-0B0B1499100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00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77" y="1714489"/>
            <a:ext cx="8420123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81" y="3470263"/>
            <a:ext cx="69342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2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5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53866" y="6640151"/>
            <a:ext cx="46648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0"/>
          </p:nvPr>
        </p:nvSpPr>
        <p:spPr>
          <a:xfrm>
            <a:off x="914402" y="2009776"/>
            <a:ext cx="10538884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&amp; Analytic Services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70712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949225"/>
            <a:ext cx="7581340" cy="1466955"/>
          </a:xfr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14400" y="4879265"/>
            <a:ext cx="5522336" cy="2821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buNone/>
              <a:defRPr sz="1600" kern="1800" cap="all">
                <a:solidFill>
                  <a:srgbClr val="009FD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1" y="45720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8301644" y="6101542"/>
            <a:ext cx="1706880" cy="3408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/>
            <a:endParaRPr lang="en-CA" b="1" dirty="0" smtClean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4802" y="6608936"/>
            <a:ext cx="342675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none" dirty="0" smtClean="0">
                <a:solidFill>
                  <a:srgbClr val="001A72"/>
                </a:solidFill>
                <a:latin typeface="Arial"/>
                <a:cs typeface="Arial"/>
              </a:rPr>
              <a:t>Institute for Clinical Evaluative Sciences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77" y="2504471"/>
            <a:ext cx="1121761" cy="8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06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8434"/>
            <a:ext cx="10539464" cy="134017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2"/>
          </p:nvPr>
        </p:nvSpPr>
        <p:spPr>
          <a:xfrm>
            <a:off x="919829" y="2011680"/>
            <a:ext cx="10534035" cy="4499720"/>
          </a:xfrm>
          <a:prstGeom prst="rect">
            <a:avLst/>
          </a:prstGeom>
        </p:spPr>
        <p:txBody>
          <a:bodyPr vert="horz" lIns="0" tIns="0" rIns="0" bIns="0" numCol="2" spcCol="228600"/>
          <a:lstStyle>
            <a:lvl1pPr marL="0" indent="0">
              <a:lnSpc>
                <a:spcPts val="2000"/>
              </a:lnSpc>
              <a:buFontTx/>
              <a:buNone/>
              <a:defRPr sz="1800" b="1" i="0">
                <a:solidFill>
                  <a:srgbClr val="001A72"/>
                </a:solidFill>
              </a:defRPr>
            </a:lvl1pPr>
            <a:lvl2pPr marL="0" indent="0">
              <a:lnSpc>
                <a:spcPts val="2000"/>
              </a:lnSpc>
              <a:buFontTx/>
              <a:buNone/>
              <a:defRPr sz="1800" b="0" i="0">
                <a:solidFill>
                  <a:srgbClr val="009FD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4801" y="2286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04801" y="1828800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8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3378" y="2948458"/>
            <a:ext cx="8292588" cy="1466955"/>
          </a:xfr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879265"/>
            <a:ext cx="6897329" cy="2821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85750" indent="-285750" algn="l">
              <a:lnSpc>
                <a:spcPts val="2160"/>
              </a:lnSpc>
              <a:spcBef>
                <a:spcPts val="0"/>
              </a:spcBef>
              <a:buFont typeface="Arial"/>
              <a:buChar char="•"/>
              <a:defRPr sz="1600" kern="1800" cap="none">
                <a:solidFill>
                  <a:srgbClr val="001A7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1" y="45720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939927" y="2640675"/>
            <a:ext cx="2006600" cy="346075"/>
          </a:xfrm>
        </p:spPr>
        <p:txBody>
          <a:bodyPr/>
          <a:lstStyle>
            <a:lvl1pPr>
              <a:defRPr>
                <a:solidFill>
                  <a:srgbClr val="001A72"/>
                </a:solidFill>
              </a:defRPr>
            </a:lvl1pPr>
          </a:lstStyle>
          <a:p>
            <a:r>
              <a:rPr lang="en-US" sz="1800" dirty="0" smtClean="0"/>
              <a:t>Section 1</a:t>
            </a:r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8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53866" y="6640151"/>
            <a:ext cx="46648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0"/>
          </p:nvPr>
        </p:nvSpPr>
        <p:spPr>
          <a:xfrm>
            <a:off x="914402" y="2009776"/>
            <a:ext cx="10538884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40168" y="3318516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/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914402" y="2009776"/>
            <a:ext cx="10538884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1" y="2286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801" y="1828800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40168" y="3318516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/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914402" y="2009776"/>
            <a:ext cx="10538884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1" y="2286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801" y="1828800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8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40168" y="3318516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/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914402" y="2009776"/>
            <a:ext cx="10538884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1" y="2286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801" y="1828800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5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03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40168" y="3318516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/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914402" y="2009776"/>
            <a:ext cx="10538884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1" y="2286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801" y="1828800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1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40168" y="3318516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/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914402" y="2009776"/>
            <a:ext cx="10538884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08434"/>
            <a:ext cx="10539464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1" y="6502088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1" y="228600"/>
            <a:ext cx="11581443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801" y="1828800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0" y="6544611"/>
            <a:ext cx="372669" cy="2795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8230" y="6582481"/>
            <a:ext cx="37460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</a:t>
            </a:r>
            <a:endParaRPr lang="en-CA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1" y="6519672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1" y="2259147"/>
            <a:ext cx="8241832" cy="1340170"/>
          </a:xfrm>
        </p:spPr>
        <p:txBody>
          <a:bodyPr>
            <a:normAutofit/>
          </a:bodyPr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28" y="2679915"/>
            <a:ext cx="1490675" cy="111800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618117" y="3848720"/>
            <a:ext cx="2475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sz="1600" dirty="0" smtClean="0">
                <a:solidFill>
                  <a:srgbClr val="009FDF"/>
                </a:solidFill>
                <a:latin typeface="Arial"/>
                <a:cs typeface="Arial"/>
              </a:rPr>
              <a:t>Data &amp; Analytic Services </a:t>
            </a:r>
            <a:endParaRPr lang="en-C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7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92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17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84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4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45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43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2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7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90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4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9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77" y="274638"/>
            <a:ext cx="8724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77" y="1600203"/>
            <a:ext cx="87249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2" y="408434"/>
            <a:ext cx="10539465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14401" y="6629403"/>
            <a:ext cx="530094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none" dirty="0" smtClean="0">
                <a:solidFill>
                  <a:srgbClr val="001A72"/>
                </a:solidFill>
                <a:latin typeface="Arial"/>
                <a:cs typeface="Arial"/>
              </a:rPr>
              <a:t>Institute for Clinical Evaluative Sciences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1" y="6519672"/>
            <a:ext cx="11581443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93065" y="6640154"/>
            <a:ext cx="3860800" cy="365125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0" i="0" kern="0" cap="none" spc="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CA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53866" y="6640151"/>
            <a:ext cx="46648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pPr defTabSz="457200"/>
            <a:fld id="{891565BF-23B9-1D4A-8CE0-6F8CAF55B5EF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idx="1"/>
          </p:nvPr>
        </p:nvSpPr>
        <p:spPr>
          <a:xfrm>
            <a:off x="914402" y="1993712"/>
            <a:ext cx="10539465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1A7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FD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18B2-DD32-4A12-A560-A095327C0F6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F4E4-1B24-46A5-BA58-E562186F3B6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Faculty/Presenter </a:t>
            </a:r>
            <a:r>
              <a:rPr lang="en-CA" dirty="0" smtClean="0"/>
              <a:t>Disclosure</a:t>
            </a:r>
            <a:br>
              <a:rPr lang="en-CA" dirty="0" smtClean="0"/>
            </a:br>
            <a:r>
              <a:rPr lang="en-CA" dirty="0" smtClean="0"/>
              <a:t>Slide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sz="2400" dirty="0" smtClean="0">
                <a:solidFill>
                  <a:srgbClr val="FF0000"/>
                </a:solidFill>
                <a:latin typeface="Calibri"/>
              </a:rPr>
              <a:t>Michael Conlon</a:t>
            </a:r>
            <a:endParaRPr lang="en-CA" sz="2400" dirty="0">
              <a:solidFill>
                <a:srgbClr val="FF0000"/>
              </a:solidFill>
              <a:latin typeface="Calibri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Relationships with commercial interests: </a:t>
            </a:r>
            <a:r>
              <a:rPr lang="en-CA" sz="2400" b="1" dirty="0" smtClean="0">
                <a:solidFill>
                  <a:prstClr val="black"/>
                </a:solidFill>
                <a:latin typeface="Calibri"/>
              </a:rPr>
              <a:t>NONE</a:t>
            </a: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Potential for conflict(s) of interest: </a:t>
            </a:r>
            <a:r>
              <a:rPr lang="en-CA" sz="2400" b="1" dirty="0" smtClean="0">
                <a:solidFill>
                  <a:prstClr val="black"/>
                </a:solidFill>
                <a:latin typeface="Calibri"/>
              </a:rPr>
              <a:t>NONE</a:t>
            </a: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9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0" y="715626"/>
            <a:ext cx="6049220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b="1" dirty="0">
                <a:solidFill>
                  <a:srgbClr val="1F497D"/>
                </a:solidFill>
                <a:latin typeface="Myriad Pro" pitchFamily="34" charset="0"/>
                <a:cs typeface="+mj-cs"/>
              </a:rPr>
              <a:t>Trends in end-of-life care for northern and rural Ontario cancer patients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1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Guiding questions for our project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How many residents of Ontario, with a cancer diagnoses, died with cancer as the cause of death, within 2007-2012?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What proportion experienced at least one form of potentially aggressive end-of-life care?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What proportion experienced palliative care?</a:t>
            </a: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Was there an association between palliative care and the use of potentially aggressive end-of-life care?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What risk factors were associated with never having received palliative care?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82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4678"/>
            <a:ext cx="11545824" cy="529717"/>
          </a:xfrm>
        </p:spPr>
        <p:txBody>
          <a:bodyPr>
            <a:noAutofit/>
          </a:bodyPr>
          <a:lstStyle/>
          <a:p>
            <a:pPr lvl="2" algn="l" defTabSz="457200" rtl="0">
              <a:lnSpc>
                <a:spcPct val="80000"/>
              </a:lnSpc>
              <a:spcBef>
                <a:spcPct val="0"/>
              </a:spcBef>
            </a:pPr>
            <a:r>
              <a:rPr lang="en-US" sz="3100" b="1" dirty="0">
                <a:solidFill>
                  <a:srgbClr val="001A72"/>
                </a:solidFill>
                <a:latin typeface="+mn-lt"/>
                <a:ea typeface="+mn-ea"/>
                <a:cs typeface="+mn-cs"/>
              </a:rPr>
              <a:t>ICES CORE Data Repository: Coded and Linkable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53868" y="6640151"/>
            <a:ext cx="466481" cy="263886"/>
          </a:xfrm>
          <a:prstGeom prst="rect">
            <a:avLst/>
          </a:prstGeom>
        </p:spPr>
        <p:txBody>
          <a:bodyPr/>
          <a:lstStyle/>
          <a:p>
            <a:fld id="{891565BF-23B9-1D4A-8CE0-6F8CAF55B5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9" y="6576126"/>
            <a:ext cx="316992" cy="23774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91" y="6567253"/>
            <a:ext cx="318140" cy="2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5878286"/>
            <a:ext cx="12192000" cy="979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1807" y="1245257"/>
            <a:ext cx="16736476" cy="5449745"/>
            <a:chOff x="275400" y="1199399"/>
            <a:chExt cx="12841746" cy="5440751"/>
          </a:xfrm>
        </p:grpSpPr>
        <p:sp>
          <p:nvSpPr>
            <p:cNvPr id="5" name="Bent Arrow 4"/>
            <p:cNvSpPr/>
            <p:nvPr/>
          </p:nvSpPr>
          <p:spPr>
            <a:xfrm rot="16200000">
              <a:off x="2168287" y="-693481"/>
              <a:ext cx="5440743" cy="9226518"/>
            </a:xfrm>
            <a:prstGeom prst="bentArrow">
              <a:avLst>
                <a:gd name="adj1" fmla="val 20028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009FDF">
                    <a:alpha val="28000"/>
                  </a:srgbClr>
                </a:gs>
                <a:gs pos="0">
                  <a:srgbClr val="009FDF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16200000">
              <a:off x="2863648" y="-156063"/>
              <a:ext cx="5440743" cy="8151675"/>
            </a:xfrm>
            <a:prstGeom prst="bentArrow">
              <a:avLst>
                <a:gd name="adj1" fmla="val 20247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00B2A9">
                    <a:alpha val="28000"/>
                  </a:srgbClr>
                </a:gs>
                <a:gs pos="0">
                  <a:srgbClr val="00B2A9">
                    <a:alpha val="87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16200000">
              <a:off x="3480038" y="460329"/>
              <a:ext cx="5440743" cy="6918894"/>
            </a:xfrm>
            <a:prstGeom prst="bentArrow">
              <a:avLst>
                <a:gd name="adj1" fmla="val 20246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chemeClr val="accent3">
                    <a:alpha val="28000"/>
                  </a:schemeClr>
                </a:gs>
                <a:gs pos="0">
                  <a:schemeClr val="accent3">
                    <a:alpha val="8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16200000">
              <a:off x="4302594" y="895666"/>
              <a:ext cx="5440743" cy="6048211"/>
            </a:xfrm>
            <a:prstGeom prst="bentArrow">
              <a:avLst>
                <a:gd name="adj1" fmla="val 1981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FFBC01">
                    <a:alpha val="26000"/>
                  </a:srgbClr>
                </a:gs>
                <a:gs pos="0">
                  <a:srgbClr val="FFBC01">
                    <a:alpha val="57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16200000">
              <a:off x="5236374" y="1215317"/>
              <a:ext cx="5440743" cy="5408924"/>
            </a:xfrm>
            <a:prstGeom prst="bentArrow">
              <a:avLst>
                <a:gd name="adj1" fmla="val 2090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chemeClr val="accent6">
                    <a:alpha val="26000"/>
                  </a:schemeClr>
                </a:gs>
                <a:gs pos="0">
                  <a:schemeClr val="accent6">
                    <a:alpha val="71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6200000">
              <a:off x="6459254" y="1215309"/>
              <a:ext cx="5440743" cy="5408924"/>
            </a:xfrm>
            <a:prstGeom prst="bentArrow">
              <a:avLst>
                <a:gd name="adj1" fmla="val 2090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E56A54">
                    <a:alpha val="25000"/>
                  </a:srgbClr>
                </a:gs>
                <a:gs pos="0">
                  <a:srgbClr val="E56A54">
                    <a:alpha val="7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 rot="16200000">
              <a:off x="7692312" y="1215310"/>
              <a:ext cx="5440743" cy="5408924"/>
            </a:xfrm>
            <a:prstGeom prst="bentArrow">
              <a:avLst>
                <a:gd name="adj1" fmla="val 2090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8D6E97">
                    <a:alpha val="28000"/>
                  </a:srgbClr>
                </a:gs>
                <a:gs pos="0">
                  <a:srgbClr val="8D6E97">
                    <a:alpha val="7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115" y="1211205"/>
            <a:ext cx="172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Provider/</a:t>
            </a:r>
          </a:p>
          <a:p>
            <a:pPr algn="ctr" defTabSz="457200"/>
            <a:r>
              <a:rPr lang="en-CA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Facilities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1805" y="1211205"/>
            <a:ext cx="1725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Real-time</a:t>
            </a: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60141" y="1206006"/>
            <a:ext cx="1765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2000" dirty="0">
                <a:solidFill>
                  <a:prstClr val="black"/>
                </a:solidFill>
                <a:latin typeface="Franklin Gothic Medium Cond" pitchFamily="34" charset="0"/>
              </a:rPr>
              <a:t>Health Service</a:t>
            </a:r>
          </a:p>
          <a:p>
            <a:pPr algn="ctr" defTabSz="457200"/>
            <a:r>
              <a:rPr lang="en-CA" sz="2000" dirty="0" smtClean="0">
                <a:solidFill>
                  <a:prstClr val="black"/>
                </a:solidFill>
                <a:latin typeface="Franklin Gothic Medium Cond" pitchFamily="34" charset="0"/>
              </a:rPr>
              <a:t>Encounters</a:t>
            </a:r>
            <a:endParaRPr lang="en-CA" sz="20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47039" y="1247553"/>
            <a:ext cx="1633572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2300"/>
              </a:lnSpc>
              <a:spcBef>
                <a:spcPct val="25000"/>
              </a:spcBef>
              <a:defRPr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  <a:cs typeface="Arial" charset="0"/>
              </a:rPr>
              <a:t>People </a:t>
            </a:r>
            <a:r>
              <a:rPr lang="en-US" alt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  <a:cs typeface="Arial" charset="0"/>
              </a:rPr>
              <a:t>&amp; Geography</a:t>
            </a: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821" y="6354424"/>
            <a:ext cx="454099" cy="34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" name="Rectangle 9215"/>
          <p:cNvSpPr/>
          <p:nvPr/>
        </p:nvSpPr>
        <p:spPr>
          <a:xfrm>
            <a:off x="6552326" y="1259511"/>
            <a:ext cx="167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Special Collections*</a:t>
            </a:r>
          </a:p>
        </p:txBody>
      </p:sp>
      <p:sp>
        <p:nvSpPr>
          <p:cNvPr id="9217" name="Rectangle 9216"/>
          <p:cNvSpPr/>
          <p:nvPr/>
        </p:nvSpPr>
        <p:spPr>
          <a:xfrm>
            <a:off x="8144829" y="1202501"/>
            <a:ext cx="16049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19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Derived </a:t>
            </a:r>
            <a:r>
              <a:rPr lang="en-CA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Chronic Conditions</a:t>
            </a:r>
            <a:endParaRPr lang="en-CA" sz="1900" dirty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</a:endParaRPr>
          </a:p>
        </p:txBody>
      </p:sp>
      <p:sp>
        <p:nvSpPr>
          <p:cNvPr id="9219" name="Rectangle 9218"/>
          <p:cNvSpPr/>
          <p:nvPr/>
        </p:nvSpPr>
        <p:spPr>
          <a:xfrm>
            <a:off x="9749733" y="1245257"/>
            <a:ext cx="159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i="1" dirty="0">
                <a:solidFill>
                  <a:prstClr val="black">
                    <a:lumMod val="95000"/>
                    <a:lumOff val="5000"/>
                    <a:alpha val="94000"/>
                  </a:prstClr>
                </a:solidFill>
                <a:latin typeface="Franklin Gothic Medium Cond" pitchFamily="34" charset="0"/>
              </a:rPr>
              <a:t>Project Specific Research </a:t>
            </a:r>
            <a:r>
              <a:rPr lang="en-CA" i="1" dirty="0" smtClean="0">
                <a:solidFill>
                  <a:prstClr val="black">
                    <a:lumMod val="95000"/>
                    <a:lumOff val="5000"/>
                    <a:alpha val="94000"/>
                  </a:prstClr>
                </a:solidFill>
                <a:latin typeface="Franklin Gothic Medium Cond" pitchFamily="34" charset="0"/>
              </a:rPr>
              <a:t>Data</a:t>
            </a:r>
            <a:endParaRPr lang="en-CA" i="1" dirty="0">
              <a:solidFill>
                <a:prstClr val="black">
                  <a:lumMod val="95000"/>
                  <a:lumOff val="5000"/>
                  <a:alpha val="94000"/>
                </a:prstClr>
              </a:solidFill>
              <a:latin typeface="Franklin Gothic Medium Cond" pitchFamily="34" charset="0"/>
            </a:endParaRPr>
          </a:p>
        </p:txBody>
      </p:sp>
      <p:pic>
        <p:nvPicPr>
          <p:cNvPr id="12290" name="Picture 2" descr="http://www.flaticon.com/png/256/3377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8" y="636370"/>
            <a:ext cx="976613" cy="7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doctor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64" y="651420"/>
            <a:ext cx="800453" cy="6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5" name="Straight Connector 9224"/>
          <p:cNvCxnSpPr/>
          <p:nvPr/>
        </p:nvCxnSpPr>
        <p:spPr>
          <a:xfrm>
            <a:off x="2032041" y="1228310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Image result for real time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75" y="751892"/>
            <a:ext cx="635224" cy="4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3634769" y="1231482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00" name="Picture 12" descr="Image result for map fla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98" y="751892"/>
            <a:ext cx="634559" cy="4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/>
        </p:nvCxnSpPr>
        <p:spPr>
          <a:xfrm>
            <a:off x="5271557" y="1230255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02" name="Picture 14" descr="Image result for people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55" y="651420"/>
            <a:ext cx="761655" cy="6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Image result for st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74" y="712034"/>
            <a:ext cx="679967" cy="5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>
          <a:xfrm>
            <a:off x="6865889" y="1236936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10" name="Picture 22" descr="Healthcare &amp; Medicine Icons : Vector Art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81977" r="54529"/>
          <a:stretch/>
        </p:blipFill>
        <p:spPr bwMode="auto">
          <a:xfrm>
            <a:off x="8492391" y="615665"/>
            <a:ext cx="930980" cy="6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Flat Round Website Icons Magnifying Glass : Vector Art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10496" r="26005" b="37518"/>
          <a:stretch/>
        </p:blipFill>
        <p:spPr bwMode="auto">
          <a:xfrm rot="455170">
            <a:off x="10178810" y="669289"/>
            <a:ext cx="677807" cy="5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10057249" y="1239780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455017" y="1233566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43" name="Rectangle 9242"/>
          <p:cNvSpPr/>
          <p:nvPr/>
        </p:nvSpPr>
        <p:spPr>
          <a:xfrm>
            <a:off x="115123" y="2023496"/>
            <a:ext cx="14693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Physicians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Hospitals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Complex care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Long-term care homes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Home care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801685" y="2023496"/>
            <a:ext cx="146938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Health Outcomes for Better Information Care (nursing home)</a:t>
            </a:r>
            <a:endParaRPr lang="en-US" sz="1300" b="1" dirty="0">
              <a:solidFill>
                <a:prstClr val="black">
                  <a:lumMod val="95000"/>
                  <a:lumOff val="5000"/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Implantable Cardiac Defibrillators </a:t>
            </a:r>
            <a:endParaRPr lang="en-US" sz="1300" b="1" dirty="0">
              <a:solidFill>
                <a:prstClr val="black">
                  <a:lumMod val="95000"/>
                  <a:lumOff val="5000"/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244" name="Rectangle 9243"/>
          <p:cNvSpPr/>
          <p:nvPr/>
        </p:nvSpPr>
        <p:spPr>
          <a:xfrm>
            <a:off x="3336008" y="2154996"/>
            <a:ext cx="158799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Physician </a:t>
            </a: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claims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Hospital discharge abstracts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Emergency visits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</a:endParaRP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Ontario Drug Benefit claims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Narcotics Monitoring System  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</a:endParaRPr>
          </a:p>
          <a:p>
            <a:pPr algn="ctr" defTabSz="457200">
              <a:spcAft>
                <a:spcPts val="600"/>
              </a:spcAft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Home </a:t>
            </a: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care 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Rehab 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Long-term care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</a:endParaRPr>
          </a:p>
        </p:txBody>
      </p:sp>
      <p:sp>
        <p:nvSpPr>
          <p:cNvPr id="9245" name="Rectangle 9244"/>
          <p:cNvSpPr/>
          <p:nvPr/>
        </p:nvSpPr>
        <p:spPr>
          <a:xfrm>
            <a:off x="4924003" y="2021200"/>
            <a:ext cx="153613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200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People in Ontario eligible for health care since 1985</a:t>
            </a:r>
          </a:p>
          <a:p>
            <a:pPr algn="ctr" defTabSz="457200">
              <a:defRPr/>
            </a:pPr>
            <a:endParaRPr lang="en-US" sz="1350" b="1" i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en-US" sz="1200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Unique individual </a:t>
            </a:r>
          </a:p>
          <a:p>
            <a:pPr algn="ctr" defTabSz="457200">
              <a:spcAft>
                <a:spcPts val="1800"/>
              </a:spcAft>
              <a:defRPr/>
            </a:pPr>
            <a:r>
              <a:rPr lang="en-US" sz="1200" b="1" i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ICES Key Number (IKN) </a:t>
            </a:r>
            <a:r>
              <a:rPr lang="en-US" sz="1200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used for linking across all data </a:t>
            </a:r>
            <a:r>
              <a:rPr lang="en-US" sz="1200" b="1" i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sets</a:t>
            </a:r>
          </a:p>
          <a:p>
            <a:pPr algn="ctr" defTabSz="457200">
              <a:spcAft>
                <a:spcPts val="18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Demographics</a:t>
            </a:r>
          </a:p>
          <a:p>
            <a:pPr algn="ctr" defTabSz="457200">
              <a:spcAft>
                <a:spcPts val="18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Deaths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Census</a:t>
            </a:r>
          </a:p>
        </p:txBody>
      </p:sp>
      <p:sp>
        <p:nvSpPr>
          <p:cNvPr id="9246" name="Rectangle 9245"/>
          <p:cNvSpPr/>
          <p:nvPr/>
        </p:nvSpPr>
        <p:spPr>
          <a:xfrm>
            <a:off x="6617760" y="2033023"/>
            <a:ext cx="1504016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Disease registries  (ex. cancer, stroke, cardiac,    perinatal)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HIV clinics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Immigration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 First </a:t>
            </a:r>
            <a:r>
              <a:rPr lang="en-US" sz="11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Nation 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Métis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Social Assistance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Disabilities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Early Development Instrument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0" name="Text Box 36"/>
          <p:cNvSpPr txBox="1">
            <a:spLocks noChangeArrowheads="1"/>
          </p:cNvSpPr>
          <p:nvPr/>
        </p:nvSpPr>
        <p:spPr bwMode="auto">
          <a:xfrm>
            <a:off x="6725329" y="5568802"/>
            <a:ext cx="13540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* </a:t>
            </a:r>
            <a:r>
              <a:rPr lang="en-US" altLang="en-US" sz="1200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Special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   governance</a:t>
            </a:r>
            <a:endParaRPr lang="en-US" altLang="en-US" sz="1200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9247" name="Rectangle 9246"/>
          <p:cNvSpPr/>
          <p:nvPr/>
        </p:nvSpPr>
        <p:spPr>
          <a:xfrm>
            <a:off x="8158428" y="2221666"/>
            <a:ext cx="159890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5000"/>
              </a:spcBef>
              <a:defRPr/>
            </a:pPr>
            <a:r>
              <a:rPr lang="en-US" sz="1200" b="1" i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Using routine ICES data</a:t>
            </a:r>
            <a:endParaRPr lang="en-US" sz="1200" b="1" i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Diabetes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Respiratory problems (ex. Asthma, chronic obstructive pulmonary disease)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Cardiac problems (ex. </a:t>
            </a: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</a:t>
            </a: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eart attacks, hypertension)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Schizophrenia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Many others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290689" y="5312878"/>
            <a:ext cx="901315" cy="1545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02209" y="5312873"/>
            <a:ext cx="1934339" cy="1429200"/>
            <a:chOff x="7600873" y="5330077"/>
            <a:chExt cx="1450754" cy="1429200"/>
          </a:xfrm>
        </p:grpSpPr>
        <p:sp>
          <p:nvSpPr>
            <p:cNvPr id="34" name="Oval 33"/>
            <p:cNvSpPr/>
            <p:nvPr/>
          </p:nvSpPr>
          <p:spPr>
            <a:xfrm>
              <a:off x="7600873" y="5330077"/>
              <a:ext cx="1450754" cy="14292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glow rad="266700">
                <a:srgbClr val="34568C">
                  <a:alpha val="4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99993" y="5690734"/>
              <a:ext cx="12525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CA" sz="2000" dirty="0">
                  <a:solidFill>
                    <a:prstClr val="white"/>
                  </a:solidFill>
                  <a:latin typeface="Franklin Gothic Medium Cond" pitchFamily="34" charset="0"/>
                </a:rPr>
                <a:t>Linked</a:t>
              </a:r>
            </a:p>
            <a:p>
              <a:pPr algn="ctr" defTabSz="457200"/>
              <a:r>
                <a:rPr lang="en-CA" sz="2000" dirty="0">
                  <a:solidFill>
                    <a:prstClr val="white"/>
                  </a:solidFill>
                  <a:latin typeface="Franklin Gothic Medium Cond" pitchFamily="34" charset="0"/>
                </a:rPr>
                <a:t>d</a:t>
              </a:r>
              <a:r>
                <a:rPr lang="en-CA" sz="2000" dirty="0" smtClean="0">
                  <a:solidFill>
                    <a:prstClr val="white"/>
                  </a:solidFill>
                  <a:latin typeface="Franklin Gothic Medium Cond" pitchFamily="34" charset="0"/>
                </a:rPr>
                <a:t>ata </a:t>
              </a:r>
              <a:r>
                <a:rPr lang="en-CA" sz="2000" dirty="0">
                  <a:solidFill>
                    <a:prstClr val="white"/>
                  </a:solidFill>
                  <a:latin typeface="Franklin Gothic Medium Cond" pitchFamily="34" charset="0"/>
                </a:rPr>
                <a:t>set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592502" y="5599104"/>
            <a:ext cx="1289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US" sz="1200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  <a:p>
            <a:pPr algn="ctr" defTabSz="457200"/>
            <a:endParaRPr lang="en-CA" sz="1200" dirty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89649" y="2154994"/>
            <a:ext cx="1296955" cy="2896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3481528" y="2475345"/>
            <a:ext cx="1296955" cy="34837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3473612" y="2895223"/>
            <a:ext cx="1296955" cy="2896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3386807" y="3970132"/>
            <a:ext cx="1296955" cy="2896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4993001" y="3688093"/>
            <a:ext cx="1296955" cy="2896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4947040" y="4114945"/>
            <a:ext cx="1296955" cy="2896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6626427" y="1991553"/>
            <a:ext cx="1296955" cy="6165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8" y="158620"/>
            <a:ext cx="4437537" cy="5903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3070" y="1007706"/>
            <a:ext cx="3564293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Palliative care defined by hospitalization, home care, physician billing codes specific for palliative consultation</a:t>
            </a:r>
          </a:p>
          <a:p>
            <a:endParaRPr lang="en-CA" dirty="0" smtClean="0"/>
          </a:p>
          <a:p>
            <a:r>
              <a:rPr lang="en-CA" dirty="0" smtClean="0"/>
              <a:t>At least 2 palliative codes identified at least 30 days apart and in the last 365 days  before death</a:t>
            </a:r>
          </a:p>
        </p:txBody>
      </p:sp>
    </p:spTree>
    <p:extLst>
      <p:ext uri="{BB962C8B-B14F-4D97-AF65-F5344CB8AC3E}">
        <p14:creationId xmlns:p14="http://schemas.microsoft.com/office/powerpoint/2010/main" val="41399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9" y="134576"/>
            <a:ext cx="4610508" cy="6172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3780" y="1847461"/>
            <a:ext cx="3564293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CA" dirty="0" smtClean="0"/>
              <a:t>Last dose of chemotherapy received within 14 days of death</a:t>
            </a:r>
          </a:p>
          <a:p>
            <a:pPr marL="342900" indent="-342900">
              <a:buAutoNum type="arabicParenR"/>
            </a:pPr>
            <a:r>
              <a:rPr lang="en-CA" dirty="0" smtClean="0"/>
              <a:t>More than 1 ED visit within 30 days of death</a:t>
            </a:r>
          </a:p>
          <a:p>
            <a:pPr marL="342900" indent="-342900">
              <a:buAutoNum type="arabicParenR"/>
            </a:pPr>
            <a:r>
              <a:rPr lang="en-CA" dirty="0" smtClean="0"/>
              <a:t>More than 1 hospitalization within 30 days of death</a:t>
            </a:r>
          </a:p>
          <a:p>
            <a:pPr marL="342900" indent="-342900">
              <a:buAutoNum type="arabicParenR"/>
            </a:pPr>
            <a:r>
              <a:rPr lang="en-CA" dirty="0" smtClean="0"/>
              <a:t>At least one ICU admission within 30 days of death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42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08509"/>
              </p:ext>
            </p:extLst>
          </p:nvPr>
        </p:nvGraphicFramePr>
        <p:xfrm>
          <a:off x="2822029" y="176305"/>
          <a:ext cx="4997668" cy="663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4" imgW="6099983" imgH="8097288" progId="Word.Document.12">
                  <p:embed/>
                </p:oleObj>
              </mc:Choice>
              <mc:Fallback>
                <p:oleObj name="Document" r:id="rId4" imgW="6099983" imgH="8097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2029" y="176305"/>
                        <a:ext cx="4997668" cy="6634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04049" y="1007706"/>
            <a:ext cx="3564293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How many deaths from cancer?</a:t>
            </a:r>
          </a:p>
          <a:p>
            <a:r>
              <a:rPr lang="en-CA" dirty="0" smtClean="0"/>
              <a:t>129,107</a:t>
            </a:r>
          </a:p>
          <a:p>
            <a:endParaRPr lang="en-CA" dirty="0"/>
          </a:p>
          <a:p>
            <a:r>
              <a:rPr lang="en-CA" dirty="0" smtClean="0"/>
              <a:t>What proportion received palliative care in the last year of life?</a:t>
            </a:r>
          </a:p>
          <a:p>
            <a:r>
              <a:rPr lang="en-CA" dirty="0" smtClean="0"/>
              <a:t>74%</a:t>
            </a:r>
          </a:p>
          <a:p>
            <a:endParaRPr lang="en-CA" dirty="0" smtClean="0"/>
          </a:p>
          <a:p>
            <a:r>
              <a:rPr lang="en-CA" dirty="0" smtClean="0"/>
              <a:t>Older, male, low income, north/rural were associated with not receiving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12149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0"/>
            <a:ext cx="4228648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5" y="836712"/>
            <a:ext cx="5517232" cy="32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585235"/>
              </p:ext>
            </p:extLst>
          </p:nvPr>
        </p:nvGraphicFramePr>
        <p:xfrm>
          <a:off x="6684" y="260648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566855"/>
              </p:ext>
            </p:extLst>
          </p:nvPr>
        </p:nvGraphicFramePr>
        <p:xfrm>
          <a:off x="6096000" y="18864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168699"/>
              </p:ext>
            </p:extLst>
          </p:nvPr>
        </p:nvGraphicFramePr>
        <p:xfrm>
          <a:off x="14113" y="342900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470177"/>
              </p:ext>
            </p:extLst>
          </p:nvPr>
        </p:nvGraphicFramePr>
        <p:xfrm>
          <a:off x="5999989" y="3501008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28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80460"/>
              </p:ext>
            </p:extLst>
          </p:nvPr>
        </p:nvGraphicFramePr>
        <p:xfrm>
          <a:off x="3215680" y="54868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60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Trends in end-of-life care for northern and rural Ontario cancer patients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8312" y="3432941"/>
            <a:ext cx="6934219" cy="1752600"/>
          </a:xfrm>
        </p:spPr>
        <p:txBody>
          <a:bodyPr/>
          <a:lstStyle/>
          <a:p>
            <a:r>
              <a:rPr lang="en-CA" dirty="0" smtClean="0"/>
              <a:t>Mike Conlon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0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689305"/>
              </p:ext>
            </p:extLst>
          </p:nvPr>
        </p:nvGraphicFramePr>
        <p:xfrm>
          <a:off x="1295467" y="54868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128355"/>
              </p:ext>
            </p:extLst>
          </p:nvPr>
        </p:nvGraphicFramePr>
        <p:xfrm>
          <a:off x="1295467" y="3501008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90313"/>
              </p:ext>
            </p:extLst>
          </p:nvPr>
        </p:nvGraphicFramePr>
        <p:xfrm>
          <a:off x="6480043" y="620688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 err="1">
                          <a:effectLst/>
                        </a:rPr>
                        <a:t>EoLC</a:t>
                      </a:r>
                      <a:r>
                        <a:rPr lang="en-CA" sz="1100" u="none" strike="noStrike" dirty="0">
                          <a:effectLst/>
                        </a:rPr>
                        <a:t> - Any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No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96787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74.97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32320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25.03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38839"/>
              </p:ext>
            </p:extLst>
          </p:nvPr>
        </p:nvGraphicFramePr>
        <p:xfrm>
          <a:off x="6576053" y="3501008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Palliative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No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33422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25.89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95685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74.11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5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19417"/>
              </p:ext>
            </p:extLst>
          </p:nvPr>
        </p:nvGraphicFramePr>
        <p:xfrm>
          <a:off x="2735627" y="620688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861840"/>
              </p:ext>
            </p:extLst>
          </p:nvPr>
        </p:nvGraphicFramePr>
        <p:xfrm>
          <a:off x="2543605" y="342900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7471"/>
              </p:ext>
            </p:extLst>
          </p:nvPr>
        </p:nvGraphicFramePr>
        <p:xfrm>
          <a:off x="6192011" y="188640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Death in Acute Care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No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68141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52.78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60966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47.22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49772"/>
              </p:ext>
            </p:extLst>
          </p:nvPr>
        </p:nvGraphicFramePr>
        <p:xfrm>
          <a:off x="6576053" y="3429000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Palliative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No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33422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25.89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95685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74.11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8773064" y="1518249"/>
            <a:ext cx="0" cy="17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834565"/>
              </p:ext>
            </p:extLst>
          </p:nvPr>
        </p:nvGraphicFramePr>
        <p:xfrm>
          <a:off x="-25240" y="18864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660613"/>
              </p:ext>
            </p:extLst>
          </p:nvPr>
        </p:nvGraphicFramePr>
        <p:xfrm>
          <a:off x="143339" y="3573016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65129"/>
              </p:ext>
            </p:extLst>
          </p:nvPr>
        </p:nvGraphicFramePr>
        <p:xfrm>
          <a:off x="6060243" y="332656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61542"/>
              </p:ext>
            </p:extLst>
          </p:nvPr>
        </p:nvGraphicFramePr>
        <p:xfrm>
          <a:off x="6096000" y="3573016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66750"/>
              </p:ext>
            </p:extLst>
          </p:nvPr>
        </p:nvGraphicFramePr>
        <p:xfrm>
          <a:off x="1103445" y="260648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 err="1">
                          <a:effectLst/>
                        </a:rPr>
                        <a:t>EoLC</a:t>
                      </a:r>
                      <a:r>
                        <a:rPr lang="en-CA" sz="1100" u="none" strike="noStrike" dirty="0">
                          <a:effectLst/>
                        </a:rPr>
                        <a:t> - Chemotherapy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No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124612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96.52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4495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3.48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80773"/>
              </p:ext>
            </p:extLst>
          </p:nvPr>
        </p:nvGraphicFramePr>
        <p:xfrm>
          <a:off x="1199456" y="3356992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EoLC - ICU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No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119786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92.78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9321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7.22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61569"/>
              </p:ext>
            </p:extLst>
          </p:nvPr>
        </p:nvGraphicFramePr>
        <p:xfrm>
          <a:off x="6864085" y="188640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 err="1">
                          <a:effectLst/>
                        </a:rPr>
                        <a:t>EoLC</a:t>
                      </a:r>
                      <a:r>
                        <a:rPr lang="en-CA" sz="1100" u="none" strike="noStrike" dirty="0">
                          <a:effectLst/>
                        </a:rPr>
                        <a:t> - ED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No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110244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85.39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18863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14.61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74297"/>
              </p:ext>
            </p:extLst>
          </p:nvPr>
        </p:nvGraphicFramePr>
        <p:xfrm>
          <a:off x="7010400" y="3356992"/>
          <a:ext cx="5181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339"/>
                <a:gridCol w="850205"/>
                <a:gridCol w="8290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 err="1">
                          <a:effectLst/>
                        </a:rPr>
                        <a:t>EoLC</a:t>
                      </a:r>
                      <a:r>
                        <a:rPr lang="en-CA" sz="1100" u="none" strike="noStrike" dirty="0">
                          <a:effectLst/>
                        </a:rPr>
                        <a:t> - Hospitalization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No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118020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91.41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Yes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11087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8.59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420" y="425668"/>
            <a:ext cx="8994443" cy="132293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Summary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69778" y="2017986"/>
            <a:ext cx="8883507" cy="4370115"/>
          </a:xfrm>
        </p:spPr>
        <p:txBody>
          <a:bodyPr>
            <a:normAutofit/>
          </a:bodyPr>
          <a:lstStyle/>
          <a:p>
            <a:r>
              <a:rPr lang="en-CA" dirty="0" smtClean="0"/>
              <a:t>Strong relationship between pc and a-</a:t>
            </a:r>
            <a:r>
              <a:rPr lang="en-CA" dirty="0" err="1" smtClean="0"/>
              <a:t>eolc</a:t>
            </a:r>
            <a:r>
              <a:rPr lang="en-CA" dirty="0" smtClean="0"/>
              <a:t>, northern/rural Ontario lower pc higher a-</a:t>
            </a:r>
            <a:r>
              <a:rPr lang="en-CA" dirty="0" err="1" smtClean="0"/>
              <a:t>eolc</a:t>
            </a:r>
            <a:endParaRPr lang="en-CA" dirty="0" smtClean="0"/>
          </a:p>
          <a:p>
            <a:pPr>
              <a:tabLst>
                <a:tab pos="7889875" algn="l"/>
              </a:tabLst>
            </a:pPr>
            <a:r>
              <a:rPr lang="en-CA" dirty="0" smtClean="0"/>
              <a:t>Equity, proxy measures, different “roles” of acute care and ED in northern/rural areas are expected to be </a:t>
            </a:r>
            <a:r>
              <a:rPr lang="en-CA" dirty="0" err="1" smtClean="0"/>
              <a:t>occurrring</a:t>
            </a:r>
            <a:endParaRPr lang="en-CA" dirty="0"/>
          </a:p>
          <a:p>
            <a:pPr>
              <a:tabLst>
                <a:tab pos="7889875" algn="l"/>
              </a:tabLst>
            </a:pPr>
            <a:r>
              <a:rPr lang="en-CA" dirty="0" smtClean="0"/>
              <a:t>Acknowledge NCF, </a:t>
            </a:r>
            <a:r>
              <a:rPr lang="en-CA" smtClean="0"/>
              <a:t>Cancer Program ICES</a:t>
            </a:r>
            <a:endParaRPr lang="en-CA" dirty="0" smtClean="0"/>
          </a:p>
          <a:p>
            <a:pPr>
              <a:tabLst>
                <a:tab pos="7889875" algn="l"/>
              </a:tabLst>
            </a:pPr>
            <a:r>
              <a:rPr lang="en-CA" dirty="0" smtClean="0"/>
              <a:t>mconlon@hsnsudbury.ca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3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Barbara Ballantyne, </a:t>
            </a:r>
            <a:r>
              <a:rPr lang="en-CA" sz="2000" dirty="0" smtClean="0"/>
              <a:t>Palliative Symptom Management Clinic</a:t>
            </a:r>
          </a:p>
          <a:p>
            <a:r>
              <a:rPr lang="en-CA" dirty="0" smtClean="0"/>
              <a:t>Joe Caswell, </a:t>
            </a:r>
            <a:r>
              <a:rPr lang="en-CA" sz="2000" dirty="0" smtClean="0"/>
              <a:t>Epidemiology, HSN</a:t>
            </a:r>
          </a:p>
          <a:p>
            <a:pPr lvl="0"/>
            <a:r>
              <a:rPr lang="en-CA" dirty="0">
                <a:solidFill>
                  <a:prstClr val="black">
                    <a:lumMod val="75000"/>
                    <a:lumOff val="25000"/>
                  </a:prstClr>
                </a:solidFill>
              </a:rPr>
              <a:t>Craig Earle, </a:t>
            </a:r>
            <a:r>
              <a:rPr lang="en-CA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Institute for Clinical Evaluative </a:t>
            </a:r>
            <a:r>
              <a:rPr lang="en-C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Sciences</a:t>
            </a:r>
          </a:p>
          <a:p>
            <a:pPr lvl="0"/>
            <a:r>
              <a:rPr lang="en-CA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Mark Hartman, </a:t>
            </a:r>
            <a:r>
              <a:rPr lang="en-CA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Northeast Cancer Centre, </a:t>
            </a:r>
            <a:r>
              <a:rPr lang="en-C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HSN</a:t>
            </a:r>
            <a:endParaRPr lang="en-CA" sz="2000" dirty="0" smtClean="0"/>
          </a:p>
          <a:p>
            <a:r>
              <a:rPr lang="en-CA" dirty="0" smtClean="0"/>
              <a:t>Andrew Knight, </a:t>
            </a:r>
            <a:r>
              <a:rPr lang="en-CA" sz="2000" dirty="0" smtClean="0"/>
              <a:t>Palliative Symptom Management Clinic</a:t>
            </a:r>
          </a:p>
          <a:p>
            <a:r>
              <a:rPr lang="en-CA" dirty="0" smtClean="0"/>
              <a:t>Peggy Meigs, </a:t>
            </a:r>
            <a:r>
              <a:rPr lang="en-CA" sz="2000" dirty="0" smtClean="0"/>
              <a:t>Epidemiology, HSN</a:t>
            </a:r>
          </a:p>
          <a:p>
            <a:r>
              <a:rPr lang="en-CA" dirty="0" smtClean="0"/>
              <a:t>Stacey Santi, </a:t>
            </a:r>
            <a:r>
              <a:rPr lang="en-CA" sz="2000" dirty="0" smtClean="0"/>
              <a:t>Epidemiology, HSN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99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61" y="111968"/>
            <a:ext cx="6675391" cy="5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6" y="233264"/>
            <a:ext cx="3176832" cy="58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4678"/>
            <a:ext cx="11545824" cy="529717"/>
          </a:xfrm>
        </p:spPr>
        <p:txBody>
          <a:bodyPr>
            <a:noAutofit/>
          </a:bodyPr>
          <a:lstStyle/>
          <a:p>
            <a:pPr lvl="2" algn="l" defTabSz="457200" rtl="0">
              <a:lnSpc>
                <a:spcPct val="80000"/>
              </a:lnSpc>
              <a:spcBef>
                <a:spcPct val="0"/>
              </a:spcBef>
            </a:pPr>
            <a:r>
              <a:rPr lang="en-US" sz="3100" b="1" dirty="0">
                <a:solidFill>
                  <a:srgbClr val="001A72"/>
                </a:solidFill>
                <a:latin typeface="+mn-lt"/>
                <a:ea typeface="+mn-ea"/>
                <a:cs typeface="+mn-cs"/>
              </a:rPr>
              <a:t>ICES CORE Data Repository: Coded and Linkable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53868" y="6640151"/>
            <a:ext cx="466481" cy="263886"/>
          </a:xfrm>
          <a:prstGeom prst="rect">
            <a:avLst/>
          </a:prstGeom>
        </p:spPr>
        <p:txBody>
          <a:bodyPr/>
          <a:lstStyle/>
          <a:p>
            <a:fld id="{891565BF-23B9-1D4A-8CE0-6F8CAF55B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9" y="6576126"/>
            <a:ext cx="316992" cy="23774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91" y="6567253"/>
            <a:ext cx="318140" cy="2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5878286"/>
            <a:ext cx="12192000" cy="979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1807" y="1245257"/>
            <a:ext cx="16736476" cy="5449745"/>
            <a:chOff x="275400" y="1199399"/>
            <a:chExt cx="12841746" cy="5440751"/>
          </a:xfrm>
        </p:grpSpPr>
        <p:sp>
          <p:nvSpPr>
            <p:cNvPr id="5" name="Bent Arrow 4"/>
            <p:cNvSpPr/>
            <p:nvPr/>
          </p:nvSpPr>
          <p:spPr>
            <a:xfrm rot="16200000">
              <a:off x="2168287" y="-693481"/>
              <a:ext cx="5440743" cy="9226518"/>
            </a:xfrm>
            <a:prstGeom prst="bentArrow">
              <a:avLst>
                <a:gd name="adj1" fmla="val 20028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009FDF">
                    <a:alpha val="28000"/>
                  </a:srgbClr>
                </a:gs>
                <a:gs pos="0">
                  <a:srgbClr val="009FDF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16200000">
              <a:off x="2863648" y="-156063"/>
              <a:ext cx="5440743" cy="8151675"/>
            </a:xfrm>
            <a:prstGeom prst="bentArrow">
              <a:avLst>
                <a:gd name="adj1" fmla="val 20247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00B2A9">
                    <a:alpha val="28000"/>
                  </a:srgbClr>
                </a:gs>
                <a:gs pos="0">
                  <a:srgbClr val="00B2A9">
                    <a:alpha val="87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16200000">
              <a:off x="3480038" y="460329"/>
              <a:ext cx="5440743" cy="6918894"/>
            </a:xfrm>
            <a:prstGeom prst="bentArrow">
              <a:avLst>
                <a:gd name="adj1" fmla="val 20246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chemeClr val="accent3">
                    <a:alpha val="28000"/>
                  </a:schemeClr>
                </a:gs>
                <a:gs pos="0">
                  <a:schemeClr val="accent3">
                    <a:alpha val="8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16200000">
              <a:off x="4302594" y="895666"/>
              <a:ext cx="5440743" cy="6048211"/>
            </a:xfrm>
            <a:prstGeom prst="bentArrow">
              <a:avLst>
                <a:gd name="adj1" fmla="val 1981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FFBC01">
                    <a:alpha val="26000"/>
                  </a:srgbClr>
                </a:gs>
                <a:gs pos="0">
                  <a:srgbClr val="FFBC01">
                    <a:alpha val="57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16200000">
              <a:off x="5236374" y="1215317"/>
              <a:ext cx="5440743" cy="5408924"/>
            </a:xfrm>
            <a:prstGeom prst="bentArrow">
              <a:avLst>
                <a:gd name="adj1" fmla="val 2090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chemeClr val="accent6">
                    <a:alpha val="26000"/>
                  </a:schemeClr>
                </a:gs>
                <a:gs pos="0">
                  <a:schemeClr val="accent6">
                    <a:alpha val="71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6200000">
              <a:off x="6459254" y="1215309"/>
              <a:ext cx="5440743" cy="5408924"/>
            </a:xfrm>
            <a:prstGeom prst="bentArrow">
              <a:avLst>
                <a:gd name="adj1" fmla="val 2090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E56A54">
                    <a:alpha val="25000"/>
                  </a:srgbClr>
                </a:gs>
                <a:gs pos="0">
                  <a:srgbClr val="E56A54">
                    <a:alpha val="7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 rot="16200000">
              <a:off x="7692312" y="1215310"/>
              <a:ext cx="5440743" cy="5408924"/>
            </a:xfrm>
            <a:prstGeom prst="bentArrow">
              <a:avLst>
                <a:gd name="adj1" fmla="val 2090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8D6E97">
                    <a:alpha val="28000"/>
                  </a:srgbClr>
                </a:gs>
                <a:gs pos="0">
                  <a:srgbClr val="8D6E97">
                    <a:alpha val="7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115" y="1211205"/>
            <a:ext cx="172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Provider/</a:t>
            </a:r>
          </a:p>
          <a:p>
            <a:pPr algn="ctr" defTabSz="457200"/>
            <a:r>
              <a:rPr lang="en-CA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Facilities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1805" y="1211205"/>
            <a:ext cx="1725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Real-time</a:t>
            </a: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60141" y="1206006"/>
            <a:ext cx="1765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2000" dirty="0">
                <a:solidFill>
                  <a:prstClr val="black"/>
                </a:solidFill>
                <a:latin typeface="Franklin Gothic Medium Cond" pitchFamily="34" charset="0"/>
              </a:rPr>
              <a:t>Health Service</a:t>
            </a:r>
          </a:p>
          <a:p>
            <a:pPr algn="ctr" defTabSz="457200"/>
            <a:r>
              <a:rPr lang="en-CA" sz="2000" dirty="0" smtClean="0">
                <a:solidFill>
                  <a:prstClr val="black"/>
                </a:solidFill>
                <a:latin typeface="Franklin Gothic Medium Cond" pitchFamily="34" charset="0"/>
              </a:rPr>
              <a:t>Encounters</a:t>
            </a:r>
            <a:endParaRPr lang="en-CA" sz="20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47039" y="1247553"/>
            <a:ext cx="1633572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2300"/>
              </a:lnSpc>
              <a:spcBef>
                <a:spcPct val="25000"/>
              </a:spcBef>
              <a:defRPr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  <a:cs typeface="Arial" charset="0"/>
              </a:rPr>
              <a:t>People </a:t>
            </a:r>
            <a:r>
              <a:rPr lang="en-US" alt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  <a:cs typeface="Arial" charset="0"/>
              </a:rPr>
              <a:t>&amp; Geography</a:t>
            </a: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821" y="6354424"/>
            <a:ext cx="454099" cy="34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" name="Rectangle 9215"/>
          <p:cNvSpPr/>
          <p:nvPr/>
        </p:nvSpPr>
        <p:spPr>
          <a:xfrm>
            <a:off x="6552326" y="1259511"/>
            <a:ext cx="167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Special Collections*</a:t>
            </a:r>
          </a:p>
        </p:txBody>
      </p:sp>
      <p:sp>
        <p:nvSpPr>
          <p:cNvPr id="9217" name="Rectangle 9216"/>
          <p:cNvSpPr/>
          <p:nvPr/>
        </p:nvSpPr>
        <p:spPr>
          <a:xfrm>
            <a:off x="8144829" y="1202501"/>
            <a:ext cx="16049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19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Derived </a:t>
            </a:r>
            <a:r>
              <a:rPr lang="en-CA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Chronic Conditions</a:t>
            </a:r>
            <a:endParaRPr lang="en-CA" sz="1900" dirty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</a:endParaRPr>
          </a:p>
        </p:txBody>
      </p:sp>
      <p:sp>
        <p:nvSpPr>
          <p:cNvPr id="9219" name="Rectangle 9218"/>
          <p:cNvSpPr/>
          <p:nvPr/>
        </p:nvSpPr>
        <p:spPr>
          <a:xfrm>
            <a:off x="9749733" y="1245257"/>
            <a:ext cx="159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i="1" dirty="0">
                <a:solidFill>
                  <a:prstClr val="black">
                    <a:lumMod val="95000"/>
                    <a:lumOff val="5000"/>
                    <a:alpha val="94000"/>
                  </a:prstClr>
                </a:solidFill>
                <a:latin typeface="Franklin Gothic Medium Cond" pitchFamily="34" charset="0"/>
              </a:rPr>
              <a:t>Project Specific Research </a:t>
            </a:r>
            <a:r>
              <a:rPr lang="en-CA" i="1" dirty="0" smtClean="0">
                <a:solidFill>
                  <a:prstClr val="black">
                    <a:lumMod val="95000"/>
                    <a:lumOff val="5000"/>
                    <a:alpha val="94000"/>
                  </a:prstClr>
                </a:solidFill>
                <a:latin typeface="Franklin Gothic Medium Cond" pitchFamily="34" charset="0"/>
              </a:rPr>
              <a:t>Data</a:t>
            </a:r>
            <a:endParaRPr lang="en-CA" i="1" dirty="0">
              <a:solidFill>
                <a:prstClr val="black">
                  <a:lumMod val="95000"/>
                  <a:lumOff val="5000"/>
                  <a:alpha val="94000"/>
                </a:prstClr>
              </a:solidFill>
              <a:latin typeface="Franklin Gothic Medium Cond" pitchFamily="34" charset="0"/>
            </a:endParaRPr>
          </a:p>
        </p:txBody>
      </p:sp>
      <p:pic>
        <p:nvPicPr>
          <p:cNvPr id="12290" name="Picture 2" descr="http://www.flaticon.com/png/256/3377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8" y="636370"/>
            <a:ext cx="976613" cy="7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doctor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64" y="651420"/>
            <a:ext cx="800453" cy="6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5" name="Straight Connector 9224"/>
          <p:cNvCxnSpPr/>
          <p:nvPr/>
        </p:nvCxnSpPr>
        <p:spPr>
          <a:xfrm>
            <a:off x="2032041" y="1228310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Image result for real time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75" y="751892"/>
            <a:ext cx="635224" cy="4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3634769" y="1231482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00" name="Picture 12" descr="Image result for map fla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98" y="751892"/>
            <a:ext cx="634559" cy="4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/>
        </p:nvCxnSpPr>
        <p:spPr>
          <a:xfrm>
            <a:off x="5271557" y="1230255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02" name="Picture 14" descr="Image result for people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55" y="651420"/>
            <a:ext cx="761655" cy="6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Image result for st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74" y="712034"/>
            <a:ext cx="679967" cy="5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>
          <a:xfrm>
            <a:off x="6865889" y="1236936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10" name="Picture 22" descr="Healthcare &amp; Medicine Icons : Vector Art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81977" r="54529"/>
          <a:stretch/>
        </p:blipFill>
        <p:spPr bwMode="auto">
          <a:xfrm>
            <a:off x="8492391" y="615665"/>
            <a:ext cx="930980" cy="6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Flat Round Website Icons Magnifying Glass : Vector Art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10496" r="26005" b="37518"/>
          <a:stretch/>
        </p:blipFill>
        <p:spPr bwMode="auto">
          <a:xfrm rot="455170">
            <a:off x="10178810" y="669289"/>
            <a:ext cx="677807" cy="5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10057249" y="1239780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455017" y="1233566"/>
            <a:ext cx="984531" cy="0"/>
          </a:xfrm>
          <a:prstGeom prst="line">
            <a:avLst/>
          </a:prstGeom>
          <a:ln w="47625">
            <a:solidFill>
              <a:srgbClr val="3456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43" name="Rectangle 9242"/>
          <p:cNvSpPr/>
          <p:nvPr/>
        </p:nvSpPr>
        <p:spPr>
          <a:xfrm>
            <a:off x="115123" y="2023496"/>
            <a:ext cx="14693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Physicians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Hospitals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Complex care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Long-term care homes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Home care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801685" y="2023496"/>
            <a:ext cx="146938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Health Outcomes for Better Information Care (nursing home)</a:t>
            </a:r>
            <a:endParaRPr lang="en-US" sz="1300" b="1" dirty="0">
              <a:solidFill>
                <a:prstClr val="black">
                  <a:lumMod val="95000"/>
                  <a:lumOff val="5000"/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Implantable Cardiac Defibrillators </a:t>
            </a:r>
            <a:endParaRPr lang="en-US" sz="1300" b="1" dirty="0">
              <a:solidFill>
                <a:prstClr val="black">
                  <a:lumMod val="95000"/>
                  <a:lumOff val="5000"/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244" name="Rectangle 9243"/>
          <p:cNvSpPr/>
          <p:nvPr/>
        </p:nvSpPr>
        <p:spPr>
          <a:xfrm>
            <a:off x="3336008" y="2154996"/>
            <a:ext cx="158799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Physician </a:t>
            </a: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claims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Hospital discharge abstracts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Emergency visits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</a:endParaRP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Ontario Drug Benefit claims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Narcotics Monitoring System  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</a:endParaRPr>
          </a:p>
          <a:p>
            <a:pPr algn="ctr" defTabSz="457200">
              <a:spcAft>
                <a:spcPts val="600"/>
              </a:spcAft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Home </a:t>
            </a: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care 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Rehab </a:t>
            </a:r>
          </a:p>
          <a:p>
            <a:pPr algn="ctr" defTabSz="457200">
              <a:spcAft>
                <a:spcPts val="600"/>
              </a:spcAft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Long-term care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</a:endParaRPr>
          </a:p>
        </p:txBody>
      </p:sp>
      <p:sp>
        <p:nvSpPr>
          <p:cNvPr id="9245" name="Rectangle 9244"/>
          <p:cNvSpPr/>
          <p:nvPr/>
        </p:nvSpPr>
        <p:spPr>
          <a:xfrm>
            <a:off x="4924003" y="2021200"/>
            <a:ext cx="153613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200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People in Ontario eligible for health care since 1985</a:t>
            </a:r>
          </a:p>
          <a:p>
            <a:pPr algn="ctr" defTabSz="457200">
              <a:defRPr/>
            </a:pPr>
            <a:endParaRPr lang="en-US" sz="1350" b="1" i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en-US" sz="1200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Unique individual </a:t>
            </a:r>
          </a:p>
          <a:p>
            <a:pPr algn="ctr" defTabSz="457200">
              <a:spcAft>
                <a:spcPts val="1800"/>
              </a:spcAft>
              <a:defRPr/>
            </a:pPr>
            <a:r>
              <a:rPr lang="en-US" sz="1200" b="1" i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ICES Key Number (IKN) </a:t>
            </a:r>
            <a:r>
              <a:rPr lang="en-US" sz="1200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used for linking across all data </a:t>
            </a:r>
            <a:r>
              <a:rPr lang="en-US" sz="1200" b="1" i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sets</a:t>
            </a:r>
          </a:p>
          <a:p>
            <a:pPr algn="ctr" defTabSz="457200">
              <a:spcAft>
                <a:spcPts val="18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Demographics</a:t>
            </a:r>
          </a:p>
          <a:p>
            <a:pPr algn="ctr" defTabSz="457200">
              <a:spcAft>
                <a:spcPts val="18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Deaths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Census</a:t>
            </a:r>
          </a:p>
        </p:txBody>
      </p:sp>
      <p:sp>
        <p:nvSpPr>
          <p:cNvPr id="9246" name="Rectangle 9245"/>
          <p:cNvSpPr/>
          <p:nvPr/>
        </p:nvSpPr>
        <p:spPr>
          <a:xfrm>
            <a:off x="6617760" y="2033023"/>
            <a:ext cx="1504016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Disease registries  (ex. cancer, stroke, cardiac,    perinatal)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HIV clinics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Immigration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 First </a:t>
            </a:r>
            <a:r>
              <a:rPr lang="en-US" sz="11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Nation 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Métis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Social Assistance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Disabilities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Early Development Instrument</a:t>
            </a:r>
            <a:endParaRPr lang="en-US" sz="11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0" name="Text Box 36"/>
          <p:cNvSpPr txBox="1">
            <a:spLocks noChangeArrowheads="1"/>
          </p:cNvSpPr>
          <p:nvPr/>
        </p:nvSpPr>
        <p:spPr bwMode="auto">
          <a:xfrm>
            <a:off x="6725329" y="5568802"/>
            <a:ext cx="13540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* </a:t>
            </a:r>
            <a:r>
              <a:rPr lang="en-US" altLang="en-US" sz="1200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Special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   governance</a:t>
            </a:r>
            <a:endParaRPr lang="en-US" altLang="en-US" sz="1200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9247" name="Rectangle 9246"/>
          <p:cNvSpPr/>
          <p:nvPr/>
        </p:nvSpPr>
        <p:spPr>
          <a:xfrm>
            <a:off x="8158428" y="2221666"/>
            <a:ext cx="159890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5000"/>
              </a:spcBef>
              <a:defRPr/>
            </a:pPr>
            <a:r>
              <a:rPr lang="en-US" sz="1200" b="1" i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Using routine ICES data</a:t>
            </a:r>
            <a:endParaRPr lang="en-US" sz="1200" b="1" i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Diabetes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Respiratory problems (ex. Asthma, chronic obstructive pulmonary disease)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Cardiac problems (ex. </a:t>
            </a:r>
            <a:r>
              <a:rPr lang="en-US" sz="12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</a:t>
            </a: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eart attacks, hypertension)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Schizophrenia</a:t>
            </a: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Many others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 defTabSz="457200"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2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290689" y="5312878"/>
            <a:ext cx="901315" cy="1545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02209" y="5312873"/>
            <a:ext cx="1934339" cy="1429200"/>
            <a:chOff x="7600873" y="5330077"/>
            <a:chExt cx="1450754" cy="1429200"/>
          </a:xfrm>
        </p:grpSpPr>
        <p:sp>
          <p:nvSpPr>
            <p:cNvPr id="34" name="Oval 33"/>
            <p:cNvSpPr/>
            <p:nvPr/>
          </p:nvSpPr>
          <p:spPr>
            <a:xfrm>
              <a:off x="7600873" y="5330077"/>
              <a:ext cx="1450754" cy="14292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glow rad="266700">
                <a:srgbClr val="34568C">
                  <a:alpha val="4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CA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99993" y="5690734"/>
              <a:ext cx="12525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CA" sz="2000" dirty="0">
                  <a:solidFill>
                    <a:prstClr val="white"/>
                  </a:solidFill>
                  <a:latin typeface="Franklin Gothic Medium Cond" pitchFamily="34" charset="0"/>
                </a:rPr>
                <a:t>Linked</a:t>
              </a:r>
            </a:p>
            <a:p>
              <a:pPr algn="ctr" defTabSz="457200"/>
              <a:r>
                <a:rPr lang="en-CA" sz="2000" dirty="0">
                  <a:solidFill>
                    <a:prstClr val="white"/>
                  </a:solidFill>
                  <a:latin typeface="Franklin Gothic Medium Cond" pitchFamily="34" charset="0"/>
                </a:rPr>
                <a:t>d</a:t>
              </a:r>
              <a:r>
                <a:rPr lang="en-CA" sz="2000" dirty="0" smtClean="0">
                  <a:solidFill>
                    <a:prstClr val="white"/>
                  </a:solidFill>
                  <a:latin typeface="Franklin Gothic Medium Cond" pitchFamily="34" charset="0"/>
                </a:rPr>
                <a:t>ata </a:t>
              </a:r>
              <a:r>
                <a:rPr lang="en-CA" sz="2000" dirty="0">
                  <a:solidFill>
                    <a:prstClr val="white"/>
                  </a:solidFill>
                  <a:latin typeface="Franklin Gothic Medium Cond" pitchFamily="34" charset="0"/>
                </a:rPr>
                <a:t>set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592502" y="5599104"/>
            <a:ext cx="1289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US" sz="1200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  <a:p>
            <a:pPr algn="ctr" defTabSz="457200"/>
            <a:endParaRPr lang="en-CA" sz="1200" dirty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87905"/>
            <a:ext cx="5941153" cy="59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819470" y="393171"/>
            <a:ext cx="10178743" cy="69851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1A7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CA" sz="4000" b="1" kern="0" dirty="0" smtClean="0">
                <a:solidFill>
                  <a:srgbClr val="001A72"/>
                </a:solidFill>
              </a:rPr>
              <a:t>How to access data/analytics at ICES</a:t>
            </a:r>
            <a:endParaRPr lang="en-US" sz="4000" kern="0" dirty="0">
              <a:solidFill>
                <a:srgbClr val="001A7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620947" y="1844936"/>
            <a:ext cx="9265299" cy="35668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92D2"/>
                </a:solidFill>
                <a:latin typeface="+mj-lt"/>
                <a:cs typeface="Arial" pitchFamily="34" charset="0"/>
              </a:rPr>
              <a:t>Through a collaboration with an ICES scientist at any satellite 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itchFamily="34" charset="0"/>
              </a:rPr>
              <a:t>Access to </a:t>
            </a:r>
            <a:r>
              <a:rPr lang="en-US" dirty="0" smtClean="0">
                <a:latin typeface="+mj-lt"/>
                <a:cs typeface="Arial" pitchFamily="34" charset="0"/>
              </a:rPr>
              <a:t>the entire data repository </a:t>
            </a:r>
            <a:r>
              <a:rPr lang="en-US" dirty="0">
                <a:latin typeface="+mj-lt"/>
                <a:cs typeface="Arial" pitchFamily="34" charset="0"/>
              </a:rPr>
              <a:t>and analytic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itchFamily="34" charset="0"/>
              </a:rPr>
              <a:t>ICES </a:t>
            </a:r>
            <a:r>
              <a:rPr lang="en-US" dirty="0" smtClean="0">
                <a:latin typeface="+mj-lt"/>
                <a:cs typeface="Arial" pitchFamily="34" charset="0"/>
              </a:rPr>
              <a:t>project – ICES PI responsible for the final product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92D2"/>
              </a:solidFill>
              <a:latin typeface="+mj-lt"/>
              <a:cs typeface="Arial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92D2"/>
              </a:solidFill>
              <a:latin typeface="+mj-lt"/>
              <a:cs typeface="Arial" pitchFamily="34" charset="0"/>
            </a:endParaRP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2D2"/>
                </a:solidFill>
                <a:latin typeface="+mj-lt"/>
                <a:cs typeface="Arial" pitchFamily="34" charset="0"/>
              </a:rPr>
              <a:t>Through </a:t>
            </a:r>
            <a:r>
              <a:rPr lang="en-US" sz="2000" b="1" dirty="0" smtClean="0">
                <a:solidFill>
                  <a:srgbClr val="0092D2"/>
                </a:solidFill>
                <a:latin typeface="+mj-lt"/>
                <a:cs typeface="Arial" pitchFamily="34" charset="0"/>
              </a:rPr>
              <a:t>ICES Data &amp; Analytic Services</a:t>
            </a:r>
            <a:endParaRPr lang="en-US" sz="2000" b="1" dirty="0">
              <a:solidFill>
                <a:srgbClr val="0092D2"/>
              </a:solidFill>
              <a:latin typeface="+mj-lt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itchFamily="34" charset="0"/>
              </a:rPr>
              <a:t>Access to </a:t>
            </a:r>
            <a:r>
              <a:rPr lang="en-US" dirty="0" smtClean="0">
                <a:latin typeface="+mj-lt"/>
                <a:cs typeface="Arial" pitchFamily="34" charset="0"/>
              </a:rPr>
              <a:t>most </a:t>
            </a:r>
            <a:r>
              <a:rPr lang="en-US" dirty="0">
                <a:latin typeface="+mj-lt"/>
                <a:cs typeface="Arial" pitchFamily="34" charset="0"/>
              </a:rPr>
              <a:t>data </a:t>
            </a:r>
            <a:r>
              <a:rPr lang="en-US" dirty="0" smtClean="0">
                <a:latin typeface="+mj-lt"/>
                <a:cs typeface="Arial" pitchFamily="34" charset="0"/>
              </a:rPr>
              <a:t>repositories (individual-level records)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Analytic services</a:t>
            </a:r>
            <a:endParaRPr lang="en-US" dirty="0">
              <a:latin typeface="+mj-lt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Considered third party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REB governed</a:t>
            </a:r>
            <a:endParaRPr lang="en-US" dirty="0">
              <a:latin typeface="+mj-lt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92D2"/>
                </a:solidFill>
                <a:latin typeface="+mj-lt"/>
                <a:cs typeface="Arial" pitchFamily="34" charset="0"/>
              </a:rPr>
              <a:t>AHRQ</a:t>
            </a:r>
          </a:p>
          <a:p>
            <a:pPr marL="457200" lvl="1" indent="0">
              <a:buNone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500605" y="290534"/>
            <a:ext cx="9926816" cy="846208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1A7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CA" sz="4000" b="1" kern="0" dirty="0" smtClean="0">
                <a:solidFill>
                  <a:srgbClr val="001A72"/>
                </a:solidFill>
              </a:rPr>
              <a:t>Available Services</a:t>
            </a:r>
            <a:endParaRPr lang="en-US" sz="4000" kern="0" dirty="0">
              <a:solidFill>
                <a:srgbClr val="001A7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500605" y="1474239"/>
            <a:ext cx="9385640" cy="44880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92D2"/>
                </a:solidFill>
                <a:latin typeface="+mn-lt"/>
                <a:cs typeface="Arial" pitchFamily="34" charset="0"/>
              </a:rPr>
              <a:t>Access to highly risk-reduced coded data</a:t>
            </a:r>
            <a:endParaRPr lang="en-US" sz="2000" b="1" dirty="0">
              <a:solidFill>
                <a:srgbClr val="0092D2"/>
              </a:solidFill>
              <a:latin typeface="+mn-lt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Available through secure “Virtual Desktop Infrastructure</a:t>
            </a:r>
            <a:r>
              <a:rPr lang="en-US" dirty="0" smtClean="0">
                <a:latin typeface="+mn-lt"/>
                <a:cs typeface="Arial" pitchFamily="34" charset="0"/>
              </a:rPr>
              <a:t>” called IDAVE</a:t>
            </a:r>
            <a:endParaRPr lang="en-US" dirty="0">
              <a:latin typeface="+mn-lt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Client </a:t>
            </a:r>
            <a:r>
              <a:rPr lang="en-US" dirty="0" smtClean="0">
                <a:latin typeface="+mn-lt"/>
                <a:cs typeface="Arial" pitchFamily="34" charset="0"/>
              </a:rPr>
              <a:t>performs analyses using analytics software </a:t>
            </a:r>
            <a:r>
              <a:rPr lang="en-US" dirty="0">
                <a:latin typeface="+mn-lt"/>
                <a:cs typeface="Arial" pitchFamily="34" charset="0"/>
              </a:rPr>
              <a:t>and produces </a:t>
            </a:r>
            <a:r>
              <a:rPr lang="en-US" dirty="0" smtClean="0">
                <a:latin typeface="+mn-lt"/>
                <a:cs typeface="Arial" pitchFamily="34" charset="0"/>
              </a:rPr>
              <a:t>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Re-identification </a:t>
            </a:r>
            <a:r>
              <a:rPr lang="en-US" dirty="0">
                <a:latin typeface="+mn-lt"/>
                <a:cs typeface="Arial" pitchFamily="34" charset="0"/>
              </a:rPr>
              <a:t>risk assessment is conducted on </a:t>
            </a:r>
            <a:r>
              <a:rPr lang="en-US" dirty="0" smtClean="0">
                <a:latin typeface="+mn-lt"/>
                <a:cs typeface="Arial" pitchFamily="34" charset="0"/>
              </a:rPr>
              <a:t>all </a:t>
            </a:r>
            <a:r>
              <a:rPr lang="en-US" dirty="0">
                <a:latin typeface="+mn-lt"/>
                <a:cs typeface="Arial" pitchFamily="34" charset="0"/>
              </a:rPr>
              <a:t>research </a:t>
            </a:r>
            <a:r>
              <a:rPr lang="en-US" dirty="0" smtClean="0">
                <a:latin typeface="+mn-lt"/>
                <a:cs typeface="Arial" pitchFamily="34" charset="0"/>
              </a:rPr>
              <a:t>results </a:t>
            </a:r>
            <a:endParaRPr lang="en-US" dirty="0"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2D2"/>
                </a:solidFill>
                <a:latin typeface="+mn-lt"/>
                <a:cs typeface="Arial" pitchFamily="34" charset="0"/>
              </a:rPr>
              <a:t>Full analytic </a:t>
            </a:r>
            <a:r>
              <a:rPr lang="en-US" sz="2000" b="1" dirty="0" smtClean="0">
                <a:solidFill>
                  <a:srgbClr val="0092D2"/>
                </a:solidFill>
                <a:latin typeface="+mn-lt"/>
                <a:cs typeface="Arial" pitchFamily="34" charset="0"/>
              </a:rPr>
              <a:t>services</a:t>
            </a:r>
            <a:endParaRPr lang="en-US" sz="2000" b="1" dirty="0">
              <a:solidFill>
                <a:srgbClr val="0092D2"/>
              </a:solidFill>
              <a:latin typeface="+mn-lt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Data set creation and analysis according to client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Report generation</a:t>
            </a:r>
          </a:p>
          <a:p>
            <a:endParaRPr lang="en-US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2D2"/>
                </a:solidFill>
                <a:latin typeface="+mn-lt"/>
                <a:cs typeface="Arial" pitchFamily="34" charset="0"/>
              </a:rPr>
              <a:t>Linkage of ICES data holdings with external </a:t>
            </a:r>
            <a:r>
              <a:rPr lang="en-US" sz="2000" b="1" dirty="0" smtClean="0">
                <a:solidFill>
                  <a:srgbClr val="0092D2"/>
                </a:solidFill>
                <a:latin typeface="+mn-lt"/>
                <a:cs typeface="Arial" pitchFamily="34" charset="0"/>
              </a:rPr>
              <a:t>project-specific data</a:t>
            </a:r>
            <a:endParaRPr lang="en-US" sz="2000" b="1" dirty="0">
              <a:solidFill>
                <a:srgbClr val="0092D2"/>
              </a:solidFill>
              <a:latin typeface="+mn-lt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Data sharing agreement </a:t>
            </a:r>
            <a:r>
              <a:rPr lang="en-US" dirty="0" smtClean="0">
                <a:latin typeface="+mn-lt"/>
                <a:cs typeface="Arial" pitchFamily="34" charset="0"/>
              </a:rPr>
              <a:t>required</a:t>
            </a:r>
            <a:endParaRPr lang="en-US" sz="2000" b="1" dirty="0">
              <a:solidFill>
                <a:srgbClr val="0092D2"/>
              </a:solidFill>
              <a:latin typeface="+mn-lt"/>
              <a:cs typeface="Arial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S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1A72"/>
      </a:accent1>
      <a:accent2>
        <a:srgbClr val="009FDF"/>
      </a:accent2>
      <a:accent3>
        <a:srgbClr val="EAAA00"/>
      </a:accent3>
      <a:accent4>
        <a:srgbClr val="8D6E97"/>
      </a:accent4>
      <a:accent5>
        <a:srgbClr val="E56A54"/>
      </a:accent5>
      <a:accent6>
        <a:srgbClr val="00B2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921</Words>
  <Application>Microsoft Office PowerPoint</Application>
  <PresentationFormat>Widescreen</PresentationFormat>
  <Paragraphs>266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Franklin Gothic Medium Cond</vt:lpstr>
      <vt:lpstr>Myriad Pro</vt:lpstr>
      <vt:lpstr>Times New Roman</vt:lpstr>
      <vt:lpstr>Wingdings</vt:lpstr>
      <vt:lpstr>1_Office Theme</vt:lpstr>
      <vt:lpstr>DAS template</vt:lpstr>
      <vt:lpstr>Office Theme</vt:lpstr>
      <vt:lpstr>Document</vt:lpstr>
      <vt:lpstr>Faculty/Presenter Disclosure Slide </vt:lpstr>
      <vt:lpstr>Trends in end-of-life care for northern and rural Ontario cancer patients</vt:lpstr>
      <vt:lpstr>PowerPoint Presentation</vt:lpstr>
      <vt:lpstr>PowerPoint Presentation</vt:lpstr>
      <vt:lpstr>PowerPoint Presentation</vt:lpstr>
      <vt:lpstr>ICES CORE Data Repository: Coded and Linkable</vt:lpstr>
      <vt:lpstr>PowerPoint Presentation</vt:lpstr>
      <vt:lpstr>PowerPoint Presentation</vt:lpstr>
      <vt:lpstr>PowerPoint Presentation</vt:lpstr>
      <vt:lpstr>PowerPoint Presentation</vt:lpstr>
      <vt:lpstr>Trends in end-of-life care for northern and rural Ontario cancer patients</vt:lpstr>
      <vt:lpstr>Guiding questions for our project</vt:lpstr>
      <vt:lpstr>ICES CORE Data Repository: Coded and Linkable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Faculty/Presenter Disclosure Slide</dc:title>
  <dc:creator>Lyne Morvan</dc:creator>
  <cp:lastModifiedBy>Lyne Morvan</cp:lastModifiedBy>
  <cp:revision>36</cp:revision>
  <cp:lastPrinted>2017-10-10T15:36:58Z</cp:lastPrinted>
  <dcterms:created xsi:type="dcterms:W3CDTF">2017-09-22T17:32:59Z</dcterms:created>
  <dcterms:modified xsi:type="dcterms:W3CDTF">2017-10-10T17:06:02Z</dcterms:modified>
</cp:coreProperties>
</file>