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70" r:id="rId2"/>
  </p:sldMasterIdLst>
  <p:notesMasterIdLst>
    <p:notesMasterId r:id="rId23"/>
  </p:notesMasterIdLst>
  <p:handoutMasterIdLst>
    <p:handoutMasterId r:id="rId24"/>
  </p:handoutMasterIdLst>
  <p:sldIdLst>
    <p:sldId id="307" r:id="rId3"/>
    <p:sldId id="373" r:id="rId4"/>
    <p:sldId id="259" r:id="rId5"/>
    <p:sldId id="332" r:id="rId6"/>
    <p:sldId id="358" r:id="rId7"/>
    <p:sldId id="370" r:id="rId8"/>
    <p:sldId id="333" r:id="rId9"/>
    <p:sldId id="362" r:id="rId10"/>
    <p:sldId id="363" r:id="rId11"/>
    <p:sldId id="366" r:id="rId12"/>
    <p:sldId id="377" r:id="rId13"/>
    <p:sldId id="380" r:id="rId14"/>
    <p:sldId id="378" r:id="rId15"/>
    <p:sldId id="381" r:id="rId16"/>
    <p:sldId id="365" r:id="rId17"/>
    <p:sldId id="374" r:id="rId18"/>
    <p:sldId id="375" r:id="rId19"/>
    <p:sldId id="379" r:id="rId20"/>
    <p:sldId id="337" r:id="rId21"/>
    <p:sldId id="372" r:id="rId22"/>
  </p:sldIdLst>
  <p:sldSz cx="10058400" cy="7315200"/>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1400" kern="1200">
        <a:solidFill>
          <a:schemeClr val="tx1"/>
        </a:solidFill>
        <a:latin typeface="Times New Roman" charset="0"/>
        <a:ea typeface="ＭＳ Ｐゴシック" charset="0"/>
        <a:cs typeface="ＭＳ Ｐゴシック" charset="0"/>
      </a:defRPr>
    </a:lvl1pPr>
    <a:lvl2pPr marL="457200" algn="ctr" rtl="0" eaLnBrk="0" fontAlgn="base" hangingPunct="0">
      <a:spcBef>
        <a:spcPct val="0"/>
      </a:spcBef>
      <a:spcAft>
        <a:spcPct val="0"/>
      </a:spcAft>
      <a:defRPr sz="1400" kern="1200">
        <a:solidFill>
          <a:schemeClr val="tx1"/>
        </a:solidFill>
        <a:latin typeface="Times New Roman" charset="0"/>
        <a:ea typeface="ＭＳ Ｐゴシック" charset="0"/>
        <a:cs typeface="ＭＳ Ｐゴシック" charset="0"/>
      </a:defRPr>
    </a:lvl2pPr>
    <a:lvl3pPr marL="914400" algn="ctr" rtl="0" eaLnBrk="0" fontAlgn="base" hangingPunct="0">
      <a:spcBef>
        <a:spcPct val="0"/>
      </a:spcBef>
      <a:spcAft>
        <a:spcPct val="0"/>
      </a:spcAft>
      <a:defRPr sz="1400" kern="1200">
        <a:solidFill>
          <a:schemeClr val="tx1"/>
        </a:solidFill>
        <a:latin typeface="Times New Roman" charset="0"/>
        <a:ea typeface="ＭＳ Ｐゴシック" charset="0"/>
        <a:cs typeface="ＭＳ Ｐゴシック" charset="0"/>
      </a:defRPr>
    </a:lvl3pPr>
    <a:lvl4pPr marL="1371600" algn="ctr" rtl="0" eaLnBrk="0" fontAlgn="base" hangingPunct="0">
      <a:spcBef>
        <a:spcPct val="0"/>
      </a:spcBef>
      <a:spcAft>
        <a:spcPct val="0"/>
      </a:spcAft>
      <a:defRPr sz="1400" kern="1200">
        <a:solidFill>
          <a:schemeClr val="tx1"/>
        </a:solidFill>
        <a:latin typeface="Times New Roman" charset="0"/>
        <a:ea typeface="ＭＳ Ｐゴシック" charset="0"/>
        <a:cs typeface="ＭＳ Ｐゴシック" charset="0"/>
      </a:defRPr>
    </a:lvl4pPr>
    <a:lvl5pPr marL="1828800" algn="ctr" rtl="0" eaLnBrk="0" fontAlgn="base" hangingPunct="0">
      <a:spcBef>
        <a:spcPct val="0"/>
      </a:spcBef>
      <a:spcAft>
        <a:spcPct val="0"/>
      </a:spcAft>
      <a:defRPr sz="1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5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CB528"/>
    <a:srgbClr val="FFFFFF"/>
    <a:srgbClr val="000000"/>
    <a:srgbClr val="F6BF69"/>
    <a:srgbClr val="FC012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966" y="66"/>
      </p:cViewPr>
      <p:guideLst>
        <p:guide orient="horz" pos="2256"/>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9850" y="92075"/>
            <a:ext cx="6116638" cy="301625"/>
          </a:xfrm>
          <a:prstGeom prst="rect">
            <a:avLst/>
          </a:prstGeom>
          <a:noFill/>
          <a:ln w="12700">
            <a:noFill/>
            <a:miter lim="800000"/>
            <a:headEnd/>
            <a:tailEnd/>
          </a:ln>
          <a:effectLst/>
        </p:spPr>
        <p:txBody>
          <a:bodyPr wrap="none" lIns="90488" tIns="44450" rIns="90488" bIns="44450" anchor="ctr">
            <a:spAutoFit/>
          </a:bodyPr>
          <a:lstStyle/>
          <a:p>
            <a:pPr algn="l"/>
            <a:r>
              <a:rPr lang="en-US">
                <a:effectLst>
                  <a:outerShdw blurRad="38100" dist="38100" dir="2700000" algn="tl">
                    <a:srgbClr val="DDDDDD"/>
                  </a:outerShdw>
                </a:effectLst>
                <a:latin typeface="Book Antiqua" charset="0"/>
              </a:rPr>
              <a:t>M.D. Cameron, Dept. of Medical Biophysics, University of Western Ontario</a:t>
            </a:r>
          </a:p>
        </p:txBody>
      </p:sp>
      <p:sp>
        <p:nvSpPr>
          <p:cNvPr id="3075" name="Rectangle 3"/>
          <p:cNvSpPr>
            <a:spLocks noChangeArrowheads="1"/>
          </p:cNvSpPr>
          <p:nvPr/>
        </p:nvSpPr>
        <p:spPr bwMode="auto">
          <a:xfrm>
            <a:off x="69850" y="8750300"/>
            <a:ext cx="930275" cy="301625"/>
          </a:xfrm>
          <a:prstGeom prst="rect">
            <a:avLst/>
          </a:prstGeom>
          <a:noFill/>
          <a:ln w="12700">
            <a:noFill/>
            <a:miter lim="800000"/>
            <a:headEnd/>
            <a:tailEnd/>
          </a:ln>
          <a:effectLst/>
        </p:spPr>
        <p:txBody>
          <a:bodyPr wrap="none" lIns="90488" tIns="44450" rIns="90488" bIns="44450" anchor="ctr">
            <a:spAutoFit/>
          </a:bodyPr>
          <a:lstStyle/>
          <a:p>
            <a:pPr algn="l"/>
            <a:r>
              <a:rPr lang="en-US">
                <a:effectLst>
                  <a:outerShdw blurRad="38100" dist="38100" dir="2700000" algn="tl">
                    <a:srgbClr val="DDDDDD"/>
                  </a:outerShdw>
                </a:effectLst>
                <a:latin typeface="Book Antiqua" charset="0"/>
              </a:rPr>
              <a:t>01/20/00</a:t>
            </a:r>
          </a:p>
        </p:txBody>
      </p:sp>
      <p:sp>
        <p:nvSpPr>
          <p:cNvPr id="3076"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3DE50677-AC63-AE4F-9A7F-27C788DF5274}" type="slidenum">
              <a:rPr lang="en-US">
                <a:effectLst>
                  <a:outerShdw blurRad="38100" dist="38100" dir="2700000" algn="tl">
                    <a:srgbClr val="DDDDDD"/>
                  </a:outerShdw>
                </a:effectLst>
                <a:latin typeface="Book Antiqua" charset="0"/>
              </a:rPr>
              <a:pPr algn="r"/>
              <a:t>‹#›</a:t>
            </a:fld>
            <a:endParaRPr lang="en-US">
              <a:effectLst>
                <a:outerShdw blurRad="38100" dist="38100" dir="2700000" algn="tl">
                  <a:srgbClr val="DDDDDD"/>
                </a:outerShdw>
              </a:effectLst>
              <a:latin typeface="Book Antiqua" charset="0"/>
            </a:endParaRPr>
          </a:p>
        </p:txBody>
      </p:sp>
    </p:spTree>
    <p:extLst>
      <p:ext uri="{BB962C8B-B14F-4D97-AF65-F5344CB8AC3E}">
        <p14:creationId xmlns:p14="http://schemas.microsoft.com/office/powerpoint/2010/main" val="2669348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1079500" y="692150"/>
            <a:ext cx="4699000" cy="3416300"/>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2" name="Rectangle 4"/>
          <p:cNvSpPr>
            <a:spLocks noChangeArrowheads="1"/>
          </p:cNvSpPr>
          <p:nvPr/>
        </p:nvSpPr>
        <p:spPr bwMode="auto">
          <a:xfrm>
            <a:off x="69850" y="92075"/>
            <a:ext cx="6116638" cy="301625"/>
          </a:xfrm>
          <a:prstGeom prst="rect">
            <a:avLst/>
          </a:prstGeom>
          <a:noFill/>
          <a:ln w="12700">
            <a:noFill/>
            <a:miter lim="800000"/>
            <a:headEnd/>
            <a:tailEnd/>
          </a:ln>
          <a:effectLst/>
        </p:spPr>
        <p:txBody>
          <a:bodyPr wrap="none" lIns="90488" tIns="44450" rIns="90488" bIns="44450" anchor="ctr">
            <a:spAutoFit/>
          </a:bodyPr>
          <a:lstStyle/>
          <a:p>
            <a:pPr algn="l"/>
            <a:r>
              <a:rPr lang="en-US">
                <a:effectLst>
                  <a:outerShdw blurRad="38100" dist="38100" dir="2700000" algn="tl">
                    <a:srgbClr val="DDDDDD"/>
                  </a:outerShdw>
                </a:effectLst>
                <a:latin typeface="Book Antiqua" charset="0"/>
              </a:rPr>
              <a:t>M.D. Cameron, Dept. of Medical Biophysics, University of Western Ontario</a:t>
            </a:r>
          </a:p>
        </p:txBody>
      </p:sp>
      <p:sp>
        <p:nvSpPr>
          <p:cNvPr id="2053" name="Rectangle 5"/>
          <p:cNvSpPr>
            <a:spLocks noChangeArrowheads="1"/>
          </p:cNvSpPr>
          <p:nvPr/>
        </p:nvSpPr>
        <p:spPr bwMode="auto">
          <a:xfrm>
            <a:off x="69850" y="8750300"/>
            <a:ext cx="930275" cy="301625"/>
          </a:xfrm>
          <a:prstGeom prst="rect">
            <a:avLst/>
          </a:prstGeom>
          <a:noFill/>
          <a:ln w="12700">
            <a:noFill/>
            <a:miter lim="800000"/>
            <a:headEnd/>
            <a:tailEnd/>
          </a:ln>
          <a:effectLst/>
        </p:spPr>
        <p:txBody>
          <a:bodyPr wrap="none" lIns="90488" tIns="44450" rIns="90488" bIns="44450" anchor="ctr">
            <a:spAutoFit/>
          </a:bodyPr>
          <a:lstStyle/>
          <a:p>
            <a:pPr algn="l"/>
            <a:r>
              <a:rPr lang="en-US">
                <a:effectLst>
                  <a:outerShdw blurRad="38100" dist="38100" dir="2700000" algn="tl">
                    <a:srgbClr val="DDDDDD"/>
                  </a:outerShdw>
                </a:effectLst>
                <a:latin typeface="Book Antiqua" charset="0"/>
              </a:rPr>
              <a:t>01/20/00</a:t>
            </a:r>
          </a:p>
        </p:txBody>
      </p:sp>
      <p:sp>
        <p:nvSpPr>
          <p:cNvPr id="2054" name="Rectangle 6"/>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D810666A-057E-B441-B6D7-99E3529A35A5}" type="slidenum">
              <a:rPr lang="en-US">
                <a:effectLst>
                  <a:outerShdw blurRad="38100" dist="38100" dir="2700000" algn="tl">
                    <a:srgbClr val="DDDDDD"/>
                  </a:outerShdw>
                </a:effectLst>
                <a:latin typeface="Book Antiqua" charset="0"/>
              </a:rPr>
              <a:pPr algn="r"/>
              <a:t>‹#›</a:t>
            </a:fld>
            <a:endParaRPr lang="en-US">
              <a:effectLst>
                <a:outerShdw blurRad="38100" dist="38100" dir="2700000" algn="tl">
                  <a:srgbClr val="DDDDDD"/>
                </a:outerShdw>
              </a:effectLst>
              <a:latin typeface="Book Antiqua" charset="0"/>
            </a:endParaRPr>
          </a:p>
        </p:txBody>
      </p:sp>
    </p:spTree>
    <p:extLst>
      <p:ext uri="{BB962C8B-B14F-4D97-AF65-F5344CB8AC3E}">
        <p14:creationId xmlns:p14="http://schemas.microsoft.com/office/powerpoint/2010/main" val="32454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0"/>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0"/>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0487" rIns="90487"/>
          <a:lstStyle/>
          <a:p>
            <a:endParaRPr lang="en-US">
              <a:ea typeface="ＭＳ Ｐゴシック" charset="0"/>
              <a:cs typeface="ＭＳ Ｐゴシック" charset="0"/>
            </a:endParaRPr>
          </a:p>
        </p:txBody>
      </p:sp>
      <p:sp>
        <p:nvSpPr>
          <p:cNvPr id="163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51461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cap="flat"/>
        </p:spPr>
      </p:sp>
      <p:sp>
        <p:nvSpPr>
          <p:cNvPr id="20483"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547627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cap="flat"/>
        </p:spPr>
      </p:sp>
      <p:sp>
        <p:nvSpPr>
          <p:cNvPr id="22531"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454236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cap="flat"/>
        </p:spPr>
      </p:sp>
      <p:sp>
        <p:nvSpPr>
          <p:cNvPr id="27651"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566316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a:t>
            </a:r>
            <a:r>
              <a:rPr lang="en-US" baseline="0" dirty="0" smtClean="0"/>
              <a:t> on several years with about 50 students; blue bars % on entry, green for exit; </a:t>
            </a:r>
            <a:r>
              <a:rPr lang="en-US" baseline="0" dirty="0" err="1" smtClean="0"/>
              <a:t>progs</a:t>
            </a:r>
            <a:r>
              <a:rPr lang="en-US" baseline="0" dirty="0" smtClean="0"/>
              <a:t> 1 dentist, 1 forensic pathology, 4 med physics, 1 optometry, 7 medicine, 26 RT, 1 genetic </a:t>
            </a:r>
            <a:r>
              <a:rPr lang="en-US" baseline="0" dirty="0" err="1" smtClean="0"/>
              <a:t>counsellor</a:t>
            </a:r>
            <a:r>
              <a:rPr lang="en-US" baseline="0" dirty="0" smtClean="0"/>
              <a:t>, 2 nursing</a:t>
            </a:r>
            <a:endParaRPr lang="en-US" dirty="0"/>
          </a:p>
        </p:txBody>
      </p:sp>
    </p:spTree>
    <p:extLst>
      <p:ext uri="{BB962C8B-B14F-4D97-AF65-F5344CB8AC3E}">
        <p14:creationId xmlns:p14="http://schemas.microsoft.com/office/powerpoint/2010/main" val="1001087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0487" rIns="90487"/>
          <a:lstStyle/>
          <a:p>
            <a:endParaRPr lang="en-US">
              <a:ea typeface="ＭＳ Ｐゴシック" charset="0"/>
              <a:cs typeface="ＭＳ Ｐゴシック" charset="0"/>
            </a:endParaRPr>
          </a:p>
        </p:txBody>
      </p:sp>
      <p:sp>
        <p:nvSpPr>
          <p:cNvPr id="163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815555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271713"/>
            <a:ext cx="8550275" cy="15684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144963"/>
            <a:ext cx="7042150" cy="18700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462887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4393145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29438" y="427038"/>
            <a:ext cx="1900237"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28725" y="427038"/>
            <a:ext cx="5548313"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30635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57419" y="1828788"/>
            <a:ext cx="6946601" cy="1568027"/>
          </a:xfrm>
        </p:spPr>
        <p:txBody>
          <a:bodyPr/>
          <a:lstStyle>
            <a:lvl1pPr algn="ctr">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2828910" y="3701614"/>
            <a:ext cx="5720730" cy="1869440"/>
          </a:xfrm>
        </p:spPr>
        <p:txBody>
          <a:bodyPr/>
          <a:lstStyle>
            <a:lvl1pPr marL="0" indent="0" algn="ctr">
              <a:buNone/>
              <a:defRPr>
                <a:solidFill>
                  <a:schemeClr val="tx1">
                    <a:tint val="75000"/>
                  </a:schemeClr>
                </a:solidFill>
              </a:defRPr>
            </a:lvl1pPr>
            <a:lvl2pPr marL="496382" indent="0" algn="ctr">
              <a:buNone/>
              <a:defRPr>
                <a:solidFill>
                  <a:schemeClr val="tx1">
                    <a:tint val="75000"/>
                  </a:schemeClr>
                </a:solidFill>
              </a:defRPr>
            </a:lvl2pPr>
            <a:lvl3pPr marL="992764" indent="0" algn="ctr">
              <a:buNone/>
              <a:defRPr>
                <a:solidFill>
                  <a:schemeClr val="tx1">
                    <a:tint val="75000"/>
                  </a:schemeClr>
                </a:solidFill>
              </a:defRPr>
            </a:lvl3pPr>
            <a:lvl4pPr marL="1489146" indent="0" algn="ctr">
              <a:buNone/>
              <a:defRPr>
                <a:solidFill>
                  <a:schemeClr val="tx1">
                    <a:tint val="75000"/>
                  </a:schemeClr>
                </a:solidFill>
              </a:defRPr>
            </a:lvl4pPr>
            <a:lvl5pPr marL="1985528" indent="0" algn="ctr">
              <a:buNone/>
              <a:defRPr>
                <a:solidFill>
                  <a:schemeClr val="tx1">
                    <a:tint val="75000"/>
                  </a:schemeClr>
                </a:solidFill>
              </a:defRPr>
            </a:lvl5pPr>
            <a:lvl6pPr marL="2481910" indent="0" algn="ctr">
              <a:buNone/>
              <a:defRPr>
                <a:solidFill>
                  <a:schemeClr val="tx1">
                    <a:tint val="75000"/>
                  </a:schemeClr>
                </a:solidFill>
              </a:defRPr>
            </a:lvl6pPr>
            <a:lvl7pPr marL="2978292" indent="0" algn="ctr">
              <a:buNone/>
              <a:defRPr>
                <a:solidFill>
                  <a:schemeClr val="tx1">
                    <a:tint val="75000"/>
                  </a:schemeClr>
                </a:solidFill>
              </a:defRPr>
            </a:lvl7pPr>
            <a:lvl8pPr marL="3474674" indent="0" algn="ctr">
              <a:buNone/>
              <a:defRPr>
                <a:solidFill>
                  <a:schemeClr val="tx1">
                    <a:tint val="75000"/>
                  </a:schemeClr>
                </a:solidFill>
              </a:defRPr>
            </a:lvl8pPr>
            <a:lvl9pPr marL="3971056"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700694"/>
            <a:ext cx="8549640" cy="1452880"/>
          </a:xfrm>
        </p:spPr>
        <p:txBody>
          <a:bodyPr anchor="t"/>
          <a:lstStyle>
            <a:lvl1pPr algn="l">
              <a:defRPr sz="4300" b="1" cap="all"/>
            </a:lvl1pPr>
          </a:lstStyle>
          <a:p>
            <a:r>
              <a:rPr lang="en-US" smtClean="0"/>
              <a:t>Click to edit Master title style</a:t>
            </a:r>
            <a:endParaRPr lang="en-CA"/>
          </a:p>
        </p:txBody>
      </p:sp>
      <p:sp>
        <p:nvSpPr>
          <p:cNvPr id="3" name="Text Placeholder 2"/>
          <p:cNvSpPr>
            <a:spLocks noGrp="1"/>
          </p:cNvSpPr>
          <p:nvPr>
            <p:ph type="body" idx="1"/>
          </p:nvPr>
        </p:nvSpPr>
        <p:spPr>
          <a:xfrm>
            <a:off x="794544" y="3100495"/>
            <a:ext cx="8549640" cy="1600199"/>
          </a:xfrm>
        </p:spPr>
        <p:txBody>
          <a:bodyPr anchor="b"/>
          <a:lstStyle>
            <a:lvl1pPr marL="0" indent="0">
              <a:buNone/>
              <a:defRPr sz="2200">
                <a:solidFill>
                  <a:schemeClr val="tx1">
                    <a:tint val="75000"/>
                  </a:schemeClr>
                </a:solidFill>
              </a:defRPr>
            </a:lvl1pPr>
            <a:lvl2pPr marL="496382" indent="0">
              <a:buNone/>
              <a:defRPr sz="2000">
                <a:solidFill>
                  <a:schemeClr val="tx1">
                    <a:tint val="75000"/>
                  </a:schemeClr>
                </a:solidFill>
              </a:defRPr>
            </a:lvl2pPr>
            <a:lvl3pPr marL="992764" indent="0">
              <a:buNone/>
              <a:defRPr sz="1700">
                <a:solidFill>
                  <a:schemeClr val="tx1">
                    <a:tint val="75000"/>
                  </a:schemeClr>
                </a:solidFill>
              </a:defRPr>
            </a:lvl3pPr>
            <a:lvl4pPr marL="1489146" indent="0">
              <a:buNone/>
              <a:defRPr sz="1500">
                <a:solidFill>
                  <a:schemeClr val="tx1">
                    <a:tint val="75000"/>
                  </a:schemeClr>
                </a:solidFill>
              </a:defRPr>
            </a:lvl4pPr>
            <a:lvl5pPr marL="1985528" indent="0">
              <a:buNone/>
              <a:defRPr sz="1500">
                <a:solidFill>
                  <a:schemeClr val="tx1">
                    <a:tint val="75000"/>
                  </a:schemeClr>
                </a:solidFill>
              </a:defRPr>
            </a:lvl5pPr>
            <a:lvl6pPr marL="2481910" indent="0">
              <a:buNone/>
              <a:defRPr sz="1500">
                <a:solidFill>
                  <a:schemeClr val="tx1">
                    <a:tint val="75000"/>
                  </a:schemeClr>
                </a:solidFill>
              </a:defRPr>
            </a:lvl6pPr>
            <a:lvl7pPr marL="2978292" indent="0">
              <a:buNone/>
              <a:defRPr sz="1500">
                <a:solidFill>
                  <a:schemeClr val="tx1">
                    <a:tint val="75000"/>
                  </a:schemeClr>
                </a:solidFill>
              </a:defRPr>
            </a:lvl7pPr>
            <a:lvl8pPr marL="3474674" indent="0">
              <a:buNone/>
              <a:defRPr sz="1500">
                <a:solidFill>
                  <a:schemeClr val="tx1">
                    <a:tint val="75000"/>
                  </a:schemeClr>
                </a:solidFill>
              </a:defRPr>
            </a:lvl8pPr>
            <a:lvl9pPr marL="3971056"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02920" y="1706880"/>
            <a:ext cx="4442460" cy="482769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113020" y="1706880"/>
            <a:ext cx="4442460" cy="482769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CA">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502920" y="1637454"/>
            <a:ext cx="4444207" cy="682413"/>
          </a:xfrm>
        </p:spPr>
        <p:txBody>
          <a:bodyPr anchor="b"/>
          <a:lstStyle>
            <a:lvl1pPr marL="0" indent="0">
              <a:buNone/>
              <a:defRPr sz="2600" b="1"/>
            </a:lvl1pPr>
            <a:lvl2pPr marL="496382" indent="0">
              <a:buNone/>
              <a:defRPr sz="2200" b="1"/>
            </a:lvl2pPr>
            <a:lvl3pPr marL="992764" indent="0">
              <a:buNone/>
              <a:defRPr sz="2000" b="1"/>
            </a:lvl3pPr>
            <a:lvl4pPr marL="1489146" indent="0">
              <a:buNone/>
              <a:defRPr sz="1700" b="1"/>
            </a:lvl4pPr>
            <a:lvl5pPr marL="1985528" indent="0">
              <a:buNone/>
              <a:defRPr sz="1700" b="1"/>
            </a:lvl5pPr>
            <a:lvl6pPr marL="2481910" indent="0">
              <a:buNone/>
              <a:defRPr sz="1700" b="1"/>
            </a:lvl6pPr>
            <a:lvl7pPr marL="2978292" indent="0">
              <a:buNone/>
              <a:defRPr sz="1700" b="1"/>
            </a:lvl7pPr>
            <a:lvl8pPr marL="3474674" indent="0">
              <a:buNone/>
              <a:defRPr sz="1700" b="1"/>
            </a:lvl8pPr>
            <a:lvl9pPr marL="3971056"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502920" y="2319867"/>
            <a:ext cx="4444207" cy="421470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5109528" y="1637454"/>
            <a:ext cx="4445953" cy="682413"/>
          </a:xfrm>
        </p:spPr>
        <p:txBody>
          <a:bodyPr anchor="b"/>
          <a:lstStyle>
            <a:lvl1pPr marL="0" indent="0">
              <a:buNone/>
              <a:defRPr sz="2600" b="1"/>
            </a:lvl1pPr>
            <a:lvl2pPr marL="496382" indent="0">
              <a:buNone/>
              <a:defRPr sz="2200" b="1"/>
            </a:lvl2pPr>
            <a:lvl3pPr marL="992764" indent="0">
              <a:buNone/>
              <a:defRPr sz="2000" b="1"/>
            </a:lvl3pPr>
            <a:lvl4pPr marL="1489146" indent="0">
              <a:buNone/>
              <a:defRPr sz="1700" b="1"/>
            </a:lvl4pPr>
            <a:lvl5pPr marL="1985528" indent="0">
              <a:buNone/>
              <a:defRPr sz="1700" b="1"/>
            </a:lvl5pPr>
            <a:lvl6pPr marL="2481910" indent="0">
              <a:buNone/>
              <a:defRPr sz="1700" b="1"/>
            </a:lvl6pPr>
            <a:lvl7pPr marL="2978292" indent="0">
              <a:buNone/>
              <a:defRPr sz="1700" b="1"/>
            </a:lvl7pPr>
            <a:lvl8pPr marL="3474674" indent="0">
              <a:buNone/>
              <a:defRPr sz="1700" b="1"/>
            </a:lvl8pPr>
            <a:lvl9pPr marL="3971056"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5109528" y="2319867"/>
            <a:ext cx="4445953" cy="421470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CA">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CA">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CA">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291253"/>
            <a:ext cx="3309144" cy="1239520"/>
          </a:xfrm>
        </p:spPr>
        <p:txBody>
          <a:bodyPr anchor="b"/>
          <a:lstStyle>
            <a:lvl1pPr algn="l">
              <a:defRPr sz="2200" b="1"/>
            </a:lvl1pPr>
          </a:lstStyle>
          <a:p>
            <a:r>
              <a:rPr lang="en-US" smtClean="0"/>
              <a:t>Click to edit Master title style</a:t>
            </a:r>
            <a:endParaRPr lang="en-CA"/>
          </a:p>
        </p:txBody>
      </p:sp>
      <p:sp>
        <p:nvSpPr>
          <p:cNvPr id="3" name="Content Placeholder 2"/>
          <p:cNvSpPr>
            <a:spLocks noGrp="1"/>
          </p:cNvSpPr>
          <p:nvPr>
            <p:ph idx="1"/>
          </p:nvPr>
        </p:nvSpPr>
        <p:spPr>
          <a:xfrm>
            <a:off x="3932555" y="291254"/>
            <a:ext cx="5622925" cy="62433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502921" y="1530774"/>
            <a:ext cx="3309144" cy="5003801"/>
          </a:xfrm>
        </p:spPr>
        <p:txBody>
          <a:bodyPr/>
          <a:lstStyle>
            <a:lvl1pPr marL="0" indent="0">
              <a:buNone/>
              <a:defRPr sz="1500"/>
            </a:lvl1pPr>
            <a:lvl2pPr marL="496382" indent="0">
              <a:buNone/>
              <a:defRPr sz="1300"/>
            </a:lvl2pPr>
            <a:lvl3pPr marL="992764" indent="0">
              <a:buNone/>
              <a:defRPr sz="1100"/>
            </a:lvl3pPr>
            <a:lvl4pPr marL="1489146" indent="0">
              <a:buNone/>
              <a:defRPr sz="1000"/>
            </a:lvl4pPr>
            <a:lvl5pPr marL="1985528" indent="0">
              <a:buNone/>
              <a:defRPr sz="1000"/>
            </a:lvl5pPr>
            <a:lvl6pPr marL="2481910" indent="0">
              <a:buNone/>
              <a:defRPr sz="1000"/>
            </a:lvl6pPr>
            <a:lvl7pPr marL="2978292" indent="0">
              <a:buNone/>
              <a:defRPr sz="1000"/>
            </a:lvl7pPr>
            <a:lvl8pPr marL="3474674" indent="0">
              <a:buNone/>
              <a:defRPr sz="1000"/>
            </a:lvl8pPr>
            <a:lvl9pPr marL="397105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CA">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44262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120640"/>
            <a:ext cx="6035040" cy="604521"/>
          </a:xfrm>
        </p:spPr>
        <p:txBody>
          <a:bodyPr anchor="b"/>
          <a:lstStyle>
            <a:lvl1pPr algn="l">
              <a:defRPr sz="2200" b="1"/>
            </a:lvl1pPr>
          </a:lstStyle>
          <a:p>
            <a:r>
              <a:rPr lang="en-US" smtClean="0"/>
              <a:t>Click to edit Master title style</a:t>
            </a:r>
            <a:endParaRPr lang="en-CA"/>
          </a:p>
        </p:txBody>
      </p:sp>
      <p:sp>
        <p:nvSpPr>
          <p:cNvPr id="3" name="Picture Placeholder 2"/>
          <p:cNvSpPr>
            <a:spLocks noGrp="1"/>
          </p:cNvSpPr>
          <p:nvPr>
            <p:ph type="pic" idx="1"/>
          </p:nvPr>
        </p:nvSpPr>
        <p:spPr>
          <a:xfrm>
            <a:off x="1971517" y="653627"/>
            <a:ext cx="6035040" cy="4389120"/>
          </a:xfrm>
        </p:spPr>
        <p:txBody>
          <a:bodyPr/>
          <a:lstStyle>
            <a:lvl1pPr marL="0" indent="0">
              <a:buNone/>
              <a:defRPr sz="3500"/>
            </a:lvl1pPr>
            <a:lvl2pPr marL="496382" indent="0">
              <a:buNone/>
              <a:defRPr sz="3000"/>
            </a:lvl2pPr>
            <a:lvl3pPr marL="992764" indent="0">
              <a:buNone/>
              <a:defRPr sz="2600"/>
            </a:lvl3pPr>
            <a:lvl4pPr marL="1489146" indent="0">
              <a:buNone/>
              <a:defRPr sz="2200"/>
            </a:lvl4pPr>
            <a:lvl5pPr marL="1985528" indent="0">
              <a:buNone/>
              <a:defRPr sz="2200"/>
            </a:lvl5pPr>
            <a:lvl6pPr marL="2481910" indent="0">
              <a:buNone/>
              <a:defRPr sz="2200"/>
            </a:lvl6pPr>
            <a:lvl7pPr marL="2978292" indent="0">
              <a:buNone/>
              <a:defRPr sz="2200"/>
            </a:lvl7pPr>
            <a:lvl8pPr marL="3474674" indent="0">
              <a:buNone/>
              <a:defRPr sz="2200"/>
            </a:lvl8pPr>
            <a:lvl9pPr marL="3971056" indent="0">
              <a:buNone/>
              <a:defRPr sz="2200"/>
            </a:lvl9pPr>
          </a:lstStyle>
          <a:p>
            <a:endParaRPr lang="en-CA"/>
          </a:p>
        </p:txBody>
      </p:sp>
      <p:sp>
        <p:nvSpPr>
          <p:cNvPr id="4" name="Text Placeholder 3"/>
          <p:cNvSpPr>
            <a:spLocks noGrp="1"/>
          </p:cNvSpPr>
          <p:nvPr>
            <p:ph type="body" sz="half" idx="2"/>
          </p:nvPr>
        </p:nvSpPr>
        <p:spPr>
          <a:xfrm>
            <a:off x="1971517" y="5725161"/>
            <a:ext cx="6035040" cy="858519"/>
          </a:xfrm>
        </p:spPr>
        <p:txBody>
          <a:bodyPr/>
          <a:lstStyle>
            <a:lvl1pPr marL="0" indent="0">
              <a:buNone/>
              <a:defRPr sz="1500"/>
            </a:lvl1pPr>
            <a:lvl2pPr marL="496382" indent="0">
              <a:buNone/>
              <a:defRPr sz="1300"/>
            </a:lvl2pPr>
            <a:lvl3pPr marL="992764" indent="0">
              <a:buNone/>
              <a:defRPr sz="1100"/>
            </a:lvl3pPr>
            <a:lvl4pPr marL="1489146" indent="0">
              <a:buNone/>
              <a:defRPr sz="1000"/>
            </a:lvl4pPr>
            <a:lvl5pPr marL="1985528" indent="0">
              <a:buNone/>
              <a:defRPr sz="1000"/>
            </a:lvl5pPr>
            <a:lvl6pPr marL="2481910" indent="0">
              <a:buNone/>
              <a:defRPr sz="1000"/>
            </a:lvl6pPr>
            <a:lvl7pPr marL="2978292" indent="0">
              <a:buNone/>
              <a:defRPr sz="1000"/>
            </a:lvl7pPr>
            <a:lvl8pPr marL="3474674" indent="0">
              <a:buNone/>
              <a:defRPr sz="1000"/>
            </a:lvl8pPr>
            <a:lvl9pPr marL="397105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CA">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92948"/>
            <a:ext cx="2263140" cy="6241627"/>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502920" y="292948"/>
            <a:ext cx="662178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solidFill>
                  <a:prstClr val="black">
                    <a:tint val="75000"/>
                  </a:prstClr>
                </a:solidFill>
                <a:latin typeface="Calibri"/>
              </a:rPr>
              <a:pPr/>
              <a:t>6/5/2015</a:t>
            </a:fld>
            <a:endParaRPr lang="en-CA">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CA">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70FB19-51A9-45B7-9B52-E335B3B9680E}" type="slidenum">
              <a:rPr lang="en-CA" smtClean="0">
                <a:solidFill>
                  <a:prstClr val="black">
                    <a:tint val="75000"/>
                  </a:prstClr>
                </a:solidFill>
                <a:latin typeface="Calibri"/>
              </a:rPr>
              <a:pPr/>
              <a:t>‹#›</a:t>
            </a:fld>
            <a:endParaRPr lang="en-CA">
              <a:solidFill>
                <a:prstClr val="black">
                  <a:tint val="75000"/>
                </a:prstClr>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700588"/>
            <a:ext cx="8548687"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100388"/>
            <a:ext cx="8548687"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6547782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28725" y="1889125"/>
            <a:ext cx="3724275" cy="4938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89125"/>
            <a:ext cx="3724275" cy="4938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786256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293688"/>
            <a:ext cx="9051925"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636713"/>
            <a:ext cx="4443412"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319338"/>
            <a:ext cx="4443412"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636713"/>
            <a:ext cx="4445000"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319338"/>
            <a:ext cx="4445000"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8990196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8332708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89640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290513"/>
            <a:ext cx="3308350" cy="12398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290513"/>
            <a:ext cx="5622925"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30350"/>
            <a:ext cx="3308350"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9347567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121275"/>
            <a:ext cx="6035675" cy="6032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54050"/>
            <a:ext cx="6035675"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5724525"/>
            <a:ext cx="6035675"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7974312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29804"/>
                <a:invGamma/>
              </a:schemeClr>
            </a:gs>
          </a:gsLst>
          <a:lin ang="5400000" scaled="1"/>
        </a:gradFill>
        <a:effectLst/>
      </p:bgPr>
    </p:bg>
    <p:spTree>
      <p:nvGrpSpPr>
        <p:cNvPr id="1" name=""/>
        <p:cNvGrpSpPr/>
        <p:nvPr/>
      </p:nvGrpSpPr>
      <p:grpSpPr>
        <a:xfrm>
          <a:off x="0" y="0"/>
          <a:ext cx="0" cy="0"/>
          <a:chOff x="0" y="0"/>
          <a:chExt cx="0" cy="0"/>
        </a:xfrm>
      </p:grpSpPr>
      <p:grpSp>
        <p:nvGrpSpPr>
          <p:cNvPr id="1026" name="Group 18"/>
          <p:cNvGrpSpPr>
            <a:grpSpLocks/>
          </p:cNvGrpSpPr>
          <p:nvPr/>
        </p:nvGrpSpPr>
        <p:grpSpPr bwMode="auto">
          <a:xfrm>
            <a:off x="2384425" y="601663"/>
            <a:ext cx="5280025" cy="6561137"/>
            <a:chOff x="1536" y="355"/>
            <a:chExt cx="3402" cy="3875"/>
          </a:xfrm>
        </p:grpSpPr>
        <p:sp>
          <p:nvSpPr>
            <p:cNvPr id="2" name="Freeform 2"/>
            <p:cNvSpPr>
              <a:spLocks/>
            </p:cNvSpPr>
            <p:nvPr/>
          </p:nvSpPr>
          <p:spPr bwMode="auto">
            <a:xfrm>
              <a:off x="3189" y="586"/>
              <a:ext cx="99" cy="1121"/>
            </a:xfrm>
            <a:custGeom>
              <a:avLst/>
              <a:gdLst/>
              <a:ahLst/>
              <a:cxnLst>
                <a:cxn ang="0">
                  <a:pos x="0" y="1120"/>
                </a:cxn>
                <a:cxn ang="0">
                  <a:pos x="0" y="0"/>
                </a:cxn>
                <a:cxn ang="0">
                  <a:pos x="98" y="0"/>
                </a:cxn>
                <a:cxn ang="0">
                  <a:pos x="98" y="1085"/>
                </a:cxn>
                <a:cxn ang="0">
                  <a:pos x="0" y="1120"/>
                </a:cxn>
              </a:cxnLst>
              <a:rect l="0" t="0" r="r" b="b"/>
              <a:pathLst>
                <a:path w="99" h="1121">
                  <a:moveTo>
                    <a:pt x="0" y="1120"/>
                  </a:moveTo>
                  <a:lnTo>
                    <a:pt x="0" y="0"/>
                  </a:lnTo>
                  <a:lnTo>
                    <a:pt x="98" y="0"/>
                  </a:lnTo>
                  <a:lnTo>
                    <a:pt x="98" y="1085"/>
                  </a:lnTo>
                  <a:lnTo>
                    <a:pt x="0" y="1120"/>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27" name="Freeform 3"/>
            <p:cNvSpPr>
              <a:spLocks/>
            </p:cNvSpPr>
            <p:nvPr/>
          </p:nvSpPr>
          <p:spPr bwMode="auto">
            <a:xfrm>
              <a:off x="3188" y="1900"/>
              <a:ext cx="95" cy="363"/>
            </a:xfrm>
            <a:custGeom>
              <a:avLst/>
              <a:gdLst/>
              <a:ahLst/>
              <a:cxnLst>
                <a:cxn ang="0">
                  <a:pos x="0" y="29"/>
                </a:cxn>
                <a:cxn ang="0">
                  <a:pos x="94" y="0"/>
                </a:cxn>
                <a:cxn ang="0">
                  <a:pos x="84" y="329"/>
                </a:cxn>
                <a:cxn ang="0">
                  <a:pos x="0" y="362"/>
                </a:cxn>
                <a:cxn ang="0">
                  <a:pos x="0" y="29"/>
                </a:cxn>
              </a:cxnLst>
              <a:rect l="0" t="0" r="r" b="b"/>
              <a:pathLst>
                <a:path w="95" h="363">
                  <a:moveTo>
                    <a:pt x="0" y="29"/>
                  </a:moveTo>
                  <a:lnTo>
                    <a:pt x="94" y="0"/>
                  </a:lnTo>
                  <a:lnTo>
                    <a:pt x="84" y="329"/>
                  </a:lnTo>
                  <a:lnTo>
                    <a:pt x="0" y="362"/>
                  </a:lnTo>
                  <a:lnTo>
                    <a:pt x="0" y="29"/>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3" name="Freeform 4"/>
            <p:cNvSpPr>
              <a:spLocks/>
            </p:cNvSpPr>
            <p:nvPr/>
          </p:nvSpPr>
          <p:spPr bwMode="auto">
            <a:xfrm>
              <a:off x="3178" y="2493"/>
              <a:ext cx="95" cy="249"/>
            </a:xfrm>
            <a:custGeom>
              <a:avLst/>
              <a:gdLst/>
              <a:ahLst/>
              <a:cxnLst>
                <a:cxn ang="0">
                  <a:pos x="2" y="213"/>
                </a:cxn>
                <a:cxn ang="0">
                  <a:pos x="0" y="28"/>
                </a:cxn>
                <a:cxn ang="0">
                  <a:pos x="94" y="0"/>
                </a:cxn>
                <a:cxn ang="0">
                  <a:pos x="81" y="248"/>
                </a:cxn>
                <a:cxn ang="0">
                  <a:pos x="2" y="213"/>
                </a:cxn>
              </a:cxnLst>
              <a:rect l="0" t="0" r="r" b="b"/>
              <a:pathLst>
                <a:path w="95" h="249">
                  <a:moveTo>
                    <a:pt x="2" y="213"/>
                  </a:moveTo>
                  <a:lnTo>
                    <a:pt x="0" y="28"/>
                  </a:lnTo>
                  <a:lnTo>
                    <a:pt x="94" y="0"/>
                  </a:lnTo>
                  <a:lnTo>
                    <a:pt x="81" y="248"/>
                  </a:lnTo>
                  <a:lnTo>
                    <a:pt x="2" y="213"/>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29" name="Freeform 5"/>
            <p:cNvSpPr>
              <a:spLocks/>
            </p:cNvSpPr>
            <p:nvPr/>
          </p:nvSpPr>
          <p:spPr bwMode="auto">
            <a:xfrm>
              <a:off x="3185" y="2965"/>
              <a:ext cx="58" cy="232"/>
            </a:xfrm>
            <a:custGeom>
              <a:avLst/>
              <a:gdLst/>
              <a:ahLst/>
              <a:cxnLst>
                <a:cxn ang="0">
                  <a:pos x="14" y="204"/>
                </a:cxn>
                <a:cxn ang="0">
                  <a:pos x="0" y="0"/>
                </a:cxn>
                <a:cxn ang="0">
                  <a:pos x="57" y="26"/>
                </a:cxn>
                <a:cxn ang="0">
                  <a:pos x="53" y="231"/>
                </a:cxn>
                <a:cxn ang="0">
                  <a:pos x="14" y="204"/>
                </a:cxn>
              </a:cxnLst>
              <a:rect l="0" t="0" r="r" b="b"/>
              <a:pathLst>
                <a:path w="58" h="232">
                  <a:moveTo>
                    <a:pt x="14" y="204"/>
                  </a:moveTo>
                  <a:lnTo>
                    <a:pt x="0" y="0"/>
                  </a:lnTo>
                  <a:lnTo>
                    <a:pt x="57" y="26"/>
                  </a:lnTo>
                  <a:lnTo>
                    <a:pt x="53" y="231"/>
                  </a:lnTo>
                  <a:lnTo>
                    <a:pt x="14" y="204"/>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0" name="Freeform 6"/>
            <p:cNvSpPr>
              <a:spLocks/>
            </p:cNvSpPr>
            <p:nvPr/>
          </p:nvSpPr>
          <p:spPr bwMode="auto">
            <a:xfrm>
              <a:off x="3207" y="3354"/>
              <a:ext cx="41" cy="133"/>
            </a:xfrm>
            <a:custGeom>
              <a:avLst/>
              <a:gdLst/>
              <a:ahLst/>
              <a:cxnLst>
                <a:cxn ang="0">
                  <a:pos x="5" y="101"/>
                </a:cxn>
                <a:cxn ang="0">
                  <a:pos x="0" y="0"/>
                </a:cxn>
                <a:cxn ang="0">
                  <a:pos x="40" y="20"/>
                </a:cxn>
                <a:cxn ang="0">
                  <a:pos x="32" y="132"/>
                </a:cxn>
                <a:cxn ang="0">
                  <a:pos x="5" y="101"/>
                </a:cxn>
              </a:cxnLst>
              <a:rect l="0" t="0" r="r" b="b"/>
              <a:pathLst>
                <a:path w="41" h="133">
                  <a:moveTo>
                    <a:pt x="5" y="101"/>
                  </a:moveTo>
                  <a:lnTo>
                    <a:pt x="0" y="0"/>
                  </a:lnTo>
                  <a:lnTo>
                    <a:pt x="40" y="20"/>
                  </a:lnTo>
                  <a:lnTo>
                    <a:pt x="32" y="132"/>
                  </a:lnTo>
                  <a:lnTo>
                    <a:pt x="5" y="101"/>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1" name="Freeform 7"/>
            <p:cNvSpPr>
              <a:spLocks/>
            </p:cNvSpPr>
            <p:nvPr/>
          </p:nvSpPr>
          <p:spPr bwMode="auto">
            <a:xfrm>
              <a:off x="3207" y="3640"/>
              <a:ext cx="34" cy="590"/>
            </a:xfrm>
            <a:custGeom>
              <a:avLst/>
              <a:gdLst/>
              <a:ahLst/>
              <a:cxnLst>
                <a:cxn ang="0">
                  <a:pos x="17" y="589"/>
                </a:cxn>
                <a:cxn ang="0">
                  <a:pos x="0" y="0"/>
                </a:cxn>
                <a:cxn ang="0">
                  <a:pos x="33" y="37"/>
                </a:cxn>
                <a:cxn ang="0">
                  <a:pos x="17" y="589"/>
                </a:cxn>
              </a:cxnLst>
              <a:rect l="0" t="0" r="r" b="b"/>
              <a:pathLst>
                <a:path w="34" h="590">
                  <a:moveTo>
                    <a:pt x="17" y="589"/>
                  </a:moveTo>
                  <a:lnTo>
                    <a:pt x="0" y="0"/>
                  </a:lnTo>
                  <a:lnTo>
                    <a:pt x="33" y="37"/>
                  </a:lnTo>
                  <a:lnTo>
                    <a:pt x="17" y="589"/>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2" name="Freeform 8"/>
            <p:cNvSpPr>
              <a:spLocks/>
            </p:cNvSpPr>
            <p:nvPr/>
          </p:nvSpPr>
          <p:spPr bwMode="auto">
            <a:xfrm>
              <a:off x="2925" y="3595"/>
              <a:ext cx="262" cy="128"/>
            </a:xfrm>
            <a:custGeom>
              <a:avLst/>
              <a:gdLst/>
              <a:ahLst/>
              <a:cxnLst>
                <a:cxn ang="0">
                  <a:pos x="0" y="117"/>
                </a:cxn>
                <a:cxn ang="0">
                  <a:pos x="54" y="101"/>
                </a:cxn>
                <a:cxn ang="0">
                  <a:pos x="105" y="79"/>
                </a:cxn>
                <a:cxn ang="0">
                  <a:pos x="164" y="39"/>
                </a:cxn>
                <a:cxn ang="0">
                  <a:pos x="205" y="0"/>
                </a:cxn>
                <a:cxn ang="0">
                  <a:pos x="261" y="42"/>
                </a:cxn>
                <a:cxn ang="0">
                  <a:pos x="212" y="74"/>
                </a:cxn>
                <a:cxn ang="0">
                  <a:pos x="151" y="110"/>
                </a:cxn>
                <a:cxn ang="0">
                  <a:pos x="69" y="129"/>
                </a:cxn>
                <a:cxn ang="0">
                  <a:pos x="0" y="117"/>
                </a:cxn>
              </a:cxnLst>
              <a:rect l="0" t="0" r="r" b="b"/>
              <a:pathLst>
                <a:path w="262" h="130">
                  <a:moveTo>
                    <a:pt x="0" y="117"/>
                  </a:moveTo>
                  <a:lnTo>
                    <a:pt x="54" y="101"/>
                  </a:lnTo>
                  <a:lnTo>
                    <a:pt x="105" y="79"/>
                  </a:lnTo>
                  <a:lnTo>
                    <a:pt x="164" y="39"/>
                  </a:lnTo>
                  <a:lnTo>
                    <a:pt x="205" y="0"/>
                  </a:lnTo>
                  <a:lnTo>
                    <a:pt x="261" y="42"/>
                  </a:lnTo>
                  <a:lnTo>
                    <a:pt x="212" y="74"/>
                  </a:lnTo>
                  <a:lnTo>
                    <a:pt x="151" y="110"/>
                  </a:lnTo>
                  <a:lnTo>
                    <a:pt x="69" y="129"/>
                  </a:lnTo>
                  <a:lnTo>
                    <a:pt x="0" y="117"/>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3" name="Freeform 9"/>
            <p:cNvSpPr>
              <a:spLocks/>
            </p:cNvSpPr>
            <p:nvPr/>
          </p:nvSpPr>
          <p:spPr bwMode="auto">
            <a:xfrm>
              <a:off x="2906" y="2888"/>
              <a:ext cx="529" cy="646"/>
            </a:xfrm>
            <a:custGeom>
              <a:avLst/>
              <a:gdLst/>
              <a:ahLst/>
              <a:cxnLst>
                <a:cxn ang="0">
                  <a:pos x="404" y="645"/>
                </a:cxn>
                <a:cxn ang="0">
                  <a:pos x="456" y="616"/>
                </a:cxn>
                <a:cxn ang="0">
                  <a:pos x="503" y="580"/>
                </a:cxn>
                <a:cxn ang="0">
                  <a:pos x="518" y="552"/>
                </a:cxn>
                <a:cxn ang="0">
                  <a:pos x="522" y="515"/>
                </a:cxn>
                <a:cxn ang="0">
                  <a:pos x="507" y="468"/>
                </a:cxn>
                <a:cxn ang="0">
                  <a:pos x="477" y="424"/>
                </a:cxn>
                <a:cxn ang="0">
                  <a:pos x="428" y="385"/>
                </a:cxn>
                <a:cxn ang="0">
                  <a:pos x="189" y="259"/>
                </a:cxn>
                <a:cxn ang="0">
                  <a:pos x="150" y="235"/>
                </a:cxn>
                <a:cxn ang="0">
                  <a:pos x="125" y="208"/>
                </a:cxn>
                <a:cxn ang="0">
                  <a:pos x="117" y="166"/>
                </a:cxn>
                <a:cxn ang="0">
                  <a:pos x="132" y="124"/>
                </a:cxn>
                <a:cxn ang="0">
                  <a:pos x="174" y="95"/>
                </a:cxn>
                <a:cxn ang="0">
                  <a:pos x="250" y="52"/>
                </a:cxn>
                <a:cxn ang="0">
                  <a:pos x="140" y="0"/>
                </a:cxn>
                <a:cxn ang="0">
                  <a:pos x="62" y="41"/>
                </a:cxn>
                <a:cxn ang="0">
                  <a:pos x="30" y="70"/>
                </a:cxn>
                <a:cxn ang="0">
                  <a:pos x="2" y="123"/>
                </a:cxn>
                <a:cxn ang="0">
                  <a:pos x="0" y="189"/>
                </a:cxn>
                <a:cxn ang="0">
                  <a:pos x="33" y="257"/>
                </a:cxn>
                <a:cxn ang="0">
                  <a:pos x="88" y="300"/>
                </a:cxn>
                <a:cxn ang="0">
                  <a:pos x="350" y="442"/>
                </a:cxn>
                <a:cxn ang="0">
                  <a:pos x="403" y="474"/>
                </a:cxn>
                <a:cxn ang="0">
                  <a:pos x="422" y="516"/>
                </a:cxn>
                <a:cxn ang="0">
                  <a:pos x="422" y="550"/>
                </a:cxn>
                <a:cxn ang="0">
                  <a:pos x="347" y="608"/>
                </a:cxn>
                <a:cxn ang="0">
                  <a:pos x="404" y="645"/>
                </a:cxn>
              </a:cxnLst>
              <a:rect l="0" t="0" r="r" b="b"/>
              <a:pathLst>
                <a:path w="523" h="646">
                  <a:moveTo>
                    <a:pt x="404" y="645"/>
                  </a:moveTo>
                  <a:lnTo>
                    <a:pt x="456" y="616"/>
                  </a:lnTo>
                  <a:lnTo>
                    <a:pt x="503" y="580"/>
                  </a:lnTo>
                  <a:lnTo>
                    <a:pt x="518" y="552"/>
                  </a:lnTo>
                  <a:lnTo>
                    <a:pt x="522" y="515"/>
                  </a:lnTo>
                  <a:lnTo>
                    <a:pt x="507" y="468"/>
                  </a:lnTo>
                  <a:lnTo>
                    <a:pt x="477" y="424"/>
                  </a:lnTo>
                  <a:lnTo>
                    <a:pt x="428" y="385"/>
                  </a:lnTo>
                  <a:lnTo>
                    <a:pt x="189" y="259"/>
                  </a:lnTo>
                  <a:lnTo>
                    <a:pt x="150" y="235"/>
                  </a:lnTo>
                  <a:lnTo>
                    <a:pt x="125" y="208"/>
                  </a:lnTo>
                  <a:lnTo>
                    <a:pt x="117" y="166"/>
                  </a:lnTo>
                  <a:lnTo>
                    <a:pt x="132" y="124"/>
                  </a:lnTo>
                  <a:lnTo>
                    <a:pt x="174" y="95"/>
                  </a:lnTo>
                  <a:lnTo>
                    <a:pt x="250" y="52"/>
                  </a:lnTo>
                  <a:lnTo>
                    <a:pt x="140" y="0"/>
                  </a:lnTo>
                  <a:lnTo>
                    <a:pt x="62" y="41"/>
                  </a:lnTo>
                  <a:lnTo>
                    <a:pt x="30" y="70"/>
                  </a:lnTo>
                  <a:lnTo>
                    <a:pt x="2" y="123"/>
                  </a:lnTo>
                  <a:lnTo>
                    <a:pt x="0" y="189"/>
                  </a:lnTo>
                  <a:lnTo>
                    <a:pt x="33" y="257"/>
                  </a:lnTo>
                  <a:lnTo>
                    <a:pt x="88" y="300"/>
                  </a:lnTo>
                  <a:lnTo>
                    <a:pt x="350" y="442"/>
                  </a:lnTo>
                  <a:lnTo>
                    <a:pt x="403" y="474"/>
                  </a:lnTo>
                  <a:lnTo>
                    <a:pt x="422" y="516"/>
                  </a:lnTo>
                  <a:lnTo>
                    <a:pt x="422" y="550"/>
                  </a:lnTo>
                  <a:lnTo>
                    <a:pt x="347" y="608"/>
                  </a:lnTo>
                  <a:lnTo>
                    <a:pt x="404" y="645"/>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4" name="Freeform 10"/>
            <p:cNvSpPr>
              <a:spLocks/>
            </p:cNvSpPr>
            <p:nvPr/>
          </p:nvSpPr>
          <p:spPr bwMode="auto">
            <a:xfrm>
              <a:off x="3337" y="2396"/>
              <a:ext cx="357" cy="422"/>
            </a:xfrm>
            <a:custGeom>
              <a:avLst/>
              <a:gdLst/>
              <a:ahLst/>
              <a:cxnLst>
                <a:cxn ang="0">
                  <a:pos x="103" y="421"/>
                </a:cxn>
                <a:cxn ang="0">
                  <a:pos x="183" y="399"/>
                </a:cxn>
                <a:cxn ang="0">
                  <a:pos x="245" y="357"/>
                </a:cxn>
                <a:cxn ang="0">
                  <a:pos x="295" y="316"/>
                </a:cxn>
                <a:cxn ang="0">
                  <a:pos x="337" y="265"/>
                </a:cxn>
                <a:cxn ang="0">
                  <a:pos x="356" y="203"/>
                </a:cxn>
                <a:cxn ang="0">
                  <a:pos x="355" y="139"/>
                </a:cxn>
                <a:cxn ang="0">
                  <a:pos x="336" y="95"/>
                </a:cxn>
                <a:cxn ang="0">
                  <a:pos x="310" y="64"/>
                </a:cxn>
                <a:cxn ang="0">
                  <a:pos x="271" y="36"/>
                </a:cxn>
                <a:cxn ang="0">
                  <a:pos x="245" y="14"/>
                </a:cxn>
                <a:cxn ang="0">
                  <a:pos x="202" y="0"/>
                </a:cxn>
                <a:cxn ang="0">
                  <a:pos x="69" y="52"/>
                </a:cxn>
                <a:cxn ang="0">
                  <a:pos x="119" y="93"/>
                </a:cxn>
                <a:cxn ang="0">
                  <a:pos x="154" y="130"/>
                </a:cxn>
                <a:cxn ang="0">
                  <a:pos x="179" y="159"/>
                </a:cxn>
                <a:cxn ang="0">
                  <a:pos x="198" y="196"/>
                </a:cxn>
                <a:cxn ang="0">
                  <a:pos x="198" y="246"/>
                </a:cxn>
                <a:cxn ang="0">
                  <a:pos x="163" y="279"/>
                </a:cxn>
                <a:cxn ang="0">
                  <a:pos x="118" y="309"/>
                </a:cxn>
                <a:cxn ang="0">
                  <a:pos x="56" y="342"/>
                </a:cxn>
                <a:cxn ang="0">
                  <a:pos x="0" y="369"/>
                </a:cxn>
                <a:cxn ang="0">
                  <a:pos x="103" y="421"/>
                </a:cxn>
              </a:cxnLst>
              <a:rect l="0" t="0" r="r" b="b"/>
              <a:pathLst>
                <a:path w="357" h="422">
                  <a:moveTo>
                    <a:pt x="103" y="421"/>
                  </a:moveTo>
                  <a:lnTo>
                    <a:pt x="183" y="399"/>
                  </a:lnTo>
                  <a:lnTo>
                    <a:pt x="245" y="357"/>
                  </a:lnTo>
                  <a:lnTo>
                    <a:pt x="295" y="316"/>
                  </a:lnTo>
                  <a:lnTo>
                    <a:pt x="337" y="265"/>
                  </a:lnTo>
                  <a:lnTo>
                    <a:pt x="356" y="203"/>
                  </a:lnTo>
                  <a:lnTo>
                    <a:pt x="355" y="139"/>
                  </a:lnTo>
                  <a:lnTo>
                    <a:pt x="336" y="95"/>
                  </a:lnTo>
                  <a:lnTo>
                    <a:pt x="310" y="64"/>
                  </a:lnTo>
                  <a:lnTo>
                    <a:pt x="271" y="36"/>
                  </a:lnTo>
                  <a:lnTo>
                    <a:pt x="245" y="14"/>
                  </a:lnTo>
                  <a:lnTo>
                    <a:pt x="202" y="0"/>
                  </a:lnTo>
                  <a:lnTo>
                    <a:pt x="69" y="52"/>
                  </a:lnTo>
                  <a:lnTo>
                    <a:pt x="119" y="93"/>
                  </a:lnTo>
                  <a:lnTo>
                    <a:pt x="154" y="130"/>
                  </a:lnTo>
                  <a:lnTo>
                    <a:pt x="179" y="159"/>
                  </a:lnTo>
                  <a:lnTo>
                    <a:pt x="198" y="196"/>
                  </a:lnTo>
                  <a:lnTo>
                    <a:pt x="198" y="246"/>
                  </a:lnTo>
                  <a:lnTo>
                    <a:pt x="163" y="279"/>
                  </a:lnTo>
                  <a:lnTo>
                    <a:pt x="118" y="309"/>
                  </a:lnTo>
                  <a:lnTo>
                    <a:pt x="56" y="342"/>
                  </a:lnTo>
                  <a:lnTo>
                    <a:pt x="0" y="369"/>
                  </a:lnTo>
                  <a:lnTo>
                    <a:pt x="103" y="421"/>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5" name="Freeform 11"/>
            <p:cNvSpPr>
              <a:spLocks/>
            </p:cNvSpPr>
            <p:nvPr/>
          </p:nvSpPr>
          <p:spPr bwMode="auto">
            <a:xfrm>
              <a:off x="2597" y="1190"/>
              <a:ext cx="1579" cy="1149"/>
            </a:xfrm>
            <a:custGeom>
              <a:avLst/>
              <a:gdLst/>
              <a:ahLst/>
              <a:cxnLst>
                <a:cxn ang="0">
                  <a:pos x="524" y="1084"/>
                </a:cxn>
                <a:cxn ang="0">
                  <a:pos x="416" y="1066"/>
                </a:cxn>
                <a:cxn ang="0">
                  <a:pos x="336" y="1035"/>
                </a:cxn>
                <a:cxn ang="0">
                  <a:pos x="289" y="1002"/>
                </a:cxn>
                <a:cxn ang="0">
                  <a:pos x="247" y="956"/>
                </a:cxn>
                <a:cxn ang="0">
                  <a:pos x="235" y="914"/>
                </a:cxn>
                <a:cxn ang="0">
                  <a:pos x="242" y="873"/>
                </a:cxn>
                <a:cxn ang="0">
                  <a:pos x="260" y="836"/>
                </a:cxn>
                <a:cxn ang="0">
                  <a:pos x="307" y="798"/>
                </a:cxn>
                <a:cxn ang="0">
                  <a:pos x="371" y="774"/>
                </a:cxn>
                <a:cxn ang="0">
                  <a:pos x="450" y="748"/>
                </a:cxn>
                <a:cxn ang="0">
                  <a:pos x="1248" y="499"/>
                </a:cxn>
                <a:cxn ang="0">
                  <a:pos x="1358" y="451"/>
                </a:cxn>
                <a:cxn ang="0">
                  <a:pos x="1450" y="398"/>
                </a:cxn>
                <a:cxn ang="0">
                  <a:pos x="1512" y="356"/>
                </a:cxn>
                <a:cxn ang="0">
                  <a:pos x="1553" y="310"/>
                </a:cxn>
                <a:cxn ang="0">
                  <a:pos x="1578" y="249"/>
                </a:cxn>
                <a:cxn ang="0">
                  <a:pos x="1576" y="185"/>
                </a:cxn>
                <a:cxn ang="0">
                  <a:pos x="1559" y="136"/>
                </a:cxn>
                <a:cxn ang="0">
                  <a:pos x="1541" y="90"/>
                </a:cxn>
                <a:cxn ang="0">
                  <a:pos x="1502" y="55"/>
                </a:cxn>
                <a:cxn ang="0">
                  <a:pos x="1440" y="18"/>
                </a:cxn>
                <a:cxn ang="0">
                  <a:pos x="1365" y="0"/>
                </a:cxn>
                <a:cxn ang="0">
                  <a:pos x="1318" y="4"/>
                </a:cxn>
                <a:cxn ang="0">
                  <a:pos x="1250" y="7"/>
                </a:cxn>
                <a:cxn ang="0">
                  <a:pos x="1184" y="20"/>
                </a:cxn>
                <a:cxn ang="0">
                  <a:pos x="1112" y="46"/>
                </a:cxn>
                <a:cxn ang="0">
                  <a:pos x="1056" y="79"/>
                </a:cxn>
                <a:cxn ang="0">
                  <a:pos x="1011" y="106"/>
                </a:cxn>
                <a:cxn ang="0">
                  <a:pos x="988" y="149"/>
                </a:cxn>
                <a:cxn ang="0">
                  <a:pos x="1009" y="187"/>
                </a:cxn>
                <a:cxn ang="0">
                  <a:pos x="1056" y="183"/>
                </a:cxn>
                <a:cxn ang="0">
                  <a:pos x="1110" y="171"/>
                </a:cxn>
                <a:cxn ang="0">
                  <a:pos x="1162" y="158"/>
                </a:cxn>
                <a:cxn ang="0">
                  <a:pos x="1202" y="150"/>
                </a:cxn>
                <a:cxn ang="0">
                  <a:pos x="1250" y="150"/>
                </a:cxn>
                <a:cxn ang="0">
                  <a:pos x="1298" y="163"/>
                </a:cxn>
                <a:cxn ang="0">
                  <a:pos x="1331" y="204"/>
                </a:cxn>
                <a:cxn ang="0">
                  <a:pos x="1326" y="248"/>
                </a:cxn>
                <a:cxn ang="0">
                  <a:pos x="1301" y="286"/>
                </a:cxn>
                <a:cxn ang="0">
                  <a:pos x="1261" y="323"/>
                </a:cxn>
                <a:cxn ang="0">
                  <a:pos x="1178" y="361"/>
                </a:cxn>
                <a:cxn ang="0">
                  <a:pos x="1021" y="415"/>
                </a:cxn>
                <a:cxn ang="0">
                  <a:pos x="218" y="675"/>
                </a:cxn>
                <a:cxn ang="0">
                  <a:pos x="138" y="715"/>
                </a:cxn>
                <a:cxn ang="0">
                  <a:pos x="76" y="763"/>
                </a:cxn>
                <a:cxn ang="0">
                  <a:pos x="33" y="809"/>
                </a:cxn>
                <a:cxn ang="0">
                  <a:pos x="7" y="858"/>
                </a:cxn>
                <a:cxn ang="0">
                  <a:pos x="0" y="912"/>
                </a:cxn>
                <a:cxn ang="0">
                  <a:pos x="9" y="952"/>
                </a:cxn>
                <a:cxn ang="0">
                  <a:pos x="25" y="992"/>
                </a:cxn>
                <a:cxn ang="0">
                  <a:pos x="66" y="1036"/>
                </a:cxn>
                <a:cxn ang="0">
                  <a:pos x="143" y="1095"/>
                </a:cxn>
                <a:cxn ang="0">
                  <a:pos x="223" y="1135"/>
                </a:cxn>
                <a:cxn ang="0">
                  <a:pos x="307" y="1152"/>
                </a:cxn>
                <a:cxn ang="0">
                  <a:pos x="524" y="1084"/>
                </a:cxn>
              </a:cxnLst>
              <a:rect l="0" t="0" r="r" b="b"/>
              <a:pathLst>
                <a:path w="1579" h="1153">
                  <a:moveTo>
                    <a:pt x="524" y="1084"/>
                  </a:moveTo>
                  <a:lnTo>
                    <a:pt x="416" y="1066"/>
                  </a:lnTo>
                  <a:lnTo>
                    <a:pt x="336" y="1035"/>
                  </a:lnTo>
                  <a:lnTo>
                    <a:pt x="289" y="1002"/>
                  </a:lnTo>
                  <a:lnTo>
                    <a:pt x="247" y="956"/>
                  </a:lnTo>
                  <a:lnTo>
                    <a:pt x="235" y="914"/>
                  </a:lnTo>
                  <a:lnTo>
                    <a:pt x="242" y="873"/>
                  </a:lnTo>
                  <a:lnTo>
                    <a:pt x="260" y="836"/>
                  </a:lnTo>
                  <a:lnTo>
                    <a:pt x="307" y="798"/>
                  </a:lnTo>
                  <a:lnTo>
                    <a:pt x="371" y="774"/>
                  </a:lnTo>
                  <a:lnTo>
                    <a:pt x="450" y="748"/>
                  </a:lnTo>
                  <a:lnTo>
                    <a:pt x="1248" y="499"/>
                  </a:lnTo>
                  <a:lnTo>
                    <a:pt x="1358" y="451"/>
                  </a:lnTo>
                  <a:lnTo>
                    <a:pt x="1450" y="398"/>
                  </a:lnTo>
                  <a:lnTo>
                    <a:pt x="1512" y="356"/>
                  </a:lnTo>
                  <a:lnTo>
                    <a:pt x="1553" y="310"/>
                  </a:lnTo>
                  <a:lnTo>
                    <a:pt x="1578" y="249"/>
                  </a:lnTo>
                  <a:lnTo>
                    <a:pt x="1576" y="185"/>
                  </a:lnTo>
                  <a:lnTo>
                    <a:pt x="1559" y="136"/>
                  </a:lnTo>
                  <a:lnTo>
                    <a:pt x="1541" y="90"/>
                  </a:lnTo>
                  <a:lnTo>
                    <a:pt x="1502" y="55"/>
                  </a:lnTo>
                  <a:lnTo>
                    <a:pt x="1440" y="18"/>
                  </a:lnTo>
                  <a:lnTo>
                    <a:pt x="1365" y="0"/>
                  </a:lnTo>
                  <a:lnTo>
                    <a:pt x="1318" y="4"/>
                  </a:lnTo>
                  <a:lnTo>
                    <a:pt x="1250" y="7"/>
                  </a:lnTo>
                  <a:lnTo>
                    <a:pt x="1184" y="20"/>
                  </a:lnTo>
                  <a:lnTo>
                    <a:pt x="1112" y="46"/>
                  </a:lnTo>
                  <a:lnTo>
                    <a:pt x="1056" y="79"/>
                  </a:lnTo>
                  <a:lnTo>
                    <a:pt x="1011" y="106"/>
                  </a:lnTo>
                  <a:lnTo>
                    <a:pt x="988" y="149"/>
                  </a:lnTo>
                  <a:lnTo>
                    <a:pt x="1009" y="187"/>
                  </a:lnTo>
                  <a:lnTo>
                    <a:pt x="1056" y="183"/>
                  </a:lnTo>
                  <a:lnTo>
                    <a:pt x="1110" y="171"/>
                  </a:lnTo>
                  <a:lnTo>
                    <a:pt x="1162" y="158"/>
                  </a:lnTo>
                  <a:lnTo>
                    <a:pt x="1202" y="150"/>
                  </a:lnTo>
                  <a:lnTo>
                    <a:pt x="1250" y="150"/>
                  </a:lnTo>
                  <a:lnTo>
                    <a:pt x="1298" y="163"/>
                  </a:lnTo>
                  <a:lnTo>
                    <a:pt x="1331" y="204"/>
                  </a:lnTo>
                  <a:lnTo>
                    <a:pt x="1326" y="248"/>
                  </a:lnTo>
                  <a:lnTo>
                    <a:pt x="1301" y="286"/>
                  </a:lnTo>
                  <a:lnTo>
                    <a:pt x="1261" y="323"/>
                  </a:lnTo>
                  <a:lnTo>
                    <a:pt x="1178" y="361"/>
                  </a:lnTo>
                  <a:lnTo>
                    <a:pt x="1021" y="415"/>
                  </a:lnTo>
                  <a:lnTo>
                    <a:pt x="218" y="675"/>
                  </a:lnTo>
                  <a:lnTo>
                    <a:pt x="138" y="715"/>
                  </a:lnTo>
                  <a:lnTo>
                    <a:pt x="76" y="763"/>
                  </a:lnTo>
                  <a:lnTo>
                    <a:pt x="33" y="809"/>
                  </a:lnTo>
                  <a:lnTo>
                    <a:pt x="7" y="858"/>
                  </a:lnTo>
                  <a:lnTo>
                    <a:pt x="0" y="912"/>
                  </a:lnTo>
                  <a:lnTo>
                    <a:pt x="9" y="952"/>
                  </a:lnTo>
                  <a:lnTo>
                    <a:pt x="25" y="992"/>
                  </a:lnTo>
                  <a:lnTo>
                    <a:pt x="66" y="1036"/>
                  </a:lnTo>
                  <a:lnTo>
                    <a:pt x="143" y="1095"/>
                  </a:lnTo>
                  <a:lnTo>
                    <a:pt x="223" y="1135"/>
                  </a:lnTo>
                  <a:lnTo>
                    <a:pt x="307" y="1152"/>
                  </a:lnTo>
                  <a:lnTo>
                    <a:pt x="524" y="1084"/>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6" name="Freeform 12"/>
            <p:cNvSpPr>
              <a:spLocks/>
            </p:cNvSpPr>
            <p:nvPr/>
          </p:nvSpPr>
          <p:spPr bwMode="auto">
            <a:xfrm>
              <a:off x="3050" y="3280"/>
              <a:ext cx="414" cy="422"/>
            </a:xfrm>
            <a:custGeom>
              <a:avLst/>
              <a:gdLst/>
              <a:ahLst/>
              <a:cxnLst>
                <a:cxn ang="0">
                  <a:pos x="413" y="421"/>
                </a:cxn>
                <a:cxn ang="0">
                  <a:pos x="192" y="340"/>
                </a:cxn>
                <a:cxn ang="0">
                  <a:pos x="132" y="304"/>
                </a:cxn>
                <a:cxn ang="0">
                  <a:pos x="82" y="265"/>
                </a:cxn>
                <a:cxn ang="0">
                  <a:pos x="35" y="219"/>
                </a:cxn>
                <a:cxn ang="0">
                  <a:pos x="10" y="179"/>
                </a:cxn>
                <a:cxn ang="0">
                  <a:pos x="0" y="137"/>
                </a:cxn>
                <a:cxn ang="0">
                  <a:pos x="2" y="95"/>
                </a:cxn>
                <a:cxn ang="0">
                  <a:pos x="21" y="51"/>
                </a:cxn>
                <a:cxn ang="0">
                  <a:pos x="50" y="0"/>
                </a:cxn>
                <a:cxn ang="0">
                  <a:pos x="135" y="52"/>
                </a:cxn>
                <a:cxn ang="0">
                  <a:pos x="107" y="98"/>
                </a:cxn>
                <a:cxn ang="0">
                  <a:pos x="107" y="143"/>
                </a:cxn>
                <a:cxn ang="0">
                  <a:pos x="137" y="191"/>
                </a:cxn>
                <a:cxn ang="0">
                  <a:pos x="182" y="235"/>
                </a:cxn>
                <a:cxn ang="0">
                  <a:pos x="251" y="284"/>
                </a:cxn>
                <a:cxn ang="0">
                  <a:pos x="326" y="317"/>
                </a:cxn>
                <a:cxn ang="0">
                  <a:pos x="374" y="351"/>
                </a:cxn>
                <a:cxn ang="0">
                  <a:pos x="395" y="378"/>
                </a:cxn>
                <a:cxn ang="0">
                  <a:pos x="413" y="421"/>
                </a:cxn>
              </a:cxnLst>
              <a:rect l="0" t="0" r="r" b="b"/>
              <a:pathLst>
                <a:path w="414" h="422">
                  <a:moveTo>
                    <a:pt x="413" y="421"/>
                  </a:moveTo>
                  <a:lnTo>
                    <a:pt x="192" y="340"/>
                  </a:lnTo>
                  <a:lnTo>
                    <a:pt x="132" y="304"/>
                  </a:lnTo>
                  <a:lnTo>
                    <a:pt x="82" y="265"/>
                  </a:lnTo>
                  <a:lnTo>
                    <a:pt x="35" y="219"/>
                  </a:lnTo>
                  <a:lnTo>
                    <a:pt x="10" y="179"/>
                  </a:lnTo>
                  <a:lnTo>
                    <a:pt x="0" y="137"/>
                  </a:lnTo>
                  <a:lnTo>
                    <a:pt x="2" y="95"/>
                  </a:lnTo>
                  <a:lnTo>
                    <a:pt x="21" y="51"/>
                  </a:lnTo>
                  <a:lnTo>
                    <a:pt x="50" y="0"/>
                  </a:lnTo>
                  <a:lnTo>
                    <a:pt x="135" y="52"/>
                  </a:lnTo>
                  <a:lnTo>
                    <a:pt x="107" y="98"/>
                  </a:lnTo>
                  <a:lnTo>
                    <a:pt x="107" y="143"/>
                  </a:lnTo>
                  <a:lnTo>
                    <a:pt x="137" y="191"/>
                  </a:lnTo>
                  <a:lnTo>
                    <a:pt x="182" y="235"/>
                  </a:lnTo>
                  <a:lnTo>
                    <a:pt x="251" y="284"/>
                  </a:lnTo>
                  <a:lnTo>
                    <a:pt x="326" y="317"/>
                  </a:lnTo>
                  <a:lnTo>
                    <a:pt x="374" y="351"/>
                  </a:lnTo>
                  <a:lnTo>
                    <a:pt x="395" y="378"/>
                  </a:lnTo>
                  <a:lnTo>
                    <a:pt x="413" y="421"/>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7" name="Freeform 13"/>
            <p:cNvSpPr>
              <a:spLocks/>
            </p:cNvSpPr>
            <p:nvPr/>
          </p:nvSpPr>
          <p:spPr bwMode="auto">
            <a:xfrm>
              <a:off x="2736" y="1792"/>
              <a:ext cx="1113" cy="1434"/>
            </a:xfrm>
            <a:custGeom>
              <a:avLst/>
              <a:gdLst/>
              <a:ahLst/>
              <a:cxnLst>
                <a:cxn ang="0">
                  <a:pos x="591" y="1438"/>
                </a:cxn>
                <a:cxn ang="0">
                  <a:pos x="655" y="1409"/>
                </a:cxn>
                <a:cxn ang="0">
                  <a:pos x="728" y="1355"/>
                </a:cxn>
                <a:cxn ang="0">
                  <a:pos x="754" y="1304"/>
                </a:cxn>
                <a:cxn ang="0">
                  <a:pos x="772" y="1255"/>
                </a:cxn>
                <a:cxn ang="0">
                  <a:pos x="762" y="1198"/>
                </a:cxn>
                <a:cxn ang="0">
                  <a:pos x="717" y="1125"/>
                </a:cxn>
                <a:cxn ang="0">
                  <a:pos x="685" y="1092"/>
                </a:cxn>
                <a:cxn ang="0">
                  <a:pos x="640" y="1063"/>
                </a:cxn>
                <a:cxn ang="0">
                  <a:pos x="292" y="905"/>
                </a:cxn>
                <a:cxn ang="0">
                  <a:pos x="226" y="863"/>
                </a:cxn>
                <a:cxn ang="0">
                  <a:pos x="199" y="843"/>
                </a:cxn>
                <a:cxn ang="0">
                  <a:pos x="180" y="800"/>
                </a:cxn>
                <a:cxn ang="0">
                  <a:pos x="192" y="766"/>
                </a:cxn>
                <a:cxn ang="0">
                  <a:pos x="242" y="738"/>
                </a:cxn>
                <a:cxn ang="0">
                  <a:pos x="331" y="709"/>
                </a:cxn>
                <a:cxn ang="0">
                  <a:pos x="878" y="521"/>
                </a:cxn>
                <a:cxn ang="0">
                  <a:pos x="963" y="471"/>
                </a:cxn>
                <a:cxn ang="0">
                  <a:pos x="1033" y="417"/>
                </a:cxn>
                <a:cxn ang="0">
                  <a:pos x="1073" y="379"/>
                </a:cxn>
                <a:cxn ang="0">
                  <a:pos x="1107" y="334"/>
                </a:cxn>
                <a:cxn ang="0">
                  <a:pos x="1112" y="274"/>
                </a:cxn>
                <a:cxn ang="0">
                  <a:pos x="1094" y="214"/>
                </a:cxn>
                <a:cxn ang="0">
                  <a:pos x="1073" y="167"/>
                </a:cxn>
                <a:cxn ang="0">
                  <a:pos x="1035" y="126"/>
                </a:cxn>
                <a:cxn ang="0">
                  <a:pos x="985" y="85"/>
                </a:cxn>
                <a:cxn ang="0">
                  <a:pos x="932" y="50"/>
                </a:cxn>
                <a:cxn ang="0">
                  <a:pos x="904" y="29"/>
                </a:cxn>
                <a:cxn ang="0">
                  <a:pos x="851" y="0"/>
                </a:cxn>
                <a:cxn ang="0">
                  <a:pos x="662" y="61"/>
                </a:cxn>
                <a:cxn ang="0">
                  <a:pos x="730" y="104"/>
                </a:cxn>
                <a:cxn ang="0">
                  <a:pos x="781" y="145"/>
                </a:cxn>
                <a:cxn ang="0">
                  <a:pos x="832" y="182"/>
                </a:cxn>
                <a:cxn ang="0">
                  <a:pos x="878" y="223"/>
                </a:cxn>
                <a:cxn ang="0">
                  <a:pos x="904" y="272"/>
                </a:cxn>
                <a:cxn ang="0">
                  <a:pos x="886" y="323"/>
                </a:cxn>
                <a:cxn ang="0">
                  <a:pos x="820" y="369"/>
                </a:cxn>
                <a:cxn ang="0">
                  <a:pos x="719" y="413"/>
                </a:cxn>
                <a:cxn ang="0">
                  <a:pos x="239" y="589"/>
                </a:cxn>
                <a:cxn ang="0">
                  <a:pos x="180" y="608"/>
                </a:cxn>
                <a:cxn ang="0">
                  <a:pos x="99" y="653"/>
                </a:cxn>
                <a:cxn ang="0">
                  <a:pos x="48" y="698"/>
                </a:cxn>
                <a:cxn ang="0">
                  <a:pos x="10" y="755"/>
                </a:cxn>
                <a:cxn ang="0">
                  <a:pos x="0" y="820"/>
                </a:cxn>
                <a:cxn ang="0">
                  <a:pos x="11" y="872"/>
                </a:cxn>
                <a:cxn ang="0">
                  <a:pos x="45" y="914"/>
                </a:cxn>
                <a:cxn ang="0">
                  <a:pos x="95" y="949"/>
                </a:cxn>
                <a:cxn ang="0">
                  <a:pos x="179" y="999"/>
                </a:cxn>
                <a:cxn ang="0">
                  <a:pos x="548" y="1164"/>
                </a:cxn>
                <a:cxn ang="0">
                  <a:pos x="597" y="1197"/>
                </a:cxn>
                <a:cxn ang="0">
                  <a:pos x="640" y="1236"/>
                </a:cxn>
                <a:cxn ang="0">
                  <a:pos x="627" y="1292"/>
                </a:cxn>
                <a:cxn ang="0">
                  <a:pos x="565" y="1354"/>
                </a:cxn>
                <a:cxn ang="0">
                  <a:pos x="488" y="1394"/>
                </a:cxn>
                <a:cxn ang="0">
                  <a:pos x="591" y="1438"/>
                </a:cxn>
              </a:cxnLst>
              <a:rect l="0" t="0" r="r" b="b"/>
              <a:pathLst>
                <a:path w="1113" h="1439">
                  <a:moveTo>
                    <a:pt x="591" y="1438"/>
                  </a:moveTo>
                  <a:lnTo>
                    <a:pt x="655" y="1409"/>
                  </a:lnTo>
                  <a:lnTo>
                    <a:pt x="728" y="1355"/>
                  </a:lnTo>
                  <a:lnTo>
                    <a:pt x="754" y="1304"/>
                  </a:lnTo>
                  <a:lnTo>
                    <a:pt x="772" y="1255"/>
                  </a:lnTo>
                  <a:lnTo>
                    <a:pt x="762" y="1198"/>
                  </a:lnTo>
                  <a:lnTo>
                    <a:pt x="717" y="1125"/>
                  </a:lnTo>
                  <a:lnTo>
                    <a:pt x="685" y="1092"/>
                  </a:lnTo>
                  <a:lnTo>
                    <a:pt x="640" y="1063"/>
                  </a:lnTo>
                  <a:lnTo>
                    <a:pt x="292" y="905"/>
                  </a:lnTo>
                  <a:lnTo>
                    <a:pt x="226" y="863"/>
                  </a:lnTo>
                  <a:lnTo>
                    <a:pt x="199" y="843"/>
                  </a:lnTo>
                  <a:lnTo>
                    <a:pt x="180" y="800"/>
                  </a:lnTo>
                  <a:lnTo>
                    <a:pt x="192" y="766"/>
                  </a:lnTo>
                  <a:lnTo>
                    <a:pt x="242" y="738"/>
                  </a:lnTo>
                  <a:lnTo>
                    <a:pt x="331" y="709"/>
                  </a:lnTo>
                  <a:lnTo>
                    <a:pt x="878" y="521"/>
                  </a:lnTo>
                  <a:lnTo>
                    <a:pt x="963" y="471"/>
                  </a:lnTo>
                  <a:lnTo>
                    <a:pt x="1033" y="417"/>
                  </a:lnTo>
                  <a:lnTo>
                    <a:pt x="1073" y="379"/>
                  </a:lnTo>
                  <a:lnTo>
                    <a:pt x="1107" y="334"/>
                  </a:lnTo>
                  <a:lnTo>
                    <a:pt x="1112" y="274"/>
                  </a:lnTo>
                  <a:lnTo>
                    <a:pt x="1094" y="214"/>
                  </a:lnTo>
                  <a:lnTo>
                    <a:pt x="1073" y="167"/>
                  </a:lnTo>
                  <a:lnTo>
                    <a:pt x="1035" y="126"/>
                  </a:lnTo>
                  <a:lnTo>
                    <a:pt x="985" y="85"/>
                  </a:lnTo>
                  <a:lnTo>
                    <a:pt x="932" y="50"/>
                  </a:lnTo>
                  <a:lnTo>
                    <a:pt x="904" y="29"/>
                  </a:lnTo>
                  <a:lnTo>
                    <a:pt x="851" y="0"/>
                  </a:lnTo>
                  <a:lnTo>
                    <a:pt x="662" y="61"/>
                  </a:lnTo>
                  <a:lnTo>
                    <a:pt x="730" y="104"/>
                  </a:lnTo>
                  <a:lnTo>
                    <a:pt x="781" y="145"/>
                  </a:lnTo>
                  <a:lnTo>
                    <a:pt x="832" y="182"/>
                  </a:lnTo>
                  <a:lnTo>
                    <a:pt x="878" y="223"/>
                  </a:lnTo>
                  <a:lnTo>
                    <a:pt x="904" y="272"/>
                  </a:lnTo>
                  <a:lnTo>
                    <a:pt x="886" y="323"/>
                  </a:lnTo>
                  <a:lnTo>
                    <a:pt x="820" y="369"/>
                  </a:lnTo>
                  <a:lnTo>
                    <a:pt x="719" y="413"/>
                  </a:lnTo>
                  <a:lnTo>
                    <a:pt x="239" y="589"/>
                  </a:lnTo>
                  <a:lnTo>
                    <a:pt x="180" y="608"/>
                  </a:lnTo>
                  <a:lnTo>
                    <a:pt x="99" y="653"/>
                  </a:lnTo>
                  <a:lnTo>
                    <a:pt x="48" y="698"/>
                  </a:lnTo>
                  <a:lnTo>
                    <a:pt x="10" y="755"/>
                  </a:lnTo>
                  <a:lnTo>
                    <a:pt x="0" y="820"/>
                  </a:lnTo>
                  <a:lnTo>
                    <a:pt x="11" y="872"/>
                  </a:lnTo>
                  <a:lnTo>
                    <a:pt x="45" y="914"/>
                  </a:lnTo>
                  <a:lnTo>
                    <a:pt x="95" y="949"/>
                  </a:lnTo>
                  <a:lnTo>
                    <a:pt x="179" y="999"/>
                  </a:lnTo>
                  <a:lnTo>
                    <a:pt x="548" y="1164"/>
                  </a:lnTo>
                  <a:lnTo>
                    <a:pt x="597" y="1197"/>
                  </a:lnTo>
                  <a:lnTo>
                    <a:pt x="640" y="1236"/>
                  </a:lnTo>
                  <a:lnTo>
                    <a:pt x="627" y="1292"/>
                  </a:lnTo>
                  <a:lnTo>
                    <a:pt x="565" y="1354"/>
                  </a:lnTo>
                  <a:lnTo>
                    <a:pt x="488" y="1394"/>
                  </a:lnTo>
                  <a:lnTo>
                    <a:pt x="591" y="1438"/>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8" name="Freeform 14"/>
            <p:cNvSpPr>
              <a:spLocks/>
            </p:cNvSpPr>
            <p:nvPr/>
          </p:nvSpPr>
          <p:spPr bwMode="auto">
            <a:xfrm>
              <a:off x="2363" y="1162"/>
              <a:ext cx="752" cy="578"/>
            </a:xfrm>
            <a:custGeom>
              <a:avLst/>
              <a:gdLst/>
              <a:ahLst/>
              <a:cxnLst>
                <a:cxn ang="0">
                  <a:pos x="751" y="553"/>
                </a:cxn>
                <a:cxn ang="0">
                  <a:pos x="751" y="450"/>
                </a:cxn>
                <a:cxn ang="0">
                  <a:pos x="632" y="435"/>
                </a:cxn>
                <a:cxn ang="0">
                  <a:pos x="504" y="420"/>
                </a:cxn>
                <a:cxn ang="0">
                  <a:pos x="413" y="400"/>
                </a:cxn>
                <a:cxn ang="0">
                  <a:pos x="353" y="378"/>
                </a:cxn>
                <a:cxn ang="0">
                  <a:pos x="289" y="349"/>
                </a:cxn>
                <a:cxn ang="0">
                  <a:pos x="247" y="314"/>
                </a:cxn>
                <a:cxn ang="0">
                  <a:pos x="217" y="274"/>
                </a:cxn>
                <a:cxn ang="0">
                  <a:pos x="202" y="231"/>
                </a:cxn>
                <a:cxn ang="0">
                  <a:pos x="202" y="189"/>
                </a:cxn>
                <a:cxn ang="0">
                  <a:pos x="217" y="165"/>
                </a:cxn>
                <a:cxn ang="0">
                  <a:pos x="235" y="143"/>
                </a:cxn>
                <a:cxn ang="0">
                  <a:pos x="287" y="127"/>
                </a:cxn>
                <a:cxn ang="0">
                  <a:pos x="334" y="127"/>
                </a:cxn>
                <a:cxn ang="0">
                  <a:pos x="388" y="141"/>
                </a:cxn>
                <a:cxn ang="0">
                  <a:pos x="445" y="156"/>
                </a:cxn>
                <a:cxn ang="0">
                  <a:pos x="504" y="163"/>
                </a:cxn>
                <a:cxn ang="0">
                  <a:pos x="536" y="125"/>
                </a:cxn>
                <a:cxn ang="0">
                  <a:pos x="522" y="86"/>
                </a:cxn>
                <a:cxn ang="0">
                  <a:pos x="467" y="42"/>
                </a:cxn>
                <a:cxn ang="0">
                  <a:pos x="408" y="18"/>
                </a:cxn>
                <a:cxn ang="0">
                  <a:pos x="359" y="7"/>
                </a:cxn>
                <a:cxn ang="0">
                  <a:pos x="307" y="2"/>
                </a:cxn>
                <a:cxn ang="0">
                  <a:pos x="250" y="0"/>
                </a:cxn>
                <a:cxn ang="0">
                  <a:pos x="198" y="4"/>
                </a:cxn>
                <a:cxn ang="0">
                  <a:pos x="153" y="15"/>
                </a:cxn>
                <a:cxn ang="0">
                  <a:pos x="97" y="33"/>
                </a:cxn>
                <a:cxn ang="0">
                  <a:pos x="56" y="66"/>
                </a:cxn>
                <a:cxn ang="0">
                  <a:pos x="25" y="99"/>
                </a:cxn>
                <a:cxn ang="0">
                  <a:pos x="7" y="145"/>
                </a:cxn>
                <a:cxn ang="0">
                  <a:pos x="0" y="189"/>
                </a:cxn>
                <a:cxn ang="0">
                  <a:pos x="10" y="237"/>
                </a:cxn>
                <a:cxn ang="0">
                  <a:pos x="25" y="285"/>
                </a:cxn>
                <a:cxn ang="0">
                  <a:pos x="56" y="330"/>
                </a:cxn>
                <a:cxn ang="0">
                  <a:pos x="91" y="375"/>
                </a:cxn>
                <a:cxn ang="0">
                  <a:pos x="141" y="419"/>
                </a:cxn>
                <a:cxn ang="0">
                  <a:pos x="190" y="457"/>
                </a:cxn>
                <a:cxn ang="0">
                  <a:pos x="244" y="488"/>
                </a:cxn>
                <a:cxn ang="0">
                  <a:pos x="299" y="514"/>
                </a:cxn>
                <a:cxn ang="0">
                  <a:pos x="349" y="534"/>
                </a:cxn>
                <a:cxn ang="0">
                  <a:pos x="415" y="549"/>
                </a:cxn>
                <a:cxn ang="0">
                  <a:pos x="491" y="568"/>
                </a:cxn>
                <a:cxn ang="0">
                  <a:pos x="580" y="581"/>
                </a:cxn>
                <a:cxn ang="0">
                  <a:pos x="669" y="577"/>
                </a:cxn>
                <a:cxn ang="0">
                  <a:pos x="751" y="553"/>
                </a:cxn>
              </a:cxnLst>
              <a:rect l="0" t="0" r="r" b="b"/>
              <a:pathLst>
                <a:path w="752" h="582">
                  <a:moveTo>
                    <a:pt x="751" y="553"/>
                  </a:moveTo>
                  <a:lnTo>
                    <a:pt x="751" y="450"/>
                  </a:lnTo>
                  <a:lnTo>
                    <a:pt x="632" y="435"/>
                  </a:lnTo>
                  <a:lnTo>
                    <a:pt x="504" y="420"/>
                  </a:lnTo>
                  <a:lnTo>
                    <a:pt x="413" y="400"/>
                  </a:lnTo>
                  <a:lnTo>
                    <a:pt x="353" y="378"/>
                  </a:lnTo>
                  <a:lnTo>
                    <a:pt x="289" y="349"/>
                  </a:lnTo>
                  <a:lnTo>
                    <a:pt x="247" y="314"/>
                  </a:lnTo>
                  <a:lnTo>
                    <a:pt x="217" y="274"/>
                  </a:lnTo>
                  <a:lnTo>
                    <a:pt x="202" y="231"/>
                  </a:lnTo>
                  <a:lnTo>
                    <a:pt x="202" y="189"/>
                  </a:lnTo>
                  <a:lnTo>
                    <a:pt x="217" y="165"/>
                  </a:lnTo>
                  <a:lnTo>
                    <a:pt x="235" y="143"/>
                  </a:lnTo>
                  <a:lnTo>
                    <a:pt x="287" y="127"/>
                  </a:lnTo>
                  <a:lnTo>
                    <a:pt x="334" y="127"/>
                  </a:lnTo>
                  <a:lnTo>
                    <a:pt x="388" y="141"/>
                  </a:lnTo>
                  <a:lnTo>
                    <a:pt x="445" y="156"/>
                  </a:lnTo>
                  <a:lnTo>
                    <a:pt x="504" y="163"/>
                  </a:lnTo>
                  <a:lnTo>
                    <a:pt x="536" y="125"/>
                  </a:lnTo>
                  <a:lnTo>
                    <a:pt x="522" y="86"/>
                  </a:lnTo>
                  <a:lnTo>
                    <a:pt x="467" y="42"/>
                  </a:lnTo>
                  <a:lnTo>
                    <a:pt x="408" y="18"/>
                  </a:lnTo>
                  <a:lnTo>
                    <a:pt x="359" y="7"/>
                  </a:lnTo>
                  <a:lnTo>
                    <a:pt x="307" y="2"/>
                  </a:lnTo>
                  <a:lnTo>
                    <a:pt x="250" y="0"/>
                  </a:lnTo>
                  <a:lnTo>
                    <a:pt x="198" y="4"/>
                  </a:lnTo>
                  <a:lnTo>
                    <a:pt x="153" y="15"/>
                  </a:lnTo>
                  <a:lnTo>
                    <a:pt x="97" y="33"/>
                  </a:lnTo>
                  <a:lnTo>
                    <a:pt x="56" y="66"/>
                  </a:lnTo>
                  <a:lnTo>
                    <a:pt x="25" y="99"/>
                  </a:lnTo>
                  <a:lnTo>
                    <a:pt x="7" y="145"/>
                  </a:lnTo>
                  <a:lnTo>
                    <a:pt x="0" y="189"/>
                  </a:lnTo>
                  <a:lnTo>
                    <a:pt x="10" y="237"/>
                  </a:lnTo>
                  <a:lnTo>
                    <a:pt x="25" y="285"/>
                  </a:lnTo>
                  <a:lnTo>
                    <a:pt x="56" y="330"/>
                  </a:lnTo>
                  <a:lnTo>
                    <a:pt x="91" y="375"/>
                  </a:lnTo>
                  <a:lnTo>
                    <a:pt x="141" y="419"/>
                  </a:lnTo>
                  <a:lnTo>
                    <a:pt x="190" y="457"/>
                  </a:lnTo>
                  <a:lnTo>
                    <a:pt x="244" y="488"/>
                  </a:lnTo>
                  <a:lnTo>
                    <a:pt x="299" y="514"/>
                  </a:lnTo>
                  <a:lnTo>
                    <a:pt x="349" y="534"/>
                  </a:lnTo>
                  <a:lnTo>
                    <a:pt x="415" y="549"/>
                  </a:lnTo>
                  <a:lnTo>
                    <a:pt x="491" y="568"/>
                  </a:lnTo>
                  <a:lnTo>
                    <a:pt x="580" y="581"/>
                  </a:lnTo>
                  <a:lnTo>
                    <a:pt x="669" y="577"/>
                  </a:lnTo>
                  <a:lnTo>
                    <a:pt x="751" y="553"/>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39" name="Freeform 15"/>
            <p:cNvSpPr>
              <a:spLocks/>
            </p:cNvSpPr>
            <p:nvPr/>
          </p:nvSpPr>
          <p:spPr bwMode="auto">
            <a:xfrm>
              <a:off x="1536" y="583"/>
              <a:ext cx="1590" cy="549"/>
            </a:xfrm>
            <a:custGeom>
              <a:avLst/>
              <a:gdLst/>
              <a:ahLst/>
              <a:cxnLst>
                <a:cxn ang="0">
                  <a:pos x="1588" y="548"/>
                </a:cxn>
                <a:cxn ang="0">
                  <a:pos x="1480" y="537"/>
                </a:cxn>
                <a:cxn ang="0">
                  <a:pos x="1391" y="524"/>
                </a:cxn>
                <a:cxn ang="0">
                  <a:pos x="1326" y="511"/>
                </a:cxn>
                <a:cxn ang="0">
                  <a:pos x="1257" y="499"/>
                </a:cxn>
                <a:cxn ang="0">
                  <a:pos x="1192" y="493"/>
                </a:cxn>
                <a:cxn ang="0">
                  <a:pos x="1125" y="495"/>
                </a:cxn>
                <a:cxn ang="0">
                  <a:pos x="1056" y="499"/>
                </a:cxn>
                <a:cxn ang="0">
                  <a:pos x="1005" y="482"/>
                </a:cxn>
                <a:cxn ang="0">
                  <a:pos x="1082" y="440"/>
                </a:cxn>
                <a:cxn ang="0">
                  <a:pos x="1130" y="411"/>
                </a:cxn>
                <a:cxn ang="0">
                  <a:pos x="1173" y="381"/>
                </a:cxn>
                <a:cxn ang="0">
                  <a:pos x="1202" y="348"/>
                </a:cxn>
                <a:cxn ang="0">
                  <a:pos x="1082" y="383"/>
                </a:cxn>
                <a:cxn ang="0">
                  <a:pos x="962" y="418"/>
                </a:cxn>
                <a:cxn ang="0">
                  <a:pos x="881" y="436"/>
                </a:cxn>
                <a:cxn ang="0">
                  <a:pos x="754" y="449"/>
                </a:cxn>
                <a:cxn ang="0">
                  <a:pos x="671" y="449"/>
                </a:cxn>
                <a:cxn ang="0">
                  <a:pos x="597" y="444"/>
                </a:cxn>
                <a:cxn ang="0">
                  <a:pos x="547" y="427"/>
                </a:cxn>
                <a:cxn ang="0">
                  <a:pos x="516" y="407"/>
                </a:cxn>
                <a:cxn ang="0">
                  <a:pos x="593" y="389"/>
                </a:cxn>
                <a:cxn ang="0">
                  <a:pos x="643" y="365"/>
                </a:cxn>
                <a:cxn ang="0">
                  <a:pos x="674" y="339"/>
                </a:cxn>
                <a:cxn ang="0">
                  <a:pos x="713" y="308"/>
                </a:cxn>
                <a:cxn ang="0">
                  <a:pos x="612" y="334"/>
                </a:cxn>
                <a:cxn ang="0">
                  <a:pos x="521" y="348"/>
                </a:cxn>
                <a:cxn ang="0">
                  <a:pos x="425" y="356"/>
                </a:cxn>
                <a:cxn ang="0">
                  <a:pos x="341" y="352"/>
                </a:cxn>
                <a:cxn ang="0">
                  <a:pos x="286" y="334"/>
                </a:cxn>
                <a:cxn ang="0">
                  <a:pos x="262" y="312"/>
                </a:cxn>
                <a:cxn ang="0">
                  <a:pos x="316" y="291"/>
                </a:cxn>
                <a:cxn ang="0">
                  <a:pos x="352" y="269"/>
                </a:cxn>
                <a:cxn ang="0">
                  <a:pos x="384" y="244"/>
                </a:cxn>
                <a:cxn ang="0">
                  <a:pos x="381" y="229"/>
                </a:cxn>
                <a:cxn ang="0">
                  <a:pos x="295" y="246"/>
                </a:cxn>
                <a:cxn ang="0">
                  <a:pos x="201" y="255"/>
                </a:cxn>
                <a:cxn ang="0">
                  <a:pos x="123" y="254"/>
                </a:cxn>
                <a:cxn ang="0">
                  <a:pos x="57" y="244"/>
                </a:cxn>
                <a:cxn ang="0">
                  <a:pos x="21" y="229"/>
                </a:cxn>
                <a:cxn ang="0">
                  <a:pos x="0" y="205"/>
                </a:cxn>
                <a:cxn ang="0">
                  <a:pos x="135" y="187"/>
                </a:cxn>
                <a:cxn ang="0">
                  <a:pos x="348" y="156"/>
                </a:cxn>
                <a:cxn ang="0">
                  <a:pos x="612" y="119"/>
                </a:cxn>
                <a:cxn ang="0">
                  <a:pos x="834" y="71"/>
                </a:cxn>
                <a:cxn ang="0">
                  <a:pos x="1041" y="26"/>
                </a:cxn>
                <a:cxn ang="0">
                  <a:pos x="1147" y="9"/>
                </a:cxn>
                <a:cxn ang="0">
                  <a:pos x="1235" y="0"/>
                </a:cxn>
                <a:cxn ang="0">
                  <a:pos x="1310" y="2"/>
                </a:cxn>
                <a:cxn ang="0">
                  <a:pos x="1362" y="7"/>
                </a:cxn>
                <a:cxn ang="0">
                  <a:pos x="1410" y="27"/>
                </a:cxn>
                <a:cxn ang="0">
                  <a:pos x="1449" y="71"/>
                </a:cxn>
                <a:cxn ang="0">
                  <a:pos x="1463" y="117"/>
                </a:cxn>
                <a:cxn ang="0">
                  <a:pos x="1480" y="148"/>
                </a:cxn>
                <a:cxn ang="0">
                  <a:pos x="1512" y="159"/>
                </a:cxn>
                <a:cxn ang="0">
                  <a:pos x="1557" y="156"/>
                </a:cxn>
                <a:cxn ang="0">
                  <a:pos x="1588" y="145"/>
                </a:cxn>
                <a:cxn ang="0">
                  <a:pos x="1588" y="548"/>
                </a:cxn>
              </a:cxnLst>
              <a:rect l="0" t="0" r="r" b="b"/>
              <a:pathLst>
                <a:path w="1589" h="549">
                  <a:moveTo>
                    <a:pt x="1588" y="548"/>
                  </a:moveTo>
                  <a:lnTo>
                    <a:pt x="1480" y="537"/>
                  </a:lnTo>
                  <a:lnTo>
                    <a:pt x="1391" y="524"/>
                  </a:lnTo>
                  <a:lnTo>
                    <a:pt x="1326" y="511"/>
                  </a:lnTo>
                  <a:lnTo>
                    <a:pt x="1257" y="499"/>
                  </a:lnTo>
                  <a:lnTo>
                    <a:pt x="1192" y="493"/>
                  </a:lnTo>
                  <a:lnTo>
                    <a:pt x="1125" y="495"/>
                  </a:lnTo>
                  <a:lnTo>
                    <a:pt x="1056" y="499"/>
                  </a:lnTo>
                  <a:lnTo>
                    <a:pt x="1005" y="482"/>
                  </a:lnTo>
                  <a:lnTo>
                    <a:pt x="1082" y="440"/>
                  </a:lnTo>
                  <a:lnTo>
                    <a:pt x="1130" y="411"/>
                  </a:lnTo>
                  <a:lnTo>
                    <a:pt x="1173" y="381"/>
                  </a:lnTo>
                  <a:lnTo>
                    <a:pt x="1202" y="348"/>
                  </a:lnTo>
                  <a:lnTo>
                    <a:pt x="1082" y="383"/>
                  </a:lnTo>
                  <a:lnTo>
                    <a:pt x="962" y="418"/>
                  </a:lnTo>
                  <a:lnTo>
                    <a:pt x="881" y="436"/>
                  </a:lnTo>
                  <a:lnTo>
                    <a:pt x="754" y="449"/>
                  </a:lnTo>
                  <a:lnTo>
                    <a:pt x="671" y="449"/>
                  </a:lnTo>
                  <a:lnTo>
                    <a:pt x="597" y="444"/>
                  </a:lnTo>
                  <a:lnTo>
                    <a:pt x="547" y="427"/>
                  </a:lnTo>
                  <a:lnTo>
                    <a:pt x="516" y="407"/>
                  </a:lnTo>
                  <a:lnTo>
                    <a:pt x="593" y="389"/>
                  </a:lnTo>
                  <a:lnTo>
                    <a:pt x="643" y="365"/>
                  </a:lnTo>
                  <a:lnTo>
                    <a:pt x="674" y="339"/>
                  </a:lnTo>
                  <a:lnTo>
                    <a:pt x="713" y="308"/>
                  </a:lnTo>
                  <a:lnTo>
                    <a:pt x="612" y="334"/>
                  </a:lnTo>
                  <a:lnTo>
                    <a:pt x="521" y="348"/>
                  </a:lnTo>
                  <a:lnTo>
                    <a:pt x="425" y="356"/>
                  </a:lnTo>
                  <a:lnTo>
                    <a:pt x="341" y="352"/>
                  </a:lnTo>
                  <a:lnTo>
                    <a:pt x="286" y="334"/>
                  </a:lnTo>
                  <a:lnTo>
                    <a:pt x="262" y="312"/>
                  </a:lnTo>
                  <a:lnTo>
                    <a:pt x="316" y="291"/>
                  </a:lnTo>
                  <a:lnTo>
                    <a:pt x="352" y="269"/>
                  </a:lnTo>
                  <a:lnTo>
                    <a:pt x="384" y="244"/>
                  </a:lnTo>
                  <a:lnTo>
                    <a:pt x="381" y="229"/>
                  </a:lnTo>
                  <a:lnTo>
                    <a:pt x="295" y="246"/>
                  </a:lnTo>
                  <a:lnTo>
                    <a:pt x="201" y="255"/>
                  </a:lnTo>
                  <a:lnTo>
                    <a:pt x="123" y="254"/>
                  </a:lnTo>
                  <a:lnTo>
                    <a:pt x="57" y="244"/>
                  </a:lnTo>
                  <a:lnTo>
                    <a:pt x="21" y="229"/>
                  </a:lnTo>
                  <a:lnTo>
                    <a:pt x="0" y="205"/>
                  </a:lnTo>
                  <a:lnTo>
                    <a:pt x="135" y="187"/>
                  </a:lnTo>
                  <a:lnTo>
                    <a:pt x="348" y="156"/>
                  </a:lnTo>
                  <a:lnTo>
                    <a:pt x="612" y="119"/>
                  </a:lnTo>
                  <a:lnTo>
                    <a:pt x="834" y="71"/>
                  </a:lnTo>
                  <a:lnTo>
                    <a:pt x="1041" y="26"/>
                  </a:lnTo>
                  <a:lnTo>
                    <a:pt x="1147" y="9"/>
                  </a:lnTo>
                  <a:lnTo>
                    <a:pt x="1235" y="0"/>
                  </a:lnTo>
                  <a:lnTo>
                    <a:pt x="1310" y="2"/>
                  </a:lnTo>
                  <a:lnTo>
                    <a:pt x="1362" y="7"/>
                  </a:lnTo>
                  <a:lnTo>
                    <a:pt x="1410" y="27"/>
                  </a:lnTo>
                  <a:lnTo>
                    <a:pt x="1449" y="71"/>
                  </a:lnTo>
                  <a:lnTo>
                    <a:pt x="1463" y="117"/>
                  </a:lnTo>
                  <a:lnTo>
                    <a:pt x="1480" y="148"/>
                  </a:lnTo>
                  <a:lnTo>
                    <a:pt x="1512" y="159"/>
                  </a:lnTo>
                  <a:lnTo>
                    <a:pt x="1557" y="156"/>
                  </a:lnTo>
                  <a:lnTo>
                    <a:pt x="1588" y="145"/>
                  </a:lnTo>
                  <a:lnTo>
                    <a:pt x="1588" y="548"/>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sp>
          <p:nvSpPr>
            <p:cNvPr id="1040" name="Oval 16"/>
            <p:cNvSpPr>
              <a:spLocks noChangeArrowheads="1"/>
            </p:cNvSpPr>
            <p:nvPr/>
          </p:nvSpPr>
          <p:spPr bwMode="auto">
            <a:xfrm>
              <a:off x="3133" y="355"/>
              <a:ext cx="216" cy="198"/>
            </a:xfrm>
            <a:prstGeom prst="ellipse">
              <a:avLst/>
            </a:prstGeom>
            <a:solidFill>
              <a:schemeClr val="bg1"/>
            </a:solidFill>
            <a:ln w="12700">
              <a:noFill/>
              <a:round/>
              <a:headEnd/>
              <a:tailEnd/>
            </a:ln>
            <a:effectLst/>
          </p:spPr>
          <p:txBody>
            <a:bodyPr wrap="none" anchor="ctr"/>
            <a:lstStyle/>
            <a:p>
              <a:pPr>
                <a:defRPr/>
              </a:pPr>
              <a:endParaRPr lang="en-US">
                <a:ea typeface="+mn-ea"/>
                <a:cs typeface="+mn-cs"/>
              </a:endParaRPr>
            </a:p>
          </p:txBody>
        </p:sp>
        <p:sp>
          <p:nvSpPr>
            <p:cNvPr id="1041" name="Freeform 17"/>
            <p:cNvSpPr>
              <a:spLocks/>
            </p:cNvSpPr>
            <p:nvPr/>
          </p:nvSpPr>
          <p:spPr bwMode="auto">
            <a:xfrm>
              <a:off x="3348" y="583"/>
              <a:ext cx="1590" cy="549"/>
            </a:xfrm>
            <a:custGeom>
              <a:avLst/>
              <a:gdLst/>
              <a:ahLst/>
              <a:cxnLst>
                <a:cxn ang="0">
                  <a:pos x="0" y="548"/>
                </a:cxn>
                <a:cxn ang="0">
                  <a:pos x="108" y="537"/>
                </a:cxn>
                <a:cxn ang="0">
                  <a:pos x="197" y="524"/>
                </a:cxn>
                <a:cxn ang="0">
                  <a:pos x="262" y="511"/>
                </a:cxn>
                <a:cxn ang="0">
                  <a:pos x="331" y="499"/>
                </a:cxn>
                <a:cxn ang="0">
                  <a:pos x="396" y="493"/>
                </a:cxn>
                <a:cxn ang="0">
                  <a:pos x="464" y="495"/>
                </a:cxn>
                <a:cxn ang="0">
                  <a:pos x="532" y="499"/>
                </a:cxn>
                <a:cxn ang="0">
                  <a:pos x="583" y="482"/>
                </a:cxn>
                <a:cxn ang="0">
                  <a:pos x="506" y="440"/>
                </a:cxn>
                <a:cxn ang="0">
                  <a:pos x="458" y="411"/>
                </a:cxn>
                <a:cxn ang="0">
                  <a:pos x="415" y="381"/>
                </a:cxn>
                <a:cxn ang="0">
                  <a:pos x="386" y="348"/>
                </a:cxn>
                <a:cxn ang="0">
                  <a:pos x="506" y="383"/>
                </a:cxn>
                <a:cxn ang="0">
                  <a:pos x="627" y="418"/>
                </a:cxn>
                <a:cxn ang="0">
                  <a:pos x="708" y="436"/>
                </a:cxn>
                <a:cxn ang="0">
                  <a:pos x="835" y="449"/>
                </a:cxn>
                <a:cxn ang="0">
                  <a:pos x="917" y="449"/>
                </a:cxn>
                <a:cxn ang="0">
                  <a:pos x="991" y="444"/>
                </a:cxn>
                <a:cxn ang="0">
                  <a:pos x="1042" y="427"/>
                </a:cxn>
                <a:cxn ang="0">
                  <a:pos x="1072" y="407"/>
                </a:cxn>
                <a:cxn ang="0">
                  <a:pos x="996" y="389"/>
                </a:cxn>
                <a:cxn ang="0">
                  <a:pos x="945" y="365"/>
                </a:cxn>
                <a:cxn ang="0">
                  <a:pos x="910" y="339"/>
                </a:cxn>
                <a:cxn ang="0">
                  <a:pos x="876" y="308"/>
                </a:cxn>
                <a:cxn ang="0">
                  <a:pos x="977" y="334"/>
                </a:cxn>
                <a:cxn ang="0">
                  <a:pos x="1068" y="348"/>
                </a:cxn>
                <a:cxn ang="0">
                  <a:pos x="1164" y="356"/>
                </a:cxn>
                <a:cxn ang="0">
                  <a:pos x="1248" y="352"/>
                </a:cxn>
                <a:cxn ang="0">
                  <a:pos x="1303" y="334"/>
                </a:cxn>
                <a:cxn ang="0">
                  <a:pos x="1327" y="312"/>
                </a:cxn>
                <a:cxn ang="0">
                  <a:pos x="1273" y="291"/>
                </a:cxn>
                <a:cxn ang="0">
                  <a:pos x="1237" y="269"/>
                </a:cxn>
                <a:cxn ang="0">
                  <a:pos x="1205" y="244"/>
                </a:cxn>
                <a:cxn ang="0">
                  <a:pos x="1208" y="229"/>
                </a:cxn>
                <a:cxn ang="0">
                  <a:pos x="1294" y="246"/>
                </a:cxn>
                <a:cxn ang="0">
                  <a:pos x="1388" y="255"/>
                </a:cxn>
                <a:cxn ang="0">
                  <a:pos x="1475" y="253"/>
                </a:cxn>
                <a:cxn ang="0">
                  <a:pos x="1532" y="244"/>
                </a:cxn>
                <a:cxn ang="0">
                  <a:pos x="1568" y="229"/>
                </a:cxn>
                <a:cxn ang="0">
                  <a:pos x="1589" y="205"/>
                </a:cxn>
                <a:cxn ang="0">
                  <a:pos x="1454" y="187"/>
                </a:cxn>
                <a:cxn ang="0">
                  <a:pos x="1223" y="158"/>
                </a:cxn>
                <a:cxn ang="0">
                  <a:pos x="977" y="119"/>
                </a:cxn>
                <a:cxn ang="0">
                  <a:pos x="754" y="71"/>
                </a:cxn>
                <a:cxn ang="0">
                  <a:pos x="547" y="26"/>
                </a:cxn>
                <a:cxn ang="0">
                  <a:pos x="441" y="9"/>
                </a:cxn>
                <a:cxn ang="0">
                  <a:pos x="353" y="0"/>
                </a:cxn>
                <a:cxn ang="0">
                  <a:pos x="278" y="2"/>
                </a:cxn>
                <a:cxn ang="0">
                  <a:pos x="226" y="7"/>
                </a:cxn>
                <a:cxn ang="0">
                  <a:pos x="178" y="27"/>
                </a:cxn>
                <a:cxn ang="0">
                  <a:pos x="140" y="71"/>
                </a:cxn>
                <a:cxn ang="0">
                  <a:pos x="125" y="117"/>
                </a:cxn>
                <a:cxn ang="0">
                  <a:pos x="108" y="148"/>
                </a:cxn>
                <a:cxn ang="0">
                  <a:pos x="77" y="159"/>
                </a:cxn>
                <a:cxn ang="0">
                  <a:pos x="32" y="156"/>
                </a:cxn>
                <a:cxn ang="0">
                  <a:pos x="0" y="145"/>
                </a:cxn>
                <a:cxn ang="0">
                  <a:pos x="0" y="548"/>
                </a:cxn>
              </a:cxnLst>
              <a:rect l="0" t="0" r="r" b="b"/>
              <a:pathLst>
                <a:path w="1590" h="549">
                  <a:moveTo>
                    <a:pt x="0" y="548"/>
                  </a:moveTo>
                  <a:lnTo>
                    <a:pt x="108" y="537"/>
                  </a:lnTo>
                  <a:lnTo>
                    <a:pt x="197" y="524"/>
                  </a:lnTo>
                  <a:lnTo>
                    <a:pt x="262" y="511"/>
                  </a:lnTo>
                  <a:lnTo>
                    <a:pt x="331" y="499"/>
                  </a:lnTo>
                  <a:lnTo>
                    <a:pt x="396" y="493"/>
                  </a:lnTo>
                  <a:lnTo>
                    <a:pt x="464" y="495"/>
                  </a:lnTo>
                  <a:lnTo>
                    <a:pt x="532" y="499"/>
                  </a:lnTo>
                  <a:lnTo>
                    <a:pt x="583" y="482"/>
                  </a:lnTo>
                  <a:lnTo>
                    <a:pt x="506" y="440"/>
                  </a:lnTo>
                  <a:lnTo>
                    <a:pt x="458" y="411"/>
                  </a:lnTo>
                  <a:lnTo>
                    <a:pt x="415" y="381"/>
                  </a:lnTo>
                  <a:lnTo>
                    <a:pt x="386" y="348"/>
                  </a:lnTo>
                  <a:lnTo>
                    <a:pt x="506" y="383"/>
                  </a:lnTo>
                  <a:lnTo>
                    <a:pt x="627" y="418"/>
                  </a:lnTo>
                  <a:lnTo>
                    <a:pt x="708" y="436"/>
                  </a:lnTo>
                  <a:lnTo>
                    <a:pt x="835" y="449"/>
                  </a:lnTo>
                  <a:lnTo>
                    <a:pt x="917" y="449"/>
                  </a:lnTo>
                  <a:lnTo>
                    <a:pt x="991" y="444"/>
                  </a:lnTo>
                  <a:lnTo>
                    <a:pt x="1042" y="427"/>
                  </a:lnTo>
                  <a:lnTo>
                    <a:pt x="1072" y="407"/>
                  </a:lnTo>
                  <a:lnTo>
                    <a:pt x="996" y="389"/>
                  </a:lnTo>
                  <a:lnTo>
                    <a:pt x="945" y="365"/>
                  </a:lnTo>
                  <a:lnTo>
                    <a:pt x="910" y="339"/>
                  </a:lnTo>
                  <a:lnTo>
                    <a:pt x="876" y="308"/>
                  </a:lnTo>
                  <a:lnTo>
                    <a:pt x="977" y="334"/>
                  </a:lnTo>
                  <a:lnTo>
                    <a:pt x="1068" y="348"/>
                  </a:lnTo>
                  <a:lnTo>
                    <a:pt x="1164" y="356"/>
                  </a:lnTo>
                  <a:lnTo>
                    <a:pt x="1248" y="352"/>
                  </a:lnTo>
                  <a:lnTo>
                    <a:pt x="1303" y="334"/>
                  </a:lnTo>
                  <a:lnTo>
                    <a:pt x="1327" y="312"/>
                  </a:lnTo>
                  <a:lnTo>
                    <a:pt x="1273" y="291"/>
                  </a:lnTo>
                  <a:lnTo>
                    <a:pt x="1237" y="269"/>
                  </a:lnTo>
                  <a:lnTo>
                    <a:pt x="1205" y="244"/>
                  </a:lnTo>
                  <a:lnTo>
                    <a:pt x="1208" y="229"/>
                  </a:lnTo>
                  <a:lnTo>
                    <a:pt x="1294" y="246"/>
                  </a:lnTo>
                  <a:lnTo>
                    <a:pt x="1388" y="255"/>
                  </a:lnTo>
                  <a:lnTo>
                    <a:pt x="1475" y="253"/>
                  </a:lnTo>
                  <a:lnTo>
                    <a:pt x="1532" y="244"/>
                  </a:lnTo>
                  <a:lnTo>
                    <a:pt x="1568" y="229"/>
                  </a:lnTo>
                  <a:lnTo>
                    <a:pt x="1589" y="205"/>
                  </a:lnTo>
                  <a:lnTo>
                    <a:pt x="1454" y="187"/>
                  </a:lnTo>
                  <a:lnTo>
                    <a:pt x="1223" y="158"/>
                  </a:lnTo>
                  <a:lnTo>
                    <a:pt x="977" y="119"/>
                  </a:lnTo>
                  <a:lnTo>
                    <a:pt x="754" y="71"/>
                  </a:lnTo>
                  <a:lnTo>
                    <a:pt x="547" y="26"/>
                  </a:lnTo>
                  <a:lnTo>
                    <a:pt x="441" y="9"/>
                  </a:lnTo>
                  <a:lnTo>
                    <a:pt x="353" y="0"/>
                  </a:lnTo>
                  <a:lnTo>
                    <a:pt x="278" y="2"/>
                  </a:lnTo>
                  <a:lnTo>
                    <a:pt x="226" y="7"/>
                  </a:lnTo>
                  <a:lnTo>
                    <a:pt x="178" y="27"/>
                  </a:lnTo>
                  <a:lnTo>
                    <a:pt x="140" y="71"/>
                  </a:lnTo>
                  <a:lnTo>
                    <a:pt x="125" y="117"/>
                  </a:lnTo>
                  <a:lnTo>
                    <a:pt x="108" y="148"/>
                  </a:lnTo>
                  <a:lnTo>
                    <a:pt x="77" y="159"/>
                  </a:lnTo>
                  <a:lnTo>
                    <a:pt x="32" y="156"/>
                  </a:lnTo>
                  <a:lnTo>
                    <a:pt x="0" y="145"/>
                  </a:lnTo>
                  <a:lnTo>
                    <a:pt x="0" y="548"/>
                  </a:lnTo>
                </a:path>
              </a:pathLst>
            </a:custGeom>
            <a:solidFill>
              <a:schemeClr val="bg1"/>
            </a:solidFill>
            <a:ln w="12700" cap="rnd" cmpd="sng">
              <a:noFill/>
              <a:prstDash val="solid"/>
              <a:round/>
              <a:headEnd type="none" w="med" len="med"/>
              <a:tailEnd type="none" w="med" len="med"/>
            </a:ln>
            <a:effectLst/>
          </p:spPr>
          <p:txBody>
            <a:bodyPr/>
            <a:lstStyle/>
            <a:p>
              <a:pPr>
                <a:defRPr/>
              </a:pPr>
              <a:endParaRPr lang="en-US">
                <a:ea typeface="+mn-ea"/>
                <a:cs typeface="+mn-cs"/>
              </a:endParaRPr>
            </a:p>
          </p:txBody>
        </p:sp>
      </p:grpSp>
      <p:sp>
        <p:nvSpPr>
          <p:cNvPr id="1043" name="Rectangle 19"/>
          <p:cNvSpPr>
            <a:spLocks noGrp="1" noChangeArrowheads="1"/>
          </p:cNvSpPr>
          <p:nvPr>
            <p:ph type="title"/>
          </p:nvPr>
        </p:nvSpPr>
        <p:spPr bwMode="auto">
          <a:xfrm>
            <a:off x="1228725" y="427038"/>
            <a:ext cx="7600950" cy="1219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8" name="Rectangle 20"/>
          <p:cNvSpPr>
            <a:spLocks noGrp="1" noChangeArrowheads="1"/>
          </p:cNvSpPr>
          <p:nvPr>
            <p:ph type="body" idx="1"/>
          </p:nvPr>
        </p:nvSpPr>
        <p:spPr bwMode="auto">
          <a:xfrm>
            <a:off x="1228725" y="1889125"/>
            <a:ext cx="7600950" cy="4938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5" name="Rectangle 21"/>
          <p:cNvSpPr>
            <a:spLocks noChangeArrowheads="1"/>
          </p:cNvSpPr>
          <p:nvPr/>
        </p:nvSpPr>
        <p:spPr bwMode="auto">
          <a:xfrm>
            <a:off x="2036763" y="6835775"/>
            <a:ext cx="5983287" cy="325438"/>
          </a:xfrm>
          <a:prstGeom prst="rect">
            <a:avLst/>
          </a:prstGeom>
          <a:noFill/>
          <a:ln w="12700">
            <a:noFill/>
            <a:miter lim="800000"/>
            <a:headEnd/>
            <a:tailEnd/>
          </a:ln>
          <a:effectLst/>
        </p:spPr>
        <p:txBody>
          <a:bodyPr wrap="none" anchor="ctr"/>
          <a:lstStyle/>
          <a:p>
            <a:pPr>
              <a:defRPr/>
            </a:pPr>
            <a:endParaRPr lang="en-US">
              <a:ea typeface="+mn-ea"/>
              <a:cs typeface="+mn-cs"/>
            </a:endParaRPr>
          </a:p>
        </p:txBody>
      </p:sp>
      <p:sp>
        <p:nvSpPr>
          <p:cNvPr id="1046" name="Rectangle 22"/>
          <p:cNvSpPr>
            <a:spLocks noChangeArrowheads="1"/>
          </p:cNvSpPr>
          <p:nvPr/>
        </p:nvSpPr>
        <p:spPr bwMode="auto">
          <a:xfrm>
            <a:off x="9567863" y="6916738"/>
            <a:ext cx="390525" cy="325437"/>
          </a:xfrm>
          <a:prstGeom prst="rect">
            <a:avLst/>
          </a:prstGeom>
          <a:noFill/>
          <a:ln w="12700">
            <a:noFill/>
            <a:miter lim="800000"/>
            <a:headEnd/>
            <a:tailEnd/>
          </a:ln>
          <a:effectLst/>
        </p:spPr>
        <p:txBody>
          <a:bodyPr wrap="none" anchor="ctr"/>
          <a:lstStyle/>
          <a:p>
            <a:pPr>
              <a:defRPr/>
            </a:pPr>
            <a:endParaRPr lang="en-US">
              <a:ea typeface="+mn-ea"/>
              <a:cs typeface="+mn-cs"/>
            </a:endParaRPr>
          </a:p>
        </p:txBody>
      </p:sp>
    </p:spTree>
  </p:cSld>
  <p:clrMap bg1="dk2" tx1="lt1" bg2="dk1"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ransition/>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6pPr>
      <a:lvl7pPr marL="914400"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7pPr>
      <a:lvl8pPr marL="1371600"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8pPr>
      <a:lvl9pPr marL="1828800"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9pPr>
    </p:titleStyle>
    <p:bodyStyle>
      <a:lvl1pPr marL="342900" indent="-342900" algn="l" rtl="0" eaLnBrk="0" fontAlgn="base" hangingPunct="0">
        <a:spcBef>
          <a:spcPct val="20000"/>
        </a:spcBef>
        <a:spcAft>
          <a:spcPct val="0"/>
        </a:spcAft>
        <a:buSzPct val="75000"/>
        <a:buFont typeface="Times" charset="0"/>
        <a:buChar char="•"/>
        <a:defRPr sz="32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100000"/>
        <a:buChar char="–"/>
        <a:defRPr sz="2800" b="1">
          <a:solidFill>
            <a:schemeClr val="tx1"/>
          </a:solidFill>
          <a:latin typeface="+mn-lt"/>
          <a:ea typeface="ＭＳ Ｐゴシック" charset="-128"/>
          <a:cs typeface="ＭＳ Ｐゴシック" charset="0"/>
        </a:defRPr>
      </a:lvl2pPr>
      <a:lvl3pPr marL="1143000" indent="-228600" algn="l" rtl="0" eaLnBrk="0" fontAlgn="base" hangingPunct="0">
        <a:spcBef>
          <a:spcPct val="20000"/>
        </a:spcBef>
        <a:spcAft>
          <a:spcPct val="0"/>
        </a:spcAft>
        <a:buSzPct val="65000"/>
        <a:buFont typeface="Times" charset="0"/>
        <a:buChar char="•"/>
        <a:defRPr sz="2400" b="1">
          <a:solidFill>
            <a:schemeClr val="tx1"/>
          </a:solidFill>
          <a:latin typeface="+mn-lt"/>
          <a:ea typeface="ＭＳ Ｐゴシック" charset="-128"/>
          <a:cs typeface="ＭＳ Ｐゴシック" charset="0"/>
        </a:defRPr>
      </a:lvl3pPr>
      <a:lvl4pPr marL="1600200" indent="-228600" algn="l" rtl="0" eaLnBrk="0" fontAlgn="base" hangingPunct="0">
        <a:spcBef>
          <a:spcPct val="20000"/>
        </a:spcBef>
        <a:spcAft>
          <a:spcPct val="0"/>
        </a:spcAft>
        <a:buClr>
          <a:schemeClr val="tx1"/>
        </a:buClr>
        <a:buSzPct val="100000"/>
        <a:buChar char="–"/>
        <a:defRPr sz="2000" b="1">
          <a:solidFill>
            <a:schemeClr val="tx1"/>
          </a:solidFill>
          <a:latin typeface="+mn-lt"/>
          <a:ea typeface="ＭＳ Ｐゴシック" charset="-128"/>
          <a:cs typeface="ＭＳ Ｐゴシック" charset="0"/>
        </a:defRPr>
      </a:lvl4pPr>
      <a:lvl5pPr marL="2057400" indent="-228600" algn="l" rtl="0" eaLnBrk="0" fontAlgn="base" hangingPunct="0">
        <a:spcBef>
          <a:spcPct val="20000"/>
        </a:spcBef>
        <a:spcAft>
          <a:spcPct val="0"/>
        </a:spcAft>
        <a:buSzPct val="100000"/>
        <a:buChar char="•"/>
        <a:defRPr sz="2000" b="1">
          <a:solidFill>
            <a:schemeClr val="tx1"/>
          </a:solidFill>
          <a:latin typeface="+mn-lt"/>
          <a:ea typeface="ＭＳ Ｐゴシック" charset="-128"/>
          <a:cs typeface="ＭＳ Ｐゴシック" charset="0"/>
        </a:defRPr>
      </a:lvl5pPr>
      <a:lvl6pPr marL="2514600" indent="-228600" algn="l" rtl="0" eaLnBrk="0" fontAlgn="base" hangingPunct="0">
        <a:spcBef>
          <a:spcPct val="20000"/>
        </a:spcBef>
        <a:spcAft>
          <a:spcPct val="0"/>
        </a:spcAft>
        <a:buSzPct val="100000"/>
        <a:buChar char="•"/>
        <a:defRPr sz="2000" b="1">
          <a:solidFill>
            <a:schemeClr val="tx1"/>
          </a:solidFill>
          <a:latin typeface="+mn-lt"/>
          <a:ea typeface="ＭＳ Ｐゴシック" charset="-128"/>
        </a:defRPr>
      </a:lvl6pPr>
      <a:lvl7pPr marL="2971800" indent="-228600" algn="l" rtl="0" eaLnBrk="0" fontAlgn="base" hangingPunct="0">
        <a:spcBef>
          <a:spcPct val="20000"/>
        </a:spcBef>
        <a:spcAft>
          <a:spcPct val="0"/>
        </a:spcAft>
        <a:buSzPct val="100000"/>
        <a:buChar char="•"/>
        <a:defRPr sz="2000" b="1">
          <a:solidFill>
            <a:schemeClr val="tx1"/>
          </a:solidFill>
          <a:latin typeface="+mn-lt"/>
          <a:ea typeface="ＭＳ Ｐゴシック" charset="-128"/>
        </a:defRPr>
      </a:lvl7pPr>
      <a:lvl8pPr marL="3429000" indent="-228600" algn="l" rtl="0" eaLnBrk="0" fontAlgn="base" hangingPunct="0">
        <a:spcBef>
          <a:spcPct val="20000"/>
        </a:spcBef>
        <a:spcAft>
          <a:spcPct val="0"/>
        </a:spcAft>
        <a:buSzPct val="100000"/>
        <a:buChar char="•"/>
        <a:defRPr sz="2000" b="1">
          <a:solidFill>
            <a:schemeClr val="tx1"/>
          </a:solidFill>
          <a:latin typeface="+mn-lt"/>
          <a:ea typeface="ＭＳ Ｐゴシック" charset="-128"/>
        </a:defRPr>
      </a:lvl8pPr>
      <a:lvl9pPr marL="3886200" indent="-228600" algn="l" rtl="0" eaLnBrk="0" fontAlgn="base" hangingPunct="0">
        <a:spcBef>
          <a:spcPct val="20000"/>
        </a:spcBef>
        <a:spcAft>
          <a:spcPct val="0"/>
        </a:spcAft>
        <a:buSzPct val="100000"/>
        <a:buChar char="•"/>
        <a:defRPr sz="2000" b="1">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57419" y="292947"/>
            <a:ext cx="7198061" cy="1219200"/>
          </a:xfrm>
          <a:prstGeom prst="rect">
            <a:avLst/>
          </a:prstGeom>
        </p:spPr>
        <p:txBody>
          <a:bodyPr vert="horz" lIns="99276" tIns="49638" rIns="99276" bIns="49638"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2357419" y="1706880"/>
            <a:ext cx="7198061" cy="4827694"/>
          </a:xfrm>
          <a:prstGeom prst="rect">
            <a:avLst/>
          </a:prstGeom>
        </p:spPr>
        <p:txBody>
          <a:bodyPr vert="horz" lIns="99276" tIns="49638" rIns="99276" bIns="4963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502920" y="6780107"/>
            <a:ext cx="2346960" cy="389467"/>
          </a:xfrm>
          <a:prstGeom prst="rect">
            <a:avLst/>
          </a:prstGeom>
        </p:spPr>
        <p:txBody>
          <a:bodyPr vert="horz" lIns="99276" tIns="49638" rIns="99276" bIns="49638" rtlCol="0" anchor="ctr"/>
          <a:lstStyle>
            <a:lvl1pPr algn="l">
              <a:defRPr sz="1300">
                <a:solidFill>
                  <a:schemeClr val="tx1">
                    <a:tint val="75000"/>
                  </a:schemeClr>
                </a:solidFill>
              </a:defRPr>
            </a:lvl1pPr>
          </a:lstStyle>
          <a:p>
            <a:pPr defTabSz="992764" eaLnBrk="1" fontAlgn="auto" hangingPunct="1">
              <a:spcBef>
                <a:spcPts val="0"/>
              </a:spcBef>
              <a:spcAft>
                <a:spcPts val="0"/>
              </a:spcAft>
            </a:pPr>
            <a:fld id="{A31D917C-D772-4AF5-945B-5DFA2AE13917}" type="datetimeFigureOut">
              <a:rPr lang="en-US" smtClean="0">
                <a:solidFill>
                  <a:prstClr val="black">
                    <a:tint val="75000"/>
                  </a:prstClr>
                </a:solidFill>
                <a:latin typeface="Calibri"/>
                <a:ea typeface="+mn-ea"/>
                <a:cs typeface="+mn-cs"/>
              </a:rPr>
              <a:pPr defTabSz="992764" eaLnBrk="1" fontAlgn="auto" hangingPunct="1">
                <a:spcBef>
                  <a:spcPts val="0"/>
                </a:spcBef>
                <a:spcAft>
                  <a:spcPts val="0"/>
                </a:spcAft>
              </a:pPr>
              <a:t>6/5/2015</a:t>
            </a:fld>
            <a:endParaRPr lang="en-CA">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436620" y="6780107"/>
            <a:ext cx="3185160" cy="389467"/>
          </a:xfrm>
          <a:prstGeom prst="rect">
            <a:avLst/>
          </a:prstGeom>
        </p:spPr>
        <p:txBody>
          <a:bodyPr vert="horz" lIns="99276" tIns="49638" rIns="99276" bIns="49638" rtlCol="0" anchor="ctr"/>
          <a:lstStyle>
            <a:lvl1pPr algn="ctr">
              <a:defRPr sz="1300">
                <a:solidFill>
                  <a:schemeClr val="tx1">
                    <a:tint val="75000"/>
                  </a:schemeClr>
                </a:solidFill>
              </a:defRPr>
            </a:lvl1pPr>
          </a:lstStyle>
          <a:p>
            <a:pPr defTabSz="992764" eaLnBrk="1" fontAlgn="auto" hangingPunct="1">
              <a:spcBef>
                <a:spcPts val="0"/>
              </a:spcBef>
              <a:spcAft>
                <a:spcPts val="0"/>
              </a:spcAft>
            </a:pPr>
            <a:endParaRPr lang="en-CA">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7208520" y="6780107"/>
            <a:ext cx="2346960" cy="389467"/>
          </a:xfrm>
          <a:prstGeom prst="rect">
            <a:avLst/>
          </a:prstGeom>
        </p:spPr>
        <p:txBody>
          <a:bodyPr vert="horz" lIns="99276" tIns="49638" rIns="99276" bIns="49638" rtlCol="0" anchor="ctr"/>
          <a:lstStyle>
            <a:lvl1pPr algn="r">
              <a:defRPr sz="1300">
                <a:solidFill>
                  <a:schemeClr val="tx1">
                    <a:tint val="75000"/>
                  </a:schemeClr>
                </a:solidFill>
              </a:defRPr>
            </a:lvl1pPr>
          </a:lstStyle>
          <a:p>
            <a:pPr defTabSz="992764" eaLnBrk="1" fontAlgn="auto" hangingPunct="1">
              <a:spcBef>
                <a:spcPts val="0"/>
              </a:spcBef>
              <a:spcAft>
                <a:spcPts val="0"/>
              </a:spcAft>
            </a:pPr>
            <a:fld id="{C070FB19-51A9-45B7-9B52-E335B3B9680E}" type="slidenum">
              <a:rPr lang="en-CA" smtClean="0">
                <a:solidFill>
                  <a:prstClr val="black">
                    <a:tint val="75000"/>
                  </a:prstClr>
                </a:solidFill>
                <a:latin typeface="Calibri"/>
                <a:ea typeface="+mn-ea"/>
                <a:cs typeface="+mn-cs"/>
              </a:rPr>
              <a:pPr defTabSz="992764" eaLnBrk="1" fontAlgn="auto" hangingPunct="1">
                <a:spcBef>
                  <a:spcPts val="0"/>
                </a:spcBef>
                <a:spcAft>
                  <a:spcPts val="0"/>
                </a:spcAft>
              </a:pPr>
              <a:t>‹#›</a:t>
            </a:fld>
            <a:endParaRPr lang="en-CA">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992764" rtl="0" eaLnBrk="1" latinLnBrk="0" hangingPunct="1">
        <a:spcBef>
          <a:spcPct val="0"/>
        </a:spcBef>
        <a:buNone/>
        <a:defRPr sz="3300" b="1" kern="1200">
          <a:solidFill>
            <a:schemeClr val="tx2"/>
          </a:solidFill>
          <a:latin typeface="Myriad Pro" pitchFamily="34" charset="0"/>
          <a:ea typeface="+mj-ea"/>
          <a:cs typeface="+mj-cs"/>
        </a:defRPr>
      </a:lvl1pPr>
    </p:titleStyle>
    <p:bodyStyle>
      <a:lvl1pPr marL="372287" indent="-372287" algn="l" defTabSz="992764" rtl="0" eaLnBrk="1" latinLnBrk="0" hangingPunct="1">
        <a:spcBef>
          <a:spcPct val="20000"/>
        </a:spcBef>
        <a:buFont typeface="Arial" pitchFamily="34" charset="0"/>
        <a:buChar char="•"/>
        <a:defRPr sz="3500" kern="1200">
          <a:solidFill>
            <a:schemeClr val="tx1">
              <a:lumMod val="75000"/>
              <a:lumOff val="25000"/>
            </a:schemeClr>
          </a:solidFill>
          <a:latin typeface="Myriad Pro" pitchFamily="34" charset="0"/>
          <a:ea typeface="+mn-ea"/>
          <a:cs typeface="+mn-cs"/>
        </a:defRPr>
      </a:lvl1pPr>
      <a:lvl2pPr marL="806621" indent="-310239" algn="l" defTabSz="992764" rtl="0" eaLnBrk="1" latinLnBrk="0" hangingPunct="1">
        <a:spcBef>
          <a:spcPct val="20000"/>
        </a:spcBef>
        <a:buFont typeface="Arial" pitchFamily="34" charset="0"/>
        <a:buChar char="–"/>
        <a:defRPr sz="3000" kern="1200">
          <a:solidFill>
            <a:schemeClr val="tx1">
              <a:lumMod val="75000"/>
              <a:lumOff val="25000"/>
            </a:schemeClr>
          </a:solidFill>
          <a:latin typeface="Myriad Pro" pitchFamily="34" charset="0"/>
          <a:ea typeface="+mn-ea"/>
          <a:cs typeface="+mn-cs"/>
        </a:defRPr>
      </a:lvl2pPr>
      <a:lvl3pPr marL="1240955" indent="-248191" algn="l" defTabSz="992764" rtl="0" eaLnBrk="1" latinLnBrk="0" hangingPunct="1">
        <a:spcBef>
          <a:spcPct val="20000"/>
        </a:spcBef>
        <a:buFont typeface="Arial" pitchFamily="34" charset="0"/>
        <a:buChar char="•"/>
        <a:defRPr sz="2600" kern="1200">
          <a:solidFill>
            <a:schemeClr val="tx1">
              <a:lumMod val="75000"/>
              <a:lumOff val="25000"/>
            </a:schemeClr>
          </a:solidFill>
          <a:latin typeface="Myriad Pro" pitchFamily="34" charset="0"/>
          <a:ea typeface="+mn-ea"/>
          <a:cs typeface="+mn-cs"/>
        </a:defRPr>
      </a:lvl3pPr>
      <a:lvl4pPr marL="1737337" indent="-248191" algn="l" defTabSz="992764" rtl="0" eaLnBrk="1" latinLnBrk="0" hangingPunct="1">
        <a:spcBef>
          <a:spcPct val="20000"/>
        </a:spcBef>
        <a:buFont typeface="Arial" pitchFamily="34" charset="0"/>
        <a:buChar char="–"/>
        <a:defRPr sz="2200" kern="1200">
          <a:solidFill>
            <a:schemeClr val="tx1">
              <a:lumMod val="75000"/>
              <a:lumOff val="25000"/>
            </a:schemeClr>
          </a:solidFill>
          <a:latin typeface="Myriad Pro" pitchFamily="34" charset="0"/>
          <a:ea typeface="+mn-ea"/>
          <a:cs typeface="+mn-cs"/>
        </a:defRPr>
      </a:lvl4pPr>
      <a:lvl5pPr marL="2233719" indent="-248191" algn="l" defTabSz="992764" rtl="0" eaLnBrk="1" latinLnBrk="0" hangingPunct="1">
        <a:spcBef>
          <a:spcPct val="20000"/>
        </a:spcBef>
        <a:buFont typeface="Arial" pitchFamily="34" charset="0"/>
        <a:buChar char="»"/>
        <a:defRPr sz="2200" kern="1200">
          <a:solidFill>
            <a:schemeClr val="tx1">
              <a:lumMod val="75000"/>
              <a:lumOff val="25000"/>
            </a:schemeClr>
          </a:solidFill>
          <a:latin typeface="Myriad Pro" pitchFamily="34" charset="0"/>
          <a:ea typeface="+mn-ea"/>
          <a:cs typeface="+mn-cs"/>
        </a:defRPr>
      </a:lvl5pPr>
      <a:lvl6pPr marL="2730101" indent="-248191" algn="l" defTabSz="99276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26483" indent="-248191" algn="l" defTabSz="99276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22865" indent="-248191" algn="l" defTabSz="99276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19247" indent="-248191" algn="l" defTabSz="99276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992764" rtl="0" eaLnBrk="1" latinLnBrk="0" hangingPunct="1">
        <a:defRPr sz="2000" kern="1200">
          <a:solidFill>
            <a:schemeClr val="tx1"/>
          </a:solidFill>
          <a:latin typeface="+mn-lt"/>
          <a:ea typeface="+mn-ea"/>
          <a:cs typeface="+mn-cs"/>
        </a:defRPr>
      </a:lvl1pPr>
      <a:lvl2pPr marL="496382" algn="l" defTabSz="992764" rtl="0" eaLnBrk="1" latinLnBrk="0" hangingPunct="1">
        <a:defRPr sz="2000" kern="1200">
          <a:solidFill>
            <a:schemeClr val="tx1"/>
          </a:solidFill>
          <a:latin typeface="+mn-lt"/>
          <a:ea typeface="+mn-ea"/>
          <a:cs typeface="+mn-cs"/>
        </a:defRPr>
      </a:lvl2pPr>
      <a:lvl3pPr marL="992764" algn="l" defTabSz="992764" rtl="0" eaLnBrk="1" latinLnBrk="0" hangingPunct="1">
        <a:defRPr sz="2000" kern="1200">
          <a:solidFill>
            <a:schemeClr val="tx1"/>
          </a:solidFill>
          <a:latin typeface="+mn-lt"/>
          <a:ea typeface="+mn-ea"/>
          <a:cs typeface="+mn-cs"/>
        </a:defRPr>
      </a:lvl3pPr>
      <a:lvl4pPr marL="1489146" algn="l" defTabSz="992764" rtl="0" eaLnBrk="1" latinLnBrk="0" hangingPunct="1">
        <a:defRPr sz="2000" kern="1200">
          <a:solidFill>
            <a:schemeClr val="tx1"/>
          </a:solidFill>
          <a:latin typeface="+mn-lt"/>
          <a:ea typeface="+mn-ea"/>
          <a:cs typeface="+mn-cs"/>
        </a:defRPr>
      </a:lvl4pPr>
      <a:lvl5pPr marL="1985528" algn="l" defTabSz="992764" rtl="0" eaLnBrk="1" latinLnBrk="0" hangingPunct="1">
        <a:defRPr sz="2000" kern="1200">
          <a:solidFill>
            <a:schemeClr val="tx1"/>
          </a:solidFill>
          <a:latin typeface="+mn-lt"/>
          <a:ea typeface="+mn-ea"/>
          <a:cs typeface="+mn-cs"/>
        </a:defRPr>
      </a:lvl5pPr>
      <a:lvl6pPr marL="2481910" algn="l" defTabSz="992764" rtl="0" eaLnBrk="1" latinLnBrk="0" hangingPunct="1">
        <a:defRPr sz="2000" kern="1200">
          <a:solidFill>
            <a:schemeClr val="tx1"/>
          </a:solidFill>
          <a:latin typeface="+mn-lt"/>
          <a:ea typeface="+mn-ea"/>
          <a:cs typeface="+mn-cs"/>
        </a:defRPr>
      </a:lvl6pPr>
      <a:lvl7pPr marL="2978292" algn="l" defTabSz="992764" rtl="0" eaLnBrk="1" latinLnBrk="0" hangingPunct="1">
        <a:defRPr sz="2000" kern="1200">
          <a:solidFill>
            <a:schemeClr val="tx1"/>
          </a:solidFill>
          <a:latin typeface="+mn-lt"/>
          <a:ea typeface="+mn-ea"/>
          <a:cs typeface="+mn-cs"/>
        </a:defRPr>
      </a:lvl7pPr>
      <a:lvl8pPr marL="3474674" algn="l" defTabSz="992764" rtl="0" eaLnBrk="1" latinLnBrk="0" hangingPunct="1">
        <a:defRPr sz="2000" kern="1200">
          <a:solidFill>
            <a:schemeClr val="tx1"/>
          </a:solidFill>
          <a:latin typeface="+mn-lt"/>
          <a:ea typeface="+mn-ea"/>
          <a:cs typeface="+mn-cs"/>
        </a:defRPr>
      </a:lvl8pPr>
      <a:lvl9pPr marL="3971056" algn="l" defTabSz="99276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3"/>
          <p:cNvSpPr>
            <a:spLocks noGrp="1" noChangeArrowheads="1"/>
          </p:cNvSpPr>
          <p:nvPr>
            <p:ph type="ctrTitle"/>
          </p:nvPr>
        </p:nvSpPr>
        <p:spPr>
          <a:xfrm>
            <a:off x="763588" y="1143000"/>
            <a:ext cx="8531225" cy="838200"/>
          </a:xfrm>
          <a:noFill/>
          <a:extLst>
            <a:ext uri="{909E8E84-426E-40dd-AFC4-6F175D3DCCD1}">
              <a14:hiddenFill xmlns:a14="http://schemas.microsoft.com/office/drawing/2010/main" xmlns="">
                <a:solidFill>
                  <a:srgbClr val="FFFFFF"/>
                </a:solidFill>
              </a14:hiddenFill>
            </a:ext>
          </a:extLst>
        </p:spPr>
        <p:txBody>
          <a:bodyPr lIns="90487" rIns="90487"/>
          <a:lstStyle/>
          <a:p>
            <a:r>
              <a:rPr lang="en-US" sz="3600" dirty="0" smtClean="0">
                <a:solidFill>
                  <a:schemeClr val="tx1"/>
                </a:solidFill>
                <a:effectLst/>
                <a:latin typeface="Times New Roman" charset="0"/>
                <a:ea typeface="ＭＳ Ｐゴシック" charset="0"/>
                <a:cs typeface="ＭＳ Ｐゴシック" charset="0"/>
              </a:rPr>
              <a:t>A Model for </a:t>
            </a:r>
            <a:r>
              <a:rPr lang="en-US" sz="3600" dirty="0" err="1" smtClean="0">
                <a:solidFill>
                  <a:schemeClr val="tx1"/>
                </a:solidFill>
                <a:effectLst/>
                <a:latin typeface="Times New Roman" charset="0"/>
                <a:ea typeface="ＭＳ Ｐゴシック" charset="0"/>
                <a:cs typeface="ＭＳ Ｐゴシック" charset="0"/>
              </a:rPr>
              <a:t>Interprofessional</a:t>
            </a:r>
            <a:r>
              <a:rPr lang="en-US" sz="3600" dirty="0" smtClean="0">
                <a:solidFill>
                  <a:schemeClr val="tx1"/>
                </a:solidFill>
                <a:effectLst/>
                <a:latin typeface="Times New Roman" charset="0"/>
                <a:ea typeface="ＭＳ Ｐゴシック" charset="0"/>
                <a:cs typeface="ＭＳ Ｐゴシック" charset="0"/>
              </a:rPr>
              <a:t> Education Through Case Study Roles</a:t>
            </a:r>
            <a:endParaRPr lang="en-US" sz="3600" dirty="0">
              <a:solidFill>
                <a:schemeClr val="tx1"/>
              </a:solidFill>
              <a:effectLst/>
              <a:latin typeface="Arial" charset="0"/>
              <a:ea typeface="ＭＳ Ｐゴシック" charset="0"/>
              <a:cs typeface="ＭＳ Ｐゴシック" charset="0"/>
            </a:endParaRPr>
          </a:p>
        </p:txBody>
      </p:sp>
      <p:sp>
        <p:nvSpPr>
          <p:cNvPr id="15364" name="Rectangle 4"/>
          <p:cNvSpPr>
            <a:spLocks noGrp="1" noChangeArrowheads="1"/>
          </p:cNvSpPr>
          <p:nvPr>
            <p:ph type="subTitle" idx="1"/>
          </p:nvPr>
        </p:nvSpPr>
        <p:spPr>
          <a:xfrm>
            <a:off x="2667000" y="2854325"/>
            <a:ext cx="4692650" cy="650875"/>
          </a:xfrm>
          <a:noFill/>
        </p:spPr>
        <p:txBody>
          <a:bodyPr lIns="90487" rIns="90487"/>
          <a:lstStyle/>
          <a:p>
            <a:r>
              <a:rPr lang="en-US" sz="2400">
                <a:latin typeface="Times New Roman" charset="0"/>
                <a:ea typeface="ＭＳ Ｐゴシック" charset="0"/>
                <a:cs typeface="ＭＳ Ｐゴシック" charset="0"/>
              </a:rPr>
              <a:t>Dianne Cameron, PhD</a:t>
            </a:r>
          </a:p>
        </p:txBody>
      </p:sp>
      <p:sp>
        <p:nvSpPr>
          <p:cNvPr id="15365" name="Rectangle 5"/>
          <p:cNvSpPr>
            <a:spLocks noChangeArrowheads="1"/>
          </p:cNvSpPr>
          <p:nvPr/>
        </p:nvSpPr>
        <p:spPr bwMode="auto">
          <a:xfrm>
            <a:off x="2570163" y="3352800"/>
            <a:ext cx="4841875"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spAutoFit/>
          </a:bodyPr>
          <a:lstStyle/>
          <a:p>
            <a:r>
              <a:rPr lang="en-US" sz="2000" b="1" i="1" dirty="0" smtClean="0"/>
              <a:t>Collaborative </a:t>
            </a:r>
            <a:r>
              <a:rPr lang="en-US" sz="2000" b="1" i="1" dirty="0"/>
              <a:t>Health Initiatives</a:t>
            </a:r>
          </a:p>
        </p:txBody>
      </p:sp>
      <p:graphicFrame>
        <p:nvGraphicFramePr>
          <p:cNvPr id="15362" name="Object 2"/>
          <p:cNvGraphicFramePr>
            <a:graphicFrameLocks noChangeAspect="1"/>
          </p:cNvGraphicFramePr>
          <p:nvPr/>
        </p:nvGraphicFramePr>
        <p:xfrm>
          <a:off x="2716213" y="4800600"/>
          <a:ext cx="4552950" cy="1295400"/>
        </p:xfrm>
        <a:graphic>
          <a:graphicData uri="http://schemas.openxmlformats.org/presentationml/2006/ole">
            <mc:AlternateContent xmlns:mc="http://schemas.openxmlformats.org/markup-compatibility/2006">
              <mc:Choice xmlns:v="urn:schemas-microsoft-com:vml" Requires="v">
                <p:oleObj spid="_x0000_s15394" name="Document" r:id="rId4" imgW="3835400" imgH="1092200" progId="Word.Document.8">
                  <p:embed/>
                </p:oleObj>
              </mc:Choice>
              <mc:Fallback>
                <p:oleObj name="Document" r:id="rId4" imgW="3835400" imgH="1092200"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6213" y="4800600"/>
                        <a:ext cx="4552950" cy="1295400"/>
                      </a:xfrm>
                      <a:prstGeom prst="rect">
                        <a:avLst/>
                      </a:prstGeom>
                      <a:solidFill>
                        <a:schemeClr val="tx1"/>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5366" name="Rectangle 21"/>
          <p:cNvSpPr>
            <a:spLocks noChangeArrowheads="1"/>
          </p:cNvSpPr>
          <p:nvPr/>
        </p:nvSpPr>
        <p:spPr bwMode="auto">
          <a:xfrm>
            <a:off x="3962400" y="5703888"/>
            <a:ext cx="262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p>
            <a:pPr algn="l"/>
            <a:r>
              <a:rPr lang="en-US" sz="1200" b="1">
                <a:solidFill>
                  <a:srgbClr val="130BA9"/>
                </a:solidFill>
                <a:latin typeface="Arial" charset="0"/>
                <a:cs typeface="Arial" charset="0"/>
              </a:rPr>
              <a:t>Faculty of Science &amp; Engineering</a:t>
            </a:r>
          </a:p>
        </p:txBody>
      </p:sp>
      <p:sp>
        <p:nvSpPr>
          <p:cNvPr id="14" name="Rectangle 4"/>
          <p:cNvSpPr txBox="1">
            <a:spLocks noChangeArrowheads="1"/>
          </p:cNvSpPr>
          <p:nvPr/>
        </p:nvSpPr>
        <p:spPr bwMode="auto">
          <a:xfrm>
            <a:off x="2667000" y="6248400"/>
            <a:ext cx="4692650" cy="650875"/>
          </a:xfrm>
          <a:prstGeom prst="rect">
            <a:avLst/>
          </a:prstGeom>
          <a:noFill/>
          <a:ln w="12700">
            <a:noFill/>
            <a:miter lim="800000"/>
            <a:headEnd/>
            <a:tailEnd/>
          </a:ln>
          <a:effectLst/>
        </p:spPr>
        <p:txBody>
          <a:bodyPr lIns="90487" tIns="44450" rIns="90487" bIns="44450"/>
          <a:lstStyle>
            <a:lvl1pPr>
              <a:defRPr sz="1400">
                <a:solidFill>
                  <a:schemeClr val="tx1"/>
                </a:solidFill>
                <a:latin typeface="Times New Roman" charset="0"/>
                <a:ea typeface="ＭＳ Ｐゴシック" charset="0"/>
                <a:cs typeface="ＭＳ Ｐゴシック" charset="0"/>
              </a:defRPr>
            </a:lvl1pPr>
            <a:lvl2pPr marL="37931725" indent="-37474525">
              <a:defRPr sz="1400">
                <a:solidFill>
                  <a:schemeClr val="tx1"/>
                </a:solidFill>
                <a:latin typeface="Times New Roman" charset="0"/>
                <a:ea typeface="ＭＳ Ｐゴシック" charset="0"/>
                <a:cs typeface="ＭＳ Ｐゴシック" charset="0"/>
              </a:defRPr>
            </a:lvl2pPr>
            <a:lvl3pPr>
              <a:defRPr sz="1400">
                <a:solidFill>
                  <a:schemeClr val="tx1"/>
                </a:solidFill>
                <a:latin typeface="Times New Roman" charset="0"/>
                <a:ea typeface="ＭＳ Ｐゴシック" charset="0"/>
                <a:cs typeface="ＭＳ Ｐゴシック" charset="0"/>
              </a:defRPr>
            </a:lvl3pPr>
            <a:lvl4pPr>
              <a:defRPr sz="1400">
                <a:solidFill>
                  <a:schemeClr val="tx1"/>
                </a:solidFill>
                <a:latin typeface="Times New Roman" charset="0"/>
                <a:ea typeface="ＭＳ Ｐゴシック" charset="0"/>
                <a:cs typeface="ＭＳ Ｐゴシック" charset="0"/>
              </a:defRPr>
            </a:lvl4pPr>
            <a:lvl5pPr>
              <a:defRPr sz="14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9pPr>
          </a:lstStyle>
          <a:p>
            <a:pPr>
              <a:spcBef>
                <a:spcPct val="20000"/>
              </a:spcBef>
              <a:buSzPct val="75000"/>
            </a:pPr>
            <a:r>
              <a:rPr lang="en-US" dirty="0"/>
              <a:t>Northern Health Research Conference</a:t>
            </a:r>
          </a:p>
          <a:p>
            <a:pPr>
              <a:spcBef>
                <a:spcPct val="20000"/>
              </a:spcBef>
              <a:buSzPct val="75000"/>
            </a:pPr>
            <a:r>
              <a:rPr lang="en-US" dirty="0" smtClean="0"/>
              <a:t>Timmins, </a:t>
            </a:r>
            <a:r>
              <a:rPr lang="en-US" dirty="0"/>
              <a:t>June 4</a:t>
            </a:r>
            <a:r>
              <a:rPr lang="en-US" dirty="0" smtClean="0"/>
              <a:t>-6,  2015</a:t>
            </a:r>
            <a:endParaRPr lang="en-US"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a:latin typeface="Times New Roman" charset="0"/>
                <a:ea typeface="ＭＳ Ｐゴシック" charset="0"/>
                <a:cs typeface="ＭＳ Ｐゴシック" charset="0"/>
              </a:rPr>
              <a:t>Pathophysiology - Interdisciplinary Practice…</a:t>
            </a:r>
          </a:p>
        </p:txBody>
      </p:sp>
      <p:sp>
        <p:nvSpPr>
          <p:cNvPr id="34819" name="Content Placeholder 2"/>
          <p:cNvSpPr>
            <a:spLocks noGrp="1"/>
          </p:cNvSpPr>
          <p:nvPr>
            <p:ph idx="1"/>
          </p:nvPr>
        </p:nvSpPr>
        <p:spPr>
          <a:xfrm>
            <a:off x="1228725" y="1752600"/>
            <a:ext cx="7600950" cy="4938713"/>
          </a:xfrm>
        </p:spPr>
        <p:txBody>
          <a:bodyPr/>
          <a:lstStyle/>
          <a:p>
            <a:pPr>
              <a:buFont typeface="Times" charset="0"/>
              <a:buNone/>
            </a:pPr>
            <a:r>
              <a:rPr lang="en-US" sz="2400">
                <a:latin typeface="Times New Roman" charset="0"/>
                <a:ea typeface="ＭＳ Ｐゴシック" charset="0"/>
                <a:cs typeface="ＭＳ Ｐゴシック" charset="0"/>
              </a:rPr>
              <a:t>Example Learner Activities (individual and team work):</a:t>
            </a:r>
          </a:p>
          <a:p>
            <a:r>
              <a:rPr lang="en-US" sz="2400" b="0">
                <a:latin typeface="Times New Roman" charset="0"/>
                <a:ea typeface="ＭＳ Ｐゴシック" charset="0"/>
                <a:cs typeface="Times New Roman" charset="0"/>
              </a:rPr>
              <a:t>Each student is assigned a preliminary case study patient and a health care role NOT matching his/her discipline</a:t>
            </a:r>
            <a:endParaRPr lang="en-US" sz="2400" b="0">
              <a:latin typeface="Times New Roman" charset="0"/>
              <a:ea typeface="ＭＳ Ｐゴシック" charset="0"/>
              <a:cs typeface="ＭＳ Ｐゴシック" charset="0"/>
            </a:endParaRPr>
          </a:p>
          <a:p>
            <a:r>
              <a:rPr lang="en-US" sz="2400" b="0">
                <a:latin typeface="Times New Roman" charset="0"/>
                <a:ea typeface="ＭＳ Ｐゴシック" charset="0"/>
                <a:cs typeface="Times New Roman" charset="0"/>
              </a:rPr>
              <a:t>Stage I case study report includes researching the role, scope of practice, licensure, interaction with patient, case based questions on pathophysiology, patient background</a:t>
            </a:r>
            <a:endParaRPr lang="en-US" sz="2400" b="0">
              <a:latin typeface="Times New Roman" charset="0"/>
              <a:ea typeface="ＭＳ Ｐゴシック" charset="0"/>
              <a:cs typeface="ＭＳ Ｐゴシック" charset="0"/>
            </a:endParaRPr>
          </a:p>
          <a:p>
            <a:r>
              <a:rPr lang="en-US" sz="2400" b="0">
                <a:latin typeface="Times New Roman" charset="0"/>
                <a:ea typeface="ＭＳ Ｐゴシック" charset="0"/>
                <a:cs typeface="Times New Roman" charset="0"/>
              </a:rPr>
              <a:t>Stage II case study – identifies classmates with different health care roles sharing same patient; team must pool information and submit joint case report</a:t>
            </a:r>
            <a:endParaRPr lang="en-US" sz="2400" b="0">
              <a:latin typeface="Times New Roman" charset="0"/>
              <a:ea typeface="ＭＳ Ｐゴシック" charset="0"/>
              <a:cs typeface="ＭＳ Ｐゴシック" charset="0"/>
            </a:endParaRPr>
          </a:p>
          <a:p>
            <a:r>
              <a:rPr lang="en-US" sz="2400" b="0">
                <a:latin typeface="Times New Roman" charset="0"/>
                <a:ea typeface="ＭＳ Ｐゴシック" charset="0"/>
                <a:cs typeface="Times New Roman" charset="0"/>
              </a:rPr>
              <a:t>Stage III case study – includes pathophysiology lab with tests/exploration related to each case</a:t>
            </a:r>
            <a:endParaRPr lang="en-US" sz="2400" b="0">
              <a:latin typeface="Times New Roman" charset="0"/>
              <a:ea typeface="ＭＳ Ｐゴシック" charset="0"/>
              <a:cs typeface="ＭＳ Ｐゴシック" charset="0"/>
            </a:endParaRPr>
          </a:p>
          <a:p>
            <a:r>
              <a:rPr lang="en-GB" sz="2400" b="0">
                <a:latin typeface="Times New Roman" charset="0"/>
                <a:ea typeface="ＭＳ Ｐゴシック" charset="0"/>
                <a:cs typeface="ＭＳ Ｐゴシック" charset="0"/>
              </a:rPr>
              <a:t>Final Health Care Team report &amp; oral presentation</a:t>
            </a:r>
            <a:endParaRPr lang="en-US" sz="2400" b="0">
              <a:latin typeface="Times New Roman" charset="0"/>
              <a:ea typeface="ＭＳ Ｐゴシック" charset="0"/>
              <a:cs typeface="ＭＳ Ｐゴシック"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latin typeface="Times New Roman" charset="0"/>
                <a:ea typeface="ＭＳ Ｐゴシック" charset="0"/>
                <a:cs typeface="ＭＳ Ｐゴシック" charset="0"/>
              </a:rPr>
              <a:t>Case Studies &amp; Roles</a:t>
            </a:r>
            <a:endParaRPr lang="en-US" sz="3600" i="1" dirty="0">
              <a:latin typeface="Times New Roman" charset="0"/>
              <a:ea typeface="ＭＳ Ｐゴシック" charset="0"/>
              <a:cs typeface="ＭＳ Ｐゴシック"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4009231"/>
              </p:ext>
            </p:extLst>
          </p:nvPr>
        </p:nvGraphicFramePr>
        <p:xfrm>
          <a:off x="990600" y="1828800"/>
          <a:ext cx="8382000" cy="4191000"/>
        </p:xfrm>
        <a:graphic>
          <a:graphicData uri="http://schemas.openxmlformats.org/drawingml/2006/table">
            <a:tbl>
              <a:tblPr firstRow="1" bandRow="1">
                <a:tableStyleId>{2D5ABB26-0587-4C30-8999-92F81FD0307C}</a:tableStyleId>
              </a:tblPr>
              <a:tblGrid>
                <a:gridCol w="2794000"/>
                <a:gridCol w="2794000"/>
                <a:gridCol w="2794000"/>
              </a:tblGrid>
              <a:tr h="523875">
                <a:tc>
                  <a:txBody>
                    <a:bodyPr/>
                    <a:lstStyle/>
                    <a:p>
                      <a:r>
                        <a:rPr lang="en-US" sz="2000" dirty="0" smtClean="0"/>
                        <a:t>Patient 1</a:t>
                      </a:r>
                      <a:endParaRPr lang="en-US" sz="2000" dirty="0"/>
                    </a:p>
                  </a:txBody>
                  <a:tcPr/>
                </a:tc>
                <a:tc>
                  <a:txBody>
                    <a:bodyPr/>
                    <a:lstStyle/>
                    <a:p>
                      <a:r>
                        <a:rPr lang="en-US" sz="2000" dirty="0" smtClean="0"/>
                        <a:t>Patient 2</a:t>
                      </a:r>
                      <a:endParaRPr lang="en-US" sz="2000" dirty="0"/>
                    </a:p>
                  </a:txBody>
                  <a:tcPr/>
                </a:tc>
                <a:tc>
                  <a:txBody>
                    <a:bodyPr/>
                    <a:lstStyle/>
                    <a:p>
                      <a:r>
                        <a:rPr lang="en-US" sz="2000" dirty="0" smtClean="0"/>
                        <a:t>Patient 3</a:t>
                      </a:r>
                      <a:endParaRPr lang="en-US" sz="2000" dirty="0"/>
                    </a:p>
                  </a:txBody>
                  <a:tcPr/>
                </a:tc>
              </a:tr>
              <a:tr h="523875">
                <a:tc>
                  <a:txBody>
                    <a:bodyPr/>
                    <a:lstStyle/>
                    <a:p>
                      <a:r>
                        <a:rPr lang="en-US" sz="2000" dirty="0" smtClean="0"/>
                        <a:t>Nurse Practitioner</a:t>
                      </a:r>
                    </a:p>
                  </a:txBody>
                  <a:tcPr/>
                </a:tc>
                <a:tc>
                  <a:txBody>
                    <a:bodyPr/>
                    <a:lstStyle/>
                    <a:p>
                      <a:r>
                        <a:rPr lang="en-US" sz="2000" dirty="0" smtClean="0"/>
                        <a:t>Paramedic</a:t>
                      </a:r>
                      <a:endParaRPr lang="en-US" sz="2000" dirty="0"/>
                    </a:p>
                  </a:txBody>
                  <a:tcPr/>
                </a:tc>
                <a:tc>
                  <a:txBody>
                    <a:bodyPr/>
                    <a:lstStyle/>
                    <a:p>
                      <a:r>
                        <a:rPr lang="en-US" sz="2000" dirty="0" smtClean="0"/>
                        <a:t>Optometrist</a:t>
                      </a:r>
                      <a:endParaRPr lang="en-US" sz="2000" dirty="0"/>
                    </a:p>
                  </a:txBody>
                  <a:tcPr/>
                </a:tc>
              </a:tr>
              <a:tr h="52387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Pathologist</a:t>
                      </a:r>
                    </a:p>
                  </a:txBody>
                  <a:tcPr/>
                </a:tc>
                <a:tc>
                  <a:txBody>
                    <a:bodyPr/>
                    <a:lstStyle/>
                    <a:p>
                      <a:r>
                        <a:rPr lang="en-US" sz="2000" dirty="0" smtClean="0"/>
                        <a:t>Radiologist</a:t>
                      </a:r>
                      <a:endParaRPr lang="en-US" sz="2000" dirty="0"/>
                    </a:p>
                  </a:txBody>
                  <a:tcPr/>
                </a:tc>
                <a:tc>
                  <a:txBody>
                    <a:bodyPr/>
                    <a:lstStyle/>
                    <a:p>
                      <a:r>
                        <a:rPr lang="en-US" sz="2000" dirty="0" smtClean="0"/>
                        <a:t>Respiratory Therapist</a:t>
                      </a:r>
                      <a:endParaRPr lang="en-US" sz="2000" dirty="0"/>
                    </a:p>
                  </a:txBody>
                  <a:tcPr/>
                </a:tc>
              </a:tr>
              <a:tr h="52387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err="1" smtClean="0"/>
                        <a:t>Parasitologist</a:t>
                      </a:r>
                      <a:endParaRPr lang="en-US" sz="2000" dirty="0" smtClean="0"/>
                    </a:p>
                  </a:txBody>
                  <a:tcPr/>
                </a:tc>
                <a:tc>
                  <a:txBody>
                    <a:bodyPr/>
                    <a:lstStyle/>
                    <a:p>
                      <a:r>
                        <a:rPr lang="en-US" sz="2000" dirty="0" smtClean="0"/>
                        <a:t>Emergency Physician</a:t>
                      </a:r>
                      <a:endParaRPr lang="en-US" sz="2000" dirty="0"/>
                    </a:p>
                  </a:txBody>
                  <a:tcPr/>
                </a:tc>
                <a:tc>
                  <a:txBody>
                    <a:bodyPr/>
                    <a:lstStyle/>
                    <a:p>
                      <a:r>
                        <a:rPr lang="en-US" sz="2000" dirty="0" smtClean="0"/>
                        <a:t>Chiropodist</a:t>
                      </a:r>
                      <a:endParaRPr lang="en-US" sz="2000" dirty="0"/>
                    </a:p>
                  </a:txBody>
                  <a:tcPr/>
                </a:tc>
              </a:tr>
              <a:tr h="52387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Laboratory Technician</a:t>
                      </a:r>
                    </a:p>
                  </a:txBody>
                  <a:tcPr/>
                </a:tc>
                <a:tc>
                  <a:txBody>
                    <a:bodyPr/>
                    <a:lstStyle/>
                    <a:p>
                      <a:r>
                        <a:rPr lang="en-US" sz="2000" dirty="0" smtClean="0"/>
                        <a:t>Dietician</a:t>
                      </a:r>
                      <a:endParaRPr lang="en-US" sz="2000" dirty="0"/>
                    </a:p>
                  </a:txBody>
                  <a:tcPr/>
                </a:tc>
                <a:tc>
                  <a:txBody>
                    <a:bodyPr/>
                    <a:lstStyle/>
                    <a:p>
                      <a:r>
                        <a:rPr lang="en-US" sz="2000" dirty="0" smtClean="0"/>
                        <a:t>Pharmacist</a:t>
                      </a:r>
                      <a:endParaRPr lang="en-US" sz="2000" dirty="0"/>
                    </a:p>
                  </a:txBody>
                  <a:tcPr/>
                </a:tc>
              </a:tr>
              <a:tr h="52387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Social Worker</a:t>
                      </a:r>
                    </a:p>
                  </a:txBody>
                  <a:tcPr/>
                </a:tc>
                <a:tc>
                  <a:txBody>
                    <a:bodyPr/>
                    <a:lstStyle/>
                    <a:p>
                      <a:r>
                        <a:rPr lang="en-US" sz="2000" dirty="0" smtClean="0"/>
                        <a:t>X-ray Technician</a:t>
                      </a:r>
                      <a:endParaRPr lang="en-US" sz="2000" dirty="0"/>
                    </a:p>
                  </a:txBody>
                  <a:tcPr/>
                </a:tc>
                <a:tc>
                  <a:txBody>
                    <a:bodyPr/>
                    <a:lstStyle/>
                    <a:p>
                      <a:r>
                        <a:rPr lang="en-US" sz="2000" dirty="0" smtClean="0"/>
                        <a:t>Family Physician</a:t>
                      </a:r>
                      <a:endParaRPr lang="en-US" sz="2000" dirty="0"/>
                    </a:p>
                  </a:txBody>
                  <a:tcPr/>
                </a:tc>
              </a:tr>
              <a:tr h="523875">
                <a:tc>
                  <a:txBody>
                    <a:bodyPr/>
                    <a:lstStyle/>
                    <a:p>
                      <a:r>
                        <a:rPr lang="en-US" sz="2000" dirty="0" smtClean="0"/>
                        <a:t>Nurse</a:t>
                      </a:r>
                      <a:endParaRPr lang="en-US" sz="2000" dirty="0"/>
                    </a:p>
                  </a:txBody>
                  <a:tcPr/>
                </a:tc>
                <a:tc>
                  <a:txBody>
                    <a:bodyPr/>
                    <a:lstStyle/>
                    <a:p>
                      <a:r>
                        <a:rPr lang="en-US" sz="2000" dirty="0" smtClean="0"/>
                        <a:t>Home Care Worker</a:t>
                      </a:r>
                      <a:endParaRPr lang="en-US" sz="2000" dirty="0"/>
                    </a:p>
                  </a:txBody>
                  <a:tcPr/>
                </a:tc>
                <a:tc>
                  <a:txBody>
                    <a:bodyPr/>
                    <a:lstStyle/>
                    <a:p>
                      <a:r>
                        <a:rPr lang="en-US" sz="2000" dirty="0" smtClean="0"/>
                        <a:t>Clinical Dietician</a:t>
                      </a:r>
                      <a:endParaRPr lang="en-US" sz="2000" dirty="0"/>
                    </a:p>
                  </a:txBody>
                  <a:tcPr/>
                </a:tc>
              </a:tr>
              <a:tr h="523875">
                <a:tc>
                  <a:txBody>
                    <a:bodyPr/>
                    <a:lstStyle/>
                    <a:p>
                      <a:r>
                        <a:rPr lang="en-US" sz="2000" dirty="0" smtClean="0"/>
                        <a:t>Aboriginal Elder</a:t>
                      </a:r>
                      <a:endParaRPr lang="en-US" sz="2000" dirty="0"/>
                    </a:p>
                  </a:txBody>
                  <a:tcPr/>
                </a:tc>
                <a:tc>
                  <a:txBody>
                    <a:bodyPr/>
                    <a:lstStyle/>
                    <a:p>
                      <a:r>
                        <a:rPr lang="en-US" sz="2000" dirty="0" smtClean="0"/>
                        <a:t>Physiotherapist</a:t>
                      </a:r>
                      <a:endParaRPr lang="en-US" sz="2000" dirty="0"/>
                    </a:p>
                  </a:txBody>
                  <a:tcPr/>
                </a:tc>
                <a:tc>
                  <a:txBody>
                    <a:bodyPr/>
                    <a:lstStyle/>
                    <a:p>
                      <a:r>
                        <a:rPr lang="en-US" sz="2000" dirty="0" smtClean="0"/>
                        <a:t>Lab</a:t>
                      </a:r>
                      <a:r>
                        <a:rPr lang="en-US" sz="2000" baseline="0" dirty="0" smtClean="0"/>
                        <a:t>  Technician</a:t>
                      </a:r>
                      <a:endParaRPr lang="en-US" sz="2000" dirty="0"/>
                    </a:p>
                  </a:txBody>
                  <a:tcPr/>
                </a:tc>
              </a:tr>
            </a:tbl>
          </a:graphicData>
        </a:graphic>
      </p:graphicFrame>
    </p:spTree>
    <p:extLst>
      <p:ext uri="{BB962C8B-B14F-4D97-AF65-F5344CB8AC3E}">
        <p14:creationId xmlns:p14="http://schemas.microsoft.com/office/powerpoint/2010/main" val="125215988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latin typeface="Times New Roman" charset="0"/>
                <a:ea typeface="ＭＳ Ｐゴシック" charset="0"/>
                <a:cs typeface="ＭＳ Ｐゴシック" charset="0"/>
              </a:rPr>
              <a:t>Case Studies &amp; Roles…</a:t>
            </a:r>
            <a:endParaRPr lang="en-US" sz="3600" i="1" dirty="0">
              <a:latin typeface="Times New Roman" charset="0"/>
              <a:ea typeface="ＭＳ Ｐゴシック" charset="0"/>
              <a:cs typeface="ＭＳ Ｐゴシック"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0490968"/>
              </p:ext>
            </p:extLst>
          </p:nvPr>
        </p:nvGraphicFramePr>
        <p:xfrm>
          <a:off x="990600" y="1828800"/>
          <a:ext cx="8382000" cy="2834640"/>
        </p:xfrm>
        <a:graphic>
          <a:graphicData uri="http://schemas.openxmlformats.org/drawingml/2006/table">
            <a:tbl>
              <a:tblPr firstRow="1" bandRow="1">
                <a:tableStyleId>{2D5ABB26-0587-4C30-8999-92F81FD0307C}</a:tableStyleId>
              </a:tblPr>
              <a:tblGrid>
                <a:gridCol w="2794000"/>
                <a:gridCol w="2794000"/>
                <a:gridCol w="2794000"/>
              </a:tblGrid>
              <a:tr h="523875">
                <a:tc>
                  <a:txBody>
                    <a:bodyPr/>
                    <a:lstStyle/>
                    <a:p>
                      <a:r>
                        <a:rPr lang="en-US" sz="2000" dirty="0" smtClean="0"/>
                        <a:t>Patient 1, Mr. </a:t>
                      </a:r>
                      <a:r>
                        <a:rPr lang="en-US" sz="2000" dirty="0" err="1" smtClean="0"/>
                        <a:t>Minto</a:t>
                      </a:r>
                      <a:endParaRPr lang="en-US" sz="2000" dirty="0"/>
                    </a:p>
                  </a:txBody>
                  <a:tcPr/>
                </a:tc>
                <a:tc>
                  <a:txBody>
                    <a:bodyPr/>
                    <a:lstStyle/>
                    <a:p>
                      <a:r>
                        <a:rPr lang="en-US" sz="2000" dirty="0" smtClean="0"/>
                        <a:t>Patients 2, Gauthier brothers</a:t>
                      </a:r>
                      <a:endParaRPr lang="en-US" sz="2000" dirty="0"/>
                    </a:p>
                  </a:txBody>
                  <a:tcPr/>
                </a:tc>
                <a:tc>
                  <a:txBody>
                    <a:bodyPr/>
                    <a:lstStyle/>
                    <a:p>
                      <a:r>
                        <a:rPr lang="en-US" sz="2000" dirty="0" smtClean="0"/>
                        <a:t>Patient 3, Annie Armstrong</a:t>
                      </a:r>
                      <a:endParaRPr lang="en-US" sz="2000" dirty="0"/>
                    </a:p>
                  </a:txBody>
                  <a:tcPr/>
                </a:tc>
              </a:tr>
              <a:tr h="523875">
                <a:tc>
                  <a:txBody>
                    <a:bodyPr/>
                    <a:lstStyle/>
                    <a:p>
                      <a:r>
                        <a:rPr lang="en-US" sz="2000" dirty="0" smtClean="0"/>
                        <a:t>Aboriginal</a:t>
                      </a:r>
                      <a:r>
                        <a:rPr lang="en-US" sz="2000" baseline="0" dirty="0" smtClean="0"/>
                        <a:t> Cree trapper near </a:t>
                      </a:r>
                      <a:r>
                        <a:rPr lang="en-US" sz="2000" baseline="0" dirty="0" err="1" smtClean="0"/>
                        <a:t>Hornepayne</a:t>
                      </a:r>
                      <a:r>
                        <a:rPr lang="en-US" sz="2000" baseline="0" dirty="0" smtClean="0"/>
                        <a:t>, </a:t>
                      </a:r>
                      <a:r>
                        <a:rPr lang="en-GB" sz="1800" kern="1200" dirty="0" smtClean="0">
                          <a:solidFill>
                            <a:schemeClr val="tx1"/>
                          </a:solidFill>
                          <a:effectLst/>
                          <a:latin typeface="+mn-lt"/>
                          <a:ea typeface="+mn-ea"/>
                          <a:cs typeface="+mn-cs"/>
                        </a:rPr>
                        <a:t>pain in right side below the rib cage, dark coloured</a:t>
                      </a:r>
                      <a:r>
                        <a:rPr lang="en-GB" sz="1800" kern="1200" baseline="0" dirty="0" smtClean="0">
                          <a:solidFill>
                            <a:schemeClr val="tx1"/>
                          </a:solidFill>
                          <a:effectLst/>
                          <a:latin typeface="+mn-lt"/>
                          <a:ea typeface="+mn-ea"/>
                          <a:cs typeface="+mn-cs"/>
                        </a:rPr>
                        <a:t> </a:t>
                      </a:r>
                      <a:r>
                        <a:rPr lang="en-GB" sz="1800" kern="1200" dirty="0" smtClean="0">
                          <a:solidFill>
                            <a:schemeClr val="tx1"/>
                          </a:solidFill>
                          <a:effectLst/>
                          <a:latin typeface="+mn-lt"/>
                          <a:ea typeface="+mn-ea"/>
                          <a:cs typeface="+mn-cs"/>
                        </a:rPr>
                        <a:t>urine, reluctant</a:t>
                      </a:r>
                      <a:r>
                        <a:rPr lang="en-GB" sz="1800" kern="1200" baseline="0" dirty="0" smtClean="0">
                          <a:solidFill>
                            <a:schemeClr val="tx1"/>
                          </a:solidFill>
                          <a:effectLst/>
                          <a:latin typeface="+mn-lt"/>
                          <a:ea typeface="+mn-ea"/>
                          <a:cs typeface="+mn-cs"/>
                        </a:rPr>
                        <a:t> to seek medical help</a:t>
                      </a:r>
                      <a:r>
                        <a:rPr lang="en-US" sz="2000" dirty="0" smtClean="0">
                          <a:effectLst/>
                        </a:rPr>
                        <a:t> </a:t>
                      </a:r>
                    </a:p>
                    <a:p>
                      <a:endParaRPr lang="en-US" sz="2000" dirty="0" smtClean="0"/>
                    </a:p>
                  </a:txBody>
                  <a:tcPr/>
                </a:tc>
                <a:tc>
                  <a:txBody>
                    <a:bodyPr/>
                    <a:lstStyle/>
                    <a:p>
                      <a:r>
                        <a:rPr lang="en-US" sz="2000" dirty="0" smtClean="0"/>
                        <a:t>Fragile elderly bachelor brothers on</a:t>
                      </a:r>
                      <a:r>
                        <a:rPr lang="en-US" sz="2000" baseline="0" dirty="0" smtClean="0"/>
                        <a:t> farm near </a:t>
                      </a:r>
                      <a:r>
                        <a:rPr lang="en-US" sz="2000" baseline="0" dirty="0" err="1" smtClean="0"/>
                        <a:t>Verner</a:t>
                      </a:r>
                      <a:r>
                        <a:rPr lang="en-US" sz="2000" baseline="0" dirty="0" smtClean="0"/>
                        <a:t>, attacked by rabid cow &amp; trapped on shed roof, speak no English</a:t>
                      </a:r>
                      <a:endParaRPr lang="en-US" sz="2000" dirty="0"/>
                    </a:p>
                  </a:txBody>
                  <a:tcPr/>
                </a:tc>
                <a:tc>
                  <a:txBody>
                    <a:bodyPr/>
                    <a:lstStyle/>
                    <a:p>
                      <a:r>
                        <a:rPr lang="en-US" sz="2000" dirty="0" smtClean="0"/>
                        <a:t>Morbidly obese former</a:t>
                      </a:r>
                      <a:r>
                        <a:rPr lang="en-US" sz="2000" baseline="0" dirty="0" smtClean="0"/>
                        <a:t> logging camp cook with skin &amp; visual problems, sleep disturbance, always hungry &amp; thirsty</a:t>
                      </a:r>
                      <a:endParaRPr lang="en-US" sz="2000" dirty="0"/>
                    </a:p>
                  </a:txBody>
                  <a:tcPr/>
                </a:tc>
              </a:tr>
            </a:tbl>
          </a:graphicData>
        </a:graphic>
      </p:graphicFrame>
    </p:spTree>
    <p:extLst>
      <p:ext uri="{BB962C8B-B14F-4D97-AF65-F5344CB8AC3E}">
        <p14:creationId xmlns:p14="http://schemas.microsoft.com/office/powerpoint/2010/main" val="216278477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latin typeface="Times New Roman" charset="0"/>
                <a:ea typeface="ＭＳ Ｐゴシック" charset="0"/>
                <a:cs typeface="ＭＳ Ｐゴシック" charset="0"/>
              </a:rPr>
              <a:t>Case Studies &amp; Roles…</a:t>
            </a:r>
            <a:endParaRPr lang="en-US" sz="3600" i="1" dirty="0">
              <a:latin typeface="Times New Roman" charset="0"/>
              <a:ea typeface="ＭＳ Ｐゴシック" charset="0"/>
              <a:cs typeface="ＭＳ Ｐゴシック"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5470278"/>
              </p:ext>
            </p:extLst>
          </p:nvPr>
        </p:nvGraphicFramePr>
        <p:xfrm>
          <a:off x="609600" y="1752600"/>
          <a:ext cx="8915400" cy="3733800"/>
        </p:xfrm>
        <a:graphic>
          <a:graphicData uri="http://schemas.openxmlformats.org/drawingml/2006/table">
            <a:tbl>
              <a:tblPr firstRow="1" bandRow="1">
                <a:tableStyleId>{2D5ABB26-0587-4C30-8999-92F81FD0307C}</a:tableStyleId>
              </a:tblPr>
              <a:tblGrid>
                <a:gridCol w="2971800"/>
                <a:gridCol w="2971800"/>
                <a:gridCol w="2971800"/>
              </a:tblGrid>
              <a:tr h="451410">
                <a:tc>
                  <a:txBody>
                    <a:bodyPr/>
                    <a:lstStyle/>
                    <a:p>
                      <a:r>
                        <a:rPr lang="en-US" sz="2000" dirty="0" smtClean="0"/>
                        <a:t>Patient 4</a:t>
                      </a:r>
                      <a:endParaRPr lang="en-US" sz="2000" dirty="0"/>
                    </a:p>
                  </a:txBody>
                  <a:tcPr/>
                </a:tc>
                <a:tc>
                  <a:txBody>
                    <a:bodyPr/>
                    <a:lstStyle/>
                    <a:p>
                      <a:r>
                        <a:rPr lang="en-US" sz="2000" dirty="0" smtClean="0"/>
                        <a:t>Patient 5</a:t>
                      </a:r>
                      <a:endParaRPr lang="en-US" sz="2000" dirty="0"/>
                    </a:p>
                  </a:txBody>
                  <a:tcPr/>
                </a:tc>
                <a:tc>
                  <a:txBody>
                    <a:bodyPr/>
                    <a:lstStyle/>
                    <a:p>
                      <a:r>
                        <a:rPr lang="en-US" sz="2000" dirty="0" smtClean="0"/>
                        <a:t>Patient 6</a:t>
                      </a:r>
                      <a:endParaRPr lang="en-US" sz="2000" dirty="0"/>
                    </a:p>
                  </a:txBody>
                  <a:tcPr/>
                </a:tc>
              </a:tr>
              <a:tr h="573930">
                <a:tc>
                  <a:txBody>
                    <a:bodyPr/>
                    <a:lstStyle/>
                    <a:p>
                      <a:r>
                        <a:rPr lang="en-US" sz="2000" dirty="0" smtClean="0"/>
                        <a:t>Nurse Practitioner</a:t>
                      </a:r>
                    </a:p>
                  </a:txBody>
                  <a:tcPr/>
                </a:tc>
                <a:tc>
                  <a:txBody>
                    <a:bodyPr/>
                    <a:lstStyle/>
                    <a:p>
                      <a:r>
                        <a:rPr lang="en-US" sz="2000" dirty="0" smtClean="0"/>
                        <a:t>Oncologist</a:t>
                      </a:r>
                      <a:endParaRPr lang="en-US" sz="2000" dirty="0"/>
                    </a:p>
                  </a:txBody>
                  <a:tcPr/>
                </a:tc>
                <a:tc>
                  <a:txBody>
                    <a:bodyPr/>
                    <a:lstStyle/>
                    <a:p>
                      <a:r>
                        <a:rPr lang="en-US" sz="2000" smtClean="0"/>
                        <a:t>Obstetrician /Gynecologist</a:t>
                      </a:r>
                      <a:endParaRPr lang="en-US" sz="2000" dirty="0"/>
                    </a:p>
                  </a:txBody>
                  <a:tcPr/>
                </a:tc>
              </a:tr>
              <a:tr h="4514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Social Worker</a:t>
                      </a:r>
                    </a:p>
                  </a:txBody>
                  <a:tcPr/>
                </a:tc>
                <a:tc>
                  <a:txBody>
                    <a:bodyPr/>
                    <a:lstStyle/>
                    <a:p>
                      <a:r>
                        <a:rPr lang="en-US" sz="2000" dirty="0" smtClean="0"/>
                        <a:t>Radiation Therapist</a:t>
                      </a:r>
                      <a:endParaRPr lang="en-US" sz="2000" dirty="0"/>
                    </a:p>
                  </a:txBody>
                  <a:tcPr/>
                </a:tc>
                <a:tc>
                  <a:txBody>
                    <a:bodyPr/>
                    <a:lstStyle/>
                    <a:p>
                      <a:r>
                        <a:rPr lang="en-US" sz="2000" dirty="0" smtClean="0"/>
                        <a:t>Genetic </a:t>
                      </a:r>
                      <a:r>
                        <a:rPr lang="en-US" sz="2000" dirty="0" err="1" smtClean="0"/>
                        <a:t>Counsellor</a:t>
                      </a:r>
                      <a:endParaRPr lang="en-US" sz="2000" dirty="0"/>
                    </a:p>
                  </a:txBody>
                  <a:tcPr/>
                </a:tc>
              </a:tr>
              <a:tr h="4514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err="1" smtClean="0"/>
                        <a:t>Endocronologist</a:t>
                      </a:r>
                      <a:endParaRPr lang="en-US" sz="2000" dirty="0" smtClean="0"/>
                    </a:p>
                  </a:txBody>
                  <a:tcPr/>
                </a:tc>
                <a:tc>
                  <a:txBody>
                    <a:bodyPr/>
                    <a:lstStyle/>
                    <a:p>
                      <a:r>
                        <a:rPr lang="en-US" sz="2000" dirty="0" smtClean="0"/>
                        <a:t>Naturopath</a:t>
                      </a:r>
                      <a:endParaRPr lang="en-US" sz="2000" dirty="0"/>
                    </a:p>
                  </a:txBody>
                  <a:tcPr/>
                </a:tc>
                <a:tc>
                  <a:txBody>
                    <a:bodyPr/>
                    <a:lstStyle/>
                    <a:p>
                      <a:r>
                        <a:rPr lang="en-US" sz="2000" dirty="0" smtClean="0"/>
                        <a:t>Spouse</a:t>
                      </a:r>
                      <a:endParaRPr lang="en-US" sz="2000" dirty="0"/>
                    </a:p>
                  </a:txBody>
                  <a:tcPr/>
                </a:tc>
              </a:tr>
              <a:tr h="4514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Bariatric Surgeon</a:t>
                      </a:r>
                    </a:p>
                  </a:txBody>
                  <a:tcPr/>
                </a:tc>
                <a:tc>
                  <a:txBody>
                    <a:bodyPr/>
                    <a:lstStyle/>
                    <a:p>
                      <a:r>
                        <a:rPr lang="en-US" sz="2000" dirty="0" smtClean="0"/>
                        <a:t>Clinical Psychologist</a:t>
                      </a:r>
                      <a:endParaRPr lang="en-US" sz="2000" dirty="0"/>
                    </a:p>
                  </a:txBody>
                  <a:tcPr/>
                </a:tc>
                <a:tc>
                  <a:txBody>
                    <a:bodyPr/>
                    <a:lstStyle/>
                    <a:p>
                      <a:r>
                        <a:rPr lang="en-US" sz="2000" dirty="0" smtClean="0"/>
                        <a:t>Midwife</a:t>
                      </a:r>
                      <a:endParaRPr lang="en-US" sz="2000" dirty="0"/>
                    </a:p>
                  </a:txBody>
                  <a:tcPr/>
                </a:tc>
              </a:tr>
              <a:tr h="4514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Psychiatrist</a:t>
                      </a:r>
                    </a:p>
                  </a:txBody>
                  <a:tcPr/>
                </a:tc>
                <a:tc>
                  <a:txBody>
                    <a:bodyPr/>
                    <a:lstStyle/>
                    <a:p>
                      <a:r>
                        <a:rPr lang="en-US" sz="2000" dirty="0" smtClean="0"/>
                        <a:t>Oncology Nurse</a:t>
                      </a:r>
                      <a:endParaRPr lang="en-US" sz="2000" dirty="0"/>
                    </a:p>
                  </a:txBody>
                  <a:tcPr/>
                </a:tc>
                <a:tc>
                  <a:txBody>
                    <a:bodyPr/>
                    <a:lstStyle/>
                    <a:p>
                      <a:r>
                        <a:rPr lang="en-US" sz="2000" dirty="0" smtClean="0"/>
                        <a:t>Ultrasound Technician</a:t>
                      </a:r>
                      <a:endParaRPr lang="en-US" sz="2000" dirty="0"/>
                    </a:p>
                  </a:txBody>
                  <a:tcPr/>
                </a:tc>
              </a:tr>
              <a:tr h="451410">
                <a:tc>
                  <a:txBody>
                    <a:bodyPr/>
                    <a:lstStyle/>
                    <a:p>
                      <a:r>
                        <a:rPr lang="en-US" sz="2000" dirty="0" smtClean="0"/>
                        <a:t>Nurse</a:t>
                      </a:r>
                      <a:endParaRPr lang="en-US" sz="2000" dirty="0"/>
                    </a:p>
                  </a:txBody>
                  <a:tcPr/>
                </a:tc>
                <a:tc>
                  <a:txBody>
                    <a:bodyPr/>
                    <a:lstStyle/>
                    <a:p>
                      <a:r>
                        <a:rPr lang="en-US" sz="2000" dirty="0" smtClean="0"/>
                        <a:t>Health Care Chaplin</a:t>
                      </a:r>
                      <a:endParaRPr lang="en-US" sz="2000" dirty="0"/>
                    </a:p>
                  </a:txBody>
                  <a:tcPr/>
                </a:tc>
                <a:tc>
                  <a:txBody>
                    <a:bodyPr/>
                    <a:lstStyle/>
                    <a:p>
                      <a:endParaRPr lang="en-US" sz="2000" dirty="0"/>
                    </a:p>
                  </a:txBody>
                  <a:tcPr/>
                </a:tc>
              </a:tr>
              <a:tr h="451410">
                <a:tc>
                  <a:txBody>
                    <a:bodyPr/>
                    <a:lstStyle/>
                    <a:p>
                      <a:r>
                        <a:rPr lang="en-US" sz="2000" dirty="0" smtClean="0"/>
                        <a:t>Dietician</a:t>
                      </a:r>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Tree>
    <p:extLst>
      <p:ext uri="{BB962C8B-B14F-4D97-AF65-F5344CB8AC3E}">
        <p14:creationId xmlns:p14="http://schemas.microsoft.com/office/powerpoint/2010/main" val="153509510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latin typeface="Times New Roman" charset="0"/>
                <a:ea typeface="ＭＳ Ｐゴシック" charset="0"/>
                <a:cs typeface="ＭＳ Ｐゴシック" charset="0"/>
              </a:rPr>
              <a:t>Case Studies &amp; Roles…</a:t>
            </a:r>
            <a:endParaRPr lang="en-US" sz="3600" i="1" dirty="0">
              <a:latin typeface="Times New Roman" charset="0"/>
              <a:ea typeface="ＭＳ Ｐゴシック" charset="0"/>
              <a:cs typeface="ＭＳ Ｐゴシック"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2320224"/>
              </p:ext>
            </p:extLst>
          </p:nvPr>
        </p:nvGraphicFramePr>
        <p:xfrm>
          <a:off x="990600" y="1828800"/>
          <a:ext cx="8382000" cy="2011680"/>
        </p:xfrm>
        <a:graphic>
          <a:graphicData uri="http://schemas.openxmlformats.org/drawingml/2006/table">
            <a:tbl>
              <a:tblPr firstRow="1" bandRow="1">
                <a:tableStyleId>{2D5ABB26-0587-4C30-8999-92F81FD0307C}</a:tableStyleId>
              </a:tblPr>
              <a:tblGrid>
                <a:gridCol w="2794000"/>
                <a:gridCol w="2794000"/>
                <a:gridCol w="2794000"/>
              </a:tblGrid>
              <a:tr h="523875">
                <a:tc>
                  <a:txBody>
                    <a:bodyPr/>
                    <a:lstStyle/>
                    <a:p>
                      <a:r>
                        <a:rPr lang="en-US" sz="2000" dirty="0" smtClean="0"/>
                        <a:t>Patient 4, </a:t>
                      </a:r>
                      <a:r>
                        <a:rPr lang="en-US" sz="2000" baseline="0" dirty="0" smtClean="0"/>
                        <a:t>Annie Armstrong (2)</a:t>
                      </a:r>
                      <a:endParaRPr lang="en-US" sz="2000" dirty="0"/>
                    </a:p>
                  </a:txBody>
                  <a:tcPr/>
                </a:tc>
                <a:tc>
                  <a:txBody>
                    <a:bodyPr/>
                    <a:lstStyle/>
                    <a:p>
                      <a:r>
                        <a:rPr lang="en-US" sz="2000" dirty="0" smtClean="0"/>
                        <a:t>Patients 5, Mike </a:t>
                      </a:r>
                      <a:r>
                        <a:rPr lang="en-US" sz="2000" dirty="0" err="1" smtClean="0"/>
                        <a:t>Periera</a:t>
                      </a:r>
                      <a:endParaRPr lang="en-US" sz="2000" dirty="0"/>
                    </a:p>
                  </a:txBody>
                  <a:tcPr/>
                </a:tc>
                <a:tc>
                  <a:txBody>
                    <a:bodyPr/>
                    <a:lstStyle/>
                    <a:p>
                      <a:r>
                        <a:rPr lang="en-US" sz="2000" dirty="0" smtClean="0"/>
                        <a:t>Patient 6, Janet Simmons</a:t>
                      </a:r>
                      <a:endParaRPr lang="en-US" sz="2000" dirty="0"/>
                    </a:p>
                  </a:txBody>
                  <a:tcPr/>
                </a:tc>
              </a:tr>
              <a:tr h="523875">
                <a:tc>
                  <a:txBody>
                    <a:bodyPr/>
                    <a:lstStyle/>
                    <a:p>
                      <a:r>
                        <a:rPr lang="en-CA" sz="2000" dirty="0" smtClean="0"/>
                        <a:t>Enters program</a:t>
                      </a:r>
                      <a:r>
                        <a:rPr lang="en-CA" sz="2000" baseline="0" dirty="0" smtClean="0"/>
                        <a:t> for bariatric surgery for weight loss</a:t>
                      </a:r>
                      <a:endParaRPr lang="en-US" sz="2000" dirty="0" smtClean="0">
                        <a:effectLst/>
                      </a:endParaRPr>
                    </a:p>
                    <a:p>
                      <a:endParaRPr lang="en-US" sz="2000" dirty="0" smtClean="0"/>
                    </a:p>
                  </a:txBody>
                  <a:tcPr/>
                </a:tc>
                <a:tc>
                  <a:txBody>
                    <a:bodyPr/>
                    <a:lstStyle/>
                    <a:p>
                      <a:r>
                        <a:rPr lang="en-US" sz="2000" dirty="0" smtClean="0"/>
                        <a:t>Heavy smoker with emphysema, now terminal lung cancer; palliative case</a:t>
                      </a:r>
                      <a:endParaRPr lang="en-US" sz="2000" dirty="0"/>
                    </a:p>
                  </a:txBody>
                  <a:tcPr/>
                </a:tc>
                <a:tc>
                  <a:txBody>
                    <a:bodyPr/>
                    <a:lstStyle/>
                    <a:p>
                      <a:r>
                        <a:rPr lang="en-US" sz="2000" dirty="0" smtClean="0"/>
                        <a:t>Pregnant in an isolated rural area, lost previous child to genetic disorder; healthy but fearful</a:t>
                      </a:r>
                      <a:endParaRPr lang="en-US" sz="2000" dirty="0"/>
                    </a:p>
                  </a:txBody>
                  <a:tcPr/>
                </a:tc>
              </a:tr>
            </a:tbl>
          </a:graphicData>
        </a:graphic>
      </p:graphicFrame>
    </p:spTree>
    <p:extLst>
      <p:ext uri="{BB962C8B-B14F-4D97-AF65-F5344CB8AC3E}">
        <p14:creationId xmlns:p14="http://schemas.microsoft.com/office/powerpoint/2010/main" val="48695857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a:latin typeface="Times New Roman" charset="0"/>
                <a:ea typeface="ＭＳ Ｐゴシック" charset="0"/>
                <a:cs typeface="ＭＳ Ｐゴシック" charset="0"/>
              </a:rPr>
              <a:t>Measuring Effectiveness</a:t>
            </a:r>
          </a:p>
        </p:txBody>
      </p:sp>
      <p:sp>
        <p:nvSpPr>
          <p:cNvPr id="39939" name="Content Placeholder 2"/>
          <p:cNvSpPr>
            <a:spLocks noGrp="1"/>
          </p:cNvSpPr>
          <p:nvPr>
            <p:ph idx="1"/>
          </p:nvPr>
        </p:nvSpPr>
        <p:spPr>
          <a:xfrm>
            <a:off x="1228725" y="1524001"/>
            <a:ext cx="7600950" cy="5303838"/>
          </a:xfrm>
        </p:spPr>
        <p:txBody>
          <a:bodyPr/>
          <a:lstStyle/>
          <a:p>
            <a:r>
              <a:rPr lang="en-US" sz="2400" dirty="0">
                <a:latin typeface="Times New Roman" charset="0"/>
                <a:ea typeface="ＭＳ Ｐゴシック" charset="0"/>
                <a:cs typeface="ＭＳ Ｐゴシック" charset="0"/>
              </a:rPr>
              <a:t>Each course uses an entry/exit assessment tool to evaluate changes in knowledge and awareness of IPE/IPC by students who have completed the course</a:t>
            </a:r>
          </a:p>
          <a:p>
            <a:r>
              <a:rPr lang="en-US" sz="2400" dirty="0">
                <a:latin typeface="Times New Roman" charset="0"/>
                <a:ea typeface="ＭＳ Ｐゴシック" charset="0"/>
                <a:cs typeface="ＭＳ Ｐゴシック" charset="0"/>
              </a:rPr>
              <a:t>Participating course instructors are asked for input </a:t>
            </a:r>
            <a:r>
              <a:rPr lang="en-US" sz="2400" dirty="0" smtClean="0">
                <a:latin typeface="Times New Roman" charset="0"/>
                <a:ea typeface="ＭＳ Ｐゴシック" charset="0"/>
                <a:cs typeface="ＭＳ Ｐゴシック" charset="0"/>
              </a:rPr>
              <a:t>before, during, and after course completion</a:t>
            </a:r>
          </a:p>
          <a:p>
            <a:r>
              <a:rPr lang="en-US" sz="2400" dirty="0" smtClean="0">
                <a:latin typeface="Times New Roman" charset="0"/>
                <a:ea typeface="ＭＳ Ｐゴシック" charset="0"/>
                <a:cs typeface="ＭＳ Ｐゴシック" charset="0"/>
              </a:rPr>
              <a:t>Students complete a course evaluation at the end of each course</a:t>
            </a:r>
          </a:p>
          <a:p>
            <a:r>
              <a:rPr lang="en-US" sz="2400" dirty="0" smtClean="0">
                <a:latin typeface="Times New Roman" charset="0"/>
                <a:ea typeface="ＭＳ Ｐゴシック" charset="0"/>
                <a:cs typeface="ＭＳ Ｐゴシック" charset="0"/>
              </a:rPr>
              <a:t>Final </a:t>
            </a:r>
            <a:r>
              <a:rPr lang="en-US" sz="2400" dirty="0" smtClean="0">
                <a:latin typeface="Times New Roman" charset="0"/>
                <a:ea typeface="ＭＳ Ｐゴシック" charset="0"/>
                <a:cs typeface="ＭＳ Ｐゴシック" charset="0"/>
              </a:rPr>
              <a:t>team </a:t>
            </a:r>
            <a:r>
              <a:rPr lang="en-US" sz="2400" dirty="0" smtClean="0">
                <a:latin typeface="Times New Roman" charset="0"/>
                <a:ea typeface="ＭＳ Ｐゴシック" charset="0"/>
                <a:cs typeface="ＭＳ Ｐゴシック" charset="0"/>
              </a:rPr>
              <a:t>case reports includes students’ evaluation of pros/cons of IPC, IPE &amp; what they learned</a:t>
            </a:r>
          </a:p>
          <a:p>
            <a:r>
              <a:rPr lang="en-US" sz="2400" dirty="0" smtClean="0">
                <a:latin typeface="Times New Roman" charset="0"/>
                <a:ea typeface="ＭＳ Ｐゴシック" charset="0"/>
                <a:cs typeface="ＭＳ Ｐゴシック" charset="0"/>
              </a:rPr>
              <a:t>Still </a:t>
            </a:r>
            <a:r>
              <a:rPr lang="en-US" sz="2400" dirty="0">
                <a:latin typeface="Times New Roman" charset="0"/>
                <a:ea typeface="ＭＳ Ｐゴシック" charset="0"/>
                <a:cs typeface="ＭＳ Ｐゴシック" charset="0"/>
              </a:rPr>
              <a:t>needed: longer term tracking to evaluate effect of undergraduate IPE on patient outcomes in professional practice</a:t>
            </a:r>
          </a:p>
          <a:p>
            <a:endParaRPr lang="en-US" sz="2400" dirty="0">
              <a:latin typeface="Times New Roman" charset="0"/>
              <a:ea typeface="ＭＳ Ｐゴシック" charset="0"/>
              <a:cs typeface="ＭＳ Ｐゴシック" charset="0"/>
            </a:endParaRPr>
          </a:p>
          <a:p>
            <a:endParaRPr lang="en-US" sz="2400" dirty="0">
              <a:latin typeface="Times New Roman" charset="0"/>
              <a:ea typeface="ＭＳ Ｐゴシック" charset="0"/>
              <a:cs typeface="ＭＳ Ｐゴシック"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a:latin typeface="Times New Roman" charset="0"/>
                <a:ea typeface="ＭＳ Ｐゴシック" charset="0"/>
                <a:cs typeface="ＭＳ Ｐゴシック" charset="0"/>
              </a:rPr>
              <a:t>Measuring </a:t>
            </a:r>
            <a:r>
              <a:rPr lang="en-US" sz="3600" i="1" dirty="0" smtClean="0">
                <a:latin typeface="Times New Roman" charset="0"/>
                <a:ea typeface="ＭＳ Ｐゴシック" charset="0"/>
                <a:cs typeface="ＭＳ Ｐゴシック" charset="0"/>
              </a:rPr>
              <a:t>Effectiveness…</a:t>
            </a:r>
            <a:endParaRPr lang="en-US" sz="3600" i="1" dirty="0">
              <a:latin typeface="Times New Roman" charset="0"/>
              <a:ea typeface="ＭＳ Ｐゴシック" charset="0"/>
              <a:cs typeface="ＭＳ Ｐゴシック" charset="0"/>
            </a:endParaRPr>
          </a:p>
        </p:txBody>
      </p:sp>
      <p:sp>
        <p:nvSpPr>
          <p:cNvPr id="39939" name="Content Placeholder 2"/>
          <p:cNvSpPr>
            <a:spLocks noGrp="1"/>
          </p:cNvSpPr>
          <p:nvPr>
            <p:ph idx="1"/>
          </p:nvPr>
        </p:nvSpPr>
        <p:spPr>
          <a:xfrm>
            <a:off x="1219200" y="1371600"/>
            <a:ext cx="7600950" cy="549275"/>
          </a:xfrm>
        </p:spPr>
        <p:txBody>
          <a:bodyPr/>
          <a:lstStyle/>
          <a:p>
            <a:pPr marL="0" indent="0" algn="ctr">
              <a:buNone/>
            </a:pPr>
            <a:r>
              <a:rPr lang="en-US" sz="2400" dirty="0" smtClean="0">
                <a:latin typeface="Times New Roman" charset="0"/>
                <a:ea typeface="ＭＳ Ｐゴシック" charset="0"/>
                <a:cs typeface="ＭＳ Ｐゴシック" charset="0"/>
              </a:rPr>
              <a:t>Student questionnaire responses on entry / exit</a:t>
            </a:r>
            <a:endParaRPr lang="en-US" sz="2400" dirty="0">
              <a:latin typeface="Times New Roman" charset="0"/>
              <a:ea typeface="ＭＳ Ｐゴシック" charset="0"/>
              <a:cs typeface="ＭＳ Ｐゴシック" charset="0"/>
            </a:endParaRPr>
          </a:p>
          <a:p>
            <a:endParaRPr lang="en-US" sz="2400" dirty="0">
              <a:latin typeface="Times New Roman" charset="0"/>
              <a:ea typeface="ＭＳ Ｐゴシック" charset="0"/>
              <a:cs typeface="ＭＳ Ｐゴシック" charset="0"/>
            </a:endParaRPr>
          </a:p>
          <a:p>
            <a:pPr marL="0" indent="0">
              <a:buNone/>
            </a:pPr>
            <a:endParaRPr lang="en-US" sz="2400" dirty="0">
              <a:latin typeface="Times New Roman" charset="0"/>
              <a:ea typeface="ＭＳ Ｐゴシック" charset="0"/>
              <a:cs typeface="ＭＳ Ｐゴシック" charset="0"/>
            </a:endParaRPr>
          </a:p>
        </p:txBody>
      </p:sp>
      <p:pic>
        <p:nvPicPr>
          <p:cNvPr id="4" name="Picture 3"/>
          <p:cNvPicPr>
            <a:picLocks noChangeAspect="1"/>
          </p:cNvPicPr>
          <p:nvPr/>
        </p:nvPicPr>
        <p:blipFill>
          <a:blip r:embed="rId3"/>
          <a:stretch>
            <a:fillRect/>
          </a:stretch>
        </p:blipFill>
        <p:spPr>
          <a:xfrm>
            <a:off x="545353" y="1930400"/>
            <a:ext cx="9132047" cy="4851400"/>
          </a:xfrm>
          <a:prstGeom prst="rect">
            <a:avLst/>
          </a:prstGeom>
          <a:solidFill>
            <a:schemeClr val="tx1"/>
          </a:solidFill>
        </p:spPr>
      </p:pic>
    </p:spTree>
    <p:extLst>
      <p:ext uri="{BB962C8B-B14F-4D97-AF65-F5344CB8AC3E}">
        <p14:creationId xmlns:p14="http://schemas.microsoft.com/office/powerpoint/2010/main" val="49895574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28724" y="427038"/>
            <a:ext cx="7610475" cy="868362"/>
          </a:xfrm>
        </p:spPr>
        <p:txBody>
          <a:bodyPr/>
          <a:lstStyle/>
          <a:p>
            <a:r>
              <a:rPr lang="en-US" sz="3600" i="1" dirty="0">
                <a:latin typeface="Times New Roman" charset="0"/>
                <a:ea typeface="ＭＳ Ｐゴシック" charset="0"/>
                <a:cs typeface="ＭＳ Ｐゴシック" charset="0"/>
              </a:rPr>
              <a:t>Measuring </a:t>
            </a:r>
            <a:r>
              <a:rPr lang="en-US" sz="3600" i="1" dirty="0" smtClean="0">
                <a:latin typeface="Times New Roman" charset="0"/>
                <a:ea typeface="ＭＳ Ｐゴシック" charset="0"/>
                <a:cs typeface="ＭＳ Ｐゴシック" charset="0"/>
              </a:rPr>
              <a:t>Effectiveness…</a:t>
            </a:r>
            <a:endParaRPr lang="en-US" sz="3600" i="1" dirty="0">
              <a:latin typeface="Times New Roman" charset="0"/>
              <a:ea typeface="ＭＳ Ｐゴシック" charset="0"/>
              <a:cs typeface="ＭＳ Ｐゴシック" charset="0"/>
            </a:endParaRPr>
          </a:p>
        </p:txBody>
      </p:sp>
      <p:sp>
        <p:nvSpPr>
          <p:cNvPr id="39939" name="Content Placeholder 2"/>
          <p:cNvSpPr>
            <a:spLocks noGrp="1"/>
          </p:cNvSpPr>
          <p:nvPr>
            <p:ph idx="1"/>
          </p:nvPr>
        </p:nvSpPr>
        <p:spPr>
          <a:xfrm>
            <a:off x="1219200" y="1219200"/>
            <a:ext cx="7600950" cy="549275"/>
          </a:xfrm>
        </p:spPr>
        <p:txBody>
          <a:bodyPr/>
          <a:lstStyle/>
          <a:p>
            <a:pPr marL="0" indent="0" algn="ctr">
              <a:buNone/>
            </a:pPr>
            <a:r>
              <a:rPr lang="en-US" sz="2400" dirty="0" smtClean="0">
                <a:latin typeface="Times New Roman" charset="0"/>
                <a:ea typeface="ＭＳ Ｐゴシック" charset="0"/>
                <a:cs typeface="ＭＳ Ｐゴシック" charset="0"/>
              </a:rPr>
              <a:t>Three most changed responses from entry to exit</a:t>
            </a:r>
            <a:endParaRPr lang="en-US" sz="2400" dirty="0">
              <a:latin typeface="Times New Roman" charset="0"/>
              <a:ea typeface="ＭＳ Ｐゴシック" charset="0"/>
              <a:cs typeface="ＭＳ Ｐゴシック" charset="0"/>
            </a:endParaRPr>
          </a:p>
          <a:p>
            <a:endParaRPr lang="en-US" sz="2400" dirty="0">
              <a:latin typeface="Times New Roman" charset="0"/>
              <a:ea typeface="ＭＳ Ｐゴシック" charset="0"/>
              <a:cs typeface="ＭＳ Ｐゴシック" charset="0"/>
            </a:endParaRPr>
          </a:p>
          <a:p>
            <a:pPr marL="0" indent="0">
              <a:buNone/>
            </a:pPr>
            <a:endParaRPr lang="en-US" sz="2400" dirty="0">
              <a:latin typeface="Times New Roman" charset="0"/>
              <a:ea typeface="ＭＳ Ｐゴシック" charset="0"/>
              <a:cs typeface="ＭＳ Ｐゴシック" charset="0"/>
            </a:endParaRPr>
          </a:p>
        </p:txBody>
      </p:sp>
      <p:pic>
        <p:nvPicPr>
          <p:cNvPr id="3" name="Picture 2"/>
          <p:cNvPicPr>
            <a:picLocks noChangeAspect="1"/>
          </p:cNvPicPr>
          <p:nvPr/>
        </p:nvPicPr>
        <p:blipFill>
          <a:blip r:embed="rId2"/>
          <a:stretch>
            <a:fillRect/>
          </a:stretch>
        </p:blipFill>
        <p:spPr>
          <a:xfrm>
            <a:off x="685800" y="1930400"/>
            <a:ext cx="8458200" cy="4931258"/>
          </a:xfrm>
          <a:prstGeom prst="rect">
            <a:avLst/>
          </a:prstGeom>
          <a:solidFill>
            <a:schemeClr val="tx1"/>
          </a:solidFill>
        </p:spPr>
      </p:pic>
    </p:spTree>
    <p:extLst>
      <p:ext uri="{BB962C8B-B14F-4D97-AF65-F5344CB8AC3E}">
        <p14:creationId xmlns:p14="http://schemas.microsoft.com/office/powerpoint/2010/main" val="235168684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28724" y="427038"/>
            <a:ext cx="7610475" cy="868362"/>
          </a:xfrm>
        </p:spPr>
        <p:txBody>
          <a:bodyPr/>
          <a:lstStyle/>
          <a:p>
            <a:r>
              <a:rPr lang="en-US" sz="3600" i="1" dirty="0">
                <a:latin typeface="Times New Roman" charset="0"/>
                <a:ea typeface="ＭＳ Ｐゴシック" charset="0"/>
                <a:cs typeface="ＭＳ Ｐゴシック" charset="0"/>
              </a:rPr>
              <a:t>Measuring </a:t>
            </a:r>
            <a:r>
              <a:rPr lang="en-US" sz="3600" i="1" dirty="0" smtClean="0">
                <a:latin typeface="Times New Roman" charset="0"/>
                <a:ea typeface="ＭＳ Ｐゴシック" charset="0"/>
                <a:cs typeface="ＭＳ Ｐゴシック" charset="0"/>
              </a:rPr>
              <a:t>Effectiveness…</a:t>
            </a:r>
            <a:endParaRPr lang="en-US" sz="3600" i="1" dirty="0">
              <a:latin typeface="Times New Roman" charset="0"/>
              <a:ea typeface="ＭＳ Ｐゴシック" charset="0"/>
              <a:cs typeface="ＭＳ Ｐゴシック" charset="0"/>
            </a:endParaRPr>
          </a:p>
        </p:txBody>
      </p:sp>
      <p:sp>
        <p:nvSpPr>
          <p:cNvPr id="39939" name="Content Placeholder 2"/>
          <p:cNvSpPr>
            <a:spLocks noGrp="1"/>
          </p:cNvSpPr>
          <p:nvPr>
            <p:ph idx="1"/>
          </p:nvPr>
        </p:nvSpPr>
        <p:spPr>
          <a:xfrm>
            <a:off x="762000" y="1219200"/>
            <a:ext cx="8686800" cy="5257800"/>
          </a:xfrm>
        </p:spPr>
        <p:txBody>
          <a:bodyPr/>
          <a:lstStyle/>
          <a:p>
            <a:pPr marL="0" indent="0" algn="ctr">
              <a:buNone/>
            </a:pPr>
            <a:r>
              <a:rPr lang="en-US" sz="2400" b="0" dirty="0" smtClean="0">
                <a:latin typeface="Times New Roman" charset="0"/>
                <a:ea typeface="ＭＳ Ｐゴシック" charset="0"/>
                <a:cs typeface="ＭＳ Ｐゴシック" charset="0"/>
              </a:rPr>
              <a:t>Sample from one team’s final report..</a:t>
            </a:r>
          </a:p>
          <a:p>
            <a:pPr marL="0" indent="0" algn="ctr">
              <a:buNone/>
            </a:pPr>
            <a:endParaRPr lang="en-US" sz="2000" b="0" dirty="0" smtClean="0">
              <a:latin typeface="Times New Roman" charset="0"/>
              <a:ea typeface="ＭＳ Ｐゴシック" charset="0"/>
              <a:cs typeface="ＭＳ Ｐゴシック" charset="0"/>
            </a:endParaRPr>
          </a:p>
          <a:p>
            <a:pPr marL="0" indent="0">
              <a:buNone/>
            </a:pPr>
            <a:r>
              <a:rPr lang="en-US" sz="2000" b="0" dirty="0" smtClean="0"/>
              <a:t>“We </a:t>
            </a:r>
            <a:r>
              <a:rPr lang="en-US" sz="2000" b="0" dirty="0"/>
              <a:t>have learned that having a patient-centered </a:t>
            </a:r>
            <a:r>
              <a:rPr lang="en-US" sz="2000" b="0" dirty="0" smtClean="0"/>
              <a:t>health </a:t>
            </a:r>
            <a:r>
              <a:rPr lang="en-US" sz="2000" b="0" dirty="0"/>
              <a:t>care team </a:t>
            </a:r>
            <a:r>
              <a:rPr lang="en-US" sz="2000" b="0" dirty="0" smtClean="0"/>
              <a:t>is </a:t>
            </a:r>
            <a:r>
              <a:rPr lang="en-US" sz="2000" b="0" dirty="0"/>
              <a:t>essential in the diagnosis and treatment of a patient. Each part of the team, whether or not they actually interacted with the patient, played a part in Mr. </a:t>
            </a:r>
            <a:r>
              <a:rPr lang="en-US" sz="2000" b="0" dirty="0" err="1"/>
              <a:t>Minto’s</a:t>
            </a:r>
            <a:r>
              <a:rPr lang="en-US" sz="2000" b="0" dirty="0"/>
              <a:t> care and if one was missing we could not have made our diagnosis. Working as a team allows each person to focus on their job and be an expert in their field so that the patient receives the best care possible. Health care team members whether they are nurse practitioners, experts, or social workers seek out, and rely upon collaborative interaction with each other to ensure that their patients receive effective and seamless care. Care that is truly patient-centered considers patients’ cultural traditions, their personal preferences and values, their family situations, and their lifestyles. It makes the patient and their loved ones part of the care team. Overall, using a team health care approach allowed for the best possible care for Mr. </a:t>
            </a:r>
            <a:r>
              <a:rPr lang="en-US" sz="2000" b="0" dirty="0" err="1" smtClean="0"/>
              <a:t>Minto</a:t>
            </a:r>
            <a:r>
              <a:rPr lang="en-US" sz="2000" b="0" dirty="0" smtClean="0"/>
              <a:t>.”</a:t>
            </a:r>
            <a:endParaRPr lang="en-US" sz="2000" b="0" dirty="0" smtClean="0">
              <a:latin typeface="Times New Roman" charset="0"/>
              <a:ea typeface="ＭＳ Ｐゴシック" charset="0"/>
              <a:cs typeface="ＭＳ Ｐゴシック" charset="0"/>
            </a:endParaRPr>
          </a:p>
          <a:p>
            <a:pPr marL="0" indent="0" algn="ctr">
              <a:buNone/>
            </a:pPr>
            <a:endParaRPr lang="en-US" sz="2000" b="0" dirty="0">
              <a:latin typeface="Times New Roman" charset="0"/>
              <a:ea typeface="ＭＳ Ｐゴシック" charset="0"/>
              <a:cs typeface="ＭＳ Ｐゴシック" charset="0"/>
            </a:endParaRPr>
          </a:p>
          <a:p>
            <a:endParaRPr lang="en-US" sz="2000" b="0" dirty="0">
              <a:latin typeface="Times New Roman" charset="0"/>
              <a:ea typeface="ＭＳ Ｐゴシック" charset="0"/>
              <a:cs typeface="ＭＳ Ｐゴシック" charset="0"/>
            </a:endParaRPr>
          </a:p>
          <a:p>
            <a:pPr marL="0" indent="0">
              <a:buNone/>
            </a:pPr>
            <a:endParaRPr lang="en-US" sz="2000" b="0"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4589363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1228725" y="427038"/>
            <a:ext cx="7600950" cy="639762"/>
          </a:xfrm>
        </p:spPr>
        <p:txBody>
          <a:bodyPr/>
          <a:lstStyle/>
          <a:p>
            <a:r>
              <a:rPr lang="en-US" sz="3600" i="1">
                <a:latin typeface="Times New Roman" charset="0"/>
                <a:ea typeface="ＭＳ Ｐゴシック" charset="0"/>
                <a:cs typeface="ＭＳ Ｐゴシック" charset="0"/>
              </a:rPr>
              <a:t>References</a:t>
            </a:r>
          </a:p>
        </p:txBody>
      </p:sp>
      <p:sp>
        <p:nvSpPr>
          <p:cNvPr id="40963" name="Rectangle 3"/>
          <p:cNvSpPr>
            <a:spLocks noGrp="1" noChangeArrowheads="1"/>
          </p:cNvSpPr>
          <p:nvPr>
            <p:ph type="body" idx="1"/>
          </p:nvPr>
        </p:nvSpPr>
        <p:spPr>
          <a:xfrm>
            <a:off x="609600" y="1066800"/>
            <a:ext cx="8763000" cy="5700713"/>
          </a:xfrm>
        </p:spPr>
        <p:txBody>
          <a:bodyPr/>
          <a:lstStyle/>
          <a:p>
            <a:pPr marL="292100" indent="-292100">
              <a:lnSpc>
                <a:spcPct val="80000"/>
              </a:lnSpc>
              <a:spcAft>
                <a:spcPts val="1200"/>
              </a:spcAft>
              <a:buFont typeface="Arial" charset="0"/>
              <a:buAutoNum type="arabicPeriod"/>
            </a:pPr>
            <a:r>
              <a:rPr lang="en-US" sz="1400" b="0" dirty="0">
                <a:latin typeface="Times New Roman" charset="0"/>
                <a:ea typeface="ＭＳ Ｐゴシック" charset="0"/>
                <a:cs typeface="ＭＳ Ｐゴシック" charset="0"/>
              </a:rPr>
              <a:t>Barr, H., Koppel, I., Reeves, S., </a:t>
            </a:r>
            <a:r>
              <a:rPr lang="en-US" sz="1400" b="0" dirty="0" err="1">
                <a:latin typeface="Times New Roman" charset="0"/>
                <a:ea typeface="ＭＳ Ｐゴシック" charset="0"/>
                <a:cs typeface="ＭＳ Ｐゴシック" charset="0"/>
              </a:rPr>
              <a:t>Hammick</a:t>
            </a:r>
            <a:r>
              <a:rPr lang="en-US" sz="1400" b="0" dirty="0">
                <a:latin typeface="Times New Roman" charset="0"/>
                <a:ea typeface="ＭＳ Ｐゴシック" charset="0"/>
                <a:cs typeface="ＭＳ Ｐゴシック" charset="0"/>
              </a:rPr>
              <a:t>, M., &amp; </a:t>
            </a:r>
            <a:r>
              <a:rPr lang="en-US" sz="1400" b="0" dirty="0" err="1">
                <a:latin typeface="Times New Roman" charset="0"/>
                <a:ea typeface="ＭＳ Ｐゴシック" charset="0"/>
                <a:cs typeface="ＭＳ Ｐゴシック" charset="0"/>
              </a:rPr>
              <a:t>Freeth</a:t>
            </a:r>
            <a:r>
              <a:rPr lang="en-US" sz="1400" b="0" dirty="0">
                <a:latin typeface="Times New Roman" charset="0"/>
                <a:ea typeface="ＭＳ Ｐゴシック" charset="0"/>
                <a:cs typeface="ＭＳ Ｐゴシック" charset="0"/>
              </a:rPr>
              <a:t>, D. (2005). Effective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education - Argument, assumption and evidence. CAIPE London, United Kingdom: Blackwell Publishing.</a:t>
            </a:r>
          </a:p>
          <a:p>
            <a:pPr marL="292100" indent="-292100">
              <a:lnSpc>
                <a:spcPct val="80000"/>
              </a:lnSpc>
              <a:spcAft>
                <a:spcPts val="1200"/>
              </a:spcAft>
              <a:buFont typeface="Arial" charset="0"/>
              <a:buAutoNum type="arabicPeriod"/>
            </a:pPr>
            <a:r>
              <a:rPr lang="en-US" sz="1400" b="0" dirty="0">
                <a:latin typeface="Times New Roman" charset="0"/>
                <a:ea typeface="ＭＳ Ｐゴシック" charset="0"/>
                <a:cs typeface="ＭＳ Ｐゴシック" charset="0"/>
              </a:rPr>
              <a:t>Commission on the Future of Health Care in Canada. (2002). Building on values: The future of health care in Canada: Final report. Commissioner: Roy J. </a:t>
            </a:r>
            <a:r>
              <a:rPr lang="en-US" sz="1400" b="0" dirty="0" err="1">
                <a:latin typeface="Times New Roman" charset="0"/>
                <a:ea typeface="ＭＳ Ｐゴシック" charset="0"/>
                <a:cs typeface="ＭＳ Ｐゴシック" charset="0"/>
              </a:rPr>
              <a:t>Romanow</a:t>
            </a:r>
            <a:r>
              <a:rPr lang="en-US" sz="1400" b="0" dirty="0">
                <a:latin typeface="Times New Roman" charset="0"/>
                <a:ea typeface="ＭＳ Ｐゴシック" charset="0"/>
                <a:cs typeface="ＭＳ Ｐゴシック" charset="0"/>
              </a:rPr>
              <a:t>. Ottawa: Queen's Printer. </a:t>
            </a:r>
          </a:p>
          <a:p>
            <a:pPr marL="292100" indent="-292100">
              <a:lnSpc>
                <a:spcPct val="80000"/>
              </a:lnSpc>
              <a:spcAft>
                <a:spcPts val="1200"/>
              </a:spcAft>
              <a:buFont typeface="Arial" charset="0"/>
              <a:buAutoNum type="arabicPeriod"/>
            </a:pPr>
            <a:r>
              <a:rPr lang="en-US" sz="1400" b="0" dirty="0">
                <a:latin typeface="Times New Roman" charset="0"/>
                <a:ea typeface="ＭＳ Ｐゴシック" charset="0"/>
                <a:cs typeface="ＭＳ Ｐゴシック" charset="0"/>
              </a:rPr>
              <a:t>Health Canada (2004).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education for collaborative patient-</a:t>
            </a:r>
            <a:r>
              <a:rPr lang="en-US" sz="1400" b="0" dirty="0" err="1">
                <a:latin typeface="Times New Roman" charset="0"/>
                <a:ea typeface="ＭＳ Ｐゴシック" charset="0"/>
                <a:cs typeface="ＭＳ Ｐゴシック" charset="0"/>
              </a:rPr>
              <a:t>centred</a:t>
            </a:r>
            <a:r>
              <a:rPr lang="en-US" sz="1400" b="0" dirty="0">
                <a:latin typeface="Times New Roman" charset="0"/>
                <a:ea typeface="ＭＳ Ｐゴシック" charset="0"/>
                <a:cs typeface="ＭＳ Ｐゴシック" charset="0"/>
              </a:rPr>
              <a:t> care (IECPCP)</a:t>
            </a:r>
          </a:p>
          <a:p>
            <a:pPr marL="292100" indent="-292100">
              <a:lnSpc>
                <a:spcPct val="80000"/>
              </a:lnSpc>
              <a:spcAft>
                <a:spcPts val="1200"/>
              </a:spcAft>
              <a:buFont typeface="Arial" charset="0"/>
              <a:buAutoNum type="arabicPeriod"/>
            </a:pPr>
            <a:r>
              <a:rPr lang="en-US" sz="1400" b="0" dirty="0">
                <a:latin typeface="Times New Roman" charset="0"/>
                <a:ea typeface="ＭＳ Ｐゴシック" charset="0"/>
                <a:cs typeface="ＭＳ Ｐゴシック" charset="0"/>
              </a:rPr>
              <a:t>Health Force Ontario (2007).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Care: A Blueprint for Action in Ontario. </a:t>
            </a:r>
            <a:r>
              <a:rPr lang="en-US" sz="1400" dirty="0" err="1">
                <a:latin typeface="Times New Roman" charset="0"/>
                <a:ea typeface="ＭＳ Ｐゴシック" charset="0"/>
                <a:cs typeface="ＭＳ Ｐゴシック" charset="0"/>
              </a:rPr>
              <a:t>www.healthforceontario.ca</a:t>
            </a:r>
            <a:r>
              <a:rPr lang="en-US" sz="1400" dirty="0">
                <a:latin typeface="Times New Roman" charset="0"/>
                <a:ea typeface="ＭＳ Ｐゴシック" charset="0"/>
                <a:cs typeface="ＭＳ Ｐゴシック" charset="0"/>
              </a:rPr>
              <a:t>/</a:t>
            </a:r>
            <a:r>
              <a:rPr lang="en-US" sz="1400" dirty="0" err="1">
                <a:latin typeface="Times New Roman" charset="0"/>
                <a:ea typeface="ＭＳ Ｐゴシック" charset="0"/>
                <a:cs typeface="ＭＳ Ｐゴシック" charset="0"/>
              </a:rPr>
              <a:t>IPCProject</a:t>
            </a:r>
            <a:endParaRPr lang="en-US" sz="1400" b="0" dirty="0">
              <a:latin typeface="Times New Roman" charset="0"/>
              <a:ea typeface="ＭＳ Ｐゴシック" charset="0"/>
              <a:cs typeface="ＭＳ Ｐゴシック" charset="0"/>
            </a:endParaRPr>
          </a:p>
          <a:p>
            <a:pPr marL="292100" indent="-292100">
              <a:lnSpc>
                <a:spcPct val="80000"/>
              </a:lnSpc>
              <a:spcAft>
                <a:spcPts val="1200"/>
              </a:spcAft>
              <a:buFont typeface="Arial" charset="0"/>
              <a:buAutoNum type="arabicPeriod"/>
            </a:pPr>
            <a:r>
              <a:rPr lang="en-US" sz="1400" b="0" dirty="0">
                <a:latin typeface="Times New Roman" charset="0"/>
                <a:ea typeface="ＭＳ Ｐゴシック" charset="0"/>
                <a:cs typeface="ＭＳ Ｐゴシック" charset="0"/>
              </a:rPr>
              <a:t>Martin-Rodriguez, L., Beaulieu, M., </a:t>
            </a:r>
            <a:r>
              <a:rPr lang="en-US" sz="1400" b="0" dirty="0" err="1">
                <a:latin typeface="Times New Roman" charset="0"/>
                <a:ea typeface="ＭＳ Ｐゴシック" charset="0"/>
                <a:cs typeface="ＭＳ Ｐゴシック" charset="0"/>
              </a:rPr>
              <a:t>D'Amour</a:t>
            </a:r>
            <a:r>
              <a:rPr lang="en-US" sz="1400" b="0" dirty="0">
                <a:latin typeface="Times New Roman" charset="0"/>
                <a:ea typeface="ＭＳ Ｐゴシック" charset="0"/>
                <a:cs typeface="ＭＳ Ｐゴシック" charset="0"/>
              </a:rPr>
              <a:t>, M., &amp; </a:t>
            </a:r>
            <a:r>
              <a:rPr lang="en-US" sz="1400" b="0" dirty="0" err="1">
                <a:latin typeface="Times New Roman" charset="0"/>
                <a:ea typeface="ＭＳ Ｐゴシック" charset="0"/>
                <a:cs typeface="ＭＳ Ｐゴシック" charset="0"/>
              </a:rPr>
              <a:t>Ferrada-Videla</a:t>
            </a:r>
            <a:r>
              <a:rPr lang="en-US" sz="1400" b="0" dirty="0">
                <a:latin typeface="Times New Roman" charset="0"/>
                <a:ea typeface="ＭＳ Ｐゴシック" charset="0"/>
                <a:cs typeface="ＭＳ Ｐゴシック" charset="0"/>
              </a:rPr>
              <a:t>, M. (2005). The determinants of successful collaboration: A review of theoretical and empirical studies. Journal of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Care, 19(1 </a:t>
            </a:r>
            <a:r>
              <a:rPr lang="en-US" sz="1400" b="0" dirty="0" err="1">
                <a:latin typeface="Times New Roman" charset="0"/>
                <a:ea typeface="ＭＳ Ｐゴシック" charset="0"/>
                <a:cs typeface="ＭＳ Ｐゴシック" charset="0"/>
              </a:rPr>
              <a:t>Suppl</a:t>
            </a:r>
            <a:r>
              <a:rPr lang="en-US" sz="1400" b="0" dirty="0">
                <a:latin typeface="Times New Roman" charset="0"/>
                <a:ea typeface="ＭＳ Ｐゴシック" charset="0"/>
                <a:cs typeface="ＭＳ Ｐゴシック" charset="0"/>
              </a:rPr>
              <a:t>), 132-147. </a:t>
            </a:r>
          </a:p>
          <a:p>
            <a:pPr marL="292100" indent="-292100">
              <a:lnSpc>
                <a:spcPct val="80000"/>
              </a:lnSpc>
              <a:spcAft>
                <a:spcPts val="1200"/>
              </a:spcAft>
              <a:buFont typeface="Arial" charset="0"/>
              <a:buAutoNum type="arabicPeriod"/>
            </a:pPr>
            <a:r>
              <a:rPr lang="en-US" sz="1400" b="0" dirty="0">
                <a:latin typeface="Times New Roman" charset="0"/>
                <a:ea typeface="ＭＳ Ｐゴシック" charset="0"/>
                <a:cs typeface="ＭＳ Ｐゴシック" charset="0"/>
              </a:rPr>
              <a:t>McNair, R., Brown, R., Stone, N., &amp; Sims, J. (2001). Rural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education: Promoting teamwork in primary health care education and practice. Australian Journal of Rural Health, 9(</a:t>
            </a:r>
            <a:r>
              <a:rPr lang="en-US" sz="1400" b="0" dirty="0" err="1">
                <a:latin typeface="Times New Roman" charset="0"/>
                <a:ea typeface="ＭＳ Ｐゴシック" charset="0"/>
                <a:cs typeface="ＭＳ Ｐゴシック" charset="0"/>
              </a:rPr>
              <a:t>Suppl</a:t>
            </a:r>
            <a:r>
              <a:rPr lang="en-US" sz="1400" b="0" dirty="0">
                <a:latin typeface="Times New Roman" charset="0"/>
                <a:ea typeface="ＭＳ Ｐゴシック" charset="0"/>
                <a:cs typeface="ＭＳ Ｐゴシック" charset="0"/>
              </a:rPr>
              <a:t>), S19-S26. </a:t>
            </a:r>
          </a:p>
          <a:p>
            <a:pPr marL="292100" indent="-292100">
              <a:lnSpc>
                <a:spcPct val="80000"/>
              </a:lnSpc>
              <a:spcAft>
                <a:spcPts val="1200"/>
              </a:spcAft>
              <a:buFont typeface="Arial" charset="0"/>
              <a:buAutoNum type="arabicPeriod"/>
            </a:pPr>
            <a:r>
              <a:rPr lang="en-US" sz="1400" b="0" dirty="0" err="1">
                <a:latin typeface="Times New Roman" charset="0"/>
                <a:ea typeface="ＭＳ Ｐゴシック" charset="0"/>
                <a:cs typeface="ＭＳ Ｐゴシック" charset="0"/>
              </a:rPr>
              <a:t>Oandasan</a:t>
            </a:r>
            <a:r>
              <a:rPr lang="en-US" sz="1400" b="0" dirty="0">
                <a:latin typeface="Times New Roman" charset="0"/>
                <a:ea typeface="ＭＳ Ｐゴシック" charset="0"/>
                <a:cs typeface="ＭＳ Ｐゴシック" charset="0"/>
              </a:rPr>
              <a:t>, I., Baker, G.R., Barker, K., </a:t>
            </a:r>
            <a:r>
              <a:rPr lang="en-US" sz="1400" b="0" dirty="0" err="1">
                <a:latin typeface="Times New Roman" charset="0"/>
                <a:ea typeface="ＭＳ Ｐゴシック" charset="0"/>
                <a:cs typeface="ＭＳ Ｐゴシック" charset="0"/>
              </a:rPr>
              <a:t>Bosco</a:t>
            </a:r>
            <a:r>
              <a:rPr lang="en-US" sz="1400" b="0" dirty="0">
                <a:latin typeface="Times New Roman" charset="0"/>
                <a:ea typeface="ＭＳ Ｐゴシック" charset="0"/>
                <a:cs typeface="ＭＳ Ｐゴシック" charset="0"/>
              </a:rPr>
              <a:t>, C., </a:t>
            </a:r>
            <a:r>
              <a:rPr lang="en-US" sz="1400" b="0" dirty="0" err="1">
                <a:latin typeface="Times New Roman" charset="0"/>
                <a:ea typeface="ＭＳ Ｐゴシック" charset="0"/>
                <a:cs typeface="ＭＳ Ｐゴシック" charset="0"/>
              </a:rPr>
              <a:t>D'Amour</a:t>
            </a:r>
            <a:r>
              <a:rPr lang="en-US" sz="1400" b="0" dirty="0">
                <a:latin typeface="Times New Roman" charset="0"/>
                <a:ea typeface="ＭＳ Ｐゴシック" charset="0"/>
                <a:cs typeface="ＭＳ Ｐゴシック" charset="0"/>
              </a:rPr>
              <a:t> D., et al. (2006). Teamwork in healthcare: Promoting effective teamwork in healthcare in Canada. Policy synthesis and recommendations. Ottawa: Canadian Health Services Research Foundation.</a:t>
            </a:r>
          </a:p>
          <a:p>
            <a:pPr marL="292100" indent="-292100">
              <a:lnSpc>
                <a:spcPct val="80000"/>
              </a:lnSpc>
              <a:spcAft>
                <a:spcPts val="1200"/>
              </a:spcAft>
              <a:buFont typeface="Arial" charset="0"/>
              <a:buAutoNum type="arabicPeriod"/>
            </a:pPr>
            <a:r>
              <a:rPr lang="en-US" sz="1400" b="0" dirty="0" err="1">
                <a:latin typeface="Times New Roman" charset="0"/>
                <a:ea typeface="ＭＳ Ｐゴシック" charset="0"/>
                <a:cs typeface="ＭＳ Ｐゴシック" charset="0"/>
              </a:rPr>
              <a:t>Parsell</a:t>
            </a:r>
            <a:r>
              <a:rPr lang="en-US" sz="1400" b="0" dirty="0">
                <a:latin typeface="Times New Roman" charset="0"/>
                <a:ea typeface="ＭＳ Ｐゴシック" charset="0"/>
                <a:cs typeface="ＭＳ Ｐゴシック" charset="0"/>
              </a:rPr>
              <a:t>, G., &amp; Bligh, J. (1999).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learning. Postgraduate Medical Journal, 74, 89-95.</a:t>
            </a:r>
          </a:p>
          <a:p>
            <a:pPr marL="292100" indent="-292100">
              <a:lnSpc>
                <a:spcPct val="80000"/>
              </a:lnSpc>
              <a:spcAft>
                <a:spcPts val="1200"/>
              </a:spcAft>
              <a:buFont typeface="Arial" charset="0"/>
              <a:buAutoNum type="arabicPeriod"/>
            </a:pPr>
            <a:r>
              <a:rPr lang="en-US" sz="1400" b="0" dirty="0" err="1">
                <a:latin typeface="Times New Roman" charset="0"/>
                <a:ea typeface="ＭＳ Ｐゴシック" charset="0"/>
                <a:cs typeface="ＭＳ Ｐゴシック" charset="0"/>
              </a:rPr>
              <a:t>Parsell</a:t>
            </a:r>
            <a:r>
              <a:rPr lang="en-US" sz="1400" b="0" dirty="0">
                <a:latin typeface="Times New Roman" charset="0"/>
                <a:ea typeface="ＭＳ Ｐゴシック" charset="0"/>
                <a:cs typeface="ＭＳ Ｐゴシック" charset="0"/>
              </a:rPr>
              <a:t>, G., Spalding, R., &amp; Bligh, J. (1998). Shared goals, shared learning: Evaluation of a </a:t>
            </a:r>
            <a:r>
              <a:rPr lang="en-US" sz="1400" b="0" dirty="0" err="1">
                <a:latin typeface="Times New Roman" charset="0"/>
                <a:ea typeface="ＭＳ Ｐゴシック" charset="0"/>
                <a:cs typeface="ＭＳ Ｐゴシック" charset="0"/>
              </a:rPr>
              <a:t>multiprofessional</a:t>
            </a:r>
            <a:r>
              <a:rPr lang="en-US" sz="1400" b="0" dirty="0">
                <a:latin typeface="Times New Roman" charset="0"/>
                <a:ea typeface="ＭＳ Ｐゴシック" charset="0"/>
                <a:cs typeface="ＭＳ Ｐゴシック" charset="0"/>
              </a:rPr>
              <a:t> course for undergraduate students. Medical Education, 32, 304-311. </a:t>
            </a:r>
          </a:p>
          <a:p>
            <a:pPr marL="292100" indent="-292100">
              <a:lnSpc>
                <a:spcPct val="80000"/>
              </a:lnSpc>
              <a:spcAft>
                <a:spcPts val="1200"/>
              </a:spcAft>
              <a:buFont typeface="Arial" charset="0"/>
              <a:buAutoNum type="arabicPeriod"/>
            </a:pPr>
            <a:r>
              <a:rPr lang="en-US" sz="1400" b="0" dirty="0" err="1">
                <a:latin typeface="Times New Roman" charset="0"/>
                <a:ea typeface="ＭＳ Ｐゴシック" charset="0"/>
                <a:cs typeface="ＭＳ Ｐゴシック" charset="0"/>
              </a:rPr>
              <a:t>Purden</a:t>
            </a:r>
            <a:r>
              <a:rPr lang="en-US" sz="1400" b="0" dirty="0">
                <a:latin typeface="Times New Roman" charset="0"/>
                <a:ea typeface="ＭＳ Ｐゴシック" charset="0"/>
                <a:cs typeface="ＭＳ Ｐゴシック" charset="0"/>
              </a:rPr>
              <a:t>, M. (2005). Cultural consideration in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education and practice. Journal of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Care, 19(1 </a:t>
            </a:r>
            <a:r>
              <a:rPr lang="en-US" sz="1400" b="0" dirty="0" err="1">
                <a:latin typeface="Times New Roman" charset="0"/>
                <a:ea typeface="ＭＳ Ｐゴシック" charset="0"/>
                <a:cs typeface="ＭＳ Ｐゴシック" charset="0"/>
              </a:rPr>
              <a:t>Suppl</a:t>
            </a:r>
            <a:r>
              <a:rPr lang="en-US" sz="1400" b="0" dirty="0">
                <a:latin typeface="Times New Roman" charset="0"/>
                <a:ea typeface="ＭＳ Ｐゴシック" charset="0"/>
                <a:cs typeface="ＭＳ Ｐゴシック" charset="0"/>
              </a:rPr>
              <a:t>), 224-234. </a:t>
            </a:r>
          </a:p>
          <a:p>
            <a:pPr marL="292100" indent="-292100">
              <a:lnSpc>
                <a:spcPct val="80000"/>
              </a:lnSpc>
              <a:spcAft>
                <a:spcPts val="1200"/>
              </a:spcAft>
              <a:buFont typeface="Arial" charset="0"/>
              <a:buAutoNum type="arabicPeriod"/>
            </a:pPr>
            <a:r>
              <a:rPr lang="en-US" sz="1400" b="0" dirty="0" err="1">
                <a:latin typeface="Times New Roman" charset="0"/>
                <a:ea typeface="ＭＳ Ｐゴシック" charset="0"/>
                <a:cs typeface="ＭＳ Ｐゴシック" charset="0"/>
              </a:rPr>
              <a:t>Zwarenstein</a:t>
            </a:r>
            <a:r>
              <a:rPr lang="en-US" sz="1400" b="0" dirty="0">
                <a:latin typeface="Times New Roman" charset="0"/>
                <a:ea typeface="ＭＳ Ｐゴシック" charset="0"/>
                <a:cs typeface="ＭＳ Ｐゴシック" charset="0"/>
              </a:rPr>
              <a:t>, M., Reeves, S., &amp; Perrier, L. (2005). Effectiveness of pre-licensure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education and post-licensure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collaboration interventions. Journal of </a:t>
            </a:r>
            <a:r>
              <a:rPr lang="en-US" sz="1400" b="0" dirty="0" err="1">
                <a:latin typeface="Times New Roman" charset="0"/>
                <a:ea typeface="ＭＳ Ｐゴシック" charset="0"/>
                <a:cs typeface="ＭＳ Ｐゴシック" charset="0"/>
              </a:rPr>
              <a:t>Interprofessional</a:t>
            </a:r>
            <a:r>
              <a:rPr lang="en-US" sz="1400" b="0" dirty="0">
                <a:latin typeface="Times New Roman" charset="0"/>
                <a:ea typeface="ＭＳ Ｐゴシック" charset="0"/>
                <a:cs typeface="ＭＳ Ｐゴシック" charset="0"/>
              </a:rPr>
              <a:t> Care, 19(1 </a:t>
            </a:r>
            <a:r>
              <a:rPr lang="en-US" sz="1400" b="0" dirty="0" err="1">
                <a:latin typeface="Times New Roman" charset="0"/>
                <a:ea typeface="ＭＳ Ｐゴシック" charset="0"/>
                <a:cs typeface="ＭＳ Ｐゴシック" charset="0"/>
              </a:rPr>
              <a:t>Suppl</a:t>
            </a:r>
            <a:r>
              <a:rPr lang="en-US" sz="1400" b="0" dirty="0">
                <a:latin typeface="Times New Roman" charset="0"/>
                <a:ea typeface="ＭＳ Ｐゴシック" charset="0"/>
                <a:cs typeface="ＭＳ Ｐゴシック" charset="0"/>
              </a:rPr>
              <a:t>), 148-165.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0" y="431643"/>
            <a:ext cx="7198061" cy="1612979"/>
          </a:xfrm>
        </p:spPr>
        <p:txBody>
          <a:bodyPr>
            <a:normAutofit/>
          </a:bodyPr>
          <a:lstStyle/>
          <a:p>
            <a:r>
              <a:rPr lang="en-CA" dirty="0" smtClean="0"/>
              <a:t>Conflict of Interest Declaration: Nothing to Disclose</a:t>
            </a:r>
            <a:br>
              <a:rPr lang="en-CA" dirty="0" smtClean="0"/>
            </a:br>
            <a:endParaRPr lang="en-CA" dirty="0"/>
          </a:p>
        </p:txBody>
      </p:sp>
      <p:sp>
        <p:nvSpPr>
          <p:cNvPr id="3" name="Content Placeholder 2"/>
          <p:cNvSpPr>
            <a:spLocks noGrp="1"/>
          </p:cNvSpPr>
          <p:nvPr>
            <p:ph idx="1"/>
          </p:nvPr>
        </p:nvSpPr>
        <p:spPr>
          <a:xfrm>
            <a:off x="2357420" y="1814197"/>
            <a:ext cx="7472380" cy="4720379"/>
          </a:xfrm>
        </p:spPr>
        <p:txBody>
          <a:bodyPr>
            <a:normAutofit lnSpcReduction="10000"/>
          </a:bodyPr>
          <a:lstStyle/>
          <a:p>
            <a:pPr>
              <a:buNone/>
            </a:pPr>
            <a:endParaRPr lang="en-US" altLang="en-US" sz="3000" b="1" dirty="0"/>
          </a:p>
          <a:p>
            <a:pPr>
              <a:buNone/>
            </a:pPr>
            <a:r>
              <a:rPr lang="en-US" altLang="en-US" sz="2600" b="1" dirty="0"/>
              <a:t>Presenter: 	</a:t>
            </a:r>
            <a:r>
              <a:rPr lang="en-US" altLang="en-US" sz="2600" b="1" dirty="0" smtClean="0"/>
              <a:t>		Dianne Cameron</a:t>
            </a:r>
            <a:endParaRPr lang="en-US" altLang="en-US" sz="2600" b="1" dirty="0"/>
          </a:p>
          <a:p>
            <a:pPr>
              <a:buNone/>
            </a:pPr>
            <a:r>
              <a:rPr lang="en-US" altLang="en-US" sz="2600" b="1" dirty="0"/>
              <a:t>Title of Presentation</a:t>
            </a:r>
            <a:r>
              <a:rPr lang="en-US" altLang="en-US" sz="2600" b="1" dirty="0" smtClean="0"/>
              <a:t>:</a:t>
            </a:r>
          </a:p>
          <a:p>
            <a:pPr>
              <a:buNone/>
            </a:pPr>
            <a:r>
              <a:rPr lang="en-US" altLang="en-US" sz="2600" b="1" dirty="0" smtClean="0"/>
              <a:t>	A </a:t>
            </a:r>
            <a:r>
              <a:rPr lang="en-US" altLang="en-US" sz="2600" b="1" dirty="0"/>
              <a:t>Model for </a:t>
            </a:r>
            <a:r>
              <a:rPr lang="en-US" altLang="en-US" sz="2600" b="1" dirty="0" err="1"/>
              <a:t>Interprofessional</a:t>
            </a:r>
            <a:r>
              <a:rPr lang="en-US" altLang="en-US" sz="2600" b="1" dirty="0"/>
              <a:t> </a:t>
            </a:r>
            <a:r>
              <a:rPr lang="en-US" altLang="en-US" sz="2600" b="1" dirty="0" smtClean="0"/>
              <a:t>Education</a:t>
            </a:r>
            <a:br>
              <a:rPr lang="en-US" altLang="en-US" sz="2600" b="1" dirty="0" smtClean="0"/>
            </a:br>
            <a:r>
              <a:rPr lang="en-US" altLang="en-US" sz="2600" b="1" dirty="0" smtClean="0"/>
              <a:t>Through </a:t>
            </a:r>
            <a:r>
              <a:rPr lang="en-US" altLang="en-US" sz="2600" b="1" dirty="0"/>
              <a:t>Case Study Roles</a:t>
            </a:r>
          </a:p>
          <a:p>
            <a:pPr>
              <a:buNone/>
            </a:pPr>
            <a:r>
              <a:rPr lang="en-US" altLang="en-US" sz="2600" b="1" dirty="0" smtClean="0"/>
              <a:t>	</a:t>
            </a:r>
            <a:endParaRPr lang="en-US" altLang="en-US" sz="2600" b="1" u="sng" dirty="0"/>
          </a:p>
          <a:p>
            <a:pPr>
              <a:buNone/>
            </a:pPr>
            <a:endParaRPr lang="en-US" altLang="en-US" sz="2600" b="1" u="sng" dirty="0"/>
          </a:p>
          <a:p>
            <a:pPr>
              <a:buNone/>
            </a:pPr>
            <a:endParaRPr lang="en-US" altLang="en-US" sz="3000" b="1" u="sng" dirty="0"/>
          </a:p>
          <a:p>
            <a:pPr>
              <a:buNone/>
            </a:pPr>
            <a:r>
              <a:rPr lang="en-US" altLang="en-US" dirty="0"/>
              <a:t> </a:t>
            </a:r>
            <a:r>
              <a:rPr lang="en-US" altLang="en-US" b="1" dirty="0"/>
              <a:t>I have no financial or </a:t>
            </a:r>
            <a:r>
              <a:rPr lang="en-US" altLang="en-US" b="1" dirty="0" smtClean="0"/>
              <a:t>personal relationships </a:t>
            </a:r>
            <a:r>
              <a:rPr lang="en-US" altLang="en-US" b="1" dirty="0"/>
              <a:t>to disclose</a:t>
            </a:r>
            <a:r>
              <a:rPr lang="en-US" altLang="en-US" dirty="0"/>
              <a:t> </a:t>
            </a:r>
          </a:p>
        </p:txBody>
      </p:sp>
      <p:pic>
        <p:nvPicPr>
          <p:cNvPr id="4"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463" y="2659091"/>
            <a:ext cx="1742594" cy="59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63000" y="1371600"/>
            <a:ext cx="1039813" cy="3697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4"/>
          <p:cNvSpPr txBox="1">
            <a:spLocks noChangeArrowheads="1"/>
          </p:cNvSpPr>
          <p:nvPr/>
        </p:nvSpPr>
        <p:spPr bwMode="auto">
          <a:xfrm>
            <a:off x="8839200" y="2362200"/>
            <a:ext cx="914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400">
                <a:solidFill>
                  <a:schemeClr val="tx1"/>
                </a:solidFill>
                <a:latin typeface="Times New Roman" charset="0"/>
                <a:ea typeface="ＭＳ Ｐゴシック" charset="0"/>
                <a:cs typeface="ＭＳ Ｐゴシック" charset="0"/>
              </a:defRPr>
            </a:lvl1pPr>
            <a:lvl2pPr marL="37931725" indent="-37474525">
              <a:defRPr sz="1400">
                <a:solidFill>
                  <a:schemeClr val="tx1"/>
                </a:solidFill>
                <a:latin typeface="Times New Roman" charset="0"/>
                <a:ea typeface="ＭＳ Ｐゴシック" charset="0"/>
                <a:cs typeface="ＭＳ Ｐゴシック" charset="0"/>
              </a:defRPr>
            </a:lvl2pPr>
            <a:lvl3pPr>
              <a:defRPr sz="1400">
                <a:solidFill>
                  <a:schemeClr val="tx1"/>
                </a:solidFill>
                <a:latin typeface="Times New Roman" charset="0"/>
                <a:ea typeface="ＭＳ Ｐゴシック" charset="0"/>
                <a:cs typeface="ＭＳ Ｐゴシック" charset="0"/>
              </a:defRPr>
            </a:lvl3pPr>
            <a:lvl4pPr>
              <a:defRPr sz="1400">
                <a:solidFill>
                  <a:schemeClr val="tx1"/>
                </a:solidFill>
                <a:latin typeface="Times New Roman" charset="0"/>
                <a:ea typeface="ＭＳ Ｐゴシック" charset="0"/>
                <a:cs typeface="ＭＳ Ｐゴシック" charset="0"/>
              </a:defRPr>
            </a:lvl4pPr>
            <a:lvl5pPr>
              <a:defRPr sz="14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9pPr>
          </a:lstStyle>
          <a:p>
            <a:r>
              <a:rPr lang="en-US" b="1" dirty="0"/>
              <a:t>Nothing to Hide</a:t>
            </a:r>
          </a:p>
        </p:txBody>
      </p:sp>
    </p:spTree>
    <p:extLst>
      <p:ext uri="{BB962C8B-B14F-4D97-AF65-F5344CB8AC3E}">
        <p14:creationId xmlns:p14="http://schemas.microsoft.com/office/powerpoint/2010/main" val="2161203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3"/>
          <p:cNvSpPr>
            <a:spLocks noGrp="1" noChangeArrowheads="1"/>
          </p:cNvSpPr>
          <p:nvPr>
            <p:ph type="ctrTitle"/>
          </p:nvPr>
        </p:nvSpPr>
        <p:spPr>
          <a:xfrm>
            <a:off x="763588" y="1143000"/>
            <a:ext cx="8531225" cy="838200"/>
          </a:xfrm>
          <a:noFill/>
          <a:extLst>
            <a:ext uri="{909E8E84-426E-40dd-AFC4-6F175D3DCCD1}">
              <a14:hiddenFill xmlns:a14="http://schemas.microsoft.com/office/drawing/2010/main" xmlns="">
                <a:solidFill>
                  <a:srgbClr val="FFFFFF"/>
                </a:solidFill>
              </a14:hiddenFill>
            </a:ext>
          </a:extLst>
        </p:spPr>
        <p:txBody>
          <a:bodyPr lIns="90487" rIns="90487"/>
          <a:lstStyle/>
          <a:p>
            <a:r>
              <a:rPr lang="en-US" sz="3600" dirty="0" smtClean="0">
                <a:solidFill>
                  <a:schemeClr val="tx1"/>
                </a:solidFill>
                <a:effectLst/>
                <a:latin typeface="Times New Roman" charset="0"/>
                <a:ea typeface="ＭＳ Ｐゴシック" charset="0"/>
                <a:cs typeface="ＭＳ Ｐゴシック" charset="0"/>
              </a:rPr>
              <a:t>A Model for </a:t>
            </a:r>
            <a:r>
              <a:rPr lang="en-US" sz="3600" dirty="0" err="1" smtClean="0">
                <a:solidFill>
                  <a:schemeClr val="tx1"/>
                </a:solidFill>
                <a:effectLst/>
                <a:latin typeface="Times New Roman" charset="0"/>
                <a:ea typeface="ＭＳ Ｐゴシック" charset="0"/>
                <a:cs typeface="ＭＳ Ｐゴシック" charset="0"/>
              </a:rPr>
              <a:t>Interprofessional</a:t>
            </a:r>
            <a:r>
              <a:rPr lang="en-US" sz="3600" dirty="0" smtClean="0">
                <a:solidFill>
                  <a:schemeClr val="tx1"/>
                </a:solidFill>
                <a:effectLst/>
                <a:latin typeface="Times New Roman" charset="0"/>
                <a:ea typeface="ＭＳ Ｐゴシック" charset="0"/>
                <a:cs typeface="ＭＳ Ｐゴシック" charset="0"/>
              </a:rPr>
              <a:t> Education Through Case Study Roles</a:t>
            </a:r>
            <a:endParaRPr lang="en-US" sz="3600" dirty="0">
              <a:solidFill>
                <a:schemeClr val="tx1"/>
              </a:solidFill>
              <a:effectLst/>
              <a:latin typeface="Arial" charset="0"/>
              <a:ea typeface="ＭＳ Ｐゴシック" charset="0"/>
              <a:cs typeface="ＭＳ Ｐゴシック" charset="0"/>
            </a:endParaRPr>
          </a:p>
        </p:txBody>
      </p:sp>
      <p:sp>
        <p:nvSpPr>
          <p:cNvPr id="15364" name="Rectangle 4"/>
          <p:cNvSpPr>
            <a:spLocks noGrp="1" noChangeArrowheads="1"/>
          </p:cNvSpPr>
          <p:nvPr>
            <p:ph type="subTitle" idx="1"/>
          </p:nvPr>
        </p:nvSpPr>
        <p:spPr>
          <a:xfrm>
            <a:off x="2667000" y="2854325"/>
            <a:ext cx="4692650" cy="650875"/>
          </a:xfrm>
          <a:noFill/>
        </p:spPr>
        <p:txBody>
          <a:bodyPr lIns="90487" rIns="90487"/>
          <a:lstStyle/>
          <a:p>
            <a:r>
              <a:rPr lang="en-US" sz="2400">
                <a:latin typeface="Times New Roman" charset="0"/>
                <a:ea typeface="ＭＳ Ｐゴシック" charset="0"/>
                <a:cs typeface="ＭＳ Ｐゴシック" charset="0"/>
              </a:rPr>
              <a:t>Dianne Cameron, PhD</a:t>
            </a:r>
          </a:p>
        </p:txBody>
      </p:sp>
      <p:sp>
        <p:nvSpPr>
          <p:cNvPr id="15365" name="Rectangle 5"/>
          <p:cNvSpPr>
            <a:spLocks noChangeArrowheads="1"/>
          </p:cNvSpPr>
          <p:nvPr/>
        </p:nvSpPr>
        <p:spPr bwMode="auto">
          <a:xfrm>
            <a:off x="2570163" y="3352800"/>
            <a:ext cx="4841875"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spAutoFit/>
          </a:bodyPr>
          <a:lstStyle/>
          <a:p>
            <a:r>
              <a:rPr lang="en-US" sz="2000" b="1" i="1" dirty="0" smtClean="0"/>
              <a:t>Collaborative </a:t>
            </a:r>
            <a:r>
              <a:rPr lang="en-US" sz="2000" b="1" i="1" dirty="0"/>
              <a:t>Health Initiatives</a:t>
            </a:r>
          </a:p>
        </p:txBody>
      </p:sp>
      <p:graphicFrame>
        <p:nvGraphicFramePr>
          <p:cNvPr id="15362" name="Object 2"/>
          <p:cNvGraphicFramePr>
            <a:graphicFrameLocks noChangeAspect="1"/>
          </p:cNvGraphicFramePr>
          <p:nvPr/>
        </p:nvGraphicFramePr>
        <p:xfrm>
          <a:off x="2716213" y="4800600"/>
          <a:ext cx="4552950" cy="1295400"/>
        </p:xfrm>
        <a:graphic>
          <a:graphicData uri="http://schemas.openxmlformats.org/presentationml/2006/ole">
            <mc:AlternateContent xmlns:mc="http://schemas.openxmlformats.org/markup-compatibility/2006">
              <mc:Choice xmlns:v="urn:schemas-microsoft-com:vml" Requires="v">
                <p:oleObj spid="_x0000_s55322" name="Document" r:id="rId4" imgW="3835400" imgH="1092200" progId="Word.Document.8">
                  <p:embed/>
                </p:oleObj>
              </mc:Choice>
              <mc:Fallback>
                <p:oleObj name="Document" r:id="rId4" imgW="3835400" imgH="10922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6213" y="4800600"/>
                        <a:ext cx="4552950" cy="1295400"/>
                      </a:xfrm>
                      <a:prstGeom prst="rect">
                        <a:avLst/>
                      </a:prstGeom>
                      <a:solidFill>
                        <a:schemeClr val="tx1"/>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5366" name="Rectangle 21"/>
          <p:cNvSpPr>
            <a:spLocks noChangeArrowheads="1"/>
          </p:cNvSpPr>
          <p:nvPr/>
        </p:nvSpPr>
        <p:spPr bwMode="auto">
          <a:xfrm>
            <a:off x="3962400" y="5703888"/>
            <a:ext cx="262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p>
            <a:pPr algn="l"/>
            <a:r>
              <a:rPr lang="en-US" sz="1200" b="1">
                <a:solidFill>
                  <a:srgbClr val="130BA9"/>
                </a:solidFill>
                <a:latin typeface="Arial" charset="0"/>
                <a:cs typeface="Arial" charset="0"/>
              </a:rPr>
              <a:t>Faculty of Science &amp; Engineering</a:t>
            </a:r>
          </a:p>
        </p:txBody>
      </p:sp>
      <p:sp>
        <p:nvSpPr>
          <p:cNvPr id="14" name="Rectangle 4"/>
          <p:cNvSpPr txBox="1">
            <a:spLocks noChangeArrowheads="1"/>
          </p:cNvSpPr>
          <p:nvPr/>
        </p:nvSpPr>
        <p:spPr bwMode="auto">
          <a:xfrm>
            <a:off x="2667000" y="6248400"/>
            <a:ext cx="4692650" cy="650875"/>
          </a:xfrm>
          <a:prstGeom prst="rect">
            <a:avLst/>
          </a:prstGeom>
          <a:noFill/>
          <a:ln w="12700">
            <a:noFill/>
            <a:miter lim="800000"/>
            <a:headEnd/>
            <a:tailEnd/>
          </a:ln>
          <a:effectLst/>
        </p:spPr>
        <p:txBody>
          <a:bodyPr lIns="90487" tIns="44450" rIns="90487" bIns="44450"/>
          <a:lstStyle>
            <a:lvl1pPr>
              <a:defRPr sz="1400">
                <a:solidFill>
                  <a:schemeClr val="tx1"/>
                </a:solidFill>
                <a:latin typeface="Times New Roman" charset="0"/>
                <a:ea typeface="ＭＳ Ｐゴシック" charset="0"/>
                <a:cs typeface="ＭＳ Ｐゴシック" charset="0"/>
              </a:defRPr>
            </a:lvl1pPr>
            <a:lvl2pPr marL="37931725" indent="-37474525">
              <a:defRPr sz="1400">
                <a:solidFill>
                  <a:schemeClr val="tx1"/>
                </a:solidFill>
                <a:latin typeface="Times New Roman" charset="0"/>
                <a:ea typeface="ＭＳ Ｐゴシック" charset="0"/>
                <a:cs typeface="ＭＳ Ｐゴシック" charset="0"/>
              </a:defRPr>
            </a:lvl2pPr>
            <a:lvl3pPr>
              <a:defRPr sz="1400">
                <a:solidFill>
                  <a:schemeClr val="tx1"/>
                </a:solidFill>
                <a:latin typeface="Times New Roman" charset="0"/>
                <a:ea typeface="ＭＳ Ｐゴシック" charset="0"/>
                <a:cs typeface="ＭＳ Ｐゴシック" charset="0"/>
              </a:defRPr>
            </a:lvl3pPr>
            <a:lvl4pPr>
              <a:defRPr sz="1400">
                <a:solidFill>
                  <a:schemeClr val="tx1"/>
                </a:solidFill>
                <a:latin typeface="Times New Roman" charset="0"/>
                <a:ea typeface="ＭＳ Ｐゴシック" charset="0"/>
                <a:cs typeface="ＭＳ Ｐゴシック" charset="0"/>
              </a:defRPr>
            </a:lvl4pPr>
            <a:lvl5pPr>
              <a:defRPr sz="14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9pPr>
          </a:lstStyle>
          <a:p>
            <a:pPr>
              <a:spcBef>
                <a:spcPct val="20000"/>
              </a:spcBef>
              <a:buSzPct val="75000"/>
            </a:pPr>
            <a:r>
              <a:rPr lang="en-US" dirty="0"/>
              <a:t>Northern Health Research Conference</a:t>
            </a:r>
          </a:p>
          <a:p>
            <a:pPr>
              <a:spcBef>
                <a:spcPct val="20000"/>
              </a:spcBef>
              <a:buSzPct val="75000"/>
            </a:pPr>
            <a:r>
              <a:rPr lang="en-US" dirty="0" smtClean="0"/>
              <a:t>Timmins, </a:t>
            </a:r>
            <a:r>
              <a:rPr lang="en-US" dirty="0"/>
              <a:t>June 4</a:t>
            </a:r>
            <a:r>
              <a:rPr lang="en-US" dirty="0" smtClean="0"/>
              <a:t>-6,  2015</a:t>
            </a:r>
            <a:endParaRPr lang="en-US" b="1" dirty="0"/>
          </a:p>
        </p:txBody>
      </p:sp>
    </p:spTree>
    <p:extLst>
      <p:ext uri="{BB962C8B-B14F-4D97-AF65-F5344CB8AC3E}">
        <p14:creationId xmlns:p14="http://schemas.microsoft.com/office/powerpoint/2010/main" val="243865763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28725" y="588963"/>
            <a:ext cx="7600950" cy="792162"/>
          </a:xfrm>
          <a:noFill/>
          <a:extLst>
            <a:ext uri="{909E8E84-426E-40dd-AFC4-6F175D3DCCD1}">
              <a14:hiddenFill xmlns:a14="http://schemas.microsoft.com/office/drawing/2010/main" xmlns="">
                <a:solidFill>
                  <a:srgbClr val="FFFFFF"/>
                </a:solidFill>
              </a14:hiddenFill>
            </a:ext>
          </a:extLst>
        </p:spPr>
        <p:txBody>
          <a:bodyPr/>
          <a:lstStyle/>
          <a:p>
            <a:r>
              <a:rPr lang="en-US" i="1">
                <a:effectLst/>
                <a:latin typeface="Times New Roman" charset="0"/>
                <a:ea typeface="ＭＳ Ｐゴシック" charset="0"/>
                <a:cs typeface="ＭＳ Ｐゴシック" charset="0"/>
              </a:rPr>
              <a:t>Introduction</a:t>
            </a:r>
          </a:p>
        </p:txBody>
      </p:sp>
      <p:sp>
        <p:nvSpPr>
          <p:cNvPr id="19459" name="Rectangle 3"/>
          <p:cNvSpPr>
            <a:spLocks noGrp="1" noChangeArrowheads="1"/>
          </p:cNvSpPr>
          <p:nvPr>
            <p:ph type="body" idx="1"/>
          </p:nvPr>
        </p:nvSpPr>
        <p:spPr>
          <a:xfrm>
            <a:off x="695325" y="1720850"/>
            <a:ext cx="8716963" cy="4551363"/>
          </a:xfrm>
          <a:noFill/>
        </p:spPr>
        <p:txBody>
          <a:bodyPr/>
          <a:lstStyle/>
          <a:p>
            <a:pPr marL="609600" indent="-609600">
              <a:lnSpc>
                <a:spcPct val="90000"/>
              </a:lnSpc>
              <a:spcBef>
                <a:spcPct val="60000"/>
              </a:spcBef>
              <a:tabLst>
                <a:tab pos="0" algn="l"/>
              </a:tabLst>
            </a:pPr>
            <a:r>
              <a:rPr lang="en-US" sz="2000" dirty="0" smtClean="0">
                <a:latin typeface="Times New Roman" charset="0"/>
                <a:ea typeface="ＭＳ Ｐゴシック" charset="0"/>
                <a:cs typeface="ＭＳ Ｐゴシック" charset="0"/>
              </a:rPr>
              <a:t>IECPCP:</a:t>
            </a:r>
            <a:r>
              <a:rPr lang="en-US" sz="2000" dirty="0">
                <a:latin typeface="Times New Roman" charset="0"/>
                <a:ea typeface="ＭＳ Ｐゴシック" charset="0"/>
                <a:cs typeface="ＭＳ Ｐゴシック" charset="0"/>
              </a:rPr>
              <a:t/>
            </a:r>
            <a:br>
              <a:rPr lang="en-US" sz="2000" dirty="0">
                <a:latin typeface="Times New Roman" charset="0"/>
                <a:ea typeface="ＭＳ Ｐゴシック" charset="0"/>
                <a:cs typeface="ＭＳ Ｐゴシック" charset="0"/>
              </a:rPr>
            </a:br>
            <a:r>
              <a:rPr lang="ja-JP" altLang="en-US" sz="2000" dirty="0">
                <a:latin typeface="Times New Roman" charset="0"/>
                <a:ea typeface="ＭＳ Ｐゴシック" charset="0"/>
                <a:cs typeface="ＭＳ Ｐゴシック" charset="0"/>
              </a:rPr>
              <a:t>“</a:t>
            </a:r>
            <a:r>
              <a:rPr lang="en-US" sz="2000" dirty="0" err="1">
                <a:latin typeface="Times New Roman" charset="0"/>
                <a:ea typeface="ＭＳ Ｐゴシック" charset="0"/>
                <a:cs typeface="ＭＳ Ｐゴシック" charset="0"/>
              </a:rPr>
              <a:t>interprofessional</a:t>
            </a:r>
            <a:r>
              <a:rPr lang="en-US" sz="2000" dirty="0">
                <a:latin typeface="Times New Roman" charset="0"/>
                <a:ea typeface="ＭＳ Ｐゴシック" charset="0"/>
                <a:cs typeface="ＭＳ Ｐゴシック" charset="0"/>
              </a:rPr>
              <a:t> education for collaborative patient-</a:t>
            </a:r>
            <a:r>
              <a:rPr lang="en-US" sz="2000" dirty="0" err="1">
                <a:latin typeface="Times New Roman" charset="0"/>
                <a:ea typeface="ＭＳ Ｐゴシック" charset="0"/>
                <a:cs typeface="ＭＳ Ｐゴシック" charset="0"/>
              </a:rPr>
              <a:t>centred</a:t>
            </a:r>
            <a:r>
              <a:rPr lang="en-US" sz="2000" dirty="0">
                <a:latin typeface="Times New Roman" charset="0"/>
                <a:ea typeface="ＭＳ Ｐゴシック" charset="0"/>
                <a:cs typeface="ＭＳ Ｐゴシック" charset="0"/>
              </a:rPr>
              <a:t> care</a:t>
            </a:r>
            <a:r>
              <a:rPr lang="ja-JP" altLang="en-US" sz="2000" dirty="0">
                <a:latin typeface="Times New Roman" charset="0"/>
                <a:ea typeface="ＭＳ Ｐゴシック" charset="0"/>
                <a:cs typeface="ＭＳ Ｐゴシック" charset="0"/>
              </a:rPr>
              <a:t>”</a:t>
            </a:r>
            <a:r>
              <a:rPr lang="en-US" sz="2000" b="0" i="1" dirty="0">
                <a:latin typeface="Times New Roman" charset="0"/>
                <a:ea typeface="ＭＳ Ｐゴシック" charset="0"/>
                <a:cs typeface="ＭＳ Ｐゴシック" charset="0"/>
              </a:rPr>
              <a:t/>
            </a:r>
            <a:br>
              <a:rPr lang="en-US" sz="2000" b="0" i="1" dirty="0">
                <a:latin typeface="Times New Roman" charset="0"/>
                <a:ea typeface="ＭＳ Ｐゴシック" charset="0"/>
                <a:cs typeface="ＭＳ Ｐゴシック" charset="0"/>
              </a:rPr>
            </a:br>
            <a:r>
              <a:rPr lang="en-US" sz="2000" b="0" i="1" dirty="0">
                <a:latin typeface="Times New Roman" charset="0"/>
                <a:ea typeface="ＭＳ Ｐゴシック" charset="0"/>
                <a:cs typeface="ＭＳ Ｐゴシック" charset="0"/>
              </a:rPr>
              <a:t>(Health Canada. </a:t>
            </a:r>
            <a:r>
              <a:rPr lang="en-US" sz="2000" b="0" i="1" dirty="0" err="1">
                <a:latin typeface="Times New Roman" charset="0"/>
                <a:ea typeface="ＭＳ Ｐゴシック" charset="0"/>
                <a:cs typeface="ＭＳ Ｐゴシック" charset="0"/>
              </a:rPr>
              <a:t>Interprofessional</a:t>
            </a:r>
            <a:r>
              <a:rPr lang="en-US" sz="2000" b="0" i="1" dirty="0">
                <a:latin typeface="Times New Roman" charset="0"/>
                <a:ea typeface="ＭＳ Ｐゴシック" charset="0"/>
                <a:cs typeface="ＭＳ Ｐゴシック" charset="0"/>
              </a:rPr>
              <a:t> Education for Collaborative, Patient-</a:t>
            </a:r>
            <a:r>
              <a:rPr lang="en-US" sz="2000" b="0" i="1" dirty="0" err="1">
                <a:latin typeface="Times New Roman" charset="0"/>
                <a:ea typeface="ＭＳ Ｐゴシック" charset="0"/>
                <a:cs typeface="ＭＳ Ｐゴシック" charset="0"/>
              </a:rPr>
              <a:t>Centred</a:t>
            </a:r>
            <a:r>
              <a:rPr lang="en-US" sz="2000" b="0" i="1" dirty="0">
                <a:latin typeface="Times New Roman" charset="0"/>
                <a:ea typeface="ＭＳ Ｐゴシック" charset="0"/>
                <a:cs typeface="ＭＳ Ｐゴシック" charset="0"/>
              </a:rPr>
              <a:t> Practice. Discussion Paper &amp; Research Report Request for Proposal. October 2003)</a:t>
            </a:r>
          </a:p>
          <a:p>
            <a:pPr marL="609600" indent="-609600">
              <a:lnSpc>
                <a:spcPct val="90000"/>
              </a:lnSpc>
              <a:spcBef>
                <a:spcPct val="60000"/>
              </a:spcBef>
              <a:tabLst>
                <a:tab pos="0" algn="l"/>
              </a:tabLst>
            </a:pPr>
            <a:r>
              <a:rPr lang="en-US" sz="2000" dirty="0" err="1">
                <a:latin typeface="Times New Roman" charset="0"/>
                <a:ea typeface="ＭＳ Ｐゴシック" charset="0"/>
                <a:cs typeface="ＭＳ Ｐゴシック" charset="0"/>
              </a:rPr>
              <a:t>Interprofessional</a:t>
            </a:r>
            <a:r>
              <a:rPr lang="en-US" sz="2000" dirty="0">
                <a:latin typeface="Times New Roman" charset="0"/>
                <a:ea typeface="ＭＳ Ｐゴシック" charset="0"/>
                <a:cs typeface="ＭＳ Ｐゴシック" charset="0"/>
              </a:rPr>
              <a:t> Education:</a:t>
            </a:r>
            <a:br>
              <a:rPr lang="en-US" sz="2000" dirty="0">
                <a:latin typeface="Times New Roman" charset="0"/>
                <a:ea typeface="ＭＳ Ｐゴシック" charset="0"/>
                <a:cs typeface="ＭＳ Ｐゴシック" charset="0"/>
              </a:rPr>
            </a:br>
            <a:r>
              <a:rPr lang="ja-JP" altLang="en-US" sz="2000" dirty="0">
                <a:latin typeface="Times New Roman" charset="0"/>
                <a:ea typeface="ＭＳ Ｐゴシック" charset="0"/>
                <a:cs typeface="ＭＳ Ｐゴシック" charset="0"/>
              </a:rPr>
              <a:t>“</a:t>
            </a:r>
            <a:r>
              <a:rPr lang="en-US" sz="2000" dirty="0">
                <a:latin typeface="Times New Roman" charset="0"/>
                <a:ea typeface="ＭＳ Ｐゴシック" charset="0"/>
                <a:cs typeface="ＭＳ Ｐゴシック" charset="0"/>
              </a:rPr>
              <a:t>occasions when two or more professions learn from and about each other to improve collaboration and the quality of care</a:t>
            </a:r>
            <a:r>
              <a:rPr lang="ja-JP" altLang="en-US" sz="2000" dirty="0">
                <a:latin typeface="Times New Roman" charset="0"/>
                <a:ea typeface="ＭＳ Ｐゴシック" charset="0"/>
                <a:cs typeface="ＭＳ Ｐゴシック" charset="0"/>
              </a:rPr>
              <a:t>”</a:t>
            </a:r>
            <a:r>
              <a:rPr lang="en-US" sz="2000" dirty="0">
                <a:latin typeface="Times New Roman" charset="0"/>
                <a:ea typeface="ＭＳ Ｐゴシック" charset="0"/>
                <a:cs typeface="ＭＳ Ｐゴシック" charset="0"/>
              </a:rPr>
              <a:t/>
            </a:r>
            <a:br>
              <a:rPr lang="en-US" sz="2000" dirty="0">
                <a:latin typeface="Times New Roman" charset="0"/>
                <a:ea typeface="ＭＳ Ｐゴシック" charset="0"/>
                <a:cs typeface="ＭＳ Ｐゴシック" charset="0"/>
              </a:rPr>
            </a:br>
            <a:r>
              <a:rPr lang="en-US" sz="2000" b="0" i="1" dirty="0">
                <a:latin typeface="Times New Roman" charset="0"/>
                <a:ea typeface="ＭＳ Ｐゴシック" charset="0"/>
                <a:cs typeface="ＭＳ Ｐゴシック" charset="0"/>
              </a:rPr>
              <a:t>(Centre for Advancement of </a:t>
            </a:r>
            <a:r>
              <a:rPr lang="en-US" sz="2000" b="0" i="1" dirty="0" err="1">
                <a:latin typeface="Times New Roman" charset="0"/>
                <a:ea typeface="ＭＳ Ｐゴシック" charset="0"/>
                <a:cs typeface="ＭＳ Ｐゴシック" charset="0"/>
              </a:rPr>
              <a:t>Interprofessional</a:t>
            </a:r>
            <a:r>
              <a:rPr lang="en-US" sz="2000" b="0" i="1" dirty="0">
                <a:latin typeface="Times New Roman" charset="0"/>
                <a:ea typeface="ＭＳ Ｐゴシック" charset="0"/>
                <a:cs typeface="ＭＳ Ｐゴシック" charset="0"/>
              </a:rPr>
              <a:t> Education (CAIPE), 1977, revised)</a:t>
            </a:r>
          </a:p>
          <a:p>
            <a:pPr marL="609600" indent="-609600">
              <a:lnSpc>
                <a:spcPct val="90000"/>
              </a:lnSpc>
              <a:spcBef>
                <a:spcPct val="60000"/>
              </a:spcBef>
              <a:tabLst>
                <a:tab pos="0" algn="l"/>
              </a:tabLst>
            </a:pPr>
            <a:r>
              <a:rPr lang="en-US" sz="2000" dirty="0">
                <a:latin typeface="Times New Roman" charset="0"/>
                <a:ea typeface="ＭＳ Ｐゴシック" charset="0"/>
                <a:cs typeface="ＭＳ Ｐゴシック" charset="0"/>
              </a:rPr>
              <a:t>Collaboration:</a:t>
            </a:r>
            <a:br>
              <a:rPr lang="en-US" sz="2000" dirty="0">
                <a:latin typeface="Times New Roman" charset="0"/>
                <a:ea typeface="ＭＳ Ｐゴシック" charset="0"/>
                <a:cs typeface="ＭＳ Ｐゴシック" charset="0"/>
              </a:rPr>
            </a:br>
            <a:r>
              <a:rPr lang="ja-JP" altLang="en-US" sz="2000" dirty="0">
                <a:latin typeface="Times New Roman" charset="0"/>
                <a:ea typeface="ＭＳ Ｐゴシック" charset="0"/>
                <a:cs typeface="ＭＳ Ｐゴシック" charset="0"/>
              </a:rPr>
              <a:t>“</a:t>
            </a:r>
            <a:r>
              <a:rPr lang="en-US" sz="2000" dirty="0">
                <a:latin typeface="Times New Roman" charset="0"/>
                <a:ea typeface="ＭＳ Ｐゴシック" charset="0"/>
                <a:cs typeface="ＭＳ Ｐゴシック" charset="0"/>
              </a:rPr>
              <a:t>an </a:t>
            </a:r>
            <a:r>
              <a:rPr lang="en-US" sz="2000" dirty="0" err="1">
                <a:latin typeface="Times New Roman" charset="0"/>
                <a:ea typeface="ＭＳ Ｐゴシック" charset="0"/>
                <a:cs typeface="ＭＳ Ｐゴシック" charset="0"/>
              </a:rPr>
              <a:t>interprofessional</a:t>
            </a:r>
            <a:r>
              <a:rPr lang="en-US" sz="2000" dirty="0">
                <a:latin typeface="Times New Roman" charset="0"/>
                <a:ea typeface="ＭＳ Ｐゴシック" charset="0"/>
                <a:cs typeface="ＭＳ Ｐゴシック" charset="0"/>
              </a:rPr>
              <a:t> process of communication and decision-making that enables the separate and shared knowledge and skills of health care providers to synergistically influence the client/patient care provided</a:t>
            </a:r>
            <a:r>
              <a:rPr lang="ja-JP" altLang="en-US" sz="2000" dirty="0">
                <a:latin typeface="Times New Roman" charset="0"/>
                <a:ea typeface="ＭＳ Ｐゴシック" charset="0"/>
                <a:cs typeface="ＭＳ Ｐゴシック" charset="0"/>
              </a:rPr>
              <a:t>”</a:t>
            </a:r>
            <a:r>
              <a:rPr lang="en-US" sz="2000" dirty="0">
                <a:latin typeface="Times New Roman" charset="0"/>
                <a:ea typeface="ＭＳ Ｐゴシック" charset="0"/>
                <a:cs typeface="ＭＳ Ｐゴシック" charset="0"/>
              </a:rPr>
              <a:t/>
            </a:r>
            <a:br>
              <a:rPr lang="en-US" sz="2000" dirty="0">
                <a:latin typeface="Times New Roman" charset="0"/>
                <a:ea typeface="ＭＳ Ｐゴシック" charset="0"/>
                <a:cs typeface="ＭＳ Ｐゴシック" charset="0"/>
              </a:rPr>
            </a:br>
            <a:r>
              <a:rPr lang="en-US" sz="2000" b="0" i="1" dirty="0">
                <a:latin typeface="Times New Roman" charset="0"/>
                <a:ea typeface="ＭＳ Ｐゴシック" charset="0"/>
                <a:cs typeface="ＭＳ Ｐゴシック" charset="0"/>
              </a:rPr>
              <a:t>(Way &amp; Jones, 2000)</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228725" y="533400"/>
            <a:ext cx="7600950" cy="792163"/>
          </a:xfrm>
          <a:noFill/>
          <a:extLst>
            <a:ext uri="{909E8E84-426E-40dd-AFC4-6F175D3DCCD1}">
              <a14:hiddenFill xmlns:a14="http://schemas.microsoft.com/office/drawing/2010/main" xmlns="">
                <a:solidFill>
                  <a:srgbClr val="FFFFFF"/>
                </a:solidFill>
              </a14:hiddenFill>
            </a:ext>
          </a:extLst>
        </p:spPr>
        <p:txBody>
          <a:bodyPr/>
          <a:lstStyle/>
          <a:p>
            <a:r>
              <a:rPr lang="en-US" i="1">
                <a:effectLst/>
                <a:latin typeface="Times New Roman" charset="0"/>
                <a:ea typeface="ＭＳ Ｐゴシック" charset="0"/>
                <a:cs typeface="ＭＳ Ｐゴシック" charset="0"/>
              </a:rPr>
              <a:t>Introduction … </a:t>
            </a:r>
          </a:p>
        </p:txBody>
      </p:sp>
      <p:sp>
        <p:nvSpPr>
          <p:cNvPr id="21507" name="Rectangle 3"/>
          <p:cNvSpPr>
            <a:spLocks noGrp="1" noChangeArrowheads="1"/>
          </p:cNvSpPr>
          <p:nvPr>
            <p:ph type="body" idx="1"/>
          </p:nvPr>
        </p:nvSpPr>
        <p:spPr>
          <a:xfrm>
            <a:off x="3733800" y="1447800"/>
            <a:ext cx="5715000" cy="2362200"/>
          </a:xfrm>
          <a:noFill/>
        </p:spPr>
        <p:txBody>
          <a:bodyPr/>
          <a:lstStyle/>
          <a:p>
            <a:pPr marL="0" indent="0">
              <a:lnSpc>
                <a:spcPct val="90000"/>
              </a:lnSpc>
              <a:spcBef>
                <a:spcPct val="60000"/>
              </a:spcBef>
              <a:buFont typeface="Times" charset="0"/>
              <a:buNone/>
              <a:tabLst>
                <a:tab pos="0" algn="l"/>
              </a:tabLst>
            </a:pPr>
            <a:r>
              <a:rPr lang="en-US" sz="2400" b="0">
                <a:latin typeface="Times New Roman" charset="0"/>
                <a:ea typeface="ＭＳ Ｐゴシック" charset="0"/>
                <a:cs typeface="ＭＳ Ｐゴシック" charset="0"/>
              </a:rPr>
              <a:t>Interprofessional education (IPE) leads to interprofessional care (IPC) </a:t>
            </a:r>
          </a:p>
          <a:p>
            <a:pPr marL="0" indent="0">
              <a:lnSpc>
                <a:spcPct val="90000"/>
              </a:lnSpc>
              <a:spcBef>
                <a:spcPct val="60000"/>
              </a:spcBef>
              <a:buFont typeface="Times" charset="0"/>
              <a:buNone/>
              <a:tabLst>
                <a:tab pos="0" algn="l"/>
              </a:tabLst>
            </a:pPr>
            <a:r>
              <a:rPr lang="en-US" sz="2400" b="0">
                <a:latin typeface="Times New Roman" charset="0"/>
                <a:ea typeface="ＭＳ Ｐゴシック" charset="0"/>
                <a:cs typeface="ＭＳ Ｐゴシック" charset="0"/>
              </a:rPr>
              <a:t>How do we get there?</a:t>
            </a:r>
          </a:p>
          <a:p>
            <a:pPr marL="0" indent="0">
              <a:lnSpc>
                <a:spcPct val="90000"/>
              </a:lnSpc>
              <a:spcBef>
                <a:spcPct val="60000"/>
              </a:spcBef>
              <a:buFont typeface="Times" charset="0"/>
              <a:buNone/>
              <a:tabLst>
                <a:tab pos="0" algn="l"/>
              </a:tabLst>
            </a:pPr>
            <a:r>
              <a:rPr lang="en-US" sz="2400" b="0">
                <a:latin typeface="Times New Roman" charset="0"/>
                <a:ea typeface="ＭＳ Ｐゴシック" charset="0"/>
                <a:cs typeface="ＭＳ Ｐゴシック" charset="0"/>
              </a:rPr>
              <a:t>Many valid ideas: short courses, seminars, workshops, focus groups, …</a:t>
            </a:r>
          </a:p>
          <a:p>
            <a:pPr marL="0" indent="0">
              <a:lnSpc>
                <a:spcPct val="90000"/>
              </a:lnSpc>
              <a:spcBef>
                <a:spcPct val="60000"/>
              </a:spcBef>
              <a:buFont typeface="Times" charset="0"/>
              <a:buNone/>
              <a:tabLst>
                <a:tab pos="0" algn="l"/>
              </a:tabLst>
            </a:pPr>
            <a:endParaRPr lang="en-US" sz="2400" b="0">
              <a:latin typeface="Times New Roman" charset="0"/>
              <a:ea typeface="ＭＳ Ｐゴシック" charset="0"/>
              <a:cs typeface="ＭＳ Ｐゴシック" charset="0"/>
            </a:endParaRPr>
          </a:p>
        </p:txBody>
      </p:sp>
      <p:pic>
        <p:nvPicPr>
          <p:cNvPr id="2150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35125"/>
            <a:ext cx="2743200" cy="194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09" name="Rectangle 3"/>
          <p:cNvSpPr txBox="1">
            <a:spLocks noChangeArrowheads="1"/>
          </p:cNvSpPr>
          <p:nvPr/>
        </p:nvSpPr>
        <p:spPr bwMode="auto">
          <a:xfrm>
            <a:off x="495300" y="3810000"/>
            <a:ext cx="9067800" cy="297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lstStyle>
            <a:lvl1pPr marL="177800" indent="-177800">
              <a:defRPr sz="1400">
                <a:solidFill>
                  <a:schemeClr val="tx1"/>
                </a:solidFill>
                <a:latin typeface="Times New Roman" charset="0"/>
                <a:ea typeface="ＭＳ Ｐゴシック" charset="0"/>
                <a:cs typeface="ＭＳ Ｐゴシック" charset="0"/>
              </a:defRPr>
            </a:lvl1pPr>
            <a:lvl2pPr marL="37931725" indent="-37474525">
              <a:defRPr sz="1400">
                <a:solidFill>
                  <a:schemeClr val="tx1"/>
                </a:solidFill>
                <a:latin typeface="Times New Roman" charset="0"/>
                <a:ea typeface="ＭＳ Ｐゴシック" charset="0"/>
                <a:cs typeface="ＭＳ Ｐゴシック" charset="0"/>
              </a:defRPr>
            </a:lvl2pPr>
            <a:lvl3pPr>
              <a:defRPr sz="1400">
                <a:solidFill>
                  <a:schemeClr val="tx1"/>
                </a:solidFill>
                <a:latin typeface="Times New Roman" charset="0"/>
                <a:ea typeface="ＭＳ Ｐゴシック" charset="0"/>
                <a:cs typeface="ＭＳ Ｐゴシック" charset="0"/>
              </a:defRPr>
            </a:lvl3pPr>
            <a:lvl4pPr>
              <a:defRPr sz="1400">
                <a:solidFill>
                  <a:schemeClr val="tx1"/>
                </a:solidFill>
                <a:latin typeface="Times New Roman" charset="0"/>
                <a:ea typeface="ＭＳ Ｐゴシック" charset="0"/>
                <a:cs typeface="ＭＳ Ｐゴシック" charset="0"/>
              </a:defRPr>
            </a:lvl4pPr>
            <a:lvl5pPr>
              <a:defRPr sz="1400">
                <a:solidFill>
                  <a:schemeClr val="tx1"/>
                </a:solidFill>
                <a:latin typeface="Times New Roman" charset="0"/>
                <a:ea typeface="ＭＳ Ｐゴシック" charset="0"/>
                <a:cs typeface="ＭＳ Ｐゴシック" charset="0"/>
              </a:defRPr>
            </a:lvl5pPr>
            <a:lvl6pPr marL="4572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6pPr>
            <a:lvl7pPr marL="9144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7pPr>
            <a:lvl8pPr marL="13716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8pPr>
            <a:lvl9pPr marL="1828800" eaLnBrk="0" fontAlgn="base" hangingPunct="0">
              <a:spcBef>
                <a:spcPct val="0"/>
              </a:spcBef>
              <a:spcAft>
                <a:spcPct val="0"/>
              </a:spcAft>
              <a:defRPr sz="1400">
                <a:solidFill>
                  <a:schemeClr val="tx1"/>
                </a:solidFill>
                <a:latin typeface="Times New Roman" charset="0"/>
                <a:ea typeface="ＭＳ Ｐゴシック" charset="0"/>
                <a:cs typeface="ＭＳ Ｐゴシック" charset="0"/>
              </a:defRPr>
            </a:lvl9pPr>
          </a:lstStyle>
          <a:p>
            <a:pPr algn="l">
              <a:lnSpc>
                <a:spcPct val="90000"/>
              </a:lnSpc>
              <a:spcBef>
                <a:spcPct val="60000"/>
              </a:spcBef>
              <a:buSzPct val="75000"/>
              <a:buFont typeface="Arial" charset="0"/>
              <a:buChar char="•"/>
            </a:pPr>
            <a:r>
              <a:rPr lang="en-US" sz="2400" dirty="0"/>
              <a:t>A quick search on Health Canada finds </a:t>
            </a:r>
            <a:r>
              <a:rPr lang="en-US" sz="2400" dirty="0" smtClean="0"/>
              <a:t>&gt;10,000 </a:t>
            </a:r>
            <a:r>
              <a:rPr lang="en-US" sz="2400" dirty="0"/>
              <a:t>references on IPE/IPC</a:t>
            </a:r>
          </a:p>
          <a:p>
            <a:pPr algn="l">
              <a:lnSpc>
                <a:spcPct val="90000"/>
              </a:lnSpc>
              <a:spcBef>
                <a:spcPct val="60000"/>
              </a:spcBef>
              <a:buSzPct val="75000"/>
              <a:buFont typeface="Arial" charset="0"/>
              <a:buChar char="•"/>
            </a:pPr>
            <a:r>
              <a:rPr lang="en-US" sz="2400" dirty="0" smtClean="0"/>
              <a:t>How </a:t>
            </a:r>
            <a:r>
              <a:rPr lang="en-US" sz="2400" dirty="0"/>
              <a:t>to prepare large numbers of students in many educational programs/disciplines for fulfillment of </a:t>
            </a:r>
            <a:r>
              <a:rPr lang="en-US" sz="2400" dirty="0" err="1"/>
              <a:t>interprofessional</a:t>
            </a:r>
            <a:r>
              <a:rPr lang="en-US" sz="2400" dirty="0"/>
              <a:t> practice in their professions ???</a:t>
            </a:r>
          </a:p>
          <a:p>
            <a:pPr algn="l">
              <a:lnSpc>
                <a:spcPct val="90000"/>
              </a:lnSpc>
              <a:spcBef>
                <a:spcPct val="60000"/>
              </a:spcBef>
              <a:buSzPct val="75000"/>
              <a:buFont typeface="Arial" charset="0"/>
              <a:buChar char="•"/>
            </a:pPr>
            <a:endParaRPr lang="en-US" sz="2400" dirty="0"/>
          </a:p>
          <a:p>
            <a:pPr algn="l">
              <a:lnSpc>
                <a:spcPct val="90000"/>
              </a:lnSpc>
              <a:spcBef>
                <a:spcPct val="60000"/>
              </a:spcBef>
              <a:buSzPct val="75000"/>
              <a:buFont typeface="Arial" charset="0"/>
              <a:buChar char="•"/>
            </a:pPr>
            <a:endParaRPr lang="en-US" sz="24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725" y="427038"/>
            <a:ext cx="7600950" cy="868362"/>
          </a:xfrm>
        </p:spPr>
        <p:txBody>
          <a:bodyPr/>
          <a:lstStyle/>
          <a:p>
            <a:r>
              <a:rPr lang="en-US" sz="3600" i="1" dirty="0" smtClean="0">
                <a:latin typeface="Times New Roman" charset="0"/>
                <a:ea typeface="ＭＳ Ｐゴシック" charset="0"/>
                <a:cs typeface="ＭＳ Ｐゴシック" charset="0"/>
              </a:rPr>
              <a:t>Relevant IPE</a:t>
            </a:r>
            <a:r>
              <a:rPr lang="en-US" sz="3600" i="1" dirty="0">
                <a:latin typeface="Times New Roman" charset="0"/>
                <a:ea typeface="ＭＳ Ｐゴシック" charset="0"/>
                <a:cs typeface="ＭＳ Ｐゴシック" charset="0"/>
              </a:rPr>
              <a:t>/IPC </a:t>
            </a:r>
            <a:r>
              <a:rPr lang="en-US" sz="3600" i="1" dirty="0" smtClean="0">
                <a:latin typeface="Times New Roman" charset="0"/>
                <a:ea typeface="ＭＳ Ｐゴシック" charset="0"/>
                <a:cs typeface="ＭＳ Ｐゴシック" charset="0"/>
              </a:rPr>
              <a:t>issues:</a:t>
            </a:r>
            <a:br>
              <a:rPr lang="en-US" sz="3600" i="1" dirty="0" smtClean="0">
                <a:latin typeface="Times New Roman" charset="0"/>
                <a:ea typeface="ＭＳ Ｐゴシック" charset="0"/>
                <a:cs typeface="ＭＳ Ｐゴシック" charset="0"/>
              </a:rPr>
            </a:br>
            <a:r>
              <a:rPr lang="en-US" sz="3600" i="1" dirty="0" smtClean="0">
                <a:latin typeface="Times New Roman" charset="0"/>
                <a:ea typeface="ＭＳ Ｐゴシック" charset="0"/>
                <a:cs typeface="ＭＳ Ｐゴシック" charset="0"/>
              </a:rPr>
              <a:t>excerpts from IECPCP </a:t>
            </a:r>
            <a:r>
              <a:rPr lang="en-US" sz="3600" i="1" dirty="0">
                <a:latin typeface="Times New Roman" charset="0"/>
                <a:ea typeface="ＭＳ Ｐゴシック" charset="0"/>
                <a:cs typeface="ＭＳ Ｐゴシック" charset="0"/>
              </a:rPr>
              <a:t>report</a:t>
            </a:r>
          </a:p>
        </p:txBody>
      </p:sp>
      <p:sp>
        <p:nvSpPr>
          <p:cNvPr id="23555" name="Content Placeholder 2"/>
          <p:cNvSpPr>
            <a:spLocks noGrp="1"/>
          </p:cNvSpPr>
          <p:nvPr>
            <p:ph idx="1"/>
          </p:nvPr>
        </p:nvSpPr>
        <p:spPr>
          <a:xfrm>
            <a:off x="762000" y="1828800"/>
            <a:ext cx="8534400" cy="4495800"/>
          </a:xfrm>
        </p:spPr>
        <p:txBody>
          <a:bodyPr/>
          <a:lstStyle/>
          <a:p>
            <a:r>
              <a:rPr lang="en-US" sz="2400" b="0" dirty="0" smtClean="0">
                <a:latin typeface="Times New Roman" charset="0"/>
                <a:ea typeface="ＭＳ Ｐゴシック" charset="0"/>
                <a:cs typeface="ＭＳ Ｐゴシック" charset="0"/>
              </a:rPr>
              <a:t>Little </a:t>
            </a:r>
            <a:r>
              <a:rPr lang="en-US" sz="2400" b="0" dirty="0">
                <a:latin typeface="Times New Roman" charset="0"/>
                <a:ea typeface="ＭＳ Ｐゴシック" charset="0"/>
                <a:cs typeface="ＭＳ Ｐゴシック" charset="0"/>
              </a:rPr>
              <a:t>literature for educators on facilitating IPE:  urgent need for faculty development</a:t>
            </a:r>
          </a:p>
          <a:p>
            <a:r>
              <a:rPr lang="en-US" sz="2400" b="0" dirty="0">
                <a:latin typeface="Times New Roman" charset="0"/>
                <a:ea typeface="ＭＳ Ｐゴシック" charset="0"/>
                <a:cs typeface="ＭＳ Ｐゴシック" charset="0"/>
              </a:rPr>
              <a:t>Evaluation methods for program and student assessments relevant to IPE are needed</a:t>
            </a:r>
          </a:p>
          <a:p>
            <a:r>
              <a:rPr lang="en-US" sz="2400" b="0" dirty="0">
                <a:latin typeface="Times New Roman" charset="0"/>
                <a:ea typeface="ＭＳ Ｐゴシック" charset="0"/>
                <a:cs typeface="ＭＳ Ｐゴシック" charset="0"/>
              </a:rPr>
              <a:t>Most successful collaborative practice initiatives were in service or mixed settings (92%), rarely in higher education settings (7%)</a:t>
            </a:r>
          </a:p>
          <a:p>
            <a:r>
              <a:rPr lang="en-US" sz="2400" b="0" dirty="0">
                <a:latin typeface="Times New Roman" charset="0"/>
                <a:ea typeface="ＭＳ Ｐゴシック" charset="0"/>
                <a:cs typeface="ＭＳ Ｐゴシック" charset="0"/>
              </a:rPr>
              <a:t>Opportunities for IPE in transcultural perspectives are lacking or inadequate in most professional programs and do not address how to provide culturally sensitive </a:t>
            </a:r>
            <a:r>
              <a:rPr lang="en-US" sz="2400" b="0" dirty="0" smtClean="0">
                <a:latin typeface="Times New Roman" charset="0"/>
                <a:ea typeface="ＭＳ Ｐゴシック" charset="0"/>
                <a:cs typeface="ＭＳ Ｐゴシック" charset="0"/>
              </a:rPr>
              <a:t>care</a:t>
            </a:r>
          </a:p>
          <a:p>
            <a:r>
              <a:rPr lang="en-US" sz="2400" b="0" dirty="0">
                <a:latin typeface="Times New Roman" charset="0"/>
                <a:ea typeface="ＭＳ Ｐゴシック" charset="0"/>
                <a:cs typeface="ＭＳ Ｐゴシック" charset="0"/>
              </a:rPr>
              <a:t>Learners entering their training programs already have pre-existing stereotypes developed about other health professionals</a:t>
            </a:r>
          </a:p>
          <a:p>
            <a:endParaRPr lang="en-US" sz="2400" b="0" dirty="0">
              <a:latin typeface="Times New Roman" charset="0"/>
              <a:ea typeface="ＭＳ Ｐゴシック" charset="0"/>
              <a:cs typeface="ＭＳ Ｐゴシック" charset="0"/>
            </a:endParaRPr>
          </a:p>
          <a:p>
            <a:endParaRPr lang="en-US" sz="2400" b="0" dirty="0">
              <a:latin typeface="Times New Roman" charset="0"/>
              <a:ea typeface="ＭＳ Ｐゴシック" charset="0"/>
              <a:cs typeface="ＭＳ Ｐゴシック"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725" y="427038"/>
            <a:ext cx="7600950" cy="1020762"/>
          </a:xfrm>
        </p:spPr>
        <p:txBody>
          <a:bodyPr/>
          <a:lstStyle/>
          <a:p>
            <a:r>
              <a:rPr lang="en-US" sz="3600" i="1">
                <a:latin typeface="Times New Roman" charset="0"/>
                <a:ea typeface="ＭＳ Ｐゴシック" charset="0"/>
                <a:cs typeface="ＭＳ Ｐゴシック" charset="0"/>
              </a:rPr>
              <a:t>IPE/IPC issues from IECPCP report…</a:t>
            </a:r>
          </a:p>
        </p:txBody>
      </p:sp>
      <p:sp>
        <p:nvSpPr>
          <p:cNvPr id="24579" name="Content Placeholder 2"/>
          <p:cNvSpPr>
            <a:spLocks noGrp="1"/>
          </p:cNvSpPr>
          <p:nvPr>
            <p:ph idx="1"/>
          </p:nvPr>
        </p:nvSpPr>
        <p:spPr>
          <a:xfrm>
            <a:off x="304800" y="1524000"/>
            <a:ext cx="9448800" cy="5303838"/>
          </a:xfrm>
        </p:spPr>
        <p:txBody>
          <a:bodyPr/>
          <a:lstStyle/>
          <a:p>
            <a:r>
              <a:rPr lang="en-US" sz="2400" b="0" dirty="0">
                <a:latin typeface="Times New Roman" charset="0"/>
                <a:ea typeface="ＭＳ Ｐゴシック" charset="0"/>
                <a:cs typeface="ＭＳ Ｐゴシック" charset="0"/>
              </a:rPr>
              <a:t>Professional schools should include clinical experiences where students from </a:t>
            </a:r>
            <a:r>
              <a:rPr lang="en-US" sz="2400" b="0" dirty="0" smtClean="0">
                <a:latin typeface="Times New Roman" charset="0"/>
                <a:ea typeface="ＭＳ Ｐゴシック" charset="0"/>
                <a:cs typeface="ＭＳ Ｐゴシック" charset="0"/>
              </a:rPr>
              <a:t>different </a:t>
            </a:r>
            <a:r>
              <a:rPr lang="en-US" sz="2400" b="0" dirty="0">
                <a:latin typeface="Times New Roman" charset="0"/>
                <a:ea typeface="ＭＳ Ｐゴシック" charset="0"/>
                <a:cs typeface="ＭＳ Ｐゴシック" charset="0"/>
              </a:rPr>
              <a:t>professions work collaboratively in teams providing care to culturally diverse populations.</a:t>
            </a:r>
          </a:p>
          <a:p>
            <a:r>
              <a:rPr lang="en-US" sz="2400" b="0" dirty="0">
                <a:latin typeface="Times New Roman" charset="0"/>
                <a:ea typeface="ＭＳ Ｐゴシック" charset="0"/>
                <a:cs typeface="ＭＳ Ｐゴシック" charset="0"/>
              </a:rPr>
              <a:t>Students in health care need to be aware of the contributions of all health care providers, particularly non-traditional health care providers, and how to work more collaboratively with them.</a:t>
            </a:r>
          </a:p>
          <a:p>
            <a:r>
              <a:rPr lang="en-US" sz="2400" b="0" dirty="0">
                <a:latin typeface="Times New Roman" charset="0"/>
                <a:ea typeface="ＭＳ Ｐゴシック" charset="0"/>
                <a:cs typeface="ＭＳ Ｐゴシック" charset="0"/>
              </a:rPr>
              <a:t>An </a:t>
            </a:r>
            <a:r>
              <a:rPr lang="en-US" sz="2400" b="0" dirty="0" err="1">
                <a:latin typeface="Times New Roman" charset="0"/>
                <a:ea typeface="ＭＳ Ｐゴシック" charset="0"/>
                <a:cs typeface="ＭＳ Ｐゴシック" charset="0"/>
              </a:rPr>
              <a:t>interprofessional</a:t>
            </a:r>
            <a:r>
              <a:rPr lang="en-US" sz="2400" b="0" dirty="0">
                <a:latin typeface="Times New Roman" charset="0"/>
                <a:ea typeface="ＭＳ Ｐゴシック" charset="0"/>
                <a:cs typeface="ＭＳ Ｐゴシック" charset="0"/>
              </a:rPr>
              <a:t> collaborative approach among professionals, health care providers (traditional/non-traditional) and the community is desirable and possibly the only feasible way in which health care can be delivered in Canada's northern native communities and remote settings</a:t>
            </a:r>
          </a:p>
          <a:p>
            <a:r>
              <a:rPr lang="en-US" sz="2400" b="0" dirty="0">
                <a:latin typeface="Times New Roman" charset="0"/>
                <a:ea typeface="ＭＳ Ｐゴシック" charset="0"/>
                <a:cs typeface="ＭＳ Ｐゴシック" charset="0"/>
              </a:rPr>
              <a:t>Successful implementation of </a:t>
            </a:r>
            <a:r>
              <a:rPr lang="en-US" sz="2400" b="0" dirty="0" err="1">
                <a:latin typeface="Times New Roman" charset="0"/>
                <a:ea typeface="ＭＳ Ｐゴシック" charset="0"/>
                <a:cs typeface="ＭＳ Ｐゴシック" charset="0"/>
              </a:rPr>
              <a:t>interprofessional</a:t>
            </a:r>
            <a:r>
              <a:rPr lang="en-US" sz="2400" b="0" dirty="0">
                <a:latin typeface="Times New Roman" charset="0"/>
                <a:ea typeface="ＭＳ Ｐゴシック" charset="0"/>
                <a:cs typeface="ＭＳ Ｐゴシック" charset="0"/>
              </a:rPr>
              <a:t> education will require both individual and collective learning</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6" name="Picture 3"/>
          <p:cNvPicPr>
            <a:picLocks noChangeAspect="1"/>
          </p:cNvPicPr>
          <p:nvPr/>
        </p:nvPicPr>
        <p:blipFill>
          <a:blip r:embed="rId3">
            <a:extLst>
              <a:ext uri="{28A0092B-C50C-407E-A947-70E740481C1C}">
                <a14:useLocalDpi xmlns:a14="http://schemas.microsoft.com/office/drawing/2010/main" val="0"/>
              </a:ext>
            </a:extLst>
          </a:blip>
          <a:srcRect r="11533" b="12000"/>
          <a:stretch>
            <a:fillRect/>
          </a:stretch>
        </p:blipFill>
        <p:spPr bwMode="auto">
          <a:xfrm>
            <a:off x="7334250" y="3352800"/>
            <a:ext cx="234315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6627" name="Rectangle 2"/>
          <p:cNvSpPr>
            <a:spLocks noGrp="1" noChangeArrowheads="1"/>
          </p:cNvSpPr>
          <p:nvPr>
            <p:ph type="title"/>
          </p:nvPr>
        </p:nvSpPr>
        <p:spPr>
          <a:xfrm>
            <a:off x="1228725" y="588963"/>
            <a:ext cx="7600950" cy="630237"/>
          </a:xfrm>
          <a:noFill/>
          <a:extLst>
            <a:ext uri="{909E8E84-426E-40dd-AFC4-6F175D3DCCD1}">
              <a14:hiddenFill xmlns:a14="http://schemas.microsoft.com/office/drawing/2010/main" xmlns="">
                <a:solidFill>
                  <a:srgbClr val="FFFFFF"/>
                </a:solidFill>
              </a14:hiddenFill>
            </a:ext>
          </a:extLst>
        </p:spPr>
        <p:txBody>
          <a:bodyPr/>
          <a:lstStyle/>
          <a:p>
            <a:r>
              <a:rPr lang="en-US" sz="3600" i="1">
                <a:effectLst/>
                <a:latin typeface="Times New Roman" charset="0"/>
                <a:ea typeface="ＭＳ Ｐゴシック" charset="0"/>
                <a:cs typeface="ＭＳ Ｐゴシック" charset="0"/>
              </a:rPr>
              <a:t>Challenges for undergrad IPE </a:t>
            </a:r>
          </a:p>
        </p:txBody>
      </p:sp>
      <p:sp>
        <p:nvSpPr>
          <p:cNvPr id="23556" name="Rectangle 3"/>
          <p:cNvSpPr>
            <a:spLocks noGrp="1" noChangeArrowheads="1"/>
          </p:cNvSpPr>
          <p:nvPr>
            <p:ph type="body" idx="1"/>
          </p:nvPr>
        </p:nvSpPr>
        <p:spPr>
          <a:xfrm>
            <a:off x="695325" y="1506742"/>
            <a:ext cx="8753475" cy="5198858"/>
          </a:xfrm>
        </p:spPr>
        <p:txBody>
          <a:bodyPr>
            <a:spAutoFit/>
          </a:bodyPr>
          <a:lstStyle/>
          <a:p>
            <a:pPr marL="0" indent="0">
              <a:lnSpc>
                <a:spcPct val="80000"/>
              </a:lnSpc>
              <a:spcBef>
                <a:spcPct val="60000"/>
              </a:spcBef>
              <a:buFont typeface="Times" charset="0"/>
              <a:buNone/>
              <a:tabLst>
                <a:tab pos="0" algn="l"/>
              </a:tabLst>
              <a:defRPr/>
            </a:pPr>
            <a:r>
              <a:rPr lang="en-US" sz="2400" dirty="0" smtClean="0"/>
              <a:t>Incorporation of IPE into undergraduate curricula has been slow, and faces numerous challenges:</a:t>
            </a:r>
          </a:p>
          <a:p>
            <a:pPr>
              <a:lnSpc>
                <a:spcPct val="80000"/>
              </a:lnSpc>
              <a:spcBef>
                <a:spcPct val="60000"/>
              </a:spcBef>
              <a:tabLst>
                <a:tab pos="0" algn="l"/>
              </a:tabLst>
              <a:defRPr/>
            </a:pPr>
            <a:r>
              <a:rPr lang="en-US" sz="2400" dirty="0" smtClean="0"/>
              <a:t>Professional programs need to focus on discipline specific education </a:t>
            </a:r>
          </a:p>
          <a:p>
            <a:pPr>
              <a:lnSpc>
                <a:spcPct val="80000"/>
              </a:lnSpc>
              <a:spcBef>
                <a:spcPct val="60000"/>
              </a:spcBef>
              <a:tabLst>
                <a:tab pos="0" algn="l"/>
              </a:tabLst>
              <a:defRPr/>
            </a:pPr>
            <a:r>
              <a:rPr lang="en-US" sz="2400" dirty="0" smtClean="0"/>
              <a:t>Little room in busy timetables for IP courses </a:t>
            </a:r>
          </a:p>
          <a:p>
            <a:pPr>
              <a:lnSpc>
                <a:spcPct val="80000"/>
              </a:lnSpc>
              <a:spcBef>
                <a:spcPct val="60000"/>
              </a:spcBef>
              <a:tabLst>
                <a:tab pos="0" algn="l"/>
              </a:tabLst>
              <a:defRPr/>
            </a:pPr>
            <a:r>
              <a:rPr lang="en-US" sz="2400" dirty="0" smtClean="0"/>
              <a:t>“Silos” remain intact in many institutions</a:t>
            </a:r>
            <a:br>
              <a:rPr lang="en-US" sz="2400" dirty="0" smtClean="0"/>
            </a:br>
            <a:r>
              <a:rPr lang="en-US" sz="2400" dirty="0" smtClean="0"/>
              <a:t>Administrative support is lacking</a:t>
            </a:r>
          </a:p>
          <a:p>
            <a:pPr>
              <a:lnSpc>
                <a:spcPct val="80000"/>
              </a:lnSpc>
              <a:spcBef>
                <a:spcPct val="60000"/>
              </a:spcBef>
              <a:tabLst>
                <a:tab pos="0" algn="l"/>
              </a:tabLst>
              <a:defRPr/>
            </a:pPr>
            <a:r>
              <a:rPr lang="en-US" sz="2400" dirty="0" smtClean="0"/>
              <a:t>Courses not shareable across disciplines</a:t>
            </a:r>
          </a:p>
          <a:p>
            <a:pPr>
              <a:lnSpc>
                <a:spcPct val="80000"/>
              </a:lnSpc>
              <a:spcBef>
                <a:spcPct val="60000"/>
              </a:spcBef>
              <a:tabLst>
                <a:tab pos="0" algn="l"/>
              </a:tabLst>
              <a:defRPr/>
            </a:pPr>
            <a:r>
              <a:rPr lang="en-US" sz="2400" dirty="0" smtClean="0"/>
              <a:t>Faculty assigned to one department or one program, one instructor per course</a:t>
            </a:r>
          </a:p>
          <a:p>
            <a:pPr>
              <a:lnSpc>
                <a:spcPct val="80000"/>
              </a:lnSpc>
              <a:spcBef>
                <a:spcPct val="60000"/>
              </a:spcBef>
              <a:tabLst>
                <a:tab pos="0" algn="l"/>
              </a:tabLst>
              <a:defRPr/>
            </a:pPr>
            <a:r>
              <a:rPr lang="en-US" sz="2400" dirty="0" smtClean="0"/>
              <a:t>Class times &amp; clinical time across programs conflict</a:t>
            </a:r>
          </a:p>
          <a:p>
            <a:pPr>
              <a:lnSpc>
                <a:spcPct val="80000"/>
              </a:lnSpc>
              <a:spcBef>
                <a:spcPct val="60000"/>
              </a:spcBef>
              <a:tabLst>
                <a:tab pos="0" algn="l"/>
              </a:tabLst>
              <a:defRPr/>
            </a:pPr>
            <a:r>
              <a:rPr lang="en-US" sz="2400" dirty="0" smtClean="0"/>
              <a:t>No “credit” for extra-curricular IPE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i="1" dirty="0" smtClean="0">
                <a:latin typeface="Times New Roman" charset="0"/>
                <a:ea typeface="ＭＳ Ｐゴシック" charset="0"/>
                <a:cs typeface="ＭＳ Ｐゴシック" charset="0"/>
              </a:rPr>
              <a:t>Examples: Possible</a:t>
            </a:r>
            <a:br>
              <a:rPr lang="en-US" sz="3600" i="1" dirty="0" smtClean="0">
                <a:latin typeface="Times New Roman" charset="0"/>
                <a:ea typeface="ＭＳ Ｐゴシック" charset="0"/>
                <a:cs typeface="ＭＳ Ｐゴシック" charset="0"/>
              </a:rPr>
            </a:br>
            <a:r>
              <a:rPr lang="en-US" sz="3600" i="1" dirty="0" smtClean="0">
                <a:latin typeface="Times New Roman" charset="0"/>
                <a:ea typeface="ＭＳ Ｐゴシック" charset="0"/>
                <a:cs typeface="ＭＳ Ｐゴシック" charset="0"/>
              </a:rPr>
              <a:t>Interdisciplinary </a:t>
            </a:r>
            <a:r>
              <a:rPr lang="en-US" sz="3600" i="1" dirty="0">
                <a:latin typeface="Times New Roman" charset="0"/>
                <a:ea typeface="ＭＳ Ｐゴシック" charset="0"/>
                <a:cs typeface="ＭＳ Ｐゴシック" charset="0"/>
              </a:rPr>
              <a:t>Courses</a:t>
            </a:r>
          </a:p>
        </p:txBody>
      </p:sp>
      <p:sp>
        <p:nvSpPr>
          <p:cNvPr id="30723" name="Content Placeholder 7"/>
          <p:cNvSpPr>
            <a:spLocks noGrp="1"/>
          </p:cNvSpPr>
          <p:nvPr>
            <p:ph idx="1"/>
          </p:nvPr>
        </p:nvSpPr>
        <p:spPr>
          <a:xfrm>
            <a:off x="533400" y="1600200"/>
            <a:ext cx="8915400" cy="4938713"/>
          </a:xfrm>
        </p:spPr>
        <p:txBody>
          <a:bodyPr/>
          <a:lstStyle/>
          <a:p>
            <a:pPr marL="0" indent="0">
              <a:buNone/>
            </a:pPr>
            <a:r>
              <a:rPr lang="en-US" sz="2400" dirty="0">
                <a:latin typeface="Times New Roman" charset="0"/>
                <a:ea typeface="ＭＳ Ｐゴシック" charset="0"/>
                <a:cs typeface="ＭＳ Ｐゴシック" charset="0"/>
              </a:rPr>
              <a:t>Interdisciplinary Pathophysiology</a:t>
            </a:r>
          </a:p>
          <a:p>
            <a:pPr marL="0" indent="0">
              <a:buNone/>
            </a:pPr>
            <a:r>
              <a:rPr lang="en-US" sz="2400" dirty="0">
                <a:latin typeface="Times New Roman" charset="0"/>
                <a:ea typeface="ＭＳ Ｐゴシック" charset="0"/>
                <a:cs typeface="ＭＳ Ｐゴシック" charset="0"/>
              </a:rPr>
              <a:t>Clinical Research Methods in Interdisciplinary Practice</a:t>
            </a:r>
          </a:p>
          <a:p>
            <a:pPr marL="0" indent="0">
              <a:buNone/>
            </a:pPr>
            <a:r>
              <a:rPr lang="en-US" sz="2400" dirty="0" err="1">
                <a:latin typeface="Times New Roman" charset="0"/>
                <a:ea typeface="ＭＳ Ｐゴシック" charset="0"/>
                <a:cs typeface="ＭＳ Ｐゴシック" charset="0"/>
              </a:rPr>
              <a:t>Interprofessional</a:t>
            </a:r>
            <a:r>
              <a:rPr lang="en-US" sz="2400" dirty="0">
                <a:latin typeface="Times New Roman" charset="0"/>
                <a:ea typeface="ＭＳ Ｐゴシック" charset="0"/>
                <a:cs typeface="ＭＳ Ｐゴシック" charset="0"/>
              </a:rPr>
              <a:t> Practice and Cultural Competency</a:t>
            </a:r>
          </a:p>
          <a:p>
            <a:pPr marL="0" indent="0">
              <a:buNone/>
            </a:pPr>
            <a:r>
              <a:rPr lang="en-US" sz="2400" dirty="0" err="1">
                <a:latin typeface="Times New Roman" charset="0"/>
                <a:ea typeface="ＭＳ Ｐゴシック" charset="0"/>
                <a:cs typeface="ＭＳ Ｐゴシック" charset="0"/>
              </a:rPr>
              <a:t>Interprofessional</a:t>
            </a:r>
            <a:r>
              <a:rPr lang="en-US" sz="2400" dirty="0">
                <a:latin typeface="Times New Roman" charset="0"/>
                <a:ea typeface="ＭＳ Ｐゴシック" charset="0"/>
                <a:cs typeface="ＭＳ Ｐゴシック" charset="0"/>
              </a:rPr>
              <a:t> Practice and Patient Care</a:t>
            </a:r>
          </a:p>
          <a:p>
            <a:pPr marL="457200" indent="-457200" algn="ctr">
              <a:lnSpc>
                <a:spcPct val="130000"/>
              </a:lnSpc>
              <a:buFont typeface="Times" charset="0"/>
              <a:buNone/>
            </a:pPr>
            <a:r>
              <a:rPr lang="en-US" sz="2400" dirty="0">
                <a:latin typeface="Times New Roman" charset="0"/>
                <a:ea typeface="ＭＳ Ｐゴシック" charset="0"/>
                <a:cs typeface="ＭＳ Ｐゴシック" charset="0"/>
              </a:rPr>
              <a:t>Common Elements:</a:t>
            </a:r>
          </a:p>
          <a:p>
            <a:pPr marL="457200" indent="-457200"/>
            <a:r>
              <a:rPr lang="en-US" sz="2400" dirty="0">
                <a:latin typeface="Times New Roman" charset="0"/>
                <a:ea typeface="ＭＳ Ｐゴシック" charset="0"/>
                <a:cs typeface="ＭＳ Ｐゴシック" charset="0"/>
              </a:rPr>
              <a:t>Team taught – instructors from various disciplines, faculties, institutions</a:t>
            </a:r>
          </a:p>
          <a:p>
            <a:pPr marL="457200" indent="-457200"/>
            <a:r>
              <a:rPr lang="en-US" sz="2400" dirty="0">
                <a:latin typeface="Times New Roman" charset="0"/>
                <a:ea typeface="ＭＳ Ｐゴシック" charset="0"/>
                <a:cs typeface="ＭＳ Ｐゴシック" charset="0"/>
              </a:rPr>
              <a:t>Case based, patient </a:t>
            </a:r>
            <a:r>
              <a:rPr lang="en-US" sz="2400" dirty="0" err="1">
                <a:latin typeface="Times New Roman" charset="0"/>
                <a:ea typeface="ＭＳ Ｐゴシック" charset="0"/>
                <a:cs typeface="ＭＳ Ｐゴシック" charset="0"/>
              </a:rPr>
              <a:t>centred</a:t>
            </a:r>
            <a:endParaRPr lang="en-US" sz="2400" dirty="0">
              <a:latin typeface="Times New Roman" charset="0"/>
              <a:ea typeface="ＭＳ Ｐゴシック" charset="0"/>
              <a:cs typeface="ＭＳ Ｐゴシック" charset="0"/>
            </a:endParaRPr>
          </a:p>
          <a:p>
            <a:pPr marL="457200" indent="-457200"/>
            <a:r>
              <a:rPr lang="en-US" sz="2400" dirty="0">
                <a:latin typeface="Times New Roman" charset="0"/>
                <a:ea typeface="ＭＳ Ｐゴシック" charset="0"/>
                <a:cs typeface="ＭＳ Ｐゴシック" charset="0"/>
              </a:rPr>
              <a:t>Combination of individual learner and team projects</a:t>
            </a:r>
          </a:p>
          <a:p>
            <a:pPr marL="457200" indent="-457200"/>
            <a:r>
              <a:rPr lang="en-US" sz="2400" dirty="0">
                <a:latin typeface="Times New Roman" charset="0"/>
                <a:ea typeface="ＭＳ Ｐゴシック" charset="0"/>
                <a:cs typeface="ＭＳ Ｐゴシック" charset="0"/>
              </a:rPr>
              <a:t>Students from different disciplines</a:t>
            </a:r>
          </a:p>
          <a:p>
            <a:pPr marL="457200" indent="-457200"/>
            <a:r>
              <a:rPr lang="en-US" sz="2400" dirty="0">
                <a:latin typeface="Times New Roman" charset="0"/>
                <a:ea typeface="ＭＳ Ｐゴシック" charset="0"/>
                <a:cs typeface="ＭＳ Ｐゴシック" charset="0"/>
              </a:rPr>
              <a:t>Health care role exploration and role play</a:t>
            </a:r>
          </a:p>
          <a:p>
            <a:pPr marL="457200" indent="-457200"/>
            <a:endParaRPr lang="en-US" sz="2400" dirty="0">
              <a:latin typeface="Times New Roman" charset="0"/>
              <a:ea typeface="ＭＳ Ｐゴシック" charset="0"/>
              <a:cs typeface="ＭＳ Ｐゴシック"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a:latin typeface="Times New Roman" charset="0"/>
                <a:ea typeface="ＭＳ Ｐゴシック" charset="0"/>
                <a:cs typeface="ＭＳ Ｐゴシック" charset="0"/>
              </a:rPr>
              <a:t>Pathophysiology</a:t>
            </a:r>
            <a:br>
              <a:rPr lang="en-US" sz="3600" i="1">
                <a:latin typeface="Times New Roman" charset="0"/>
                <a:ea typeface="ＭＳ Ｐゴシック" charset="0"/>
                <a:cs typeface="ＭＳ Ｐゴシック" charset="0"/>
              </a:rPr>
            </a:br>
            <a:r>
              <a:rPr lang="en-US" sz="3600" i="1">
                <a:latin typeface="Times New Roman" charset="0"/>
                <a:ea typeface="ＭＳ Ｐゴシック" charset="0"/>
                <a:cs typeface="ＭＳ Ｐゴシック" charset="0"/>
              </a:rPr>
              <a:t>- Interdisciplinary Practice</a:t>
            </a:r>
          </a:p>
        </p:txBody>
      </p:sp>
      <p:sp>
        <p:nvSpPr>
          <p:cNvPr id="33795" name="Content Placeholder 2"/>
          <p:cNvSpPr>
            <a:spLocks noGrp="1"/>
          </p:cNvSpPr>
          <p:nvPr>
            <p:ph idx="1"/>
          </p:nvPr>
        </p:nvSpPr>
        <p:spPr>
          <a:xfrm>
            <a:off x="914400" y="1752600"/>
            <a:ext cx="8229600" cy="5075238"/>
          </a:xfrm>
        </p:spPr>
        <p:txBody>
          <a:bodyPr/>
          <a:lstStyle/>
          <a:p>
            <a:r>
              <a:rPr lang="en-US" sz="2400" dirty="0">
                <a:latin typeface="Times New Roman" charset="0"/>
                <a:ea typeface="ＭＳ Ｐゴシック" charset="0"/>
                <a:cs typeface="ＭＳ Ｐゴシック" charset="0"/>
              </a:rPr>
              <a:t>Uses the vehicle of common subject material in pathophysiology, illustrated in patient case studies</a:t>
            </a:r>
          </a:p>
          <a:p>
            <a:r>
              <a:rPr lang="en-US" sz="2400" dirty="0">
                <a:latin typeface="Times New Roman" charset="0"/>
                <a:ea typeface="ＭＳ Ｐゴシック" charset="0"/>
                <a:cs typeface="ＭＳ Ｐゴシック" charset="0"/>
              </a:rPr>
              <a:t>Stresses a team approach to patient care to integrate learners from different professional disciplines</a:t>
            </a:r>
          </a:p>
          <a:p>
            <a:r>
              <a:rPr lang="en-US" sz="2400" dirty="0">
                <a:latin typeface="Times New Roman" charset="0"/>
                <a:ea typeface="ＭＳ Ｐゴシック" charset="0"/>
                <a:cs typeface="ＭＳ Ｐゴシック" charset="0"/>
              </a:rPr>
              <a:t>Case studies explore a variety of episodic and complex health challenges from an individual, family and community perspective, cultivating an understanding of </a:t>
            </a:r>
            <a:r>
              <a:rPr lang="en-US" sz="2400" dirty="0" err="1">
                <a:latin typeface="Times New Roman" charset="0"/>
                <a:ea typeface="ＭＳ Ｐゴシック" charset="0"/>
                <a:cs typeface="ＭＳ Ｐゴシック" charset="0"/>
              </a:rPr>
              <a:t>interprofessional</a:t>
            </a:r>
            <a:r>
              <a:rPr lang="en-US" sz="2400" dirty="0">
                <a:latin typeface="Times New Roman" charset="0"/>
                <a:ea typeface="ＭＳ Ｐゴシック" charset="0"/>
                <a:cs typeface="ＭＳ Ｐゴシック" charset="0"/>
              </a:rPr>
              <a:t> practice</a:t>
            </a:r>
          </a:p>
          <a:p>
            <a:r>
              <a:rPr lang="en-US" sz="2400" dirty="0">
                <a:latin typeface="Times New Roman" charset="0"/>
                <a:ea typeface="ＭＳ Ｐゴシック" charset="0"/>
                <a:cs typeface="ＭＳ Ｐゴシック" charset="0"/>
              </a:rPr>
              <a:t>Team taught by </a:t>
            </a:r>
            <a:r>
              <a:rPr lang="en-US" sz="2400" dirty="0" smtClean="0">
                <a:latin typeface="Times New Roman" charset="0"/>
                <a:ea typeface="ＭＳ Ｐゴシック" charset="0"/>
                <a:cs typeface="ＭＳ Ｐゴシック" charset="0"/>
              </a:rPr>
              <a:t>faculty </a:t>
            </a:r>
            <a:r>
              <a:rPr lang="en-US" sz="2400" dirty="0">
                <a:latin typeface="Times New Roman" charset="0"/>
                <a:ea typeface="ＭＳ Ｐゴシック" charset="0"/>
                <a:cs typeface="ＭＳ Ｐゴシック" charset="0"/>
              </a:rPr>
              <a:t>from radiation therapy, oncology, midwifery, neuroscience, human biology, radiology, nursing, forensic science… some from Laurentian, some from </a:t>
            </a:r>
            <a:r>
              <a:rPr lang="en-US" sz="2400" dirty="0" err="1">
                <a:latin typeface="Times New Roman" charset="0"/>
                <a:ea typeface="ＭＳ Ｐゴシック" charset="0"/>
                <a:cs typeface="ＭＳ Ｐゴシック" charset="0"/>
              </a:rPr>
              <a:t>Hôpital</a:t>
            </a:r>
            <a:r>
              <a:rPr lang="en-US" sz="2400" dirty="0">
                <a:latin typeface="Times New Roman" charset="0"/>
                <a:ea typeface="ＭＳ Ｐゴシック" charset="0"/>
                <a:cs typeface="ＭＳ Ｐゴシック" charset="0"/>
              </a:rPr>
              <a:t> </a:t>
            </a:r>
            <a:r>
              <a:rPr lang="en-US" sz="2400" dirty="0" err="1">
                <a:latin typeface="Times New Roman" charset="0"/>
                <a:ea typeface="ＭＳ Ｐゴシック" charset="0"/>
                <a:cs typeface="ＭＳ Ｐゴシック" charset="0"/>
              </a:rPr>
              <a:t>régional</a:t>
            </a:r>
            <a:r>
              <a:rPr lang="en-US" sz="2400" dirty="0">
                <a:latin typeface="Times New Roman" charset="0"/>
                <a:ea typeface="ＭＳ Ｐゴシック" charset="0"/>
                <a:cs typeface="ＭＳ Ｐゴシック" charset="0"/>
              </a:rPr>
              <a:t> de Sudbury Regional Hospital</a:t>
            </a:r>
          </a:p>
          <a:p>
            <a:endParaRPr lang="en-US" sz="2400" dirty="0">
              <a:latin typeface="Times New Roman" charset="0"/>
              <a:ea typeface="ＭＳ Ｐゴシック" charset="0"/>
              <a:cs typeface="ＭＳ Ｐゴシック" charset="0"/>
            </a:endParaRPr>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190FE1"/>
      </a:dk2>
      <a:lt2>
        <a:srgbClr val="FAFD00"/>
      </a:lt2>
      <a:accent1>
        <a:srgbClr val="B50069"/>
      </a:accent1>
      <a:accent2>
        <a:srgbClr val="FF7F00"/>
      </a:accent2>
      <a:accent3>
        <a:srgbClr val="ABAAEE"/>
      </a:accent3>
      <a:accent4>
        <a:srgbClr val="DADADA"/>
      </a:accent4>
      <a:accent5>
        <a:srgbClr val="D7AAB9"/>
      </a:accent5>
      <a:accent6>
        <a:srgbClr val="E77200"/>
      </a:accent6>
      <a:hlink>
        <a:srgbClr val="FF00FF"/>
      </a:hlink>
      <a:folHlink>
        <a:srgbClr val="B760F9"/>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Beagle:Applications:Microsoft Office 2004:Templates:Presentations:Designs:Full Moon</Template>
  <TotalTime>5247</TotalTime>
  <Words>1466</Words>
  <Application>Microsoft Office PowerPoint</Application>
  <PresentationFormat>Custom</PresentationFormat>
  <Paragraphs>164</Paragraphs>
  <Slides>20</Slides>
  <Notes>6</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30" baseType="lpstr">
      <vt:lpstr>ＭＳ Ｐゴシック</vt:lpstr>
      <vt:lpstr>Arial</vt:lpstr>
      <vt:lpstr>Book Antiqua</vt:lpstr>
      <vt:lpstr>Calibri</vt:lpstr>
      <vt:lpstr>Myriad Pro</vt:lpstr>
      <vt:lpstr>Times</vt:lpstr>
      <vt:lpstr>Times New Roman</vt:lpstr>
      <vt:lpstr>Blank Presentation</vt:lpstr>
      <vt:lpstr>Office Theme</vt:lpstr>
      <vt:lpstr>Document</vt:lpstr>
      <vt:lpstr>A Model for Interprofessional Education Through Case Study Roles</vt:lpstr>
      <vt:lpstr>Conflict of Interest Declaration: Nothing to Disclose </vt:lpstr>
      <vt:lpstr>Introduction</vt:lpstr>
      <vt:lpstr>Introduction … </vt:lpstr>
      <vt:lpstr>Relevant IPE/IPC issues: excerpts from IECPCP report</vt:lpstr>
      <vt:lpstr>IPE/IPC issues from IECPCP report…</vt:lpstr>
      <vt:lpstr>Challenges for undergrad IPE </vt:lpstr>
      <vt:lpstr>Examples: Possible Interdisciplinary Courses</vt:lpstr>
      <vt:lpstr>Pathophysiology - Interdisciplinary Practice</vt:lpstr>
      <vt:lpstr>Pathophysiology - Interdisciplinary Practice…</vt:lpstr>
      <vt:lpstr>Case Studies &amp; Roles</vt:lpstr>
      <vt:lpstr>Case Studies &amp; Roles…</vt:lpstr>
      <vt:lpstr>Case Studies &amp; Roles…</vt:lpstr>
      <vt:lpstr>Case Studies &amp; Roles…</vt:lpstr>
      <vt:lpstr>Measuring Effectiveness</vt:lpstr>
      <vt:lpstr>Measuring Effectiveness…</vt:lpstr>
      <vt:lpstr>Measuring Effectiveness…</vt:lpstr>
      <vt:lpstr>Measuring Effectiveness…</vt:lpstr>
      <vt:lpstr>References</vt:lpstr>
      <vt:lpstr>A Model for Interprofessional Education Through Case Study Roles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Intrprofessional Education</dc:title>
  <dc:subject/>
  <dc:creator/>
  <cp:keywords/>
  <dc:description/>
  <cp:lastModifiedBy>ncguest</cp:lastModifiedBy>
  <cp:revision>145</cp:revision>
  <cp:lastPrinted>2007-10-18T23:29:33Z</cp:lastPrinted>
  <dcterms:created xsi:type="dcterms:W3CDTF">2010-05-16T21:41:29Z</dcterms:created>
  <dcterms:modified xsi:type="dcterms:W3CDTF">2015-06-05T16:17:54Z</dcterms:modified>
  <cp:category/>
</cp:coreProperties>
</file>