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Lst>
  <p:notesMasterIdLst>
    <p:notesMasterId r:id="rId25"/>
  </p:notesMasterIdLst>
  <p:sldIdLst>
    <p:sldId id="286" r:id="rId2"/>
    <p:sldId id="257" r:id="rId3"/>
    <p:sldId id="289" r:id="rId4"/>
    <p:sldId id="258" r:id="rId5"/>
    <p:sldId id="259" r:id="rId6"/>
    <p:sldId id="261" r:id="rId7"/>
    <p:sldId id="262" r:id="rId8"/>
    <p:sldId id="290" r:id="rId9"/>
    <p:sldId id="291" r:id="rId10"/>
    <p:sldId id="272" r:id="rId11"/>
    <p:sldId id="273" r:id="rId12"/>
    <p:sldId id="292" r:id="rId13"/>
    <p:sldId id="293" r:id="rId14"/>
    <p:sldId id="275" r:id="rId15"/>
    <p:sldId id="276" r:id="rId16"/>
    <p:sldId id="294" r:id="rId17"/>
    <p:sldId id="295" r:id="rId18"/>
    <p:sldId id="280" r:id="rId19"/>
    <p:sldId id="279" r:id="rId20"/>
    <p:sldId id="281" r:id="rId21"/>
    <p:sldId id="282" r:id="rId22"/>
    <p:sldId id="283" r:id="rId23"/>
    <p:sldId id="28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03"/>
    <p:restoredTop sz="59030" autoAdjust="0"/>
  </p:normalViewPr>
  <p:slideViewPr>
    <p:cSldViewPr snapToGrid="0" snapToObjects="1">
      <p:cViewPr varScale="1">
        <p:scale>
          <a:sx n="66" d="100"/>
          <a:sy n="66" d="100"/>
        </p:scale>
        <p:origin x="1128" y="6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7840D-A80E-E442-A5C8-0DC6921C4FF6}" type="datetimeFigureOut">
              <a:rPr lang="en-US" smtClean="0"/>
              <a:t>10/5/2017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2BE0D-7064-AF44-BC17-6D5C6A089E01}" type="slidenum">
              <a:rPr lang="en-US" smtClean="0"/>
              <a:t>‹#›</a:t>
            </a:fld>
            <a:endParaRPr lang="en-US"/>
          </a:p>
        </p:txBody>
      </p:sp>
    </p:spTree>
    <p:extLst>
      <p:ext uri="{BB962C8B-B14F-4D97-AF65-F5344CB8AC3E}">
        <p14:creationId xmlns:p14="http://schemas.microsoft.com/office/powerpoint/2010/main" val="126733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image1.masterfile.com/getImage/NjE0LTAzNDU0NjEzZW4uMDAwMDAwMDA=AHecl2/614-03454613en_Masterfile.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Hello everyone, thank you for attending our presentation on Exploring Dietitians’ Use of Expressive Touch in Patient Encounters. Michelle and I will be presenting today.</a:t>
            </a:r>
          </a:p>
          <a:p>
            <a:r>
              <a:rPr lang="en-CA" sz="1200" kern="1200" dirty="0" smtClean="0">
                <a:solidFill>
                  <a:schemeClr val="tx1"/>
                </a:solidFill>
                <a:effectLst/>
                <a:latin typeface="+mn-lt"/>
                <a:ea typeface="+mn-ea"/>
                <a:cs typeface="+mn-cs"/>
              </a:rPr>
              <a:t>This study was completed in partnership with the northern Ontario dietetic internship program,</a:t>
            </a:r>
            <a:r>
              <a:rPr lang="en-CA" sz="1200" kern="1200" baseline="0" dirty="0" smtClean="0">
                <a:solidFill>
                  <a:schemeClr val="tx1"/>
                </a:solidFill>
                <a:effectLst/>
                <a:latin typeface="+mn-lt"/>
                <a:ea typeface="+mn-ea"/>
                <a:cs typeface="+mn-cs"/>
              </a:rPr>
              <a:t> and the principal investigator is Cara Green.</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92BE0D-7064-AF44-BC17-6D5C6A089E01}" type="slidenum">
              <a:rPr lang="en-US" smtClean="0"/>
              <a:t>1</a:t>
            </a:fld>
            <a:endParaRPr lang="en-US"/>
          </a:p>
        </p:txBody>
      </p:sp>
    </p:spTree>
    <p:extLst>
      <p:ext uri="{BB962C8B-B14F-4D97-AF65-F5344CB8AC3E}">
        <p14:creationId xmlns:p14="http://schemas.microsoft.com/office/powerpoint/2010/main" val="14985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hlinkClick r:id="rId3"/>
              </a:rPr>
              <a:t>Image retrieved from: http://image1.masterfile.com/getImage/NjE0LTAzNDU0NjEzZW4uMDAwMDAwMDA=AHecl2/614-03454613en_Masterfile.jpg</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MS: Most RDs felt that ET has the potential to increase patients’ comfort.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majority</a:t>
            </a:r>
            <a:r>
              <a:rPr lang="en-US" sz="1200" kern="1200" dirty="0" smtClean="0">
                <a:solidFill>
                  <a:schemeClr val="tx1"/>
                </a:solidFill>
                <a:effectLst/>
                <a:latin typeface="+mn-lt"/>
                <a:ea typeface="+mn-ea"/>
                <a:cs typeface="+mn-cs"/>
              </a:rPr>
              <a:t> also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felt that ET has the potential to effectively</a:t>
            </a:r>
            <a:r>
              <a:rPr lang="en-US" sz="1200" kern="1200" baseline="0" dirty="0" smtClean="0">
                <a:solidFill>
                  <a:schemeClr val="tx1"/>
                </a:solidFill>
                <a:effectLst/>
                <a:latin typeface="+mn-lt"/>
                <a:ea typeface="+mn-ea"/>
                <a:cs typeface="+mn-cs"/>
              </a:rPr>
              <a:t> communicate feelings, but this was significant for work setting. It appeared that RDs working in higher acuity areas such as hospitals or LTC were more agreeable with this statement, and the proportion of RDs being indecisive about this was higher in AHACs.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In terms of believing that ET may enhance the therapeutic relationship with patients, most RDs agreed, though once again there was a significant effect of work setting. The difference appears to be that the most common response was undecided for RDs working in DEC, AHAC, and home care.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About half reported being comfortable with the use of ET. This was significant for age and years of practice.</a:t>
            </a:r>
            <a:r>
              <a:rPr lang="en-US" sz="1200" kern="1200" baseline="0" dirty="0" smtClean="0">
                <a:solidFill>
                  <a:schemeClr val="tx1"/>
                </a:solidFill>
                <a:effectLst/>
                <a:latin typeface="+mn-lt"/>
                <a:ea typeface="+mn-ea"/>
                <a:cs typeface="+mn-cs"/>
              </a:rPr>
              <a:t> </a:t>
            </a:r>
            <a:r>
              <a:rPr lang="en-CA" sz="1200" kern="1200" baseline="0" dirty="0" smtClean="0">
                <a:solidFill>
                  <a:schemeClr val="tx1"/>
                </a:solidFill>
                <a:effectLst/>
                <a:latin typeface="+mn-lt"/>
                <a:ea typeface="+mn-ea"/>
                <a:cs typeface="+mn-cs"/>
              </a:rPr>
              <a:t>I</a:t>
            </a:r>
            <a:r>
              <a:rPr lang="en-CA" sz="1200" kern="1200" dirty="0" smtClean="0">
                <a:solidFill>
                  <a:schemeClr val="tx1"/>
                </a:solidFill>
                <a:effectLst/>
                <a:latin typeface="+mn-lt"/>
                <a:ea typeface="+mn-ea"/>
                <a:cs typeface="+mn-cs"/>
              </a:rPr>
              <a:t>t appears </a:t>
            </a:r>
            <a:r>
              <a:rPr lang="en-CA" sz="1200" u="none" kern="1200" dirty="0" smtClean="0">
                <a:solidFill>
                  <a:schemeClr val="tx1"/>
                </a:solidFill>
                <a:effectLst/>
                <a:latin typeface="+mn-lt"/>
                <a:ea typeface="+mn-ea"/>
                <a:cs typeface="+mn-cs"/>
              </a:rPr>
              <a:t>that RDs 30 years of age and</a:t>
            </a:r>
            <a:r>
              <a:rPr lang="en-CA" sz="1200" u="none" kern="1200" baseline="0" dirty="0" smtClean="0">
                <a:solidFill>
                  <a:schemeClr val="tx1"/>
                </a:solidFill>
                <a:effectLst/>
                <a:latin typeface="+mn-lt"/>
                <a:ea typeface="+mn-ea"/>
                <a:cs typeface="+mn-cs"/>
              </a:rPr>
              <a:t> above </a:t>
            </a:r>
            <a:r>
              <a:rPr lang="en-CA" sz="1200" kern="1200" dirty="0" smtClean="0">
                <a:solidFill>
                  <a:schemeClr val="tx1"/>
                </a:solidFill>
                <a:effectLst/>
                <a:latin typeface="+mn-lt"/>
                <a:ea typeface="+mn-ea"/>
                <a:cs typeface="+mn-cs"/>
              </a:rPr>
              <a:t>are more likely to feel comfortable with it. Similarly, those with more years of experience seem more comfortable with it as well.</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10</a:t>
            </a:fld>
            <a:endParaRPr lang="en-US"/>
          </a:p>
        </p:txBody>
      </p:sp>
    </p:spTree>
    <p:extLst>
      <p:ext uri="{BB962C8B-B14F-4D97-AF65-F5344CB8AC3E}">
        <p14:creationId xmlns:p14="http://schemas.microsoft.com/office/powerpoint/2010/main" val="478862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Image retrieved</a:t>
            </a:r>
            <a:r>
              <a:rPr lang="en-CA" sz="1200" kern="1200" baseline="0" dirty="0" smtClean="0">
                <a:solidFill>
                  <a:schemeClr val="tx1"/>
                </a:solidFill>
                <a:effectLst/>
                <a:latin typeface="+mn-lt"/>
                <a:ea typeface="+mn-ea"/>
                <a:cs typeface="+mn-cs"/>
              </a:rPr>
              <a:t> from: https://encrypted-tbn0.gstatic.com/</a:t>
            </a:r>
            <a:r>
              <a:rPr lang="en-CA" sz="1200" kern="1200" baseline="0" dirty="0" err="1" smtClean="0">
                <a:solidFill>
                  <a:schemeClr val="tx1"/>
                </a:solidFill>
                <a:effectLst/>
                <a:latin typeface="+mn-lt"/>
                <a:ea typeface="+mn-ea"/>
                <a:cs typeface="+mn-cs"/>
              </a:rPr>
              <a:t>images?q</a:t>
            </a:r>
            <a:r>
              <a:rPr lang="en-CA" sz="1200" kern="1200" baseline="0" dirty="0" smtClean="0">
                <a:solidFill>
                  <a:schemeClr val="tx1"/>
                </a:solidFill>
                <a:effectLst/>
                <a:latin typeface="+mn-lt"/>
                <a:ea typeface="+mn-ea"/>
                <a:cs typeface="+mn-cs"/>
              </a:rPr>
              <a:t>=tbn:ANd9GcT2t4CHuIA4uJKv_ZaqFeLmHCWk23fnZsAVoelFWF4t8uardUi2zw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MS: A little over ½ the RDs found that their patients sometimes use ET with them, and the 2</a:t>
            </a:r>
            <a:r>
              <a:rPr lang="en-CA" sz="1200" kern="1200" baseline="30000" dirty="0" smtClean="0">
                <a:solidFill>
                  <a:schemeClr val="tx1"/>
                </a:solidFill>
                <a:effectLst/>
                <a:latin typeface="+mn-lt"/>
                <a:ea typeface="+mn-ea"/>
                <a:cs typeface="+mn-cs"/>
              </a:rPr>
              <a:t>nd</a:t>
            </a:r>
            <a:r>
              <a:rPr lang="en-CA" sz="1200" kern="1200" dirty="0" smtClean="0">
                <a:solidFill>
                  <a:schemeClr val="tx1"/>
                </a:solidFill>
                <a:effectLst/>
                <a:latin typeface="+mn-lt"/>
                <a:ea typeface="+mn-ea"/>
                <a:cs typeface="+mn-cs"/>
              </a:rPr>
              <a:t> most popular response was that they never or rarely did so. Most RDs didn’t commonly initiate ET themselves, however there was a difference with those working in paediatrics as over half of them regularly or always use ET.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11</a:t>
            </a:fld>
            <a:endParaRPr lang="en-US"/>
          </a:p>
        </p:txBody>
      </p:sp>
    </p:spTree>
    <p:extLst>
      <p:ext uri="{BB962C8B-B14F-4D97-AF65-F5344CB8AC3E}">
        <p14:creationId xmlns:p14="http://schemas.microsoft.com/office/powerpoint/2010/main" val="1610554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Through analysis four themes were identified, including…. Dietitian Personal and Professional Characteristics, Enablers and Barriers, Forms of ET, and Anticipated</a:t>
            </a:r>
            <a:r>
              <a:rPr lang="en-CA" sz="1200" kern="1200" baseline="0" dirty="0" smtClean="0">
                <a:solidFill>
                  <a:schemeClr val="tx1"/>
                </a:solidFill>
                <a:effectLst/>
                <a:latin typeface="+mn-lt"/>
                <a:ea typeface="+mn-ea"/>
                <a:cs typeface="+mn-cs"/>
              </a:rPr>
              <a:t> Outcomes</a:t>
            </a:r>
            <a:r>
              <a:rPr lang="en-CA" sz="1200" kern="1200" dirty="0" smtClean="0">
                <a:solidFill>
                  <a:schemeClr val="tx1"/>
                </a:solidFill>
                <a:effectLst/>
                <a:latin typeface="+mn-lt"/>
                <a:ea typeface="+mn-ea"/>
                <a:cs typeface="+mn-cs"/>
              </a:rPr>
              <a:t>.</a:t>
            </a:r>
          </a:p>
          <a:p>
            <a:r>
              <a:rPr lang="en-CA" sz="1200" kern="1200" dirty="0" smtClean="0">
                <a:solidFill>
                  <a:schemeClr val="tx1"/>
                </a:solidFill>
                <a:effectLst/>
                <a:latin typeface="+mn-lt"/>
                <a:ea typeface="+mn-ea"/>
                <a:cs typeface="+mn-cs"/>
              </a:rPr>
              <a:t>For example RD</a:t>
            </a:r>
            <a:r>
              <a:rPr lang="en-CA" sz="1200" kern="1200" baseline="0" dirty="0" smtClean="0">
                <a:solidFill>
                  <a:schemeClr val="tx1"/>
                </a:solidFill>
                <a:effectLst/>
                <a:latin typeface="+mn-lt"/>
                <a:ea typeface="+mn-ea"/>
                <a:cs typeface="+mn-cs"/>
              </a:rPr>
              <a:t> personal and professional characteristics</a:t>
            </a:r>
            <a:r>
              <a:rPr lang="en-CA" sz="1200" kern="1200" dirty="0" smtClean="0">
                <a:solidFill>
                  <a:schemeClr val="tx1"/>
                </a:solidFill>
                <a:effectLst/>
                <a:latin typeface="+mn-lt"/>
                <a:ea typeface="+mn-ea"/>
                <a:cs typeface="+mn-cs"/>
              </a:rPr>
              <a:t> included things like</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past life and work experiences and professional boundaries or</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self-reflection following the use of ET.</a:t>
            </a:r>
          </a:p>
          <a:p>
            <a:r>
              <a:rPr lang="en-CA" sz="1200" kern="1200" dirty="0" smtClean="0">
                <a:solidFill>
                  <a:schemeClr val="tx1"/>
                </a:solidFill>
                <a:effectLst/>
                <a:latin typeface="+mn-lt"/>
                <a:ea typeface="+mn-ea"/>
                <a:cs typeface="+mn-cs"/>
              </a:rPr>
              <a:t>Examples of enablers and barriers discussed included practice area, patient characteristics and the RD-patient relationship. Some barriers include patient gender, as well as culture or religion and a lack of certainty that the patient would positively receive ET. Lastly distance and furniture placement did not always allow for ET.</a:t>
            </a:r>
          </a:p>
        </p:txBody>
      </p:sp>
      <p:sp>
        <p:nvSpPr>
          <p:cNvPr id="4" name="Slide Number Placeholder 3"/>
          <p:cNvSpPr>
            <a:spLocks noGrp="1"/>
          </p:cNvSpPr>
          <p:nvPr>
            <p:ph type="sldNum" sz="quarter" idx="10"/>
          </p:nvPr>
        </p:nvSpPr>
        <p:spPr/>
        <p:txBody>
          <a:bodyPr/>
          <a:lstStyle/>
          <a:p>
            <a:fld id="{3892BE0D-7064-AF44-BC17-6D5C6A089E01}" type="slidenum">
              <a:rPr lang="en-US" smtClean="0"/>
              <a:t>12</a:t>
            </a:fld>
            <a:endParaRPr lang="en-US"/>
          </a:p>
        </p:txBody>
      </p:sp>
    </p:spTree>
    <p:extLst>
      <p:ext uri="{BB962C8B-B14F-4D97-AF65-F5344CB8AC3E}">
        <p14:creationId xmlns:p14="http://schemas.microsoft.com/office/powerpoint/2010/main" val="111531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Forms of ET discussed in the comments included handshakes, patting of the hand or shoulder, assistance with sitting or standing, and </a:t>
            </a:r>
            <a:r>
              <a:rPr lang="en-CA" sz="1200" kern="1200" dirty="0" err="1" smtClean="0">
                <a:solidFill>
                  <a:schemeClr val="tx1"/>
                </a:solidFill>
                <a:effectLst/>
                <a:latin typeface="+mn-lt"/>
                <a:ea typeface="+mn-ea"/>
                <a:cs typeface="+mn-cs"/>
              </a:rPr>
              <a:t>peds</a:t>
            </a:r>
            <a:r>
              <a:rPr lang="en-CA" sz="1200" kern="1200" dirty="0" smtClean="0">
                <a:solidFill>
                  <a:schemeClr val="tx1"/>
                </a:solidFill>
                <a:effectLst/>
                <a:latin typeface="+mn-lt"/>
                <a:ea typeface="+mn-ea"/>
                <a:cs typeface="+mn-cs"/>
              </a:rPr>
              <a:t>-specific forms such as high-fives, fist-bumps, hugging, and interactive play.</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Some anticipated outcomes </a:t>
            </a:r>
            <a:r>
              <a:rPr lang="en-CA" sz="1200" kern="1200" baseline="0" dirty="0" smtClean="0">
                <a:solidFill>
                  <a:schemeClr val="tx1"/>
                </a:solidFill>
                <a:effectLst/>
                <a:latin typeface="+mn-lt"/>
                <a:ea typeface="+mn-ea"/>
                <a:cs typeface="+mn-cs"/>
              </a:rPr>
              <a:t>included conveying compassion and empathy, establishing a connection with the patient, and increasing sharing/openness. </a:t>
            </a:r>
            <a:r>
              <a:rPr lang="en-CA" sz="1200" kern="1200" dirty="0" smtClean="0">
                <a:solidFill>
                  <a:schemeClr val="tx1"/>
                </a:solidFill>
                <a:effectLst/>
                <a:latin typeface="+mn-lt"/>
                <a:ea typeface="+mn-ea"/>
                <a:cs typeface="+mn-cs"/>
              </a:rPr>
              <a:t>It was also thought to be appreciated by the patient and family. However, it came with the risk of being unwelcome, unfitting or misinterpreted. There was fear that the patient would feel rejected it the RD did now allow or respond to </a:t>
            </a:r>
            <a:r>
              <a:rPr lang="en-CA" sz="1200" kern="1200" dirty="0" err="1" smtClean="0">
                <a:solidFill>
                  <a:schemeClr val="tx1"/>
                </a:solidFill>
                <a:effectLst/>
                <a:latin typeface="+mn-lt"/>
                <a:ea typeface="+mn-ea"/>
                <a:cs typeface="+mn-cs"/>
              </a:rPr>
              <a:t>pt</a:t>
            </a:r>
            <a:r>
              <a:rPr lang="en-CA" sz="1200" kern="1200" dirty="0" smtClean="0">
                <a:solidFill>
                  <a:schemeClr val="tx1"/>
                </a:solidFill>
                <a:effectLst/>
                <a:latin typeface="+mn-lt"/>
                <a:ea typeface="+mn-ea"/>
                <a:cs typeface="+mn-cs"/>
              </a:rPr>
              <a:t>-initiated ET. Lastly there were some safety concerns regarding patient isolation and</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hygiene.</a:t>
            </a:r>
          </a:p>
        </p:txBody>
      </p:sp>
      <p:sp>
        <p:nvSpPr>
          <p:cNvPr id="4" name="Slide Number Placeholder 3"/>
          <p:cNvSpPr>
            <a:spLocks noGrp="1"/>
          </p:cNvSpPr>
          <p:nvPr>
            <p:ph type="sldNum" sz="quarter" idx="10"/>
          </p:nvPr>
        </p:nvSpPr>
        <p:spPr/>
        <p:txBody>
          <a:bodyPr/>
          <a:lstStyle/>
          <a:p>
            <a:fld id="{3892BE0D-7064-AF44-BC17-6D5C6A089E01}" type="slidenum">
              <a:rPr lang="en-US" smtClean="0"/>
              <a:t>13</a:t>
            </a:fld>
            <a:endParaRPr lang="en-US"/>
          </a:p>
        </p:txBody>
      </p:sp>
    </p:spTree>
    <p:extLst>
      <p:ext uri="{BB962C8B-B14F-4D97-AF65-F5344CB8AC3E}">
        <p14:creationId xmlns:p14="http://schemas.microsoft.com/office/powerpoint/2010/main" val="164958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was</a:t>
            </a:r>
            <a:r>
              <a:rPr lang="en-US" sz="1200" kern="1200" baseline="0" dirty="0" smtClean="0">
                <a:solidFill>
                  <a:schemeClr val="tx1"/>
                </a:solidFill>
                <a:effectLst/>
                <a:latin typeface="+mn-lt"/>
                <a:ea typeface="+mn-ea"/>
                <a:cs typeface="+mn-cs"/>
              </a:rPr>
              <a:t> the 1st study exploring </a:t>
            </a:r>
            <a:r>
              <a:rPr lang="en-US" sz="1200" kern="1200" dirty="0" smtClean="0">
                <a:solidFill>
                  <a:schemeClr val="tx1"/>
                </a:solidFill>
                <a:effectLst/>
                <a:latin typeface="+mn-lt"/>
                <a:ea typeface="+mn-ea"/>
                <a:cs typeface="+mn-cs"/>
              </a:rPr>
              <a:t>RDs’ perceptions and opinions about the use of ET. It appears that RDs recognize ET as a potentially valuable form of communication yet are hesitant to use it in practice.  </a:t>
            </a:r>
          </a:p>
          <a:p>
            <a:r>
              <a:rPr lang="en-US" sz="1200" kern="1200" dirty="0" smtClean="0">
                <a:solidFill>
                  <a:schemeClr val="tx1"/>
                </a:solidFill>
                <a:effectLst/>
                <a:latin typeface="+mn-lt"/>
                <a:ea typeface="+mn-ea"/>
                <a:cs typeface="+mn-cs"/>
              </a:rPr>
              <a:t>Forms of ET were similar to other studies (19,20). Hugs, typically used in distressing situations, were addressed by many RDs as situational and will be further evaluated in Phase 2. </a:t>
            </a:r>
          </a:p>
          <a:p>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findings </a:t>
            </a:r>
            <a:r>
              <a:rPr lang="en-US" sz="1200" kern="1200" dirty="0" smtClean="0">
                <a:solidFill>
                  <a:schemeClr val="tx1"/>
                </a:solidFill>
                <a:effectLst/>
                <a:latin typeface="+mn-lt"/>
                <a:ea typeface="+mn-ea"/>
                <a:cs typeface="+mn-cs"/>
              </a:rPr>
              <a:t>suggest that older and more experienced RDs may be more comfortable using ET than those who are younger or have less experience. This is consistent with nursing and dietetics literature (16, 18, 19). The use of ET with pediatric populations appears to be a more common practice than with adult patient populations regardless of the RDs’ age and years in practice. </a:t>
            </a:r>
          </a:p>
          <a:p>
            <a:r>
              <a:rPr lang="en-US" sz="1200" kern="1200" dirty="0" smtClean="0">
                <a:solidFill>
                  <a:schemeClr val="tx1"/>
                </a:solidFill>
                <a:effectLst/>
                <a:latin typeface="+mn-lt"/>
                <a:ea typeface="+mn-ea"/>
                <a:cs typeface="+mn-cs"/>
              </a:rPr>
              <a:t>Clinical work setting appeared to influence perceptions about ET. This may be related to the perceived need for more comforting forms of support in higher acuity and Long Term Care areas where patient distress, end-of-life, and dementia are common.</a:t>
            </a:r>
            <a:r>
              <a:rPr lang="en-US" sz="1200" kern="1200" baseline="0" dirty="0" smtClean="0">
                <a:solidFill>
                  <a:schemeClr val="tx1"/>
                </a:solidFill>
                <a:effectLst/>
                <a:latin typeface="+mn-lt"/>
                <a:ea typeface="+mn-ea"/>
                <a:cs typeface="+mn-cs"/>
              </a:rPr>
              <a:t> This </a:t>
            </a:r>
            <a:r>
              <a:rPr lang="en-US" sz="1200" kern="1200" dirty="0" smtClean="0">
                <a:solidFill>
                  <a:schemeClr val="tx1"/>
                </a:solidFill>
                <a:effectLst/>
                <a:latin typeface="+mn-lt"/>
                <a:ea typeface="+mn-ea"/>
                <a:cs typeface="+mn-cs"/>
              </a:rPr>
              <a:t>is consistent with the literature on ET (17). </a:t>
            </a:r>
          </a:p>
          <a:p>
            <a:r>
              <a:rPr lang="en-US" sz="1200" kern="1200" dirty="0" smtClean="0">
                <a:solidFill>
                  <a:schemeClr val="tx1"/>
                </a:solidFill>
                <a:effectLst/>
                <a:latin typeface="+mn-lt"/>
                <a:ea typeface="+mn-ea"/>
                <a:cs typeface="+mn-cs"/>
              </a:rPr>
              <a:t>Similar to the medical and nursing literature (</a:t>
            </a:r>
            <a:r>
              <a:rPr lang="en-US" sz="1200" kern="1200" dirty="0" err="1" smtClean="0">
                <a:solidFill>
                  <a:schemeClr val="tx1"/>
                </a:solidFill>
                <a:effectLst/>
                <a:latin typeface="+mn-lt"/>
                <a:ea typeface="+mn-ea"/>
                <a:cs typeface="+mn-cs"/>
              </a:rPr>
              <a:t>Cocksedge</a:t>
            </a:r>
            <a:r>
              <a:rPr lang="en-US" sz="1200" kern="1200" dirty="0" smtClean="0">
                <a:solidFill>
                  <a:schemeClr val="tx1"/>
                </a:solidFill>
                <a:effectLst/>
                <a:latin typeface="+mn-lt"/>
                <a:ea typeface="+mn-ea"/>
                <a:cs typeface="+mn-cs"/>
              </a:rPr>
              <a:t>, O’Lynn,2013 22), respondents commonly expressed concerns that ET may be unwelcome or misinterpreted by patients. It appears that self-reflection about ET in clinical practice was common among this cohort of RDs, potentially influencing their decisions, although further exploration is required. </a:t>
            </a:r>
          </a:p>
          <a:p>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14</a:t>
            </a:fld>
            <a:endParaRPr lang="en-US"/>
          </a:p>
        </p:txBody>
      </p:sp>
    </p:spTree>
    <p:extLst>
      <p:ext uri="{BB962C8B-B14F-4D97-AF65-F5344CB8AC3E}">
        <p14:creationId xmlns:p14="http://schemas.microsoft.com/office/powerpoint/2010/main" val="187915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terms of limitations, generalizability</a:t>
            </a:r>
            <a:r>
              <a:rPr lang="en-US" sz="1200" kern="1200" baseline="0" dirty="0" smtClean="0">
                <a:solidFill>
                  <a:schemeClr val="tx1"/>
                </a:solidFill>
                <a:effectLst/>
                <a:latin typeface="+mn-lt"/>
                <a:ea typeface="+mn-ea"/>
                <a:cs typeface="+mn-cs"/>
              </a:rPr>
              <a:t> is limited as </a:t>
            </a:r>
            <a:r>
              <a:rPr lang="en-US" sz="1200" kern="1200" dirty="0" smtClean="0">
                <a:solidFill>
                  <a:schemeClr val="tx1"/>
                </a:solidFill>
                <a:effectLst/>
                <a:latin typeface="+mn-lt"/>
                <a:ea typeface="+mn-ea"/>
                <a:cs typeface="+mn-cs"/>
              </a:rPr>
              <a:t>we used non-probability sampling within a specific geographical cohort in our exploratory study. </a:t>
            </a:r>
          </a:p>
          <a:p>
            <a:r>
              <a:rPr lang="en-US" sz="1200" kern="1200" dirty="0" smtClean="0">
                <a:solidFill>
                  <a:schemeClr val="tx1"/>
                </a:solidFill>
                <a:effectLst/>
                <a:latin typeface="+mn-lt"/>
                <a:ea typeface="+mn-ea"/>
                <a:cs typeface="+mn-cs"/>
              </a:rPr>
              <a:t>Likert scale questions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forced participants to generalize their responses,</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open-ended question helped accommodate this limitation. </a:t>
            </a:r>
          </a:p>
          <a:p>
            <a:r>
              <a:rPr lang="en-US" sz="1200" kern="1200" dirty="0" smtClean="0">
                <a:solidFill>
                  <a:schemeClr val="tx1"/>
                </a:solidFill>
                <a:effectLst/>
                <a:latin typeface="+mn-lt"/>
                <a:ea typeface="+mn-ea"/>
                <a:cs typeface="+mn-cs"/>
              </a:rPr>
              <a:t>Gender was not included as a demographic question, and although the CDO practice profile indicates an over 97% female membership (14), this variable likely affects perceptions and use. There was mention of gender in responses to the open-ended question and one respondent did self-ID to be male. </a:t>
            </a:r>
          </a:p>
          <a:p>
            <a:r>
              <a:rPr lang="en-US" sz="1200" kern="1200" dirty="0" smtClean="0">
                <a:solidFill>
                  <a:schemeClr val="tx1"/>
                </a:solidFill>
                <a:effectLst/>
                <a:latin typeface="+mn-lt"/>
                <a:ea typeface="+mn-ea"/>
                <a:cs typeface="+mn-cs"/>
              </a:rPr>
              <a:t>Lastly, despite the high response rate, small population proportions limited statistical analysis of any differences between groups.</a:t>
            </a:r>
          </a:p>
          <a:p>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15</a:t>
            </a:fld>
            <a:endParaRPr lang="en-US"/>
          </a:p>
        </p:txBody>
      </p:sp>
    </p:spTree>
    <p:extLst>
      <p:ext uri="{BB962C8B-B14F-4D97-AF65-F5344CB8AC3E}">
        <p14:creationId xmlns:p14="http://schemas.microsoft.com/office/powerpoint/2010/main" val="1309120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To</a:t>
            </a:r>
            <a:r>
              <a:rPr lang="en-CA" sz="1200" kern="1200" baseline="0" dirty="0" smtClean="0">
                <a:solidFill>
                  <a:schemeClr val="tx1"/>
                </a:solidFill>
                <a:effectLst/>
                <a:latin typeface="+mn-lt"/>
                <a:ea typeface="+mn-ea"/>
                <a:cs typeface="+mn-cs"/>
              </a:rPr>
              <a:t> conclude, dietitians </a:t>
            </a:r>
            <a:r>
              <a:rPr lang="en-CA" sz="1200" kern="1200" dirty="0" smtClean="0">
                <a:solidFill>
                  <a:schemeClr val="tx1"/>
                </a:solidFill>
                <a:effectLst/>
                <a:latin typeface="+mn-lt"/>
                <a:ea typeface="+mn-ea"/>
                <a:cs typeface="+mn-cs"/>
              </a:rPr>
              <a:t>perceived ET to be beneficial, yet this is not necessarily translated into practice. Multiple</a:t>
            </a:r>
            <a:r>
              <a:rPr lang="en-CA" sz="1200" kern="1200" baseline="0" dirty="0" smtClean="0">
                <a:solidFill>
                  <a:schemeClr val="tx1"/>
                </a:solidFill>
                <a:effectLst/>
                <a:latin typeface="+mn-lt"/>
                <a:ea typeface="+mn-ea"/>
                <a:cs typeface="+mn-cs"/>
              </a:rPr>
              <a:t> f</a:t>
            </a:r>
            <a:r>
              <a:rPr lang="en-CA" sz="1200" kern="1200" dirty="0" smtClean="0">
                <a:solidFill>
                  <a:schemeClr val="tx1"/>
                </a:solidFill>
                <a:effectLst/>
                <a:latin typeface="+mn-lt"/>
                <a:ea typeface="+mn-ea"/>
                <a:cs typeface="+mn-cs"/>
              </a:rPr>
              <a:t>actors influencing RDs’ perceptions and actions of ET as a non-verbal communication technique require deeper exploration during study phase two (2017-2018).</a:t>
            </a:r>
          </a:p>
        </p:txBody>
      </p:sp>
      <p:sp>
        <p:nvSpPr>
          <p:cNvPr id="4" name="Slide Number Placeholder 3"/>
          <p:cNvSpPr>
            <a:spLocks noGrp="1"/>
          </p:cNvSpPr>
          <p:nvPr>
            <p:ph type="sldNum" sz="quarter" idx="10"/>
          </p:nvPr>
        </p:nvSpPr>
        <p:spPr/>
        <p:txBody>
          <a:bodyPr/>
          <a:lstStyle/>
          <a:p>
            <a:fld id="{3892BE0D-7064-AF44-BC17-6D5C6A089E01}" type="slidenum">
              <a:rPr lang="en-US" smtClean="0"/>
              <a:t>16</a:t>
            </a:fld>
            <a:endParaRPr lang="en-US"/>
          </a:p>
        </p:txBody>
      </p:sp>
    </p:spTree>
    <p:extLst>
      <p:ext uri="{BB962C8B-B14F-4D97-AF65-F5344CB8AC3E}">
        <p14:creationId xmlns:p14="http://schemas.microsoft.com/office/powerpoint/2010/main" val="1493637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retrieved from: http://education.healthcaresource.com/wp-content/uploads/2013/12/patient_centered_care.jpeg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This research suggests that RDs perceive appropriate use of ET as potentially beneficial in patient encounters. Improved RD awareness of different non-verbal communication techniques may provide another tool to enhance clinical practice. With additional research, directions for education on enhancing communication skills and identifying personal limits within professional boundaries may be revealed. And with greater knowledge and skill, RDs may be better positioned to incorporate ET as an effective patient -centered practice.</a:t>
            </a:r>
          </a:p>
        </p:txBody>
      </p:sp>
      <p:sp>
        <p:nvSpPr>
          <p:cNvPr id="4" name="Slide Number Placeholder 3"/>
          <p:cNvSpPr>
            <a:spLocks noGrp="1"/>
          </p:cNvSpPr>
          <p:nvPr>
            <p:ph type="sldNum" sz="quarter" idx="10"/>
          </p:nvPr>
        </p:nvSpPr>
        <p:spPr/>
        <p:txBody>
          <a:bodyPr/>
          <a:lstStyle/>
          <a:p>
            <a:fld id="{3892BE0D-7064-AF44-BC17-6D5C6A089E01}" type="slidenum">
              <a:rPr lang="en-US" smtClean="0"/>
              <a:t>17</a:t>
            </a:fld>
            <a:endParaRPr lang="en-US"/>
          </a:p>
        </p:txBody>
      </p:sp>
    </p:spTree>
    <p:extLst>
      <p:ext uri="{BB962C8B-B14F-4D97-AF65-F5344CB8AC3E}">
        <p14:creationId xmlns:p14="http://schemas.microsoft.com/office/powerpoint/2010/main" val="1703231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to </a:t>
            </a:r>
            <a:r>
              <a:rPr lang="en-US" dirty="0" err="1" smtClean="0"/>
              <a:t>Nosm</a:t>
            </a:r>
            <a:r>
              <a:rPr lang="en-US" dirty="0" smtClean="0"/>
              <a:t> and </a:t>
            </a:r>
            <a:r>
              <a:rPr lang="en-US" dirty="0" err="1" smtClean="0"/>
              <a:t>Nodip</a:t>
            </a:r>
            <a:r>
              <a:rPr lang="en-US" dirty="0" smtClean="0"/>
              <a:t>,</a:t>
            </a:r>
            <a:r>
              <a:rPr lang="en-US" baseline="0" dirty="0" smtClean="0"/>
              <a:t> any questions or comments?</a:t>
            </a:r>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18</a:t>
            </a:fld>
            <a:endParaRPr lang="en-US"/>
          </a:p>
        </p:txBody>
      </p:sp>
    </p:spTree>
    <p:extLst>
      <p:ext uri="{BB962C8B-B14F-4D97-AF65-F5344CB8AC3E}">
        <p14:creationId xmlns:p14="http://schemas.microsoft.com/office/powerpoint/2010/main" val="454089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retrieved from: https://</a:t>
            </a:r>
            <a:r>
              <a:rPr lang="en-US" dirty="0" err="1" smtClean="0"/>
              <a:t>i.kinja-img.com</a:t>
            </a:r>
            <a:r>
              <a:rPr lang="en-US" dirty="0" smtClean="0"/>
              <a:t>/gawker-media/image/upload/</a:t>
            </a:r>
            <a:r>
              <a:rPr lang="en-US" dirty="0" err="1" smtClean="0"/>
              <a:t>t_original</a:t>
            </a:r>
            <a:r>
              <a:rPr lang="en-US" dirty="0" smtClean="0"/>
              <a:t>/ihsllhptnnm4vb7wuvgq.jpg</a:t>
            </a:r>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19</a:t>
            </a:fld>
            <a:endParaRPr lang="en-US"/>
          </a:p>
        </p:txBody>
      </p:sp>
    </p:spTree>
    <p:extLst>
      <p:ext uri="{BB962C8B-B14F-4D97-AF65-F5344CB8AC3E}">
        <p14:creationId xmlns:p14="http://schemas.microsoft.com/office/powerpoint/2010/main" val="177116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92BE0D-7064-AF44-BC17-6D5C6A089E01}" type="slidenum">
              <a:rPr lang="en-US" smtClean="0"/>
              <a:t>2</a:t>
            </a:fld>
            <a:endParaRPr lang="en-US"/>
          </a:p>
        </p:txBody>
      </p:sp>
    </p:spTree>
    <p:extLst>
      <p:ext uri="{BB962C8B-B14F-4D97-AF65-F5344CB8AC3E}">
        <p14:creationId xmlns:p14="http://schemas.microsoft.com/office/powerpoint/2010/main" val="176670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Here is the outline of</a:t>
            </a:r>
            <a:r>
              <a:rPr lang="en-CA" sz="1200" kern="1200" baseline="0" dirty="0" smtClean="0">
                <a:solidFill>
                  <a:schemeClr val="tx1"/>
                </a:solidFill>
                <a:effectLst/>
                <a:latin typeface="+mn-lt"/>
                <a:ea typeface="+mn-ea"/>
                <a:cs typeface="+mn-cs"/>
              </a:rPr>
              <a:t> our presentation</a:t>
            </a:r>
            <a:r>
              <a:rPr lang="en-CA" sz="1200" kern="1200" dirty="0" smtClean="0">
                <a:solidFill>
                  <a:schemeClr val="tx1"/>
                </a:solidFill>
                <a:effectLst/>
                <a:latin typeface="+mn-lt"/>
                <a:ea typeface="+mn-ea"/>
                <a:cs typeface="+mn-cs"/>
              </a:rPr>
              <a:t>, just iterating what we will quickly</a:t>
            </a:r>
            <a:r>
              <a:rPr lang="en-CA" sz="1200" kern="1200" baseline="0" dirty="0" smtClean="0">
                <a:solidFill>
                  <a:schemeClr val="tx1"/>
                </a:solidFill>
                <a:effectLst/>
                <a:latin typeface="+mn-lt"/>
                <a:ea typeface="+mn-ea"/>
                <a:cs typeface="+mn-cs"/>
              </a:rPr>
              <a:t> be going over today.</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92BE0D-7064-AF44-BC17-6D5C6A089E01}" type="slidenum">
              <a:rPr lang="en-US" smtClean="0"/>
              <a:t>3</a:t>
            </a:fld>
            <a:endParaRPr lang="en-US"/>
          </a:p>
        </p:txBody>
      </p:sp>
    </p:spTree>
    <p:extLst>
      <p:ext uri="{BB962C8B-B14F-4D97-AF65-F5344CB8AC3E}">
        <p14:creationId xmlns:p14="http://schemas.microsoft.com/office/powerpoint/2010/main" val="176670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MS: The patient-centered approach is important in dietetics, therefore good communication skills are essential (3). One form of nonverbal communication is touch (4). </a:t>
            </a:r>
            <a:r>
              <a:rPr lang="en-US" sz="1200" b="0" kern="1200" dirty="0" smtClean="0">
                <a:solidFill>
                  <a:schemeClr val="tx1"/>
                </a:solidFill>
                <a:effectLst/>
                <a:latin typeface="+mn-lt"/>
                <a:ea typeface="+mn-ea"/>
                <a:cs typeface="+mn-cs"/>
              </a:rPr>
              <a:t>A recent study of the perceptions of patients who were tube-fed revealed that they wanted comforting physical touch from their RD, especially when under distress, or if unable to eat. They felt that this would validate their RD’s engagement and substitute for the comfort normally experienced with eating (6).  </a:t>
            </a:r>
            <a:r>
              <a:rPr lang="en-CA" sz="1200" kern="1200" dirty="0" smtClean="0">
                <a:solidFill>
                  <a:schemeClr val="tx1"/>
                </a:solidFill>
                <a:effectLst/>
                <a:latin typeface="+mn-lt"/>
                <a:ea typeface="+mn-ea"/>
                <a:cs typeface="+mn-cs"/>
              </a:rPr>
              <a:t>That study raised the question of whether </a:t>
            </a:r>
            <a:r>
              <a:rPr lang="en-US" sz="1200" kern="1200" dirty="0" smtClean="0">
                <a:solidFill>
                  <a:schemeClr val="tx1"/>
                </a:solidFill>
                <a:effectLst/>
                <a:latin typeface="+mn-lt"/>
                <a:ea typeface="+mn-ea"/>
                <a:cs typeface="+mn-cs"/>
              </a:rPr>
              <a:t>ET has a role in client-centered care to help express feelings.</a:t>
            </a:r>
          </a:p>
          <a:p>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4</a:t>
            </a:fld>
            <a:endParaRPr lang="en-US"/>
          </a:p>
        </p:txBody>
      </p:sp>
    </p:spTree>
    <p:extLst>
      <p:ext uri="{BB962C8B-B14F-4D97-AF65-F5344CB8AC3E}">
        <p14:creationId xmlns:p14="http://schemas.microsoft.com/office/powerpoint/2010/main" val="190897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retrieved</a:t>
            </a:r>
            <a:r>
              <a:rPr lang="en-US" baseline="0" dirty="0" smtClean="0"/>
              <a:t> from: </a:t>
            </a:r>
            <a:r>
              <a:rPr lang="en-US" dirty="0" smtClean="0"/>
              <a:t>http://</a:t>
            </a:r>
            <a:r>
              <a:rPr lang="en-US" dirty="0" err="1" smtClean="0"/>
              <a:t>images.medicaldaily.com</a:t>
            </a:r>
            <a:r>
              <a:rPr lang="en-US" dirty="0" smtClean="0"/>
              <a:t>/sites/</a:t>
            </a:r>
            <a:r>
              <a:rPr lang="en-US" dirty="0" err="1" smtClean="0"/>
              <a:t>medicaldaily.com</a:t>
            </a:r>
            <a:r>
              <a:rPr lang="en-US" dirty="0" smtClean="0"/>
              <a:t>/files/2014/06/26/medical-scientists-look-ban-handshake-health-care-</a:t>
            </a:r>
            <a:r>
              <a:rPr lang="en-US" dirty="0" err="1" smtClean="0"/>
              <a:t>settings.jpg</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MS: Now what exactly is Expressive touch? Well, it’s a form of physical touch that is spontaneous and conveys emotion rather than serving as part of a clinical procedure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(5). It respectful and only in safe areas of a patient’s body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(5). Some examples include greeting</a:t>
            </a:r>
            <a:r>
              <a:rPr lang="en-US" sz="1200" kern="1200" baseline="0" dirty="0" smtClean="0">
                <a:solidFill>
                  <a:schemeClr val="tx1"/>
                </a:solidFill>
                <a:effectLst/>
                <a:latin typeface="+mn-lt"/>
                <a:ea typeface="+mn-ea"/>
                <a:cs typeface="+mn-cs"/>
              </a:rPr>
              <a:t> with</a:t>
            </a:r>
            <a:r>
              <a:rPr lang="en-US" sz="1200" kern="1200" dirty="0" smtClean="0">
                <a:solidFill>
                  <a:schemeClr val="tx1"/>
                </a:solidFill>
                <a:effectLst/>
                <a:latin typeface="+mn-lt"/>
                <a:ea typeface="+mn-ea"/>
                <a:cs typeface="+mn-cs"/>
              </a:rPr>
              <a:t> a handshake</a:t>
            </a:r>
            <a:r>
              <a:rPr lang="en-US" sz="1200" kern="1200" baseline="0" dirty="0" smtClean="0">
                <a:solidFill>
                  <a:schemeClr val="tx1"/>
                </a:solidFill>
                <a:effectLst/>
                <a:latin typeface="+mn-lt"/>
                <a:ea typeface="+mn-ea"/>
                <a:cs typeface="+mn-cs"/>
              </a:rPr>
              <a:t> or touching someone’s shoulder if they’re </a:t>
            </a:r>
            <a:r>
              <a:rPr lang="en-US" sz="1200" kern="1200" dirty="0" smtClean="0">
                <a:solidFill>
                  <a:schemeClr val="tx1"/>
                </a:solidFill>
                <a:effectLst/>
                <a:latin typeface="+mn-lt"/>
                <a:ea typeface="+mn-ea"/>
                <a:cs typeface="+mn-cs"/>
              </a:rPr>
              <a:t>stressed. When used appropriately, ET has the potential to improve the patient-practitioner relationship (5).</a:t>
            </a:r>
          </a:p>
          <a:p>
            <a:endParaRPr lang="en-US" dirty="0" smtClean="0"/>
          </a:p>
          <a:p>
            <a:r>
              <a:rPr lang="en-US" dirty="0" smtClean="0"/>
              <a:t>KS:</a:t>
            </a:r>
            <a:r>
              <a:rPr lang="en-US" baseline="0" dirty="0" smtClean="0"/>
              <a:t> </a:t>
            </a:r>
            <a:r>
              <a:rPr lang="en-CA" sz="1200" kern="1200" dirty="0" smtClean="0">
                <a:solidFill>
                  <a:schemeClr val="tx1"/>
                </a:solidFill>
                <a:effectLst/>
                <a:latin typeface="+mn-lt"/>
                <a:ea typeface="+mn-ea"/>
                <a:cs typeface="+mn-cs"/>
              </a:rPr>
              <a:t>After conducting a literature review we found that there is a gap in knowledge specifically regarding RDs and patient touch. Most of the research stems from nursing and medical literature. </a:t>
            </a:r>
          </a:p>
          <a:p>
            <a:pPr fontAlgn="base"/>
            <a:r>
              <a:rPr lang="en-CA" sz="1200" kern="1200" dirty="0" smtClean="0">
                <a:solidFill>
                  <a:schemeClr val="tx1"/>
                </a:solidFill>
                <a:effectLst/>
                <a:latin typeface="+mn-lt"/>
                <a:ea typeface="+mn-ea"/>
                <a:cs typeface="+mn-cs"/>
              </a:rPr>
              <a:t>Patients have stated that ET was acceptable and improved interactions with their healthcare provider, this was especially true in distressing situations, and was shown to improve compliance to treatment orders, and improve outcomes and efficiencies in healthcare. Patient trust and comfort with the practitioner was found to improve as well, with increased self-disclosure. In the geriatric population it was positively associated with caloric intake, body image, and coping with challenges like bereavement and increased dependency. Some health care professionals have expressed discomfort with using ET, secondary to a fear of crossing professional boundaries (5) and a lack of education on touching and familiarization with this practice (5). Little is known about RDs’ perceptions and opinions about the use of ET, although the authors of one study noted that RD participants were uncomfortable touching patients for clinical tasks (13).</a:t>
            </a:r>
            <a:r>
              <a:rPr lang="en-US" b="0" dirty="0" smtClean="0">
                <a:effectLst/>
              </a:rPr>
              <a:t/>
            </a:r>
            <a:br>
              <a:rPr lang="en-US" b="0" dirty="0" smtClean="0">
                <a:effectLst/>
              </a:rPr>
            </a:br>
            <a:r>
              <a:rPr lang="en-US" b="0" dirty="0" smtClean="0">
                <a:effectLst/>
              </a:rPr>
              <a:t/>
            </a:r>
            <a:br>
              <a:rPr lang="en-US" b="0" dirty="0" smtClean="0">
                <a:effectLst/>
              </a:rPr>
            </a:br>
            <a:endParaRPr lang="en-US" dirty="0" smtClean="0"/>
          </a:p>
          <a:p>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5</a:t>
            </a:fld>
            <a:endParaRPr lang="en-US"/>
          </a:p>
        </p:txBody>
      </p:sp>
    </p:spTree>
    <p:extLst>
      <p:ext uri="{BB962C8B-B14F-4D97-AF65-F5344CB8AC3E}">
        <p14:creationId xmlns:p14="http://schemas.microsoft.com/office/powerpoint/2010/main" val="36744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smtClean="0">
                <a:solidFill>
                  <a:schemeClr val="tx1"/>
                </a:solidFill>
                <a:effectLst/>
                <a:latin typeface="+mn-lt"/>
                <a:ea typeface="+mn-ea"/>
                <a:cs typeface="+mn-cs"/>
              </a:rPr>
              <a:t>This was an exploratory study designed to investigate clinical RDs’ perceptions and use of ET in patient encounters, and to begin understanding RDs’ perceptions and use of ET to inform education for effective patient-centered communication practices.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92BE0D-7064-AF44-BC17-6D5C6A089E01}" type="slidenum">
              <a:rPr lang="en-US" smtClean="0"/>
              <a:t>6</a:t>
            </a:fld>
            <a:endParaRPr lang="en-US"/>
          </a:p>
        </p:txBody>
      </p:sp>
    </p:spTree>
    <p:extLst>
      <p:ext uri="{BB962C8B-B14F-4D97-AF65-F5344CB8AC3E}">
        <p14:creationId xmlns:p14="http://schemas.microsoft.com/office/powerpoint/2010/main" val="1725277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MS: Last year,</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emailed an anonymous online survey through </a:t>
            </a:r>
            <a:r>
              <a:rPr lang="en-US" sz="1200" kern="1200" dirty="0" err="1" smtClean="0">
                <a:solidFill>
                  <a:schemeClr val="tx1"/>
                </a:solidFill>
                <a:effectLst/>
                <a:latin typeface="+mn-lt"/>
                <a:ea typeface="+mn-ea"/>
                <a:cs typeface="+mn-cs"/>
              </a:rPr>
              <a:t>Qualtrics</a:t>
            </a:r>
            <a:r>
              <a:rPr lang="en-US" sz="1200" kern="1200" dirty="0" smtClean="0">
                <a:solidFill>
                  <a:schemeClr val="tx1"/>
                </a:solidFill>
                <a:effectLst/>
                <a:latin typeface="+mn-lt"/>
                <a:ea typeface="+mn-ea"/>
                <a:cs typeface="+mn-cs"/>
              </a:rPr>
              <a:t> to a convenience sample of 249 clinical RDs practicing in Northern Ontario. Potential </a:t>
            </a:r>
            <a:r>
              <a:rPr lang="en-US" sz="1200" kern="1200" dirty="0" err="1" smtClean="0">
                <a:solidFill>
                  <a:schemeClr val="tx1"/>
                </a:solidFill>
                <a:effectLst/>
                <a:latin typeface="+mn-lt"/>
                <a:ea typeface="+mn-ea"/>
                <a:cs typeface="+mn-cs"/>
              </a:rPr>
              <a:t>ppts</a:t>
            </a:r>
            <a:r>
              <a:rPr lang="en-US" sz="1200" kern="1200" dirty="0" smtClean="0">
                <a:solidFill>
                  <a:schemeClr val="tx1"/>
                </a:solidFill>
                <a:effectLst/>
                <a:latin typeface="+mn-lt"/>
                <a:ea typeface="+mn-ea"/>
                <a:cs typeface="+mn-cs"/>
              </a:rPr>
              <a:t> needed to work in a clinical practice setting at least 1 day/week. Research ethics approval was obtained from Lakehead University. Fisher’s exact tests were used to evaluate</a:t>
            </a:r>
            <a:r>
              <a:rPr lang="en-US" sz="1200" kern="1200" baseline="0" dirty="0" smtClean="0">
                <a:solidFill>
                  <a:schemeClr val="tx1"/>
                </a:solidFill>
                <a:effectLst/>
                <a:latin typeface="+mn-lt"/>
                <a:ea typeface="+mn-ea"/>
                <a:cs typeface="+mn-cs"/>
              </a:rPr>
              <a:t> relationships between nominal variables using Stat/MP 13.1 software, and we used thematic analysis with our qualitative results.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Phase 2 is beginning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will consist of clinical RD interviews to collect more in-depth opinions about 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7</a:t>
            </a:fld>
            <a:endParaRPr lang="en-US"/>
          </a:p>
        </p:txBody>
      </p:sp>
    </p:spTree>
    <p:extLst>
      <p:ext uri="{BB962C8B-B14F-4D97-AF65-F5344CB8AC3E}">
        <p14:creationId xmlns:p14="http://schemas.microsoft.com/office/powerpoint/2010/main" val="1528821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Demographic distribution was consistent with College</a:t>
            </a:r>
            <a:r>
              <a:rPr lang="en-CA" sz="1200" kern="1200" baseline="0" dirty="0" smtClean="0">
                <a:solidFill>
                  <a:schemeClr val="tx1"/>
                </a:solidFill>
                <a:effectLst/>
                <a:latin typeface="+mn-lt"/>
                <a:ea typeface="+mn-ea"/>
                <a:cs typeface="+mn-cs"/>
              </a:rPr>
              <a:t> of Dietitians of Ontario</a:t>
            </a:r>
            <a:r>
              <a:rPr lang="en-CA" sz="1200" kern="1200" dirty="0" smtClean="0">
                <a:solidFill>
                  <a:schemeClr val="tx1"/>
                </a:solidFill>
                <a:effectLst/>
                <a:latin typeface="+mn-lt"/>
                <a:ea typeface="+mn-ea"/>
                <a:cs typeface="+mn-cs"/>
              </a:rPr>
              <a:t> profile statistics for age, practice location and work setting. </a:t>
            </a:r>
          </a:p>
          <a:p>
            <a:r>
              <a:rPr lang="en-CA" sz="1200" kern="1200" dirty="0" smtClean="0">
                <a:solidFill>
                  <a:schemeClr val="tx1"/>
                </a:solidFill>
                <a:effectLst/>
                <a:latin typeface="+mn-lt"/>
                <a:ea typeface="+mn-ea"/>
                <a:cs typeface="+mn-cs"/>
              </a:rPr>
              <a:t>About half of RDs worked in North Eastern Ontario the remaining were split between NWO and NSM.</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92BE0D-7064-AF44-BC17-6D5C6A089E01}" type="slidenum">
              <a:rPr lang="en-US" smtClean="0"/>
              <a:t>8</a:t>
            </a:fld>
            <a:endParaRPr lang="en-US"/>
          </a:p>
        </p:txBody>
      </p:sp>
    </p:spTree>
    <p:extLst>
      <p:ext uri="{BB962C8B-B14F-4D97-AF65-F5344CB8AC3E}">
        <p14:creationId xmlns:p14="http://schemas.microsoft.com/office/powerpoint/2010/main" val="211735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A large portion of respondents identified as working in a hospital setting, while a moderate portion of respondents were in LTC, DECs, and FTHs.</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892BE0D-7064-AF44-BC17-6D5C6A089E01}" type="slidenum">
              <a:rPr lang="en-US" smtClean="0"/>
              <a:t>9</a:t>
            </a:fld>
            <a:endParaRPr lang="en-US"/>
          </a:p>
        </p:txBody>
      </p:sp>
    </p:spTree>
    <p:extLst>
      <p:ext uri="{BB962C8B-B14F-4D97-AF65-F5344CB8AC3E}">
        <p14:creationId xmlns:p14="http://schemas.microsoft.com/office/powerpoint/2010/main" val="183412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10/5/2017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887336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659834"/>
            <a:ext cx="8915399" cy="2262781"/>
          </a:xfrm>
        </p:spPr>
        <p:txBody>
          <a:bodyPr>
            <a:normAutofit fontScale="90000"/>
          </a:bodyPr>
          <a:lstStyle/>
          <a:p>
            <a:r>
              <a:rPr lang="en-US" dirty="0" smtClean="0"/>
              <a:t>Exploring Dietitians’ Use of Expressive Touch in Patient Encounters</a:t>
            </a:r>
            <a:endParaRPr lang="en-US" dirty="0"/>
          </a:p>
        </p:txBody>
      </p:sp>
      <p:sp>
        <p:nvSpPr>
          <p:cNvPr id="3" name="Subtitle 2"/>
          <p:cNvSpPr>
            <a:spLocks noGrp="1"/>
          </p:cNvSpPr>
          <p:nvPr>
            <p:ph type="subTitle" idx="1"/>
          </p:nvPr>
        </p:nvSpPr>
        <p:spPr>
          <a:xfrm>
            <a:off x="2589213" y="4459330"/>
            <a:ext cx="8915399" cy="1126283"/>
          </a:xfrm>
        </p:spPr>
        <p:txBody>
          <a:bodyPr>
            <a:noAutofit/>
          </a:bodyPr>
          <a:lstStyle/>
          <a:p>
            <a:r>
              <a:rPr lang="en-US" dirty="0" smtClean="0"/>
              <a:t>Researchers: Michelle Stevens &amp; Kelsey </a:t>
            </a:r>
            <a:r>
              <a:rPr lang="en-US" dirty="0" err="1" smtClean="0"/>
              <a:t>Stojkovic</a:t>
            </a:r>
            <a:endParaRPr lang="en-US" dirty="0" smtClean="0"/>
          </a:p>
          <a:p>
            <a:r>
              <a:rPr lang="en-US" dirty="0" smtClean="0"/>
              <a:t>Northern Ontario Dietetic Internship Program</a:t>
            </a:r>
          </a:p>
          <a:p>
            <a:endParaRPr lang="en-US" dirty="0"/>
          </a:p>
          <a:p>
            <a:r>
              <a:rPr lang="en-US" dirty="0" smtClean="0"/>
              <a:t>PI &amp; Research Advisor: Cara Green</a:t>
            </a:r>
            <a:endParaRPr lang="en-US" dirty="0"/>
          </a:p>
        </p:txBody>
      </p:sp>
    </p:spTree>
    <p:extLst>
      <p:ext uri="{BB962C8B-B14F-4D97-AF65-F5344CB8AC3E}">
        <p14:creationId xmlns:p14="http://schemas.microsoft.com/office/powerpoint/2010/main" val="2127399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Findings </a:t>
            </a:r>
            <a:endParaRPr lang="en-US" dirty="0"/>
          </a:p>
        </p:txBody>
      </p:sp>
      <p:sp>
        <p:nvSpPr>
          <p:cNvPr id="3" name="Content Placeholder 2"/>
          <p:cNvSpPr>
            <a:spLocks noGrp="1"/>
          </p:cNvSpPr>
          <p:nvPr>
            <p:ph idx="1"/>
          </p:nvPr>
        </p:nvSpPr>
        <p:spPr/>
        <p:txBody>
          <a:bodyPr>
            <a:normAutofit/>
          </a:bodyPr>
          <a:lstStyle/>
          <a:p>
            <a:r>
              <a:rPr lang="en-US" sz="2000" dirty="0"/>
              <a:t>ET may increase patients’ comfort (68%)</a:t>
            </a:r>
          </a:p>
          <a:p>
            <a:r>
              <a:rPr lang="en-US" sz="2000" dirty="0" smtClean="0"/>
              <a:t>ET may effectively communicate feelings (77% consensus)</a:t>
            </a:r>
          </a:p>
          <a:p>
            <a:pPr lvl="1"/>
            <a:r>
              <a:rPr lang="en-US" sz="1800" dirty="0" smtClean="0"/>
              <a:t>Significant for work setting (p=0.022)</a:t>
            </a:r>
          </a:p>
          <a:p>
            <a:r>
              <a:rPr lang="en-US" sz="2000" dirty="0" smtClean="0"/>
              <a:t>ET may enhance the therapeutic relationship (66%)</a:t>
            </a:r>
          </a:p>
          <a:p>
            <a:pPr lvl="1"/>
            <a:r>
              <a:rPr lang="en-US" sz="1800" dirty="0" smtClean="0"/>
              <a:t>Significant for work setting (p=0.026)</a:t>
            </a:r>
          </a:p>
          <a:p>
            <a:r>
              <a:rPr lang="en-US" sz="2000" dirty="0" smtClean="0"/>
              <a:t>52% are comfortable using ET </a:t>
            </a:r>
          </a:p>
          <a:p>
            <a:pPr lvl="1"/>
            <a:r>
              <a:rPr lang="en-US" sz="1800" dirty="0" smtClean="0"/>
              <a:t>Significant for age (p=0.020) &amp; years of practice (p=0.037)</a:t>
            </a:r>
            <a:endParaRPr lang="en-US" sz="1800" dirty="0"/>
          </a:p>
        </p:txBody>
      </p:sp>
      <p:pic>
        <p:nvPicPr>
          <p:cNvPr id="4" name="Picture 3"/>
          <p:cNvPicPr>
            <a:picLocks noChangeAspect="1"/>
          </p:cNvPicPr>
          <p:nvPr/>
        </p:nvPicPr>
        <p:blipFill>
          <a:blip r:embed="rId3"/>
          <a:stretch>
            <a:fillRect/>
          </a:stretch>
        </p:blipFill>
        <p:spPr>
          <a:xfrm>
            <a:off x="10030455" y="3597965"/>
            <a:ext cx="2161545" cy="3260035"/>
          </a:xfrm>
          <a:prstGeom prst="rect">
            <a:avLst/>
          </a:prstGeom>
        </p:spPr>
      </p:pic>
    </p:spTree>
    <p:extLst>
      <p:ext uri="{BB962C8B-B14F-4D97-AF65-F5344CB8AC3E}">
        <p14:creationId xmlns:p14="http://schemas.microsoft.com/office/powerpoint/2010/main" val="8512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 in Practice</a:t>
            </a:r>
            <a:endParaRPr lang="en-US" dirty="0"/>
          </a:p>
        </p:txBody>
      </p:sp>
      <p:sp>
        <p:nvSpPr>
          <p:cNvPr id="3" name="Content Placeholder 2"/>
          <p:cNvSpPr>
            <a:spLocks noGrp="1"/>
          </p:cNvSpPr>
          <p:nvPr>
            <p:ph idx="1"/>
          </p:nvPr>
        </p:nvSpPr>
        <p:spPr/>
        <p:txBody>
          <a:bodyPr>
            <a:normAutofit/>
          </a:bodyPr>
          <a:lstStyle/>
          <a:p>
            <a:r>
              <a:rPr lang="en-US" sz="2000" dirty="0" smtClean="0"/>
              <a:t>54% of RDs report that patients sometimes initiate ET</a:t>
            </a:r>
          </a:p>
          <a:p>
            <a:pPr lvl="1"/>
            <a:r>
              <a:rPr lang="en-US" sz="1800" dirty="0" smtClean="0"/>
              <a:t>42% find patients never/rarely use it</a:t>
            </a:r>
          </a:p>
          <a:p>
            <a:r>
              <a:rPr lang="en-US" sz="2000" dirty="0" smtClean="0"/>
              <a:t>81% of RDs do not commonly use ET</a:t>
            </a:r>
          </a:p>
          <a:p>
            <a:endParaRPr lang="en-US" sz="2000" dirty="0"/>
          </a:p>
          <a:p>
            <a:pPr marL="0" indent="0">
              <a:buNone/>
            </a:pPr>
            <a:r>
              <a:rPr lang="en-US" sz="2000" dirty="0" smtClean="0"/>
              <a:t>EXCEPTION: 57% of RDs working with </a:t>
            </a:r>
            <a:r>
              <a:rPr lang="en-US" sz="2000" dirty="0" err="1" smtClean="0"/>
              <a:t>paediatric</a:t>
            </a:r>
            <a:r>
              <a:rPr lang="en-US" sz="2000" dirty="0" smtClean="0"/>
              <a:t> populations regularly/always use it (p=0.049)</a:t>
            </a:r>
            <a:endParaRPr lang="en-US" sz="2000" dirty="0"/>
          </a:p>
        </p:txBody>
      </p:sp>
      <p:pic>
        <p:nvPicPr>
          <p:cNvPr id="4" name="Picture 3"/>
          <p:cNvPicPr>
            <a:picLocks noChangeAspect="1"/>
          </p:cNvPicPr>
          <p:nvPr/>
        </p:nvPicPr>
        <p:blipFill>
          <a:blip r:embed="rId3"/>
          <a:stretch>
            <a:fillRect/>
          </a:stretch>
        </p:blipFill>
        <p:spPr>
          <a:xfrm>
            <a:off x="8246165" y="4227443"/>
            <a:ext cx="3945835" cy="2630557"/>
          </a:xfrm>
          <a:prstGeom prst="rect">
            <a:avLst/>
          </a:prstGeom>
        </p:spPr>
      </p:pic>
    </p:spTree>
    <p:extLst>
      <p:ext uri="{BB962C8B-B14F-4D97-AF65-F5344CB8AC3E}">
        <p14:creationId xmlns:p14="http://schemas.microsoft.com/office/powerpoint/2010/main" val="480214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Qualitative Results</a:t>
            </a:r>
            <a:endParaRPr lang="en-US" dirty="0"/>
          </a:p>
        </p:txBody>
      </p:sp>
      <p:sp>
        <p:nvSpPr>
          <p:cNvPr id="3" name="Content Placeholder 2"/>
          <p:cNvSpPr>
            <a:spLocks noGrp="1"/>
          </p:cNvSpPr>
          <p:nvPr>
            <p:ph idx="1"/>
          </p:nvPr>
        </p:nvSpPr>
        <p:spPr>
          <a:xfrm>
            <a:off x="2589211" y="1835426"/>
            <a:ext cx="8915401" cy="3777622"/>
          </a:xfrm>
        </p:spPr>
        <p:txBody>
          <a:bodyPr>
            <a:noAutofit/>
          </a:bodyPr>
          <a:lstStyle/>
          <a:p>
            <a:r>
              <a:rPr lang="en-US" sz="2400" b="1" dirty="0" smtClean="0"/>
              <a:t>RD Personal and Professional Characteristics</a:t>
            </a:r>
          </a:p>
          <a:p>
            <a:endParaRPr lang="en-US" sz="2000" dirty="0" smtClean="0"/>
          </a:p>
          <a:p>
            <a:pPr marL="0" indent="0">
              <a:buNone/>
            </a:pPr>
            <a:r>
              <a:rPr lang="en-US" sz="2000" i="1" dirty="0" smtClean="0"/>
              <a:t>“I am </a:t>
            </a:r>
            <a:r>
              <a:rPr lang="en-US" sz="2000" b="1" i="1" dirty="0" smtClean="0"/>
              <a:t>not a ’touchy-feely’ kind of person</a:t>
            </a:r>
            <a:r>
              <a:rPr lang="en-US" sz="2000" i="1" dirty="0" smtClean="0"/>
              <a:t>, except with  people I know very well”</a:t>
            </a:r>
          </a:p>
          <a:p>
            <a:endParaRPr lang="en-US" sz="2000" dirty="0" smtClean="0"/>
          </a:p>
          <a:p>
            <a:r>
              <a:rPr lang="en-US" sz="2400" b="1" dirty="0" smtClean="0"/>
              <a:t>Enablers and Barriers</a:t>
            </a:r>
          </a:p>
          <a:p>
            <a:endParaRPr lang="en-US" sz="2000" dirty="0" smtClean="0"/>
          </a:p>
          <a:p>
            <a:pPr marL="0" indent="0">
              <a:buNone/>
            </a:pPr>
            <a:r>
              <a:rPr lang="en-US" sz="2000" dirty="0" smtClean="0"/>
              <a:t>“</a:t>
            </a:r>
            <a:r>
              <a:rPr lang="en-US" sz="2000" i="1" dirty="0"/>
              <a:t>I’ve used expressive touch most often with inpatients, residents or </a:t>
            </a:r>
            <a:r>
              <a:rPr lang="en-US" sz="2000" b="1" i="1" dirty="0" smtClean="0"/>
              <a:t>home care </a:t>
            </a:r>
            <a:r>
              <a:rPr lang="en-US" sz="2000" b="1" i="1" dirty="0"/>
              <a:t>clients who have poor sight or are in very poor health</a:t>
            </a:r>
            <a:r>
              <a:rPr lang="en-US" sz="2000" i="1" dirty="0"/>
              <a:t>. In </a:t>
            </a:r>
            <a:r>
              <a:rPr lang="en-US" sz="2000" i="1" dirty="0" smtClean="0"/>
              <a:t>the </a:t>
            </a:r>
            <a:r>
              <a:rPr lang="en-US" sz="2000" i="1" dirty="0"/>
              <a:t>first </a:t>
            </a:r>
            <a:r>
              <a:rPr lang="en-US" sz="2000" i="1" dirty="0" smtClean="0"/>
              <a:t>scenario</a:t>
            </a:r>
            <a:r>
              <a:rPr lang="en-US" sz="2000" i="1" dirty="0"/>
              <a:t>, it is because the </a:t>
            </a:r>
            <a:r>
              <a:rPr lang="en-US" sz="2000" b="1" i="1" dirty="0"/>
              <a:t>non-verbal cues are limited </a:t>
            </a:r>
            <a:r>
              <a:rPr lang="en-US" sz="2000" i="1" dirty="0" smtClean="0"/>
              <a:t>otherwise </a:t>
            </a:r>
            <a:r>
              <a:rPr lang="en-US" sz="2000" i="1" dirty="0"/>
              <a:t>and in </a:t>
            </a:r>
            <a:r>
              <a:rPr lang="en-US" sz="2000" i="1" dirty="0" smtClean="0"/>
              <a:t>the </a:t>
            </a:r>
            <a:r>
              <a:rPr lang="en-US" sz="2000" i="1" dirty="0"/>
              <a:t>second, it’s more of an </a:t>
            </a:r>
            <a:r>
              <a:rPr lang="en-US" sz="2000" b="1" i="1" dirty="0"/>
              <a:t>instinctual desire </a:t>
            </a:r>
            <a:r>
              <a:rPr lang="en-US" sz="2000" i="1" dirty="0"/>
              <a:t>to</a:t>
            </a:r>
            <a:r>
              <a:rPr lang="en-US" sz="2000" b="1" i="1" dirty="0"/>
              <a:t> </a:t>
            </a:r>
            <a:r>
              <a:rPr lang="en-US" sz="2000" i="1" dirty="0" smtClean="0"/>
              <a:t>provide </a:t>
            </a:r>
            <a:r>
              <a:rPr lang="en-US" sz="2000" i="1" dirty="0"/>
              <a:t>some amount of </a:t>
            </a:r>
            <a:r>
              <a:rPr lang="en-US" sz="2000" i="1" dirty="0" smtClean="0"/>
              <a:t>comfort</a:t>
            </a:r>
            <a:r>
              <a:rPr lang="en-US" sz="2000" dirty="0" smtClean="0"/>
              <a:t>”</a:t>
            </a:r>
            <a:endParaRPr lang="en-US" sz="2000" dirty="0"/>
          </a:p>
        </p:txBody>
      </p:sp>
    </p:spTree>
    <p:extLst>
      <p:ext uri="{BB962C8B-B14F-4D97-AF65-F5344CB8AC3E}">
        <p14:creationId xmlns:p14="http://schemas.microsoft.com/office/powerpoint/2010/main" val="802873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Qualitative Results</a:t>
            </a:r>
            <a:endParaRPr lang="en-US" dirty="0"/>
          </a:p>
        </p:txBody>
      </p:sp>
      <p:sp>
        <p:nvSpPr>
          <p:cNvPr id="3" name="Content Placeholder 2"/>
          <p:cNvSpPr>
            <a:spLocks noGrp="1"/>
          </p:cNvSpPr>
          <p:nvPr>
            <p:ph idx="1"/>
          </p:nvPr>
        </p:nvSpPr>
        <p:spPr/>
        <p:txBody>
          <a:bodyPr>
            <a:normAutofit/>
          </a:bodyPr>
          <a:lstStyle/>
          <a:p>
            <a:r>
              <a:rPr lang="en-US" sz="2400" b="1" dirty="0" smtClean="0"/>
              <a:t>Forms of ET</a:t>
            </a:r>
          </a:p>
          <a:p>
            <a:pPr marL="0" indent="0">
              <a:buNone/>
            </a:pPr>
            <a:endParaRPr lang="en-US" sz="2000" i="1" dirty="0" smtClean="0"/>
          </a:p>
          <a:p>
            <a:pPr marL="0" indent="0">
              <a:buNone/>
            </a:pPr>
            <a:r>
              <a:rPr lang="en-US" sz="2000" i="1" dirty="0" smtClean="0"/>
              <a:t>“I’ve </a:t>
            </a:r>
            <a:r>
              <a:rPr lang="en-US" sz="2000" i="1" dirty="0"/>
              <a:t>had one patient that always wanted a </a:t>
            </a:r>
            <a:r>
              <a:rPr lang="en-US" sz="2000" b="1" i="1" dirty="0"/>
              <a:t>“healing hug” </a:t>
            </a:r>
            <a:r>
              <a:rPr lang="en-US" sz="2000" i="1" dirty="0"/>
              <a:t>after each follow-up visit</a:t>
            </a:r>
            <a:r>
              <a:rPr lang="en-US" sz="2000" i="1" dirty="0" smtClean="0"/>
              <a:t>.”</a:t>
            </a:r>
          </a:p>
          <a:p>
            <a:pPr marL="0" indent="0">
              <a:buNone/>
            </a:pPr>
            <a:endParaRPr lang="en-US" sz="2000" i="1" dirty="0" smtClean="0"/>
          </a:p>
          <a:p>
            <a:r>
              <a:rPr lang="en-US" sz="2400" b="1" dirty="0" smtClean="0"/>
              <a:t>Anticipated Outcomes</a:t>
            </a:r>
          </a:p>
          <a:p>
            <a:pPr marL="0" indent="0">
              <a:buNone/>
            </a:pPr>
            <a:endParaRPr lang="en-CA" sz="2000" i="1" dirty="0" smtClean="0"/>
          </a:p>
          <a:p>
            <a:pPr marL="0" indent="0">
              <a:buNone/>
            </a:pPr>
            <a:r>
              <a:rPr lang="en-CA" sz="2000" i="1" dirty="0" smtClean="0"/>
              <a:t>“Expressive </a:t>
            </a:r>
            <a:r>
              <a:rPr lang="en-CA" sz="2000" i="1" dirty="0"/>
              <a:t>touch </a:t>
            </a:r>
            <a:r>
              <a:rPr lang="en-CA" sz="2000" b="1" i="1" dirty="0"/>
              <a:t>allows us to be compassionate or empathetic</a:t>
            </a:r>
            <a:r>
              <a:rPr lang="en-CA" sz="2000" i="1" dirty="0"/>
              <a:t>. It can “humanize” us as health care providers</a:t>
            </a:r>
            <a:r>
              <a:rPr lang="en-CA" sz="2000" i="1" dirty="0" smtClean="0"/>
              <a:t>.”</a:t>
            </a:r>
            <a:endParaRPr lang="en-US" sz="2000" i="1" dirty="0"/>
          </a:p>
        </p:txBody>
      </p:sp>
    </p:spTree>
    <p:extLst>
      <p:ext uri="{BB962C8B-B14F-4D97-AF65-F5344CB8AC3E}">
        <p14:creationId xmlns:p14="http://schemas.microsoft.com/office/powerpoint/2010/main" val="4114497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2589212" y="1596885"/>
            <a:ext cx="8915400" cy="3777622"/>
          </a:xfrm>
        </p:spPr>
        <p:txBody>
          <a:bodyPr>
            <a:noAutofit/>
          </a:bodyPr>
          <a:lstStyle/>
          <a:p>
            <a:pPr fontAlgn="base"/>
            <a:r>
              <a:rPr lang="en-US" sz="2000" dirty="0" smtClean="0"/>
              <a:t>ET </a:t>
            </a:r>
            <a:r>
              <a:rPr lang="en-US" sz="2000" dirty="0"/>
              <a:t>recognized as a potentially valuable form of non-verbal communication</a:t>
            </a:r>
          </a:p>
          <a:p>
            <a:pPr fontAlgn="base"/>
            <a:r>
              <a:rPr lang="en-US" sz="2000" dirty="0" smtClean="0"/>
              <a:t>Forms </a:t>
            </a:r>
            <a:r>
              <a:rPr lang="en-US" sz="2000" dirty="0"/>
              <a:t>of safe ET were similar to those in previous </a:t>
            </a:r>
            <a:r>
              <a:rPr lang="en-US" sz="2000" dirty="0" smtClean="0"/>
              <a:t>research (5) </a:t>
            </a:r>
            <a:endParaRPr lang="en-US" sz="2000" dirty="0"/>
          </a:p>
          <a:p>
            <a:pPr fontAlgn="base"/>
            <a:r>
              <a:rPr lang="en-US" sz="2000" dirty="0" smtClean="0"/>
              <a:t>Many </a:t>
            </a:r>
            <a:r>
              <a:rPr lang="en-US" sz="2000" dirty="0"/>
              <a:t>hesitant to practice ET </a:t>
            </a:r>
            <a:endParaRPr lang="en-US" sz="1600" dirty="0"/>
          </a:p>
          <a:p>
            <a:pPr lvl="1" fontAlgn="base"/>
            <a:r>
              <a:rPr lang="en-US" sz="1800" dirty="0" smtClean="0"/>
              <a:t>Younger and less experienced </a:t>
            </a:r>
            <a:r>
              <a:rPr lang="en-US" sz="1800" dirty="0"/>
              <a:t>may be </a:t>
            </a:r>
            <a:r>
              <a:rPr lang="en-US" sz="1800" dirty="0" smtClean="0"/>
              <a:t>less </a:t>
            </a:r>
            <a:r>
              <a:rPr lang="en-US" sz="1800" dirty="0"/>
              <a:t>comfortable</a:t>
            </a:r>
          </a:p>
          <a:p>
            <a:pPr lvl="1" fontAlgn="base"/>
            <a:r>
              <a:rPr lang="en-US" sz="1800" dirty="0"/>
              <a:t>Cultural factors</a:t>
            </a:r>
          </a:p>
          <a:p>
            <a:pPr lvl="1" fontAlgn="base"/>
            <a:r>
              <a:rPr lang="en-US" sz="1800" dirty="0"/>
              <a:t>Personality</a:t>
            </a:r>
          </a:p>
          <a:p>
            <a:pPr lvl="1" fontAlgn="base"/>
            <a:r>
              <a:rPr lang="en-US" sz="1800" dirty="0"/>
              <a:t>Professional boundaries and </a:t>
            </a:r>
            <a:r>
              <a:rPr lang="en-US" sz="1800" dirty="0" smtClean="0"/>
              <a:t>misinterpretation</a:t>
            </a:r>
            <a:endParaRPr lang="en-US" sz="1800" dirty="0"/>
          </a:p>
        </p:txBody>
      </p:sp>
    </p:spTree>
    <p:extLst>
      <p:ext uri="{BB962C8B-B14F-4D97-AF65-F5344CB8AC3E}">
        <p14:creationId xmlns:p14="http://schemas.microsoft.com/office/powerpoint/2010/main" val="797847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normAutofit/>
          </a:bodyPr>
          <a:lstStyle/>
          <a:p>
            <a:pPr fontAlgn="base"/>
            <a:r>
              <a:rPr lang="en-US" sz="2000" dirty="0"/>
              <a:t>Limited generalizability</a:t>
            </a:r>
          </a:p>
          <a:p>
            <a:pPr fontAlgn="base"/>
            <a:r>
              <a:rPr lang="en-US" sz="2000" dirty="0" smtClean="0"/>
              <a:t>Likert-scales </a:t>
            </a:r>
            <a:endParaRPr lang="en-US" sz="2000" dirty="0"/>
          </a:p>
          <a:p>
            <a:pPr fontAlgn="base"/>
            <a:r>
              <a:rPr lang="en-US" sz="2000" dirty="0" smtClean="0"/>
              <a:t>Gender </a:t>
            </a:r>
            <a:r>
              <a:rPr lang="en-US" sz="2000" dirty="0"/>
              <a:t>excluded as a demographic variable</a:t>
            </a:r>
          </a:p>
          <a:p>
            <a:pPr fontAlgn="base"/>
            <a:r>
              <a:rPr lang="en-US" sz="2000" dirty="0" smtClean="0"/>
              <a:t>Small </a:t>
            </a:r>
            <a:r>
              <a:rPr lang="en-US" sz="2000" dirty="0"/>
              <a:t>population </a:t>
            </a:r>
            <a:r>
              <a:rPr lang="en-US" sz="2000" dirty="0" smtClean="0"/>
              <a:t>proportions</a:t>
            </a:r>
            <a:endParaRPr lang="en-US" sz="2000" dirty="0"/>
          </a:p>
        </p:txBody>
      </p:sp>
    </p:spTree>
    <p:extLst>
      <p:ext uri="{BB962C8B-B14F-4D97-AF65-F5344CB8AC3E}">
        <p14:creationId xmlns:p14="http://schemas.microsoft.com/office/powerpoint/2010/main" val="530838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pPr fontAlgn="base"/>
            <a:r>
              <a:rPr lang="en-US" sz="2000" dirty="0"/>
              <a:t>Perception that </a:t>
            </a:r>
            <a:r>
              <a:rPr lang="en-US" sz="2000" dirty="0" smtClean="0"/>
              <a:t>ET can </a:t>
            </a:r>
            <a:r>
              <a:rPr lang="en-US" sz="2000" dirty="0"/>
              <a:t>be beneficial </a:t>
            </a:r>
          </a:p>
          <a:p>
            <a:pPr fontAlgn="base"/>
            <a:r>
              <a:rPr lang="en-US" sz="2000" dirty="0" smtClean="0"/>
              <a:t>ET not </a:t>
            </a:r>
            <a:r>
              <a:rPr lang="en-US" sz="2000" dirty="0"/>
              <a:t>necessarily practiced by most RDs</a:t>
            </a:r>
          </a:p>
          <a:p>
            <a:pPr fontAlgn="base"/>
            <a:r>
              <a:rPr lang="en-US" sz="2000" dirty="0"/>
              <a:t>Perceptions and use may be affected by:</a:t>
            </a:r>
          </a:p>
          <a:p>
            <a:pPr lvl="1" fontAlgn="base"/>
            <a:r>
              <a:rPr lang="en-US" sz="1800" dirty="0"/>
              <a:t>Individual</a:t>
            </a:r>
          </a:p>
          <a:p>
            <a:pPr lvl="1" fontAlgn="base"/>
            <a:r>
              <a:rPr lang="en-US" sz="1800" dirty="0"/>
              <a:t>Professional characteristics</a:t>
            </a:r>
          </a:p>
          <a:p>
            <a:pPr lvl="1" fontAlgn="base"/>
            <a:r>
              <a:rPr lang="en-US" sz="1800" dirty="0"/>
              <a:t>Patient</a:t>
            </a:r>
          </a:p>
          <a:p>
            <a:pPr lvl="1" fontAlgn="base"/>
            <a:r>
              <a:rPr lang="en-US" sz="1800" dirty="0"/>
              <a:t>Situation</a:t>
            </a:r>
          </a:p>
          <a:p>
            <a:pPr lvl="1" fontAlgn="base"/>
            <a:r>
              <a:rPr lang="en-US" sz="1800" dirty="0"/>
              <a:t>Practice</a:t>
            </a:r>
          </a:p>
          <a:p>
            <a:pPr fontAlgn="base"/>
            <a:r>
              <a:rPr lang="en-US" sz="2000" dirty="0"/>
              <a:t>Deeper exploration warranted via </a:t>
            </a:r>
            <a:r>
              <a:rPr lang="en-US" sz="2000" dirty="0" smtClean="0"/>
              <a:t>interviews</a:t>
            </a:r>
            <a:endParaRPr lang="en-US" sz="2000" dirty="0"/>
          </a:p>
        </p:txBody>
      </p:sp>
    </p:spTree>
    <p:extLst>
      <p:ext uri="{BB962C8B-B14F-4D97-AF65-F5344CB8AC3E}">
        <p14:creationId xmlns:p14="http://schemas.microsoft.com/office/powerpoint/2010/main" val="1398836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Relevance to Practice</a:t>
            </a:r>
            <a:endParaRPr lang="en-US" dirty="0"/>
          </a:p>
        </p:txBody>
      </p:sp>
      <p:sp>
        <p:nvSpPr>
          <p:cNvPr id="3" name="Content Placeholder 2"/>
          <p:cNvSpPr>
            <a:spLocks noGrp="1"/>
          </p:cNvSpPr>
          <p:nvPr>
            <p:ph idx="1"/>
          </p:nvPr>
        </p:nvSpPr>
        <p:spPr>
          <a:xfrm>
            <a:off x="2589212" y="1736034"/>
            <a:ext cx="8915400" cy="3777622"/>
          </a:xfrm>
        </p:spPr>
        <p:txBody>
          <a:bodyPr>
            <a:normAutofit/>
          </a:bodyPr>
          <a:lstStyle/>
          <a:p>
            <a:pPr fontAlgn="base"/>
            <a:r>
              <a:rPr lang="en-US" sz="2000" dirty="0"/>
              <a:t>Appropriate use of ET may benefit patient encounters</a:t>
            </a:r>
          </a:p>
          <a:p>
            <a:pPr fontAlgn="base"/>
            <a:r>
              <a:rPr lang="en-US" sz="2000" dirty="0"/>
              <a:t>Increased knowledge and skill may allow increased use of ET</a:t>
            </a:r>
          </a:p>
          <a:p>
            <a:pPr fontAlgn="base"/>
            <a:r>
              <a:rPr lang="en-US" sz="2000" dirty="0"/>
              <a:t>Another tool to enhance patient-centered care</a:t>
            </a:r>
          </a:p>
          <a:p>
            <a:pPr fontAlgn="base"/>
            <a:r>
              <a:rPr lang="en-US" sz="2000" dirty="0"/>
              <a:t>Increased research may reveal directions for education to improve communication skills and navigate professional boundaries</a:t>
            </a:r>
          </a:p>
          <a:p>
            <a:endParaRPr lang="en-US" sz="2000" dirty="0"/>
          </a:p>
        </p:txBody>
      </p:sp>
      <p:pic>
        <p:nvPicPr>
          <p:cNvPr id="5" name="Picture 4"/>
          <p:cNvPicPr>
            <a:picLocks noChangeAspect="1"/>
          </p:cNvPicPr>
          <p:nvPr/>
        </p:nvPicPr>
        <p:blipFill>
          <a:blip r:embed="rId3"/>
          <a:stretch>
            <a:fillRect/>
          </a:stretch>
        </p:blipFill>
        <p:spPr>
          <a:xfrm>
            <a:off x="6884505" y="3906238"/>
            <a:ext cx="5307495" cy="2951762"/>
          </a:xfrm>
          <a:prstGeom prst="rect">
            <a:avLst/>
          </a:prstGeom>
        </p:spPr>
      </p:pic>
    </p:spTree>
    <p:extLst>
      <p:ext uri="{BB962C8B-B14F-4D97-AF65-F5344CB8AC3E}">
        <p14:creationId xmlns:p14="http://schemas.microsoft.com/office/powerpoint/2010/main" val="3003230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Content Placeholder 2"/>
          <p:cNvSpPr>
            <a:spLocks noGrp="1"/>
          </p:cNvSpPr>
          <p:nvPr>
            <p:ph idx="1"/>
          </p:nvPr>
        </p:nvSpPr>
        <p:spPr/>
        <p:txBody>
          <a:bodyPr>
            <a:normAutofit/>
          </a:bodyPr>
          <a:lstStyle/>
          <a:p>
            <a:r>
              <a:rPr lang="en-US" sz="2800" dirty="0" smtClean="0"/>
              <a:t>NOSM and the NODIP team</a:t>
            </a:r>
            <a:endParaRPr lang="en-US" sz="2000" dirty="0"/>
          </a:p>
        </p:txBody>
      </p:sp>
    </p:spTree>
    <p:extLst>
      <p:ext uri="{BB962C8B-B14F-4D97-AF65-F5344CB8AC3E}">
        <p14:creationId xmlns:p14="http://schemas.microsoft.com/office/powerpoint/2010/main" val="55704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thank you for listening!</a:t>
            </a:r>
            <a:endParaRPr lang="en-US" dirty="0"/>
          </a:p>
        </p:txBody>
      </p:sp>
      <p:sp>
        <p:nvSpPr>
          <p:cNvPr id="3" name="Content Placeholder 2"/>
          <p:cNvSpPr>
            <a:spLocks noGrp="1"/>
          </p:cNvSpPr>
          <p:nvPr>
            <p:ph idx="1"/>
          </p:nvPr>
        </p:nvSpPr>
        <p:spPr/>
        <p:txBody>
          <a:bodyPr>
            <a:normAutofit/>
          </a:bodyPr>
          <a:lstStyle/>
          <a:p>
            <a:r>
              <a:rPr lang="en-US" sz="2400" dirty="0" smtClean="0"/>
              <a:t>Questions?</a:t>
            </a:r>
          </a:p>
          <a:p>
            <a:r>
              <a:rPr lang="en-US" sz="2400" dirty="0" smtClean="0"/>
              <a:t>Comments?</a:t>
            </a:r>
            <a:endParaRPr lang="en-US" sz="2400" dirty="0"/>
          </a:p>
        </p:txBody>
      </p:sp>
      <p:pic>
        <p:nvPicPr>
          <p:cNvPr id="4" name="Picture 3"/>
          <p:cNvPicPr>
            <a:picLocks noChangeAspect="1"/>
          </p:cNvPicPr>
          <p:nvPr/>
        </p:nvPicPr>
        <p:blipFill>
          <a:blip r:embed="rId3"/>
          <a:stretch>
            <a:fillRect/>
          </a:stretch>
        </p:blipFill>
        <p:spPr>
          <a:xfrm>
            <a:off x="6009929" y="3231383"/>
            <a:ext cx="5771322" cy="3246369"/>
          </a:xfrm>
          <a:prstGeom prst="rect">
            <a:avLst/>
          </a:prstGeom>
        </p:spPr>
      </p:pic>
    </p:spTree>
    <p:extLst>
      <p:ext uri="{BB962C8B-B14F-4D97-AF65-F5344CB8AC3E}">
        <p14:creationId xmlns:p14="http://schemas.microsoft.com/office/powerpoint/2010/main" val="100343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Faculty/Presenter Disclosure Slide </a:t>
            </a:r>
            <a:endParaRPr lang="en-US" dirty="0"/>
          </a:p>
        </p:txBody>
      </p:sp>
      <p:sp>
        <p:nvSpPr>
          <p:cNvPr id="3" name="Content Placeholder 2"/>
          <p:cNvSpPr>
            <a:spLocks noGrp="1"/>
          </p:cNvSpPr>
          <p:nvPr>
            <p:ph idx="1"/>
          </p:nvPr>
        </p:nvSpPr>
        <p:spPr/>
        <p:txBody>
          <a:bodyPr>
            <a:noAutofit/>
          </a:bodyPr>
          <a:lstStyle/>
          <a:p>
            <a:r>
              <a:rPr lang="en-CA" sz="2400" dirty="0">
                <a:solidFill>
                  <a:srgbClr val="FF0000"/>
                </a:solidFill>
                <a:latin typeface="Calibri"/>
              </a:rPr>
              <a:t>Michelle Stevens &amp; Kelsey </a:t>
            </a:r>
            <a:r>
              <a:rPr lang="en-CA" sz="2400" dirty="0" err="1">
                <a:solidFill>
                  <a:srgbClr val="FF0000"/>
                </a:solidFill>
                <a:latin typeface="Calibri"/>
              </a:rPr>
              <a:t>Stojkovic</a:t>
            </a:r>
            <a:endParaRPr lang="en-CA" sz="2400" dirty="0">
              <a:solidFill>
                <a:srgbClr val="FF0000"/>
              </a:solidFill>
              <a:latin typeface="Calibri"/>
            </a:endParaRPr>
          </a:p>
          <a:p>
            <a:pPr>
              <a:buFont typeface="Arial" pitchFamily="34" charset="0"/>
              <a:buChar char="•"/>
            </a:pPr>
            <a:endParaRPr lang="en-CA" sz="2400" b="1" dirty="0">
              <a:solidFill>
                <a:prstClr val="black"/>
              </a:solidFill>
              <a:latin typeface="Calibri"/>
            </a:endParaRPr>
          </a:p>
          <a:p>
            <a:pPr lvl="0">
              <a:buFont typeface="Arial" pitchFamily="34" charset="0"/>
              <a:buChar char="•"/>
            </a:pPr>
            <a:r>
              <a:rPr lang="en-CA" sz="2400" b="1" dirty="0">
                <a:solidFill>
                  <a:prstClr val="black"/>
                </a:solidFill>
                <a:latin typeface="Calibri"/>
              </a:rPr>
              <a:t>Relationships with commercial interests: NONE</a:t>
            </a:r>
          </a:p>
          <a:p>
            <a:pPr lvl="0">
              <a:buFont typeface="Arial" pitchFamily="34" charset="0"/>
              <a:buChar char="•"/>
            </a:pPr>
            <a:r>
              <a:rPr lang="en-CA" sz="2400" b="1" dirty="0">
                <a:solidFill>
                  <a:prstClr val="black"/>
                </a:solidFill>
                <a:latin typeface="Calibri"/>
              </a:rPr>
              <a:t>Potential for conflict(s) of interest: NONE</a:t>
            </a:r>
          </a:p>
          <a:p>
            <a:endParaRPr lang="en-US" sz="2000" dirty="0" smtClean="0"/>
          </a:p>
        </p:txBody>
      </p:sp>
    </p:spTree>
    <p:extLst>
      <p:ext uri="{BB962C8B-B14F-4D97-AF65-F5344CB8AC3E}">
        <p14:creationId xmlns:p14="http://schemas.microsoft.com/office/powerpoint/2010/main" val="782273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10000"/>
          </a:bodyPr>
          <a:lstStyle/>
          <a:p>
            <a:r>
              <a:rPr lang="en-US" dirty="0"/>
              <a:t>1.   </a:t>
            </a:r>
            <a:r>
              <a:rPr lang="en-US" dirty="0" err="1"/>
              <a:t>Berenbaum</a:t>
            </a:r>
            <a:r>
              <a:rPr lang="en-US" dirty="0"/>
              <a:t> S, </a:t>
            </a:r>
            <a:r>
              <a:rPr lang="en-US" dirty="0" err="1"/>
              <a:t>Maclellan</a:t>
            </a:r>
            <a:r>
              <a:rPr lang="en-US" dirty="0"/>
              <a:t> D. Canadian dietitians’ understanding of the client-centered approach to nutrition counseling. J Am Diet Assoc. 2007; 107(8):1414-7. </a:t>
            </a:r>
            <a:r>
              <a:rPr lang="en-US" dirty="0" err="1"/>
              <a:t>doi</a:t>
            </a:r>
            <a:r>
              <a:rPr lang="en-US" dirty="0"/>
              <a:t>: 10.1016/j.jada.2007.05.018.</a:t>
            </a:r>
          </a:p>
          <a:p>
            <a:r>
              <a:rPr lang="en-US" dirty="0"/>
              <a:t>2.   </a:t>
            </a:r>
            <a:r>
              <a:rPr lang="en-US" dirty="0" err="1"/>
              <a:t>Maclellan</a:t>
            </a:r>
            <a:r>
              <a:rPr lang="en-US" dirty="0"/>
              <a:t> D, </a:t>
            </a:r>
            <a:r>
              <a:rPr lang="en-US" dirty="0" err="1"/>
              <a:t>Berenbaum</a:t>
            </a:r>
            <a:r>
              <a:rPr lang="en-US" dirty="0"/>
              <a:t> S. Dietitians’ opinions and experiences of client-</a:t>
            </a:r>
            <a:r>
              <a:rPr lang="en-US" dirty="0" err="1"/>
              <a:t>centred</a:t>
            </a:r>
            <a:r>
              <a:rPr lang="en-US" dirty="0"/>
              <a:t> nutrition counselling. Can J Diet </a:t>
            </a:r>
            <a:r>
              <a:rPr lang="en-US" dirty="0" err="1"/>
              <a:t>Pract</a:t>
            </a:r>
            <a:r>
              <a:rPr lang="en-US" dirty="0"/>
              <a:t> Res. 2006;67(3):119-124. </a:t>
            </a:r>
            <a:r>
              <a:rPr lang="en-US" dirty="0" err="1"/>
              <a:t>doi</a:t>
            </a:r>
            <a:r>
              <a:rPr lang="en-US" dirty="0"/>
              <a:t>: 10.3148/67.3.2006.119.</a:t>
            </a:r>
          </a:p>
          <a:p>
            <a:r>
              <a:rPr lang="en-US" dirty="0"/>
              <a:t>3.   Hancock RE, Bonner G, </a:t>
            </a:r>
            <a:r>
              <a:rPr lang="en-US" dirty="0" err="1"/>
              <a:t>Hollingdale</a:t>
            </a:r>
            <a:r>
              <a:rPr lang="en-US" dirty="0"/>
              <a:t> R, Madden AM. ‘If you listen to me properly, I feel good’: a qualitative examination of patient experiences of dietetic consultations. J Hum </a:t>
            </a:r>
            <a:r>
              <a:rPr lang="en-US" dirty="0" err="1"/>
              <a:t>Nutr</a:t>
            </a:r>
            <a:r>
              <a:rPr lang="en-US" dirty="0"/>
              <a:t> Diet. 2012;25:275-284. </a:t>
            </a:r>
            <a:r>
              <a:rPr lang="en-US" dirty="0" err="1"/>
              <a:t>doi</a:t>
            </a:r>
            <a:r>
              <a:rPr lang="en-US" dirty="0"/>
              <a:t>: 10.1111/j.1365-277X.2012.01244.x.</a:t>
            </a:r>
          </a:p>
          <a:p>
            <a:r>
              <a:rPr lang="en-US" dirty="0"/>
              <a:t>4.   Cant RP, </a:t>
            </a:r>
            <a:r>
              <a:rPr lang="en-US" dirty="0" err="1"/>
              <a:t>Aroni</a:t>
            </a:r>
            <a:r>
              <a:rPr lang="en-US" dirty="0"/>
              <a:t> RA. Exploring dietitians’ verbal and nonverbal communication skills for effective dietitian-patient communication. J Hum </a:t>
            </a:r>
            <a:r>
              <a:rPr lang="en-US" dirty="0" err="1"/>
              <a:t>Nutr</a:t>
            </a:r>
            <a:r>
              <a:rPr lang="en-US" dirty="0"/>
              <a:t> Diet. 2008;21(5):502-11.</a:t>
            </a:r>
          </a:p>
          <a:p>
            <a:r>
              <a:rPr lang="en-US" dirty="0"/>
              <a:t>5.   Chew-Graham CA, </a:t>
            </a:r>
            <a:r>
              <a:rPr lang="en-US" dirty="0" err="1"/>
              <a:t>Cocksedge</a:t>
            </a:r>
            <a:r>
              <a:rPr lang="en-US" dirty="0"/>
              <a:t> S, George B, Renwick S. Touch in primary care consultations: qualitative investigation of doctors’ and patients’ perceptions. Br J Gen </a:t>
            </a:r>
            <a:r>
              <a:rPr lang="en-US" dirty="0" err="1"/>
              <a:t>Pract</a:t>
            </a:r>
            <a:r>
              <a:rPr lang="en-US" dirty="0"/>
              <a:t>. 2013;63(609):283-90. </a:t>
            </a:r>
            <a:r>
              <a:rPr lang="en-US" dirty="0" err="1"/>
              <a:t>doi</a:t>
            </a:r>
            <a:r>
              <a:rPr lang="en-US" dirty="0"/>
              <a:t>: 10.3399/bjgp13X665251</a:t>
            </a:r>
            <a:r>
              <a:rPr lang="en-US" dirty="0" smtClean="0"/>
              <a:t>.</a:t>
            </a:r>
            <a:endParaRPr lang="en-US" dirty="0"/>
          </a:p>
        </p:txBody>
      </p:sp>
    </p:spTree>
    <p:extLst>
      <p:ext uri="{BB962C8B-B14F-4D97-AF65-F5344CB8AC3E}">
        <p14:creationId xmlns:p14="http://schemas.microsoft.com/office/powerpoint/2010/main" val="402586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10000"/>
          </a:bodyPr>
          <a:lstStyle/>
          <a:p>
            <a:r>
              <a:rPr lang="en-US" dirty="0"/>
              <a:t>6. Green C. (in press). A necessary evil? Patients' experiences with tube feeding in acute care. </a:t>
            </a:r>
            <a:r>
              <a:rPr lang="en-US" dirty="0" err="1"/>
              <a:t>Nutr</a:t>
            </a:r>
            <a:r>
              <a:rPr lang="en-US" dirty="0"/>
              <a:t> </a:t>
            </a:r>
            <a:r>
              <a:rPr lang="en-US" dirty="0" err="1"/>
              <a:t>Clin</a:t>
            </a:r>
            <a:r>
              <a:rPr lang="en-US" dirty="0"/>
              <a:t> </a:t>
            </a:r>
            <a:r>
              <a:rPr lang="en-US" dirty="0" err="1"/>
              <a:t>Pract</a:t>
            </a:r>
            <a:r>
              <a:rPr lang="en-US" dirty="0"/>
              <a:t>. 2017.</a:t>
            </a:r>
          </a:p>
          <a:p>
            <a:r>
              <a:rPr lang="en-US" dirty="0"/>
              <a:t>7.   </a:t>
            </a:r>
            <a:r>
              <a:rPr lang="en-US" dirty="0" err="1"/>
              <a:t>Adomat</a:t>
            </a:r>
            <a:r>
              <a:rPr lang="en-US" dirty="0"/>
              <a:t> R, Killingworth A. Care of the critically ill patient: the impact of stress on the use of touch in intensive therapy units. J </a:t>
            </a:r>
            <a:r>
              <a:rPr lang="en-US" dirty="0" err="1"/>
              <a:t>Adv</a:t>
            </a:r>
            <a:r>
              <a:rPr lang="en-US" dirty="0"/>
              <a:t> </a:t>
            </a:r>
            <a:r>
              <a:rPr lang="en-US" dirty="0" err="1"/>
              <a:t>Nurs</a:t>
            </a:r>
            <a:r>
              <a:rPr lang="en-US" dirty="0"/>
              <a:t>. 1994;19(5):912-22.</a:t>
            </a:r>
          </a:p>
          <a:p>
            <a:r>
              <a:rPr lang="en-US" dirty="0"/>
              <a:t>8.   </a:t>
            </a:r>
            <a:r>
              <a:rPr lang="en-US" dirty="0" err="1"/>
              <a:t>Gueguen</a:t>
            </a:r>
            <a:r>
              <a:rPr lang="en-US" dirty="0"/>
              <a:t> N, </a:t>
            </a:r>
            <a:r>
              <a:rPr lang="en-US" dirty="0" err="1"/>
              <a:t>Vion</a:t>
            </a:r>
            <a:r>
              <a:rPr lang="en-US" dirty="0"/>
              <a:t> M. The effect of a practitioner’s touch on a patient’s medication compliance. </a:t>
            </a:r>
            <a:r>
              <a:rPr lang="en-US" dirty="0" err="1"/>
              <a:t>Psychol</a:t>
            </a:r>
            <a:r>
              <a:rPr lang="en-US" dirty="0"/>
              <a:t> Health Med. 2009;14(6):689-694. </a:t>
            </a:r>
            <a:r>
              <a:rPr lang="en-US" dirty="0" err="1"/>
              <a:t>doi</a:t>
            </a:r>
            <a:r>
              <a:rPr lang="en-US" dirty="0"/>
              <a:t>: 10.1080/13548500903334739.</a:t>
            </a:r>
          </a:p>
          <a:p>
            <a:r>
              <a:rPr lang="en-US" dirty="0"/>
              <a:t>9.   Willison BG, Masson RL. The role of touch in therapy: an adjunct to communication. J </a:t>
            </a:r>
            <a:r>
              <a:rPr lang="en-US" dirty="0" err="1"/>
              <a:t>Couns</a:t>
            </a:r>
            <a:r>
              <a:rPr lang="en-US" dirty="0"/>
              <a:t> Dev. 1986;64(8):497-500. </a:t>
            </a:r>
            <a:r>
              <a:rPr lang="en-US" dirty="0" err="1"/>
              <a:t>doi</a:t>
            </a:r>
            <a:r>
              <a:rPr lang="en-US" dirty="0"/>
              <a:t>: 10.1002/j.1556-6676.1986.tb01180.x.</a:t>
            </a:r>
          </a:p>
          <a:p>
            <a:r>
              <a:rPr lang="en-US" dirty="0"/>
              <a:t>10.  Morris D, </a:t>
            </a:r>
            <a:r>
              <a:rPr lang="en-US" dirty="0" err="1"/>
              <a:t>Henegar</a:t>
            </a:r>
            <a:r>
              <a:rPr lang="en-US" dirty="0"/>
              <a:t> J, </a:t>
            </a:r>
            <a:r>
              <a:rPr lang="en-US" dirty="0" err="1"/>
              <a:t>Khanin</a:t>
            </a:r>
            <a:r>
              <a:rPr lang="en-US" dirty="0"/>
              <a:t> S, </a:t>
            </a:r>
            <a:r>
              <a:rPr lang="en-US" dirty="0" err="1"/>
              <a:t>Oberle</a:t>
            </a:r>
            <a:r>
              <a:rPr lang="en-US" dirty="0"/>
              <a:t> G, Thacker S. Analysis of touch used by occupational therapy practitioners in skilled nursing facilities. </a:t>
            </a:r>
            <a:r>
              <a:rPr lang="en-US" dirty="0" err="1"/>
              <a:t>Occup</a:t>
            </a:r>
            <a:r>
              <a:rPr lang="en-US" dirty="0"/>
              <a:t> </a:t>
            </a:r>
            <a:r>
              <a:rPr lang="en-US" dirty="0" err="1"/>
              <a:t>Ther</a:t>
            </a:r>
            <a:r>
              <a:rPr lang="en-US" dirty="0"/>
              <a:t> Int. 2014;21(3):133-42. </a:t>
            </a:r>
            <a:r>
              <a:rPr lang="en-US" dirty="0" err="1"/>
              <a:t>doi</a:t>
            </a:r>
            <a:r>
              <a:rPr lang="en-US" dirty="0"/>
              <a:t>: 10.1002/oti.1374</a:t>
            </a:r>
          </a:p>
          <a:p>
            <a:r>
              <a:rPr lang="en-US" dirty="0"/>
              <a:t>11.  Oliver S, Redfern SJ. Interpersonal communication between nurses and elderly patients: refinement of an observation schedule. J </a:t>
            </a:r>
            <a:r>
              <a:rPr lang="en-US" dirty="0" err="1"/>
              <a:t>Adv</a:t>
            </a:r>
            <a:r>
              <a:rPr lang="en-US" dirty="0"/>
              <a:t> </a:t>
            </a:r>
            <a:r>
              <a:rPr lang="en-US" dirty="0" err="1"/>
              <a:t>Nurs</a:t>
            </a:r>
            <a:r>
              <a:rPr lang="en-US" dirty="0"/>
              <a:t>. 1991;16(1):30-8</a:t>
            </a:r>
            <a:r>
              <a:rPr lang="en-US" dirty="0" smtClean="0"/>
              <a:t>.</a:t>
            </a:r>
            <a:endParaRPr lang="en-US" dirty="0"/>
          </a:p>
        </p:txBody>
      </p:sp>
    </p:spTree>
    <p:extLst>
      <p:ext uri="{BB962C8B-B14F-4D97-AF65-F5344CB8AC3E}">
        <p14:creationId xmlns:p14="http://schemas.microsoft.com/office/powerpoint/2010/main" val="1702943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10000"/>
          </a:bodyPr>
          <a:lstStyle/>
          <a:p>
            <a:r>
              <a:rPr lang="en-US" dirty="0"/>
              <a:t>12.  Lange-Alberts M, </a:t>
            </a:r>
            <a:r>
              <a:rPr lang="en-US" dirty="0" err="1"/>
              <a:t>Shott</a:t>
            </a:r>
            <a:r>
              <a:rPr lang="en-US" dirty="0"/>
              <a:t> S. Nutritional intake use of touch and verbal-cuing. J </a:t>
            </a:r>
            <a:r>
              <a:rPr lang="en-US" dirty="0" err="1"/>
              <a:t>Ger</a:t>
            </a:r>
            <a:r>
              <a:rPr lang="en-US" dirty="0"/>
              <a:t> </a:t>
            </a:r>
            <a:r>
              <a:rPr lang="en-US" dirty="0" err="1"/>
              <a:t>Nurs</a:t>
            </a:r>
            <a:r>
              <a:rPr lang="en-US" dirty="0"/>
              <a:t>. 1994;2: 36-40.</a:t>
            </a:r>
          </a:p>
          <a:p>
            <a:r>
              <a:rPr lang="en-US" dirty="0"/>
              <a:t>13.  Khan H, </a:t>
            </a:r>
            <a:r>
              <a:rPr lang="en-US" dirty="0" err="1"/>
              <a:t>Rigassio-Radler</a:t>
            </a:r>
            <a:r>
              <a:rPr lang="en-US" dirty="0"/>
              <a:t> D, </a:t>
            </a:r>
            <a:r>
              <a:rPr lang="en-US" dirty="0" err="1"/>
              <a:t>Stankorb</a:t>
            </a:r>
            <a:r>
              <a:rPr lang="en-US" dirty="0"/>
              <a:t> SM, </a:t>
            </a:r>
            <a:r>
              <a:rPr lang="en-US" dirty="0" err="1"/>
              <a:t>Touger</a:t>
            </a:r>
            <a:r>
              <a:rPr lang="en-US" dirty="0"/>
              <a:t>-Decker R. Nutrition focused physical examination practices of registered dietitians. Top </a:t>
            </a:r>
            <a:r>
              <a:rPr lang="en-US" dirty="0" err="1"/>
              <a:t>Clin</a:t>
            </a:r>
            <a:r>
              <a:rPr lang="en-US" dirty="0"/>
              <a:t> </a:t>
            </a:r>
            <a:r>
              <a:rPr lang="en-US" dirty="0" err="1"/>
              <a:t>Nutr</a:t>
            </a:r>
            <a:r>
              <a:rPr lang="en-US" dirty="0"/>
              <a:t>. 2010;25(4):335-44.</a:t>
            </a:r>
          </a:p>
          <a:p>
            <a:r>
              <a:rPr lang="en-US" dirty="0"/>
              <a:t>14.  College Membership statistics profile. College of Dietitians of Ontario AR 2015-2016. (not proper format) </a:t>
            </a:r>
          </a:p>
          <a:p>
            <a:r>
              <a:rPr lang="en-US" dirty="0"/>
              <a:t>15. Friedman H. Nonverbal communication between patients and medical practitioners. J </a:t>
            </a:r>
            <a:r>
              <a:rPr lang="en-US" dirty="0" err="1"/>
              <a:t>Soc</a:t>
            </a:r>
            <a:r>
              <a:rPr lang="en-US" dirty="0"/>
              <a:t> Issues. 1979;35(1):82-99.</a:t>
            </a:r>
          </a:p>
          <a:p>
            <a:r>
              <a:rPr lang="en-US" dirty="0"/>
              <a:t>16. Gleeson M, Timmins, F. Touch: A fundamental aspect of communication with older people experiencing dementia. </a:t>
            </a:r>
            <a:r>
              <a:rPr lang="en-US" dirty="0" err="1"/>
              <a:t>Nurs</a:t>
            </a:r>
            <a:r>
              <a:rPr lang="en-US" dirty="0"/>
              <a:t> Older People. 2004;16(2):18-21.</a:t>
            </a:r>
          </a:p>
          <a:p>
            <a:r>
              <a:rPr lang="en-US" dirty="0"/>
              <a:t>17. Kim E, </a:t>
            </a:r>
            <a:r>
              <a:rPr lang="en-US" dirty="0" err="1"/>
              <a:t>Buschmann</a:t>
            </a:r>
            <a:r>
              <a:rPr lang="en-US" dirty="0"/>
              <a:t> MT. The effect of expressive physical touch on patients with dementia. </a:t>
            </a:r>
            <a:r>
              <a:rPr lang="en-US" dirty="0" err="1"/>
              <a:t>Int</a:t>
            </a:r>
            <a:r>
              <a:rPr lang="en-US" dirty="0"/>
              <a:t> J </a:t>
            </a:r>
            <a:r>
              <a:rPr lang="en-US" dirty="0" err="1"/>
              <a:t>Nurs</a:t>
            </a:r>
            <a:r>
              <a:rPr lang="en-US" dirty="0"/>
              <a:t> Stu. 1999;36(3):235-243.</a:t>
            </a:r>
          </a:p>
          <a:p>
            <a:r>
              <a:rPr lang="en-US" dirty="0"/>
              <a:t>18. </a:t>
            </a:r>
            <a:r>
              <a:rPr lang="en-US" dirty="0" err="1"/>
              <a:t>Estabrooks</a:t>
            </a:r>
            <a:r>
              <a:rPr lang="en-US" dirty="0"/>
              <a:t> CA, Morse, J. M. Toward a theory of touch: the touching process and acquiring a touching style. J </a:t>
            </a:r>
            <a:r>
              <a:rPr lang="en-US" dirty="0" err="1"/>
              <a:t>Adv</a:t>
            </a:r>
            <a:r>
              <a:rPr lang="en-US" dirty="0"/>
              <a:t> </a:t>
            </a:r>
            <a:r>
              <a:rPr lang="en-US" dirty="0" err="1"/>
              <a:t>Nurs</a:t>
            </a:r>
            <a:r>
              <a:rPr lang="en-US" dirty="0"/>
              <a:t>. 1992;17:448-56.</a:t>
            </a:r>
          </a:p>
        </p:txBody>
      </p:sp>
    </p:spTree>
    <p:extLst>
      <p:ext uri="{BB962C8B-B14F-4D97-AF65-F5344CB8AC3E}">
        <p14:creationId xmlns:p14="http://schemas.microsoft.com/office/powerpoint/2010/main" val="1858269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10000"/>
          </a:bodyPr>
          <a:lstStyle/>
          <a:p>
            <a:r>
              <a:rPr lang="en-US" dirty="0"/>
              <a:t>19. Courtney JA, Gray SW. A phenomenological inquiry into practitioner experiences of developmental play therapy: Implications for training in touch. </a:t>
            </a:r>
            <a:r>
              <a:rPr lang="en-US" dirty="0" err="1"/>
              <a:t>Int</a:t>
            </a:r>
            <a:r>
              <a:rPr lang="en-US" dirty="0"/>
              <a:t> J Play </a:t>
            </a:r>
            <a:r>
              <a:rPr lang="en-US" dirty="0" err="1"/>
              <a:t>Ther</a:t>
            </a:r>
            <a:r>
              <a:rPr lang="en-US" dirty="0"/>
              <a:t>. 2014;23(2):114-129.</a:t>
            </a:r>
          </a:p>
          <a:p>
            <a:r>
              <a:rPr lang="en-US" dirty="0"/>
              <a:t>20.  Wong J, </a:t>
            </a:r>
            <a:r>
              <a:rPr lang="en-US" dirty="0" err="1"/>
              <a:t>Ghiasuddin</a:t>
            </a:r>
            <a:r>
              <a:rPr lang="en-US" dirty="0"/>
              <a:t> A, </a:t>
            </a:r>
            <a:r>
              <a:rPr lang="en-US" dirty="0" err="1"/>
              <a:t>Kimata</a:t>
            </a:r>
            <a:r>
              <a:rPr lang="en-US" dirty="0"/>
              <a:t> C. </a:t>
            </a:r>
            <a:r>
              <a:rPr lang="en-US" dirty="0" err="1"/>
              <a:t>Patelesio</a:t>
            </a:r>
            <a:r>
              <a:rPr lang="en-US" dirty="0"/>
              <a:t> B, Siu A. The impact of healing touch on pediatric oncology patients. </a:t>
            </a:r>
            <a:r>
              <a:rPr lang="en-US" dirty="0" err="1"/>
              <a:t>Integr</a:t>
            </a:r>
            <a:r>
              <a:rPr lang="en-US" dirty="0"/>
              <a:t> Cancer </a:t>
            </a:r>
            <a:r>
              <a:rPr lang="en-US" dirty="0" err="1"/>
              <a:t>Ther</a:t>
            </a:r>
            <a:r>
              <a:rPr lang="en-US" dirty="0"/>
              <a:t>. 2013;12(1):25-30.</a:t>
            </a:r>
          </a:p>
          <a:p>
            <a:r>
              <a:rPr lang="en-US" dirty="0"/>
              <a:t>21. Hughes PP, </a:t>
            </a:r>
            <a:r>
              <a:rPr lang="en-US" dirty="0" err="1"/>
              <a:t>Meize-Grochowski</a:t>
            </a:r>
            <a:r>
              <a:rPr lang="en-US" dirty="0"/>
              <a:t> RM, Harris CND. Therapeutic touch with adolescent psychiatric patients. J </a:t>
            </a:r>
            <a:r>
              <a:rPr lang="en-US" dirty="0" err="1"/>
              <a:t>Hol</a:t>
            </a:r>
            <a:r>
              <a:rPr lang="en-US" dirty="0"/>
              <a:t> </a:t>
            </a:r>
            <a:r>
              <a:rPr lang="en-US" dirty="0" err="1"/>
              <a:t>Nurs</a:t>
            </a:r>
            <a:r>
              <a:rPr lang="en-US" dirty="0"/>
              <a:t>. 1996;14(1):6-23.</a:t>
            </a:r>
          </a:p>
          <a:p>
            <a:r>
              <a:rPr lang="en-US" dirty="0"/>
              <a:t>22. </a:t>
            </a:r>
            <a:r>
              <a:rPr lang="en-US" dirty="0" err="1"/>
              <a:t>O’Lynn</a:t>
            </a:r>
            <a:r>
              <a:rPr lang="en-US" dirty="0"/>
              <a:t> C, </a:t>
            </a:r>
            <a:r>
              <a:rPr lang="en-US" dirty="0" err="1"/>
              <a:t>Krautscheid</a:t>
            </a:r>
            <a:r>
              <a:rPr lang="en-US" dirty="0"/>
              <a:t>. Evaluating the effects of intimate touch instruction: facilitating professional and respectful touch by male nursing students. J </a:t>
            </a:r>
            <a:r>
              <a:rPr lang="en-US" dirty="0" err="1"/>
              <a:t>Nurs</a:t>
            </a:r>
            <a:r>
              <a:rPr lang="en-US" dirty="0"/>
              <a:t> Educ. 2014;53(3):126-135.</a:t>
            </a:r>
          </a:p>
          <a:p>
            <a:r>
              <a:rPr lang="en-US" dirty="0"/>
              <a:t>19. Lu AH, </a:t>
            </a:r>
            <a:r>
              <a:rPr lang="en-US" dirty="0" err="1"/>
              <a:t>Dollahite</a:t>
            </a:r>
            <a:r>
              <a:rPr lang="en-US" dirty="0"/>
              <a:t> J. Assessment of dietitians’ nutrition counselling self-efficacy and its positive relationship to reported skill usage. J Hum </a:t>
            </a:r>
            <a:r>
              <a:rPr lang="en-US" dirty="0" err="1"/>
              <a:t>Nutr</a:t>
            </a:r>
            <a:r>
              <a:rPr lang="en-US" dirty="0"/>
              <a:t> Diet. 2010;23(2):144-153.</a:t>
            </a:r>
          </a:p>
          <a:p>
            <a:r>
              <a:rPr lang="en-US" dirty="0"/>
              <a:t>20. </a:t>
            </a:r>
            <a:r>
              <a:rPr lang="en-US" dirty="0" err="1"/>
              <a:t>Steinecke</a:t>
            </a:r>
            <a:r>
              <a:rPr lang="en-US" dirty="0"/>
              <a:t> R, College of Dietitians of Ontario. The jurisprudence handbook for dietitians in Ontario. College of Dietitians of Ontario. 2015(Web Edition): 116. Toronto, ON.</a:t>
            </a:r>
          </a:p>
        </p:txBody>
      </p:sp>
    </p:spTree>
    <p:extLst>
      <p:ext uri="{BB962C8B-B14F-4D97-AF65-F5344CB8AC3E}">
        <p14:creationId xmlns:p14="http://schemas.microsoft.com/office/powerpoint/2010/main" val="1359389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Autofit/>
          </a:bodyPr>
          <a:lstStyle/>
          <a:p>
            <a:r>
              <a:rPr lang="en-US" sz="2000" dirty="0" smtClean="0"/>
              <a:t>Background</a:t>
            </a:r>
          </a:p>
          <a:p>
            <a:r>
              <a:rPr lang="en-US" sz="2000" dirty="0" smtClean="0"/>
              <a:t>Purpose</a:t>
            </a:r>
          </a:p>
          <a:p>
            <a:r>
              <a:rPr lang="en-US" sz="2000" dirty="0" smtClean="0"/>
              <a:t>Methods</a:t>
            </a:r>
          </a:p>
          <a:p>
            <a:r>
              <a:rPr lang="en-US" sz="2000" dirty="0" smtClean="0"/>
              <a:t>Results – Demographics, Quantitative &amp; Qualitative</a:t>
            </a:r>
          </a:p>
          <a:p>
            <a:r>
              <a:rPr lang="en-US" sz="2000" dirty="0" smtClean="0"/>
              <a:t>Discussion</a:t>
            </a:r>
          </a:p>
          <a:p>
            <a:r>
              <a:rPr lang="en-US" sz="2000" dirty="0" smtClean="0"/>
              <a:t>Limitations</a:t>
            </a:r>
          </a:p>
          <a:p>
            <a:r>
              <a:rPr lang="en-US" sz="2000" dirty="0" smtClean="0"/>
              <a:t>Conclusions</a:t>
            </a:r>
          </a:p>
          <a:p>
            <a:r>
              <a:rPr lang="en-US" sz="2000" dirty="0" smtClean="0"/>
              <a:t>Relevance to Practice</a:t>
            </a:r>
            <a:endParaRPr lang="en-US" sz="2000" dirty="0"/>
          </a:p>
        </p:txBody>
      </p:sp>
    </p:spTree>
    <p:extLst>
      <p:ext uri="{BB962C8B-B14F-4D97-AF65-F5344CB8AC3E}">
        <p14:creationId xmlns:p14="http://schemas.microsoft.com/office/powerpoint/2010/main" val="3897429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sz="2000" dirty="0" smtClean="0"/>
              <a:t>Inspiration: </a:t>
            </a:r>
            <a:r>
              <a:rPr lang="en-US" sz="2000" i="1" dirty="0" smtClean="0"/>
              <a:t>A necessary evil? Patients’ experiences with tube feeding in acute care</a:t>
            </a:r>
          </a:p>
          <a:p>
            <a:r>
              <a:rPr lang="en-US" sz="2000" dirty="0" smtClean="0"/>
              <a:t>Patients desired physical touch from their registered dietitian (RD)</a:t>
            </a:r>
          </a:p>
          <a:p>
            <a:pPr lvl="1"/>
            <a:r>
              <a:rPr lang="en-US" sz="1800" dirty="0" smtClean="0"/>
              <a:t>Especially in distress or if unable to eat</a:t>
            </a:r>
          </a:p>
          <a:p>
            <a:pPr lvl="1"/>
            <a:r>
              <a:rPr lang="en-US" sz="1800" dirty="0" smtClean="0"/>
              <a:t>Validates engagement and support</a:t>
            </a:r>
          </a:p>
          <a:p>
            <a:pPr lvl="1"/>
            <a:r>
              <a:rPr lang="en-US" sz="1800" dirty="0" smtClean="0"/>
              <a:t>Substitutes comfort experienced with eating (6)</a:t>
            </a:r>
          </a:p>
          <a:p>
            <a:r>
              <a:rPr lang="en-US" sz="2000" dirty="0" smtClean="0"/>
              <a:t>Expressive touch (ET) may be important in client-centered care (5)</a:t>
            </a:r>
            <a:endParaRPr lang="en-US" sz="2000" dirty="0"/>
          </a:p>
        </p:txBody>
      </p:sp>
    </p:spTree>
    <p:extLst>
      <p:ext uri="{BB962C8B-B14F-4D97-AF65-F5344CB8AC3E}">
        <p14:creationId xmlns:p14="http://schemas.microsoft.com/office/powerpoint/2010/main" val="4291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a:t>
            </a:r>
            <a:endParaRPr lang="en-US" dirty="0"/>
          </a:p>
        </p:txBody>
      </p:sp>
      <p:sp>
        <p:nvSpPr>
          <p:cNvPr id="3" name="Content Placeholder 2"/>
          <p:cNvSpPr>
            <a:spLocks noGrp="1"/>
          </p:cNvSpPr>
          <p:nvPr>
            <p:ph idx="1"/>
          </p:nvPr>
        </p:nvSpPr>
        <p:spPr>
          <a:xfrm>
            <a:off x="2589212" y="1656525"/>
            <a:ext cx="8915400" cy="3777622"/>
          </a:xfrm>
        </p:spPr>
        <p:txBody>
          <a:bodyPr>
            <a:noAutofit/>
          </a:bodyPr>
          <a:lstStyle/>
          <a:p>
            <a:r>
              <a:rPr lang="en-US" sz="2000" dirty="0" smtClean="0"/>
              <a:t>Defining ET: </a:t>
            </a:r>
          </a:p>
          <a:p>
            <a:pPr lvl="1"/>
            <a:r>
              <a:rPr lang="en-US" sz="1800" dirty="0" smtClean="0"/>
              <a:t>Non-verbal communication</a:t>
            </a:r>
          </a:p>
          <a:p>
            <a:pPr lvl="1"/>
            <a:r>
              <a:rPr lang="en-US" sz="1800" dirty="0" smtClean="0"/>
              <a:t>Safe, appropriate and respectful</a:t>
            </a:r>
          </a:p>
          <a:p>
            <a:r>
              <a:rPr lang="en-US" sz="2000" dirty="0" smtClean="0"/>
              <a:t>Not the same as touching a patient for a physical examination or nutrition assessment (5)</a:t>
            </a:r>
          </a:p>
          <a:p>
            <a:r>
              <a:rPr lang="en-US" sz="2000" dirty="0"/>
              <a:t>ET improves relationship and patient outcomes (1, 5, 7-12)</a:t>
            </a:r>
          </a:p>
          <a:p>
            <a:r>
              <a:rPr lang="en-US" sz="2000" dirty="0"/>
              <a:t>Discomfort among some health care providers (5)</a:t>
            </a:r>
          </a:p>
          <a:p>
            <a:r>
              <a:rPr lang="en-US" sz="2000" dirty="0"/>
              <a:t>RDs &amp; touch</a:t>
            </a:r>
          </a:p>
          <a:p>
            <a:endParaRPr lang="en-US" sz="2000" dirty="0"/>
          </a:p>
        </p:txBody>
      </p:sp>
      <p:pic>
        <p:nvPicPr>
          <p:cNvPr id="6" name="Picture 5"/>
          <p:cNvPicPr>
            <a:picLocks noChangeAspect="1"/>
          </p:cNvPicPr>
          <p:nvPr/>
        </p:nvPicPr>
        <p:blipFill>
          <a:blip r:embed="rId3"/>
          <a:stretch>
            <a:fillRect/>
          </a:stretch>
        </p:blipFill>
        <p:spPr>
          <a:xfrm>
            <a:off x="9010698" y="4724051"/>
            <a:ext cx="3181302" cy="2107096"/>
          </a:xfrm>
          <a:prstGeom prst="rect">
            <a:avLst/>
          </a:prstGeom>
        </p:spPr>
      </p:pic>
    </p:spTree>
    <p:extLst>
      <p:ext uri="{BB962C8B-B14F-4D97-AF65-F5344CB8AC3E}">
        <p14:creationId xmlns:p14="http://schemas.microsoft.com/office/powerpoint/2010/main" val="1425257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000" dirty="0" smtClean="0"/>
              <a:t>Explore clinical RDs’ perceptions and use of ET in patient encounters</a:t>
            </a:r>
          </a:p>
          <a:p>
            <a:pPr marL="457200" indent="-457200">
              <a:buFont typeface="+mj-lt"/>
              <a:buAutoNum type="arabicPeriod"/>
            </a:pPr>
            <a:r>
              <a:rPr lang="en-US" sz="2000" dirty="0" smtClean="0"/>
              <a:t>Guide education for effective patient-centered communication practices in Dietetics</a:t>
            </a:r>
            <a:endParaRPr lang="en-US" sz="2000" dirty="0"/>
          </a:p>
        </p:txBody>
      </p:sp>
    </p:spTree>
    <p:extLst>
      <p:ext uri="{BB962C8B-B14F-4D97-AF65-F5344CB8AC3E}">
        <p14:creationId xmlns:p14="http://schemas.microsoft.com/office/powerpoint/2010/main" val="1447843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normAutofit/>
          </a:bodyPr>
          <a:lstStyle/>
          <a:p>
            <a:r>
              <a:rPr lang="en-US" sz="2000" dirty="0" smtClean="0"/>
              <a:t>Exploratory sequential mixed methods research design</a:t>
            </a:r>
          </a:p>
          <a:p>
            <a:r>
              <a:rPr lang="en-US" sz="2000" dirty="0" smtClean="0"/>
              <a:t>Phase 1: 2016-2017 </a:t>
            </a:r>
          </a:p>
          <a:p>
            <a:pPr lvl="1"/>
            <a:r>
              <a:rPr lang="en-US" sz="1800" dirty="0" smtClean="0"/>
              <a:t>Convenience sample of 249 clinical RDs within LHINS 12-14</a:t>
            </a:r>
          </a:p>
          <a:p>
            <a:pPr lvl="1"/>
            <a:r>
              <a:rPr lang="en-US" sz="1800" dirty="0" smtClean="0"/>
              <a:t>Online survey through </a:t>
            </a:r>
            <a:r>
              <a:rPr lang="en-US" sz="1800" dirty="0" err="1" smtClean="0"/>
              <a:t>Qualtrics</a:t>
            </a:r>
            <a:r>
              <a:rPr lang="en-US" sz="1800" dirty="0" smtClean="0"/>
              <a:t> © </a:t>
            </a:r>
          </a:p>
          <a:p>
            <a:pPr lvl="1"/>
            <a:r>
              <a:rPr lang="en-US" sz="1800" dirty="0" smtClean="0"/>
              <a:t>Quantitative and qualitative results</a:t>
            </a:r>
          </a:p>
          <a:p>
            <a:r>
              <a:rPr lang="en-US" sz="2000" dirty="0" smtClean="0"/>
              <a:t>Phase 2: 2017-2018 </a:t>
            </a:r>
          </a:p>
          <a:p>
            <a:pPr lvl="1"/>
            <a:r>
              <a:rPr lang="en-US" sz="1800" dirty="0" smtClean="0"/>
              <a:t>RD interviews to provide more in-depth opinions of ET </a:t>
            </a:r>
          </a:p>
          <a:p>
            <a:pPr lvl="1"/>
            <a:r>
              <a:rPr lang="en-US" sz="1800" dirty="0" smtClean="0"/>
              <a:t>Qualitative results</a:t>
            </a:r>
          </a:p>
          <a:p>
            <a:pPr lvl="1"/>
            <a:endParaRPr lang="en-US" sz="2000" dirty="0"/>
          </a:p>
          <a:p>
            <a:pPr lvl="1"/>
            <a:endParaRPr lang="en-US" sz="1600" dirty="0" smtClean="0"/>
          </a:p>
        </p:txBody>
      </p:sp>
    </p:spTree>
    <p:extLst>
      <p:ext uri="{BB962C8B-B14F-4D97-AF65-F5344CB8AC3E}">
        <p14:creationId xmlns:p14="http://schemas.microsoft.com/office/powerpoint/2010/main" val="776517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Respondent Demographics</a:t>
            </a:r>
            <a:endParaRPr lang="en-US" dirty="0"/>
          </a:p>
        </p:txBody>
      </p:sp>
      <p:sp>
        <p:nvSpPr>
          <p:cNvPr id="3" name="Content Placeholder 2"/>
          <p:cNvSpPr>
            <a:spLocks noGrp="1"/>
          </p:cNvSpPr>
          <p:nvPr>
            <p:ph idx="1"/>
          </p:nvPr>
        </p:nvSpPr>
        <p:spPr>
          <a:xfrm>
            <a:off x="2589212" y="2034210"/>
            <a:ext cx="8915400" cy="3777622"/>
          </a:xfrm>
        </p:spPr>
        <p:txBody>
          <a:bodyPr/>
          <a:lstStyle/>
          <a:p>
            <a:r>
              <a:rPr lang="en-US" sz="2000" dirty="0" smtClean="0"/>
              <a:t>135 respondents (54% response rate!)</a:t>
            </a:r>
          </a:p>
          <a:p>
            <a:r>
              <a:rPr lang="en-US" sz="2000" dirty="0" smtClean="0"/>
              <a:t>Consistent with CDO membership statistics for age, practice location and work setting</a:t>
            </a:r>
          </a:p>
          <a:p>
            <a:endParaRPr lang="en-US" dirty="0"/>
          </a:p>
        </p:txBody>
      </p:sp>
      <p:pic>
        <p:nvPicPr>
          <p:cNvPr id="6" name="Picture 2" descr="https://lh6.googleusercontent.com/OGY5IszVx_CT5DtJ7hBiSaxQwqzzqNyxPm1jQ623L8k4kjYjCIXXdbEiUcrZ6Gg_wVIv72p-D8febBr9_nawojUZ60fkdfhdJh8WaqbhE-Dg9eMdUchXn_59sfsd8H9qx3fuckIlgJ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382" y="3223198"/>
            <a:ext cx="6049617" cy="363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95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K1cL3DHwKQWrzw0DUE8E7oMdNgErWUVLDRv8qB8xY89seXay_altaOnbcmaFdoYcrIfrBqtOoLzq6q4rmfKOqGb0-53xE2liwYMaDfwTLmdeDMU6-YH3aVRRiGzkIvb_okw7eUiGn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27" y="318052"/>
            <a:ext cx="7877740" cy="625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38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11466</TotalTime>
  <Words>2414</Words>
  <Application>Microsoft Office PowerPoint</Application>
  <PresentationFormat>Widescreen</PresentationFormat>
  <Paragraphs>210</Paragraphs>
  <Slides>23</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Gothic</vt:lpstr>
      <vt:lpstr>Wingdings 3</vt:lpstr>
      <vt:lpstr>Wisp</vt:lpstr>
      <vt:lpstr>Exploring Dietitians’ Use of Expressive Touch in Patient Encounters</vt:lpstr>
      <vt:lpstr>Faculty/Presenter Disclosure Slide </vt:lpstr>
      <vt:lpstr>Outline</vt:lpstr>
      <vt:lpstr>Background</vt:lpstr>
      <vt:lpstr>Literature Review</vt:lpstr>
      <vt:lpstr>Purpose</vt:lpstr>
      <vt:lpstr>Methods</vt:lpstr>
      <vt:lpstr>Results – Respondent Demographics</vt:lpstr>
      <vt:lpstr>PowerPoint Presentation</vt:lpstr>
      <vt:lpstr>Quantitative Findings </vt:lpstr>
      <vt:lpstr>ET in Practice</vt:lpstr>
      <vt:lpstr>Qualitative Results</vt:lpstr>
      <vt:lpstr>Qualitative Results</vt:lpstr>
      <vt:lpstr>Discussion</vt:lpstr>
      <vt:lpstr>Limitations</vt:lpstr>
      <vt:lpstr>Conclusions</vt:lpstr>
      <vt:lpstr>Relevance to Practice</vt:lpstr>
      <vt:lpstr>Acknowledgements  </vt:lpstr>
      <vt:lpstr>And thank you for listening!</vt:lpstr>
      <vt:lpstr>References</vt:lpstr>
      <vt:lpstr>References</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Dietitians’ Use of Expressive Touch in Patient Encounters</dc:title>
  <dc:creator>Michelle Stevens</dc:creator>
  <cp:lastModifiedBy>Lyne Morvan</cp:lastModifiedBy>
  <cp:revision>43</cp:revision>
  <dcterms:created xsi:type="dcterms:W3CDTF">2017-05-21T15:21:11Z</dcterms:created>
  <dcterms:modified xsi:type="dcterms:W3CDTF">2017-10-05T14:34:35Z</dcterms:modified>
</cp:coreProperties>
</file>