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36" r:id="rId3"/>
    <p:sldId id="345" r:id="rId4"/>
    <p:sldId id="331" r:id="rId5"/>
    <p:sldId id="342" r:id="rId6"/>
    <p:sldId id="314" r:id="rId7"/>
    <p:sldId id="316" r:id="rId8"/>
    <p:sldId id="323" r:id="rId9"/>
    <p:sldId id="317" r:id="rId10"/>
    <p:sldId id="329" r:id="rId11"/>
    <p:sldId id="343" r:id="rId12"/>
    <p:sldId id="333" r:id="rId13"/>
    <p:sldId id="330" r:id="rId14"/>
    <p:sldId id="324" r:id="rId15"/>
    <p:sldId id="326" r:id="rId16"/>
    <p:sldId id="341" r:id="rId17"/>
    <p:sldId id="328" r:id="rId18"/>
    <p:sldId id="335" r:id="rId19"/>
    <p:sldId id="334" r:id="rId20"/>
    <p:sldId id="340" r:id="rId21"/>
    <p:sldId id="332" r:id="rId22"/>
    <p:sldId id="337" r:id="rId23"/>
    <p:sldId id="339" r:id="rId24"/>
    <p:sldId id="33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00CC"/>
    <a:srgbClr val="FF9900"/>
    <a:srgbClr val="285EA0"/>
    <a:srgbClr val="1F8548"/>
    <a:srgbClr val="FF6600"/>
    <a:srgbClr val="FABD50"/>
    <a:srgbClr val="FFFF99"/>
    <a:srgbClr val="186638"/>
    <a:srgbClr val="8837FF"/>
    <a:srgbClr val="EF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8" autoAdjust="0"/>
    <p:restoredTop sz="74171" autoAdjust="0"/>
  </p:normalViewPr>
  <p:slideViewPr>
    <p:cSldViewPr>
      <p:cViewPr varScale="1">
        <p:scale>
          <a:sx n="55" d="100"/>
          <a:sy n="55" d="100"/>
        </p:scale>
        <p:origin x="215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2524797184101E-2"/>
          <c:y val="4.5856003261858902E-2"/>
          <c:w val="0.828478022168876"/>
          <c:h val="0.652913565159427"/>
        </c:manualLayout>
      </c:layout>
      <c:barChart>
        <c:barDir val="col"/>
        <c:grouping val="percentStacked"/>
        <c:varyColors val="0"/>
        <c:ser>
          <c:idx val="0"/>
          <c:order val="0"/>
          <c:tx>
            <c:strRef>
              <c:f>Sheet1!$B$1</c:f>
              <c:strCache>
                <c:ptCount val="1"/>
                <c:pt idx="0">
                  <c:v>Extremely</c:v>
                </c:pt>
              </c:strCache>
            </c:strRef>
          </c:tx>
          <c:spPr>
            <a:solidFill>
              <a:schemeClr val="accent1"/>
            </a:solidFill>
            <a:ln>
              <a:noFill/>
            </a:ln>
            <a:effectLst/>
          </c:spPr>
          <c:invertIfNegative val="0"/>
          <c:cat>
            <c:strRef>
              <c:f>Sheet1!$A$2:$A$9</c:f>
              <c:strCache>
                <c:ptCount val="8"/>
                <c:pt idx="0">
                  <c:v>In General</c:v>
                </c:pt>
                <c:pt idx="1">
                  <c:v>Workplace Challenges </c:v>
                </c:pt>
                <c:pt idx="2">
                  <c:v>Stigma &amp; Its Impacts</c:v>
                </c:pt>
                <c:pt idx="3">
                  <c:v>Legal Perspectives</c:v>
                </c:pt>
                <c:pt idx="4">
                  <c:v>Worker Accommodation</c:v>
                </c:pt>
                <c:pt idx="5">
                  <c:v>Health Promotion</c:v>
                </c:pt>
                <c:pt idx="6">
                  <c:v>Workplace Resources</c:v>
                </c:pt>
                <c:pt idx="7">
                  <c:v>Building a Business Case </c:v>
                </c:pt>
              </c:strCache>
            </c:strRef>
          </c:cat>
          <c:val>
            <c:numRef>
              <c:f>Sheet1!$B$2:$B$9</c:f>
              <c:numCache>
                <c:formatCode>General</c:formatCode>
                <c:ptCount val="8"/>
                <c:pt idx="0">
                  <c:v>4.5</c:v>
                </c:pt>
                <c:pt idx="1">
                  <c:v>3.4</c:v>
                </c:pt>
                <c:pt idx="2">
                  <c:v>5.8</c:v>
                </c:pt>
                <c:pt idx="3">
                  <c:v>3.4</c:v>
                </c:pt>
                <c:pt idx="4">
                  <c:v>3.4</c:v>
                </c:pt>
                <c:pt idx="5">
                  <c:v>2.2999999999999998</c:v>
                </c:pt>
                <c:pt idx="6">
                  <c:v>1.2</c:v>
                </c:pt>
                <c:pt idx="7">
                  <c:v>1.2</c:v>
                </c:pt>
              </c:numCache>
            </c:numRef>
          </c:val>
        </c:ser>
        <c:ser>
          <c:idx val="1"/>
          <c:order val="1"/>
          <c:tx>
            <c:strRef>
              <c:f>Sheet1!$C$1</c:f>
              <c:strCache>
                <c:ptCount val="1"/>
                <c:pt idx="0">
                  <c:v>Very</c:v>
                </c:pt>
              </c:strCache>
            </c:strRef>
          </c:tx>
          <c:spPr>
            <a:solidFill>
              <a:schemeClr val="accent2"/>
            </a:solidFill>
            <a:ln>
              <a:noFill/>
            </a:ln>
            <a:effectLst/>
          </c:spPr>
          <c:invertIfNegative val="0"/>
          <c:cat>
            <c:strRef>
              <c:f>Sheet1!$A$2:$A$9</c:f>
              <c:strCache>
                <c:ptCount val="8"/>
                <c:pt idx="0">
                  <c:v>In General</c:v>
                </c:pt>
                <c:pt idx="1">
                  <c:v>Workplace Challenges </c:v>
                </c:pt>
                <c:pt idx="2">
                  <c:v>Stigma &amp; Its Impacts</c:v>
                </c:pt>
                <c:pt idx="3">
                  <c:v>Legal Perspectives</c:v>
                </c:pt>
                <c:pt idx="4">
                  <c:v>Worker Accommodation</c:v>
                </c:pt>
                <c:pt idx="5">
                  <c:v>Health Promotion</c:v>
                </c:pt>
                <c:pt idx="6">
                  <c:v>Workplace Resources</c:v>
                </c:pt>
                <c:pt idx="7">
                  <c:v>Building a Business Case </c:v>
                </c:pt>
              </c:strCache>
            </c:strRef>
          </c:cat>
          <c:val>
            <c:numRef>
              <c:f>Sheet1!$C$2:$C$9</c:f>
              <c:numCache>
                <c:formatCode>General</c:formatCode>
                <c:ptCount val="8"/>
                <c:pt idx="0">
                  <c:v>25</c:v>
                </c:pt>
                <c:pt idx="1">
                  <c:v>24.1</c:v>
                </c:pt>
                <c:pt idx="2">
                  <c:v>29.1</c:v>
                </c:pt>
                <c:pt idx="3">
                  <c:v>11.4</c:v>
                </c:pt>
                <c:pt idx="4">
                  <c:v>23</c:v>
                </c:pt>
                <c:pt idx="5">
                  <c:v>14.8</c:v>
                </c:pt>
                <c:pt idx="6">
                  <c:v>23.3</c:v>
                </c:pt>
                <c:pt idx="7">
                  <c:v>10.6</c:v>
                </c:pt>
              </c:numCache>
            </c:numRef>
          </c:val>
        </c:ser>
        <c:ser>
          <c:idx val="2"/>
          <c:order val="2"/>
          <c:tx>
            <c:strRef>
              <c:f>Sheet1!$D$1</c:f>
              <c:strCache>
                <c:ptCount val="1"/>
                <c:pt idx="0">
                  <c:v>Moderately</c:v>
                </c:pt>
              </c:strCache>
            </c:strRef>
          </c:tx>
          <c:spPr>
            <a:solidFill>
              <a:schemeClr val="accent3"/>
            </a:solidFill>
            <a:ln>
              <a:noFill/>
            </a:ln>
            <a:effectLst/>
          </c:spPr>
          <c:invertIfNegative val="0"/>
          <c:cat>
            <c:strRef>
              <c:f>Sheet1!$A$2:$A$9</c:f>
              <c:strCache>
                <c:ptCount val="8"/>
                <c:pt idx="0">
                  <c:v>In General</c:v>
                </c:pt>
                <c:pt idx="1">
                  <c:v>Workplace Challenges </c:v>
                </c:pt>
                <c:pt idx="2">
                  <c:v>Stigma &amp; Its Impacts</c:v>
                </c:pt>
                <c:pt idx="3">
                  <c:v>Legal Perspectives</c:v>
                </c:pt>
                <c:pt idx="4">
                  <c:v>Worker Accommodation</c:v>
                </c:pt>
                <c:pt idx="5">
                  <c:v>Health Promotion</c:v>
                </c:pt>
                <c:pt idx="6">
                  <c:v>Workplace Resources</c:v>
                </c:pt>
                <c:pt idx="7">
                  <c:v>Building a Business Case </c:v>
                </c:pt>
              </c:strCache>
            </c:strRef>
          </c:cat>
          <c:val>
            <c:numRef>
              <c:f>Sheet1!$D$2:$D$9</c:f>
              <c:numCache>
                <c:formatCode>General</c:formatCode>
                <c:ptCount val="8"/>
                <c:pt idx="0">
                  <c:v>54.5</c:v>
                </c:pt>
                <c:pt idx="1">
                  <c:v>50.6</c:v>
                </c:pt>
                <c:pt idx="2">
                  <c:v>40.700000000000003</c:v>
                </c:pt>
                <c:pt idx="3">
                  <c:v>34.1</c:v>
                </c:pt>
                <c:pt idx="4">
                  <c:v>36.799999999999997</c:v>
                </c:pt>
                <c:pt idx="5">
                  <c:v>29.5</c:v>
                </c:pt>
                <c:pt idx="6">
                  <c:v>27.9</c:v>
                </c:pt>
                <c:pt idx="7">
                  <c:v>28.2</c:v>
                </c:pt>
              </c:numCache>
            </c:numRef>
          </c:val>
        </c:ser>
        <c:ser>
          <c:idx val="3"/>
          <c:order val="3"/>
          <c:tx>
            <c:strRef>
              <c:f>Sheet1!$E$1</c:f>
              <c:strCache>
                <c:ptCount val="1"/>
                <c:pt idx="0">
                  <c:v>Slightly</c:v>
                </c:pt>
              </c:strCache>
            </c:strRef>
          </c:tx>
          <c:spPr>
            <a:solidFill>
              <a:schemeClr val="accent4"/>
            </a:solidFill>
            <a:ln>
              <a:noFill/>
            </a:ln>
            <a:effectLst/>
          </c:spPr>
          <c:invertIfNegative val="0"/>
          <c:cat>
            <c:strRef>
              <c:f>Sheet1!$A$2:$A$9</c:f>
              <c:strCache>
                <c:ptCount val="8"/>
                <c:pt idx="0">
                  <c:v>In General</c:v>
                </c:pt>
                <c:pt idx="1">
                  <c:v>Workplace Challenges </c:v>
                </c:pt>
                <c:pt idx="2">
                  <c:v>Stigma &amp; Its Impacts</c:v>
                </c:pt>
                <c:pt idx="3">
                  <c:v>Legal Perspectives</c:v>
                </c:pt>
                <c:pt idx="4">
                  <c:v>Worker Accommodation</c:v>
                </c:pt>
                <c:pt idx="5">
                  <c:v>Health Promotion</c:v>
                </c:pt>
                <c:pt idx="6">
                  <c:v>Workplace Resources</c:v>
                </c:pt>
                <c:pt idx="7">
                  <c:v>Building a Business Case </c:v>
                </c:pt>
              </c:strCache>
            </c:strRef>
          </c:cat>
          <c:val>
            <c:numRef>
              <c:f>Sheet1!$E$2:$E$9</c:f>
              <c:numCache>
                <c:formatCode>General</c:formatCode>
                <c:ptCount val="8"/>
                <c:pt idx="0">
                  <c:v>12.5</c:v>
                </c:pt>
                <c:pt idx="1">
                  <c:v>16.100000000000001</c:v>
                </c:pt>
                <c:pt idx="2">
                  <c:v>17.399999999999999</c:v>
                </c:pt>
                <c:pt idx="3">
                  <c:v>27.3</c:v>
                </c:pt>
                <c:pt idx="4">
                  <c:v>23</c:v>
                </c:pt>
                <c:pt idx="5">
                  <c:v>30.7</c:v>
                </c:pt>
                <c:pt idx="6">
                  <c:v>33.700000000000003</c:v>
                </c:pt>
                <c:pt idx="7">
                  <c:v>25.9</c:v>
                </c:pt>
              </c:numCache>
            </c:numRef>
          </c:val>
        </c:ser>
        <c:ser>
          <c:idx val="4"/>
          <c:order val="4"/>
          <c:tx>
            <c:strRef>
              <c:f>Sheet1!$F$1</c:f>
              <c:strCache>
                <c:ptCount val="1"/>
                <c:pt idx="0">
                  <c:v>Not at all</c:v>
                </c:pt>
              </c:strCache>
            </c:strRef>
          </c:tx>
          <c:spPr>
            <a:solidFill>
              <a:schemeClr val="accent5"/>
            </a:solidFill>
            <a:ln>
              <a:noFill/>
            </a:ln>
            <a:effectLst/>
          </c:spPr>
          <c:invertIfNegative val="0"/>
          <c:cat>
            <c:strRef>
              <c:f>Sheet1!$A$2:$A$9</c:f>
              <c:strCache>
                <c:ptCount val="8"/>
                <c:pt idx="0">
                  <c:v>In General</c:v>
                </c:pt>
                <c:pt idx="1">
                  <c:v>Workplace Challenges </c:v>
                </c:pt>
                <c:pt idx="2">
                  <c:v>Stigma &amp; Its Impacts</c:v>
                </c:pt>
                <c:pt idx="3">
                  <c:v>Legal Perspectives</c:v>
                </c:pt>
                <c:pt idx="4">
                  <c:v>Worker Accommodation</c:v>
                </c:pt>
                <c:pt idx="5">
                  <c:v>Health Promotion</c:v>
                </c:pt>
                <c:pt idx="6">
                  <c:v>Workplace Resources</c:v>
                </c:pt>
                <c:pt idx="7">
                  <c:v>Building a Business Case </c:v>
                </c:pt>
              </c:strCache>
            </c:strRef>
          </c:cat>
          <c:val>
            <c:numRef>
              <c:f>Sheet1!$F$2:$F$9</c:f>
              <c:numCache>
                <c:formatCode>General</c:formatCode>
                <c:ptCount val="8"/>
                <c:pt idx="0">
                  <c:v>3.4</c:v>
                </c:pt>
                <c:pt idx="1">
                  <c:v>5.7</c:v>
                </c:pt>
                <c:pt idx="2">
                  <c:v>7</c:v>
                </c:pt>
                <c:pt idx="3">
                  <c:v>23.9</c:v>
                </c:pt>
                <c:pt idx="4">
                  <c:v>13.8</c:v>
                </c:pt>
                <c:pt idx="5">
                  <c:v>22.7</c:v>
                </c:pt>
                <c:pt idx="6">
                  <c:v>14</c:v>
                </c:pt>
                <c:pt idx="7">
                  <c:v>34.1</c:v>
                </c:pt>
              </c:numCache>
            </c:numRef>
          </c:val>
        </c:ser>
        <c:dLbls>
          <c:showLegendKey val="0"/>
          <c:showVal val="0"/>
          <c:showCatName val="0"/>
          <c:showSerName val="0"/>
          <c:showPercent val="0"/>
          <c:showBubbleSize val="0"/>
        </c:dLbls>
        <c:gapWidth val="150"/>
        <c:overlap val="100"/>
        <c:axId val="222505800"/>
        <c:axId val="222506192"/>
      </c:barChart>
      <c:catAx>
        <c:axId val="222505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2506192"/>
        <c:crosses val="autoZero"/>
        <c:auto val="1"/>
        <c:lblAlgn val="ctr"/>
        <c:lblOffset val="100"/>
        <c:noMultiLvlLbl val="0"/>
      </c:catAx>
      <c:valAx>
        <c:axId val="222506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505800"/>
        <c:crosses val="autoZero"/>
        <c:crossBetween val="between"/>
      </c:valAx>
      <c:spPr>
        <a:noFill/>
        <a:ln>
          <a:noFill/>
        </a:ln>
        <a:effectLst/>
      </c:spPr>
    </c:plotArea>
    <c:legend>
      <c:legendPos val="r"/>
      <c:layout>
        <c:manualLayout>
          <c:xMode val="edge"/>
          <c:yMode val="edge"/>
          <c:x val="0.86830307176324395"/>
          <c:y val="6.5842866275331896E-2"/>
          <c:w val="0.119443066823104"/>
          <c:h val="0.324749891177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dLbl>
              <c:idx val="0"/>
              <c:layout>
                <c:manualLayout>
                  <c:x val="-2.9618185806152299E-2"/>
                  <c:y val="2.8288744777162601E-3"/>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0776235238568301E-2"/>
                  <c:y val="-2.1598568010374599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4.6685989138461698E-2"/>
                  <c:y val="8.1009386962853494E-2"/>
                </c:manualLayout>
              </c:layout>
              <c:showLegendKey val="0"/>
              <c:showVal val="0"/>
              <c:showCatName val="1"/>
              <c:showSerName val="0"/>
              <c:showPercent val="1"/>
              <c:showBubbleSize val="0"/>
              <c:extLst>
                <c:ext xmlns:c15="http://schemas.microsoft.com/office/drawing/2012/chart" uri="{CE6537A1-D6FC-4f65-9D91-7224C49458BB}">
                  <c15:layout>
                    <c:manualLayout>
                      <c:w val="0.219164782344445"/>
                      <c:h val="0.13295710045266401"/>
                    </c:manualLayout>
                  </c15:layout>
                </c:ext>
              </c:extLst>
            </c:dLbl>
            <c:dLbl>
              <c:idx val="6"/>
              <c:layout>
                <c:manualLayout>
                  <c:x val="0.123107593845782"/>
                  <c:y val="0.24134553743937401"/>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5.5958957991595698E-2"/>
                  <c:y val="0.19667582746805901"/>
                </c:manualLayout>
              </c:layout>
              <c:showLegendKey val="0"/>
              <c:showVal val="0"/>
              <c:showCatName val="1"/>
              <c:showSerName val="0"/>
              <c:showPercent val="1"/>
              <c:showBubbleSize val="0"/>
              <c:extLst>
                <c:ext xmlns:c15="http://schemas.microsoft.com/office/drawing/2012/chart" uri="{CE6537A1-D6FC-4f65-9D91-7224C49458BB}"/>
              </c:extLst>
            </c:dLbl>
            <c:dLbl>
              <c:idx val="1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Utilities</c:v>
                </c:pt>
                <c:pt idx="1">
                  <c:v>Construction</c:v>
                </c:pt>
                <c:pt idx="2">
                  <c:v>Manufacturing</c:v>
                </c:pt>
                <c:pt idx="3">
                  <c:v>Retail Trade</c:v>
                </c:pt>
                <c:pt idx="4">
                  <c:v>Transportation</c:v>
                </c:pt>
                <c:pt idx="5">
                  <c:v>Information and Cultural Industries</c:v>
                </c:pt>
                <c:pt idx="6">
                  <c:v>Finance/Insurance</c:v>
                </c:pt>
                <c:pt idx="7">
                  <c:v>Professional, Scientific and Technical Services</c:v>
                </c:pt>
                <c:pt idx="8">
                  <c:v>Educational Services</c:v>
                </c:pt>
                <c:pt idx="9">
                  <c:v>Art/Entertainment </c:v>
                </c:pt>
                <c:pt idx="10">
                  <c:v>Health Care and Social Assistance</c:v>
                </c:pt>
                <c:pt idx="11">
                  <c:v>Accommodation/Food Services</c:v>
                </c:pt>
                <c:pt idx="12">
                  <c:v>Other Services (except public admin.)</c:v>
                </c:pt>
                <c:pt idx="13">
                  <c:v>Public Administration</c:v>
                </c:pt>
              </c:strCache>
            </c:strRef>
          </c:cat>
          <c:val>
            <c:numRef>
              <c:f>Sheet1!$B$2:$B$15</c:f>
              <c:numCache>
                <c:formatCode>General</c:formatCode>
                <c:ptCount val="14"/>
                <c:pt idx="0">
                  <c:v>2</c:v>
                </c:pt>
                <c:pt idx="1">
                  <c:v>6</c:v>
                </c:pt>
                <c:pt idx="2">
                  <c:v>2</c:v>
                </c:pt>
                <c:pt idx="3">
                  <c:v>4</c:v>
                </c:pt>
                <c:pt idx="4">
                  <c:v>1</c:v>
                </c:pt>
                <c:pt idx="5">
                  <c:v>1</c:v>
                </c:pt>
                <c:pt idx="6">
                  <c:v>1</c:v>
                </c:pt>
                <c:pt idx="7">
                  <c:v>10</c:v>
                </c:pt>
                <c:pt idx="8">
                  <c:v>13</c:v>
                </c:pt>
                <c:pt idx="9">
                  <c:v>1</c:v>
                </c:pt>
                <c:pt idx="10">
                  <c:v>18</c:v>
                </c:pt>
                <c:pt idx="11">
                  <c:v>5</c:v>
                </c:pt>
                <c:pt idx="12">
                  <c:v>14</c:v>
                </c:pt>
                <c:pt idx="13">
                  <c:v>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1F8548"/>
              </a:solidFill>
              <a:ln>
                <a:noFill/>
              </a:ln>
              <a:effectLst/>
            </c:spPr>
          </c:dPt>
          <c:dPt>
            <c:idx val="2"/>
            <c:invertIfNegative val="0"/>
            <c:bubble3D val="0"/>
            <c:spPr>
              <a:solidFill>
                <a:srgbClr val="285EA0"/>
              </a:solidFill>
              <a:ln>
                <a:noFill/>
              </a:ln>
              <a:effectLst/>
            </c:spPr>
          </c:dPt>
          <c:dPt>
            <c:idx val="3"/>
            <c:invertIfNegative val="0"/>
            <c:bubble3D val="0"/>
            <c:spPr>
              <a:solidFill>
                <a:srgbClr val="FF9900"/>
              </a:solidFill>
              <a:ln>
                <a:noFill/>
              </a:ln>
              <a:effectLst/>
            </c:spPr>
          </c:dPt>
          <c:dPt>
            <c:idx val="4"/>
            <c:invertIfNegative val="0"/>
            <c:bubble3D val="0"/>
            <c:spPr>
              <a:solidFill>
                <a:srgbClr val="00B0F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Stigma</c:v>
                </c:pt>
                <c:pt idx="1">
                  <c:v>Low Stigma</c:v>
                </c:pt>
                <c:pt idx="2">
                  <c:v>Fair Stigma</c:v>
                </c:pt>
                <c:pt idx="3">
                  <c:v>High Stigma</c:v>
                </c:pt>
                <c:pt idx="4">
                  <c:v>I don't know</c:v>
                </c:pt>
              </c:strCache>
            </c:strRef>
          </c:cat>
          <c:val>
            <c:numRef>
              <c:f>Sheet1!$B$2:$B$6</c:f>
              <c:numCache>
                <c:formatCode>0.0%</c:formatCode>
                <c:ptCount val="5"/>
                <c:pt idx="0">
                  <c:v>0.14799999999999999</c:v>
                </c:pt>
                <c:pt idx="1">
                  <c:v>0.53400000000000003</c:v>
                </c:pt>
                <c:pt idx="2">
                  <c:v>0.20499999999999999</c:v>
                </c:pt>
                <c:pt idx="3">
                  <c:v>4.4999999999999998E-2</c:v>
                </c:pt>
                <c:pt idx="4">
                  <c:v>6.8000000000000005E-2</c:v>
                </c:pt>
              </c:numCache>
            </c:numRef>
          </c:val>
        </c:ser>
        <c:dLbls>
          <c:showLegendKey val="0"/>
          <c:showVal val="0"/>
          <c:showCatName val="0"/>
          <c:showSerName val="0"/>
          <c:showPercent val="0"/>
          <c:showBubbleSize val="0"/>
        </c:dLbls>
        <c:gapWidth val="219"/>
        <c:overlap val="-27"/>
        <c:axId val="222507368"/>
        <c:axId val="222507760"/>
      </c:barChart>
      <c:catAx>
        <c:axId val="22250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507760"/>
        <c:crosses val="autoZero"/>
        <c:auto val="1"/>
        <c:lblAlgn val="ctr"/>
        <c:lblOffset val="100"/>
        <c:noMultiLvlLbl val="0"/>
      </c:catAx>
      <c:valAx>
        <c:axId val="2225077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50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Seeking</a:t>
            </a:r>
            <a:r>
              <a:rPr lang="en-US" baseline="0" dirty="0" smtClean="0"/>
              <a:t> Support for Employee Mental Health</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v>
                </c:pt>
              </c:strCache>
            </c:strRef>
          </c:tx>
          <c:spPr>
            <a:solidFill>
              <a:schemeClr val="accent2"/>
            </a:solidFill>
            <a:ln>
              <a:noFill/>
            </a:ln>
            <a:effectLst/>
          </c:spPr>
          <c:invertIfNegative val="0"/>
          <c:dPt>
            <c:idx val="0"/>
            <c:invertIfNegative val="0"/>
            <c:bubble3D val="0"/>
            <c:spPr>
              <a:solidFill>
                <a:srgbClr val="0070C0"/>
              </a:solidFill>
              <a:ln>
                <a:noFill/>
              </a:ln>
              <a:effectLst/>
            </c:spPr>
          </c:dPt>
          <c:dPt>
            <c:idx val="1"/>
            <c:invertIfNegative val="0"/>
            <c:bubble3D val="0"/>
            <c:spPr>
              <a:solidFill>
                <a:srgbClr val="285EA0"/>
              </a:solidFill>
              <a:ln>
                <a:noFill/>
              </a:ln>
              <a:effectLst/>
            </c:spPr>
          </c:dPt>
          <c:dPt>
            <c:idx val="2"/>
            <c:invertIfNegative val="0"/>
            <c:bubble3D val="0"/>
            <c:spPr>
              <a:solidFill>
                <a:srgbClr val="1F8548"/>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Unsure</c:v>
                </c:pt>
                <c:pt idx="1">
                  <c:v>No</c:v>
                </c:pt>
                <c:pt idx="2">
                  <c:v>Yes</c:v>
                </c:pt>
              </c:strCache>
            </c:strRef>
          </c:cat>
          <c:val>
            <c:numRef>
              <c:f>Sheet1!$B$2:$B$4</c:f>
              <c:numCache>
                <c:formatCode>0.0%</c:formatCode>
                <c:ptCount val="3"/>
                <c:pt idx="0">
                  <c:v>0.19500000000000001</c:v>
                </c:pt>
                <c:pt idx="1">
                  <c:v>0.36799999999999999</c:v>
                </c:pt>
                <c:pt idx="2">
                  <c:v>0.437</c:v>
                </c:pt>
              </c:numCache>
            </c:numRef>
          </c:val>
        </c:ser>
        <c:dLbls>
          <c:showLegendKey val="0"/>
          <c:showVal val="0"/>
          <c:showCatName val="0"/>
          <c:showSerName val="0"/>
          <c:showPercent val="0"/>
          <c:showBubbleSize val="0"/>
        </c:dLbls>
        <c:gapWidth val="182"/>
        <c:axId val="222508544"/>
        <c:axId val="222508936"/>
      </c:barChart>
      <c:catAx>
        <c:axId val="22250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508936"/>
        <c:crosses val="autoZero"/>
        <c:auto val="1"/>
        <c:lblAlgn val="ctr"/>
        <c:lblOffset val="100"/>
        <c:noMultiLvlLbl val="0"/>
      </c:catAx>
      <c:valAx>
        <c:axId val="22250893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crossAx val="22250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How Much Support?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chemeClr val="accent1"/>
            </a:solidFill>
            <a:ln>
              <a:solidFill>
                <a:schemeClr val="bg1">
                  <a:lumMod val="85000"/>
                </a:schemeClr>
              </a:solidFill>
            </a:ln>
            <a:effectLst/>
          </c:spPr>
          <c:invertIfNegative val="0"/>
          <c:dPt>
            <c:idx val="0"/>
            <c:invertIfNegative val="0"/>
            <c:bubble3D val="0"/>
            <c:spPr>
              <a:solidFill>
                <a:srgbClr val="FFFF99"/>
              </a:solidFill>
              <a:ln>
                <a:solidFill>
                  <a:schemeClr val="bg1">
                    <a:lumMod val="85000"/>
                  </a:schemeClr>
                </a:solidFill>
              </a:ln>
              <a:effectLst/>
            </c:spPr>
          </c:dPt>
          <c:dPt>
            <c:idx val="1"/>
            <c:invertIfNegative val="0"/>
            <c:bubble3D val="0"/>
            <c:spPr>
              <a:solidFill>
                <a:srgbClr val="FABD50"/>
              </a:solidFill>
              <a:ln>
                <a:solidFill>
                  <a:schemeClr val="bg1">
                    <a:lumMod val="85000"/>
                  </a:schemeClr>
                </a:solidFill>
              </a:ln>
              <a:effectLst/>
            </c:spPr>
          </c:dPt>
          <c:dPt>
            <c:idx val="2"/>
            <c:invertIfNegative val="0"/>
            <c:bubble3D val="0"/>
            <c:spPr>
              <a:solidFill>
                <a:srgbClr val="FF9900"/>
              </a:solidFill>
              <a:ln>
                <a:solidFill>
                  <a:schemeClr val="bg1">
                    <a:lumMod val="85000"/>
                  </a:schemeClr>
                </a:solidFill>
              </a:ln>
              <a:effectLst/>
            </c:spPr>
          </c:dPt>
          <c:dPt>
            <c:idx val="3"/>
            <c:invertIfNegative val="0"/>
            <c:bubble3D val="0"/>
            <c:spPr>
              <a:solidFill>
                <a:schemeClr val="accent2"/>
              </a:solidFill>
              <a:ln>
                <a:solidFill>
                  <a:schemeClr val="bg1">
                    <a:lumMod val="85000"/>
                  </a:schemeClr>
                </a:solidFill>
              </a:ln>
              <a:effectLst/>
            </c:spPr>
          </c:dPt>
          <c:dPt>
            <c:idx val="4"/>
            <c:invertIfNegative val="0"/>
            <c:bubble3D val="0"/>
            <c:spPr>
              <a:solidFill>
                <a:srgbClr val="FF6600"/>
              </a:solidFill>
              <a:ln>
                <a:solidFill>
                  <a:schemeClr val="bg1">
                    <a:lumMod val="85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lot of Support</c:v>
                </c:pt>
                <c:pt idx="1">
                  <c:v>Some Support</c:v>
                </c:pt>
                <c:pt idx="2">
                  <c:v>Very Little</c:v>
                </c:pt>
                <c:pt idx="3">
                  <c:v>No Support</c:v>
                </c:pt>
                <c:pt idx="4">
                  <c:v>I don't know</c:v>
                </c:pt>
              </c:strCache>
            </c:strRef>
          </c:cat>
          <c:val>
            <c:numRef>
              <c:f>Sheet1!$B$2:$B$6</c:f>
              <c:numCache>
                <c:formatCode>0.0%</c:formatCode>
                <c:ptCount val="5"/>
                <c:pt idx="0">
                  <c:v>9.0999999999999998E-2</c:v>
                </c:pt>
                <c:pt idx="1">
                  <c:v>0.48899999999999999</c:v>
                </c:pt>
                <c:pt idx="2">
                  <c:v>0.13600000000000001</c:v>
                </c:pt>
                <c:pt idx="3">
                  <c:v>0.193</c:v>
                </c:pt>
                <c:pt idx="4">
                  <c:v>9.0999999999999998E-2</c:v>
                </c:pt>
              </c:numCache>
            </c:numRef>
          </c:val>
        </c:ser>
        <c:dLbls>
          <c:showLegendKey val="0"/>
          <c:showVal val="0"/>
          <c:showCatName val="0"/>
          <c:showSerName val="0"/>
          <c:showPercent val="0"/>
          <c:showBubbleSize val="0"/>
        </c:dLbls>
        <c:gapWidth val="219"/>
        <c:overlap val="-27"/>
        <c:axId val="222605144"/>
        <c:axId val="222605536"/>
      </c:barChart>
      <c:catAx>
        <c:axId val="22260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605536"/>
        <c:crosses val="autoZero"/>
        <c:auto val="1"/>
        <c:lblAlgn val="ctr"/>
        <c:lblOffset val="100"/>
        <c:noMultiLvlLbl val="0"/>
      </c:catAx>
      <c:valAx>
        <c:axId val="2226055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260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444215269581799"/>
          <c:y val="9.7982940167141899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005753544378"/>
          <c:y val="0.31798498726478902"/>
          <c:w val="0.58225826466118003"/>
          <c:h val="0.68671349550904603"/>
        </c:manualLayout>
      </c:layout>
      <c:pieChart>
        <c:varyColors val="1"/>
        <c:ser>
          <c:idx val="0"/>
          <c:order val="0"/>
          <c:tx>
            <c:strRef>
              <c:f>Sheet1!$B$1</c:f>
              <c:strCache>
                <c:ptCount val="1"/>
                <c:pt idx="0">
                  <c:v>Familiarity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FABD50"/>
              </a:solidFill>
              <a:ln w="19050">
                <a:solidFill>
                  <a:schemeClr val="lt1"/>
                </a:solidFill>
              </a:ln>
              <a:effectLst/>
            </c:spPr>
          </c:dPt>
          <c:dPt>
            <c:idx val="4"/>
            <c:bubble3D val="0"/>
            <c:spPr>
              <a:solidFill>
                <a:schemeClr val="accent5"/>
              </a:solidFill>
              <a:ln w="19050">
                <a:solidFill>
                  <a:schemeClr val="lt1"/>
                </a:solidFill>
              </a:ln>
              <a:effectLst/>
            </c:spPr>
          </c:dPt>
          <c:dLbls>
            <c:dLbl>
              <c:idx val="3"/>
              <c:layout>
                <c:manualLayout>
                  <c:x val="0.20688798329025801"/>
                  <c:y val="-1.8965999662588901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3.9011564819326897E-2"/>
                  <c:y val="1.84247690427559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Moderately</c:v>
                </c:pt>
                <c:pt idx="1">
                  <c:v>Somewhat</c:v>
                </c:pt>
                <c:pt idx="2">
                  <c:v>Slightly</c:v>
                </c:pt>
                <c:pt idx="3">
                  <c:v>Not at all Familiar</c:v>
                </c:pt>
                <c:pt idx="4">
                  <c:v>Extremely Familiar</c:v>
                </c:pt>
              </c:strCache>
            </c:strRef>
          </c:cat>
          <c:val>
            <c:numRef>
              <c:f>Sheet1!$B$2:$B$6</c:f>
              <c:numCache>
                <c:formatCode>General</c:formatCode>
                <c:ptCount val="5"/>
                <c:pt idx="0">
                  <c:v>17</c:v>
                </c:pt>
                <c:pt idx="1">
                  <c:v>13.6</c:v>
                </c:pt>
                <c:pt idx="2">
                  <c:v>15.9</c:v>
                </c:pt>
                <c:pt idx="3">
                  <c:v>46.6</c:v>
                </c:pt>
                <c:pt idx="4">
                  <c:v>6.8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Implementation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0128510416767"/>
          <c:y val="0.15816175874875801"/>
          <c:w val="0.53987148958323306"/>
          <c:h val="0.79783860795926997"/>
        </c:manualLayout>
      </c:layout>
      <c:barChart>
        <c:barDir val="bar"/>
        <c:grouping val="clustered"/>
        <c:varyColors val="0"/>
        <c:ser>
          <c:idx val="0"/>
          <c:order val="0"/>
          <c:tx>
            <c:strRef>
              <c:f>Sheet1!$B$1</c:f>
              <c:strCache>
                <c:ptCount val="1"/>
                <c:pt idx="0">
                  <c:v>%</c:v>
                </c:pt>
              </c:strCache>
            </c:strRef>
          </c:tx>
          <c:spPr>
            <a:solidFill>
              <a:schemeClr val="accent6"/>
            </a:solidFill>
            <a:ln>
              <a:noFill/>
            </a:ln>
            <a:effectLst/>
          </c:spPr>
          <c:invertIfNegative val="0"/>
          <c:dPt>
            <c:idx val="0"/>
            <c:invertIfNegative val="0"/>
            <c:bubble3D val="0"/>
            <c:spPr>
              <a:solidFill>
                <a:srgbClr val="285EA0"/>
              </a:solidFill>
              <a:ln>
                <a:noFill/>
              </a:ln>
              <a:effectLst/>
            </c:spPr>
          </c:dPt>
          <c:dPt>
            <c:idx val="1"/>
            <c:invertIfNegative val="0"/>
            <c:bubble3D val="0"/>
            <c:spPr>
              <a:solidFill>
                <a:srgbClr val="186638"/>
              </a:solidFill>
              <a:ln>
                <a:noFill/>
              </a:ln>
              <a:effectLst/>
            </c:spPr>
          </c:dPt>
          <c:dPt>
            <c:idx val="2"/>
            <c:invertIfNegative val="0"/>
            <c:bubble3D val="0"/>
            <c:spPr>
              <a:solidFill>
                <a:srgbClr val="92D050"/>
              </a:solidFill>
              <a:ln>
                <a:noFill/>
              </a:ln>
              <a:effectLst/>
            </c:spPr>
          </c:dPt>
          <c:dPt>
            <c:idx val="3"/>
            <c:invertIfNegative val="0"/>
            <c:bubble3D val="0"/>
            <c:spPr>
              <a:solidFill>
                <a:schemeClr val="accent3">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No plan started</c:v>
                </c:pt>
                <c:pt idx="2">
                  <c:v>No, a plan is started, not completed</c:v>
                </c:pt>
                <c:pt idx="3">
                  <c:v>Yes, a plan is developed, not implemented</c:v>
                </c:pt>
              </c:strCache>
            </c:strRef>
          </c:cat>
          <c:val>
            <c:numRef>
              <c:f>Sheet1!$B$2:$B$5</c:f>
              <c:numCache>
                <c:formatCode>0.0%</c:formatCode>
                <c:ptCount val="4"/>
                <c:pt idx="0">
                  <c:v>0.27300000000000002</c:v>
                </c:pt>
                <c:pt idx="1">
                  <c:v>0.45500000000000002</c:v>
                </c:pt>
                <c:pt idx="2" formatCode="0%">
                  <c:v>0.17</c:v>
                </c:pt>
                <c:pt idx="3">
                  <c:v>0.10199999999999999</c:v>
                </c:pt>
              </c:numCache>
            </c:numRef>
          </c:val>
        </c:ser>
        <c:dLbls>
          <c:showLegendKey val="0"/>
          <c:showVal val="1"/>
          <c:showCatName val="0"/>
          <c:showSerName val="0"/>
          <c:showPercent val="0"/>
          <c:showBubbleSize val="0"/>
        </c:dLbls>
        <c:gapWidth val="150"/>
        <c:overlap val="-25"/>
        <c:axId val="222607104"/>
        <c:axId val="222607496"/>
      </c:barChart>
      <c:catAx>
        <c:axId val="22260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607496"/>
        <c:crosses val="autoZero"/>
        <c:auto val="1"/>
        <c:lblAlgn val="ctr"/>
        <c:lblOffset val="100"/>
        <c:noMultiLvlLbl val="0"/>
      </c:catAx>
      <c:valAx>
        <c:axId val="222607496"/>
        <c:scaling>
          <c:orientation val="minMax"/>
        </c:scaling>
        <c:delete val="1"/>
        <c:axPos val="b"/>
        <c:numFmt formatCode="0.0%" sourceLinked="1"/>
        <c:majorTickMark val="none"/>
        <c:minorTickMark val="none"/>
        <c:tickLblPos val="nextTo"/>
        <c:crossAx val="22260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54721133295802E-2"/>
          <c:y val="3.4700583375096197E-2"/>
          <c:w val="0.93600127562914204"/>
          <c:h val="0.83672237051433995"/>
        </c:manualLayout>
      </c:layout>
      <c:barChart>
        <c:barDir val="col"/>
        <c:grouping val="clustered"/>
        <c:varyColors val="0"/>
        <c:ser>
          <c:idx val="0"/>
          <c:order val="0"/>
          <c:tx>
            <c:strRef>
              <c:f>Sheet1!$B$1</c:f>
              <c:strCache>
                <c:ptCount val="1"/>
                <c:pt idx="0">
                  <c:v>Surveyed </c:v>
                </c:pt>
              </c:strCache>
            </c:strRef>
          </c:tx>
          <c:spPr>
            <a:solidFill>
              <a:srgbClr val="FFFF99"/>
            </a:solidFill>
            <a:ln>
              <a:solidFill>
                <a:schemeClr val="tx1"/>
              </a:solidFill>
            </a:ln>
            <a:effectLst/>
          </c:spPr>
          <c:invertIfNegative val="0"/>
          <c:cat>
            <c:strRef>
              <c:f>Sheet1!$A$2:$A$20</c:f>
              <c:strCache>
                <c:ptCount val="19"/>
                <c:pt idx="0">
                  <c:v>Agri, forestry, fishing, and hunting </c:v>
                </c:pt>
                <c:pt idx="1">
                  <c:v>Mining, quarrying, and oil and gas extraction</c:v>
                </c:pt>
                <c:pt idx="2">
                  <c:v>Utilities</c:v>
                </c:pt>
                <c:pt idx="3">
                  <c:v>Construction</c:v>
                </c:pt>
                <c:pt idx="4">
                  <c:v>Manufacturing</c:v>
                </c:pt>
                <c:pt idx="5">
                  <c:v>Wholesale trade</c:v>
                </c:pt>
                <c:pt idx="6">
                  <c:v>Retail trade </c:v>
                </c:pt>
                <c:pt idx="7">
                  <c:v>Transportation and warehousing</c:v>
                </c:pt>
                <c:pt idx="8">
                  <c:v>Information and cultural industries </c:v>
                </c:pt>
                <c:pt idx="9">
                  <c:v>Finance and Insurance</c:v>
                </c:pt>
                <c:pt idx="10">
                  <c:v>Real estate and rental and leasing</c:v>
                </c:pt>
                <c:pt idx="11">
                  <c:v>Professional, scientific and technical services </c:v>
                </c:pt>
                <c:pt idx="12">
                  <c:v>Administrative &amp; support, waste mgmt, remediation svcs</c:v>
                </c:pt>
                <c:pt idx="13">
                  <c:v>Educational services </c:v>
                </c:pt>
                <c:pt idx="14">
                  <c:v>Arts, entertainment and recreation </c:v>
                </c:pt>
                <c:pt idx="15">
                  <c:v>Health care and social assistance </c:v>
                </c:pt>
                <c:pt idx="16">
                  <c:v>Accommodation and food services </c:v>
                </c:pt>
                <c:pt idx="17">
                  <c:v>Other services (except public administration) </c:v>
                </c:pt>
                <c:pt idx="18">
                  <c:v>Public administration </c:v>
                </c:pt>
              </c:strCache>
            </c:strRef>
          </c:cat>
          <c:val>
            <c:numRef>
              <c:f>Sheet1!$B$2:$B$20</c:f>
              <c:numCache>
                <c:formatCode>General</c:formatCode>
                <c:ptCount val="19"/>
                <c:pt idx="0">
                  <c:v>0</c:v>
                </c:pt>
                <c:pt idx="1">
                  <c:v>0</c:v>
                </c:pt>
                <c:pt idx="2">
                  <c:v>2.4</c:v>
                </c:pt>
                <c:pt idx="3">
                  <c:v>7.2</c:v>
                </c:pt>
                <c:pt idx="4">
                  <c:v>2.4</c:v>
                </c:pt>
                <c:pt idx="5">
                  <c:v>0</c:v>
                </c:pt>
                <c:pt idx="6">
                  <c:v>4.8</c:v>
                </c:pt>
                <c:pt idx="7">
                  <c:v>1.2</c:v>
                </c:pt>
                <c:pt idx="8">
                  <c:v>1.2</c:v>
                </c:pt>
                <c:pt idx="9">
                  <c:v>1.2</c:v>
                </c:pt>
                <c:pt idx="10">
                  <c:v>0</c:v>
                </c:pt>
                <c:pt idx="11">
                  <c:v>12</c:v>
                </c:pt>
                <c:pt idx="12">
                  <c:v>0</c:v>
                </c:pt>
                <c:pt idx="13">
                  <c:v>15.7</c:v>
                </c:pt>
                <c:pt idx="14">
                  <c:v>1.2</c:v>
                </c:pt>
                <c:pt idx="15">
                  <c:v>21.7</c:v>
                </c:pt>
                <c:pt idx="16">
                  <c:v>6</c:v>
                </c:pt>
                <c:pt idx="17">
                  <c:v>16.899999999999999</c:v>
                </c:pt>
                <c:pt idx="18">
                  <c:v>6</c:v>
                </c:pt>
              </c:numCache>
            </c:numRef>
          </c:val>
        </c:ser>
        <c:ser>
          <c:idx val="1"/>
          <c:order val="1"/>
          <c:tx>
            <c:strRef>
              <c:f>Sheet1!$C$1</c:f>
              <c:strCache>
                <c:ptCount val="1"/>
                <c:pt idx="0">
                  <c:v>Census (2006)</c:v>
                </c:pt>
              </c:strCache>
            </c:strRef>
          </c:tx>
          <c:spPr>
            <a:solidFill>
              <a:schemeClr val="tx2">
                <a:lumMod val="60000"/>
                <a:lumOff val="40000"/>
              </a:schemeClr>
            </a:solidFill>
            <a:ln>
              <a:solidFill>
                <a:schemeClr val="tx1"/>
              </a:solidFill>
            </a:ln>
            <a:effectLst/>
          </c:spPr>
          <c:invertIfNegative val="0"/>
          <c:cat>
            <c:strRef>
              <c:f>Sheet1!$A$2:$A$20</c:f>
              <c:strCache>
                <c:ptCount val="19"/>
                <c:pt idx="0">
                  <c:v>Agri, forestry, fishing, and hunting </c:v>
                </c:pt>
                <c:pt idx="1">
                  <c:v>Mining, quarrying, and oil and gas extraction</c:v>
                </c:pt>
                <c:pt idx="2">
                  <c:v>Utilities</c:v>
                </c:pt>
                <c:pt idx="3">
                  <c:v>Construction</c:v>
                </c:pt>
                <c:pt idx="4">
                  <c:v>Manufacturing</c:v>
                </c:pt>
                <c:pt idx="5">
                  <c:v>Wholesale trade</c:v>
                </c:pt>
                <c:pt idx="6">
                  <c:v>Retail trade </c:v>
                </c:pt>
                <c:pt idx="7">
                  <c:v>Transportation and warehousing</c:v>
                </c:pt>
                <c:pt idx="8">
                  <c:v>Information and cultural industries </c:v>
                </c:pt>
                <c:pt idx="9">
                  <c:v>Finance and Insurance</c:v>
                </c:pt>
                <c:pt idx="10">
                  <c:v>Real estate and rental and leasing</c:v>
                </c:pt>
                <c:pt idx="11">
                  <c:v>Professional, scientific and technical services </c:v>
                </c:pt>
                <c:pt idx="12">
                  <c:v>Administrative &amp; support, waste mgmt, remediation svcs</c:v>
                </c:pt>
                <c:pt idx="13">
                  <c:v>Educational services </c:v>
                </c:pt>
                <c:pt idx="14">
                  <c:v>Arts, entertainment and recreation </c:v>
                </c:pt>
                <c:pt idx="15">
                  <c:v>Health care and social assistance </c:v>
                </c:pt>
                <c:pt idx="16">
                  <c:v>Accommodation and food services </c:v>
                </c:pt>
                <c:pt idx="17">
                  <c:v>Other services (except public administration) </c:v>
                </c:pt>
                <c:pt idx="18">
                  <c:v>Public administration </c:v>
                </c:pt>
              </c:strCache>
            </c:strRef>
          </c:cat>
          <c:val>
            <c:numRef>
              <c:f>Sheet1!$C$2:$C$20</c:f>
              <c:numCache>
                <c:formatCode>General</c:formatCode>
                <c:ptCount val="19"/>
                <c:pt idx="0">
                  <c:v>3.2401157184185139</c:v>
                </c:pt>
                <c:pt idx="1">
                  <c:v>1.935069109611057</c:v>
                </c:pt>
                <c:pt idx="2">
                  <c:v>1.0928961748633881</c:v>
                </c:pt>
                <c:pt idx="3">
                  <c:v>5.1816136290581811</c:v>
                </c:pt>
                <c:pt idx="4">
                  <c:v>9.2574734811957455</c:v>
                </c:pt>
                <c:pt idx="5">
                  <c:v>2.622950819672131</c:v>
                </c:pt>
                <c:pt idx="6">
                  <c:v>11.85470909675346</c:v>
                </c:pt>
                <c:pt idx="7">
                  <c:v>5.9530697524911602</c:v>
                </c:pt>
                <c:pt idx="8">
                  <c:v>1.6714882674381231</c:v>
                </c:pt>
                <c:pt idx="9">
                  <c:v>2.327225972356155</c:v>
                </c:pt>
                <c:pt idx="10">
                  <c:v>1.3757634201221469</c:v>
                </c:pt>
                <c:pt idx="11">
                  <c:v>3.8379942140790742</c:v>
                </c:pt>
                <c:pt idx="12">
                  <c:v>4.0244294439087076</c:v>
                </c:pt>
                <c:pt idx="13">
                  <c:v>8.627450980392144</c:v>
                </c:pt>
                <c:pt idx="14">
                  <c:v>2.1600771456123429</c:v>
                </c:pt>
                <c:pt idx="15">
                  <c:v>13.693346190935401</c:v>
                </c:pt>
                <c:pt idx="16">
                  <c:v>7.8624236579877778</c:v>
                </c:pt>
                <c:pt idx="17">
                  <c:v>4.4037287045965918</c:v>
                </c:pt>
                <c:pt idx="18">
                  <c:v>7.1102539376406302</c:v>
                </c:pt>
              </c:numCache>
            </c:numRef>
          </c:val>
        </c:ser>
        <c:dLbls>
          <c:showLegendKey val="0"/>
          <c:showVal val="0"/>
          <c:showCatName val="0"/>
          <c:showSerName val="0"/>
          <c:showPercent val="0"/>
          <c:showBubbleSize val="0"/>
        </c:dLbls>
        <c:gapWidth val="182"/>
        <c:axId val="222608280"/>
        <c:axId val="222608672"/>
      </c:barChart>
      <c:catAx>
        <c:axId val="222608280"/>
        <c:scaling>
          <c:orientation val="minMax"/>
        </c:scaling>
        <c:delete val="1"/>
        <c:axPos val="b"/>
        <c:numFmt formatCode="General" sourceLinked="1"/>
        <c:majorTickMark val="none"/>
        <c:minorTickMark val="none"/>
        <c:tickLblPos val="nextTo"/>
        <c:crossAx val="222608672"/>
        <c:crosses val="autoZero"/>
        <c:auto val="1"/>
        <c:lblAlgn val="ctr"/>
        <c:lblOffset val="100"/>
        <c:noMultiLvlLbl val="0"/>
      </c:catAx>
      <c:valAx>
        <c:axId val="22260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608280"/>
        <c:crosses val="autoZero"/>
        <c:crossBetween val="between"/>
      </c:valAx>
      <c:spPr>
        <a:noFill/>
        <a:ln>
          <a:noFill/>
        </a:ln>
        <a:effectLst/>
      </c:spPr>
    </c:plotArea>
    <c:legend>
      <c:legendPos val="b"/>
      <c:layout>
        <c:manualLayout>
          <c:xMode val="edge"/>
          <c:yMode val="edge"/>
          <c:x val="5.0208198901168601E-2"/>
          <c:y val="0.121452041812837"/>
          <c:w val="0.190516098290582"/>
          <c:h val="0.15591832794191601"/>
        </c:manualLayout>
      </c:layout>
      <c:overlay val="0"/>
      <c:spPr>
        <a:solidFill>
          <a:schemeClr val="accent3">
            <a:lumMod val="40000"/>
            <a:lumOff val="60000"/>
          </a:schemeClr>
        </a:solidFill>
        <a:ln>
          <a:solidFill>
            <a:srgbClr val="92D050"/>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Priority</a:t>
            </a:r>
            <a:r>
              <a:rPr lang="en-US" sz="2000" baseline="0" dirty="0" smtClean="0"/>
              <a:t> of Mental Health</a:t>
            </a:r>
            <a:endParaRPr lang="en-US" sz="2000" dirty="0"/>
          </a:p>
        </c:rich>
      </c:tx>
      <c:layout>
        <c:manualLayout>
          <c:xMode val="edge"/>
          <c:yMode val="edge"/>
          <c:x val="0.20516894435492899"/>
          <c:y val="5.269727765310389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82152680749101"/>
          <c:y val="0.30775440671187199"/>
          <c:w val="0.68436357312955598"/>
          <c:h val="0.73638193169604005"/>
        </c:manualLayout>
      </c:layout>
      <c:doughnutChart>
        <c:varyColors val="1"/>
        <c:ser>
          <c:idx val="0"/>
          <c:order val="0"/>
          <c:tx>
            <c:strRef>
              <c:f>Sheet1!$B$1</c:f>
              <c:strCache>
                <c:ptCount val="1"/>
                <c:pt idx="0">
                  <c:v>%</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Lbls>
            <c:dLbl>
              <c:idx val="0"/>
              <c:layout>
                <c:manualLayout>
                  <c:x val="7.8784252398351698E-2"/>
                  <c:y val="-0.17162269203342201"/>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082912627976"/>
                  <c:y val="-1.65021317501098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6.9831496443993502E-2"/>
                  <c:y val="-0.168322255648164"/>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Top Priority</c:v>
                </c:pt>
                <c:pt idx="1">
                  <c:v>High</c:v>
                </c:pt>
                <c:pt idx="2">
                  <c:v>Moderate</c:v>
                </c:pt>
                <c:pt idx="3">
                  <c:v>Somewhat of a priority</c:v>
                </c:pt>
                <c:pt idx="4">
                  <c:v>Low</c:v>
                </c:pt>
                <c:pt idx="5">
                  <c:v>Lowest Priority</c:v>
                </c:pt>
              </c:strCache>
            </c:strRef>
          </c:cat>
          <c:val>
            <c:numRef>
              <c:f>Sheet1!$B$2:$B$7</c:f>
              <c:numCache>
                <c:formatCode>General</c:formatCode>
                <c:ptCount val="6"/>
                <c:pt idx="0">
                  <c:v>4.5</c:v>
                </c:pt>
                <c:pt idx="1">
                  <c:v>39.799999999999997</c:v>
                </c:pt>
                <c:pt idx="2">
                  <c:v>30.7</c:v>
                </c:pt>
                <c:pt idx="3">
                  <c:v>10.199999999999999</c:v>
                </c:pt>
                <c:pt idx="4">
                  <c:v>12.5</c:v>
                </c:pt>
                <c:pt idx="5">
                  <c:v>2.2999999999999998</c:v>
                </c:pt>
              </c:numCache>
            </c:numRef>
          </c:val>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Perception of Employee Mental Health in Workplace Environment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1"/>
            <c:invertIfNegative val="0"/>
            <c:bubble3D val="0"/>
            <c:spPr>
              <a:solidFill>
                <a:srgbClr val="285EA0"/>
              </a:solidFill>
              <a:ln>
                <a:noFill/>
              </a:ln>
              <a:effectLst/>
            </c:spPr>
          </c:dPt>
          <c:dPt>
            <c:idx val="2"/>
            <c:invertIfNegative val="0"/>
            <c:bubble3D val="0"/>
            <c:spPr>
              <a:solidFill>
                <a:srgbClr val="1F8548"/>
              </a:solidFill>
              <a:ln>
                <a:noFill/>
              </a:ln>
              <a:effectLst/>
            </c:spPr>
          </c:dPt>
          <c:dPt>
            <c:idx val="3"/>
            <c:invertIfNegative val="0"/>
            <c:bubble3D val="0"/>
            <c:spPr>
              <a:solidFill>
                <a:srgbClr val="92D050"/>
              </a:solidFill>
              <a:ln>
                <a:noFill/>
              </a:ln>
              <a:effectLst/>
            </c:spPr>
          </c:dPt>
          <c:dPt>
            <c:idx val="4"/>
            <c:invertIfNegative val="0"/>
            <c:bubble3D val="0"/>
            <c:spPr>
              <a:solidFill>
                <a:srgbClr val="FABD50"/>
              </a:solidFill>
              <a:ln>
                <a:noFill/>
              </a:ln>
              <a:effectLst/>
            </c:spPr>
          </c:dPt>
          <c:dPt>
            <c:idx val="5"/>
            <c:invertIfNegative val="0"/>
            <c:bubble3D val="0"/>
            <c:spPr>
              <a:solidFill>
                <a:srgbClr val="FF99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don't know</c:v>
                </c:pt>
                <c:pt idx="1">
                  <c:v>Poor</c:v>
                </c:pt>
                <c:pt idx="2">
                  <c:v>Fair</c:v>
                </c:pt>
                <c:pt idx="3">
                  <c:v>Good</c:v>
                </c:pt>
                <c:pt idx="4">
                  <c:v>Very Good</c:v>
                </c:pt>
                <c:pt idx="5">
                  <c:v>Excellent</c:v>
                </c:pt>
              </c:strCache>
            </c:strRef>
          </c:cat>
          <c:val>
            <c:numRef>
              <c:f>Sheet1!$B$2:$B$7</c:f>
              <c:numCache>
                <c:formatCode>0.0%</c:formatCode>
                <c:ptCount val="6"/>
                <c:pt idx="0">
                  <c:v>0</c:v>
                </c:pt>
                <c:pt idx="1">
                  <c:v>0.125</c:v>
                </c:pt>
                <c:pt idx="2">
                  <c:v>0.125</c:v>
                </c:pt>
                <c:pt idx="3">
                  <c:v>0.48899999999999999</c:v>
                </c:pt>
                <c:pt idx="4">
                  <c:v>0.23899999999999999</c:v>
                </c:pt>
                <c:pt idx="5">
                  <c:v>2.3E-2</c:v>
                </c:pt>
              </c:numCache>
            </c:numRef>
          </c:val>
        </c:ser>
        <c:dLbls>
          <c:dLblPos val="outEnd"/>
          <c:showLegendKey val="0"/>
          <c:showVal val="1"/>
          <c:showCatName val="0"/>
          <c:showSerName val="0"/>
          <c:showPercent val="0"/>
          <c:showBubbleSize val="0"/>
        </c:dLbls>
        <c:gapWidth val="182"/>
        <c:axId val="221962504"/>
        <c:axId val="221962896"/>
      </c:barChart>
      <c:catAx>
        <c:axId val="221962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962896"/>
        <c:crosses val="autoZero"/>
        <c:auto val="1"/>
        <c:lblAlgn val="ctr"/>
        <c:lblOffset val="100"/>
        <c:noMultiLvlLbl val="0"/>
      </c:catAx>
      <c:valAx>
        <c:axId val="22196289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96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7" rIns="91435" bIns="45717"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35" tIns="45717" rIns="91435" bIns="45717" rtlCol="0"/>
          <a:lstStyle>
            <a:lvl1pPr algn="r">
              <a:defRPr sz="1200"/>
            </a:lvl1pPr>
          </a:lstStyle>
          <a:p>
            <a:fld id="{4E42EA6F-E4F5-4564-A155-C14D5409BCD6}" type="datetimeFigureOut">
              <a:rPr lang="en-CA" smtClean="0"/>
              <a:t>11/10/2017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7" rIns="91435" bIns="45717"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7" rIns="91435"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7" rIns="91435" bIns="45717"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7" rIns="91435" bIns="45717" rtlCol="0" anchor="b"/>
          <a:lstStyle>
            <a:lvl1pPr algn="r">
              <a:defRPr sz="1200"/>
            </a:lvl1pPr>
          </a:lstStyle>
          <a:p>
            <a:fld id="{3EFB4C1C-9DA8-419B-85B5-3D5FC4DFEF3B}" type="slidenum">
              <a:rPr lang="en-CA" smtClean="0"/>
              <a:t>‹#›</a:t>
            </a:fld>
            <a:endParaRPr lang="en-CA"/>
          </a:p>
        </p:txBody>
      </p:sp>
    </p:spTree>
    <p:extLst>
      <p:ext uri="{BB962C8B-B14F-4D97-AF65-F5344CB8AC3E}">
        <p14:creationId xmlns:p14="http://schemas.microsoft.com/office/powerpoint/2010/main" val="99185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bdhu.com/classes-clinics-events/#event|workplace-wellness-psychologically-safe-workplace-conversations|488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tbdhu.com/classes-clinics-events/#event|workplace-wellness-how-should-managers-respond-to-mental-health|488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-Presenting</a:t>
            </a:r>
            <a:r>
              <a:rPr lang="en-CA" baseline="0" dirty="0" smtClean="0"/>
              <a:t> research results for the Superior Mental Wellness @ Work Project, specifically the needs assessment and baseline data results. </a:t>
            </a:r>
          </a:p>
          <a:p>
            <a:r>
              <a:rPr lang="en-CA" baseline="0" dirty="0" smtClean="0"/>
              <a:t>- </a:t>
            </a:r>
            <a:r>
              <a:rPr lang="en-CA" dirty="0" smtClean="0"/>
              <a:t>The</a:t>
            </a:r>
            <a:r>
              <a:rPr lang="en-CA" baseline="0" dirty="0" smtClean="0"/>
              <a:t> project, lead by the TBDHU, has brought together </a:t>
            </a:r>
            <a:r>
              <a:rPr lang="en-CA" dirty="0" smtClean="0"/>
              <a:t>key stakeholders in Thunder Bay to improve adult mental health in the community and across the district. The</a:t>
            </a:r>
            <a:r>
              <a:rPr lang="en-CA" baseline="0" dirty="0" smtClean="0"/>
              <a:t> TBDHU has partnered with the Centre of Addictions and Mental Health Services and Lakehead University during this phase of the project</a:t>
            </a:r>
            <a:endParaRPr lang="en-CA" dirty="0"/>
          </a:p>
        </p:txBody>
      </p:sp>
      <p:sp>
        <p:nvSpPr>
          <p:cNvPr id="4" name="Slide Number Placeholder 3"/>
          <p:cNvSpPr>
            <a:spLocks noGrp="1"/>
          </p:cNvSpPr>
          <p:nvPr>
            <p:ph type="sldNum" sz="quarter" idx="10"/>
          </p:nvPr>
        </p:nvSpPr>
        <p:spPr/>
        <p:txBody>
          <a:bodyPr/>
          <a:lstStyle/>
          <a:p>
            <a:fld id="{3EFB4C1C-9DA8-419B-85B5-3D5FC4DFEF3B}" type="slidenum">
              <a:rPr lang="en-CA" smtClean="0"/>
              <a:t>1</a:t>
            </a:fld>
            <a:endParaRPr lang="en-CA" dirty="0"/>
          </a:p>
        </p:txBody>
      </p:sp>
    </p:spTree>
    <p:extLst>
      <p:ext uri="{BB962C8B-B14F-4D97-AF65-F5344CB8AC3E}">
        <p14:creationId xmlns:p14="http://schemas.microsoft.com/office/powerpoint/2010/main" val="201033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12</a:t>
            </a:fld>
            <a:endParaRPr lang="en-CA"/>
          </a:p>
        </p:txBody>
      </p:sp>
    </p:spTree>
    <p:extLst>
      <p:ext uri="{BB962C8B-B14F-4D97-AF65-F5344CB8AC3E}">
        <p14:creationId xmlns:p14="http://schemas.microsoft.com/office/powerpoint/2010/main" val="94471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13</a:t>
            </a:fld>
            <a:endParaRPr lang="en-CA"/>
          </a:p>
        </p:txBody>
      </p:sp>
    </p:spTree>
    <p:extLst>
      <p:ext uri="{BB962C8B-B14F-4D97-AF65-F5344CB8AC3E}">
        <p14:creationId xmlns:p14="http://schemas.microsoft.com/office/powerpoint/2010/main" val="39474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 NAICS codes- Total: 77,775 (2006)</a:t>
            </a:r>
          </a:p>
          <a:p>
            <a:r>
              <a:rPr lang="en-US" sz="1200" kern="1200" dirty="0" smtClean="0">
                <a:solidFill>
                  <a:schemeClr val="tx1"/>
                </a:solidFill>
                <a:effectLst/>
                <a:latin typeface="+mn-lt"/>
                <a:ea typeface="+mn-ea"/>
                <a:cs typeface="+mn-cs"/>
              </a:rPr>
              <a:t>Agriculture, forestry, fishing, and hunting (11)- 2520</a:t>
            </a:r>
          </a:p>
          <a:p>
            <a:r>
              <a:rPr lang="en-US" sz="1200" kern="1200" dirty="0" smtClean="0">
                <a:solidFill>
                  <a:schemeClr val="tx1"/>
                </a:solidFill>
                <a:effectLst/>
                <a:latin typeface="+mn-lt"/>
                <a:ea typeface="+mn-ea"/>
                <a:cs typeface="+mn-cs"/>
              </a:rPr>
              <a:t>Mining, quarrying, and oil and gas extraction (21)- 1505</a:t>
            </a:r>
          </a:p>
          <a:p>
            <a:r>
              <a:rPr lang="en-US" sz="1200" kern="1200" dirty="0" smtClean="0">
                <a:solidFill>
                  <a:schemeClr val="tx1"/>
                </a:solidFill>
                <a:effectLst/>
                <a:latin typeface="+mn-lt"/>
                <a:ea typeface="+mn-ea"/>
                <a:cs typeface="+mn-cs"/>
              </a:rPr>
              <a:t>Utilities (22) - 850</a:t>
            </a:r>
          </a:p>
          <a:p>
            <a:r>
              <a:rPr lang="en-US" sz="1200" kern="1200" dirty="0" smtClean="0">
                <a:solidFill>
                  <a:schemeClr val="tx1"/>
                </a:solidFill>
                <a:effectLst/>
                <a:latin typeface="+mn-lt"/>
                <a:ea typeface="+mn-ea"/>
                <a:cs typeface="+mn-cs"/>
              </a:rPr>
              <a:t>Construction (23) - 4030</a:t>
            </a:r>
          </a:p>
          <a:p>
            <a:r>
              <a:rPr lang="en-US" sz="1200" kern="1200" dirty="0" smtClean="0">
                <a:solidFill>
                  <a:schemeClr val="tx1"/>
                </a:solidFill>
                <a:effectLst/>
                <a:latin typeface="+mn-lt"/>
                <a:ea typeface="+mn-ea"/>
                <a:cs typeface="+mn-cs"/>
              </a:rPr>
              <a:t>Manufacturing (31-33) - 7200</a:t>
            </a:r>
          </a:p>
          <a:p>
            <a:r>
              <a:rPr lang="en-US" sz="1200" kern="1200" dirty="0" smtClean="0">
                <a:solidFill>
                  <a:schemeClr val="tx1"/>
                </a:solidFill>
                <a:effectLst/>
                <a:latin typeface="+mn-lt"/>
                <a:ea typeface="+mn-ea"/>
                <a:cs typeface="+mn-cs"/>
              </a:rPr>
              <a:t>Wholesale trade (41)- 2040</a:t>
            </a:r>
          </a:p>
          <a:p>
            <a:r>
              <a:rPr lang="en-US" sz="1200" kern="1200" dirty="0" smtClean="0">
                <a:solidFill>
                  <a:schemeClr val="tx1"/>
                </a:solidFill>
                <a:effectLst/>
                <a:latin typeface="+mn-lt"/>
                <a:ea typeface="+mn-ea"/>
                <a:cs typeface="+mn-cs"/>
              </a:rPr>
              <a:t>Retail trade (44-45)- 9220</a:t>
            </a:r>
          </a:p>
          <a:p>
            <a:r>
              <a:rPr lang="en-US" sz="1200" kern="1200" dirty="0" smtClean="0">
                <a:solidFill>
                  <a:schemeClr val="tx1"/>
                </a:solidFill>
                <a:effectLst/>
                <a:latin typeface="+mn-lt"/>
                <a:ea typeface="+mn-ea"/>
                <a:cs typeface="+mn-cs"/>
              </a:rPr>
              <a:t>Transportation and warehousing (48-49)- 4630</a:t>
            </a:r>
          </a:p>
          <a:p>
            <a:r>
              <a:rPr lang="en-US" sz="1200" kern="1200" dirty="0" smtClean="0">
                <a:solidFill>
                  <a:schemeClr val="tx1"/>
                </a:solidFill>
                <a:effectLst/>
                <a:latin typeface="+mn-lt"/>
                <a:ea typeface="+mn-ea"/>
                <a:cs typeface="+mn-cs"/>
              </a:rPr>
              <a:t>Information and cultural industries (51)- 1300</a:t>
            </a:r>
          </a:p>
          <a:p>
            <a:r>
              <a:rPr lang="en-US" sz="1200" kern="1200" dirty="0" smtClean="0">
                <a:solidFill>
                  <a:schemeClr val="tx1"/>
                </a:solidFill>
                <a:effectLst/>
                <a:latin typeface="+mn-lt"/>
                <a:ea typeface="+mn-ea"/>
                <a:cs typeface="+mn-cs"/>
              </a:rPr>
              <a:t>Finance and Insurance (52)- 1810</a:t>
            </a:r>
          </a:p>
          <a:p>
            <a:r>
              <a:rPr lang="en-US" sz="1200" kern="1200" dirty="0" smtClean="0">
                <a:solidFill>
                  <a:schemeClr val="tx1"/>
                </a:solidFill>
                <a:effectLst/>
                <a:latin typeface="+mn-lt"/>
                <a:ea typeface="+mn-ea"/>
                <a:cs typeface="+mn-cs"/>
              </a:rPr>
              <a:t>Real estate and rental and leasing (53) - 1070</a:t>
            </a:r>
          </a:p>
          <a:p>
            <a:r>
              <a:rPr lang="en-US" sz="1200" kern="1200" dirty="0" smtClean="0">
                <a:solidFill>
                  <a:schemeClr val="tx1"/>
                </a:solidFill>
                <a:effectLst/>
                <a:latin typeface="+mn-lt"/>
                <a:ea typeface="+mn-ea"/>
                <a:cs typeface="+mn-cs"/>
              </a:rPr>
              <a:t>Professional, scientific and technical services (54) - 2985</a:t>
            </a:r>
          </a:p>
          <a:p>
            <a:r>
              <a:rPr lang="en-US" sz="1200" kern="1200" dirty="0" smtClean="0">
                <a:solidFill>
                  <a:schemeClr val="tx1"/>
                </a:solidFill>
                <a:effectLst/>
                <a:latin typeface="+mn-lt"/>
                <a:ea typeface="+mn-ea"/>
                <a:cs typeface="+mn-cs"/>
              </a:rPr>
              <a:t>Management of companies and enterprises (55) - 0</a:t>
            </a:r>
          </a:p>
          <a:p>
            <a:r>
              <a:rPr lang="en-US" sz="1200" kern="1200" dirty="0" smtClean="0">
                <a:solidFill>
                  <a:schemeClr val="tx1"/>
                </a:solidFill>
                <a:effectLst/>
                <a:latin typeface="+mn-lt"/>
                <a:ea typeface="+mn-ea"/>
                <a:cs typeface="+mn-cs"/>
              </a:rPr>
              <a:t>Administrative and support, waste management and remediation services (56) -3130</a:t>
            </a:r>
          </a:p>
          <a:p>
            <a:r>
              <a:rPr lang="en-US" sz="1200" kern="1200" dirty="0" smtClean="0">
                <a:solidFill>
                  <a:schemeClr val="tx1"/>
                </a:solidFill>
                <a:effectLst/>
                <a:latin typeface="+mn-lt"/>
                <a:ea typeface="+mn-ea"/>
                <a:cs typeface="+mn-cs"/>
              </a:rPr>
              <a:t>Educational services (61)- 6710</a:t>
            </a:r>
          </a:p>
          <a:p>
            <a:r>
              <a:rPr lang="en-US" sz="1200" kern="1200" dirty="0" smtClean="0">
                <a:solidFill>
                  <a:schemeClr val="tx1"/>
                </a:solidFill>
                <a:effectLst/>
                <a:latin typeface="+mn-lt"/>
                <a:ea typeface="+mn-ea"/>
                <a:cs typeface="+mn-cs"/>
              </a:rPr>
              <a:t>Arts, entertainment and recreation (62) - 1680</a:t>
            </a:r>
          </a:p>
          <a:p>
            <a:r>
              <a:rPr lang="en-US" sz="1200" kern="1200" dirty="0" smtClean="0">
                <a:solidFill>
                  <a:schemeClr val="tx1"/>
                </a:solidFill>
                <a:effectLst/>
                <a:latin typeface="+mn-lt"/>
                <a:ea typeface="+mn-ea"/>
                <a:cs typeface="+mn-cs"/>
              </a:rPr>
              <a:t>Health care and social assistance (71) 10,650</a:t>
            </a:r>
          </a:p>
          <a:p>
            <a:r>
              <a:rPr lang="en-US" sz="1200" kern="1200" dirty="0" smtClean="0">
                <a:solidFill>
                  <a:schemeClr val="tx1"/>
                </a:solidFill>
                <a:effectLst/>
                <a:latin typeface="+mn-lt"/>
                <a:ea typeface="+mn-ea"/>
                <a:cs typeface="+mn-cs"/>
              </a:rPr>
              <a:t>Accommodation and food services (72)- 6115</a:t>
            </a:r>
          </a:p>
          <a:p>
            <a:r>
              <a:rPr lang="en-US" sz="1200" kern="1200" dirty="0" smtClean="0">
                <a:solidFill>
                  <a:schemeClr val="tx1"/>
                </a:solidFill>
                <a:effectLst/>
                <a:latin typeface="+mn-lt"/>
                <a:ea typeface="+mn-ea"/>
                <a:cs typeface="+mn-cs"/>
              </a:rPr>
              <a:t>Other services (except public administration) (81)- 3425</a:t>
            </a:r>
          </a:p>
          <a:p>
            <a:r>
              <a:rPr lang="en-US" sz="1200" kern="1200" dirty="0" smtClean="0">
                <a:solidFill>
                  <a:schemeClr val="tx1"/>
                </a:solidFill>
                <a:effectLst/>
                <a:latin typeface="+mn-lt"/>
                <a:ea typeface="+mn-ea"/>
                <a:cs typeface="+mn-cs"/>
              </a:rPr>
              <a:t>Public administration (91)- 5530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FB4C1C-9DA8-419B-85B5-3D5FC4DFEF3B}" type="slidenum">
              <a:rPr lang="en-CA" smtClean="0"/>
              <a:t>14</a:t>
            </a:fld>
            <a:endParaRPr lang="en-CA"/>
          </a:p>
        </p:txBody>
      </p:sp>
    </p:spTree>
    <p:extLst>
      <p:ext uri="{BB962C8B-B14F-4D97-AF65-F5344CB8AC3E}">
        <p14:creationId xmlns:p14="http://schemas.microsoft.com/office/powerpoint/2010/main" val="73494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Zero</a:t>
            </a:r>
            <a:r>
              <a:rPr lang="en-US" baseline="0" dirty="0" smtClean="0"/>
              <a:t> participation in 1) Agriculture/Forestry/Fishing industries, 2) Mining, quarrying and extraction, 3) Wholesale trade, 4) real Estate, rental, leasing, 5) administrative, waste management, remediation services</a:t>
            </a:r>
          </a:p>
          <a:p>
            <a:r>
              <a:rPr lang="en-US" baseline="0" dirty="0" smtClean="0"/>
              <a:t>- Data collection occurred in late fall (season-dependent industries harder to contact, also have lower proportions in population)</a:t>
            </a:r>
          </a:p>
          <a:p>
            <a:r>
              <a:rPr lang="en-US" baseline="0" dirty="0" smtClean="0"/>
              <a:t>Low sample population in manufacturing and retail trade industries (industries employee large proportion of Thunder Bay and district, manufacturing and retail in Thunder Bay may be corporations with higher management employed elsewhere- harder to gain permission to participate)</a:t>
            </a:r>
          </a:p>
          <a:p>
            <a:endParaRPr lang="en-US" baseline="0" dirty="0" smtClean="0"/>
          </a:p>
          <a:p>
            <a:r>
              <a:rPr lang="en-US" baseline="0" dirty="0" smtClean="0"/>
              <a:t>Over-representation of professional/scientific services, educational services, and health care/social assistance</a:t>
            </a:r>
          </a:p>
          <a:p>
            <a:r>
              <a:rPr lang="en-US" baseline="0" dirty="0" smtClean="0"/>
              <a:t>- Services may be more educated in health and mental wellness and may be more willing to participate/realize MH and MW is an issue that needs to be addressed</a:t>
            </a:r>
          </a:p>
          <a:p>
            <a:endParaRPr lang="en-US" baseline="0" dirty="0" smtClean="0"/>
          </a:p>
          <a:p>
            <a:r>
              <a:rPr lang="en-US" sz="1200" u="sng" kern="1200" dirty="0" smtClean="0">
                <a:solidFill>
                  <a:schemeClr val="tx1"/>
                </a:solidFill>
                <a:effectLst/>
                <a:latin typeface="+mn-lt"/>
                <a:ea typeface="+mn-ea"/>
                <a:cs typeface="+mn-cs"/>
              </a:rPr>
              <a:t> NAICS codes- Total: 77,775 (2006)</a:t>
            </a:r>
          </a:p>
          <a:p>
            <a:r>
              <a:rPr lang="en-US" sz="1200" kern="1200" dirty="0" smtClean="0">
                <a:solidFill>
                  <a:schemeClr val="tx1"/>
                </a:solidFill>
                <a:effectLst/>
                <a:latin typeface="+mn-lt"/>
                <a:ea typeface="+mn-ea"/>
                <a:cs typeface="+mn-cs"/>
              </a:rPr>
              <a:t>Agriculture, forestry, fishing, and hunting (11)- 2520</a:t>
            </a:r>
          </a:p>
          <a:p>
            <a:r>
              <a:rPr lang="en-US" sz="1200" kern="1200" dirty="0" smtClean="0">
                <a:solidFill>
                  <a:schemeClr val="tx1"/>
                </a:solidFill>
                <a:effectLst/>
                <a:latin typeface="+mn-lt"/>
                <a:ea typeface="+mn-ea"/>
                <a:cs typeface="+mn-cs"/>
              </a:rPr>
              <a:t>Mining, quarrying, and oil and gas extraction (21)- 1505</a:t>
            </a:r>
          </a:p>
          <a:p>
            <a:r>
              <a:rPr lang="en-US" sz="1200" kern="1200" dirty="0" smtClean="0">
                <a:solidFill>
                  <a:schemeClr val="tx1"/>
                </a:solidFill>
                <a:effectLst/>
                <a:latin typeface="+mn-lt"/>
                <a:ea typeface="+mn-ea"/>
                <a:cs typeface="+mn-cs"/>
              </a:rPr>
              <a:t>Utilities (22) - 850</a:t>
            </a:r>
          </a:p>
          <a:p>
            <a:r>
              <a:rPr lang="en-US" sz="1200" kern="1200" dirty="0" smtClean="0">
                <a:solidFill>
                  <a:schemeClr val="tx1"/>
                </a:solidFill>
                <a:effectLst/>
                <a:latin typeface="+mn-lt"/>
                <a:ea typeface="+mn-ea"/>
                <a:cs typeface="+mn-cs"/>
              </a:rPr>
              <a:t>Construction (23) - 4030</a:t>
            </a:r>
          </a:p>
          <a:p>
            <a:r>
              <a:rPr lang="en-US" sz="1200" kern="1200" dirty="0" smtClean="0">
                <a:solidFill>
                  <a:schemeClr val="tx1"/>
                </a:solidFill>
                <a:effectLst/>
                <a:latin typeface="+mn-lt"/>
                <a:ea typeface="+mn-ea"/>
                <a:cs typeface="+mn-cs"/>
              </a:rPr>
              <a:t>Manufacturing (31-33) - 7200</a:t>
            </a:r>
          </a:p>
          <a:p>
            <a:r>
              <a:rPr lang="en-US" sz="1200" kern="1200" dirty="0" smtClean="0">
                <a:solidFill>
                  <a:schemeClr val="tx1"/>
                </a:solidFill>
                <a:effectLst/>
                <a:latin typeface="+mn-lt"/>
                <a:ea typeface="+mn-ea"/>
                <a:cs typeface="+mn-cs"/>
              </a:rPr>
              <a:t>Wholesale trade (41)- 2040</a:t>
            </a:r>
          </a:p>
          <a:p>
            <a:r>
              <a:rPr lang="en-US" sz="1200" kern="1200" dirty="0" smtClean="0">
                <a:solidFill>
                  <a:schemeClr val="tx1"/>
                </a:solidFill>
                <a:effectLst/>
                <a:latin typeface="+mn-lt"/>
                <a:ea typeface="+mn-ea"/>
                <a:cs typeface="+mn-cs"/>
              </a:rPr>
              <a:t>Retail trade (44-45)- 9220</a:t>
            </a:r>
          </a:p>
          <a:p>
            <a:r>
              <a:rPr lang="en-US" sz="1200" kern="1200" dirty="0" smtClean="0">
                <a:solidFill>
                  <a:schemeClr val="tx1"/>
                </a:solidFill>
                <a:effectLst/>
                <a:latin typeface="+mn-lt"/>
                <a:ea typeface="+mn-ea"/>
                <a:cs typeface="+mn-cs"/>
              </a:rPr>
              <a:t>Transportation and warehousing (48-49)- 4630</a:t>
            </a:r>
          </a:p>
          <a:p>
            <a:r>
              <a:rPr lang="en-US" sz="1200" kern="1200" dirty="0" smtClean="0">
                <a:solidFill>
                  <a:schemeClr val="tx1"/>
                </a:solidFill>
                <a:effectLst/>
                <a:latin typeface="+mn-lt"/>
                <a:ea typeface="+mn-ea"/>
                <a:cs typeface="+mn-cs"/>
              </a:rPr>
              <a:t>Information and cultural industries (51)- 1300</a:t>
            </a:r>
          </a:p>
          <a:p>
            <a:r>
              <a:rPr lang="en-US" sz="1200" kern="1200" dirty="0" smtClean="0">
                <a:solidFill>
                  <a:schemeClr val="tx1"/>
                </a:solidFill>
                <a:effectLst/>
                <a:latin typeface="+mn-lt"/>
                <a:ea typeface="+mn-ea"/>
                <a:cs typeface="+mn-cs"/>
              </a:rPr>
              <a:t>Finance and Insurance (52)- 1810</a:t>
            </a:r>
          </a:p>
          <a:p>
            <a:r>
              <a:rPr lang="en-US" sz="1200" kern="1200" dirty="0" smtClean="0">
                <a:solidFill>
                  <a:schemeClr val="tx1"/>
                </a:solidFill>
                <a:effectLst/>
                <a:latin typeface="+mn-lt"/>
                <a:ea typeface="+mn-ea"/>
                <a:cs typeface="+mn-cs"/>
              </a:rPr>
              <a:t>Real estate and rental and leasing (53) - 1070</a:t>
            </a:r>
          </a:p>
          <a:p>
            <a:r>
              <a:rPr lang="en-US" sz="1200" kern="1200" dirty="0" smtClean="0">
                <a:solidFill>
                  <a:schemeClr val="tx1"/>
                </a:solidFill>
                <a:effectLst/>
                <a:latin typeface="+mn-lt"/>
                <a:ea typeface="+mn-ea"/>
                <a:cs typeface="+mn-cs"/>
              </a:rPr>
              <a:t>Professional, scientific and technical services (54) - 2985</a:t>
            </a:r>
          </a:p>
          <a:p>
            <a:r>
              <a:rPr lang="en-US" sz="1200" kern="1200" dirty="0" smtClean="0">
                <a:solidFill>
                  <a:schemeClr val="tx1"/>
                </a:solidFill>
                <a:effectLst/>
                <a:latin typeface="+mn-lt"/>
                <a:ea typeface="+mn-ea"/>
                <a:cs typeface="+mn-cs"/>
              </a:rPr>
              <a:t>Management of companies and enterprises (55) - 0</a:t>
            </a:r>
          </a:p>
          <a:p>
            <a:r>
              <a:rPr lang="en-US" sz="1200" kern="1200" dirty="0" smtClean="0">
                <a:solidFill>
                  <a:schemeClr val="tx1"/>
                </a:solidFill>
                <a:effectLst/>
                <a:latin typeface="+mn-lt"/>
                <a:ea typeface="+mn-ea"/>
                <a:cs typeface="+mn-cs"/>
              </a:rPr>
              <a:t>Administrative and support, waste management and remediation services (56) -3130</a:t>
            </a:r>
          </a:p>
          <a:p>
            <a:r>
              <a:rPr lang="en-US" sz="1200" kern="1200" dirty="0" smtClean="0">
                <a:solidFill>
                  <a:schemeClr val="tx1"/>
                </a:solidFill>
                <a:effectLst/>
                <a:latin typeface="+mn-lt"/>
                <a:ea typeface="+mn-ea"/>
                <a:cs typeface="+mn-cs"/>
              </a:rPr>
              <a:t>Educational services (61)- 6710</a:t>
            </a:r>
          </a:p>
          <a:p>
            <a:r>
              <a:rPr lang="en-US" sz="1200" kern="1200" dirty="0" smtClean="0">
                <a:solidFill>
                  <a:schemeClr val="tx1"/>
                </a:solidFill>
                <a:effectLst/>
                <a:latin typeface="+mn-lt"/>
                <a:ea typeface="+mn-ea"/>
                <a:cs typeface="+mn-cs"/>
              </a:rPr>
              <a:t>Arts, entertainment and recreation (62) - 1680</a:t>
            </a:r>
          </a:p>
          <a:p>
            <a:r>
              <a:rPr lang="en-US" sz="1200" kern="1200" dirty="0" smtClean="0">
                <a:solidFill>
                  <a:schemeClr val="tx1"/>
                </a:solidFill>
                <a:effectLst/>
                <a:latin typeface="+mn-lt"/>
                <a:ea typeface="+mn-ea"/>
                <a:cs typeface="+mn-cs"/>
              </a:rPr>
              <a:t>Health care and social assistance (71) 10,650</a:t>
            </a:r>
          </a:p>
          <a:p>
            <a:r>
              <a:rPr lang="en-US" sz="1200" kern="1200" dirty="0" smtClean="0">
                <a:solidFill>
                  <a:schemeClr val="tx1"/>
                </a:solidFill>
                <a:effectLst/>
                <a:latin typeface="+mn-lt"/>
                <a:ea typeface="+mn-ea"/>
                <a:cs typeface="+mn-cs"/>
              </a:rPr>
              <a:t>Accommodation and food services (72)- 6115</a:t>
            </a:r>
          </a:p>
          <a:p>
            <a:r>
              <a:rPr lang="en-US" sz="1200" kern="1200" dirty="0" smtClean="0">
                <a:solidFill>
                  <a:schemeClr val="tx1"/>
                </a:solidFill>
                <a:effectLst/>
                <a:latin typeface="+mn-lt"/>
                <a:ea typeface="+mn-ea"/>
                <a:cs typeface="+mn-cs"/>
              </a:rPr>
              <a:t>Other services (except public administration) (81)- 3425</a:t>
            </a:r>
          </a:p>
          <a:p>
            <a:r>
              <a:rPr lang="en-US" sz="1200" kern="1200" dirty="0" smtClean="0">
                <a:solidFill>
                  <a:schemeClr val="tx1"/>
                </a:solidFill>
                <a:effectLst/>
                <a:latin typeface="+mn-lt"/>
                <a:ea typeface="+mn-ea"/>
                <a:cs typeface="+mn-cs"/>
              </a:rPr>
              <a:t>Public administration (91)- 5530</a:t>
            </a:r>
          </a:p>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15</a:t>
            </a:fld>
            <a:endParaRPr lang="en-CA"/>
          </a:p>
        </p:txBody>
      </p:sp>
    </p:spTree>
    <p:extLst>
      <p:ext uri="{BB962C8B-B14F-4D97-AF65-F5344CB8AC3E}">
        <p14:creationId xmlns:p14="http://schemas.microsoft.com/office/powerpoint/2010/main" val="639117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Evaluation</a:t>
            </a:r>
            <a:r>
              <a:rPr lang="en-CA" sz="1200" baseline="0" dirty="0" smtClean="0"/>
              <a:t> on e</a:t>
            </a:r>
            <a:r>
              <a:rPr lang="en-CA" sz="1200" dirty="0" smtClean="0"/>
              <a:t>ffectiveness in improving MH awareness, and access to MH-related resources and support within Thunder Bay and District.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October 19, 9:00 am - 12:00 pm - </a:t>
            </a:r>
            <a:r>
              <a:rPr lang="en-US" sz="1200" b="0" i="0" kern="1200" dirty="0" smtClean="0">
                <a:solidFill>
                  <a:schemeClr val="tx1"/>
                </a:solidFill>
                <a:effectLst/>
                <a:latin typeface="+mn-lt"/>
                <a:ea typeface="+mn-ea"/>
                <a:cs typeface="+mn-cs"/>
                <a:hlinkClick r:id="rId3"/>
              </a:rPr>
              <a:t>Psychologically Safe Workplace Conversations</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November 16, 12:30 pm - 2:00 pm - </a:t>
            </a:r>
            <a:r>
              <a:rPr lang="en-US" sz="1200" b="0" i="0" kern="1200" dirty="0" smtClean="0">
                <a:solidFill>
                  <a:schemeClr val="tx1"/>
                </a:solidFill>
                <a:effectLst/>
                <a:latin typeface="+mn-lt"/>
                <a:ea typeface="+mn-ea"/>
                <a:cs typeface="+mn-cs"/>
                <a:hlinkClick r:id="rId4"/>
              </a:rPr>
              <a:t>How Should Managers Respond (to Mental Health)</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16</a:t>
            </a:fld>
            <a:endParaRPr lang="en-CA"/>
          </a:p>
        </p:txBody>
      </p:sp>
    </p:spTree>
    <p:extLst>
      <p:ext uri="{BB962C8B-B14F-4D97-AF65-F5344CB8AC3E}">
        <p14:creationId xmlns:p14="http://schemas.microsoft.com/office/powerpoint/2010/main" val="182877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3EFB4C1C-9DA8-419B-85B5-3D5FC4DFEF3B}" type="slidenum">
              <a:rPr lang="en-CA" smtClean="0"/>
              <a:t>17</a:t>
            </a:fld>
            <a:endParaRPr lang="en-CA"/>
          </a:p>
        </p:txBody>
      </p:sp>
    </p:spTree>
    <p:extLst>
      <p:ext uri="{BB962C8B-B14F-4D97-AF65-F5344CB8AC3E}">
        <p14:creationId xmlns:p14="http://schemas.microsoft.com/office/powerpoint/2010/main" val="169997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18</a:t>
            </a:fld>
            <a:endParaRPr lang="en-CA"/>
          </a:p>
        </p:txBody>
      </p:sp>
    </p:spTree>
    <p:extLst>
      <p:ext uri="{BB962C8B-B14F-4D97-AF65-F5344CB8AC3E}">
        <p14:creationId xmlns:p14="http://schemas.microsoft.com/office/powerpoint/2010/main" val="130837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20</a:t>
            </a:fld>
            <a:endParaRPr lang="en-CA"/>
          </a:p>
        </p:txBody>
      </p:sp>
    </p:spTree>
    <p:extLst>
      <p:ext uri="{BB962C8B-B14F-4D97-AF65-F5344CB8AC3E}">
        <p14:creationId xmlns:p14="http://schemas.microsoft.com/office/powerpoint/2010/main" val="39474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21</a:t>
            </a:fld>
            <a:endParaRPr lang="en-CA"/>
          </a:p>
        </p:txBody>
      </p:sp>
    </p:spTree>
    <p:extLst>
      <p:ext uri="{BB962C8B-B14F-4D97-AF65-F5344CB8AC3E}">
        <p14:creationId xmlns:p14="http://schemas.microsoft.com/office/powerpoint/2010/main" val="1366188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22</a:t>
            </a:fld>
            <a:endParaRPr lang="en-CA"/>
          </a:p>
        </p:txBody>
      </p:sp>
    </p:spTree>
    <p:extLst>
      <p:ext uri="{BB962C8B-B14F-4D97-AF65-F5344CB8AC3E}">
        <p14:creationId xmlns:p14="http://schemas.microsoft.com/office/powerpoint/2010/main" val="136618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Workplace</a:t>
            </a:r>
            <a:r>
              <a:rPr lang="en-US" sz="1200" baseline="0" dirty="0" smtClean="0"/>
              <a:t> Mental health varies across the province. In the Thunder Bay district a great number of large employers are resource-based, thus are more vulnerable to unpredictable and volatile markets. In addition many of the District communities are geographically isolated and are underserved by community services.</a:t>
            </a:r>
          </a:p>
          <a:p>
            <a:pPr marL="171450" indent="-171450">
              <a:buFontTx/>
              <a:buChar char="-"/>
            </a:pPr>
            <a:r>
              <a:rPr lang="en-US" sz="1200" baseline="0" dirty="0" smtClean="0"/>
              <a:t>Statistics have shown residents in Northern Ontario rate their mental health as fair or poor more often than the Ontario average. This geographical area also reports higher rates of injury, suicide, addiction and chronic disease</a:t>
            </a:r>
          </a:p>
          <a:p>
            <a:pPr marL="171450" indent="-171450">
              <a:buFontTx/>
              <a:buChar char="-"/>
            </a:pPr>
            <a:r>
              <a:rPr lang="en-US" sz="1200" baseline="0" dirty="0" smtClean="0"/>
              <a:t>In a 2013 survey, local human resource professionals and wellness champions indicated a need for support to address workplace mental health.</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Many admit that, despite good intentions, they find it overwhelming and don’t know where to start. </a:t>
            </a:r>
          </a:p>
          <a:p>
            <a:pPr>
              <a:buFontTx/>
              <a:buChar char="-"/>
            </a:pPr>
            <a:r>
              <a:rPr lang="en-US" sz="1200" dirty="0" smtClean="0"/>
              <a:t>Very few, if any, have taken action to implement The Standard</a:t>
            </a:r>
          </a:p>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3</a:t>
            </a:fld>
            <a:endParaRPr lang="en-CA"/>
          </a:p>
        </p:txBody>
      </p:sp>
    </p:spTree>
    <p:extLst>
      <p:ext uri="{BB962C8B-B14F-4D97-AF65-F5344CB8AC3E}">
        <p14:creationId xmlns:p14="http://schemas.microsoft.com/office/powerpoint/2010/main" val="10859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t>
            </a:r>
            <a:r>
              <a:rPr lang="en-US" dirty="0" err="1" smtClean="0"/>
              <a:t>N.America</a:t>
            </a:r>
            <a:r>
              <a:rPr lang="en-US" baseline="0" dirty="0" smtClean="0"/>
              <a:t> Industry Classification System</a:t>
            </a:r>
          </a:p>
          <a:p>
            <a:pPr marL="171450" indent="-171450">
              <a:buFontTx/>
              <a:buChar char="-"/>
            </a:pPr>
            <a:r>
              <a:rPr lang="en-US" baseline="0" dirty="0" smtClean="0"/>
              <a:t>Business, finance and administrative</a:t>
            </a:r>
          </a:p>
          <a:p>
            <a:pPr marL="171450" indent="-171450">
              <a:buFontTx/>
              <a:buChar char="-"/>
            </a:pPr>
            <a:r>
              <a:rPr lang="en-US" baseline="0" dirty="0" smtClean="0"/>
              <a:t>Education, social science, government service (7,300)</a:t>
            </a:r>
          </a:p>
          <a:p>
            <a:pPr marL="171450" indent="-171450">
              <a:buFontTx/>
              <a:buChar char="-"/>
            </a:pPr>
            <a:r>
              <a:rPr lang="en-US" baseline="0" dirty="0" smtClean="0"/>
              <a:t>Sales </a:t>
            </a:r>
            <a:r>
              <a:rPr lang="en-US" baseline="0" smtClean="0"/>
              <a:t>and Service occupations (</a:t>
            </a:r>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23</a:t>
            </a:fld>
            <a:endParaRPr lang="en-CA"/>
          </a:p>
        </p:txBody>
      </p:sp>
    </p:spTree>
    <p:extLst>
      <p:ext uri="{BB962C8B-B14F-4D97-AF65-F5344CB8AC3E}">
        <p14:creationId xmlns:p14="http://schemas.microsoft.com/office/powerpoint/2010/main" val="63911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Workplace</a:t>
            </a:r>
            <a:r>
              <a:rPr lang="en-US" sz="1200" baseline="0" dirty="0" smtClean="0"/>
              <a:t> Mental health varies across the province. In the Thunder Bay district a great number of large employers are resource-based, thus are more vulnerable to unpredictable and volatile markets. In addition many of the District communities are geographically isolated and are underserved by community services.</a:t>
            </a:r>
          </a:p>
          <a:p>
            <a:pPr marL="171450" indent="-171450">
              <a:buFontTx/>
              <a:buChar char="-"/>
            </a:pPr>
            <a:r>
              <a:rPr lang="en-US" sz="1200" baseline="0" dirty="0" smtClean="0"/>
              <a:t>Statistics have shown residents in Northern Ontario rate their mental health as fair or poor more often than the Ontario average. This geographical area also reports higher rates of injury, suicide, addiction and chronic disease</a:t>
            </a:r>
          </a:p>
          <a:p>
            <a:pPr marL="171450" indent="-171450">
              <a:buFontTx/>
              <a:buChar char="-"/>
            </a:pPr>
            <a:r>
              <a:rPr lang="en-US" sz="1200" baseline="0" dirty="0" smtClean="0"/>
              <a:t>In a 2013 survey, local human resource professionals and wellness champions indicated a need for support to address workplace mental health.</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Many admit that, despite good intentions, they find it overwhelming and don’t know where to start. </a:t>
            </a:r>
          </a:p>
          <a:p>
            <a:pPr>
              <a:buFontTx/>
              <a:buChar char="-"/>
            </a:pPr>
            <a:r>
              <a:rPr lang="en-US" sz="1200" dirty="0" smtClean="0"/>
              <a:t>Very few, if any, have taken action to implement The Standard</a:t>
            </a:r>
          </a:p>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4</a:t>
            </a:fld>
            <a:endParaRPr lang="en-CA"/>
          </a:p>
        </p:txBody>
      </p:sp>
    </p:spTree>
    <p:extLst>
      <p:ext uri="{BB962C8B-B14F-4D97-AF65-F5344CB8AC3E}">
        <p14:creationId xmlns:p14="http://schemas.microsoft.com/office/powerpoint/2010/main" val="197748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CSA=Canadian Standards Association</a:t>
            </a:r>
            <a:r>
              <a:rPr lang="en-US" baseline="0" dirty="0" smtClean="0"/>
              <a:t> </a:t>
            </a:r>
          </a:p>
          <a:p>
            <a:r>
              <a:rPr lang="en-US" dirty="0" smtClean="0"/>
              <a:t>Employees cannot implement the Standard</a:t>
            </a:r>
            <a:r>
              <a:rPr lang="en-US" baseline="0" dirty="0" smtClean="0"/>
              <a:t> on their own</a:t>
            </a:r>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5</a:t>
            </a:fld>
            <a:endParaRPr lang="en-CA"/>
          </a:p>
        </p:txBody>
      </p:sp>
    </p:spTree>
    <p:extLst>
      <p:ext uri="{BB962C8B-B14F-4D97-AF65-F5344CB8AC3E}">
        <p14:creationId xmlns:p14="http://schemas.microsoft.com/office/powerpoint/2010/main" val="105451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 Increase worksite leaders with an in-depth understanding of the Standard and an action plan for the implementation of the Standard within their organization</a:t>
            </a:r>
          </a:p>
          <a:p>
            <a:r>
              <a:rPr lang="en-US" sz="1200" dirty="0" smtClean="0"/>
              <a:t>2) Increase knowledge and skills of leaders to build psychological safety in the workplace and the specific related topics</a:t>
            </a:r>
          </a:p>
          <a:p>
            <a:r>
              <a:rPr lang="en-US" sz="1200" dirty="0" smtClean="0"/>
              <a:t>3) Reduce mental health stigma</a:t>
            </a:r>
          </a:p>
          <a:p>
            <a:r>
              <a:rPr lang="en-US" sz="1200" dirty="0" smtClean="0"/>
              <a:t>4) Increase employee awareness of ways to protect mental health  </a:t>
            </a:r>
          </a:p>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6</a:t>
            </a:fld>
            <a:endParaRPr lang="en-CA"/>
          </a:p>
        </p:txBody>
      </p:sp>
    </p:spTree>
    <p:extLst>
      <p:ext uri="{BB962C8B-B14F-4D97-AF65-F5344CB8AC3E}">
        <p14:creationId xmlns:p14="http://schemas.microsoft.com/office/powerpoint/2010/main" val="88844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Salesgenie</a:t>
            </a:r>
            <a:r>
              <a:rPr lang="en-US" dirty="0" smtClean="0"/>
              <a:t>= online resource that provides</a:t>
            </a:r>
            <a:r>
              <a:rPr lang="en-US" baseline="0" dirty="0" smtClean="0"/>
              <a:t> contact information for over 5,000 employers in the city of  Thunder Bay</a:t>
            </a:r>
            <a:endParaRPr lang="en-US" dirty="0" smtClean="0"/>
          </a:p>
          <a:p>
            <a:r>
              <a:rPr lang="en-US" dirty="0" smtClean="0"/>
              <a:t>Once the data had been collected, it was analyzed using</a:t>
            </a:r>
            <a:r>
              <a:rPr lang="en-US" baseline="0" dirty="0" smtClean="0"/>
              <a:t> univariate descriptive statistics </a:t>
            </a:r>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8</a:t>
            </a:fld>
            <a:endParaRPr lang="en-CA"/>
          </a:p>
        </p:txBody>
      </p:sp>
    </p:spTree>
    <p:extLst>
      <p:ext uri="{BB962C8B-B14F-4D97-AF65-F5344CB8AC3E}">
        <p14:creationId xmlns:p14="http://schemas.microsoft.com/office/powerpoint/2010/main" val="116840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able to select multiple answers- Individuals who selected other indicated multiple worksites with employer</a:t>
            </a:r>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9</a:t>
            </a:fld>
            <a:endParaRPr lang="en-CA"/>
          </a:p>
        </p:txBody>
      </p:sp>
    </p:spTree>
    <p:extLst>
      <p:ext uri="{BB962C8B-B14F-4D97-AF65-F5344CB8AC3E}">
        <p14:creationId xmlns:p14="http://schemas.microsoft.com/office/powerpoint/2010/main" val="57612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10</a:t>
            </a:fld>
            <a:endParaRPr lang="en-CA"/>
          </a:p>
        </p:txBody>
      </p:sp>
    </p:spTree>
    <p:extLst>
      <p:ext uri="{BB962C8B-B14F-4D97-AF65-F5344CB8AC3E}">
        <p14:creationId xmlns:p14="http://schemas.microsoft.com/office/powerpoint/2010/main" val="134955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C1C-9DA8-419B-85B5-3D5FC4DFEF3B}" type="slidenum">
              <a:rPr lang="en-CA" smtClean="0"/>
              <a:t>11</a:t>
            </a:fld>
            <a:endParaRPr lang="en-CA"/>
          </a:p>
        </p:txBody>
      </p:sp>
    </p:spTree>
    <p:extLst>
      <p:ext uri="{BB962C8B-B14F-4D97-AF65-F5344CB8AC3E}">
        <p14:creationId xmlns:p14="http://schemas.microsoft.com/office/powerpoint/2010/main" val="189357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33075-4991-42C2-B519-AA969BDF164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49998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33075-4991-42C2-B519-AA969BDF164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222274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33075-4991-42C2-B519-AA969BDF164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253960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714490"/>
            <a:ext cx="6315092" cy="1470025"/>
          </a:xfrm>
        </p:spPr>
        <p:txBody>
          <a:bodyPr/>
          <a:lstStyle>
            <a:lvl1pPr algn="ctr">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2571736" y="3470263"/>
            <a:ext cx="5200664"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33075-4991-42C2-B519-AA969BDF164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1184144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33075-4991-42C2-B519-AA969BDF164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415082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33075-4991-42C2-B519-AA969BDF164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15688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D33075-4991-42C2-B519-AA969BDF164C}"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422536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33075-4991-42C2-B519-AA969BDF164C}"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37807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33075-4991-42C2-B519-AA969BDF164C}"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361389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33075-4991-42C2-B519-AA969BDF164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207151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33075-4991-42C2-B519-AA969BDF164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95D87-48BB-466B-A553-9C1BD06BA4A1}" type="slidenum">
              <a:rPr lang="en-US" smtClean="0"/>
              <a:t>‹#›</a:t>
            </a:fld>
            <a:endParaRPr lang="en-US"/>
          </a:p>
        </p:txBody>
      </p:sp>
    </p:spTree>
    <p:extLst>
      <p:ext uri="{BB962C8B-B14F-4D97-AF65-F5344CB8AC3E}">
        <p14:creationId xmlns:p14="http://schemas.microsoft.com/office/powerpoint/2010/main" val="388224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33075-4991-42C2-B519-AA969BDF164C}" type="datetimeFigureOut">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5D87-48BB-466B-A553-9C1BD06BA4A1}" type="slidenum">
              <a:rPr lang="en-US" smtClean="0"/>
              <a:t>‹#›</a:t>
            </a:fld>
            <a:endParaRPr lang="en-US"/>
          </a:p>
        </p:txBody>
      </p:sp>
    </p:spTree>
    <p:extLst>
      <p:ext uri="{BB962C8B-B14F-4D97-AF65-F5344CB8AC3E}">
        <p14:creationId xmlns:p14="http://schemas.microsoft.com/office/powerpoint/2010/main" val="2972339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3108" y="274638"/>
            <a:ext cx="6543692"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2143108" y="1600202"/>
            <a:ext cx="654369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1D917C-D772-4AF5-945B-5DFA2AE13917}" type="datetimeFigureOut">
              <a:rPr lang="en-US" smtClean="0">
                <a:solidFill>
                  <a:prstClr val="black">
                    <a:tint val="75000"/>
                  </a:prstClr>
                </a:solidFill>
              </a:rPr>
              <a:pPr/>
              <a:t>10/11/2017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70FB19-51A9-45B7-9B52-E335B3B9680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88642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spcBef>
          <a:spcPct val="0"/>
        </a:spcBef>
        <a:buNone/>
        <a:defRPr sz="2250" b="1" kern="1200">
          <a:solidFill>
            <a:schemeClr val="tx2"/>
          </a:solidFill>
          <a:latin typeface="Myriad Pro"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75000"/>
              <a:lumOff val="25000"/>
            </a:schemeClr>
          </a:solidFill>
          <a:latin typeface="Myriad Pro"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75000"/>
              <a:lumOff val="25000"/>
            </a:schemeClr>
          </a:solidFill>
          <a:latin typeface="Myriad Pro"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75000"/>
              <a:lumOff val="25000"/>
            </a:schemeClr>
          </a:solidFill>
          <a:latin typeface="Myriad Pro"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75000"/>
              <a:lumOff val="25000"/>
            </a:schemeClr>
          </a:solidFill>
          <a:latin typeface="Myriad Pro"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75000"/>
              <a:lumOff val="25000"/>
            </a:schemeClr>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gif"/><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365104"/>
            <a:ext cx="7632848" cy="954107"/>
          </a:xfrm>
          <a:prstGeom prst="rect">
            <a:avLst/>
          </a:prstGeom>
          <a:noFill/>
        </p:spPr>
        <p:txBody>
          <a:bodyPr wrap="square" rtlCol="0">
            <a:spAutoFit/>
          </a:bodyPr>
          <a:lstStyle/>
          <a:p>
            <a:r>
              <a:rPr lang="en-US" sz="2800" dirty="0">
                <a:solidFill>
                  <a:srgbClr val="285EA0"/>
                </a:solidFill>
              </a:rPr>
              <a:t>Phase 1: Needs Assessment and Baseline Data Preliminary </a:t>
            </a:r>
            <a:r>
              <a:rPr lang="en-US" sz="2800" dirty="0" smtClean="0">
                <a:solidFill>
                  <a:srgbClr val="285EA0"/>
                </a:solidFill>
              </a:rPr>
              <a:t>Results</a:t>
            </a:r>
            <a:endParaRPr lang="en-CA" sz="2800" dirty="0">
              <a:solidFill>
                <a:srgbClr val="285EA0"/>
              </a:solidFill>
            </a:endParaRPr>
          </a:p>
        </p:txBody>
      </p:sp>
      <p:grpSp>
        <p:nvGrpSpPr>
          <p:cNvPr id="9" name="Group 8"/>
          <p:cNvGrpSpPr/>
          <p:nvPr/>
        </p:nvGrpSpPr>
        <p:grpSpPr>
          <a:xfrm>
            <a:off x="107504" y="6525344"/>
            <a:ext cx="8928992" cy="288032"/>
            <a:chOff x="-36512" y="6525344"/>
            <a:chExt cx="9144000" cy="288032"/>
          </a:xfrm>
        </p:grpSpPr>
        <p:sp>
          <p:nvSpPr>
            <p:cNvPr id="24" name="Rectangle 23"/>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Subtitle 5"/>
          <p:cNvSpPr txBox="1">
            <a:spLocks/>
          </p:cNvSpPr>
          <p:nvPr/>
        </p:nvSpPr>
        <p:spPr>
          <a:xfrm>
            <a:off x="755576" y="5589239"/>
            <a:ext cx="7920879" cy="8608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50000"/>
                    <a:lumOff val="50000"/>
                  </a:schemeClr>
                </a:solidFill>
              </a:rPr>
              <a:t>Jessica Lowey (Presenter), V.L. Kristman, L. Fraser, S. Armstrong, J. </a:t>
            </a:r>
            <a:r>
              <a:rPr lang="en-US" sz="2000" dirty="0" err="1" smtClean="0">
                <a:solidFill>
                  <a:schemeClr val="tx1">
                    <a:lumMod val="50000"/>
                    <a:lumOff val="50000"/>
                  </a:schemeClr>
                </a:solidFill>
              </a:rPr>
              <a:t>Koski</a:t>
            </a:r>
            <a:endParaRPr lang="en-US" sz="2000" dirty="0" smtClean="0">
              <a:solidFill>
                <a:schemeClr val="tx1">
                  <a:lumMod val="50000"/>
                  <a:lumOff val="50000"/>
                </a:schemeClr>
              </a:solidFill>
            </a:endParaRPr>
          </a:p>
          <a:p>
            <a:pPr marL="0" indent="0">
              <a:buNone/>
            </a:pPr>
            <a:r>
              <a:rPr lang="en-US" sz="2000" dirty="0" smtClean="0">
                <a:solidFill>
                  <a:schemeClr val="tx1">
                    <a:lumMod val="50000"/>
                    <a:lumOff val="50000"/>
                  </a:schemeClr>
                </a:solidFill>
              </a:rPr>
              <a:t>February 3, 2017</a:t>
            </a:r>
            <a:endParaRPr lang="en-US" sz="2000" dirty="0">
              <a:solidFill>
                <a:schemeClr val="tx1">
                  <a:lumMod val="50000"/>
                  <a:lumOff val="50000"/>
                </a:schemeClr>
              </a:solidFill>
            </a:endParaRPr>
          </a:p>
        </p:txBody>
      </p:sp>
      <p:pic>
        <p:nvPicPr>
          <p:cNvPr id="11" name="Picture 2" descr="L:\Healthy Living\Operational Planning\HPP - Lynda Fraser\2016 Projects\Wellness @ work\Advisory Group\SMWW-logo-co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538100"/>
            <a:ext cx="7272808" cy="324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0219"/>
            <a:ext cx="8640960" cy="4732468"/>
          </a:xfrm>
        </p:spPr>
        <p:txBody>
          <a:bodyPr>
            <a:normAutofit/>
          </a:bodyPr>
          <a:lstStyle/>
          <a:p>
            <a:pPr marL="0" indent="0">
              <a:buNone/>
            </a:pPr>
            <a:r>
              <a:rPr lang="en-CA" sz="2800" dirty="0" smtClean="0"/>
              <a:t>Current Knowledge about Mental Health: </a:t>
            </a:r>
            <a:r>
              <a:rPr lang="en-CA" sz="2400" dirty="0"/>
              <a:t>n</a:t>
            </a:r>
            <a:r>
              <a:rPr lang="en-CA" sz="2400" dirty="0" smtClean="0"/>
              <a:t>=87</a:t>
            </a:r>
          </a:p>
          <a:p>
            <a:pPr marL="0" indent="0">
              <a:buNone/>
            </a:pPr>
            <a:endParaRPr lang="en-CA" sz="2800" dirty="0"/>
          </a:p>
          <a:p>
            <a:pPr marL="0" indent="0">
              <a:buNone/>
            </a:pPr>
            <a:endParaRPr lang="en-CA" sz="2800" dirty="0" smtClean="0"/>
          </a:p>
          <a:p>
            <a:pPr marL="0" indent="0">
              <a:buNone/>
            </a:pPr>
            <a:endParaRPr lang="en-US" sz="1600" dirty="0"/>
          </a:p>
        </p:txBody>
      </p:sp>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413792"/>
            <a:ext cx="8229600" cy="1143000"/>
          </a:xfrm>
        </p:spPr>
        <p:txBody>
          <a:bodyPr/>
          <a:lstStyle/>
          <a:p>
            <a:r>
              <a:rPr lang="en-US" sz="3600" dirty="0" smtClean="0">
                <a:solidFill>
                  <a:srgbClr val="285EA0"/>
                </a:solidFill>
                <a:latin typeface="Georgia" charset="0"/>
                <a:ea typeface="Georgia" charset="0"/>
                <a:cs typeface="Georgia" charset="0"/>
              </a:rPr>
              <a:t>Results</a:t>
            </a:r>
            <a:endParaRPr lang="en-US" sz="3600" dirty="0">
              <a:solidFill>
                <a:srgbClr val="285EA0"/>
              </a:solidFill>
              <a:latin typeface="Georgia" charset="0"/>
              <a:ea typeface="Georgia" charset="0"/>
              <a:cs typeface="Georgia" charset="0"/>
            </a:endParaRPr>
          </a:p>
        </p:txBody>
      </p:sp>
      <p:graphicFrame>
        <p:nvGraphicFramePr>
          <p:cNvPr id="2" name="Chart 1"/>
          <p:cNvGraphicFramePr/>
          <p:nvPr>
            <p:extLst/>
          </p:nvPr>
        </p:nvGraphicFramePr>
        <p:xfrm>
          <a:off x="395536" y="2060849"/>
          <a:ext cx="829126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001058" y="2693219"/>
            <a:ext cx="2418814" cy="2463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33427" y="2074725"/>
            <a:ext cx="778733" cy="2074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7916" y="2170161"/>
            <a:ext cx="778733" cy="18349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23272" y="2194451"/>
            <a:ext cx="585074" cy="18349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L:\Healthy Living\Operational Planning\HPP - Lynda Fraser\2016 Projects\Wellness @ work\Advisory Group\SMWW-logo-col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8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0219"/>
            <a:ext cx="8640960" cy="4732468"/>
          </a:xfrm>
        </p:spPr>
        <p:txBody>
          <a:bodyPr>
            <a:normAutofit/>
          </a:bodyPr>
          <a:lstStyle/>
          <a:p>
            <a:pPr marL="0" indent="0" algn="ctr">
              <a:buNone/>
            </a:pPr>
            <a:r>
              <a:rPr lang="en-CA" sz="2800" dirty="0" smtClean="0"/>
              <a:t>Negative Mental Health Stigma in Workplace</a:t>
            </a:r>
            <a:endParaRPr lang="en-CA" sz="2400" dirty="0" smtClean="0"/>
          </a:p>
          <a:p>
            <a:pPr marL="0" indent="0">
              <a:buNone/>
            </a:pPr>
            <a:endParaRPr lang="en-CA" sz="2400" dirty="0" smtClean="0"/>
          </a:p>
          <a:p>
            <a:pPr marL="0" indent="0">
              <a:buNone/>
            </a:pPr>
            <a:endParaRPr lang="en-CA" sz="2800" dirty="0"/>
          </a:p>
          <a:p>
            <a:pPr marL="0" indent="0">
              <a:buNone/>
            </a:pPr>
            <a:endParaRPr lang="en-CA" sz="2800" dirty="0" smtClean="0"/>
          </a:p>
          <a:p>
            <a:pPr marL="0" indent="0">
              <a:buNone/>
            </a:pPr>
            <a:endParaRPr lang="en-US" sz="16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423401"/>
            <a:ext cx="8229600" cy="1143000"/>
          </a:xfrm>
        </p:spPr>
        <p:txBody>
          <a:bodyPr/>
          <a:lstStyle/>
          <a:p>
            <a:r>
              <a:rPr lang="en-US" sz="3600" dirty="0" smtClean="0">
                <a:solidFill>
                  <a:srgbClr val="285EA0"/>
                </a:solidFill>
                <a:latin typeface="Georgia" charset="0"/>
                <a:ea typeface="Georgia" charset="0"/>
                <a:cs typeface="Georgia" charset="0"/>
              </a:rPr>
              <a:t>Results</a:t>
            </a:r>
            <a:endParaRPr lang="en-US" sz="3600" dirty="0">
              <a:solidFill>
                <a:srgbClr val="285EA0"/>
              </a:solidFill>
              <a:latin typeface="Georgia" charset="0"/>
              <a:ea typeface="Georgia" charset="0"/>
              <a:cs typeface="Georgia" charset="0"/>
            </a:endParaRPr>
          </a:p>
        </p:txBody>
      </p:sp>
      <p:graphicFrame>
        <p:nvGraphicFramePr>
          <p:cNvPr id="2" name="Chart 1"/>
          <p:cNvGraphicFramePr/>
          <p:nvPr>
            <p:extLst>
              <p:ext uri="{D42A27DB-BD31-4B8C-83A1-F6EECF244321}">
                <p14:modId xmlns:p14="http://schemas.microsoft.com/office/powerpoint/2010/main" val="802251546"/>
              </p:ext>
            </p:extLst>
          </p:nvPr>
        </p:nvGraphicFramePr>
        <p:xfrm>
          <a:off x="1259632" y="2254691"/>
          <a:ext cx="6624736"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03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413792"/>
            <a:ext cx="8229600" cy="1143000"/>
          </a:xfrm>
        </p:spPr>
        <p:txBody>
          <a:bodyPr/>
          <a:lstStyle/>
          <a:p>
            <a:r>
              <a:rPr lang="en-US" sz="3600" dirty="0" smtClean="0">
                <a:solidFill>
                  <a:srgbClr val="285EA0"/>
                </a:solidFill>
                <a:latin typeface="Georgia" charset="0"/>
                <a:ea typeface="Georgia" charset="0"/>
                <a:cs typeface="Georgia" charset="0"/>
              </a:rPr>
              <a:t>Results</a:t>
            </a:r>
            <a:endParaRPr lang="en-US" sz="3600" dirty="0">
              <a:solidFill>
                <a:srgbClr val="285EA0"/>
              </a:solidFill>
              <a:latin typeface="Georgia" charset="0"/>
              <a:ea typeface="Georgia" charset="0"/>
              <a:cs typeface="Georgia" charset="0"/>
            </a:endParaRPr>
          </a:p>
        </p:txBody>
      </p:sp>
      <p:graphicFrame>
        <p:nvGraphicFramePr>
          <p:cNvPr id="2" name="Chart 1"/>
          <p:cNvGraphicFramePr/>
          <p:nvPr>
            <p:extLst>
              <p:ext uri="{D42A27DB-BD31-4B8C-83A1-F6EECF244321}">
                <p14:modId xmlns:p14="http://schemas.microsoft.com/office/powerpoint/2010/main" val="888442512"/>
              </p:ext>
            </p:extLst>
          </p:nvPr>
        </p:nvGraphicFramePr>
        <p:xfrm>
          <a:off x="457200" y="1533128"/>
          <a:ext cx="3754760" cy="3400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p:cNvGraphicFramePr/>
          <p:nvPr>
            <p:extLst>
              <p:ext uri="{D42A27DB-BD31-4B8C-83A1-F6EECF244321}">
                <p14:modId xmlns:p14="http://schemas.microsoft.com/office/powerpoint/2010/main" val="778802258"/>
              </p:ext>
            </p:extLst>
          </p:nvPr>
        </p:nvGraphicFramePr>
        <p:xfrm>
          <a:off x="4860315" y="1901056"/>
          <a:ext cx="3840088" cy="3832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5004049" y="5735868"/>
            <a:ext cx="3528392" cy="646331"/>
          </a:xfrm>
          <a:prstGeom prst="rect">
            <a:avLst/>
          </a:prstGeom>
          <a:noFill/>
        </p:spPr>
        <p:txBody>
          <a:bodyPr wrap="square" rtlCol="0">
            <a:spAutoFit/>
          </a:bodyPr>
          <a:lstStyle/>
          <a:p>
            <a:r>
              <a:rPr lang="en-US" dirty="0" smtClean="0"/>
              <a:t>71.6% indicated they need some level of support</a:t>
            </a:r>
            <a:endParaRPr lang="en-US" dirty="0"/>
          </a:p>
        </p:txBody>
      </p:sp>
    </p:spTree>
    <p:extLst>
      <p:ext uri="{BB962C8B-B14F-4D97-AF65-F5344CB8AC3E}">
        <p14:creationId xmlns:p14="http://schemas.microsoft.com/office/powerpoint/2010/main" val="97470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0219"/>
            <a:ext cx="8640960" cy="726653"/>
          </a:xfrm>
        </p:spPr>
        <p:txBody>
          <a:bodyPr>
            <a:normAutofit/>
          </a:bodyPr>
          <a:lstStyle/>
          <a:p>
            <a:pPr marL="0" indent="0">
              <a:buNone/>
            </a:pPr>
            <a:r>
              <a:rPr lang="en-CA" sz="2800" dirty="0" smtClean="0"/>
              <a:t>The National Standard for Psychological Health &amp; Safety</a:t>
            </a:r>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413792"/>
            <a:ext cx="8229600" cy="1143000"/>
          </a:xfrm>
        </p:spPr>
        <p:txBody>
          <a:bodyPr/>
          <a:lstStyle/>
          <a:p>
            <a:r>
              <a:rPr lang="en-US" sz="3600" dirty="0" smtClean="0">
                <a:solidFill>
                  <a:srgbClr val="285EA0"/>
                </a:solidFill>
                <a:latin typeface="Georgia" charset="0"/>
                <a:ea typeface="Georgia" charset="0"/>
                <a:cs typeface="Georgia" charset="0"/>
              </a:rPr>
              <a:t>Results</a:t>
            </a:r>
            <a:endParaRPr lang="en-US" sz="3600" dirty="0">
              <a:solidFill>
                <a:srgbClr val="285EA0"/>
              </a:solidFill>
              <a:latin typeface="Georgia" charset="0"/>
              <a:ea typeface="Georgia" charset="0"/>
              <a:cs typeface="Georgia" charset="0"/>
            </a:endParaRPr>
          </a:p>
        </p:txBody>
      </p:sp>
      <p:graphicFrame>
        <p:nvGraphicFramePr>
          <p:cNvPr id="2" name="Chart 1"/>
          <p:cNvGraphicFramePr/>
          <p:nvPr>
            <p:extLst>
              <p:ext uri="{D42A27DB-BD31-4B8C-83A1-F6EECF244321}">
                <p14:modId xmlns:p14="http://schemas.microsoft.com/office/powerpoint/2010/main" val="951804423"/>
              </p:ext>
            </p:extLst>
          </p:nvPr>
        </p:nvGraphicFramePr>
        <p:xfrm>
          <a:off x="0" y="2304820"/>
          <a:ext cx="4283968" cy="3888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023737083"/>
              </p:ext>
            </p:extLst>
          </p:nvPr>
        </p:nvGraphicFramePr>
        <p:xfrm>
          <a:off x="3707904" y="2440948"/>
          <a:ext cx="4978896" cy="37523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425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1614500" y="997748"/>
            <a:ext cx="5915000" cy="1143000"/>
          </a:xfrm>
        </p:spPr>
        <p:txBody>
          <a:bodyPr>
            <a:normAutofit/>
          </a:bodyPr>
          <a:lstStyle/>
          <a:p>
            <a:r>
              <a:rPr lang="en-US" sz="3600" dirty="0" smtClean="0">
                <a:solidFill>
                  <a:srgbClr val="285EA0"/>
                </a:solidFill>
                <a:latin typeface="Georgia" charset="0"/>
                <a:ea typeface="Georgia" charset="0"/>
                <a:cs typeface="Georgia" charset="0"/>
              </a:rPr>
              <a:t>Strengths &amp; Limitations</a:t>
            </a:r>
            <a:endParaRPr lang="en-US" sz="3600" dirty="0">
              <a:solidFill>
                <a:srgbClr val="285EA0"/>
              </a:solidFill>
              <a:latin typeface="Georgia" charset="0"/>
              <a:ea typeface="Georgia" charset="0"/>
              <a:cs typeface="Georgi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5731806"/>
              </p:ext>
            </p:extLst>
          </p:nvPr>
        </p:nvGraphicFramePr>
        <p:xfrm>
          <a:off x="971600" y="2140748"/>
          <a:ext cx="7200800" cy="4165287"/>
        </p:xfrm>
        <a:graphic>
          <a:graphicData uri="http://schemas.openxmlformats.org/drawingml/2006/table">
            <a:tbl>
              <a:tblPr firstRow="1" bandRow="1">
                <a:tableStyleId>{5C22544A-7EE6-4342-B048-85BDC9FD1C3A}</a:tableStyleId>
              </a:tblPr>
              <a:tblGrid>
                <a:gridCol w="3600400"/>
                <a:gridCol w="3600400"/>
              </a:tblGrid>
              <a:tr h="491349">
                <a:tc>
                  <a:txBody>
                    <a:bodyPr/>
                    <a:lstStyle/>
                    <a:p>
                      <a:pPr algn="ctr"/>
                      <a:r>
                        <a:rPr lang="en-US" sz="2400" dirty="0" smtClean="0"/>
                        <a:t>Strengths</a:t>
                      </a:r>
                      <a:endParaRPr lang="en-US" sz="2400" dirty="0"/>
                    </a:p>
                  </a:txBody>
                  <a:tcPr/>
                </a:tc>
                <a:tc>
                  <a:txBody>
                    <a:bodyPr/>
                    <a:lstStyle/>
                    <a:p>
                      <a:pPr algn="ctr"/>
                      <a:r>
                        <a:rPr lang="en-US" sz="2400" dirty="0" smtClean="0"/>
                        <a:t>Limitations</a:t>
                      </a:r>
                      <a:endParaRPr lang="en-US" sz="2400" dirty="0"/>
                    </a:p>
                  </a:txBody>
                  <a:tcPr/>
                </a:tc>
              </a:tr>
              <a:tr h="122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Purposeful selection of Thunder Bay and District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Response Rate: 29% </a:t>
                      </a:r>
                    </a:p>
                  </a:txBody>
                  <a:tcPr anchor="ctr"/>
                </a:tc>
              </a:tr>
              <a:tr h="1217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Reassured need is present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Not all Industry sectors represented</a:t>
                      </a:r>
                    </a:p>
                  </a:txBody>
                  <a:tcPr anchor="ctr"/>
                </a:tc>
              </a:tr>
              <a:tr h="122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dirty="0" smtClean="0"/>
                        <a:t>Participant Recruitment: Predominantly from the city of Thunder Bay</a:t>
                      </a:r>
                    </a:p>
                  </a:txBody>
                  <a:tcPr anchor="ctr"/>
                </a:tc>
              </a:tr>
            </a:tbl>
          </a:graphicData>
        </a:graphic>
      </p:graphicFrame>
    </p:spTree>
    <p:extLst>
      <p:ext uri="{BB962C8B-B14F-4D97-AF65-F5344CB8AC3E}">
        <p14:creationId xmlns:p14="http://schemas.microsoft.com/office/powerpoint/2010/main" val="1519522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54801"/>
            <a:ext cx="8640960" cy="586167"/>
          </a:xfrm>
        </p:spPr>
        <p:txBody>
          <a:bodyPr>
            <a:normAutofit/>
          </a:bodyPr>
          <a:lstStyle/>
          <a:p>
            <a:pPr marL="0" indent="0" algn="ctr">
              <a:buNone/>
            </a:pPr>
            <a:r>
              <a:rPr lang="en-CA" sz="2000" dirty="0" smtClean="0"/>
              <a:t>Representation of industries in survey</a:t>
            </a:r>
            <a:endParaRPr lang="en-CA" sz="1800" dirty="0" smtClean="0"/>
          </a:p>
          <a:p>
            <a:pPr marL="0" indent="0" algn="ctr">
              <a:buNone/>
            </a:pPr>
            <a:endParaRPr lang="en-CA" sz="2400" dirty="0"/>
          </a:p>
          <a:p>
            <a:pPr marL="0" indent="0" algn="ctr">
              <a:buNone/>
            </a:pPr>
            <a:endParaRPr lang="en-CA" sz="2400" dirty="0" smtClean="0"/>
          </a:p>
          <a:p>
            <a:pPr marL="0" indent="0" algn="ctr">
              <a:buNone/>
            </a:pPr>
            <a:endParaRPr lang="en-US" sz="1400" dirty="0"/>
          </a:p>
        </p:txBody>
      </p:sp>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632048" y="1115676"/>
            <a:ext cx="8229600" cy="1143000"/>
          </a:xfrm>
        </p:spPr>
        <p:txBody>
          <a:bodyPr>
            <a:normAutofit/>
          </a:bodyPr>
          <a:lstStyle/>
          <a:p>
            <a:r>
              <a:rPr lang="en-US" sz="3600" dirty="0" smtClean="0">
                <a:solidFill>
                  <a:srgbClr val="285EA0"/>
                </a:solidFill>
                <a:latin typeface="Georgia" charset="0"/>
                <a:ea typeface="Georgia" charset="0"/>
                <a:cs typeface="Georgia" charset="0"/>
              </a:rPr>
              <a:t>Limitation- Industry Participation</a:t>
            </a:r>
            <a:endParaRPr lang="en-US" sz="3600" dirty="0">
              <a:solidFill>
                <a:srgbClr val="285EA0"/>
              </a:solidFill>
              <a:latin typeface="Georgia" charset="0"/>
              <a:ea typeface="Georgia" charset="0"/>
              <a:cs typeface="Georgia" charset="0"/>
            </a:endParaRPr>
          </a:p>
        </p:txBody>
      </p:sp>
      <p:graphicFrame>
        <p:nvGraphicFramePr>
          <p:cNvPr id="12" name="Chart 11"/>
          <p:cNvGraphicFramePr/>
          <p:nvPr>
            <p:extLst>
              <p:ext uri="{D42A27DB-BD31-4B8C-83A1-F6EECF244321}">
                <p14:modId xmlns:p14="http://schemas.microsoft.com/office/powerpoint/2010/main" val="79421512"/>
              </p:ext>
            </p:extLst>
          </p:nvPr>
        </p:nvGraphicFramePr>
        <p:xfrm>
          <a:off x="457200" y="2205495"/>
          <a:ext cx="8579296" cy="4391857"/>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2483768" y="4437112"/>
            <a:ext cx="576064"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75856" y="4018065"/>
            <a:ext cx="576064" cy="1715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5400092" y="4090073"/>
            <a:ext cx="576064" cy="17151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56376" y="3124494"/>
            <a:ext cx="576064" cy="253675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26434" y="3514009"/>
            <a:ext cx="576064" cy="17151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3006" y="2649913"/>
            <a:ext cx="576064" cy="17151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69042" y="4180965"/>
            <a:ext cx="1149587" cy="276999"/>
          </a:xfrm>
          <a:prstGeom prst="rect">
            <a:avLst/>
          </a:prstGeom>
          <a:noFill/>
        </p:spPr>
        <p:txBody>
          <a:bodyPr wrap="square" rtlCol="0">
            <a:spAutoFit/>
          </a:bodyPr>
          <a:lstStyle/>
          <a:p>
            <a:r>
              <a:rPr lang="en-US" sz="1200" dirty="0" smtClean="0"/>
              <a:t>Manufacturing</a:t>
            </a:r>
            <a:endParaRPr lang="en-US" sz="1200" dirty="0"/>
          </a:p>
        </p:txBody>
      </p:sp>
      <p:sp>
        <p:nvSpPr>
          <p:cNvPr id="18" name="TextBox 17"/>
          <p:cNvSpPr txBox="1"/>
          <p:nvPr/>
        </p:nvSpPr>
        <p:spPr>
          <a:xfrm>
            <a:off x="3115549" y="3799116"/>
            <a:ext cx="1944216" cy="276999"/>
          </a:xfrm>
          <a:prstGeom prst="rect">
            <a:avLst/>
          </a:prstGeom>
          <a:noFill/>
        </p:spPr>
        <p:txBody>
          <a:bodyPr wrap="square" rtlCol="0">
            <a:spAutoFit/>
          </a:bodyPr>
          <a:lstStyle/>
          <a:p>
            <a:r>
              <a:rPr lang="en-US" sz="1200" dirty="0" smtClean="0"/>
              <a:t>Retail Trade</a:t>
            </a:r>
            <a:endParaRPr lang="en-US" sz="1200" dirty="0"/>
          </a:p>
        </p:txBody>
      </p:sp>
      <p:sp>
        <p:nvSpPr>
          <p:cNvPr id="20" name="TextBox 19"/>
          <p:cNvSpPr txBox="1"/>
          <p:nvPr/>
        </p:nvSpPr>
        <p:spPr>
          <a:xfrm>
            <a:off x="994486" y="6027675"/>
            <a:ext cx="373158" cy="307777"/>
          </a:xfrm>
          <a:prstGeom prst="rect">
            <a:avLst/>
          </a:prstGeom>
          <a:noFill/>
        </p:spPr>
        <p:txBody>
          <a:bodyPr wrap="square" rtlCol="0">
            <a:spAutoFit/>
          </a:bodyPr>
          <a:lstStyle/>
          <a:p>
            <a:r>
              <a:rPr lang="en-US" sz="1400" smtClean="0"/>
              <a:t>*</a:t>
            </a:r>
            <a:endParaRPr lang="en-US" sz="1400" dirty="0"/>
          </a:p>
        </p:txBody>
      </p:sp>
      <p:sp>
        <p:nvSpPr>
          <p:cNvPr id="21" name="TextBox 20"/>
          <p:cNvSpPr txBox="1"/>
          <p:nvPr/>
        </p:nvSpPr>
        <p:spPr>
          <a:xfrm>
            <a:off x="1390530" y="6021288"/>
            <a:ext cx="373158" cy="307777"/>
          </a:xfrm>
          <a:prstGeom prst="rect">
            <a:avLst/>
          </a:prstGeom>
          <a:noFill/>
        </p:spPr>
        <p:txBody>
          <a:bodyPr wrap="square" rtlCol="0">
            <a:spAutoFit/>
          </a:bodyPr>
          <a:lstStyle/>
          <a:p>
            <a:r>
              <a:rPr lang="en-US" sz="1400" smtClean="0"/>
              <a:t>*</a:t>
            </a:r>
            <a:endParaRPr lang="en-US" sz="1400" dirty="0"/>
          </a:p>
        </p:txBody>
      </p:sp>
      <p:sp>
        <p:nvSpPr>
          <p:cNvPr id="22" name="TextBox 21"/>
          <p:cNvSpPr txBox="1"/>
          <p:nvPr/>
        </p:nvSpPr>
        <p:spPr>
          <a:xfrm>
            <a:off x="3084160" y="6021288"/>
            <a:ext cx="231702" cy="307777"/>
          </a:xfrm>
          <a:prstGeom prst="rect">
            <a:avLst/>
          </a:prstGeom>
          <a:noFill/>
        </p:spPr>
        <p:txBody>
          <a:bodyPr wrap="square" rtlCol="0">
            <a:spAutoFit/>
          </a:bodyPr>
          <a:lstStyle/>
          <a:p>
            <a:r>
              <a:rPr lang="en-US" sz="1400" smtClean="0"/>
              <a:t>*</a:t>
            </a:r>
            <a:endParaRPr lang="en-US" sz="1400" dirty="0"/>
          </a:p>
        </p:txBody>
      </p:sp>
      <p:sp>
        <p:nvSpPr>
          <p:cNvPr id="23" name="TextBox 22"/>
          <p:cNvSpPr txBox="1"/>
          <p:nvPr/>
        </p:nvSpPr>
        <p:spPr>
          <a:xfrm>
            <a:off x="5206954" y="6021288"/>
            <a:ext cx="373158" cy="307777"/>
          </a:xfrm>
          <a:prstGeom prst="rect">
            <a:avLst/>
          </a:prstGeom>
          <a:noFill/>
        </p:spPr>
        <p:txBody>
          <a:bodyPr wrap="square" rtlCol="0">
            <a:spAutoFit/>
          </a:bodyPr>
          <a:lstStyle/>
          <a:p>
            <a:r>
              <a:rPr lang="en-US" sz="1400" smtClean="0"/>
              <a:t>*</a:t>
            </a:r>
            <a:endParaRPr lang="en-US" sz="1400" dirty="0"/>
          </a:p>
        </p:txBody>
      </p:sp>
      <p:sp>
        <p:nvSpPr>
          <p:cNvPr id="24" name="TextBox 23"/>
          <p:cNvSpPr txBox="1"/>
          <p:nvPr/>
        </p:nvSpPr>
        <p:spPr>
          <a:xfrm>
            <a:off x="6044542" y="6001543"/>
            <a:ext cx="308395" cy="307777"/>
          </a:xfrm>
          <a:prstGeom prst="rect">
            <a:avLst/>
          </a:prstGeom>
          <a:noFill/>
        </p:spPr>
        <p:txBody>
          <a:bodyPr wrap="square" rtlCol="0">
            <a:spAutoFit/>
          </a:bodyPr>
          <a:lstStyle/>
          <a:p>
            <a:r>
              <a:rPr lang="en-US" sz="1400" smtClean="0"/>
              <a:t>*</a:t>
            </a:r>
            <a:endParaRPr lang="en-US" sz="1400" dirty="0"/>
          </a:p>
        </p:txBody>
      </p:sp>
      <p:sp>
        <p:nvSpPr>
          <p:cNvPr id="25" name="TextBox 24"/>
          <p:cNvSpPr txBox="1"/>
          <p:nvPr/>
        </p:nvSpPr>
        <p:spPr>
          <a:xfrm>
            <a:off x="7952656" y="2795953"/>
            <a:ext cx="1944216" cy="276999"/>
          </a:xfrm>
          <a:prstGeom prst="rect">
            <a:avLst/>
          </a:prstGeom>
          <a:noFill/>
        </p:spPr>
        <p:txBody>
          <a:bodyPr wrap="square" rtlCol="0">
            <a:spAutoFit/>
          </a:bodyPr>
          <a:lstStyle/>
          <a:p>
            <a:r>
              <a:rPr lang="en-US" sz="1200" dirty="0" smtClean="0"/>
              <a:t>Other</a:t>
            </a:r>
            <a:endParaRPr lang="en-US" sz="1200" dirty="0"/>
          </a:p>
        </p:txBody>
      </p:sp>
      <p:sp>
        <p:nvSpPr>
          <p:cNvPr id="26" name="TextBox 25"/>
          <p:cNvSpPr txBox="1"/>
          <p:nvPr/>
        </p:nvSpPr>
        <p:spPr>
          <a:xfrm>
            <a:off x="4815709" y="3725273"/>
            <a:ext cx="1944216" cy="646331"/>
          </a:xfrm>
          <a:prstGeom prst="rect">
            <a:avLst/>
          </a:prstGeom>
          <a:noFill/>
        </p:spPr>
        <p:txBody>
          <a:bodyPr wrap="square" rtlCol="0">
            <a:spAutoFit/>
          </a:bodyPr>
          <a:lstStyle/>
          <a:p>
            <a:r>
              <a:rPr lang="en-US" sz="1200" dirty="0" smtClean="0"/>
              <a:t>Professional,</a:t>
            </a:r>
          </a:p>
          <a:p>
            <a:r>
              <a:rPr lang="en-US" sz="1200" dirty="0" smtClean="0"/>
              <a:t>Scientific, </a:t>
            </a:r>
          </a:p>
          <a:p>
            <a:r>
              <a:rPr lang="en-US" sz="1200" dirty="0" smtClean="0"/>
              <a:t>Technical</a:t>
            </a:r>
            <a:endParaRPr lang="en-US" sz="1200" dirty="0"/>
          </a:p>
        </p:txBody>
      </p:sp>
      <p:sp>
        <p:nvSpPr>
          <p:cNvPr id="27" name="TextBox 26"/>
          <p:cNvSpPr txBox="1"/>
          <p:nvPr/>
        </p:nvSpPr>
        <p:spPr>
          <a:xfrm>
            <a:off x="5837312" y="3212976"/>
            <a:ext cx="1944216" cy="276999"/>
          </a:xfrm>
          <a:prstGeom prst="rect">
            <a:avLst/>
          </a:prstGeom>
          <a:noFill/>
        </p:spPr>
        <p:txBody>
          <a:bodyPr wrap="square" rtlCol="0">
            <a:spAutoFit/>
          </a:bodyPr>
          <a:lstStyle/>
          <a:p>
            <a:r>
              <a:rPr lang="en-US" sz="1200" dirty="0" smtClean="0"/>
              <a:t>Educational</a:t>
            </a:r>
            <a:endParaRPr lang="en-US" sz="1400" dirty="0"/>
          </a:p>
        </p:txBody>
      </p:sp>
      <p:sp>
        <p:nvSpPr>
          <p:cNvPr id="28" name="TextBox 27"/>
          <p:cNvSpPr txBox="1"/>
          <p:nvPr/>
        </p:nvSpPr>
        <p:spPr>
          <a:xfrm>
            <a:off x="6616728" y="2284454"/>
            <a:ext cx="1167494" cy="461665"/>
          </a:xfrm>
          <a:prstGeom prst="rect">
            <a:avLst/>
          </a:prstGeom>
          <a:noFill/>
        </p:spPr>
        <p:txBody>
          <a:bodyPr wrap="square" rtlCol="0">
            <a:spAutoFit/>
          </a:bodyPr>
          <a:lstStyle/>
          <a:p>
            <a:r>
              <a:rPr lang="en-US" sz="1200" dirty="0" smtClean="0"/>
              <a:t>Health, Social Assist.</a:t>
            </a:r>
            <a:endParaRPr lang="en-US" sz="1200" dirty="0"/>
          </a:p>
        </p:txBody>
      </p:sp>
      <p:sp>
        <p:nvSpPr>
          <p:cNvPr id="29" name="TextBox 28"/>
          <p:cNvSpPr txBox="1"/>
          <p:nvPr/>
        </p:nvSpPr>
        <p:spPr>
          <a:xfrm>
            <a:off x="733898" y="5113943"/>
            <a:ext cx="952032" cy="461665"/>
          </a:xfrm>
          <a:prstGeom prst="rect">
            <a:avLst/>
          </a:prstGeom>
          <a:noFill/>
        </p:spPr>
        <p:txBody>
          <a:bodyPr wrap="square" rtlCol="0">
            <a:spAutoFit/>
          </a:bodyPr>
          <a:lstStyle/>
          <a:p>
            <a:r>
              <a:rPr lang="en-US" sz="1200" dirty="0" err="1" smtClean="0"/>
              <a:t>Agi</a:t>
            </a:r>
            <a:r>
              <a:rPr lang="en-US" sz="1200" dirty="0" smtClean="0"/>
              <a:t>/Forestry/Fishing</a:t>
            </a:r>
            <a:endParaRPr lang="en-US" sz="1200" dirty="0"/>
          </a:p>
        </p:txBody>
      </p:sp>
      <p:sp>
        <p:nvSpPr>
          <p:cNvPr id="30" name="TextBox 29"/>
          <p:cNvSpPr txBox="1"/>
          <p:nvPr/>
        </p:nvSpPr>
        <p:spPr>
          <a:xfrm>
            <a:off x="1251668" y="5470881"/>
            <a:ext cx="952032" cy="276999"/>
          </a:xfrm>
          <a:prstGeom prst="rect">
            <a:avLst/>
          </a:prstGeom>
          <a:noFill/>
        </p:spPr>
        <p:txBody>
          <a:bodyPr wrap="square" rtlCol="0">
            <a:spAutoFit/>
          </a:bodyPr>
          <a:lstStyle/>
          <a:p>
            <a:r>
              <a:rPr lang="en-US" sz="1200" dirty="0"/>
              <a:t>M</a:t>
            </a:r>
            <a:r>
              <a:rPr lang="en-US" sz="1200" dirty="0" smtClean="0"/>
              <a:t>ining</a:t>
            </a:r>
            <a:endParaRPr lang="en-US" sz="1200" dirty="0"/>
          </a:p>
        </p:txBody>
      </p:sp>
      <p:pic>
        <p:nvPicPr>
          <p:cNvPr id="31" name="Picture 2" descr="L:\Healthy Living\Operational Planning\HPP - Lynda Fraser\2016 Projects\Wellness @ work\Advisory Group\SMWW-logo-col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839846" y="6145850"/>
            <a:ext cx="952032" cy="276999"/>
          </a:xfrm>
          <a:prstGeom prst="rect">
            <a:avLst/>
          </a:prstGeom>
          <a:noFill/>
        </p:spPr>
        <p:txBody>
          <a:bodyPr wrap="square" rtlCol="0">
            <a:spAutoFit/>
          </a:bodyPr>
          <a:lstStyle/>
          <a:p>
            <a:r>
              <a:rPr lang="en-US" sz="1200" dirty="0" smtClean="0"/>
              <a:t>wholesale</a:t>
            </a:r>
            <a:endParaRPr lang="en-US" sz="1200" dirty="0"/>
          </a:p>
        </p:txBody>
      </p:sp>
      <p:sp>
        <p:nvSpPr>
          <p:cNvPr id="33" name="TextBox 32"/>
          <p:cNvSpPr txBox="1"/>
          <p:nvPr/>
        </p:nvSpPr>
        <p:spPr>
          <a:xfrm>
            <a:off x="5113657" y="6092697"/>
            <a:ext cx="572870" cy="461665"/>
          </a:xfrm>
          <a:prstGeom prst="rect">
            <a:avLst/>
          </a:prstGeom>
          <a:noFill/>
        </p:spPr>
        <p:txBody>
          <a:bodyPr wrap="square" rtlCol="0">
            <a:spAutoFit/>
          </a:bodyPr>
          <a:lstStyle/>
          <a:p>
            <a:r>
              <a:rPr lang="en-US" sz="1200" smtClean="0"/>
              <a:t>Real Estate</a:t>
            </a:r>
            <a:endParaRPr lang="en-US" sz="1200" dirty="0"/>
          </a:p>
        </p:txBody>
      </p:sp>
      <p:sp>
        <p:nvSpPr>
          <p:cNvPr id="34" name="TextBox 33"/>
          <p:cNvSpPr txBox="1"/>
          <p:nvPr/>
        </p:nvSpPr>
        <p:spPr>
          <a:xfrm>
            <a:off x="5973439" y="6104329"/>
            <a:ext cx="829060" cy="461665"/>
          </a:xfrm>
          <a:prstGeom prst="rect">
            <a:avLst/>
          </a:prstGeom>
          <a:noFill/>
        </p:spPr>
        <p:txBody>
          <a:bodyPr wrap="square" rtlCol="0">
            <a:spAutoFit/>
          </a:bodyPr>
          <a:lstStyle/>
          <a:p>
            <a:r>
              <a:rPr lang="en-US" sz="1200" dirty="0" smtClean="0"/>
              <a:t>Admin, waste, </a:t>
            </a:r>
            <a:r>
              <a:rPr lang="en-US" sz="1200" dirty="0" err="1" smtClean="0"/>
              <a:t>etc</a:t>
            </a:r>
            <a:endParaRPr lang="en-US" sz="1200" dirty="0"/>
          </a:p>
        </p:txBody>
      </p:sp>
      <p:sp>
        <p:nvSpPr>
          <p:cNvPr id="36" name="TextBox 35"/>
          <p:cNvSpPr txBox="1"/>
          <p:nvPr/>
        </p:nvSpPr>
        <p:spPr>
          <a:xfrm>
            <a:off x="1547664" y="6021288"/>
            <a:ext cx="952032" cy="276999"/>
          </a:xfrm>
          <a:prstGeom prst="rect">
            <a:avLst/>
          </a:prstGeom>
          <a:noFill/>
        </p:spPr>
        <p:txBody>
          <a:bodyPr wrap="square" rtlCol="0">
            <a:spAutoFit/>
          </a:bodyPr>
          <a:lstStyle/>
          <a:p>
            <a:r>
              <a:rPr lang="en-US" sz="1200"/>
              <a:t>U</a:t>
            </a:r>
            <a:r>
              <a:rPr lang="en-US" sz="1200" smtClean="0"/>
              <a:t>tilities</a:t>
            </a:r>
            <a:endParaRPr lang="en-US" sz="1200" dirty="0"/>
          </a:p>
        </p:txBody>
      </p:sp>
      <p:sp>
        <p:nvSpPr>
          <p:cNvPr id="37" name="TextBox 36"/>
          <p:cNvSpPr txBox="1"/>
          <p:nvPr/>
        </p:nvSpPr>
        <p:spPr>
          <a:xfrm>
            <a:off x="1560469" y="4710070"/>
            <a:ext cx="1944216" cy="276999"/>
          </a:xfrm>
          <a:prstGeom prst="rect">
            <a:avLst/>
          </a:prstGeom>
          <a:noFill/>
        </p:spPr>
        <p:txBody>
          <a:bodyPr wrap="square" rtlCol="0">
            <a:spAutoFit/>
          </a:bodyPr>
          <a:lstStyle/>
          <a:p>
            <a:r>
              <a:rPr lang="en-US" sz="1200" smtClean="0"/>
              <a:t>Construction</a:t>
            </a:r>
            <a:endParaRPr lang="en-US" sz="1200" dirty="0"/>
          </a:p>
        </p:txBody>
      </p:sp>
      <p:sp>
        <p:nvSpPr>
          <p:cNvPr id="38" name="TextBox 37"/>
          <p:cNvSpPr txBox="1"/>
          <p:nvPr/>
        </p:nvSpPr>
        <p:spPr>
          <a:xfrm>
            <a:off x="3779912" y="4885231"/>
            <a:ext cx="827753" cy="276999"/>
          </a:xfrm>
          <a:prstGeom prst="rect">
            <a:avLst/>
          </a:prstGeom>
          <a:noFill/>
        </p:spPr>
        <p:txBody>
          <a:bodyPr wrap="square" rtlCol="0">
            <a:spAutoFit/>
          </a:bodyPr>
          <a:lstStyle/>
          <a:p>
            <a:r>
              <a:rPr lang="en-US" sz="1200" smtClean="0"/>
              <a:t>Transport.</a:t>
            </a:r>
            <a:endParaRPr lang="en-US" sz="1200" dirty="0"/>
          </a:p>
        </p:txBody>
      </p:sp>
      <p:sp>
        <p:nvSpPr>
          <p:cNvPr id="39" name="TextBox 38"/>
          <p:cNvSpPr txBox="1"/>
          <p:nvPr/>
        </p:nvSpPr>
        <p:spPr>
          <a:xfrm>
            <a:off x="4067944" y="5993196"/>
            <a:ext cx="688674" cy="461665"/>
          </a:xfrm>
          <a:prstGeom prst="rect">
            <a:avLst/>
          </a:prstGeom>
          <a:noFill/>
        </p:spPr>
        <p:txBody>
          <a:bodyPr wrap="square" rtlCol="0">
            <a:spAutoFit/>
          </a:bodyPr>
          <a:lstStyle/>
          <a:p>
            <a:r>
              <a:rPr lang="en-US" sz="1200" dirty="0" smtClean="0"/>
              <a:t>Info </a:t>
            </a:r>
            <a:r>
              <a:rPr lang="en-US" sz="1200" smtClean="0"/>
              <a:t>&amp; Culture</a:t>
            </a:r>
            <a:endParaRPr lang="en-US" sz="1200" dirty="0"/>
          </a:p>
        </p:txBody>
      </p:sp>
      <p:sp>
        <p:nvSpPr>
          <p:cNvPr id="40" name="TextBox 39"/>
          <p:cNvSpPr txBox="1"/>
          <p:nvPr/>
        </p:nvSpPr>
        <p:spPr>
          <a:xfrm>
            <a:off x="4578759" y="5441847"/>
            <a:ext cx="677680" cy="276999"/>
          </a:xfrm>
          <a:prstGeom prst="rect">
            <a:avLst/>
          </a:prstGeom>
          <a:noFill/>
        </p:spPr>
        <p:txBody>
          <a:bodyPr wrap="square" rtlCol="0">
            <a:spAutoFit/>
          </a:bodyPr>
          <a:lstStyle/>
          <a:p>
            <a:r>
              <a:rPr lang="en-US" sz="1200" smtClean="0"/>
              <a:t>Finance</a:t>
            </a:r>
            <a:endParaRPr lang="en-US" sz="1200" dirty="0"/>
          </a:p>
        </p:txBody>
      </p:sp>
      <p:sp>
        <p:nvSpPr>
          <p:cNvPr id="41" name="TextBox 40"/>
          <p:cNvSpPr txBox="1"/>
          <p:nvPr/>
        </p:nvSpPr>
        <p:spPr>
          <a:xfrm>
            <a:off x="6738867" y="5441847"/>
            <a:ext cx="995583" cy="276999"/>
          </a:xfrm>
          <a:prstGeom prst="rect">
            <a:avLst/>
          </a:prstGeom>
          <a:noFill/>
        </p:spPr>
        <p:txBody>
          <a:bodyPr wrap="square" rtlCol="0">
            <a:spAutoFit/>
          </a:bodyPr>
          <a:lstStyle/>
          <a:p>
            <a:r>
              <a:rPr lang="en-US" sz="1200" dirty="0" smtClean="0"/>
              <a:t>Arts..</a:t>
            </a:r>
            <a:endParaRPr lang="en-US" sz="1200" dirty="0"/>
          </a:p>
        </p:txBody>
      </p:sp>
      <p:sp>
        <p:nvSpPr>
          <p:cNvPr id="42" name="TextBox 41"/>
          <p:cNvSpPr txBox="1"/>
          <p:nvPr/>
        </p:nvSpPr>
        <p:spPr>
          <a:xfrm>
            <a:off x="7169927" y="6006081"/>
            <a:ext cx="1273833" cy="461665"/>
          </a:xfrm>
          <a:prstGeom prst="rect">
            <a:avLst/>
          </a:prstGeom>
          <a:noFill/>
        </p:spPr>
        <p:txBody>
          <a:bodyPr wrap="square" rtlCol="0">
            <a:spAutoFit/>
          </a:bodyPr>
          <a:lstStyle/>
          <a:p>
            <a:pPr algn="ctr"/>
            <a:r>
              <a:rPr lang="en-US" sz="1200" smtClean="0"/>
              <a:t>Accommodation, </a:t>
            </a:r>
            <a:r>
              <a:rPr lang="en-US" sz="1200" dirty="0" smtClean="0"/>
              <a:t>food</a:t>
            </a:r>
            <a:endParaRPr lang="en-US" sz="1200" dirty="0"/>
          </a:p>
        </p:txBody>
      </p:sp>
      <p:sp>
        <p:nvSpPr>
          <p:cNvPr id="44" name="TextBox 43"/>
          <p:cNvSpPr txBox="1"/>
          <p:nvPr/>
        </p:nvSpPr>
        <p:spPr>
          <a:xfrm>
            <a:off x="8375283" y="4572163"/>
            <a:ext cx="882050" cy="461665"/>
          </a:xfrm>
          <a:prstGeom prst="rect">
            <a:avLst/>
          </a:prstGeom>
          <a:noFill/>
        </p:spPr>
        <p:txBody>
          <a:bodyPr wrap="square" rtlCol="0">
            <a:spAutoFit/>
          </a:bodyPr>
          <a:lstStyle/>
          <a:p>
            <a:pPr algn="ctr"/>
            <a:r>
              <a:rPr lang="en-US" sz="1200" smtClean="0"/>
              <a:t>Public Admin.</a:t>
            </a:r>
            <a:endParaRPr lang="en-US" sz="1200" dirty="0"/>
          </a:p>
        </p:txBody>
      </p:sp>
    </p:spTree>
    <p:extLst>
      <p:ext uri="{BB962C8B-B14F-4D97-AF65-F5344CB8AC3E}">
        <p14:creationId xmlns:p14="http://schemas.microsoft.com/office/powerpoint/2010/main" val="136618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92525"/>
            <a:ext cx="8640960" cy="4183037"/>
          </a:xfrm>
        </p:spPr>
        <p:txBody>
          <a:bodyPr>
            <a:normAutofit fontScale="92500" lnSpcReduction="10000"/>
          </a:bodyPr>
          <a:lstStyle/>
          <a:p>
            <a:r>
              <a:rPr lang="en-CA" sz="2800" dirty="0" smtClean="0"/>
              <a:t>Results provide </a:t>
            </a:r>
            <a:r>
              <a:rPr lang="en-CA" sz="2800" dirty="0"/>
              <a:t>foundation for the subsequent project </a:t>
            </a:r>
            <a:r>
              <a:rPr lang="en-CA" sz="2800" dirty="0" smtClean="0"/>
              <a:t>phases</a:t>
            </a:r>
            <a:r>
              <a:rPr lang="en-CA" sz="2800" dirty="0" smtClean="0">
                <a:sym typeface="Wingdings"/>
              </a:rPr>
              <a:t> 5 focus groups; representing 12 industry types</a:t>
            </a:r>
          </a:p>
          <a:p>
            <a:r>
              <a:rPr lang="en-CA" sz="2800" dirty="0" smtClean="0"/>
              <a:t>Training </a:t>
            </a:r>
            <a:r>
              <a:rPr lang="en-CA" sz="2800" dirty="0"/>
              <a:t>and outreach interventions from the Thunder Bay District Health </a:t>
            </a:r>
            <a:r>
              <a:rPr lang="en-CA" sz="2800" dirty="0" smtClean="0"/>
              <a:t>Unit</a:t>
            </a:r>
          </a:p>
          <a:p>
            <a:pPr lvl="1"/>
            <a:r>
              <a:rPr lang="en-CA" sz="2400" dirty="0" smtClean="0"/>
              <a:t>Speaker series topics chosen based on survey results</a:t>
            </a:r>
          </a:p>
          <a:p>
            <a:pPr lvl="1"/>
            <a:r>
              <a:rPr lang="en-CA" sz="2400" i="1" dirty="0" smtClean="0"/>
              <a:t>In-depth </a:t>
            </a:r>
            <a:r>
              <a:rPr lang="en-CA" sz="2400" i="1" dirty="0"/>
              <a:t>training for worksite leaders on developing an action plan for implementing the </a:t>
            </a:r>
            <a:r>
              <a:rPr lang="en-CA" sz="2400" i="1" dirty="0" smtClean="0"/>
              <a:t>Standard</a:t>
            </a:r>
            <a:r>
              <a:rPr lang="en-CA" sz="2400" dirty="0"/>
              <a:t> </a:t>
            </a:r>
            <a:endParaRPr lang="en-CA" sz="2400" dirty="0" smtClean="0"/>
          </a:p>
          <a:p>
            <a:pPr lvl="1"/>
            <a:r>
              <a:rPr lang="en-CA" sz="2400" dirty="0" smtClean="0"/>
              <a:t>Additional </a:t>
            </a:r>
            <a:r>
              <a:rPr lang="en-CA" sz="2400" dirty="0"/>
              <a:t>training opportunities and resources for leaders </a:t>
            </a:r>
            <a:endParaRPr lang="en-CA" sz="2400" dirty="0" smtClean="0"/>
          </a:p>
          <a:p>
            <a:pPr lvl="1"/>
            <a:r>
              <a:rPr lang="en-CA" sz="2400" dirty="0" smtClean="0"/>
              <a:t>Social Marketing Campaign </a:t>
            </a:r>
          </a:p>
          <a:p>
            <a:r>
              <a:rPr lang="en-CA" sz="2800" dirty="0" smtClean="0"/>
              <a:t>Final </a:t>
            </a:r>
            <a:r>
              <a:rPr lang="en-CA" sz="2800" dirty="0"/>
              <a:t>intervention </a:t>
            </a:r>
            <a:r>
              <a:rPr lang="en-CA" sz="2800" dirty="0" smtClean="0"/>
              <a:t>evaluation- determine effectiveness of interventions and programs</a:t>
            </a:r>
          </a:p>
          <a:p>
            <a:pPr marL="0" indent="0">
              <a:buNone/>
            </a:pPr>
            <a:endParaRPr lang="en-US" sz="16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1135695"/>
            <a:ext cx="8229600" cy="1143000"/>
          </a:xfrm>
        </p:spPr>
        <p:txBody>
          <a:bodyPr>
            <a:normAutofit/>
          </a:bodyPr>
          <a:lstStyle/>
          <a:p>
            <a:r>
              <a:rPr lang="en-US" sz="3600" dirty="0" smtClean="0">
                <a:solidFill>
                  <a:srgbClr val="285EA0"/>
                </a:solidFill>
                <a:latin typeface="Georgia" charset="0"/>
                <a:ea typeface="Georgia" charset="0"/>
                <a:cs typeface="Georgia" charset="0"/>
              </a:rPr>
              <a:t>Conclusion/Next Steps</a:t>
            </a:r>
            <a:endParaRPr lang="en-US" sz="3600" dirty="0">
              <a:solidFill>
                <a:srgbClr val="285EA0"/>
              </a:solidFill>
              <a:latin typeface="Georgia" charset="0"/>
              <a:ea typeface="Georgia" charset="0"/>
              <a:cs typeface="Georgia" charset="0"/>
            </a:endParaRPr>
          </a:p>
        </p:txBody>
      </p:sp>
    </p:spTree>
    <p:extLst>
      <p:ext uri="{BB962C8B-B14F-4D97-AF65-F5344CB8AC3E}">
        <p14:creationId xmlns:p14="http://schemas.microsoft.com/office/powerpoint/2010/main" val="1893579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07504" y="6525344"/>
            <a:ext cx="8928992" cy="288032"/>
            <a:chOff x="-36512" y="6525344"/>
            <a:chExt cx="9144000" cy="288032"/>
          </a:xfrm>
        </p:grpSpPr>
        <p:sp>
          <p:nvSpPr>
            <p:cNvPr id="8" name="Rectangle 7"/>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 name="Group 1"/>
          <p:cNvGrpSpPr/>
          <p:nvPr/>
        </p:nvGrpSpPr>
        <p:grpSpPr>
          <a:xfrm>
            <a:off x="1885392" y="1844824"/>
            <a:ext cx="5566928" cy="4503479"/>
            <a:chOff x="3552455" y="2308805"/>
            <a:chExt cx="5373216" cy="4321576"/>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74" b="3626"/>
            <a:stretch/>
          </p:blipFill>
          <p:spPr bwMode="auto">
            <a:xfrm>
              <a:off x="3552455" y="2308805"/>
              <a:ext cx="5373216" cy="331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4"/>
            <p:cNvSpPr txBox="1">
              <a:spLocks/>
            </p:cNvSpPr>
            <p:nvPr/>
          </p:nvSpPr>
          <p:spPr>
            <a:xfrm>
              <a:off x="3552455" y="5487381"/>
              <a:ext cx="537321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solidFill>
                    <a:srgbClr val="285EA0"/>
                  </a:solidFill>
                </a:rPr>
                <a:t>SuperiorMentalWellnessatWork.com</a:t>
              </a:r>
              <a:endParaRPr lang="en-US" sz="2800" i="1" dirty="0">
                <a:solidFill>
                  <a:srgbClr val="285EA0"/>
                </a:solidFill>
              </a:endParaRPr>
            </a:p>
          </p:txBody>
        </p:sp>
      </p:grpSp>
    </p:spTree>
    <p:extLst>
      <p:ext uri="{BB962C8B-B14F-4D97-AF65-F5344CB8AC3E}">
        <p14:creationId xmlns:p14="http://schemas.microsoft.com/office/powerpoint/2010/main" val="491516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2636912"/>
            <a:ext cx="8229600" cy="1143000"/>
          </a:xfrm>
        </p:spPr>
        <p:txBody>
          <a:bodyPr>
            <a:normAutofit fontScale="90000"/>
          </a:bodyPr>
          <a:lstStyle/>
          <a:p>
            <a:r>
              <a:rPr lang="en-US" sz="4800" dirty="0" smtClean="0">
                <a:solidFill>
                  <a:srgbClr val="285EA0"/>
                </a:solidFill>
                <a:latin typeface="Georgia" charset="0"/>
                <a:ea typeface="Georgia" charset="0"/>
                <a:cs typeface="Georgia" charset="0"/>
              </a:rPr>
              <a:t>Thank-you</a:t>
            </a:r>
            <a:br>
              <a:rPr lang="en-US" sz="4800" dirty="0" smtClean="0">
                <a:solidFill>
                  <a:srgbClr val="285EA0"/>
                </a:solidFill>
                <a:latin typeface="Georgia" charset="0"/>
                <a:ea typeface="Georgia" charset="0"/>
                <a:cs typeface="Georgia" charset="0"/>
              </a:rPr>
            </a:br>
            <a:r>
              <a:rPr lang="en-US" sz="3600" dirty="0" smtClean="0">
                <a:solidFill>
                  <a:srgbClr val="285EA0"/>
                </a:solidFill>
                <a:latin typeface="Georgia" charset="0"/>
                <a:ea typeface="Georgia" charset="0"/>
                <a:cs typeface="Georgia" charset="0"/>
              </a:rPr>
              <a:t>Questions?</a:t>
            </a:r>
            <a:endParaRPr lang="en-US" dirty="0">
              <a:solidFill>
                <a:srgbClr val="285EA0"/>
              </a:solidFill>
              <a:latin typeface="Georgia" charset="0"/>
              <a:ea typeface="Georgia" charset="0"/>
              <a:cs typeface="Georgia" charset="0"/>
            </a:endParaRPr>
          </a:p>
        </p:txBody>
      </p:sp>
    </p:spTree>
    <p:extLst>
      <p:ext uri="{BB962C8B-B14F-4D97-AF65-F5344CB8AC3E}">
        <p14:creationId xmlns:p14="http://schemas.microsoft.com/office/powerpoint/2010/main" val="1703224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rmAutofit/>
          </a:bodyPr>
          <a:lstStyle/>
          <a:p>
            <a:r>
              <a:rPr lang="en-US" sz="5400" b="1" dirty="0" smtClean="0"/>
              <a:t>Partners</a:t>
            </a:r>
            <a:endParaRPr lang="en-US" sz="5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63" y="4172915"/>
            <a:ext cx="3851920" cy="9853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72" y="2062360"/>
            <a:ext cx="3051944" cy="10173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705" y="4341295"/>
            <a:ext cx="2592288" cy="11840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434" y="2545647"/>
            <a:ext cx="1343025" cy="16287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4521" y="5937445"/>
            <a:ext cx="3777047" cy="779016"/>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32150" r="7524" b="30050"/>
          <a:stretch/>
        </p:blipFill>
        <p:spPr>
          <a:xfrm>
            <a:off x="4553947" y="319221"/>
            <a:ext cx="3735512" cy="114517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004" y="3371924"/>
            <a:ext cx="1237716" cy="123771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972" y="302985"/>
            <a:ext cx="2081336" cy="122180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972" y="5759715"/>
            <a:ext cx="3083285" cy="83912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9562" y="1855672"/>
            <a:ext cx="2663304" cy="783325"/>
          </a:xfrm>
          <a:prstGeom prst="rect">
            <a:avLst/>
          </a:prstGeom>
        </p:spPr>
      </p:pic>
    </p:spTree>
    <p:extLst>
      <p:ext uri="{BB962C8B-B14F-4D97-AF65-F5344CB8AC3E}">
        <p14:creationId xmlns:p14="http://schemas.microsoft.com/office/powerpoint/2010/main" val="191011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Faculty/Presenter </a:t>
            </a:r>
            <a:r>
              <a:rPr lang="en-CA" dirty="0" smtClean="0"/>
              <a:t>Disclosure</a:t>
            </a:r>
            <a:br>
              <a:rPr lang="en-CA" dirty="0" smtClean="0"/>
            </a:br>
            <a:r>
              <a:rPr lang="en-CA" dirty="0" smtClean="0"/>
              <a:t>Slide </a:t>
            </a:r>
            <a:endParaRPr lang="en-CA" dirty="0"/>
          </a:p>
        </p:txBody>
      </p:sp>
      <p:sp>
        <p:nvSpPr>
          <p:cNvPr id="3" name="Subtitle 2"/>
          <p:cNvSpPr>
            <a:spLocks noGrp="1"/>
          </p:cNvSpPr>
          <p:nvPr>
            <p:ph type="subTitle" idx="1"/>
          </p:nvPr>
        </p:nvSpPr>
        <p:spPr/>
        <p:txBody>
          <a:bodyPr>
            <a:normAutofit/>
          </a:bodyPr>
          <a:lstStyle/>
          <a:p>
            <a:pPr algn="l"/>
            <a:r>
              <a:rPr lang="en-CA" sz="1800" dirty="0" smtClean="0">
                <a:solidFill>
                  <a:srgbClr val="FF0000"/>
                </a:solidFill>
                <a:latin typeface="Calibri"/>
              </a:rPr>
              <a:t>Jessica Lowey</a:t>
            </a:r>
            <a:endParaRPr lang="en-CA" sz="1800" dirty="0">
              <a:solidFill>
                <a:srgbClr val="FF0000"/>
              </a:solidFill>
              <a:latin typeface="Calibri"/>
            </a:endParaRPr>
          </a:p>
          <a:p>
            <a:pPr marL="257175" indent="-257175" algn="l">
              <a:buFont typeface="Arial" pitchFamily="34" charset="0"/>
              <a:buChar char="•"/>
            </a:pPr>
            <a:endParaRPr lang="en-CA" sz="1800" b="1" dirty="0">
              <a:solidFill>
                <a:prstClr val="black"/>
              </a:solidFill>
              <a:latin typeface="Calibri"/>
            </a:endParaRPr>
          </a:p>
          <a:p>
            <a:pPr marL="257175" indent="-257175" algn="l">
              <a:buFont typeface="Arial" pitchFamily="34" charset="0"/>
              <a:buChar char="•"/>
            </a:pPr>
            <a:r>
              <a:rPr lang="en-CA" sz="1800" b="1" dirty="0">
                <a:solidFill>
                  <a:prstClr val="black"/>
                </a:solidFill>
                <a:latin typeface="Calibri"/>
              </a:rPr>
              <a:t>Relationships with commercial interests: NONE</a:t>
            </a:r>
          </a:p>
          <a:p>
            <a:pPr marL="257175" indent="-257175" algn="l">
              <a:buFont typeface="Arial" pitchFamily="34" charset="0"/>
              <a:buChar char="•"/>
            </a:pPr>
            <a:r>
              <a:rPr lang="en-CA" sz="1800" b="1" dirty="0">
                <a:solidFill>
                  <a:prstClr val="black"/>
                </a:solidFill>
                <a:latin typeface="Calibri"/>
              </a:rPr>
              <a:t>Potential for conflict(s) of interest: NONE</a:t>
            </a:r>
          </a:p>
          <a:p>
            <a:endParaRPr lang="en-CA" dirty="0"/>
          </a:p>
        </p:txBody>
      </p:sp>
    </p:spTree>
    <p:extLst>
      <p:ext uri="{BB962C8B-B14F-4D97-AF65-F5344CB8AC3E}">
        <p14:creationId xmlns:p14="http://schemas.microsoft.com/office/powerpoint/2010/main" val="6161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0219"/>
            <a:ext cx="8229600" cy="4732468"/>
          </a:xfrm>
        </p:spPr>
        <p:txBody>
          <a:bodyPr>
            <a:normAutofit/>
          </a:bodyPr>
          <a:lstStyle/>
          <a:p>
            <a:pPr marL="0" indent="0">
              <a:buNone/>
            </a:pPr>
            <a:r>
              <a:rPr lang="en-US" sz="1600" dirty="0" smtClean="0"/>
              <a:t>1) </a:t>
            </a:r>
            <a:r>
              <a:rPr lang="en-CA" sz="1600" dirty="0"/>
              <a:t>Ward, M. “Short Report#5: Mental Health in Northern Ontario.” Northern Health Information Partnership (2005).  </a:t>
            </a:r>
          </a:p>
          <a:p>
            <a:pPr marL="0" indent="0">
              <a:buNone/>
            </a:pPr>
            <a:r>
              <a:rPr lang="en-CA" sz="1600" dirty="0" smtClean="0"/>
              <a:t>2) </a:t>
            </a:r>
            <a:r>
              <a:rPr lang="en-CA" sz="1600" dirty="0" err="1"/>
              <a:t>Mujtaba</a:t>
            </a:r>
            <a:r>
              <a:rPr lang="en-CA" sz="1600" dirty="0"/>
              <a:t>, B. G., &amp; </a:t>
            </a:r>
            <a:r>
              <a:rPr lang="en-CA" sz="1600" dirty="0" err="1"/>
              <a:t>Cavico</a:t>
            </a:r>
            <a:r>
              <a:rPr lang="en-CA" sz="1600" dirty="0"/>
              <a:t>, F. (2013). Corporate wellness programs: implementation challenges in the modern American workplace.</a:t>
            </a:r>
          </a:p>
          <a:p>
            <a:pPr marL="0" indent="0">
              <a:buNone/>
            </a:pPr>
            <a:r>
              <a:rPr lang="en-US" sz="1600" dirty="0"/>
              <a:t>3</a:t>
            </a:r>
            <a:r>
              <a:rPr lang="en-US" sz="1600" dirty="0" smtClean="0"/>
              <a:t>) National </a:t>
            </a:r>
            <a:r>
              <a:rPr lang="en-US" sz="1600" dirty="0"/>
              <a:t>Standard of Canada for Psychological Health and Safety in the Workplace. (2011). </a:t>
            </a:r>
            <a:r>
              <a:rPr lang="en-US" sz="1600" i="1" dirty="0"/>
              <a:t>Mental Health Commissions of Canada</a:t>
            </a:r>
            <a:r>
              <a:rPr lang="en-US" sz="1600" dirty="0"/>
              <a:t>. Retrieved 1 February 2017, from http://</a:t>
            </a:r>
            <a:r>
              <a:rPr lang="en-US" sz="1600" dirty="0" smtClean="0"/>
              <a:t>www.mentalhealthcommission.ca/sites/default/files/Workforce_National_Standard_of_Canada_for_Psychological_Health_and_Safety_in_the_Workplace_ENG_0_1.pdf</a:t>
            </a:r>
          </a:p>
          <a:p>
            <a:pPr marL="0" indent="0">
              <a:buNone/>
            </a:pPr>
            <a:r>
              <a:rPr lang="en-US" sz="1600" dirty="0"/>
              <a:t>4</a:t>
            </a:r>
            <a:r>
              <a:rPr lang="en-US" sz="1600" dirty="0" smtClean="0"/>
              <a:t>) National </a:t>
            </a:r>
            <a:r>
              <a:rPr lang="en-US" sz="1600" dirty="0"/>
              <a:t>Standard. (2014). </a:t>
            </a:r>
            <a:r>
              <a:rPr lang="en-US" sz="1600" i="1" dirty="0"/>
              <a:t>Mental Health Commission of Canada</a:t>
            </a:r>
            <a:r>
              <a:rPr lang="en-US" sz="1600" dirty="0"/>
              <a:t>. Retrieved 1 February 2017, from http://</a:t>
            </a:r>
            <a:r>
              <a:rPr lang="en-US" sz="1600" dirty="0" err="1" smtClean="0"/>
              <a:t>www.mentalhealthcommission.ca</a:t>
            </a:r>
            <a:r>
              <a:rPr lang="en-US" sz="1600" dirty="0" smtClean="0"/>
              <a:t>/English/national-standard </a:t>
            </a:r>
          </a:p>
          <a:p>
            <a:pPr marL="0" indent="0">
              <a:buNone/>
            </a:pPr>
            <a:r>
              <a:rPr lang="en-US" sz="1600" dirty="0" smtClean="0"/>
              <a:t>5) </a:t>
            </a:r>
            <a:r>
              <a:rPr lang="en-US" sz="1600" dirty="0"/>
              <a:t>Statistics Canada, 2006 Census of Population, Statistics Canada Catalogue no. 97-559-XCB2006024.</a:t>
            </a:r>
            <a:endParaRPr lang="en-US" sz="1600" dirty="0" smtClean="0"/>
          </a:p>
          <a:p>
            <a:pPr marL="0" indent="0">
              <a:buNone/>
            </a:pPr>
            <a:endParaRPr lang="en-CA" sz="1600" dirty="0"/>
          </a:p>
          <a:p>
            <a:pPr marL="0" indent="0">
              <a:buNone/>
            </a:pPr>
            <a:endParaRPr lang="en-CA" sz="2800" dirty="0" smtClean="0"/>
          </a:p>
          <a:p>
            <a:pPr marL="0" indent="0">
              <a:buNone/>
            </a:pPr>
            <a:endParaRPr lang="en-US" sz="16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413792"/>
            <a:ext cx="8229600" cy="1143000"/>
          </a:xfrm>
        </p:spPr>
        <p:txBody>
          <a:bodyPr>
            <a:normAutofit/>
          </a:bodyPr>
          <a:lstStyle/>
          <a:p>
            <a:r>
              <a:rPr lang="en-US" sz="4000" dirty="0" smtClean="0">
                <a:solidFill>
                  <a:srgbClr val="285EA0"/>
                </a:solidFill>
              </a:rPr>
              <a:t>References</a:t>
            </a:r>
            <a:endParaRPr lang="en-US" sz="3600" dirty="0">
              <a:solidFill>
                <a:srgbClr val="285EA0"/>
              </a:solidFill>
            </a:endParaRPr>
          </a:p>
        </p:txBody>
      </p:sp>
    </p:spTree>
    <p:extLst>
      <p:ext uri="{BB962C8B-B14F-4D97-AF65-F5344CB8AC3E}">
        <p14:creationId xmlns:p14="http://schemas.microsoft.com/office/powerpoint/2010/main" val="93425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22711"/>
          </a:xfrm>
        </p:spPr>
        <p:txBody>
          <a:bodyPr>
            <a:normAutofit/>
          </a:bodyPr>
          <a:lstStyle/>
          <a:p>
            <a:r>
              <a:rPr lang="en-US" sz="4800" dirty="0" smtClean="0"/>
              <a:t>Supplementary Slides</a:t>
            </a:r>
            <a:endParaRPr lang="en-US" sz="4800" dirty="0"/>
          </a:p>
        </p:txBody>
      </p:sp>
    </p:spTree>
    <p:extLst>
      <p:ext uri="{BB962C8B-B14F-4D97-AF65-F5344CB8AC3E}">
        <p14:creationId xmlns:p14="http://schemas.microsoft.com/office/powerpoint/2010/main" val="98304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itle 10"/>
          <p:cNvSpPr>
            <a:spLocks noGrp="1"/>
          </p:cNvSpPr>
          <p:nvPr>
            <p:ph type="title"/>
          </p:nvPr>
        </p:nvSpPr>
        <p:spPr>
          <a:xfrm>
            <a:off x="457200" y="413792"/>
            <a:ext cx="8229600" cy="1143000"/>
          </a:xfrm>
        </p:spPr>
        <p:txBody>
          <a:bodyPr/>
          <a:lstStyle/>
          <a:p>
            <a:r>
              <a:rPr lang="en-US" sz="3600" dirty="0" smtClean="0">
                <a:solidFill>
                  <a:srgbClr val="285EA0"/>
                </a:solidFill>
              </a:rPr>
              <a:t>Results</a:t>
            </a:r>
            <a:endParaRPr lang="en-US" sz="3600" dirty="0">
              <a:solidFill>
                <a:srgbClr val="285EA0"/>
              </a:solidFill>
            </a:endParaRPr>
          </a:p>
        </p:txBody>
      </p:sp>
      <p:graphicFrame>
        <p:nvGraphicFramePr>
          <p:cNvPr id="10" name="Chart 9"/>
          <p:cNvGraphicFramePr/>
          <p:nvPr>
            <p:extLst/>
          </p:nvPr>
        </p:nvGraphicFramePr>
        <p:xfrm>
          <a:off x="179512" y="1292965"/>
          <a:ext cx="4108180" cy="43379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p:cNvGraphicFramePr/>
          <p:nvPr>
            <p:extLst/>
          </p:nvPr>
        </p:nvGraphicFramePr>
        <p:xfrm>
          <a:off x="4662430" y="1988840"/>
          <a:ext cx="4158041" cy="3609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3040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0219"/>
            <a:ext cx="8640960" cy="726653"/>
          </a:xfrm>
        </p:spPr>
        <p:txBody>
          <a:bodyPr>
            <a:normAutofit/>
          </a:bodyPr>
          <a:lstStyle/>
          <a:p>
            <a:pPr marL="0" indent="0">
              <a:buNone/>
            </a:pPr>
            <a:r>
              <a:rPr lang="en-CA" sz="2400" dirty="0" smtClean="0"/>
              <a:t>Demographics of Thunder Bay and District Worksite Participants</a:t>
            </a:r>
            <a:endParaRPr lang="en-US" sz="16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10" name="Chart 9"/>
          <p:cNvGraphicFramePr/>
          <p:nvPr>
            <p:extLst/>
          </p:nvPr>
        </p:nvGraphicFramePr>
        <p:xfrm>
          <a:off x="-756592" y="2035926"/>
          <a:ext cx="9793088" cy="4489418"/>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0"/>
          <p:cNvSpPr>
            <a:spLocks noGrp="1"/>
          </p:cNvSpPr>
          <p:nvPr>
            <p:ph type="title"/>
          </p:nvPr>
        </p:nvSpPr>
        <p:spPr>
          <a:xfrm>
            <a:off x="949979" y="422777"/>
            <a:ext cx="8229600" cy="1143000"/>
          </a:xfrm>
        </p:spPr>
        <p:txBody>
          <a:bodyPr>
            <a:normAutofit/>
          </a:bodyPr>
          <a:lstStyle/>
          <a:p>
            <a:r>
              <a:rPr lang="en-US" sz="3600" smtClean="0">
                <a:solidFill>
                  <a:srgbClr val="285EA0"/>
                </a:solidFill>
                <a:latin typeface="Georgia" charset="0"/>
                <a:ea typeface="Georgia" charset="0"/>
                <a:cs typeface="Georgia" charset="0"/>
              </a:rPr>
              <a:t>Additional Results</a:t>
            </a:r>
            <a:endParaRPr lang="en-US" sz="3600" dirty="0">
              <a:solidFill>
                <a:srgbClr val="285EA0"/>
              </a:solidFill>
              <a:latin typeface="Georgia" charset="0"/>
              <a:ea typeface="Georgia" charset="0"/>
              <a:cs typeface="Georgia" charset="0"/>
            </a:endParaRPr>
          </a:p>
        </p:txBody>
      </p:sp>
    </p:spTree>
    <p:extLst>
      <p:ext uri="{BB962C8B-B14F-4D97-AF65-F5344CB8AC3E}">
        <p14:creationId xmlns:p14="http://schemas.microsoft.com/office/powerpoint/2010/main" val="136618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76" y="1052736"/>
            <a:ext cx="8350188" cy="1394785"/>
          </a:xfrm>
        </p:spPr>
        <p:txBody>
          <a:bodyPr>
            <a:noAutofit/>
          </a:bodyPr>
          <a:lstStyle/>
          <a:p>
            <a:r>
              <a:rPr lang="en-CA" sz="3600" dirty="0" smtClean="0">
                <a:solidFill>
                  <a:srgbClr val="285EA0"/>
                </a:solidFill>
                <a:latin typeface="Georgia" panose="02040502050405020303" pitchFamily="18" charset="0"/>
              </a:rPr>
              <a:t>Background</a:t>
            </a:r>
            <a:br>
              <a:rPr lang="en-CA" sz="3600" dirty="0" smtClean="0">
                <a:solidFill>
                  <a:srgbClr val="285EA0"/>
                </a:solidFill>
                <a:latin typeface="Georgia" panose="02040502050405020303" pitchFamily="18" charset="0"/>
              </a:rPr>
            </a:br>
            <a:r>
              <a:rPr lang="en-CA" sz="2800" dirty="0" smtClean="0">
                <a:solidFill>
                  <a:srgbClr val="285EA0"/>
                </a:solidFill>
                <a:latin typeface="Georgia" panose="02040502050405020303" pitchFamily="18" charset="0"/>
              </a:rPr>
              <a:t>Mental Health in Thunder Bay and District</a:t>
            </a:r>
            <a:endParaRPr lang="en-CA" sz="18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398276" y="2033481"/>
            <a:ext cx="8494204" cy="1588317"/>
          </a:xfrm>
        </p:spPr>
        <p:txBody>
          <a:bodyPr>
            <a:noAutofit/>
          </a:bodyPr>
          <a:lstStyle/>
          <a:p>
            <a:pPr>
              <a:buFont typeface=".AppleSystemUIFont" charset="-120"/>
              <a:buChar char="-"/>
            </a:pPr>
            <a:endParaRPr lang="en-US" sz="2000" dirty="0" smtClean="0"/>
          </a:p>
          <a:p>
            <a:pPr>
              <a:buFont typeface=".AppleSystemUIFont" charset="-120"/>
              <a:buChar char="-"/>
            </a:pPr>
            <a:r>
              <a:rPr lang="en-US" sz="2000" dirty="0" smtClean="0"/>
              <a:t>Mental </a:t>
            </a:r>
            <a:r>
              <a:rPr lang="en-US" sz="2000" dirty="0"/>
              <a:t>health is influenced </a:t>
            </a:r>
            <a:r>
              <a:rPr lang="en-US" sz="2000" dirty="0" smtClean="0"/>
              <a:t>by: life </a:t>
            </a:r>
            <a:r>
              <a:rPr lang="en-US" sz="2000" dirty="0"/>
              <a:t>experiences, </a:t>
            </a:r>
            <a:r>
              <a:rPr lang="en-US" sz="2000" dirty="0" smtClean="0"/>
              <a:t>workplace and social environments; personal, </a:t>
            </a:r>
            <a:r>
              <a:rPr lang="en-US" sz="2000" dirty="0"/>
              <a:t>social and economic </a:t>
            </a:r>
            <a:r>
              <a:rPr lang="en-US" sz="2000" dirty="0" smtClean="0"/>
              <a:t>conditions </a:t>
            </a:r>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827" y="3555611"/>
            <a:ext cx="3142653" cy="2794000"/>
          </a:xfrm>
          <a:prstGeom prst="rect">
            <a:avLst/>
          </a:prstGeom>
        </p:spPr>
      </p:pic>
      <p:sp>
        <p:nvSpPr>
          <p:cNvPr id="12" name="Content Placeholder 2"/>
          <p:cNvSpPr txBox="1">
            <a:spLocks/>
          </p:cNvSpPr>
          <p:nvPr/>
        </p:nvSpPr>
        <p:spPr>
          <a:xfrm>
            <a:off x="398276" y="3166867"/>
            <a:ext cx="5351551" cy="26602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ppleSystemUIFont" charset="-120"/>
              <a:buChar char="-"/>
            </a:pPr>
            <a:r>
              <a:rPr lang="en-US" sz="2000" dirty="0"/>
              <a:t>Geographically isolated and under-served by community services, especially in the District</a:t>
            </a:r>
          </a:p>
          <a:p>
            <a:pPr>
              <a:buFont typeface=".AppleSystemUIFont" charset="-120"/>
              <a:buChar char="-"/>
            </a:pPr>
            <a:r>
              <a:rPr lang="en-US" sz="2000" dirty="0" smtClean="0"/>
              <a:t>More residents rate their mental health as fair </a:t>
            </a:r>
            <a:r>
              <a:rPr lang="en-US" sz="2000" dirty="0" smtClean="0">
                <a:sym typeface="Wingdings"/>
              </a:rPr>
              <a:t> </a:t>
            </a:r>
            <a:r>
              <a:rPr lang="en-US" sz="2000" dirty="0" smtClean="0"/>
              <a:t>poor compared to the Ontario average</a:t>
            </a:r>
          </a:p>
          <a:p>
            <a:pPr lvl="1">
              <a:buFont typeface="Arial" charset="0"/>
              <a:buChar char="•"/>
            </a:pPr>
            <a:r>
              <a:rPr lang="en-US" sz="1600" dirty="0" smtClean="0"/>
              <a:t>Report higher rates of injury, suicide, addiction and chronic disease</a:t>
            </a:r>
          </a:p>
          <a:p>
            <a:pPr>
              <a:buFont typeface=".AppleSystemUIFont" charset="-120"/>
              <a:buChar char="-"/>
            </a:pPr>
            <a:r>
              <a:rPr lang="en-US" sz="2000" dirty="0"/>
              <a:t>Hospitalization rates for mental illness are three times the Ontario </a:t>
            </a:r>
            <a:r>
              <a:rPr lang="en-US" sz="2000" dirty="0" smtClean="0"/>
              <a:t>average</a:t>
            </a:r>
            <a:endParaRPr lang="en-US" sz="2000" dirty="0"/>
          </a:p>
        </p:txBody>
      </p:sp>
    </p:spTree>
    <p:extLst>
      <p:ext uri="{BB962C8B-B14F-4D97-AF65-F5344CB8AC3E}">
        <p14:creationId xmlns:p14="http://schemas.microsoft.com/office/powerpoint/2010/main" val="53585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76" y="1052736"/>
            <a:ext cx="8350188" cy="1394785"/>
          </a:xfrm>
        </p:spPr>
        <p:txBody>
          <a:bodyPr>
            <a:noAutofit/>
          </a:bodyPr>
          <a:lstStyle/>
          <a:p>
            <a:r>
              <a:rPr lang="en-CA" sz="3600" dirty="0" smtClean="0">
                <a:solidFill>
                  <a:srgbClr val="285EA0"/>
                </a:solidFill>
                <a:latin typeface="Georgia" panose="02040502050405020303" pitchFamily="18" charset="0"/>
              </a:rPr>
              <a:t>Background</a:t>
            </a:r>
            <a:br>
              <a:rPr lang="en-CA" sz="3600" dirty="0" smtClean="0">
                <a:solidFill>
                  <a:srgbClr val="285EA0"/>
                </a:solidFill>
                <a:latin typeface="Georgia" panose="02040502050405020303" pitchFamily="18" charset="0"/>
              </a:rPr>
            </a:br>
            <a:r>
              <a:rPr lang="en-CA" sz="2800" dirty="0" smtClean="0">
                <a:solidFill>
                  <a:srgbClr val="285EA0"/>
                </a:solidFill>
                <a:latin typeface="Georgia" panose="02040502050405020303" pitchFamily="18" charset="0"/>
              </a:rPr>
              <a:t>Workplace Mental Health in Thunder Bay and District</a:t>
            </a:r>
            <a:endParaRPr lang="en-CA" sz="18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398276" y="2678669"/>
            <a:ext cx="8494204" cy="1402418"/>
          </a:xfrm>
        </p:spPr>
        <p:txBody>
          <a:bodyPr>
            <a:noAutofit/>
          </a:bodyPr>
          <a:lstStyle/>
          <a:p>
            <a:pPr>
              <a:buFontTx/>
              <a:buChar char="-"/>
            </a:pPr>
            <a:r>
              <a:rPr lang="en-US" sz="2100" dirty="0"/>
              <a:t>L</a:t>
            </a:r>
            <a:r>
              <a:rPr lang="en-US" sz="2100" dirty="0" smtClean="0"/>
              <a:t>arge </a:t>
            </a:r>
            <a:r>
              <a:rPr lang="en-US" sz="2100" dirty="0"/>
              <a:t>employers </a:t>
            </a:r>
            <a:r>
              <a:rPr lang="en-US" sz="2100" dirty="0" smtClean="0"/>
              <a:t>are mainly resource-based, vulnerable to unpredicted and volatile markets</a:t>
            </a:r>
          </a:p>
          <a:p>
            <a:pPr>
              <a:buFontTx/>
              <a:buChar char="-"/>
            </a:pPr>
            <a:endParaRPr lang="en-US" sz="2000" dirty="0" smtClean="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827" y="3989540"/>
            <a:ext cx="3142653" cy="1926142"/>
          </a:xfrm>
          <a:prstGeom prst="rect">
            <a:avLst/>
          </a:prstGeom>
        </p:spPr>
      </p:pic>
      <p:sp>
        <p:nvSpPr>
          <p:cNvPr id="12" name="Content Placeholder 2"/>
          <p:cNvSpPr txBox="1">
            <a:spLocks/>
          </p:cNvSpPr>
          <p:nvPr/>
        </p:nvSpPr>
        <p:spPr>
          <a:xfrm>
            <a:off x="398276" y="3403308"/>
            <a:ext cx="5351551" cy="2391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US" sz="2100" dirty="0" smtClean="0"/>
              <a:t>In </a:t>
            </a:r>
            <a:r>
              <a:rPr lang="en-US" sz="2100" dirty="0"/>
              <a:t>a 2013 survey, local HR professionals and wellness champions indicated need for support to address workplace mental </a:t>
            </a:r>
            <a:r>
              <a:rPr lang="en-US" sz="2100" dirty="0" smtClean="0"/>
              <a:t>health</a:t>
            </a:r>
            <a:endParaRPr lang="en-US" sz="2100" dirty="0"/>
          </a:p>
          <a:p>
            <a:pPr>
              <a:buFontTx/>
              <a:buChar char="-"/>
            </a:pPr>
            <a:r>
              <a:rPr lang="en-US" sz="2100" dirty="0" smtClean="0"/>
              <a:t>Resources and information available</a:t>
            </a:r>
            <a:r>
              <a:rPr lang="en-US" sz="2100" dirty="0" smtClean="0">
                <a:sym typeface="Wingdings"/>
              </a:rPr>
              <a:t> difficult to interpret and personalize to fit unique needs</a:t>
            </a:r>
          </a:p>
        </p:txBody>
      </p:sp>
    </p:spTree>
    <p:extLst>
      <p:ext uri="{BB962C8B-B14F-4D97-AF65-F5344CB8AC3E}">
        <p14:creationId xmlns:p14="http://schemas.microsoft.com/office/powerpoint/2010/main" val="59950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76" y="1196752"/>
            <a:ext cx="8350188" cy="1394785"/>
          </a:xfrm>
        </p:spPr>
        <p:txBody>
          <a:bodyPr>
            <a:noAutofit/>
          </a:bodyPr>
          <a:lstStyle/>
          <a:p>
            <a:r>
              <a:rPr lang="en-CA" sz="3600" dirty="0" smtClean="0">
                <a:solidFill>
                  <a:srgbClr val="285EA0"/>
                </a:solidFill>
                <a:latin typeface="Georgia" panose="02040502050405020303" pitchFamily="18" charset="0"/>
              </a:rPr>
              <a:t>Background</a:t>
            </a:r>
            <a:br>
              <a:rPr lang="en-CA" sz="3600" dirty="0" smtClean="0">
                <a:solidFill>
                  <a:srgbClr val="285EA0"/>
                </a:solidFill>
                <a:latin typeface="Georgia" panose="02040502050405020303" pitchFamily="18" charset="0"/>
              </a:rPr>
            </a:br>
            <a:r>
              <a:rPr lang="en-CA" sz="1000" dirty="0" smtClean="0">
                <a:solidFill>
                  <a:srgbClr val="285EA0"/>
                </a:solidFill>
                <a:latin typeface="Georgia" panose="02040502050405020303" pitchFamily="18" charset="0"/>
              </a:rPr>
              <a:t> </a:t>
            </a:r>
            <a:r>
              <a:rPr lang="en-CA" sz="3200" dirty="0" smtClean="0">
                <a:solidFill>
                  <a:srgbClr val="285EA0"/>
                </a:solidFill>
                <a:latin typeface="Georgia" panose="02040502050405020303" pitchFamily="18" charset="0"/>
              </a:rPr>
              <a:t/>
            </a:r>
            <a:br>
              <a:rPr lang="en-CA" sz="3200" dirty="0" smtClean="0">
                <a:solidFill>
                  <a:srgbClr val="285EA0"/>
                </a:solidFill>
                <a:latin typeface="Georgia" panose="02040502050405020303" pitchFamily="18" charset="0"/>
              </a:rPr>
            </a:br>
            <a:r>
              <a:rPr lang="en-CA" sz="2400" dirty="0" smtClean="0">
                <a:solidFill>
                  <a:srgbClr val="285EA0"/>
                </a:solidFill>
                <a:latin typeface="Georgia" panose="02040502050405020303" pitchFamily="18" charset="0"/>
              </a:rPr>
              <a:t> CSA National Standard for Psychological Health and Safety in the Workplace (The Standard)</a:t>
            </a:r>
            <a:endParaRPr lang="en-CA" sz="24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497088" y="3990833"/>
            <a:ext cx="6523184" cy="1823524"/>
          </a:xfrm>
        </p:spPr>
        <p:txBody>
          <a:bodyPr>
            <a:normAutofit/>
          </a:bodyPr>
          <a:lstStyle/>
          <a:p>
            <a:pPr>
              <a:buFontTx/>
              <a:buChar char="-"/>
            </a:pPr>
            <a:r>
              <a:rPr lang="en-US" sz="2400" dirty="0"/>
              <a:t>D</a:t>
            </a:r>
            <a:r>
              <a:rPr lang="en-US" sz="2400" dirty="0" smtClean="0"/>
              <a:t>eveloped for employer- to benefit employees</a:t>
            </a:r>
          </a:p>
          <a:p>
            <a:pPr>
              <a:buFontTx/>
              <a:buChar char="-"/>
            </a:pPr>
            <a:r>
              <a:rPr lang="en-US" sz="2400" dirty="0" smtClean="0"/>
              <a:t>Implementation up to individual organizations- provides guidance for employers, employees and employee representatives </a:t>
            </a:r>
            <a:endParaRPr lang="en-US" sz="24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408" y="3910343"/>
            <a:ext cx="2177088" cy="2420888"/>
          </a:xfrm>
          <a:prstGeom prst="rect">
            <a:avLst/>
          </a:prstGeom>
        </p:spPr>
      </p:pic>
      <p:sp>
        <p:nvSpPr>
          <p:cNvPr id="11" name="Content Placeholder 2"/>
          <p:cNvSpPr txBox="1">
            <a:spLocks/>
          </p:cNvSpPr>
          <p:nvPr/>
        </p:nvSpPr>
        <p:spPr>
          <a:xfrm>
            <a:off x="497088" y="2708920"/>
            <a:ext cx="830160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US" sz="2400" dirty="0" smtClean="0"/>
              <a:t>Launched in January 2013</a:t>
            </a:r>
          </a:p>
          <a:p>
            <a:pPr>
              <a:buFontTx/>
              <a:buChar char="-"/>
            </a:pPr>
            <a:r>
              <a:rPr lang="en-US" sz="2400" dirty="0" smtClean="0"/>
              <a:t>Voluntary Standard to assist organizations in providing and maintaining a psychologically safe workplace</a:t>
            </a:r>
          </a:p>
        </p:txBody>
      </p:sp>
    </p:spTree>
    <p:extLst>
      <p:ext uri="{BB962C8B-B14F-4D97-AF65-F5344CB8AC3E}">
        <p14:creationId xmlns:p14="http://schemas.microsoft.com/office/powerpoint/2010/main" val="274345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686800" cy="1143000"/>
          </a:xfrm>
        </p:spPr>
        <p:txBody>
          <a:bodyPr>
            <a:noAutofit/>
          </a:bodyPr>
          <a:lstStyle/>
          <a:p>
            <a:pPr algn="l"/>
            <a:r>
              <a:rPr lang="en-CA" sz="3600" dirty="0" smtClean="0">
                <a:solidFill>
                  <a:srgbClr val="285EA0"/>
                </a:solidFill>
                <a:latin typeface="Georgia" panose="02040502050405020303" pitchFamily="18" charset="0"/>
              </a:rPr>
              <a:t>Purpose of Research</a:t>
            </a:r>
            <a:endParaRPr lang="en-CA" sz="36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590872" y="2348880"/>
            <a:ext cx="8301608" cy="3816424"/>
          </a:xfrm>
        </p:spPr>
        <p:txBody>
          <a:bodyPr>
            <a:normAutofit fontScale="92500"/>
          </a:bodyPr>
          <a:lstStyle/>
          <a:p>
            <a:pPr marL="0" indent="0">
              <a:buNone/>
            </a:pPr>
            <a:r>
              <a:rPr lang="en-CA" sz="3600" dirty="0" smtClean="0"/>
              <a:t>Overall </a:t>
            </a:r>
            <a:r>
              <a:rPr lang="en-CA" sz="3600" dirty="0"/>
              <a:t>P</a:t>
            </a:r>
            <a:r>
              <a:rPr lang="en-CA" sz="3600" dirty="0" smtClean="0"/>
              <a:t>roject Objectives:</a:t>
            </a:r>
            <a:endParaRPr lang="en-CA" sz="3600" dirty="0"/>
          </a:p>
          <a:p>
            <a:r>
              <a:rPr lang="en-US" sz="2600" dirty="0" smtClean="0"/>
              <a:t>Increase worksite leaders’ understanding of the Standard and how to implement the Standard within their organization</a:t>
            </a:r>
          </a:p>
          <a:p>
            <a:r>
              <a:rPr lang="en-US" sz="2600" dirty="0" smtClean="0"/>
              <a:t>Increase knowledge and skills of leaders to build psychological safety in the workplace and the specific related topics</a:t>
            </a:r>
          </a:p>
          <a:p>
            <a:r>
              <a:rPr lang="en-US" sz="2600" dirty="0" smtClean="0"/>
              <a:t>Reduce mental health stigma</a:t>
            </a:r>
          </a:p>
          <a:p>
            <a:r>
              <a:rPr lang="en-US" sz="2600" dirty="0" smtClean="0"/>
              <a:t>Increase employee awareness of ways to protect mental health  </a:t>
            </a:r>
            <a:endParaRPr lang="en-US" sz="2600" dirty="0"/>
          </a:p>
          <a:p>
            <a:pPr marL="0" indent="0">
              <a:buNone/>
            </a:pPr>
            <a:endParaRPr lang="en-US" sz="24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41749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686800" cy="1143000"/>
          </a:xfrm>
        </p:spPr>
        <p:txBody>
          <a:bodyPr>
            <a:noAutofit/>
          </a:bodyPr>
          <a:lstStyle/>
          <a:p>
            <a:pPr algn="l"/>
            <a:r>
              <a:rPr lang="en-CA" sz="3600" dirty="0" smtClean="0">
                <a:solidFill>
                  <a:srgbClr val="285EA0"/>
                </a:solidFill>
                <a:latin typeface="Georgia" panose="02040502050405020303" pitchFamily="18" charset="0"/>
              </a:rPr>
              <a:t>Research Objectives of Phase 1</a:t>
            </a:r>
            <a:endParaRPr lang="en-CA" sz="36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590872" y="2780928"/>
            <a:ext cx="8301608" cy="3384376"/>
          </a:xfrm>
        </p:spPr>
        <p:txBody>
          <a:bodyPr>
            <a:normAutofit fontScale="92500"/>
          </a:bodyPr>
          <a:lstStyle/>
          <a:p>
            <a:r>
              <a:rPr lang="en-US" dirty="0" smtClean="0"/>
              <a:t>Assess the needs, perceived by worksite leaders</a:t>
            </a:r>
          </a:p>
          <a:p>
            <a:pPr lvl="1"/>
            <a:r>
              <a:rPr lang="en-US" dirty="0" smtClean="0"/>
              <a:t>Gain insight on topics to enhance knowledge and build mental wellness</a:t>
            </a:r>
          </a:p>
          <a:p>
            <a:r>
              <a:rPr lang="en-US" dirty="0" smtClean="0"/>
              <a:t>Gather baseline data </a:t>
            </a:r>
          </a:p>
          <a:p>
            <a:pPr lvl="1"/>
            <a:r>
              <a:rPr lang="en-US" dirty="0" smtClean="0"/>
              <a:t>Gain insight into workplace culture, including stigma and current awareness on promotion and protection techniques</a:t>
            </a:r>
          </a:p>
          <a:p>
            <a:pPr marL="0" indent="0">
              <a:buNone/>
            </a:pPr>
            <a:endParaRPr lang="en-US" sz="24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106510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908"/>
            <a:ext cx="8686800" cy="1143000"/>
          </a:xfrm>
        </p:spPr>
        <p:txBody>
          <a:bodyPr>
            <a:noAutofit/>
          </a:bodyPr>
          <a:lstStyle/>
          <a:p>
            <a:pPr algn="l"/>
            <a:r>
              <a:rPr lang="en-CA" sz="3600" dirty="0" smtClean="0">
                <a:solidFill>
                  <a:srgbClr val="285EA0"/>
                </a:solidFill>
                <a:latin typeface="Georgia" panose="02040502050405020303" pitchFamily="18" charset="0"/>
              </a:rPr>
              <a:t>Methodology</a:t>
            </a:r>
            <a:endParaRPr lang="en-CA" sz="32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487996" y="2615110"/>
            <a:ext cx="7900428" cy="3694209"/>
          </a:xfrm>
        </p:spPr>
        <p:txBody>
          <a:bodyPr>
            <a:normAutofit/>
          </a:bodyPr>
          <a:lstStyle/>
          <a:p>
            <a:pPr>
              <a:buFont typeface=".AppleSystemUIFont" charset="-120"/>
              <a:buChar char="-"/>
            </a:pPr>
            <a:r>
              <a:rPr lang="en-US" sz="2200" u="sng" dirty="0"/>
              <a:t>Source populations: </a:t>
            </a:r>
            <a:r>
              <a:rPr lang="en-US" sz="2200" dirty="0"/>
              <a:t>Thunder Bay and District contacts provided by the TBDHU, </a:t>
            </a:r>
            <a:r>
              <a:rPr lang="en-US" sz="2200" dirty="0" smtClean="0"/>
              <a:t>Lakehead University’s </a:t>
            </a:r>
            <a:r>
              <a:rPr lang="en-US" sz="2200" dirty="0"/>
              <a:t>Health </a:t>
            </a:r>
            <a:r>
              <a:rPr lang="en-US" sz="2200" dirty="0" smtClean="0"/>
              <a:t>Sciences </a:t>
            </a:r>
            <a:r>
              <a:rPr lang="en-US" sz="2200" dirty="0"/>
              <a:t>Department and </a:t>
            </a:r>
            <a:r>
              <a:rPr lang="en-US" sz="2200" dirty="0" err="1" smtClean="0"/>
              <a:t>Salesgenie</a:t>
            </a:r>
            <a:endParaRPr lang="en-US" sz="2200" dirty="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7338" y="3679851"/>
            <a:ext cx="4327260" cy="2434084"/>
          </a:xfrm>
          <a:prstGeom prst="rect">
            <a:avLst/>
          </a:prstGeom>
        </p:spPr>
      </p:pic>
      <p:sp>
        <p:nvSpPr>
          <p:cNvPr id="14" name="Content Placeholder 2"/>
          <p:cNvSpPr txBox="1">
            <a:spLocks/>
          </p:cNvSpPr>
          <p:nvPr/>
        </p:nvSpPr>
        <p:spPr>
          <a:xfrm>
            <a:off x="487996" y="3679851"/>
            <a:ext cx="3935778" cy="26294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ppleSystemUIFont" charset="-120"/>
              <a:buChar char="-"/>
            </a:pPr>
            <a:r>
              <a:rPr lang="en-US" sz="2200" dirty="0" smtClean="0"/>
              <a:t>Electronic survey distributed to worksite leaders </a:t>
            </a:r>
          </a:p>
          <a:p>
            <a:pPr lvl="1">
              <a:buFont typeface=".AppleSystemUIFont" charset="-120"/>
              <a:buChar char="-"/>
            </a:pPr>
            <a:r>
              <a:rPr lang="en-US" sz="1800" dirty="0" smtClean="0"/>
              <a:t>Predominantly in management positions </a:t>
            </a:r>
          </a:p>
          <a:p>
            <a:pPr>
              <a:buFont typeface=".AppleSystemUIFont" charset="-120"/>
              <a:buChar char="-"/>
            </a:pPr>
            <a:r>
              <a:rPr lang="en-CA" sz="2200" u="sng" dirty="0" smtClean="0"/>
              <a:t>Analysis:</a:t>
            </a:r>
            <a:r>
              <a:rPr lang="en-CA" sz="2200" dirty="0" smtClean="0"/>
              <a:t> Univariate descriptive statistics</a:t>
            </a:r>
            <a:endParaRPr lang="en-US" sz="2200" dirty="0"/>
          </a:p>
        </p:txBody>
      </p:sp>
    </p:spTree>
    <p:extLst>
      <p:ext uri="{BB962C8B-B14F-4D97-AF65-F5344CB8AC3E}">
        <p14:creationId xmlns:p14="http://schemas.microsoft.com/office/powerpoint/2010/main" val="65016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686800" cy="1143000"/>
          </a:xfrm>
        </p:spPr>
        <p:txBody>
          <a:bodyPr>
            <a:noAutofit/>
          </a:bodyPr>
          <a:lstStyle/>
          <a:p>
            <a:pPr algn="l"/>
            <a:r>
              <a:rPr lang="en-CA" sz="3600" dirty="0" smtClean="0">
                <a:solidFill>
                  <a:srgbClr val="285EA0"/>
                </a:solidFill>
                <a:latin typeface="Georgia" panose="02040502050405020303" pitchFamily="18" charset="0"/>
              </a:rPr>
              <a:t>Results</a:t>
            </a:r>
            <a:endParaRPr lang="en-CA" sz="3600" dirty="0">
              <a:solidFill>
                <a:srgbClr val="285EA0"/>
              </a:solidFill>
              <a:latin typeface="Georgia" panose="02040502050405020303" pitchFamily="18" charset="0"/>
            </a:endParaRPr>
          </a:p>
        </p:txBody>
      </p:sp>
      <p:sp>
        <p:nvSpPr>
          <p:cNvPr id="3" name="Content Placeholder 2"/>
          <p:cNvSpPr>
            <a:spLocks noGrp="1"/>
          </p:cNvSpPr>
          <p:nvPr>
            <p:ph idx="1"/>
          </p:nvPr>
        </p:nvSpPr>
        <p:spPr>
          <a:xfrm>
            <a:off x="590872" y="2780928"/>
            <a:ext cx="8301608" cy="3384376"/>
          </a:xfrm>
        </p:spPr>
        <p:txBody>
          <a:bodyPr>
            <a:normAutofit/>
          </a:bodyPr>
          <a:lstStyle/>
          <a:p>
            <a:r>
              <a:rPr lang="en-US" sz="2400" dirty="0" smtClean="0"/>
              <a:t>316 worksites invited to participate</a:t>
            </a:r>
          </a:p>
          <a:p>
            <a:r>
              <a:rPr lang="en-US" sz="2400" dirty="0" smtClean="0"/>
              <a:t>92 completed the survey</a:t>
            </a:r>
          </a:p>
          <a:p>
            <a:r>
              <a:rPr lang="en-US" sz="2400" dirty="0" smtClean="0"/>
              <a:t>Predominantly worksites in the city of Thunder Bay (62%)</a:t>
            </a:r>
          </a:p>
          <a:p>
            <a:pPr lvl="1"/>
            <a:r>
              <a:rPr lang="en-US" sz="2000" dirty="0" smtClean="0"/>
              <a:t>11% rural Thunder Bay </a:t>
            </a:r>
          </a:p>
          <a:p>
            <a:pPr lvl="1"/>
            <a:r>
              <a:rPr lang="en-US" sz="2000" dirty="0" smtClean="0"/>
              <a:t>19% Thunder Bay District </a:t>
            </a:r>
          </a:p>
          <a:p>
            <a:pPr lvl="1"/>
            <a:r>
              <a:rPr lang="en-US" sz="2000" dirty="0" smtClean="0"/>
              <a:t>8% Other (Dryden, </a:t>
            </a:r>
            <a:r>
              <a:rPr lang="en-US" sz="2000" dirty="0" err="1" smtClean="0"/>
              <a:t>Kenora</a:t>
            </a:r>
            <a:r>
              <a:rPr lang="en-US" sz="2000" dirty="0" smtClean="0"/>
              <a:t>, and Rainy River Districts)*</a:t>
            </a:r>
          </a:p>
          <a:p>
            <a:endParaRPr lang="en-US" sz="2400" dirty="0" smtClean="0"/>
          </a:p>
        </p:txBody>
      </p:sp>
      <p:pic>
        <p:nvPicPr>
          <p:cNvPr id="4" name="Picture 2" descr="L:\Healthy Living\Operational Planning\HPP - Lynda Fraser\2016 Projects\Wellness @ work\Advisory Group\SMWW-logo-col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2520280" cy="1125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504" y="6525344"/>
            <a:ext cx="8928992" cy="288032"/>
            <a:chOff x="-36512" y="6525344"/>
            <a:chExt cx="9144000" cy="288032"/>
          </a:xfrm>
        </p:grpSpPr>
        <p:sp>
          <p:nvSpPr>
            <p:cNvPr id="6" name="Rectangle 5"/>
            <p:cNvSpPr/>
            <p:nvPr/>
          </p:nvSpPr>
          <p:spPr>
            <a:xfrm>
              <a:off x="-36512" y="6741368"/>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512" y="6597352"/>
              <a:ext cx="914400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6512" y="6669360"/>
              <a:ext cx="9144000" cy="72008"/>
            </a:xfrm>
            <a:prstGeom prst="rect">
              <a:avLst/>
            </a:prstGeom>
            <a:solidFill>
              <a:srgbClr val="1F8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6512" y="6525344"/>
              <a:ext cx="9144000" cy="72008"/>
            </a:xfrm>
            <a:prstGeom prst="rect">
              <a:avLst/>
            </a:prstGeom>
            <a:solidFill>
              <a:srgbClr val="FAB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Rectangle 9"/>
          <p:cNvSpPr/>
          <p:nvPr/>
        </p:nvSpPr>
        <p:spPr>
          <a:xfrm>
            <a:off x="107504" y="6114400"/>
            <a:ext cx="8928992" cy="307777"/>
          </a:xfrm>
          <a:prstGeom prst="rect">
            <a:avLst/>
          </a:prstGeom>
        </p:spPr>
        <p:txBody>
          <a:bodyPr wrap="square">
            <a:spAutoFit/>
          </a:bodyPr>
          <a:lstStyle/>
          <a:p>
            <a:r>
              <a:rPr lang="en-US" sz="1400" dirty="0" smtClean="0"/>
              <a:t>*Those who indicated “other” had multiple </a:t>
            </a:r>
            <a:r>
              <a:rPr lang="en-US" sz="1400" dirty="0"/>
              <a:t>worksites with employer</a:t>
            </a:r>
          </a:p>
        </p:txBody>
      </p:sp>
    </p:spTree>
    <p:extLst>
      <p:ext uri="{BB962C8B-B14F-4D97-AF65-F5344CB8AC3E}">
        <p14:creationId xmlns:p14="http://schemas.microsoft.com/office/powerpoint/2010/main" val="2108255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W@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 slides</Template>
  <TotalTime>26121</TotalTime>
  <Words>1343</Words>
  <Application>Microsoft Office PowerPoint</Application>
  <PresentationFormat>On-screen Show (4:3)</PresentationFormat>
  <Paragraphs>223</Paragraphs>
  <Slides>23</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.AppleSystemUIFont</vt:lpstr>
      <vt:lpstr>Arial</vt:lpstr>
      <vt:lpstr>Calibri</vt:lpstr>
      <vt:lpstr>Georgia</vt:lpstr>
      <vt:lpstr>Myriad Pro</vt:lpstr>
      <vt:lpstr>Wingdings</vt:lpstr>
      <vt:lpstr>W@W slides</vt:lpstr>
      <vt:lpstr>1_Office Theme</vt:lpstr>
      <vt:lpstr>PowerPoint Presentation</vt:lpstr>
      <vt:lpstr>Faculty/Presenter Disclosure Slide </vt:lpstr>
      <vt:lpstr>Background Mental Health in Thunder Bay and District</vt:lpstr>
      <vt:lpstr>Background Workplace Mental Health in Thunder Bay and District</vt:lpstr>
      <vt:lpstr>Background    CSA National Standard for Psychological Health and Safety in the Workplace (The Standard)</vt:lpstr>
      <vt:lpstr>Purpose of Research</vt:lpstr>
      <vt:lpstr>Research Objectives of Phase 1</vt:lpstr>
      <vt:lpstr>Methodology</vt:lpstr>
      <vt:lpstr>Results</vt:lpstr>
      <vt:lpstr>Results</vt:lpstr>
      <vt:lpstr>Results</vt:lpstr>
      <vt:lpstr>Results</vt:lpstr>
      <vt:lpstr>Results</vt:lpstr>
      <vt:lpstr>Strengths &amp; Limitations</vt:lpstr>
      <vt:lpstr>Limitation- Industry Participation</vt:lpstr>
      <vt:lpstr>Conclusion/Next Steps</vt:lpstr>
      <vt:lpstr>PowerPoint Presentation</vt:lpstr>
      <vt:lpstr>Thank-you Questions?</vt:lpstr>
      <vt:lpstr>Partners</vt:lpstr>
      <vt:lpstr>References</vt:lpstr>
      <vt:lpstr>Supplementary Slides</vt:lpstr>
      <vt:lpstr>Results</vt:lpstr>
      <vt:lpstr>Additional Results</vt:lpstr>
    </vt:vector>
  </TitlesOfParts>
  <Company>Thunder Bay District Health Unit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Henderson</dc:creator>
  <cp:lastModifiedBy>Lyne Morvan</cp:lastModifiedBy>
  <cp:revision>455</cp:revision>
  <cp:lastPrinted>2017-01-27T05:14:30Z</cp:lastPrinted>
  <dcterms:created xsi:type="dcterms:W3CDTF">2015-03-31T18:20:45Z</dcterms:created>
  <dcterms:modified xsi:type="dcterms:W3CDTF">2017-10-11T14:47:58Z</dcterms:modified>
</cp:coreProperties>
</file>