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301" r:id="rId5"/>
    <p:sldId id="302" r:id="rId6"/>
    <p:sldId id="303" r:id="rId7"/>
    <p:sldId id="323" r:id="rId8"/>
    <p:sldId id="324" r:id="rId9"/>
    <p:sldId id="304" r:id="rId10"/>
    <p:sldId id="305" r:id="rId11"/>
    <p:sldId id="322" r:id="rId12"/>
    <p:sldId id="311" r:id="rId13"/>
    <p:sldId id="313" r:id="rId14"/>
    <p:sldId id="314" r:id="rId15"/>
    <p:sldId id="315" r:id="rId16"/>
    <p:sldId id="317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81867" autoAdjust="0"/>
  </p:normalViewPr>
  <p:slideViewPr>
    <p:cSldViewPr>
      <p:cViewPr varScale="1">
        <p:scale>
          <a:sx n="61" d="100"/>
          <a:sy n="61" d="100"/>
        </p:scale>
        <p:origin x="16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89950-2B1E-437D-9158-795F3D42A0E2}" type="datetimeFigureOut">
              <a:rPr lang="en-CA" smtClean="0"/>
              <a:t>05/06/2015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A4CB8-EC3B-425C-ACA9-1A2BB9430D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74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7696C7-D25F-4CE0-A975-C539D2E94E97}" type="slidenum">
              <a:rPr lang="en-CA" altLang="en-US" smtClean="0"/>
              <a:pPr>
                <a:spcBef>
                  <a:spcPct val="0"/>
                </a:spcBef>
              </a:pPr>
              <a:t>3</a:t>
            </a:fld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73615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7696C7-D25F-4CE0-A975-C539D2E94E97}" type="slidenum">
              <a:rPr lang="en-CA" altLang="en-US" smtClean="0"/>
              <a:pPr>
                <a:spcBef>
                  <a:spcPct val="0"/>
                </a:spcBef>
              </a:pPr>
              <a:t>4</a:t>
            </a:fld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758215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 transition process became easier as time passed and benefitted them by the end of clerkships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A4CB8-EC3B-425C-ACA9-1A2BB9430D55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36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to address the particulars of transition processes that students experience during a LIC from their perspectives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C8B113-5F92-4BA9-91FB-5D378BEC4E52}" type="slidenum">
              <a:rPr lang="en-CA" smtClean="0"/>
              <a:pPr>
                <a:defRPr/>
              </a:pPr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269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 txBox="1">
            <a:spLocks noGrp="1" noChangeArrowheads="1"/>
          </p:cNvSpPr>
          <p:nvPr/>
        </p:nvSpPr>
        <p:spPr bwMode="auto">
          <a:xfrm>
            <a:off x="3894138" y="8831263"/>
            <a:ext cx="29813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406400"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06400"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06400"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06400"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06400"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06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4813" algn="l"/>
                <a:tab pos="812800" algn="l"/>
                <a:tab pos="1220788" algn="l"/>
                <a:tab pos="1628775" algn="l"/>
                <a:tab pos="2035175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9863" algn="l"/>
                <a:tab pos="6926263" algn="l"/>
                <a:tab pos="7332663" algn="l"/>
                <a:tab pos="7740650" algn="l"/>
                <a:tab pos="814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</a:pPr>
            <a:fld id="{58D900E4-61D2-42A2-AB8A-EE89689E8664}" type="slidenum">
              <a:rPr lang="en-CA" altLang="en-US" sz="1300">
                <a:solidFill>
                  <a:srgbClr val="FFFFFF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</a:pPr>
              <a:t>8</a:t>
            </a:fld>
            <a:endParaRPr lang="en-CA" altLang="en-US" sz="13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214438" y="704850"/>
            <a:ext cx="4452937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953" tIns="41477" rIns="82953" bIns="41477" anchor="ctr"/>
          <a:lstStyle>
            <a:lvl1pPr defTabSz="828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28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28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28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28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</a:pPr>
            <a:endParaRPr lang="en-US" altLang="en-US" sz="1600">
              <a:solidFill>
                <a:schemeClr val="bg1"/>
              </a:solidFill>
            </a:endParaRPr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688975" y="4414838"/>
            <a:ext cx="5502275" cy="417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47" tIns="42456" rIns="81647" bIns="42456" anchor="ctr"/>
          <a:lstStyle/>
          <a:p>
            <a:pPr defTabSz="454025" eaLnBrk="1" hangingPunct="1">
              <a:spcBef>
                <a:spcPts val="450"/>
              </a:spcBef>
              <a:tabLst>
                <a:tab pos="0" algn="l"/>
                <a:tab pos="452438" algn="l"/>
                <a:tab pos="906463" algn="l"/>
                <a:tab pos="1360488" algn="l"/>
                <a:tab pos="1814513" algn="l"/>
                <a:tab pos="2268538" algn="l"/>
                <a:tab pos="2722563" algn="l"/>
                <a:tab pos="3176588" algn="l"/>
                <a:tab pos="3630613" algn="l"/>
                <a:tab pos="4084638" algn="l"/>
                <a:tab pos="4538663" algn="l"/>
                <a:tab pos="4992688" algn="l"/>
                <a:tab pos="5448300" algn="l"/>
                <a:tab pos="5902325" algn="l"/>
                <a:tab pos="6356350" algn="l"/>
                <a:tab pos="6810375" algn="l"/>
                <a:tab pos="7264400" algn="l"/>
                <a:tab pos="7718425" algn="l"/>
                <a:tab pos="8172450" algn="l"/>
                <a:tab pos="8626475" algn="l"/>
                <a:tab pos="9080500" algn="l"/>
              </a:tabLst>
            </a:pP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69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08" y="1714488"/>
            <a:ext cx="6315092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6" y="3470263"/>
            <a:ext cx="52006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3108" y="274638"/>
            <a:ext cx="65436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3108" y="1600200"/>
            <a:ext cx="65436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D917C-D772-4AF5-945B-5DFA2AE13917}" type="datetimeFigureOut">
              <a:rPr lang="en-US" smtClean="0"/>
              <a:pPr/>
              <a:t>6/5/2015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0FB19-51A9-45B7-9B52-E335B3B9680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Myriad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Myriad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Myriad Pro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Myriad Pro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Myriad Pro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Myriad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2051720" y="1772816"/>
            <a:ext cx="6624736" cy="2425700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en-CA" sz="3600" dirty="0"/>
              <a:t>Transition processes through a longitudinal </a:t>
            </a:r>
            <a:r>
              <a:rPr lang="en-CA" sz="3600" dirty="0" smtClean="0"/>
              <a:t>integrated clerkship: A </a:t>
            </a:r>
            <a:r>
              <a:rPr lang="en-CA" sz="3600" dirty="0"/>
              <a:t>qualitative study of third-year medical students’ experiences </a:t>
            </a: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US" sz="2200" dirty="0"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a typeface="Times New Roman" panose="02020603050405020304" pitchFamily="18" charset="0"/>
              </a:rPr>
              <a:t>Medical Education</a:t>
            </a:r>
            <a:r>
              <a:rPr lang="en-US" sz="2200" dirty="0">
                <a:ea typeface="Times New Roman" panose="02020603050405020304" pitchFamily="18" charset="0"/>
              </a:rPr>
              <a:t>, accepted for publication)</a:t>
            </a:r>
            <a:r>
              <a:rPr lang="en-CA" sz="3600" dirty="0"/>
              <a:t/>
            </a:r>
            <a:br>
              <a:rPr lang="en-CA" sz="3600" dirty="0"/>
            </a:br>
            <a:r>
              <a:rPr lang="en-CA" dirty="0">
                <a:latin typeface="+mn-lt"/>
                <a:cs typeface="Arial" panose="020B0604020202020204" pitchFamily="34" charset="0"/>
              </a:rPr>
              <a:t/>
            </a:r>
            <a:br>
              <a:rPr lang="en-CA" dirty="0">
                <a:latin typeface="+mn-lt"/>
                <a:cs typeface="Arial" panose="020B0604020202020204" pitchFamily="34" charset="0"/>
              </a:rPr>
            </a:br>
            <a:r>
              <a:rPr lang="en-US" sz="2700" dirty="0" smtClean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>NHRC </a:t>
            </a:r>
            <a:r>
              <a:rPr lang="en-US" sz="2700" dirty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>– </a:t>
            </a:r>
            <a:r>
              <a:rPr lang="en-US" sz="2700" dirty="0" smtClean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>5 June 2015</a:t>
            </a:r>
            <a:r>
              <a:rPr lang="en-US" sz="2700" dirty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/>
            </a:r>
            <a:br>
              <a:rPr lang="en-US" sz="2700" dirty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</a:br>
            <a:r>
              <a:rPr lang="sv-SE" sz="2700" dirty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>Tim Dubé, </a:t>
            </a:r>
            <a:r>
              <a:rPr lang="sv-SE" sz="2700" dirty="0" smtClean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>PhD</a:t>
            </a:r>
            <a:br>
              <a:rPr lang="sv-SE" sz="2700" dirty="0" smtClean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</a:br>
            <a:r>
              <a:rPr lang="sv-SE" sz="2700" dirty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/>
            </a:r>
            <a:br>
              <a:rPr lang="sv-SE" sz="2700" dirty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</a:br>
            <a:r>
              <a:rPr lang="sv-SE" sz="2700" dirty="0" smtClean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>Co-authors: Drs. R. Schinke, R. Strasser, </a:t>
            </a:r>
            <a:br>
              <a:rPr lang="sv-SE" sz="2700" dirty="0" smtClean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</a:br>
            <a:r>
              <a:rPr lang="sv-SE" sz="2700" dirty="0" smtClean="0">
                <a:solidFill>
                  <a:schemeClr val="tx1">
                    <a:tint val="75000"/>
                  </a:schemeClr>
                </a:solidFill>
                <a:latin typeface="Myriad Pro"/>
                <a:ea typeface="+mn-ea"/>
                <a:cs typeface="+mn-cs"/>
              </a:rPr>
              <a:t>I. Couper, &amp; N. Lightfoot</a:t>
            </a:r>
            <a:endParaRPr lang="en-CA" sz="2700" dirty="0">
              <a:solidFill>
                <a:schemeClr val="tx1">
                  <a:tint val="75000"/>
                </a:schemeClr>
              </a:solidFill>
              <a:latin typeface="Myriad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99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43108" y="44624"/>
            <a:ext cx="6543692" cy="1143000"/>
          </a:xfrm>
        </p:spPr>
        <p:txBody>
          <a:bodyPr>
            <a:normAutofit fontScale="90000"/>
          </a:bodyPr>
          <a:lstStyle/>
          <a:p>
            <a:r>
              <a:rPr lang="en-CA" dirty="0"/>
              <a:t>Stage two: Dealing with disorientation and restoring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187624"/>
            <a:ext cx="6543692" cy="4473624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CA" sz="2000" dirty="0" smtClean="0"/>
              <a:t>I </a:t>
            </a:r>
            <a:r>
              <a:rPr lang="en-CA" sz="2000" dirty="0"/>
              <a:t>don’t know they would say they’re depressed, but honestly I think that’s what’s going on. I think we’re all just feeling bummed out that we don’t know what we should know, or what we feel we should </a:t>
            </a:r>
            <a:r>
              <a:rPr lang="en-CA" sz="2000" dirty="0" smtClean="0"/>
              <a:t>know </a:t>
            </a:r>
            <a:r>
              <a:rPr lang="en-CA" sz="2000" dirty="0"/>
              <a:t>[MS1-during] </a:t>
            </a:r>
            <a:endParaRPr lang="en-CA" sz="2000" dirty="0" smtClean="0"/>
          </a:p>
          <a:p>
            <a:pPr marL="0" indent="0">
              <a:buNone/>
              <a:defRPr/>
            </a:pPr>
            <a:endParaRPr lang="en-CA" sz="2000" dirty="0" smtClean="0"/>
          </a:p>
          <a:p>
            <a:pPr marL="0" indent="0">
              <a:buNone/>
              <a:defRPr/>
            </a:pPr>
            <a:r>
              <a:rPr lang="en-CA" sz="2000" dirty="0"/>
              <a:t>I think there are times when you go through the clerkship and you are completely burned out. I think that every time you overcome one of those periods it’s a huge transition because all of a sudden you feel completely refreshed and excited about being there again. You look back and go: “Why was I so burned out? Was it just because we had an exam? Was it just because I just had four patients in a row that I didn’t know how to manage</a:t>
            </a:r>
            <a:r>
              <a:rPr lang="en-CA" sz="2000" dirty="0" smtClean="0"/>
              <a:t>? </a:t>
            </a:r>
            <a:r>
              <a:rPr lang="en-CA" sz="2000" dirty="0"/>
              <a:t>[MS9-after]</a:t>
            </a:r>
          </a:p>
          <a:p>
            <a:pPr marL="0" indent="0">
              <a:buNone/>
              <a:defRPr/>
            </a:pPr>
            <a:endParaRPr lang="en-CA" sz="2000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Stage three: Seeing oneself as a physician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CA" sz="1800" dirty="0"/>
              <a:t>you start to realize that you’re actually going to be a doctor, and knowing what it is that a doctor does. It’s like taking what you see, picking and choosing what you want to emulate, and then </a:t>
            </a:r>
            <a:r>
              <a:rPr lang="en-CA" sz="1800" dirty="0" smtClean="0"/>
              <a:t>experimenting. </a:t>
            </a:r>
            <a:r>
              <a:rPr lang="en-CA" sz="1800" dirty="0"/>
              <a:t>[MS8-after]</a:t>
            </a:r>
          </a:p>
          <a:p>
            <a:pPr marL="0" indent="0">
              <a:buNone/>
              <a:defRPr/>
            </a:pPr>
            <a:endParaRPr lang="en-CA" sz="1800" dirty="0" smtClean="0"/>
          </a:p>
          <a:p>
            <a:pPr marL="0" indent="0">
              <a:buNone/>
              <a:defRPr/>
            </a:pPr>
            <a:r>
              <a:rPr lang="en-CA" sz="1800" dirty="0"/>
              <a:t>Patients put a lot of trust in you that you are going to take care of them. As a doctor you get to do a lot of things to people, patients are vulnerable. I would feel very nervous when I would have to do a breast exam or a rectal exam or a pelvic exam, now I am more comfortable with it. I find it helps when you talk all the way through it then there is not this awkward silence while you’re invading a patient. [MS6-during]</a:t>
            </a:r>
          </a:p>
          <a:p>
            <a:pPr marL="0" indent="0">
              <a:buNone/>
              <a:defRPr/>
            </a:pP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7350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dirty="0" smtClean="0"/>
              <a:t>Limitations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556792"/>
            <a:ext cx="6543692" cy="430993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CA" sz="2800" dirty="0" smtClean="0"/>
              <a:t>a </a:t>
            </a:r>
            <a:r>
              <a:rPr lang="en-CA" sz="2800" dirty="0"/>
              <a:t>region-specific study at a single </a:t>
            </a:r>
            <a:r>
              <a:rPr lang="en-CA" sz="2800" dirty="0" smtClean="0"/>
              <a:t>institution</a:t>
            </a:r>
          </a:p>
          <a:p>
            <a:pPr>
              <a:buClr>
                <a:schemeClr val="tx1"/>
              </a:buClr>
            </a:pPr>
            <a:r>
              <a:rPr lang="en-CA" sz="2800" dirty="0" smtClean="0"/>
              <a:t>centred </a:t>
            </a:r>
            <a:r>
              <a:rPr lang="en-CA" sz="2800" dirty="0"/>
              <a:t>on the student’s </a:t>
            </a:r>
            <a:r>
              <a:rPr lang="en-CA" sz="2800" dirty="0" smtClean="0"/>
              <a:t>perspective</a:t>
            </a:r>
          </a:p>
          <a:p>
            <a:pPr>
              <a:buClr>
                <a:schemeClr val="tx1"/>
              </a:buClr>
            </a:pPr>
            <a:r>
              <a:rPr lang="en-CA" sz="2800" dirty="0"/>
              <a:t>methodology</a:t>
            </a:r>
            <a:endParaRPr lang="en-CA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8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351309"/>
            <a:ext cx="6707088" cy="4525963"/>
          </a:xfrm>
        </p:spPr>
        <p:txBody>
          <a:bodyPr>
            <a:normAutofit/>
          </a:bodyPr>
          <a:lstStyle/>
          <a:p>
            <a:r>
              <a:rPr lang="en-CA" sz="2400" dirty="0" smtClean="0"/>
              <a:t>Key differences between block rotations and LIC </a:t>
            </a:r>
          </a:p>
          <a:p>
            <a:r>
              <a:rPr lang="en-CA" sz="2400" dirty="0" smtClean="0"/>
              <a:t>Research opportunity for further conceptualization</a:t>
            </a:r>
          </a:p>
          <a:p>
            <a:r>
              <a:rPr lang="en-CA" sz="2400" dirty="0" smtClean="0"/>
              <a:t>Implications for LIC participants:</a:t>
            </a:r>
          </a:p>
          <a:p>
            <a:pPr lvl="1"/>
            <a:r>
              <a:rPr lang="en-CA" sz="2400" dirty="0" smtClean="0"/>
              <a:t>students </a:t>
            </a:r>
            <a:endParaRPr lang="en-CA" sz="2400" dirty="0"/>
          </a:p>
          <a:p>
            <a:pPr lvl="1"/>
            <a:r>
              <a:rPr lang="en-CA" sz="2400" dirty="0" smtClean="0"/>
              <a:t>faculty preceptors</a:t>
            </a:r>
          </a:p>
          <a:p>
            <a:pPr lvl="1"/>
            <a:r>
              <a:rPr lang="en-CA" sz="2400" dirty="0" smtClean="0"/>
              <a:t>healthcare professionals</a:t>
            </a:r>
          </a:p>
          <a:p>
            <a:pPr lvl="1"/>
            <a:r>
              <a:rPr lang="en-CA" sz="2400" dirty="0" smtClean="0"/>
              <a:t>members </a:t>
            </a:r>
            <a:r>
              <a:rPr lang="en-CA" sz="2400" dirty="0"/>
              <a:t>of the broader </a:t>
            </a:r>
            <a:r>
              <a:rPr lang="en-CA" sz="2400" dirty="0" smtClean="0"/>
              <a:t>communities</a:t>
            </a:r>
          </a:p>
          <a:p>
            <a:pPr lvl="1"/>
            <a:r>
              <a:rPr lang="en-CA" sz="2400" dirty="0" smtClean="0">
                <a:cs typeface="Arial" panose="020B0604020202020204" pitchFamily="34" charset="0"/>
              </a:rPr>
              <a:t>medical educators</a:t>
            </a:r>
            <a:endParaRPr lang="en-CA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08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Rot="1" noChangeArrowheads="1"/>
          </p:cNvSpPr>
          <p:nvPr>
            <p:ph type="ctrTitle"/>
          </p:nvPr>
        </p:nvSpPr>
        <p:spPr>
          <a:xfrm>
            <a:off x="2143108" y="1714488"/>
            <a:ext cx="6315092" cy="2866640"/>
          </a:xfrm>
        </p:spPr>
        <p:txBody>
          <a:bodyPr>
            <a:normAutofit fontScale="90000"/>
          </a:bodyPr>
          <a:lstStyle/>
          <a:p>
            <a:r>
              <a:rPr lang="en-CA" sz="5400" dirty="0">
                <a:latin typeface="+mn-lt"/>
              </a:rPr>
              <a:t>Thank you!</a:t>
            </a:r>
            <a:br>
              <a:rPr lang="en-CA" sz="5400" dirty="0">
                <a:latin typeface="+mn-lt"/>
              </a:rPr>
            </a:br>
            <a:r>
              <a:rPr lang="en-CA" sz="5400" dirty="0">
                <a:latin typeface="+mn-lt"/>
              </a:rPr>
              <a:t/>
            </a:r>
            <a:br>
              <a:rPr lang="en-CA" sz="5400" dirty="0">
                <a:latin typeface="+mn-lt"/>
              </a:rPr>
            </a:br>
            <a:r>
              <a:rPr lang="en-CA" sz="5400" dirty="0">
                <a:latin typeface="+mn-lt"/>
              </a:rPr>
              <a:t>Questions?</a:t>
            </a:r>
            <a:br>
              <a:rPr lang="en-CA" sz="5400" dirty="0">
                <a:latin typeface="+mn-lt"/>
              </a:rPr>
            </a:br>
            <a:endParaRPr lang="en-CA" sz="5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9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Conflict of Interest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3000" dirty="0" smtClean="0"/>
              <a:t>I have no conflict of interest to declare</a:t>
            </a:r>
            <a:endParaRPr lang="en-CA" sz="3000" dirty="0"/>
          </a:p>
        </p:txBody>
      </p:sp>
    </p:spTree>
    <p:extLst>
      <p:ext uri="{BB962C8B-B14F-4D97-AF65-F5344CB8AC3E}">
        <p14:creationId xmlns:p14="http://schemas.microsoft.com/office/powerpoint/2010/main" val="292734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413792"/>
            <a:ext cx="6543692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dirty="0" smtClean="0"/>
              <a:t>Three </a:t>
            </a:r>
            <a:r>
              <a:rPr lang="en-CA" dirty="0"/>
              <a:t>key transitions throughout </a:t>
            </a:r>
            <a:r>
              <a:rPr lang="en-CA" dirty="0" smtClean="0"/>
              <a:t>medical </a:t>
            </a:r>
            <a:r>
              <a:rPr lang="en-CA" dirty="0"/>
              <a:t>education</a:t>
            </a:r>
            <a:endParaRPr lang="fr-CA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143108" y="1811957"/>
            <a:ext cx="6543692" cy="4353347"/>
          </a:xfrm>
        </p:spPr>
        <p:txBody>
          <a:bodyPr>
            <a:normAutofit/>
          </a:bodyPr>
          <a:lstStyle/>
          <a:p>
            <a:r>
              <a:rPr lang="en-CA" sz="2800" dirty="0"/>
              <a:t>non-clinical to clinical </a:t>
            </a:r>
            <a:r>
              <a:rPr lang="en-CA" sz="2800" dirty="0" smtClean="0"/>
              <a:t>training</a:t>
            </a:r>
          </a:p>
          <a:p>
            <a:r>
              <a:rPr lang="en-CA" sz="2800" dirty="0" smtClean="0"/>
              <a:t>undergraduate </a:t>
            </a:r>
            <a:r>
              <a:rPr lang="en-CA" sz="2800" dirty="0"/>
              <a:t>to </a:t>
            </a:r>
            <a:r>
              <a:rPr lang="en-CA" sz="2800" dirty="0" smtClean="0"/>
              <a:t>postgraduate</a:t>
            </a:r>
            <a:endParaRPr lang="en-CA" sz="2800" dirty="0" smtClean="0"/>
          </a:p>
          <a:p>
            <a:r>
              <a:rPr lang="en-CA" sz="2800" dirty="0" smtClean="0"/>
              <a:t>postgraduate </a:t>
            </a:r>
            <a:r>
              <a:rPr lang="en-CA" sz="2800" dirty="0"/>
              <a:t>training to medical </a:t>
            </a:r>
            <a:r>
              <a:rPr lang="en-CA" sz="2800" dirty="0" smtClean="0"/>
              <a:t>practice</a:t>
            </a:r>
            <a:endParaRPr lang="en-CA" altLang="en-US" sz="1200" i="1" dirty="0"/>
          </a:p>
        </p:txBody>
      </p:sp>
      <p:sp>
        <p:nvSpPr>
          <p:cNvPr id="3" name="Rectangle 2"/>
          <p:cNvSpPr/>
          <p:nvPr/>
        </p:nvSpPr>
        <p:spPr>
          <a:xfrm>
            <a:off x="5301866" y="4437112"/>
            <a:ext cx="29594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err="1">
                <a:latin typeface="Myriad Pro"/>
                <a:ea typeface="Calibri" panose="020F0502020204030204" pitchFamily="34" charset="0"/>
              </a:rPr>
              <a:t>Teunissen</a:t>
            </a:r>
            <a:r>
              <a:rPr lang="en-CA" sz="1600" dirty="0">
                <a:latin typeface="Myriad Pro"/>
                <a:ea typeface="Calibri" panose="020F0502020204030204" pitchFamily="34" charset="0"/>
              </a:rPr>
              <a:t> </a:t>
            </a:r>
            <a:r>
              <a:rPr lang="en-CA" sz="1600" dirty="0" smtClean="0">
                <a:latin typeface="Myriad Pro"/>
                <a:ea typeface="Calibri" panose="020F0502020204030204" pitchFamily="34" charset="0"/>
              </a:rPr>
              <a:t>&amp; </a:t>
            </a:r>
            <a:r>
              <a:rPr lang="en-CA" sz="1600" dirty="0" err="1" smtClean="0">
                <a:latin typeface="Myriad Pro"/>
                <a:ea typeface="Calibri" panose="020F0502020204030204" pitchFamily="34" charset="0"/>
              </a:rPr>
              <a:t>Westerman</a:t>
            </a:r>
            <a:r>
              <a:rPr lang="en-CA" sz="1600" dirty="0" smtClean="0">
                <a:latin typeface="Myriad Pro"/>
                <a:ea typeface="Calibri" panose="020F0502020204030204" pitchFamily="34" charset="0"/>
              </a:rPr>
              <a:t>, 2011</a:t>
            </a:r>
            <a:endParaRPr lang="en-CA" sz="16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75088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44624"/>
            <a:ext cx="6543692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dirty="0"/>
              <a:t>Rationale for the study</a:t>
            </a:r>
            <a:endParaRPr lang="fr-CA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143108" y="1226765"/>
            <a:ext cx="6543692" cy="4938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altLang="en-US" sz="2800" i="1" dirty="0" smtClean="0"/>
              <a:t>…students </a:t>
            </a:r>
            <a:r>
              <a:rPr lang="en-CA" altLang="en-US" sz="2800" i="1" dirty="0"/>
              <a:t>are entering a foreign world </a:t>
            </a:r>
            <a:r>
              <a:rPr lang="en-CA" altLang="en-US" sz="2800" i="1" dirty="0" smtClean="0"/>
              <a:t>[third-year clinical clerkship] where </a:t>
            </a:r>
            <a:r>
              <a:rPr lang="en-CA" altLang="en-US" sz="2800" i="1" dirty="0"/>
              <a:t>they face difficult, often overwhelming </a:t>
            </a:r>
            <a:r>
              <a:rPr lang="en-CA" altLang="en-US" sz="2800" i="1" dirty="0" smtClean="0"/>
              <a:t>experiences…responses </a:t>
            </a:r>
            <a:r>
              <a:rPr lang="en-CA" altLang="en-US" sz="2800" i="1" dirty="0"/>
              <a:t>to these events are rarely discussed…these experiences have frequently gone unacknowledged and </a:t>
            </a:r>
            <a:r>
              <a:rPr lang="en-CA" altLang="en-US" sz="2800" i="1" dirty="0" smtClean="0"/>
              <a:t>unexplored </a:t>
            </a:r>
          </a:p>
          <a:p>
            <a:pPr marL="0" indent="0">
              <a:buNone/>
            </a:pPr>
            <a:r>
              <a:rPr lang="en-CA" altLang="en-US" i="1" dirty="0" smtClean="0"/>
              <a:t/>
            </a:r>
            <a:br>
              <a:rPr lang="en-CA" altLang="en-US" i="1" dirty="0" smtClean="0"/>
            </a:br>
            <a:r>
              <a:rPr lang="en-CA" altLang="en-US" sz="1600" dirty="0" smtClean="0"/>
              <a:t>			</a:t>
            </a:r>
            <a:r>
              <a:rPr lang="en-CA" altLang="en-US" sz="1600" dirty="0" smtClean="0"/>
              <a:t>	</a:t>
            </a:r>
            <a:r>
              <a:rPr lang="en-CA" altLang="en-US" sz="1600" dirty="0" err="1" smtClean="0"/>
              <a:t>T</a:t>
            </a:r>
            <a:r>
              <a:rPr lang="en-CA" altLang="en-US" sz="1600" dirty="0" err="1" smtClean="0"/>
              <a:t>readway</a:t>
            </a:r>
            <a:r>
              <a:rPr lang="en-CA" altLang="en-US" sz="1600" dirty="0" smtClean="0"/>
              <a:t> </a:t>
            </a:r>
            <a:r>
              <a:rPr lang="en-CA" altLang="en-US" sz="1600" dirty="0"/>
              <a:t>&amp; Chatterjee, </a:t>
            </a:r>
            <a:r>
              <a:rPr lang="en-CA" altLang="en-US" sz="1600" dirty="0" smtClean="0"/>
              <a:t>2011</a:t>
            </a:r>
            <a:endParaRPr lang="en-CA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0775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57233"/>
            <a:ext cx="6543692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600" dirty="0"/>
              <a:t>Most of what we know about how students experience transitions to clinical clerkships is based on the perspectives of students who undergo rotation-based </a:t>
            </a:r>
            <a:r>
              <a:rPr lang="en-CA" sz="2600" dirty="0" smtClean="0"/>
              <a:t>clerks</a:t>
            </a:r>
          </a:p>
          <a:p>
            <a:r>
              <a:rPr lang="en-CA" sz="2600" dirty="0"/>
              <a:t>upheaval at the beginning of the clinical </a:t>
            </a:r>
            <a:r>
              <a:rPr lang="en-CA" sz="2600" dirty="0" smtClean="0"/>
              <a:t>rotation</a:t>
            </a:r>
          </a:p>
          <a:p>
            <a:r>
              <a:rPr lang="en-CA" sz="2600" dirty="0"/>
              <a:t>adapt at the start of each specialty-specific rotation after </a:t>
            </a:r>
            <a:r>
              <a:rPr lang="en-CA" sz="2600" dirty="0" smtClean="0"/>
              <a:t>another</a:t>
            </a:r>
          </a:p>
          <a:p>
            <a:r>
              <a:rPr lang="en-CA" sz="2600" dirty="0" smtClean="0"/>
              <a:t>new </a:t>
            </a:r>
            <a:r>
              <a:rPr lang="en-CA" sz="2600" dirty="0"/>
              <a:t>people and new locations every four to six weeks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79712" y="44624"/>
            <a:ext cx="6543692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dirty="0" smtClean="0"/>
              <a:t>Statement of the problem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0797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1" y="260648"/>
            <a:ext cx="7392821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6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/>
              <a:t>The clerkship year was described to me as the most interesting and remarkable of NOSM’s undergraduate MD Program in terms personal and professional development</a:t>
            </a:r>
            <a:r>
              <a:rPr lang="en-CA" sz="2400" dirty="0" smtClean="0"/>
              <a:t>.</a:t>
            </a:r>
            <a:endParaRPr lang="en-CA" sz="825" dirty="0"/>
          </a:p>
          <a:p>
            <a:pPr>
              <a:buClr>
                <a:schemeClr val="tx1"/>
              </a:buClr>
              <a:buFontTx/>
              <a:buChar char="-"/>
            </a:pPr>
            <a:r>
              <a:rPr lang="en-CA" altLang="en-US" sz="2400" dirty="0"/>
              <a:t>Key informants – recent NOSM grads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en-CA" altLang="en-US" sz="2400" dirty="0"/>
              <a:t>NOSM Student Society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en-CA" sz="2400" dirty="0"/>
              <a:t>Suggestions to go to the communities to interview participants</a:t>
            </a: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6242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051720" y="1357784"/>
            <a:ext cx="2952328" cy="2431256"/>
          </a:xfrm>
          <a:extLst/>
        </p:spPr>
        <p:txBody>
          <a:bodyPr vert="horz" lIns="0" tIns="19103" rIns="0" bIns="0" rtlCol="0">
            <a:noAutofit/>
          </a:bodyPr>
          <a:lstStyle/>
          <a:p>
            <a:pPr marL="78581" indent="0" defTabSz="336947">
              <a:buClr>
                <a:srgbClr val="FFFFFF"/>
              </a:buClr>
              <a:buNone/>
              <a:tabLst>
                <a:tab pos="320279" algn="l"/>
                <a:tab pos="398860" algn="l"/>
                <a:tab pos="735806" algn="l"/>
                <a:tab pos="1072754" algn="l"/>
                <a:tab pos="1409700" algn="l"/>
                <a:tab pos="1746647" algn="l"/>
                <a:tab pos="2083594" algn="l"/>
                <a:tab pos="2420541" algn="l"/>
                <a:tab pos="2757488" algn="l"/>
                <a:tab pos="3094435" algn="l"/>
                <a:tab pos="3431381" algn="l"/>
                <a:tab pos="3768329" algn="l"/>
                <a:tab pos="4105275" algn="l"/>
                <a:tab pos="4442222" algn="l"/>
                <a:tab pos="4779169" algn="l"/>
                <a:tab pos="5116116" algn="l"/>
                <a:tab pos="5453063" algn="l"/>
                <a:tab pos="5790010" algn="l"/>
                <a:tab pos="6126956" algn="l"/>
                <a:tab pos="6463904" algn="l"/>
                <a:tab pos="6800850" algn="l"/>
              </a:tabLst>
              <a:defRPr/>
            </a:pPr>
            <a:r>
              <a:rPr lang="en-CA" sz="2400" b="1" dirty="0" smtClean="0">
                <a:effectLst/>
              </a:rPr>
              <a:t>Participants </a:t>
            </a:r>
          </a:p>
          <a:p>
            <a:pPr marL="78581" indent="0" defTabSz="336947">
              <a:buClr>
                <a:srgbClr val="FFFFFF"/>
              </a:buClr>
              <a:buNone/>
              <a:tabLst>
                <a:tab pos="320279" algn="l"/>
                <a:tab pos="398860" algn="l"/>
                <a:tab pos="735806" algn="l"/>
                <a:tab pos="1072754" algn="l"/>
                <a:tab pos="1409700" algn="l"/>
                <a:tab pos="1746647" algn="l"/>
                <a:tab pos="2083594" algn="l"/>
                <a:tab pos="2420541" algn="l"/>
                <a:tab pos="2757488" algn="l"/>
                <a:tab pos="3094435" algn="l"/>
                <a:tab pos="3431381" algn="l"/>
                <a:tab pos="3768329" algn="l"/>
                <a:tab pos="4105275" algn="l"/>
                <a:tab pos="4442222" algn="l"/>
                <a:tab pos="4779169" algn="l"/>
                <a:tab pos="5116116" algn="l"/>
                <a:tab pos="5453063" algn="l"/>
                <a:tab pos="5790010" algn="l"/>
                <a:tab pos="6126956" algn="l"/>
                <a:tab pos="6463904" algn="l"/>
                <a:tab pos="6800850" algn="l"/>
              </a:tabLst>
              <a:defRPr/>
            </a:pPr>
            <a:r>
              <a:rPr lang="en-CA" sz="2000" dirty="0" smtClean="0"/>
              <a:t>Of </a:t>
            </a:r>
            <a:r>
              <a:rPr lang="en-CA" sz="2000" dirty="0"/>
              <a:t>the 56 NOSM CCC students enrolled:</a:t>
            </a:r>
          </a:p>
          <a:p>
            <a:pPr marL="433388" lvl="1" indent="-342900" defTabSz="336947">
              <a:tabLst>
                <a:tab pos="136922" algn="l"/>
                <a:tab pos="735806" algn="l"/>
                <a:tab pos="1072754" algn="l"/>
                <a:tab pos="1409700" algn="l"/>
                <a:tab pos="1746647" algn="l"/>
                <a:tab pos="2083594" algn="l"/>
                <a:tab pos="2420541" algn="l"/>
                <a:tab pos="2757488" algn="l"/>
                <a:tab pos="3094435" algn="l"/>
                <a:tab pos="3431381" algn="l"/>
                <a:tab pos="3768329" algn="l"/>
                <a:tab pos="4105275" algn="l"/>
                <a:tab pos="4442222" algn="l"/>
                <a:tab pos="4779169" algn="l"/>
                <a:tab pos="5116116" algn="l"/>
                <a:tab pos="5453063" algn="l"/>
                <a:tab pos="5790010" algn="l"/>
                <a:tab pos="6126956" algn="l"/>
                <a:tab pos="6463904" algn="l"/>
                <a:tab pos="6800850" algn="l"/>
              </a:tabLst>
              <a:defRPr/>
            </a:pPr>
            <a:r>
              <a:rPr lang="en-CA" sz="2000" dirty="0"/>
              <a:t>93% from N. Ontario</a:t>
            </a:r>
          </a:p>
          <a:p>
            <a:pPr marL="433388" lvl="1" indent="-342900" defTabSz="336947">
              <a:tabLst>
                <a:tab pos="136922" algn="l"/>
                <a:tab pos="735806" algn="l"/>
                <a:tab pos="1072754" algn="l"/>
                <a:tab pos="1409700" algn="l"/>
                <a:tab pos="1746647" algn="l"/>
                <a:tab pos="2083594" algn="l"/>
                <a:tab pos="2420541" algn="l"/>
                <a:tab pos="2757488" algn="l"/>
                <a:tab pos="3094435" algn="l"/>
                <a:tab pos="3431381" algn="l"/>
                <a:tab pos="3768329" algn="l"/>
                <a:tab pos="4105275" algn="l"/>
                <a:tab pos="4442222" algn="l"/>
                <a:tab pos="4779169" algn="l"/>
                <a:tab pos="5116116" algn="l"/>
                <a:tab pos="5453063" algn="l"/>
                <a:tab pos="5790010" algn="l"/>
                <a:tab pos="6126956" algn="l"/>
                <a:tab pos="6463904" algn="l"/>
                <a:tab pos="6800850" algn="l"/>
              </a:tabLst>
              <a:defRPr/>
            </a:pPr>
            <a:r>
              <a:rPr lang="en-CA" sz="2000" dirty="0"/>
              <a:t>70% female; 30% male</a:t>
            </a:r>
          </a:p>
          <a:p>
            <a:pPr marL="433388" lvl="1" indent="-342900" defTabSz="336947">
              <a:tabLst>
                <a:tab pos="136922" algn="l"/>
                <a:tab pos="735806" algn="l"/>
                <a:tab pos="1072754" algn="l"/>
                <a:tab pos="1409700" algn="l"/>
                <a:tab pos="1746647" algn="l"/>
                <a:tab pos="2083594" algn="l"/>
                <a:tab pos="2420541" algn="l"/>
                <a:tab pos="2757488" algn="l"/>
                <a:tab pos="3094435" algn="l"/>
                <a:tab pos="3431381" algn="l"/>
                <a:tab pos="3768329" algn="l"/>
                <a:tab pos="4105275" algn="l"/>
                <a:tab pos="4442222" algn="l"/>
                <a:tab pos="4779169" algn="l"/>
                <a:tab pos="5116116" algn="l"/>
                <a:tab pos="5453063" algn="l"/>
                <a:tab pos="5790010" algn="l"/>
                <a:tab pos="6126956" algn="l"/>
                <a:tab pos="6463904" algn="l"/>
                <a:tab pos="6800850" algn="l"/>
              </a:tabLst>
              <a:defRPr/>
            </a:pPr>
            <a:r>
              <a:rPr lang="en-CA" sz="2000" dirty="0"/>
              <a:t>20% Francophone,</a:t>
            </a:r>
            <a:br>
              <a:rPr lang="en-CA" sz="2000" dirty="0"/>
            </a:br>
            <a:r>
              <a:rPr lang="en-CA" sz="2000" dirty="0"/>
              <a:t>5% Aboriginal </a:t>
            </a:r>
            <a:br>
              <a:rPr lang="en-CA" sz="2000" dirty="0"/>
            </a:br>
            <a:endParaRPr lang="en-CA" sz="2000" dirty="0"/>
          </a:p>
          <a:p>
            <a:pPr marL="0" indent="0" defTabSz="336947">
              <a:buClr>
                <a:srgbClr val="FFFFFF"/>
              </a:buClr>
              <a:buSzPct val="75000"/>
              <a:buNone/>
              <a:tabLst>
                <a:tab pos="320279" algn="l"/>
                <a:tab pos="398860" algn="l"/>
                <a:tab pos="735806" algn="l"/>
                <a:tab pos="1072754" algn="l"/>
                <a:tab pos="1409700" algn="l"/>
                <a:tab pos="1746647" algn="l"/>
                <a:tab pos="2083594" algn="l"/>
                <a:tab pos="2420541" algn="l"/>
                <a:tab pos="2757488" algn="l"/>
                <a:tab pos="3094435" algn="l"/>
                <a:tab pos="3431381" algn="l"/>
                <a:tab pos="3768329" algn="l"/>
                <a:tab pos="4105275" algn="l"/>
                <a:tab pos="4442222" algn="l"/>
                <a:tab pos="4779169" algn="l"/>
                <a:tab pos="5116116" algn="l"/>
                <a:tab pos="5453063" algn="l"/>
                <a:tab pos="5790010" algn="l"/>
                <a:tab pos="6126956" algn="l"/>
                <a:tab pos="6463904" algn="l"/>
                <a:tab pos="6800850" algn="l"/>
              </a:tabLst>
              <a:defRPr/>
            </a:pPr>
            <a:endParaRPr lang="en-CA" sz="1500" dirty="0"/>
          </a:p>
          <a:p>
            <a:pPr marL="1028700" lvl="3" indent="0" defTabSz="336947">
              <a:buClr>
                <a:srgbClr val="FFFFFF"/>
              </a:buClr>
              <a:buSzPct val="75000"/>
              <a:buNone/>
              <a:tabLst>
                <a:tab pos="320279" algn="l"/>
                <a:tab pos="398860" algn="l"/>
                <a:tab pos="735806" algn="l"/>
                <a:tab pos="1072754" algn="l"/>
                <a:tab pos="1409700" algn="l"/>
                <a:tab pos="1746647" algn="l"/>
                <a:tab pos="2083594" algn="l"/>
                <a:tab pos="2420541" algn="l"/>
                <a:tab pos="2757488" algn="l"/>
                <a:tab pos="3094435" algn="l"/>
                <a:tab pos="3431381" algn="l"/>
                <a:tab pos="3768329" algn="l"/>
                <a:tab pos="4105275" algn="l"/>
                <a:tab pos="4442222" algn="l"/>
                <a:tab pos="4779169" algn="l"/>
                <a:tab pos="5116116" algn="l"/>
                <a:tab pos="5453063" algn="l"/>
                <a:tab pos="5790010" algn="l"/>
                <a:tab pos="6126956" algn="l"/>
                <a:tab pos="6463904" algn="l"/>
                <a:tab pos="6800850" algn="l"/>
              </a:tabLst>
              <a:defRPr/>
            </a:pPr>
            <a:endParaRPr lang="en-CA" sz="15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062781" y="908720"/>
            <a:ext cx="4045723" cy="3833813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CA" sz="2400" b="1" dirty="0" smtClean="0">
                <a:effectLst/>
              </a:rPr>
              <a:t>Demographic information</a:t>
            </a:r>
            <a:br>
              <a:rPr lang="en-CA" sz="2400" b="1" dirty="0" smtClean="0">
                <a:effectLst/>
              </a:rPr>
            </a:br>
            <a:r>
              <a:rPr lang="en-CA" sz="2000" dirty="0" smtClean="0"/>
              <a:t>10F</a:t>
            </a:r>
            <a:r>
              <a:rPr lang="en-CA" sz="2000" dirty="0"/>
              <a:t>, 2M; 21.4% of class</a:t>
            </a:r>
          </a:p>
          <a:p>
            <a:pPr marL="136922" indent="-136922">
              <a:buClr>
                <a:schemeClr val="tx1"/>
              </a:buClr>
              <a:defRPr/>
            </a:pPr>
            <a:r>
              <a:rPr lang="en-CA" sz="2000" dirty="0"/>
              <a:t>Average age: </a:t>
            </a:r>
            <a:r>
              <a:rPr lang="en-CA" sz="2000" dirty="0" smtClean="0"/>
              <a:t>28.4yrs</a:t>
            </a:r>
            <a:endParaRPr lang="en-CA" sz="2000" dirty="0"/>
          </a:p>
          <a:p>
            <a:pPr marL="136922" indent="-136922">
              <a:buClr>
                <a:schemeClr val="tx1"/>
              </a:buClr>
              <a:defRPr/>
            </a:pPr>
            <a:r>
              <a:rPr lang="en-CA" sz="2000" dirty="0"/>
              <a:t>11 from Ontario</a:t>
            </a:r>
          </a:p>
          <a:p>
            <a:pPr marL="136922" indent="-136922">
              <a:buClr>
                <a:schemeClr val="tx1"/>
              </a:buClr>
              <a:defRPr/>
            </a:pPr>
            <a:r>
              <a:rPr lang="en-CA" sz="2000" dirty="0"/>
              <a:t>Background: health, medical, and social sciences, other</a:t>
            </a:r>
            <a:endParaRPr lang="fr-CA" sz="2000" dirty="0"/>
          </a:p>
          <a:p>
            <a:pPr marL="136922" indent="-136922">
              <a:buClr>
                <a:schemeClr val="tx1"/>
              </a:buClr>
              <a:defRPr/>
            </a:pPr>
            <a:r>
              <a:rPr lang="en-CA" sz="2000" dirty="0"/>
              <a:t>Self-identification:</a:t>
            </a:r>
            <a:br>
              <a:rPr lang="en-CA" sz="2000" dirty="0"/>
            </a:br>
            <a:r>
              <a:rPr lang="en-CA" sz="2000" dirty="0"/>
              <a:t>Francophone(2), Aboriginal(1)</a:t>
            </a:r>
          </a:p>
          <a:p>
            <a:pPr marL="136922" indent="-136922">
              <a:buClr>
                <a:schemeClr val="tx1"/>
              </a:buClr>
              <a:defRPr/>
            </a:pPr>
            <a:r>
              <a:rPr lang="en-CA" sz="2000" dirty="0"/>
              <a:t>Perception of CCC community: </a:t>
            </a:r>
            <a:br>
              <a:rPr lang="en-CA" sz="2000" dirty="0"/>
            </a:br>
            <a:r>
              <a:rPr lang="en-CA" sz="2000" dirty="0"/>
              <a:t>8 northern, 6 rural, 3 </a:t>
            </a:r>
            <a:r>
              <a:rPr lang="en-CA" sz="2000" dirty="0" smtClean="0"/>
              <a:t>urban</a:t>
            </a:r>
            <a:endParaRPr lang="fr-CA" sz="2000" dirty="0"/>
          </a:p>
          <a:p>
            <a:pPr marL="136922" indent="-136922">
              <a:buClr>
                <a:schemeClr val="tx1"/>
              </a:buClr>
              <a:defRPr/>
            </a:pPr>
            <a:r>
              <a:rPr lang="en-CA" sz="2000" dirty="0"/>
              <a:t>6 married or in a civil arrangement </a:t>
            </a:r>
            <a:endParaRPr lang="fr-CA" sz="2000" dirty="0"/>
          </a:p>
          <a:p>
            <a:pPr marL="136922" indent="-136922">
              <a:buClr>
                <a:schemeClr val="tx1"/>
              </a:buClr>
              <a:defRPr/>
            </a:pPr>
            <a:r>
              <a:rPr lang="en-CA" sz="2000" dirty="0"/>
              <a:t>1 with children</a:t>
            </a:r>
          </a:p>
          <a:p>
            <a:pPr>
              <a:defRPr/>
            </a:pP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588178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69776"/>
            <a:ext cx="6543692" cy="1143000"/>
          </a:xfrm>
        </p:spPr>
        <p:txBody>
          <a:bodyPr>
            <a:normAutofit/>
          </a:bodyPr>
          <a:lstStyle/>
          <a:p>
            <a:r>
              <a:rPr lang="en-CA" dirty="0"/>
              <a:t>Stage one: Shifting from classroom to clinical learning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711349"/>
            <a:ext cx="6543692" cy="43819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CA" sz="2000" dirty="0"/>
              <a:t>all of a sudden you’re learning on the fly and you’re expected to remember it. But I feel that I’ve adapted fairly quickly to the learning style. I always have a clipboard with me to write things down for </a:t>
            </a:r>
            <a:r>
              <a:rPr lang="en-CA" sz="2000" dirty="0" smtClean="0"/>
              <a:t>later </a:t>
            </a:r>
            <a:r>
              <a:rPr lang="en-CA" sz="2000" dirty="0"/>
              <a:t>[MS10-during</a:t>
            </a:r>
            <a:r>
              <a:rPr lang="en-CA" sz="2000" dirty="0" smtClean="0"/>
              <a:t>]</a:t>
            </a:r>
            <a:endParaRPr lang="en-CA" sz="2000" dirty="0"/>
          </a:p>
          <a:p>
            <a:pPr>
              <a:defRPr/>
            </a:pPr>
            <a:endParaRPr lang="en-CA" sz="2000" dirty="0" smtClean="0"/>
          </a:p>
          <a:p>
            <a:pPr marL="0" indent="0">
              <a:buNone/>
              <a:defRPr/>
            </a:pPr>
            <a:r>
              <a:rPr lang="en-CA" sz="2000" dirty="0" smtClean="0"/>
              <a:t>I </a:t>
            </a:r>
            <a:r>
              <a:rPr lang="en-CA" sz="2000" dirty="0"/>
              <a:t>don’t have work-life balance right now, or enough time to do everything that I’m supposed to do. I just get by doing the minimum, more than the minimum depending on what my priority is at the time [MS9-during]</a:t>
            </a:r>
          </a:p>
          <a:p>
            <a:pPr marL="0" indent="0">
              <a:buNone/>
              <a:defRPr/>
            </a:pPr>
            <a:endParaRPr lang="en-CA" sz="2000" dirty="0" smtClean="0"/>
          </a:p>
          <a:p>
            <a:pPr marL="0" indent="0">
              <a:buNone/>
              <a:defRPr/>
            </a:pPr>
            <a:endParaRPr lang="en-CA" sz="2000" i="1" dirty="0"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fr-CA" sz="1950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5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Audience1 xmlns="00f0e45c-c332-4237-8edc-2b94bdb09d1d"/>
    <Site xmlns="00f0e45c-c332-4237-8edc-2b94bdb09d1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A959F069336418FC308D1300A4769" ma:contentTypeVersion="10" ma:contentTypeDescription="Create a new document." ma:contentTypeScope="" ma:versionID="3401db9e7ab7e33fff25f84c43ada951">
  <xsd:schema xmlns:xsd="http://www.w3.org/2001/XMLSchema" xmlns:p="http://schemas.microsoft.com/office/2006/metadata/properties" xmlns:ns2="00f0e45c-c332-4237-8edc-2b94bdb09d1d" targetNamespace="http://schemas.microsoft.com/office/2006/metadata/properties" ma:root="true" ma:fieldsID="89085dafed11984460195c72a8f22cd1" ns2:_="">
    <xsd:import namespace="00f0e45c-c332-4237-8edc-2b94bdb09d1d"/>
    <xsd:element name="properties">
      <xsd:complexType>
        <xsd:sequence>
          <xsd:element name="documentManagement">
            <xsd:complexType>
              <xsd:all>
                <xsd:element ref="ns2:Audience1" minOccurs="0"/>
                <xsd:element ref="ns2:Si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0f0e45c-c332-4237-8edc-2b94bdb09d1d" elementFormDefault="qualified">
    <xsd:import namespace="http://schemas.microsoft.com/office/2006/documentManagement/types"/>
    <xsd:element name="Audience1" ma:index="8" nillable="true" ma:displayName="Audience" ma:description="Use this feature if you want to target the audience areas (Faculty, Learners, Staff, Partners) with this content on their respective audience pages. Choose 'None' if you do not.&#10; &#10;NOTE: Targeting your content to audiences will not override any permissions on that content." ma:hidden="true" ma:internalName="Audience1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aculty"/>
                    <xsd:enumeration value="Learners"/>
                    <xsd:enumeration value="Staff"/>
                    <xsd:enumeration value="Partners"/>
                    <xsd:enumeration value="None"/>
                  </xsd:restriction>
                </xsd:simpleType>
              </xsd:element>
            </xsd:sequence>
          </xsd:extension>
        </xsd:complexContent>
      </xsd:complexType>
    </xsd:element>
    <xsd:element name="Site" ma:index="9" nillable="true" ma:displayName="Site" ma:description="Used to let people know what site your targeted content came from. As well helps with MyNOSM Search thus it's manditory." ma:hidden="true" ma:internalName="Site" ma:readOnly="false">
      <xsd:simpleType>
        <xsd:restriction base="dms:Text">
          <xsd:maxLength value="5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C2AFD59-616F-4576-972F-FBEDD914872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00f0e45c-c332-4237-8edc-2b94bdb09d1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4174FA5-327D-4B22-9596-DF299F29A1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F5056E-E2FD-4838-BEB8-03ED64112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f0e45c-c332-4237-8edc-2b94bdb09d1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697</Words>
  <Application>Microsoft Office PowerPoint</Application>
  <PresentationFormat>On-screen Show (4:3)</PresentationFormat>
  <Paragraphs>68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Myriad Pro</vt:lpstr>
      <vt:lpstr>Times New Roman</vt:lpstr>
      <vt:lpstr>Office Theme</vt:lpstr>
      <vt:lpstr>Transition processes through a longitudinal integrated clerkship: A qualitative study of third-year medical students’ experiences  (Medical Education, accepted for publication)  NHRC – 5 June 2015 Tim Dubé, PhD  Co-authors: Drs. R. Schinke, R. Strasser,  I. Couper, &amp; N. Lightfoot</vt:lpstr>
      <vt:lpstr>Conflict of Interest </vt:lpstr>
      <vt:lpstr>Three key transitions throughout medical education</vt:lpstr>
      <vt:lpstr>Rationale for the study</vt:lpstr>
      <vt:lpstr>Statement of the problem</vt:lpstr>
      <vt:lpstr>PowerPoint Presentation</vt:lpstr>
      <vt:lpstr>Methodology</vt:lpstr>
      <vt:lpstr>PowerPoint Presentation</vt:lpstr>
      <vt:lpstr>Stage one: Shifting from classroom to clinical learning </vt:lpstr>
      <vt:lpstr>Stage two: Dealing with disorientation and restoring balance</vt:lpstr>
      <vt:lpstr>Stage three: Seeing oneself as a physician </vt:lpstr>
      <vt:lpstr>Limitations</vt:lpstr>
      <vt:lpstr>Conclusion</vt:lpstr>
      <vt:lpstr>Thank you!  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NOSM Poweroint Template Standard</dc:title>
  <dc:creator>Mat</dc:creator>
  <cp:lastModifiedBy>Tim</cp:lastModifiedBy>
  <cp:revision>120</cp:revision>
  <dcterms:created xsi:type="dcterms:W3CDTF">2010-03-23T19:45:54Z</dcterms:created>
  <dcterms:modified xsi:type="dcterms:W3CDTF">2015-06-05T11:32:27Z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0x010100425A959F069336418FC308D1300A4769</vt:lpwstr>
  </property>
</Properties>
</file>