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1" r:id="rId2"/>
    <p:sldId id="259" r:id="rId3"/>
    <p:sldId id="265" r:id="rId4"/>
    <p:sldId id="267" r:id="rId5"/>
    <p:sldId id="266" r:id="rId6"/>
    <p:sldId id="268" r:id="rId7"/>
    <p:sldId id="275" r:id="rId8"/>
    <p:sldId id="276" r:id="rId9"/>
    <p:sldId id="269" r:id="rId10"/>
    <p:sldId id="274" r:id="rId11"/>
    <p:sldId id="277" r:id="rId12"/>
    <p:sldId id="278" r:id="rId13"/>
    <p:sldId id="279" r:id="rId14"/>
    <p:sldId id="263" r:id="rId15"/>
    <p:sldId id="282" r:id="rId16"/>
    <p:sldId id="283" r:id="rId17"/>
    <p:sldId id="271" r:id="rId18"/>
    <p:sldId id="26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ace:Documents:2014-15%20Projects:Micomonaco%20-%20SC:Micomonaco:SC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race:Documents:2014-15%20Projects:Micomonaco%20-%20SC:Micomonaco:SC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Current</c:v>
          </c:tx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B9CDE5"/>
              </a:solidFill>
            </c:spPr>
          </c:dPt>
          <c:dPt>
            <c:idx val="4"/>
            <c:invertIfNegative val="0"/>
            <c:bubble3D val="0"/>
            <c:spPr>
              <a:solidFill>
                <a:srgbClr val="B9CDE5"/>
              </a:solidFill>
            </c:spPr>
          </c:dPt>
          <c:cat>
            <c:strLit>
              <c:ptCount val="5"/>
              <c:pt idx="0">
                <c:v>_x0019_Summative Marginalization</c:v>
              </c:pt>
              <c:pt idx="1">
                <c:v>_x000b_Instability</c:v>
              </c:pt>
              <c:pt idx="2">
                <c:v>
Dependency</c:v>
              </c:pt>
              <c:pt idx="3">
                <c:v>_x000b_Deprivation</c:v>
              </c:pt>
              <c:pt idx="4">
                <c:v>_x0014_Ethnic Concentration</c:v>
              </c:pt>
            </c:strLit>
          </c:cat>
          <c:val>
            <c:numRef>
              <c:f>Sheet2!$B$1:$B$5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2.0</c:v>
                </c:pt>
              </c:numCache>
            </c:numRef>
          </c:val>
        </c:ser>
        <c:ser>
          <c:idx val="1"/>
          <c:order val="1"/>
          <c:tx>
            <c:v>Former</c:v>
          </c:tx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E6B9B8"/>
              </a:solidFill>
            </c:spPr>
          </c:dPt>
          <c:dPt>
            <c:idx val="4"/>
            <c:invertIfNegative val="0"/>
            <c:bubble3D val="0"/>
            <c:spPr>
              <a:solidFill>
                <a:srgbClr val="E6B9B8"/>
              </a:solidFill>
            </c:spPr>
          </c:dPt>
          <c:cat>
            <c:strLit>
              <c:ptCount val="5"/>
              <c:pt idx="0">
                <c:v>_x0019_Summative Marginalization</c:v>
              </c:pt>
              <c:pt idx="1">
                <c:v>_x000b_Instability</c:v>
              </c:pt>
              <c:pt idx="2">
                <c:v>
Dependency</c:v>
              </c:pt>
              <c:pt idx="3">
                <c:v>_x000b_Deprivation</c:v>
              </c:pt>
              <c:pt idx="4">
                <c:v>_x0014_Ethnic Concentration</c:v>
              </c:pt>
            </c:strLit>
          </c:cat>
          <c:val>
            <c:numRef>
              <c:f>Sheet2!$C$1:$C$5</c:f>
              <c:numCache>
                <c:formatCode>General</c:formatCode>
                <c:ptCount val="5"/>
                <c:pt idx="0">
                  <c:v>3.25</c:v>
                </c:pt>
                <c:pt idx="1">
                  <c:v>3.0</c:v>
                </c:pt>
                <c:pt idx="2">
                  <c:v>4.0</c:v>
                </c:pt>
                <c:pt idx="3">
                  <c:v>4.0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132248"/>
        <c:axId val="2108127048"/>
      </c:barChart>
      <c:catAx>
        <c:axId val="-2132132248"/>
        <c:scaling>
          <c:orientation val="minMax"/>
        </c:scaling>
        <c:delete val="1"/>
        <c:axPos val="b"/>
        <c:majorTickMark val="out"/>
        <c:minorTickMark val="none"/>
        <c:tickLblPos val="nextTo"/>
        <c:crossAx val="2108127048"/>
        <c:crosses val="autoZero"/>
        <c:auto val="1"/>
        <c:lblAlgn val="ctr"/>
        <c:lblOffset val="100"/>
        <c:noMultiLvlLbl val="0"/>
      </c:catAx>
      <c:valAx>
        <c:axId val="2108127048"/>
        <c:scaling>
          <c:orientation val="minMax"/>
          <c:max val="5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2132248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797379487183635"/>
          <c:y val="0.247319865416534"/>
          <c:w val="0.107611834858379"/>
          <c:h val="0.15614359228718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Current</c:v>
          </c:tx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B9CDE5"/>
              </a:solidFill>
            </c:spPr>
          </c:dPt>
          <c:dPt>
            <c:idx val="3"/>
            <c:invertIfNegative val="0"/>
            <c:bubble3D val="0"/>
            <c:spPr>
              <a:solidFill>
                <a:srgbClr val="B9CDE5"/>
              </a:solidFill>
            </c:spPr>
          </c:dPt>
          <c:dPt>
            <c:idx val="4"/>
            <c:invertIfNegative val="0"/>
            <c:bubble3D val="0"/>
            <c:spPr>
              <a:solidFill>
                <a:srgbClr val="B9CDE5"/>
              </a:solidFill>
            </c:spPr>
          </c:dPt>
          <c:val>
            <c:numRef>
              <c:f>Sheet2!$B$8:$B$12</c:f>
              <c:numCache>
                <c:formatCode>General</c:formatCode>
                <c:ptCount val="5"/>
                <c:pt idx="0">
                  <c:v>4.0</c:v>
                </c:pt>
                <c:pt idx="1">
                  <c:v>5.0</c:v>
                </c:pt>
                <c:pt idx="2">
                  <c:v>5.0</c:v>
                </c:pt>
                <c:pt idx="3">
                  <c:v>5.0</c:v>
                </c:pt>
                <c:pt idx="4">
                  <c:v>2.0</c:v>
                </c:pt>
              </c:numCache>
            </c:numRef>
          </c:val>
        </c:ser>
        <c:ser>
          <c:idx val="1"/>
          <c:order val="1"/>
          <c:tx>
            <c:v>Pre-dx</c:v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E6B9B8"/>
              </a:solidFill>
            </c:spPr>
          </c:dPt>
          <c:dPt>
            <c:idx val="3"/>
            <c:invertIfNegative val="0"/>
            <c:bubble3D val="0"/>
            <c:spPr>
              <a:solidFill>
                <a:srgbClr val="E6B9B8"/>
              </a:solidFill>
            </c:spPr>
          </c:dPt>
          <c:dPt>
            <c:idx val="4"/>
            <c:invertIfNegative val="0"/>
            <c:bubble3D val="0"/>
            <c:spPr>
              <a:solidFill>
                <a:srgbClr val="E6B9B8"/>
              </a:solidFill>
            </c:spPr>
          </c:dPt>
          <c:val>
            <c:numRef>
              <c:f>Sheet2!$C$8:$C$12</c:f>
              <c:numCache>
                <c:formatCode>General</c:formatCode>
                <c:ptCount val="5"/>
                <c:pt idx="0">
                  <c:v>3.63</c:v>
                </c:pt>
                <c:pt idx="1">
                  <c:v>3.5</c:v>
                </c:pt>
                <c:pt idx="2">
                  <c:v>5.0</c:v>
                </c:pt>
                <c:pt idx="3">
                  <c:v>5.0</c:v>
                </c:pt>
                <c:pt idx="4">
                  <c:v>2.0</c:v>
                </c:pt>
              </c:numCache>
            </c:numRef>
          </c:val>
        </c:ser>
        <c:ser>
          <c:idx val="2"/>
          <c:order val="2"/>
          <c:tx>
            <c:v>Post-dx</c:v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D7E4BD"/>
              </a:solidFill>
            </c:spPr>
          </c:dPt>
          <c:dPt>
            <c:idx val="3"/>
            <c:invertIfNegative val="0"/>
            <c:bubble3D val="0"/>
            <c:spPr>
              <a:solidFill>
                <a:srgbClr val="D7E4BD"/>
              </a:solidFill>
            </c:spPr>
          </c:dPt>
          <c:dPt>
            <c:idx val="4"/>
            <c:invertIfNegative val="0"/>
            <c:bubble3D val="0"/>
            <c:spPr>
              <a:solidFill>
                <a:srgbClr val="D7E4BD"/>
              </a:solidFill>
            </c:spPr>
          </c:dPt>
          <c:val>
            <c:numRef>
              <c:f>Sheet2!$D$8:$D$12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4.0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991592"/>
        <c:axId val="-2118889592"/>
      </c:barChart>
      <c:catAx>
        <c:axId val="-21319915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8889592"/>
        <c:crosses val="autoZero"/>
        <c:auto val="1"/>
        <c:lblAlgn val="ctr"/>
        <c:lblOffset val="100"/>
        <c:noMultiLvlLbl val="0"/>
      </c:catAx>
      <c:valAx>
        <c:axId val="-2118889592"/>
        <c:scaling>
          <c:orientation val="minMax"/>
          <c:max val="5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1991592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777436734365381"/>
          <c:y val="0.208574398094096"/>
          <c:w val="0.151133748906387"/>
          <c:h val="0.19771233876855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9698-0C59-5643-9F8E-B9C95747E982}" type="datetimeFigureOut">
              <a:rPr lang="en-US" smtClean="0"/>
              <a:t>2015-06-04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F4115-F64D-CF4B-A7E2-A52AD597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F4115-F64D-CF4B-A7E2-A52AD5975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167" y="1714488"/>
            <a:ext cx="631509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8324" y="3470263"/>
            <a:ext cx="5200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pic>
        <p:nvPicPr>
          <p:cNvPr id="7" name="Picture 6" descr="Document22.jpg"/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71" y="-286383"/>
            <a:ext cx="6536640" cy="8698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375400"/>
            <a:ext cx="9144001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9C2143-040F-E944-A0AE-A512804AFEF8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9FC821-E8D8-A442-A46A-000CD95C51B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50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48ABD1-E0E3-CF4C-821D-9735D7B3009C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024303-0C3F-FA4D-82B0-48FC90B79B0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8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06" y="246904"/>
            <a:ext cx="6543675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753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1F0013-3A26-0443-A8F8-7596655E11E1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715DE9-AD5A-4642-98DD-B23F9C87AB19}" type="slidenum">
              <a:rPr lang="en-CA"/>
              <a:pPr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375400"/>
            <a:ext cx="9144001" cy="482600"/>
          </a:xfrm>
          <a:prstGeom prst="rect">
            <a:avLst/>
          </a:prstGeom>
        </p:spPr>
      </p:pic>
      <p:pic>
        <p:nvPicPr>
          <p:cNvPr id="12" name="Picture 11" descr="Document22.jpg"/>
          <p:cNvPicPr>
            <a:picLocks noChangeAspect="1"/>
          </p:cNvPicPr>
          <p:nvPr userDrawn="1"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71" y="-286383"/>
            <a:ext cx="6536640" cy="86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6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3913B0-BC54-9A41-B86B-BB65EBDA9C73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D384AF-B78F-3C41-80C2-CE03A8279DF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95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A3D1B4-52B5-904E-A6CF-C1879E1C8A51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6D6ABE-E654-6C40-921B-DF21641E9F1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15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DCDAAC-6720-404C-816B-F4689E9E06F2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CAF3211-D776-5A4A-8B35-D4C9BC2BD49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88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0E666F-6F28-A845-A6B7-88BC7C58DED2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BB15D0-BF96-C94D-97D6-30C5A5E893E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68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ECB249-837A-A14B-9CD3-392BC68887D4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C4F556-ADB1-5C40-AC6E-69EB7B2B7F8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5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FB11FC-8B9D-2B48-A475-99123D3B4574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6726D3-7CED-784E-92B0-A9D6FB92B29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26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EED661-44CE-5D4E-97DD-44FE35D53007}" type="datetimeFigureOut">
              <a:rPr lang="en-US"/>
              <a:pPr/>
              <a:t>2015-06-04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C4887E-4BF3-754D-A826-6A91C9E721E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90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43125" y="274638"/>
            <a:ext cx="654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25" y="1600200"/>
            <a:ext cx="6543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25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Myriad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404040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lthunit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2143108" y="5107079"/>
            <a:ext cx="5886464" cy="8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Grace Scott, MSc</a:t>
            </a:r>
            <a:r>
              <a:rPr lang="en-US" baseline="30000" dirty="0" smtClean="0"/>
              <a:t>1</a:t>
            </a:r>
            <a:r>
              <a:rPr lang="en-US" dirty="0" smtClean="0"/>
              <a:t>, Dr. </a:t>
            </a:r>
            <a:r>
              <a:rPr lang="en-US" dirty="0" err="1" smtClean="0"/>
              <a:t>Hosam</a:t>
            </a:r>
            <a:r>
              <a:rPr lang="en-US" dirty="0" smtClean="0"/>
              <a:t> </a:t>
            </a:r>
            <a:r>
              <a:rPr lang="en-US" dirty="0" err="1" smtClean="0"/>
              <a:t>Amoodi</a:t>
            </a:r>
            <a:r>
              <a:rPr lang="en-US" dirty="0" smtClean="0"/>
              <a:t>, MD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</a:p>
          <a:p>
            <a:r>
              <a:rPr lang="en-US" dirty="0" smtClean="0"/>
              <a:t>Dr. Damian </a:t>
            </a:r>
            <a:r>
              <a:rPr lang="en-US" dirty="0" err="1" smtClean="0"/>
              <a:t>Micomonaco</a:t>
            </a:r>
            <a:r>
              <a:rPr lang="en-US" dirty="0" smtClean="0"/>
              <a:t>, MD</a:t>
            </a:r>
            <a:r>
              <a:rPr lang="en-US" baseline="30000" dirty="0" smtClean="0"/>
              <a:t>2</a:t>
            </a:r>
          </a:p>
          <a:p>
            <a:endParaRPr lang="en-US" baseline="30000" dirty="0"/>
          </a:p>
          <a:p>
            <a:r>
              <a:rPr lang="en-US" sz="1600" baseline="30000" dirty="0" smtClean="0"/>
              <a:t>1</a:t>
            </a:r>
            <a:r>
              <a:rPr lang="en-US" sz="1600" dirty="0" smtClean="0"/>
              <a:t>Graduate Program in Health and Rehabilitation Sciences,     </a:t>
            </a:r>
            <a:r>
              <a:rPr lang="en-US" sz="1600" dirty="0" smtClean="0">
                <a:solidFill>
                  <a:srgbClr val="FFFFFF"/>
                </a:solidFill>
              </a:rPr>
              <a:t>_</a:t>
            </a:r>
            <a:r>
              <a:rPr lang="en-US" sz="1600" dirty="0" smtClean="0"/>
              <a:t>Western University</a:t>
            </a:r>
          </a:p>
          <a:p>
            <a:r>
              <a:rPr lang="en-US" sz="1600" baseline="30000" dirty="0"/>
              <a:t>2</a:t>
            </a:r>
            <a:r>
              <a:rPr lang="en-US" sz="1600" dirty="0" smtClean="0"/>
              <a:t>Department of Otolaryngology Head &amp; Neck Surgery, 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_</a:t>
            </a:r>
            <a:r>
              <a:rPr lang="en-US" sz="1600" dirty="0" smtClean="0"/>
              <a:t>Northern Ontario School of Medicine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43108" y="1641318"/>
            <a:ext cx="654369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9pPr>
          </a:lstStyle>
          <a:p>
            <a:pPr algn="l"/>
            <a:r>
              <a:rPr lang="en-CA" sz="3200" dirty="0" smtClean="0"/>
              <a:t>An Exploration of the Relationship Between Marginalization Index and Smoking Cessation in Individuals Diagnosed with Head and Neck Cancer</a:t>
            </a:r>
            <a:endParaRPr lang="en-CA" sz="3200" dirty="0"/>
          </a:p>
        </p:txBody>
      </p:sp>
      <p:pic>
        <p:nvPicPr>
          <p:cNvPr id="4" name="Picture 43" descr="Western_Logo_Full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43821"/>
            <a:ext cx="1556179" cy="50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3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41425"/>
              </p:ext>
            </p:extLst>
          </p:nvPr>
        </p:nvGraphicFramePr>
        <p:xfrm>
          <a:off x="434434" y="1607160"/>
          <a:ext cx="8287663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4202"/>
                <a:gridCol w="1637482"/>
                <a:gridCol w="2055207"/>
                <a:gridCol w="16207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Variable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Men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Women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Total 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Number of Participants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15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9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24 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Age (mean)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69.2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71.1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69.9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Smoking Status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     Current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 (13%)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/>
                          <a:cs typeface="Arial"/>
                        </a:rPr>
                        <a:t>     Former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14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21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(87%)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     </a:t>
                      </a:r>
                      <a:r>
                        <a:rPr lang="en-US" sz="2000" i="1" baseline="0" dirty="0" smtClean="0">
                          <a:latin typeface="Arial"/>
                          <a:cs typeface="Arial"/>
                        </a:rPr>
                        <a:t>     Pre-dx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6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10 (42%)</a:t>
                      </a:r>
                      <a:endParaRPr lang="en-US" sz="2000" b="0" i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     </a:t>
                      </a:r>
                      <a:r>
                        <a:rPr lang="en-US" sz="2000" i="1" baseline="0" dirty="0" smtClean="0">
                          <a:latin typeface="Arial"/>
                          <a:cs typeface="Arial"/>
                        </a:rPr>
                        <a:t>     Post-dx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8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3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11 (46%)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3" y="1612913"/>
            <a:ext cx="8523299" cy="3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251188"/>
            <a:ext cx="9144000" cy="2179817"/>
            <a:chOff x="0" y="2267900"/>
            <a:chExt cx="9144000" cy="21798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19816"/>
              <a:ext cx="9144000" cy="17279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28" y="2267900"/>
              <a:ext cx="9118571" cy="5842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571717" y="2852100"/>
            <a:ext cx="133672" cy="9414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46306" y="399304"/>
            <a:ext cx="654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9pPr>
          </a:lstStyle>
          <a:p>
            <a:r>
              <a:rPr lang="en-US" dirty="0" smtClean="0"/>
              <a:t>Readiness Ruler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7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6306" y="399304"/>
            <a:ext cx="654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9pPr>
          </a:lstStyle>
          <a:p>
            <a:r>
              <a:rPr lang="en-US" dirty="0" smtClean="0"/>
              <a:t>Readiness Ruler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301323"/>
            <a:ext cx="9144000" cy="2146394"/>
            <a:chOff x="0" y="2301323"/>
            <a:chExt cx="9144000" cy="21463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19816"/>
              <a:ext cx="9144000" cy="17279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01323"/>
              <a:ext cx="9144000" cy="5715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461303" y="2872823"/>
            <a:ext cx="133672" cy="9414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8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6306" y="399304"/>
            <a:ext cx="6543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9pPr>
          </a:lstStyle>
          <a:p>
            <a:r>
              <a:rPr lang="en-US" dirty="0" smtClean="0"/>
              <a:t>Readiness Ruler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324788"/>
            <a:ext cx="9144000" cy="2122929"/>
            <a:chOff x="0" y="2324788"/>
            <a:chExt cx="9144000" cy="21229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19816"/>
              <a:ext cx="9144000" cy="17279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24788"/>
              <a:ext cx="9144000" cy="4953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864859" y="2872823"/>
            <a:ext cx="133672" cy="9414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781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756985" y="250673"/>
            <a:ext cx="4294213" cy="4044194"/>
            <a:chOff x="2756985" y="250673"/>
            <a:chExt cx="4294213" cy="404419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960033" y="2256058"/>
              <a:ext cx="334180" cy="1504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756985" y="250673"/>
              <a:ext cx="4294213" cy="4044194"/>
              <a:chOff x="2756985" y="250673"/>
              <a:chExt cx="4294213" cy="404419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129663" y="4161175"/>
                <a:ext cx="217217" cy="13369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Group 60"/>
              <p:cNvGrpSpPr/>
              <p:nvPr/>
            </p:nvGrpSpPr>
            <p:grpSpPr>
              <a:xfrm>
                <a:off x="2756985" y="250673"/>
                <a:ext cx="4294213" cy="4044194"/>
                <a:chOff x="2756985" y="250673"/>
                <a:chExt cx="4294213" cy="404419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756985" y="451212"/>
                  <a:ext cx="1203048" cy="2673847"/>
                  <a:chOff x="2756985" y="451212"/>
                  <a:chExt cx="1203048" cy="2673847"/>
                </a:xfrm>
              </p:grpSpPr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2756985" y="451212"/>
                    <a:ext cx="0" cy="2673847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 flipH="1">
                    <a:off x="2756985" y="3125059"/>
                    <a:ext cx="21721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2974202" y="2256058"/>
                    <a:ext cx="0" cy="869001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74202" y="2256058"/>
                    <a:ext cx="985831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177250" y="2406462"/>
                  <a:ext cx="116963" cy="30080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177250" y="2707270"/>
                  <a:ext cx="467852" cy="103611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4645102" y="3609694"/>
                  <a:ext cx="217217" cy="13369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862319" y="3609694"/>
                  <a:ext cx="267344" cy="5514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5346880" y="3860367"/>
                  <a:ext cx="133672" cy="4345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5480552" y="3743386"/>
                  <a:ext cx="284053" cy="1169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764605" y="3743386"/>
                  <a:ext cx="55139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6316002" y="3743386"/>
                  <a:ext cx="618233" cy="11698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6934235" y="1804847"/>
                  <a:ext cx="0" cy="205552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934235" y="1403770"/>
                  <a:ext cx="116963" cy="40107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2756985" y="250673"/>
                  <a:ext cx="4177250" cy="20053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934235" y="250673"/>
                  <a:ext cx="116963" cy="115309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96870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508" y="5748768"/>
            <a:ext cx="190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Summative Marginalization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06591" y="5732055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Instability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77490" y="5732055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Dependency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00283" y="5732055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Deprivation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71183" y="5732055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Ethnic Concentration</a:t>
            </a:r>
            <a:endParaRPr lang="en-US" sz="1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302727"/>
              </p:ext>
            </p:extLst>
          </p:nvPr>
        </p:nvGraphicFramePr>
        <p:xfrm>
          <a:off x="0" y="902423"/>
          <a:ext cx="9891728" cy="494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60742" y="-154184"/>
            <a:ext cx="6543675" cy="1143000"/>
          </a:xfrm>
        </p:spPr>
        <p:txBody>
          <a:bodyPr/>
          <a:lstStyle/>
          <a:p>
            <a:r>
              <a:rPr lang="en-US" dirty="0" smtClean="0"/>
              <a:t>Current vs. Former Smokers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5323" y="1626168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.034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4951" y="2425170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.033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8643" y="1611975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.301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49889" y="1608622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.369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26618" y="3534121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.085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27044"/>
              </p:ext>
            </p:extLst>
          </p:nvPr>
        </p:nvGraphicFramePr>
        <p:xfrm>
          <a:off x="-16710" y="885713"/>
          <a:ext cx="9741347" cy="507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672" y="5815616"/>
            <a:ext cx="190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Summative Marginalization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23300" y="5798903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Instability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93945" y="5798903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Dependency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16992" y="5798903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Deprivation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687638" y="5798903"/>
            <a:ext cx="19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Ethnic Concentration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0381" y="-37200"/>
            <a:ext cx="8705389" cy="1143000"/>
          </a:xfrm>
        </p:spPr>
        <p:txBody>
          <a:bodyPr/>
          <a:lstStyle/>
          <a:p>
            <a:r>
              <a:rPr lang="en-US" sz="2800" dirty="0" smtClean="0"/>
              <a:t>Current Smokers vs. Quit </a:t>
            </a:r>
            <a:r>
              <a:rPr lang="en-US" sz="2800" dirty="0"/>
              <a:t>P</a:t>
            </a:r>
            <a:r>
              <a:rPr lang="en-US" sz="2800" dirty="0" smtClean="0"/>
              <a:t>re-Diagnosis </a:t>
            </a:r>
            <a:br>
              <a:rPr lang="en-US" sz="2800" dirty="0" smtClean="0"/>
            </a:br>
            <a:r>
              <a:rPr lang="en-US" sz="2800" dirty="0" smtClean="0"/>
              <a:t>vs. Quit Post-Diagnosis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5323" y="1626168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.023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1660" y="2004322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.102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0780" y="1561636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.225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20535" y="2329826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.128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09655" y="3472422"/>
            <a:ext cx="77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 </a:t>
            </a:r>
            <a:r>
              <a:rPr lang="en-US" dirty="0" smtClean="0"/>
              <a:t>.188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4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373"/>
            <a:ext cx="8229600" cy="4525963"/>
          </a:xfrm>
        </p:spPr>
        <p:txBody>
          <a:bodyPr/>
          <a:lstStyle/>
          <a:p>
            <a:r>
              <a:rPr lang="en-US" sz="2400" dirty="0" smtClean="0"/>
              <a:t>Though SC may be important to individuals who continue to smoke after a cancer diagnosis, they may not feel ready or confident in their ability to quit.</a:t>
            </a:r>
          </a:p>
          <a:p>
            <a:r>
              <a:rPr lang="en-US" sz="2400" dirty="0" smtClean="0"/>
              <a:t>Summative </a:t>
            </a:r>
            <a:r>
              <a:rPr lang="en-US" sz="2400" dirty="0"/>
              <a:t>level of marginalization developed from the combined factors of residential instability, material deprivation, ethnic concentration and dependency may be a critical factor in smoking cessation. </a:t>
            </a:r>
            <a:endParaRPr lang="en-US" sz="2400" dirty="0" smtClean="0"/>
          </a:p>
          <a:p>
            <a:r>
              <a:rPr lang="en-US" sz="2400" dirty="0" smtClean="0"/>
              <a:t>This may implicate the need for targeted </a:t>
            </a:r>
            <a:r>
              <a:rPr lang="en-US" sz="2400" dirty="0"/>
              <a:t>population-based smoking cessation interventions. </a:t>
            </a:r>
            <a:endParaRPr lang="en-C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17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Damian </a:t>
            </a:r>
            <a:r>
              <a:rPr lang="en-US" dirty="0" err="1" smtClean="0"/>
              <a:t>Micomonaco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Hosam</a:t>
            </a:r>
            <a:r>
              <a:rPr lang="en-US" dirty="0" smtClean="0"/>
              <a:t> </a:t>
            </a:r>
            <a:r>
              <a:rPr lang="en-US" dirty="0" err="1" smtClean="0"/>
              <a:t>Amoodi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93" y="4855078"/>
            <a:ext cx="2618245" cy="1271085"/>
          </a:xfrm>
          <a:prstGeom prst="rect">
            <a:avLst/>
          </a:prstGeom>
          <a:noFill/>
        </p:spPr>
      </p:pic>
      <p:pic>
        <p:nvPicPr>
          <p:cNvPr id="4" name="Picture 3" descr="img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" y="4957763"/>
            <a:ext cx="27051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906" y="-141198"/>
            <a:ext cx="6543675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428"/>
            <a:ext cx="82296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en-US" sz="1200" dirty="0"/>
              <a:t>Blanchard, C. M., </a:t>
            </a:r>
            <a:r>
              <a:rPr lang="en-US" sz="1200" dirty="0" err="1"/>
              <a:t>Denniston</a:t>
            </a:r>
            <a:r>
              <a:rPr lang="en-US" sz="1200" dirty="0"/>
              <a:t>, M. M., Baker, F., Ainsworth, S. R., </a:t>
            </a:r>
            <a:r>
              <a:rPr lang="en-US" sz="1200" dirty="0" err="1"/>
              <a:t>Courneya</a:t>
            </a:r>
            <a:r>
              <a:rPr lang="en-US" sz="1200" dirty="0"/>
              <a:t>, K. S., </a:t>
            </a:r>
            <a:r>
              <a:rPr lang="en-US" sz="1200" dirty="0" err="1"/>
              <a:t>Hann</a:t>
            </a:r>
            <a:r>
              <a:rPr lang="en-US" sz="1200" dirty="0"/>
              <a:t>, D. M., ... &amp; Kennedy, J. S. (2003). Do adults change their lifestyle behaviors after a cancer diagnosis?. </a:t>
            </a:r>
            <a:r>
              <a:rPr lang="en-US" sz="1200" i="1" dirty="0"/>
              <a:t>American Journal of Health Behavior</a:t>
            </a:r>
            <a:r>
              <a:rPr lang="en-US" sz="1200" dirty="0"/>
              <a:t>, </a:t>
            </a:r>
            <a:r>
              <a:rPr lang="en-US" sz="1200" i="1" dirty="0"/>
              <a:t>27</a:t>
            </a:r>
            <a:r>
              <a:rPr lang="en-US" sz="1200" dirty="0"/>
              <a:t>(3), 246-256.</a:t>
            </a:r>
            <a:endParaRPr lang="en-US" sz="1200" dirty="0" smtClean="0"/>
          </a:p>
          <a:p>
            <a:pPr marL="457200" indent="-457200">
              <a:buNone/>
            </a:pPr>
            <a:r>
              <a:rPr lang="en-US" sz="1200" dirty="0" smtClean="0"/>
              <a:t>Centre for Addiction and Mental Health (2006), </a:t>
            </a:r>
            <a:r>
              <a:rPr lang="en-US" sz="1200" dirty="0"/>
              <a:t>retrieved from </a:t>
            </a:r>
            <a:r>
              <a:rPr lang="en-US" sz="1200" dirty="0">
                <a:hlinkClick r:id="rId2"/>
              </a:rPr>
              <a:t>http://www.healthunit.org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marL="457200" indent="-457200">
              <a:buNone/>
            </a:pPr>
            <a:r>
              <a:rPr lang="en-US" sz="1200" dirty="0" smtClean="0"/>
              <a:t>        professionals</a:t>
            </a:r>
            <a:r>
              <a:rPr lang="en-US" sz="1200" dirty="0"/>
              <a:t>/</a:t>
            </a:r>
            <a:r>
              <a:rPr lang="en-US" sz="1200" dirty="0" err="1"/>
              <a:t>ruralnursing</a:t>
            </a:r>
            <a:r>
              <a:rPr lang="en-US" sz="1200" dirty="0"/>
              <a:t>/</a:t>
            </a:r>
            <a:r>
              <a:rPr lang="en-US" sz="1200" dirty="0" err="1"/>
              <a:t>Readiness_Ruler.pdf</a:t>
            </a:r>
            <a:endParaRPr lang="en-US" sz="1200" dirty="0"/>
          </a:p>
          <a:p>
            <a:pPr marL="457200" indent="-457200">
              <a:buNone/>
            </a:pPr>
            <a:r>
              <a:rPr lang="en-US" sz="1200" dirty="0"/>
              <a:t>Heatherton, T. F., Kozlowski, L. T., </a:t>
            </a:r>
            <a:r>
              <a:rPr lang="en-US" sz="1200" dirty="0" err="1"/>
              <a:t>Frecker</a:t>
            </a:r>
            <a:r>
              <a:rPr lang="en-US" sz="1200" dirty="0"/>
              <a:t>, R. C., &amp; FAGERSTROM, K. O. (1991). </a:t>
            </a:r>
            <a:r>
              <a:rPr lang="en-US" sz="1200" dirty="0" smtClean="0"/>
              <a:t>The </a:t>
            </a:r>
            <a:r>
              <a:rPr lang="en-US" sz="1200" dirty="0" err="1"/>
              <a:t>Fagerström</a:t>
            </a:r>
            <a:r>
              <a:rPr lang="en-US" sz="1200" dirty="0"/>
              <a:t> test for nicotine dependence: a revision of the </a:t>
            </a:r>
            <a:r>
              <a:rPr lang="en-US" sz="1200" dirty="0" err="1"/>
              <a:t>Fagerstrom</a:t>
            </a:r>
            <a:r>
              <a:rPr lang="en-US" sz="1200" dirty="0"/>
              <a:t> </a:t>
            </a:r>
            <a:r>
              <a:rPr lang="en-US" sz="1200" dirty="0" smtClean="0"/>
              <a:t>Tolerance </a:t>
            </a:r>
            <a:r>
              <a:rPr lang="en-US" sz="1200" dirty="0"/>
              <a:t>Questionnaire. </a:t>
            </a:r>
            <a:r>
              <a:rPr lang="en-US" sz="1200" i="1" dirty="0"/>
              <a:t>British journal of addiction</a:t>
            </a:r>
            <a:r>
              <a:rPr lang="en-US" sz="1200" dirty="0"/>
              <a:t>, </a:t>
            </a:r>
            <a:r>
              <a:rPr lang="en-US" sz="1200" i="1" dirty="0"/>
              <a:t>86</a:t>
            </a:r>
            <a:r>
              <a:rPr lang="en-US" sz="1200" dirty="0"/>
              <a:t>(9), 1119-1127</a:t>
            </a:r>
            <a:r>
              <a:rPr lang="en-US" sz="1200" dirty="0" smtClean="0"/>
              <a:t>.</a:t>
            </a:r>
          </a:p>
          <a:p>
            <a:pPr marL="457200" indent="-457200">
              <a:buNone/>
            </a:pPr>
            <a:r>
              <a:rPr lang="en-US" sz="1200" dirty="0"/>
              <a:t>Macintyre, S., MacIver, S., &amp; </a:t>
            </a:r>
            <a:r>
              <a:rPr lang="en-US" sz="1200" dirty="0" err="1"/>
              <a:t>Sooman</a:t>
            </a:r>
            <a:r>
              <a:rPr lang="en-US" sz="1200" dirty="0"/>
              <a:t>, A. (1993). Area, class and health: should we be </a:t>
            </a:r>
            <a:r>
              <a:rPr lang="en-US" sz="1200" dirty="0" smtClean="0"/>
              <a:t>focusing </a:t>
            </a:r>
            <a:r>
              <a:rPr lang="en-US" sz="1200" dirty="0"/>
              <a:t>on places or people?. </a:t>
            </a:r>
            <a:r>
              <a:rPr lang="en-US" sz="1200" i="1" dirty="0"/>
              <a:t>Journal of social policy</a:t>
            </a:r>
            <a:r>
              <a:rPr lang="en-US" sz="1200" dirty="0"/>
              <a:t>, </a:t>
            </a:r>
            <a:r>
              <a:rPr lang="en-US" sz="1200" i="1" dirty="0"/>
              <a:t>22</a:t>
            </a:r>
            <a:r>
              <a:rPr lang="en-US" sz="1200" dirty="0"/>
              <a:t>(02), 213-234</a:t>
            </a:r>
            <a:r>
              <a:rPr lang="en-US" sz="1200" dirty="0" smtClean="0"/>
              <a:t>.</a:t>
            </a:r>
          </a:p>
          <a:p>
            <a:pPr marL="457200" indent="-457200">
              <a:buNone/>
            </a:pPr>
            <a:r>
              <a:rPr lang="en-US" sz="1200" dirty="0" err="1"/>
              <a:t>Martikainen</a:t>
            </a:r>
            <a:r>
              <a:rPr lang="en-US" sz="1200" dirty="0"/>
              <a:t>, P., </a:t>
            </a:r>
            <a:r>
              <a:rPr lang="en-US" sz="1200" dirty="0" err="1"/>
              <a:t>Kauppinen</a:t>
            </a:r>
            <a:r>
              <a:rPr lang="en-US" sz="1200" dirty="0"/>
              <a:t>, T. M., &amp; </a:t>
            </a:r>
            <a:r>
              <a:rPr lang="en-US" sz="1200" dirty="0" err="1"/>
              <a:t>Valkonen</a:t>
            </a:r>
            <a:r>
              <a:rPr lang="en-US" sz="1200" dirty="0"/>
              <a:t>, T. (2003). Effects of the characteristics of </a:t>
            </a:r>
            <a:r>
              <a:rPr lang="en-US" sz="1200" dirty="0" err="1" smtClean="0"/>
              <a:t>neighbourhoods</a:t>
            </a:r>
            <a:r>
              <a:rPr lang="en-US" sz="1200" dirty="0" smtClean="0"/>
              <a:t> </a:t>
            </a:r>
            <a:r>
              <a:rPr lang="en-US" sz="1200" dirty="0"/>
              <a:t>and the characteristics of people on cause specific mortality: </a:t>
            </a:r>
            <a:r>
              <a:rPr lang="en-US" sz="1200" dirty="0" smtClean="0"/>
              <a:t>a </a:t>
            </a:r>
            <a:r>
              <a:rPr lang="en-US" sz="1200" dirty="0"/>
              <a:t>register based follow up study of 252 000 men. </a:t>
            </a:r>
            <a:r>
              <a:rPr lang="en-US" sz="1200" i="1" dirty="0"/>
              <a:t>Journal of Epidemiology and </a:t>
            </a:r>
            <a:r>
              <a:rPr lang="en-US" sz="1200" i="1" dirty="0" smtClean="0"/>
              <a:t>Community </a:t>
            </a:r>
            <a:r>
              <a:rPr lang="en-US" sz="1200" i="1" dirty="0"/>
              <a:t>Health</a:t>
            </a:r>
            <a:r>
              <a:rPr lang="en-US" sz="1200" dirty="0"/>
              <a:t>, </a:t>
            </a:r>
            <a:r>
              <a:rPr lang="en-US" sz="1200" i="1" dirty="0"/>
              <a:t>57</a:t>
            </a:r>
            <a:r>
              <a:rPr lang="en-US" sz="1200" dirty="0"/>
              <a:t>(3), 210-217.</a:t>
            </a:r>
            <a:endParaRPr lang="en-US" sz="1200" dirty="0" smtClean="0"/>
          </a:p>
          <a:p>
            <a:pPr marL="457200" indent="-457200">
              <a:buNone/>
            </a:pPr>
            <a:r>
              <a:rPr lang="en-US" sz="1200" dirty="0" smtClean="0"/>
              <a:t>Matheson</a:t>
            </a:r>
            <a:r>
              <a:rPr lang="en-US" sz="1200" dirty="0"/>
              <a:t>, F. I., Dunn, J. R., Smith, K. L., </a:t>
            </a:r>
            <a:r>
              <a:rPr lang="en-US" sz="1200" dirty="0" err="1"/>
              <a:t>Moineddin</a:t>
            </a:r>
            <a:r>
              <a:rPr lang="en-US" sz="1200" dirty="0"/>
              <a:t>, R., &amp; Glazier, R. H. (2012). </a:t>
            </a:r>
            <a:r>
              <a:rPr lang="en-US" sz="1200" dirty="0" smtClean="0"/>
              <a:t>Development </a:t>
            </a:r>
            <a:r>
              <a:rPr lang="en-US" sz="1200" dirty="0"/>
              <a:t>of the Canadian Marginalization Index: a new tool for the study of </a:t>
            </a:r>
            <a:r>
              <a:rPr lang="en-US" sz="1200" dirty="0" smtClean="0"/>
              <a:t>inequality</a:t>
            </a:r>
            <a:r>
              <a:rPr lang="en-US" sz="1200" dirty="0"/>
              <a:t>. </a:t>
            </a:r>
            <a:r>
              <a:rPr lang="en-US" sz="1200" i="1" dirty="0"/>
              <a:t>Canadian Journal of Public Health/Revue </a:t>
            </a:r>
            <a:r>
              <a:rPr lang="en-US" sz="1200" i="1" dirty="0" err="1"/>
              <a:t>Canadienne</a:t>
            </a:r>
            <a:r>
              <a:rPr lang="en-US" sz="1200" i="1" dirty="0"/>
              <a:t> de </a:t>
            </a:r>
            <a:r>
              <a:rPr lang="en-US" sz="1200" i="1" dirty="0" err="1"/>
              <a:t>Sante'e</a:t>
            </a:r>
            <a:r>
              <a:rPr lang="en-US" sz="1200" i="1" dirty="0"/>
              <a:t> </a:t>
            </a:r>
            <a:r>
              <a:rPr lang="en-US" sz="1200" i="1" dirty="0" err="1" smtClean="0"/>
              <a:t>Publique</a:t>
            </a:r>
            <a:r>
              <a:rPr lang="en-US" sz="1200" dirty="0"/>
              <a:t>, S12-S16</a:t>
            </a:r>
            <a:r>
              <a:rPr lang="en-US" sz="1200" dirty="0" smtClean="0"/>
              <a:t>.</a:t>
            </a:r>
          </a:p>
          <a:p>
            <a:pPr marL="457200" indent="-457200">
              <a:buNone/>
            </a:pPr>
            <a:r>
              <a:rPr lang="en-US" sz="1200" dirty="0" err="1"/>
              <a:t>Ostroff</a:t>
            </a:r>
            <a:r>
              <a:rPr lang="en-US" sz="1200" dirty="0"/>
              <a:t>, J. S., Jacobsen, P. B., </a:t>
            </a:r>
            <a:r>
              <a:rPr lang="en-US" sz="1200" dirty="0" err="1"/>
              <a:t>Moadel</a:t>
            </a:r>
            <a:r>
              <a:rPr lang="en-US" sz="1200" dirty="0"/>
              <a:t>, A. B., Spiro, R. H., Shah, J. P., Strong, E. W., ... &amp; </a:t>
            </a:r>
            <a:r>
              <a:rPr lang="en-US" sz="1200" dirty="0" err="1"/>
              <a:t>Schantz</a:t>
            </a:r>
            <a:r>
              <a:rPr lang="en-US" sz="1200" dirty="0"/>
              <a:t>, S. P. (1995). Prevalence and predictors of continued tobacco use after treatment of patients with head and neck cancer. </a:t>
            </a:r>
            <a:r>
              <a:rPr lang="en-US" sz="1200" i="1" dirty="0"/>
              <a:t>Cancer</a:t>
            </a:r>
            <a:r>
              <a:rPr lang="en-US" sz="1200" dirty="0"/>
              <a:t>, </a:t>
            </a:r>
            <a:r>
              <a:rPr lang="en-US" sz="1200" i="1" dirty="0"/>
              <a:t>75</a:t>
            </a:r>
            <a:r>
              <a:rPr lang="en-US" sz="1200" dirty="0"/>
              <a:t>(2), 569-576.</a:t>
            </a:r>
            <a:endParaRPr lang="en-US" sz="1200" dirty="0" smtClean="0"/>
          </a:p>
          <a:p>
            <a:pPr marL="457200" indent="-457200">
              <a:buNone/>
            </a:pPr>
            <a:r>
              <a:rPr lang="en-US" sz="1200" dirty="0"/>
              <a:t>Smith, G. D., Hart, C., Watt, G., Hole, D., &amp; Hawthorne, V. (1998). Individual social class</a:t>
            </a:r>
            <a:r>
              <a:rPr lang="en-US" sz="1200" dirty="0" smtClean="0"/>
              <a:t>, </a:t>
            </a:r>
            <a:r>
              <a:rPr lang="en-US" sz="1200" dirty="0"/>
              <a:t>area-based deprivation, cardiovascular disease risk factors, and mortality: </a:t>
            </a:r>
            <a:r>
              <a:rPr lang="en-US" sz="1200" dirty="0" smtClean="0"/>
              <a:t>the</a:t>
            </a:r>
            <a:r>
              <a:rPr lang="en-US" sz="1200" dirty="0"/>
              <a:t> </a:t>
            </a:r>
            <a:r>
              <a:rPr lang="en-US" sz="1200" dirty="0" smtClean="0"/>
              <a:t>Renfrew </a:t>
            </a:r>
            <a:r>
              <a:rPr lang="en-US" sz="1200" dirty="0"/>
              <a:t>and Paisley Study. </a:t>
            </a:r>
            <a:r>
              <a:rPr lang="en-US" sz="1200" i="1" dirty="0"/>
              <a:t>Journal of epidemiology and community health</a:t>
            </a:r>
            <a:r>
              <a:rPr lang="en-US" sz="1200" dirty="0"/>
              <a:t>, </a:t>
            </a:r>
            <a:r>
              <a:rPr lang="en-US" sz="1200" i="1" dirty="0" smtClean="0"/>
              <a:t>52</a:t>
            </a:r>
            <a:r>
              <a:rPr lang="en-US" sz="1200" dirty="0"/>
              <a:t>(6), 399-405</a:t>
            </a:r>
            <a:r>
              <a:rPr lang="en-US" sz="1200" dirty="0" smtClean="0"/>
              <a:t>.</a:t>
            </a:r>
          </a:p>
          <a:p>
            <a:pPr marL="457200" indent="-457200">
              <a:buNone/>
            </a:pPr>
            <a:r>
              <a:rPr lang="en-US" sz="1200" dirty="0" err="1"/>
              <a:t>Vokes</a:t>
            </a:r>
            <a:r>
              <a:rPr lang="en-US" sz="1200" dirty="0"/>
              <a:t>, E. E., </a:t>
            </a:r>
            <a:r>
              <a:rPr lang="en-US" sz="1200" dirty="0" err="1"/>
              <a:t>Weichselbaum</a:t>
            </a:r>
            <a:r>
              <a:rPr lang="en-US" sz="1200" dirty="0"/>
              <a:t>, R. R., </a:t>
            </a:r>
            <a:r>
              <a:rPr lang="en-US" sz="1200" dirty="0" err="1"/>
              <a:t>Lippman</a:t>
            </a:r>
            <a:r>
              <a:rPr lang="en-US" sz="1200" dirty="0"/>
              <a:t>, S. M., &amp; Hong, W. K. (1993). Head and neck cancer. </a:t>
            </a:r>
            <a:r>
              <a:rPr lang="en-US" sz="1200" i="1" dirty="0"/>
              <a:t>New England Journal of Medicine</a:t>
            </a:r>
            <a:r>
              <a:rPr lang="en-US" sz="1200" dirty="0"/>
              <a:t>, </a:t>
            </a:r>
            <a:r>
              <a:rPr lang="en-US" sz="1200" i="1" dirty="0"/>
              <a:t>328</a:t>
            </a:r>
            <a:r>
              <a:rPr lang="en-US" sz="1200" dirty="0"/>
              <a:t>(3), 184-194.</a:t>
            </a:r>
          </a:p>
        </p:txBody>
      </p:sp>
    </p:spTree>
    <p:extLst>
      <p:ext uri="{BB962C8B-B14F-4D97-AF65-F5344CB8AC3E}">
        <p14:creationId xmlns:p14="http://schemas.microsoft.com/office/powerpoint/2010/main" val="346056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74240" y="404664"/>
            <a:ext cx="654369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Myriad Pro" charset="0"/>
              </a:defRPr>
            </a:lvl9pPr>
          </a:lstStyle>
          <a:p>
            <a:r>
              <a:rPr lang="en-CA" dirty="0" smtClean="0"/>
              <a:t>Conflict of Interest Declaration: Nothing to Disclose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74240" y="1700808"/>
            <a:ext cx="6543692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Presenter: Grace Scott</a:t>
            </a:r>
          </a:p>
          <a:p>
            <a:r>
              <a:rPr lang="en-US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Title of Presentation: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 Exploration of the Relationship Between Marginalization Index and Smoking Cessation in Individuals Diagnosed with Head and Neck Cancer</a:t>
            </a:r>
            <a:endParaRPr lang="en-US" alt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en-US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have no financial or personal relationships to disclose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528" y="250452"/>
            <a:ext cx="6543675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816" y="1619332"/>
            <a:ext cx="8204118" cy="4525963"/>
          </a:xfrm>
        </p:spPr>
        <p:txBody>
          <a:bodyPr/>
          <a:lstStyle/>
          <a:p>
            <a:r>
              <a:rPr lang="en-US" sz="2400" dirty="0" smtClean="0"/>
              <a:t>Tobacco and alcohol use are the most important risk factors for head and neck cancer</a:t>
            </a:r>
          </a:p>
          <a:p>
            <a:r>
              <a:rPr lang="en-US" sz="2400" dirty="0" smtClean="0"/>
              <a:t>Smoking cessation after diagnosis improves prognostic outcomes </a:t>
            </a:r>
          </a:p>
          <a:p>
            <a:r>
              <a:rPr lang="en-US" sz="2400" dirty="0" smtClean="0"/>
              <a:t>Individuals </a:t>
            </a:r>
            <a:r>
              <a:rPr lang="en-US" sz="2400" dirty="0"/>
              <a:t>living in deprived </a:t>
            </a:r>
            <a:r>
              <a:rPr lang="en-US" sz="2400" dirty="0" err="1"/>
              <a:t>neighbourhoods</a:t>
            </a:r>
            <a:r>
              <a:rPr lang="en-US" sz="2400" dirty="0"/>
              <a:t> have higher rates of mortality and morbidity independent of individual-level </a:t>
            </a:r>
            <a:r>
              <a:rPr lang="en-US" sz="2400" dirty="0" smtClean="0"/>
              <a:t>characteristics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84816" y="1105137"/>
            <a:ext cx="7924800" cy="4592766"/>
            <a:chOff x="609600" y="1164996"/>
            <a:chExt cx="7924800" cy="45927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164996"/>
              <a:ext cx="7924800" cy="2489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9600" y="3654197"/>
              <a:ext cx="7924800" cy="2103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i="1" dirty="0" smtClean="0">
                  <a:solidFill>
                    <a:srgbClr val="000000"/>
                  </a:solidFill>
                </a:rPr>
                <a:t>“Patients  </a:t>
              </a:r>
              <a:r>
                <a:rPr lang="en-US" i="1" dirty="0">
                  <a:solidFill>
                    <a:srgbClr val="000000"/>
                  </a:solidFill>
                </a:rPr>
                <a:t>with  head  and  neck  cancer </a:t>
              </a:r>
              <a:r>
                <a:rPr lang="en-US" i="1" dirty="0" smtClean="0">
                  <a:solidFill>
                    <a:srgbClr val="000000"/>
                  </a:solidFill>
                </a:rPr>
                <a:t>who </a:t>
              </a:r>
              <a:r>
                <a:rPr lang="en-US" i="1" dirty="0">
                  <a:solidFill>
                    <a:srgbClr val="000000"/>
                  </a:solidFill>
                </a:rPr>
                <a:t>continue to smoke after diagnosis and treatment are </a:t>
              </a:r>
              <a:r>
                <a:rPr lang="en-US" i="1" dirty="0" smtClean="0">
                  <a:solidFill>
                    <a:srgbClr val="000000"/>
                  </a:solidFill>
                </a:rPr>
                <a:t>more </a:t>
              </a:r>
              <a:r>
                <a:rPr lang="en-US" i="1" dirty="0">
                  <a:solidFill>
                    <a:srgbClr val="000000"/>
                  </a:solidFill>
                </a:rPr>
                <a:t>likely than patients who quit to experience tumor </a:t>
              </a:r>
              <a:r>
                <a:rPr lang="en-US" i="1" dirty="0" smtClean="0">
                  <a:solidFill>
                    <a:srgbClr val="000000"/>
                  </a:solidFill>
                </a:rPr>
                <a:t>recurrence </a:t>
              </a:r>
              <a:r>
                <a:rPr lang="en-US" i="1" dirty="0">
                  <a:solidFill>
                    <a:srgbClr val="000000"/>
                  </a:solidFill>
                </a:rPr>
                <a:t>and second primary malignancies</a:t>
              </a:r>
              <a:r>
                <a:rPr lang="en-US" i="1" dirty="0" smtClean="0">
                  <a:solidFill>
                    <a:srgbClr val="000000"/>
                  </a:solidFill>
                </a:rPr>
                <a:t>.”</a:t>
              </a:r>
            </a:p>
            <a:p>
              <a:endParaRPr lang="en-US" i="1" dirty="0" smtClean="0">
                <a:solidFill>
                  <a:srgbClr val="000000"/>
                </a:solidFill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</a:rPr>
                <a:t>“Although </a:t>
              </a:r>
              <a:r>
                <a:rPr lang="en-US" i="1" dirty="0">
                  <a:solidFill>
                    <a:srgbClr val="000000"/>
                  </a:solidFill>
                </a:rPr>
                <a:t>the diagnosis of  a </a:t>
              </a:r>
              <a:r>
                <a:rPr lang="en-US" i="1" dirty="0" smtClean="0">
                  <a:solidFill>
                    <a:srgbClr val="000000"/>
                  </a:solidFill>
                </a:rPr>
                <a:t>tobacco related </a:t>
              </a:r>
              <a:r>
                <a:rPr lang="en-US" i="1" dirty="0">
                  <a:solidFill>
                    <a:srgbClr val="000000"/>
                  </a:solidFill>
                </a:rPr>
                <a:t>malignancy clearly represents a strong catalyst </a:t>
              </a:r>
              <a:r>
                <a:rPr lang="en-US" i="1" dirty="0" smtClean="0">
                  <a:solidFill>
                    <a:srgbClr val="000000"/>
                  </a:solidFill>
                </a:rPr>
                <a:t>for smoking </a:t>
              </a:r>
              <a:r>
                <a:rPr lang="en-US" i="1" dirty="0">
                  <a:solidFill>
                    <a:srgbClr val="000000"/>
                  </a:solidFill>
                </a:rPr>
                <a:t>cessation, a sizable subgroup </a:t>
              </a:r>
              <a:r>
                <a:rPr lang="en-US" i="1" dirty="0" smtClean="0">
                  <a:solidFill>
                    <a:srgbClr val="000000"/>
                  </a:solidFill>
                </a:rPr>
                <a:t>of patients continue to smoke.” 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69269" y="5914462"/>
            <a:ext cx="375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(Macintyre et al., 1993; </a:t>
            </a:r>
            <a:r>
              <a:rPr lang="en-US" sz="1200" dirty="0" err="1" smtClean="0"/>
              <a:t>Martikainen</a:t>
            </a:r>
            <a:r>
              <a:rPr lang="en-US" sz="1200" dirty="0" smtClean="0"/>
              <a:t> et al., 2003; </a:t>
            </a:r>
          </a:p>
          <a:p>
            <a:r>
              <a:rPr lang="en-US" sz="1200" dirty="0" err="1" smtClean="0"/>
              <a:t>Ostroff</a:t>
            </a:r>
            <a:r>
              <a:rPr lang="en-US" sz="1200" dirty="0" smtClean="0"/>
              <a:t> et al.,1995;  Smith et al., 2003; </a:t>
            </a:r>
            <a:r>
              <a:rPr lang="en-US" sz="1200" dirty="0" err="1" smtClean="0"/>
              <a:t>Vokes</a:t>
            </a:r>
            <a:r>
              <a:rPr lang="en-US" sz="1200" dirty="0" smtClean="0"/>
              <a:t> et al., 1993)  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41" y="2149493"/>
            <a:ext cx="3187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assess </a:t>
            </a:r>
            <a:r>
              <a:rPr lang="en-US" dirty="0"/>
              <a:t>the prevalence of smoking </a:t>
            </a:r>
            <a:r>
              <a:rPr lang="en-US" dirty="0" smtClean="0"/>
              <a:t>in </a:t>
            </a:r>
            <a:r>
              <a:rPr lang="en-US" dirty="0"/>
              <a:t>those with a previous diagnosis of head and neck cancer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analyze the determinants of smoking alongside area-based measures of socioeconomic status 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9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753"/>
            <a:ext cx="8465406" cy="4525963"/>
          </a:xfrm>
        </p:spPr>
        <p:txBody>
          <a:bodyPr/>
          <a:lstStyle/>
          <a:p>
            <a:r>
              <a:rPr lang="en-US" dirty="0" smtClean="0"/>
              <a:t>Prospective cohort study </a:t>
            </a:r>
          </a:p>
          <a:p>
            <a:r>
              <a:rPr lang="en-US" i="1" dirty="0" smtClean="0"/>
              <a:t>Inclusion criteria:</a:t>
            </a:r>
          </a:p>
          <a:p>
            <a:pPr lvl="1"/>
            <a:r>
              <a:rPr lang="en-US" dirty="0"/>
              <a:t>Head and neck cancer diagnosis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excluding </a:t>
            </a:r>
            <a:r>
              <a:rPr lang="en-US" dirty="0" smtClean="0"/>
              <a:t>melanoma and thyroid)</a:t>
            </a:r>
            <a:endParaRPr lang="en-US" dirty="0"/>
          </a:p>
          <a:p>
            <a:pPr lvl="1"/>
            <a:r>
              <a:rPr lang="en-US" dirty="0"/>
              <a:t>History of </a:t>
            </a:r>
            <a:r>
              <a:rPr lang="en-US" dirty="0" smtClean="0"/>
              <a:t>smoking</a:t>
            </a:r>
          </a:p>
          <a:p>
            <a:r>
              <a:rPr lang="en-US" i="1" dirty="0" smtClean="0"/>
              <a:t>Exclusion criteria:</a:t>
            </a:r>
          </a:p>
          <a:p>
            <a:pPr lvl="1"/>
            <a:r>
              <a:rPr lang="en-US" dirty="0" smtClean="0"/>
              <a:t>Inability to communicate in English over the telephone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30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questionnaire</a:t>
            </a:r>
          </a:p>
          <a:p>
            <a:r>
              <a:rPr lang="en-US" dirty="0" smtClean="0"/>
              <a:t>CAMH </a:t>
            </a:r>
            <a:r>
              <a:rPr lang="en-US" dirty="0"/>
              <a:t>R</a:t>
            </a:r>
            <a:r>
              <a:rPr lang="en-US" dirty="0" smtClean="0"/>
              <a:t>eadiness Ruler</a:t>
            </a:r>
          </a:p>
          <a:p>
            <a:r>
              <a:rPr lang="en-US" dirty="0" err="1" smtClean="0"/>
              <a:t>Fagerstr</a:t>
            </a:r>
            <a:r>
              <a:rPr lang="en-US" dirty="0" err="1"/>
              <a:t>ö</a:t>
            </a:r>
            <a:r>
              <a:rPr lang="en-US" dirty="0" err="1" smtClean="0"/>
              <a:t>m</a:t>
            </a:r>
            <a:r>
              <a:rPr lang="en-US" dirty="0" smtClean="0"/>
              <a:t> Test for Nicotine Dependence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3716" y="5928050"/>
            <a:ext cx="374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(CAMH, 2006;Heatherton et al., 1991)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7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7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5405" y="6109456"/>
            <a:ext cx="188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Matheson et al., 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193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en-US" dirty="0" smtClean="0"/>
              <a:t>-Wallis Test</a:t>
            </a:r>
          </a:p>
          <a:p>
            <a:r>
              <a:rPr lang="en-US" dirty="0" smtClean="0"/>
              <a:t>Mann-Whitney Test</a:t>
            </a:r>
          </a:p>
          <a:p>
            <a:pPr lvl="1"/>
            <a:r>
              <a:rPr lang="en-US" dirty="0" smtClean="0"/>
              <a:t>Cohen’s measure of effect size</a:t>
            </a:r>
          </a:p>
          <a:p>
            <a:r>
              <a:rPr lang="en-US" dirty="0" smtClean="0"/>
              <a:t>Significance defined at p&lt;0.05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4826" y="1522752"/>
            <a:ext cx="4661811" cy="7185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137</a:t>
            </a:r>
            <a:r>
              <a:rPr lang="en-US" dirty="0" smtClean="0">
                <a:latin typeface="Arial"/>
                <a:cs typeface="Arial"/>
              </a:rPr>
              <a:t> with head and neck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ancer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826" y="2683852"/>
            <a:ext cx="4661811" cy="65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49</a:t>
            </a:r>
            <a:r>
              <a:rPr lang="en-US" dirty="0" smtClean="0">
                <a:latin typeface="Arial"/>
                <a:cs typeface="Arial"/>
              </a:rPr>
              <a:t> potential participants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826" y="3810872"/>
            <a:ext cx="4661811" cy="6891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24</a:t>
            </a:r>
            <a:r>
              <a:rPr lang="en-US" dirty="0" smtClean="0">
                <a:latin typeface="Arial"/>
                <a:cs typeface="Arial"/>
              </a:rPr>
              <a:t> contacted by telephone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26" y="4953249"/>
            <a:ext cx="4661811" cy="7078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24</a:t>
            </a:r>
            <a:r>
              <a:rPr lang="en-US" dirty="0" smtClean="0">
                <a:latin typeface="Arial"/>
                <a:cs typeface="Arial"/>
              </a:rPr>
              <a:t> consented to participate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7591" y="2241349"/>
            <a:ext cx="0" cy="453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27591" y="3357665"/>
            <a:ext cx="0" cy="453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27591" y="4500042"/>
            <a:ext cx="0" cy="453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27591" y="2428875"/>
            <a:ext cx="25186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546284" y="1929968"/>
            <a:ext cx="3360611" cy="10887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Deceased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Endocrine or skin disease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Non-smokers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25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1148</Words>
  <Application>Microsoft Macintosh PowerPoint</Application>
  <PresentationFormat>On-screen Show (4:3)</PresentationFormat>
  <Paragraphs>126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Background</vt:lpstr>
      <vt:lpstr>Objectives</vt:lpstr>
      <vt:lpstr>Methods</vt:lpstr>
      <vt:lpstr>Measurement Instruments</vt:lpstr>
      <vt:lpstr>PowerPoint Presentation</vt:lpstr>
      <vt:lpstr>Statistical Analysis</vt:lpstr>
      <vt:lpstr>Results</vt:lpstr>
      <vt:lpstr>Participants</vt:lpstr>
      <vt:lpstr>PowerPoint Presentation</vt:lpstr>
      <vt:lpstr>PowerPoint Presentation</vt:lpstr>
      <vt:lpstr>PowerPoint Presentation</vt:lpstr>
      <vt:lpstr>PowerPoint Presentation</vt:lpstr>
      <vt:lpstr>Current vs. Former Smokers</vt:lpstr>
      <vt:lpstr>Current Smokers vs. Quit Pre-Diagnosis  vs. Quit Post-Diagnosis</vt:lpstr>
      <vt:lpstr>Summary</vt:lpstr>
      <vt:lpstr>Acknowledgements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Scott</dc:creator>
  <cp:lastModifiedBy>Grace Scott</cp:lastModifiedBy>
  <cp:revision>48</cp:revision>
  <dcterms:created xsi:type="dcterms:W3CDTF">2015-05-24T15:02:50Z</dcterms:created>
  <dcterms:modified xsi:type="dcterms:W3CDTF">2015-06-05T01:27:57Z</dcterms:modified>
</cp:coreProperties>
</file>