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72" r:id="rId4"/>
    <p:sldId id="257" r:id="rId5"/>
    <p:sldId id="258" r:id="rId6"/>
    <p:sldId id="260" r:id="rId7"/>
    <p:sldId id="259" r:id="rId8"/>
    <p:sldId id="268" r:id="rId9"/>
    <p:sldId id="269" r:id="rId10"/>
    <p:sldId id="263" r:id="rId11"/>
    <p:sldId id="270" r:id="rId12"/>
    <p:sldId id="265" r:id="rId13"/>
    <p:sldId id="266" r:id="rId14"/>
    <p:sldId id="26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A635-5E11-4F9D-B15C-23F14B3D7630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BF02-9F56-49E9-A39B-6ADA725D21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84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69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40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17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77" y="1714489"/>
            <a:ext cx="8420123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81" y="3470263"/>
            <a:ext cx="693421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08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2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9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3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6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4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42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98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84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1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84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89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20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46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79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66BD-2F94-49C3-8EFB-4C09EE1F3502}" type="datetimeFigureOut">
              <a:rPr lang="en-CA" smtClean="0"/>
              <a:t>06/10/2017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87E2-8947-48BF-8429-B74BFE447B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44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477" y="274638"/>
            <a:ext cx="8724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477" y="1600201"/>
            <a:ext cx="87249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03B6F-6534-4D9C-B971-E29A96C0DF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Chemical Shift Imaging (CSI) as a novel method for detection of 5-Fluorouracil (5-FU) in colorectal tumor 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390ED1-065B-48D7-BE65-70E4242DD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4838"/>
            <a:ext cx="9906000" cy="720580"/>
          </a:xfrm>
        </p:spPr>
        <p:txBody>
          <a:bodyPr>
            <a:normAutofit/>
          </a:bodyPr>
          <a:lstStyle/>
          <a:p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Yurii Shepelytskyi</a:t>
            </a:r>
            <a:r>
              <a:rPr lang="en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Karen Davenport</a:t>
            </a:r>
            <a:r>
              <a:rPr lang="en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Matthew S. Fox</a:t>
            </a:r>
            <a:r>
              <a:rPr lang="en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Tao Li</a:t>
            </a:r>
            <a:r>
              <a:rPr lang="en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Mitchell Albert</a:t>
            </a:r>
            <a:r>
              <a:rPr lang="en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1,2,4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Eric Davenport</a:t>
            </a:r>
            <a:r>
              <a:rPr lang="en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9089E4-5E2D-4540-87EF-C82BDC95CFA3}"/>
              </a:ext>
            </a:extLst>
          </p:cNvPr>
          <p:cNvSpPr txBox="1"/>
          <p:nvPr/>
        </p:nvSpPr>
        <p:spPr>
          <a:xfrm>
            <a:off x="997527" y="3972719"/>
            <a:ext cx="10196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baseline="30000" dirty="0"/>
              <a:t>1</a:t>
            </a:r>
            <a:r>
              <a:rPr lang="en-CA" i="1" dirty="0"/>
              <a:t>Lakehead University, Thunder Bay, Ontario, Canada. </a:t>
            </a:r>
          </a:p>
          <a:p>
            <a:pPr algn="ctr"/>
            <a:r>
              <a:rPr lang="en-CA" i="1" baseline="30000" dirty="0"/>
              <a:t>2</a:t>
            </a:r>
            <a:r>
              <a:rPr lang="en-CA" i="1" dirty="0"/>
              <a:t>Thunder Bay Regional Health Research Institute, Thunder Bay, Ontario, Canada.</a:t>
            </a:r>
          </a:p>
          <a:p>
            <a:pPr algn="ctr"/>
            <a:r>
              <a:rPr lang="en-CA" i="1" dirty="0"/>
              <a:t> </a:t>
            </a:r>
            <a:r>
              <a:rPr lang="en-CA" i="1" baseline="30000" dirty="0"/>
              <a:t>3</a:t>
            </a:r>
            <a:r>
              <a:rPr lang="en-CA" i="1" dirty="0"/>
              <a:t>University of Western Ontario, London, Ontario, Canada. </a:t>
            </a:r>
          </a:p>
          <a:p>
            <a:pPr algn="ctr"/>
            <a:r>
              <a:rPr lang="en-CA" i="1" baseline="30000" dirty="0"/>
              <a:t>4</a:t>
            </a:r>
            <a:r>
              <a:rPr lang="en-US" i="1" dirty="0"/>
              <a:t>Northern Ontario School of Medicine, Thunder Bay, Ontario, Canada</a:t>
            </a:r>
            <a:r>
              <a:rPr lang="en-CA" i="1" dirty="0"/>
              <a:t>. </a:t>
            </a:r>
          </a:p>
          <a:p>
            <a:pPr algn="ctr"/>
            <a:r>
              <a:rPr lang="en-CA" i="1" baseline="30000" dirty="0"/>
              <a:t>5</a:t>
            </a:r>
            <a:r>
              <a:rPr lang="en-CA" i="1" dirty="0"/>
              <a:t>Thunder Bay Regional Health Science Centre, Thunder Bay, Ontario, Canada. 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2FF2AC-8411-4F9E-9A5B-581C006BD6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589" y="5640225"/>
            <a:ext cx="3136546" cy="11826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5B1D56-CEF1-40EB-A17E-AC69F40C3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970" y="5637953"/>
            <a:ext cx="2351439" cy="1184905"/>
          </a:xfrm>
          <a:prstGeom prst="rect">
            <a:avLst/>
          </a:prstGeom>
        </p:spPr>
      </p:pic>
      <p:pic>
        <p:nvPicPr>
          <p:cNvPr id="9" name="Picture 4" descr="Image result for nosm">
            <a:extLst>
              <a:ext uri="{FF2B5EF4-FFF2-40B4-BE49-F238E27FC236}">
                <a16:creationId xmlns:a16="http://schemas.microsoft.com/office/drawing/2014/main" xmlns="" id="{9439A299-66D7-4D8D-8470-F3DD4034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96" y="5637953"/>
            <a:ext cx="983855" cy="11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www.events.runningroom.com/site/7632/tbrhsc_logo_02.jpg">
            <a:extLst>
              <a:ext uri="{FF2B5EF4-FFF2-40B4-BE49-F238E27FC236}">
                <a16:creationId xmlns:a16="http://schemas.microsoft.com/office/drawing/2014/main" xmlns="" id="{78D014FA-3D08-4F7F-909D-EBBA4D6D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13" y="5640226"/>
            <a:ext cx="1005728" cy="115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7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06C49-9A8B-405A-AD67-0E7FDD44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2896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CA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CSI images superimposed on the </a:t>
            </a:r>
            <a:r>
              <a:rPr lang="en-CA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localizer of representative mouse with both   HT-29 (non-responder)(left flank) and H-508 (5-FU responder)(right flank) tumors</a:t>
            </a:r>
            <a:endParaRPr lang="en-CA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92D32DB-9D22-43E6-86A2-0171FB5DBCB0}"/>
              </a:ext>
            </a:extLst>
          </p:cNvPr>
          <p:cNvSpPr txBox="1">
            <a:spLocks/>
          </p:cNvSpPr>
          <p:nvPr/>
        </p:nvSpPr>
        <p:spPr>
          <a:xfrm>
            <a:off x="7855528" y="1768823"/>
            <a:ext cx="4184074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&amp; B acquired at 5 and 70 min. after 5-FU injection</a:t>
            </a:r>
          </a:p>
          <a:p>
            <a:pPr marL="342900" indent="-342900"/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70 minutes, signal was concentrated in the H-508 tumor, bladder and kidneys (B)</a:t>
            </a:r>
          </a:p>
          <a:p>
            <a:pPr marL="342900" indent="-342900"/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H-508 SNR in (B) was two times higher than at (A)</a:t>
            </a:r>
          </a:p>
          <a:p>
            <a:pPr marL="342900" indent="-342900"/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HT-29 SNR dropped more than 3 times (B)</a:t>
            </a:r>
            <a:endParaRPr lang="en-CA" sz="2400" dirty="0"/>
          </a:p>
          <a:p>
            <a:pPr marL="342900" indent="-342900"/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C1A6267-80BD-4D3F-9ACB-EBC8D4E1F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5" y="2024788"/>
            <a:ext cx="7707793" cy="353625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47C46E-9D29-4F88-A855-FE1397CCF096}"/>
              </a:ext>
            </a:extLst>
          </p:cNvPr>
          <p:cNvSpPr txBox="1"/>
          <p:nvPr/>
        </p:nvSpPr>
        <p:spPr>
          <a:xfrm>
            <a:off x="262918" y="3523794"/>
            <a:ext cx="77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HT-29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3003DD5-DACD-46CE-A90E-0910F5EABDD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41977" y="3560620"/>
            <a:ext cx="301914" cy="1478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162CA9E-1110-4F86-82E1-6B7D91C3B54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41977" y="3708460"/>
            <a:ext cx="301914" cy="844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37855B-0C4D-495B-B14B-D8C7076CDBB3}"/>
              </a:ext>
            </a:extLst>
          </p:cNvPr>
          <p:cNvSpPr txBox="1"/>
          <p:nvPr/>
        </p:nvSpPr>
        <p:spPr>
          <a:xfrm>
            <a:off x="2451936" y="439663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H-508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CF43E36-CDA4-4760-95D5-770DC3432CFC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2313710" y="4017818"/>
            <a:ext cx="525512" cy="3788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CC77BC-B506-42BF-8A9D-6BACC7260348}"/>
              </a:ext>
            </a:extLst>
          </p:cNvPr>
          <p:cNvSpPr txBox="1"/>
          <p:nvPr/>
        </p:nvSpPr>
        <p:spPr>
          <a:xfrm>
            <a:off x="5943282" y="294190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6457988C-752C-47F5-BB51-EC361F803F2F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139720" y="3126569"/>
            <a:ext cx="803562" cy="7509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72BB8C7E-77C3-45B2-A4A0-EE17F20F328B}"/>
              </a:ext>
            </a:extLst>
          </p:cNvPr>
          <p:cNvCxnSpPr>
            <a:cxnSpLocks/>
          </p:cNvCxnSpPr>
          <p:nvPr/>
        </p:nvCxnSpPr>
        <p:spPr>
          <a:xfrm flipH="1">
            <a:off x="5174665" y="3126569"/>
            <a:ext cx="768617" cy="430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771AB2F5-E911-4512-A020-ABAABD0BE5AB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441634" y="3126569"/>
            <a:ext cx="501648" cy="434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D224D45-395B-43E0-8728-793B16325B58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670998" y="3126569"/>
            <a:ext cx="272284" cy="440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xmlns="" id="{9C3BA36E-A7E4-4A61-8419-905C8AAA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12C729-5AB7-42F9-BB21-4DA020650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4" y="1229653"/>
            <a:ext cx="6145200" cy="4702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80693-E36F-45D2-A4FA-06C0825C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5" y="0"/>
            <a:ext cx="11722264" cy="1325563"/>
          </a:xfrm>
        </p:spPr>
        <p:txBody>
          <a:bodyPr>
            <a:normAutofit/>
          </a:bodyPr>
          <a:lstStyle/>
          <a:p>
            <a:pPr algn="ctr"/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5-FU SNR time curves from the HT-29 (left tumor) ,the H-508 (right tumor), and the bladder of representative mouse which had both tumor types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1F841B-F3FE-4AA6-9E6B-538854AB5B42}"/>
              </a:ext>
            </a:extLst>
          </p:cNvPr>
          <p:cNvSpPr/>
          <p:nvPr/>
        </p:nvSpPr>
        <p:spPr>
          <a:xfrm>
            <a:off x="1053606" y="5932184"/>
            <a:ext cx="10002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HT-29 tumor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curve is significantly different from the </a:t>
            </a:r>
            <a:r>
              <a:rPr lang="en-CA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H-508 tumor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SNR curve (p &lt; 0.01)</a:t>
            </a: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xmlns="" id="{98E5E6C8-FDC2-4165-839C-BB2111821000}"/>
              </a:ext>
            </a:extLst>
          </p:cNvPr>
          <p:cNvSpPr/>
          <p:nvPr/>
        </p:nvSpPr>
        <p:spPr>
          <a:xfrm>
            <a:off x="7368639" y="4105753"/>
            <a:ext cx="263236" cy="595745"/>
          </a:xfrm>
          <a:prstGeom prst="upDown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38F14C2-D58C-414B-8951-52CDA82B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11</a:t>
            </a:fld>
            <a:endParaRPr lang="en-CA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xmlns="" id="{7B8B3EF6-9D8F-41DF-935B-2C01A98F91CB}"/>
              </a:ext>
            </a:extLst>
          </p:cNvPr>
          <p:cNvSpPr/>
          <p:nvPr/>
        </p:nvSpPr>
        <p:spPr>
          <a:xfrm>
            <a:off x="4368800" y="4452912"/>
            <a:ext cx="217714" cy="377371"/>
          </a:xfrm>
          <a:prstGeom prst="up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xmlns="" id="{FEFF5033-1D7C-4269-B5B5-B03E1757AC68}"/>
              </a:ext>
            </a:extLst>
          </p:cNvPr>
          <p:cNvSpPr/>
          <p:nvPr/>
        </p:nvSpPr>
        <p:spPr>
          <a:xfrm rot="10800000">
            <a:off x="4368800" y="3728382"/>
            <a:ext cx="217714" cy="377371"/>
          </a:xfrm>
          <a:prstGeom prst="up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0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13" dur="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7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18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7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75" y="431363"/>
            <a:ext cx="11035747" cy="71350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 of time curves for HT-29 and H-508 tumors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327991" y="1407822"/>
                <a:ext cx="5459896" cy="2920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 function</a:t>
                </a:r>
                <a:r>
                  <a:rPr lang="en-CA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𝑏𝑡</m:t>
                        </m:r>
                      </m:sup>
                    </m:sSup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value shows dynamic of signal (b&lt;0 – decreasing, b &gt; 0 - increasing)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Two-sample t – test was applied to the time constant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Wilcoxon signed rank test has been used to evaluate the difference between SNR time curves obtained from different organs.</a:t>
                </a:r>
                <a:endParaRPr lang="en-CA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27991" y="1407822"/>
                <a:ext cx="5459896" cy="2920158"/>
              </a:xfrm>
              <a:prstGeom prst="rect">
                <a:avLst/>
              </a:prstGeom>
              <a:blipFill>
                <a:blip r:embed="rId3"/>
                <a:stretch>
                  <a:fillRect l="-1341" t="-1670" r="-2123" b="-3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F15F40-F110-4626-9602-93FD65C1D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051" y="1601357"/>
            <a:ext cx="5819221" cy="4453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D02664-E8C1-405F-B96B-D36DDD0AE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9" y="4378634"/>
            <a:ext cx="3240000" cy="24793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80C44E-50E7-413A-91E8-B10C538E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46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51421-CFEC-479B-ADC7-E4B20EB0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985"/>
          </a:xfrm>
        </p:spPr>
        <p:txBody>
          <a:bodyPr>
            <a:normAutofit/>
          </a:bodyPr>
          <a:lstStyle/>
          <a:p>
            <a:pPr algn="ctr"/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A50D2-8804-4820-ADF3-4648B8D64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6181"/>
          </a:xfrm>
        </p:spPr>
        <p:txBody>
          <a:bodyPr>
            <a:normAutofit/>
          </a:bodyPr>
          <a:lstStyle/>
          <a:p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this study illustrate the feasibility of detecting a 5-FU trapping effect in different types of colorectal cancer using </a:t>
            </a:r>
            <a:r>
              <a:rPr lang="en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CSI</a:t>
            </a:r>
          </a:p>
          <a:p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from the H-508 tumor tends to increase with time, whereas the signal from the HT-29 tumor shows a tendency to decrease or to remain constant (</a:t>
            </a:r>
            <a:r>
              <a:rPr lang="en-C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0.01)</a:t>
            </a:r>
          </a:p>
          <a:p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fluorinated metabolites were observed</a:t>
            </a:r>
          </a:p>
          <a:p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study provided proof of principle that we can use </a:t>
            </a:r>
            <a:r>
              <a:rPr lang="en-CA" sz="2200" u="sng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sz="2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CSI to detect the resistivity of different types of colorectal cancer to 5-FU chemotherapy in humans</a:t>
            </a:r>
          </a:p>
          <a:p>
            <a:pPr marL="0" indent="0">
              <a:buNone/>
            </a:pPr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B97DD6-CA49-43ED-A174-1C4F3DC7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5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5B627-573F-46C6-A937-367D7349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5FBAE1-DB1C-4C28-A7B2-B1DEF969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4575"/>
            <a:ext cx="10515600" cy="1988420"/>
          </a:xfrm>
        </p:spPr>
        <p:txBody>
          <a:bodyPr>
            <a:normAutofit/>
          </a:bodyPr>
          <a:lstStyle/>
          <a:p>
            <a:endParaRPr lang="en-C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a grant from the Northern Ontario Academic Medicine Association (NOAMA). </a:t>
            </a:r>
          </a:p>
          <a:p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Lakehead University and Thunder Bay Regional Health Research Institute provided partial support and access to their facilities.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92D1E86-518C-493F-B9AE-E9C6104F1BFF}"/>
              </a:ext>
            </a:extLst>
          </p:cNvPr>
          <p:cNvSpPr txBox="1">
            <a:spLocks/>
          </p:cNvSpPr>
          <p:nvPr/>
        </p:nvSpPr>
        <p:spPr>
          <a:xfrm>
            <a:off x="832147" y="1690688"/>
            <a:ext cx="6226277" cy="262754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Mitchell Albert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Karen Davenport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Eric Davenport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Tao Li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Matthew S. Fox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Smylie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Lovis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orporate Idenity for Lakehead University">
            <a:extLst>
              <a:ext uri="{FF2B5EF4-FFF2-40B4-BE49-F238E27FC236}">
                <a16:creationId xmlns:a16="http://schemas.microsoft.com/office/drawing/2014/main" xmlns="" id="{27AB0C83-5F50-45AE-87AB-1AF347A93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69" y="3381329"/>
            <a:ext cx="3171009" cy="776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6BA7EF-E3A9-466B-98E6-CE8FF6487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69" y="1653653"/>
            <a:ext cx="3171009" cy="1548351"/>
          </a:xfrm>
          <a:prstGeom prst="rect">
            <a:avLst/>
          </a:prstGeom>
        </p:spPr>
      </p:pic>
      <p:pic>
        <p:nvPicPr>
          <p:cNvPr id="2050" name="Picture 2" descr="http://www.noama.ca/img/NOAMAsite_logo.png">
            <a:extLst>
              <a:ext uri="{FF2B5EF4-FFF2-40B4-BE49-F238E27FC236}">
                <a16:creationId xmlns:a16="http://schemas.microsoft.com/office/drawing/2014/main" xmlns="" id="{B120C369-CFEF-4346-8AC9-FC45FAE4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37" y="1981086"/>
            <a:ext cx="2123163" cy="19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4FF7F-5EC3-4E28-AE44-44354902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14</a:t>
            </a:fld>
            <a:endParaRPr lang="en-CA"/>
          </a:p>
        </p:txBody>
      </p:sp>
      <p:pic>
        <p:nvPicPr>
          <p:cNvPr id="9" name="Picture 4" descr="Image result for nosm">
            <a:extLst>
              <a:ext uri="{FF2B5EF4-FFF2-40B4-BE49-F238E27FC236}">
                <a16:creationId xmlns:a16="http://schemas.microsoft.com/office/drawing/2014/main" xmlns="" id="{16479F9D-D55F-483D-A667-B234A941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398" y="1978232"/>
            <a:ext cx="1536747" cy="19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4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Faculty/Presenter Disclosure</a:t>
            </a:r>
            <a:br>
              <a:rPr lang="en-CA" dirty="0"/>
            </a:br>
            <a:r>
              <a:rPr lang="en-CA" dirty="0"/>
              <a:t>Slide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sz="2400" dirty="0">
                <a:solidFill>
                  <a:srgbClr val="FF0000"/>
                </a:solidFill>
                <a:latin typeface="Calibri"/>
              </a:rPr>
              <a:t>Yurii Shepelytskyi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Relationships with commercial interests: NONE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Potential for conflict(s) of interest: NONE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192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3095A-200B-4AD2-908D-FFACE7BC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136073"/>
          </a:xfrm>
        </p:spPr>
        <p:txBody>
          <a:bodyPr/>
          <a:lstStyle/>
          <a:p>
            <a:pPr algn="ctr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6BD033-8AA0-4D6F-9D2B-7C70D00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713"/>
            <a:ext cx="10515600" cy="40609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Colorectal cancer is the third most common cause of cancer death worldwide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5-Fluorouracil (5-FU) is one of the most widely used cytotoxic chemotherapies for treatment of variety of solid cancers, including colorectal and breast cancer</a:t>
            </a:r>
            <a:r>
              <a:rPr lang="en-C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response rates for chemotherapy based on 5-FU is limitation factor for clinical usage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clinically demonstrated that “trapping phenomenon” (retaining of drug in the tumor) correlates with the clinical effectiveness of 5-FU chemotherapy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to detect resistance of tumor to 5-FU is needed in earliest stages of treatment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71D23F-F9EC-4A5D-8335-BEEF5844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3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3CD464-8F12-496F-AA47-4C218265133D}"/>
              </a:ext>
            </a:extLst>
          </p:cNvPr>
          <p:cNvSpPr txBox="1"/>
          <p:nvPr/>
        </p:nvSpPr>
        <p:spPr>
          <a:xfrm>
            <a:off x="138545" y="5825411"/>
            <a:ext cx="1205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www.who.int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2017; </a:t>
            </a:r>
            <a:r>
              <a:rPr lang="en-CA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Longley DB, et al., Nature Reviews Cancer, 2003; </a:t>
            </a:r>
            <a:r>
              <a:rPr lang="en-CA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C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Folprecht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Ann </a:t>
            </a:r>
            <a:r>
              <a:rPr lang="en-C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2004; </a:t>
            </a:r>
          </a:p>
          <a:p>
            <a:pPr algn="ctr"/>
            <a:r>
              <a:rPr lang="en-CA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Presant</a:t>
            </a:r>
            <a:r>
              <a:rPr lang="en-C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A., et al., Lancet, 1994</a:t>
            </a:r>
            <a:endParaRPr lang="en-CA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2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5E8F-7081-414A-9F6E-E292E0D0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59"/>
            <a:ext cx="10515600" cy="723500"/>
          </a:xfrm>
        </p:spPr>
        <p:txBody>
          <a:bodyPr/>
          <a:lstStyle/>
          <a:p>
            <a:pPr algn="ctr"/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Magnetic Resonance Imaging?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E35016-2EB0-4741-AF64-CD7912B5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18" y="3560250"/>
            <a:ext cx="10515600" cy="1250084"/>
          </a:xfrm>
        </p:spPr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Fluorine-19 (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has high natural abundance (≈100%)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Gyromagnetic ratio of 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is high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40.05 MHz/T)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B3F86624-B51F-4A5D-8B55-CDC95D18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4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126089-85D8-4A9B-92C7-8D4C742E4829}"/>
              </a:ext>
            </a:extLst>
          </p:cNvPr>
          <p:cNvSpPr txBox="1"/>
          <p:nvPr/>
        </p:nvSpPr>
        <p:spPr>
          <a:xfrm>
            <a:off x="10785756" y="3585493"/>
            <a:ext cx="10198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</a:p>
          <a:p>
            <a:r>
              <a:rPr lang="en-CA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</a:p>
          <a:p>
            <a:r>
              <a:rPr lang="en-CA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2594C33A-F0F3-4E55-BF00-5C31114E9DE6}"/>
              </a:ext>
            </a:extLst>
          </p:cNvPr>
          <p:cNvSpPr/>
          <p:nvPr/>
        </p:nvSpPr>
        <p:spPr>
          <a:xfrm>
            <a:off x="219182" y="3314043"/>
            <a:ext cx="8742218" cy="14962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563F6503-0034-4198-BFEE-AB939A42F3BD}"/>
              </a:ext>
            </a:extLst>
          </p:cNvPr>
          <p:cNvSpPr/>
          <p:nvPr/>
        </p:nvSpPr>
        <p:spPr>
          <a:xfrm>
            <a:off x="9124191" y="3789977"/>
            <a:ext cx="1634836" cy="74814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2E84E1B-8012-46C5-8B0A-876DC2D72A54}"/>
              </a:ext>
            </a:extLst>
          </p:cNvPr>
          <p:cNvSpPr txBox="1">
            <a:spLocks/>
          </p:cNvSpPr>
          <p:nvPr/>
        </p:nvSpPr>
        <p:spPr>
          <a:xfrm>
            <a:off x="381000" y="5349329"/>
            <a:ext cx="10515600" cy="4636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compounds in the body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3D383BB5-4945-441E-AB6E-A78B2AF871B8}"/>
              </a:ext>
            </a:extLst>
          </p:cNvPr>
          <p:cNvSpPr/>
          <p:nvPr/>
        </p:nvSpPr>
        <p:spPr>
          <a:xfrm>
            <a:off x="6480948" y="5346595"/>
            <a:ext cx="2396837" cy="46369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10CD79-3A2B-4043-A8C3-92EEDB07BC68}"/>
              </a:ext>
            </a:extLst>
          </p:cNvPr>
          <p:cNvSpPr txBox="1"/>
          <p:nvPr/>
        </p:nvSpPr>
        <p:spPr>
          <a:xfrm>
            <a:off x="8961400" y="5309025"/>
            <a:ext cx="3173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35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background signal!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0A1FF41-9D04-4D9D-948B-ACE230A28B0A}"/>
              </a:ext>
            </a:extLst>
          </p:cNvPr>
          <p:cNvSpPr txBox="1">
            <a:spLocks/>
          </p:cNvSpPr>
          <p:nvPr/>
        </p:nvSpPr>
        <p:spPr>
          <a:xfrm>
            <a:off x="381000" y="1441023"/>
            <a:ext cx="8418724" cy="1636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5-FU metabolizes into fluorinated compounds that each display different chemical shifts, so all of them can be visualized using MRI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A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785505A-5380-42AC-A033-B00F2345C16B}"/>
              </a:ext>
            </a:extLst>
          </p:cNvPr>
          <p:cNvSpPr txBox="1">
            <a:spLocks/>
          </p:cNvSpPr>
          <p:nvPr/>
        </p:nvSpPr>
        <p:spPr>
          <a:xfrm>
            <a:off x="381000" y="5953041"/>
            <a:ext cx="10515600" cy="4636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MRI is a non-invasive and non-ionizing imaging technique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E927EA-6008-4497-8FBF-1ECBFD97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400" y="1070413"/>
            <a:ext cx="2807325" cy="20683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21E0F7-CA78-4EA6-93A6-71A829A87C0B}"/>
              </a:ext>
            </a:extLst>
          </p:cNvPr>
          <p:cNvSpPr txBox="1"/>
          <p:nvPr/>
        </p:nvSpPr>
        <p:spPr>
          <a:xfrm>
            <a:off x="218209" y="6448400"/>
            <a:ext cx="10841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A. </a:t>
            </a:r>
            <a:r>
              <a:rPr lang="en-C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Lovis</a:t>
            </a:r>
            <a:r>
              <a:rPr lang="en-C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Matthew S. Fox, Iain K. Ball, Tao Li, Marcus J. Couch, and Mitchell S. Albert</a:t>
            </a:r>
            <a:r>
              <a:rPr lang="en-C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Proc. ISMRM. 2014.</a:t>
            </a:r>
          </a:p>
          <a:p>
            <a:endParaRPr lang="en-CA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B35673-9E51-4029-B055-12B0820A12C1}"/>
              </a:ext>
            </a:extLst>
          </p:cNvPr>
          <p:cNvSpPr txBox="1"/>
          <p:nvPr/>
        </p:nvSpPr>
        <p:spPr>
          <a:xfrm>
            <a:off x="11259616" y="10984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23812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1" grpId="0"/>
      <p:bldP spid="13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992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907"/>
            <a:ext cx="10515600" cy="470300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 – 29 (non respondent to 5-FU treatment ) and H-508 (respondent to 5-FU chemotherapy ) tumors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mice with HT – 29 tumor, 9 mice with H – 508 tumor, 5 mice with both tumor types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animals received a bolus tail vein injection of 5-FU (300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 panose="05000502060100000001" pitchFamily="2" charset="2"/>
              </a:rPr>
              <a:t>uL of 5-FU)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localizer (TSE) parameters: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FOV = 75x75 mm</a:t>
            </a:r>
            <a:r>
              <a:rPr lang="en-C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256x256 resolution,</a:t>
            </a:r>
            <a:b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TR/TE = 2000/55.19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slice thickness 2 mm, 16 slices, NSA = 3</a:t>
            </a:r>
          </a:p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CSI parameters: Matrix size = 8x5 or 3x5; FOV = 20x50 or 31x18.6 mm</a:t>
            </a:r>
            <a:r>
              <a:rPr lang="en-CA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TR/TE = 5000/4.27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number of averages 3 or 9, spectral bandwidth = 32 kHz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6B34D2-8B3C-471C-9F2C-FBECDC73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2FB78-AB68-4B07-8FEA-79E2964E9023}" type="slidenum">
              <a:rPr lang="en-CA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C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73525-8F18-4909-8B80-162D527C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822"/>
            <a:ext cx="10515600" cy="989828"/>
          </a:xfrm>
        </p:spPr>
        <p:txBody>
          <a:bodyPr/>
          <a:lstStyle/>
          <a:p>
            <a:pPr algn="ctr"/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Chemical Shift Imaging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DA7D0E2B-92B3-4201-8CA8-FD3423AD7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" y="2079805"/>
            <a:ext cx="3645605" cy="312111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48468BE-FD21-4BCE-BC52-6D22B3D48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" y="2101198"/>
            <a:ext cx="3646800" cy="323439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4D93F52-7499-430E-A16E-8A59FB2664A9}"/>
              </a:ext>
            </a:extLst>
          </p:cNvPr>
          <p:cNvGrpSpPr/>
          <p:nvPr/>
        </p:nvGrpSpPr>
        <p:grpSpPr>
          <a:xfrm>
            <a:off x="1248784" y="1711371"/>
            <a:ext cx="5941684" cy="4638675"/>
            <a:chOff x="1858384" y="1765061"/>
            <a:chExt cx="5941684" cy="463867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C4A57895-7A9A-41BF-B928-58236BF0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932" y="1765061"/>
              <a:ext cx="3408136" cy="4638675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1C910A52-6F81-41C1-8819-C897AD1E9445}"/>
                </a:ext>
              </a:extLst>
            </p:cNvPr>
            <p:cNvGrpSpPr/>
            <p:nvPr/>
          </p:nvGrpSpPr>
          <p:grpSpPr>
            <a:xfrm>
              <a:off x="1858384" y="2154888"/>
              <a:ext cx="3406343" cy="3384355"/>
              <a:chOff x="1858384" y="2154888"/>
              <a:chExt cx="3406343" cy="3384355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xmlns="" id="{2CB6D956-A46A-49B9-BF6C-017DD7D7BF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8384" y="2154888"/>
                <a:ext cx="2608460" cy="78477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xmlns="" id="{AC166C4A-2D9A-4DC2-B89E-BF6EAD5DB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4022" y="3674111"/>
                <a:ext cx="2522822" cy="1729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xmlns="" id="{66AAAC50-C880-43A2-95C9-CCEF50A3E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455" y="4431726"/>
                <a:ext cx="3117272" cy="110751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Arrow: Right 54">
            <a:extLst>
              <a:ext uri="{FF2B5EF4-FFF2-40B4-BE49-F238E27FC236}">
                <a16:creationId xmlns:a16="http://schemas.microsoft.com/office/drawing/2014/main" xmlns="" id="{01A3319D-A212-4E30-8D82-0AC0E6EFAB7D}"/>
              </a:ext>
            </a:extLst>
          </p:cNvPr>
          <p:cNvSpPr/>
          <p:nvPr/>
        </p:nvSpPr>
        <p:spPr>
          <a:xfrm>
            <a:off x="7265229" y="3048000"/>
            <a:ext cx="722524" cy="2152924"/>
          </a:xfrm>
          <a:prstGeom prst="rightArrow">
            <a:avLst/>
          </a:prstGeom>
          <a:solidFill>
            <a:srgbClr val="0070C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D8A162D-00AA-42D5-BDF2-EAA3326C44D7}"/>
              </a:ext>
            </a:extLst>
          </p:cNvPr>
          <p:cNvGrpSpPr/>
          <p:nvPr/>
        </p:nvGrpSpPr>
        <p:grpSpPr>
          <a:xfrm>
            <a:off x="7987753" y="2212163"/>
            <a:ext cx="4160286" cy="4119642"/>
            <a:chOff x="7987753" y="2212163"/>
            <a:chExt cx="4160286" cy="4119642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DE491847-27D1-4BCF-843B-B11563AA6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753" y="2212163"/>
              <a:ext cx="4160286" cy="3637093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2CFE4FF-26B5-4EE7-93C2-F7CCB7BDFC3D}"/>
                </a:ext>
              </a:extLst>
            </p:cNvPr>
            <p:cNvSpPr txBox="1"/>
            <p:nvPr/>
          </p:nvSpPr>
          <p:spPr>
            <a:xfrm>
              <a:off x="8190755" y="5854751"/>
              <a:ext cx="316304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500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Chemical Shift Image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367E9D3-D0E3-45C9-AD07-54C46B9A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6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59667-A6D3-420B-A5C4-288C3FC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5" y="2526434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3321F9-FC07-46BE-A97B-85FA0168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30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9E8CA-A32F-464F-B624-F38256D9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38" y="512618"/>
            <a:ext cx="11623963" cy="775855"/>
          </a:xfrm>
        </p:spPr>
        <p:txBody>
          <a:bodyPr>
            <a:noAutofit/>
          </a:bodyPr>
          <a:lstStyle/>
          <a:p>
            <a:r>
              <a:rPr lang="en-CA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CSI images superimposed on the </a:t>
            </a:r>
            <a:r>
              <a:rPr lang="en-CA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localizer of representative mouse with HT-29 (non-responder) tumor (A&amp;C) and mouse with H-508 (5-FU responder) tumor (B&amp;D)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FB7AAE-9D6D-47BE-B629-8B52854CA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036" y="1634837"/>
            <a:ext cx="4613565" cy="43641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&amp; B acquired at 7.5 min. after bolus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&amp; D acquired at 40 min. after injection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40 min., signal was concentrated in the H-508 tumor (D), bladder and kidneys (C,D)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B21158-6B19-4ED3-8D5E-9F9B50401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5" y="1288473"/>
            <a:ext cx="6561153" cy="5388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413205-04C9-4F8C-821B-E77F1C8467DF}"/>
              </a:ext>
            </a:extLst>
          </p:cNvPr>
          <p:cNvSpPr txBox="1"/>
          <p:nvPr/>
        </p:nvSpPr>
        <p:spPr>
          <a:xfrm>
            <a:off x="294865" y="20643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EB9E9FE-100D-49A4-AA63-0C0D53A01C5E}"/>
              </a:ext>
            </a:extLst>
          </p:cNvPr>
          <p:cNvCxnSpPr/>
          <p:nvPr/>
        </p:nvCxnSpPr>
        <p:spPr>
          <a:xfrm flipV="1">
            <a:off x="942109" y="2064328"/>
            <a:ext cx="623455" cy="207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48082A-A939-4FD9-A14A-24D6CBCA7F89}"/>
              </a:ext>
            </a:extLst>
          </p:cNvPr>
          <p:cNvSpPr txBox="1"/>
          <p:nvPr/>
        </p:nvSpPr>
        <p:spPr>
          <a:xfrm>
            <a:off x="2289919" y="145017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01C0A72-5C64-4FFA-993C-41F01C5D9BCC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809477" y="1634837"/>
            <a:ext cx="480442" cy="284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B8A1F4-9B6E-4AF6-9287-B1AEE5F95107}"/>
              </a:ext>
            </a:extLst>
          </p:cNvPr>
          <p:cNvSpPr txBox="1"/>
          <p:nvPr/>
        </p:nvSpPr>
        <p:spPr>
          <a:xfrm>
            <a:off x="318336" y="2535382"/>
            <a:ext cx="77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HT-29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78BF023-3268-42F8-AC5B-D72A67AFD8AA}"/>
              </a:ext>
            </a:extLst>
          </p:cNvPr>
          <p:cNvCxnSpPr>
            <a:stCxn id="17" idx="3"/>
          </p:cNvCxnSpPr>
          <p:nvPr/>
        </p:nvCxnSpPr>
        <p:spPr>
          <a:xfrm flipV="1">
            <a:off x="1097395" y="2535382"/>
            <a:ext cx="274205" cy="18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5F4500-A6F9-44AB-8DEC-983F98D614D1}"/>
              </a:ext>
            </a:extLst>
          </p:cNvPr>
          <p:cNvSpPr txBox="1"/>
          <p:nvPr/>
        </p:nvSpPr>
        <p:spPr>
          <a:xfrm>
            <a:off x="415638" y="621490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4EBE4D4-9AC8-4087-B575-C1B1F43DFE0E}"/>
              </a:ext>
            </a:extLst>
          </p:cNvPr>
          <p:cNvCxnSpPr>
            <a:cxnSpLocks/>
          </p:cNvCxnSpPr>
          <p:nvPr/>
        </p:nvCxnSpPr>
        <p:spPr>
          <a:xfrm flipV="1">
            <a:off x="1328067" y="5619162"/>
            <a:ext cx="237497" cy="780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BB35EB22-F870-4392-BDAB-D83AFB59A13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328067" y="5629466"/>
            <a:ext cx="474994" cy="770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90E0B7C-8AC0-4A57-BC29-20999BE9013B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328067" y="5801468"/>
            <a:ext cx="237497" cy="5981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996E94D8-403A-4B89-B197-F25AA6C7B239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328067" y="5803828"/>
            <a:ext cx="439847" cy="595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2B87E48-2C46-4B6F-943B-7DBDBCBB1CAE}"/>
              </a:ext>
            </a:extLst>
          </p:cNvPr>
          <p:cNvSpPr/>
          <p:nvPr/>
        </p:nvSpPr>
        <p:spPr>
          <a:xfrm>
            <a:off x="2012600" y="6218327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CA8D6A0-8BD7-46E5-BA1E-28818D16F255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1552184" y="5411265"/>
            <a:ext cx="937470" cy="8070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D239879-B11A-48C1-A0B0-8ADA7BEFB9CC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1565564" y="5204695"/>
            <a:ext cx="924090" cy="1013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1D7145A-9038-454D-8CA9-DF4C610AC29D}"/>
              </a:ext>
            </a:extLst>
          </p:cNvPr>
          <p:cNvCxnSpPr>
            <a:cxnSpLocks/>
          </p:cNvCxnSpPr>
          <p:nvPr/>
        </p:nvCxnSpPr>
        <p:spPr>
          <a:xfrm flipH="1" flipV="1">
            <a:off x="1989305" y="5232193"/>
            <a:ext cx="476913" cy="982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BF8B8205-322D-4BEE-9297-E064B176C4AF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1975536" y="5431217"/>
            <a:ext cx="514118" cy="787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855DBEE-13DB-4417-B1BF-643FB6CC7BA1}"/>
              </a:ext>
            </a:extLst>
          </p:cNvPr>
          <p:cNvSpPr txBox="1"/>
          <p:nvPr/>
        </p:nvSpPr>
        <p:spPr>
          <a:xfrm>
            <a:off x="3339886" y="20643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DDC2B5E-F75A-4A23-884D-27E35CF1ECD9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4024689" y="1918858"/>
            <a:ext cx="457284" cy="330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9DFE78A-C6FE-4425-89C2-1EE3DDFFD1FA}"/>
              </a:ext>
            </a:extLst>
          </p:cNvPr>
          <p:cNvSpPr txBox="1"/>
          <p:nvPr/>
        </p:nvSpPr>
        <p:spPr>
          <a:xfrm>
            <a:off x="3340902" y="346022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B983E9A9-A4A8-4777-89CA-8C35EA4AD21E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4253331" y="2750575"/>
            <a:ext cx="466054" cy="894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E4975721-05E9-48A3-BACC-F19023F2579E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4253331" y="2778189"/>
            <a:ext cx="237412" cy="866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2131FF44-9F03-47C4-8EF8-3AB388092919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4253331" y="2935241"/>
            <a:ext cx="470439" cy="709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51D9FC6-877C-4E64-B393-186D7BF32744}"/>
              </a:ext>
            </a:extLst>
          </p:cNvPr>
          <p:cNvSpPr txBox="1"/>
          <p:nvPr/>
        </p:nvSpPr>
        <p:spPr>
          <a:xfrm>
            <a:off x="5255025" y="200501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H-508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74CF38CA-50A8-4C04-9E21-42CE1A5C2386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4876800" y="2189682"/>
            <a:ext cx="378225" cy="345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FE4BE68-7E51-496C-9517-C6AC7341E52C}"/>
              </a:ext>
            </a:extLst>
          </p:cNvPr>
          <p:cNvSpPr txBox="1"/>
          <p:nvPr/>
        </p:nvSpPr>
        <p:spPr>
          <a:xfrm>
            <a:off x="3482423" y="6143227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1D1237EF-EE21-4B59-A3D1-CC8EBC1D5D33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4394852" y="5411929"/>
            <a:ext cx="326725" cy="9159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28EFE1EC-26AA-48F5-957D-3934863E551A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4394852" y="5439543"/>
            <a:ext cx="98083" cy="888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BFF375F-9FCB-4EE0-80FF-2A31A86014AA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4394852" y="5596595"/>
            <a:ext cx="331110" cy="73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DC8EFB0-EA42-45EA-8089-E95B9285C812}"/>
              </a:ext>
            </a:extLst>
          </p:cNvPr>
          <p:cNvSpPr/>
          <p:nvPr/>
        </p:nvSpPr>
        <p:spPr>
          <a:xfrm>
            <a:off x="3320062" y="466772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9634BEFD-C690-41C4-932B-41C5500EEB7E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3752232" y="5037054"/>
            <a:ext cx="717267" cy="137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0310A8CF-55C2-409D-BE2E-5AD48568A50F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3752232" y="5037054"/>
            <a:ext cx="967153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EE27511B-C18B-4CB5-A7AD-9291674B18FD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3752232" y="5037054"/>
            <a:ext cx="932772" cy="3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D0009271-8DA6-4363-A1E9-90E4FF274192}"/>
              </a:ext>
            </a:extLst>
          </p:cNvPr>
          <p:cNvCxnSpPr>
            <a:cxnSpLocks/>
            <a:stCxn id="67" idx="2"/>
          </p:cNvCxnSpPr>
          <p:nvPr/>
        </p:nvCxnSpPr>
        <p:spPr>
          <a:xfrm flipV="1">
            <a:off x="3752232" y="4985080"/>
            <a:ext cx="729741" cy="51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BC395B5-A1F9-49D4-A24A-C7FE4AD0E7EA}"/>
              </a:ext>
            </a:extLst>
          </p:cNvPr>
          <p:cNvSpPr txBox="1"/>
          <p:nvPr/>
        </p:nvSpPr>
        <p:spPr>
          <a:xfrm>
            <a:off x="5255025" y="507713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H-508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02EFAF6C-14B6-4A5C-BE46-25766CCCDFA8}"/>
              </a:ext>
            </a:extLst>
          </p:cNvPr>
          <p:cNvCxnSpPr>
            <a:cxnSpLocks/>
            <a:stCxn id="79" idx="1"/>
          </p:cNvCxnSpPr>
          <p:nvPr/>
        </p:nvCxnSpPr>
        <p:spPr>
          <a:xfrm flipH="1" flipV="1">
            <a:off x="4876664" y="5204695"/>
            <a:ext cx="378361" cy="57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77DF013-2B91-4CAF-8B97-1A0819AC391E}"/>
              </a:ext>
            </a:extLst>
          </p:cNvPr>
          <p:cNvSpPr txBox="1"/>
          <p:nvPr/>
        </p:nvSpPr>
        <p:spPr>
          <a:xfrm>
            <a:off x="394291" y="352892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954BB9B4-BA3A-4686-B30F-EACD9FCF4DC2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1306720" y="2983286"/>
            <a:ext cx="246927" cy="730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5BD2E777-9AD8-4E33-A320-4913D441D8F8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1306720" y="2993728"/>
            <a:ext cx="456214" cy="719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308A1A03-1B0F-4A2A-ABE2-1F8C06A2E2A8}"/>
              </a:ext>
            </a:extLst>
          </p:cNvPr>
          <p:cNvCxnSpPr>
            <a:cxnSpLocks/>
          </p:cNvCxnSpPr>
          <p:nvPr/>
        </p:nvCxnSpPr>
        <p:spPr>
          <a:xfrm flipV="1">
            <a:off x="1302335" y="3211929"/>
            <a:ext cx="501184" cy="501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79965AE5-DA86-4300-969F-0220CEB31E7D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1306720" y="3201844"/>
            <a:ext cx="248399" cy="511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90">
            <a:extLst>
              <a:ext uri="{FF2B5EF4-FFF2-40B4-BE49-F238E27FC236}">
                <a16:creationId xmlns:a16="http://schemas.microsoft.com/office/drawing/2014/main" xmlns="" id="{956CDE9D-D093-4964-BD14-6509A2C3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8</a:t>
            </a:fld>
            <a:endParaRPr lang="en-CA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28148B2-8E5C-4003-A0F4-E2D0A3DB5225}"/>
              </a:ext>
            </a:extLst>
          </p:cNvPr>
          <p:cNvSpPr txBox="1"/>
          <p:nvPr/>
        </p:nvSpPr>
        <p:spPr>
          <a:xfrm>
            <a:off x="347436" y="5077138"/>
            <a:ext cx="77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HT-29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47333E5B-0F71-4B6C-8598-4A933CCD14E3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1126495" y="5174988"/>
            <a:ext cx="217396" cy="868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1C5E36-E74D-496A-9C4E-56596B9A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9" y="1992553"/>
            <a:ext cx="4950000" cy="3787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7B3D7-2B8F-458C-8EA3-8556B508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11831781" cy="1325563"/>
          </a:xfrm>
        </p:spPr>
        <p:txBody>
          <a:bodyPr>
            <a:noAutofit/>
          </a:bodyPr>
          <a:lstStyle/>
          <a:p>
            <a:pPr algn="ctr"/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course of 5-FU SNR from the tumor, liver, and bladder voxels for representative mouse with a HT-29 tumor (A) and mouse with a H-508 tumor (B)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442C56-7ECA-4FDD-91A5-B0F05AE56367}"/>
              </a:ext>
            </a:extLst>
          </p:cNvPr>
          <p:cNvSpPr txBox="1"/>
          <p:nvPr/>
        </p:nvSpPr>
        <p:spPr>
          <a:xfrm>
            <a:off x="2170879" y="5838199"/>
            <a:ext cx="8593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H-508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SNR time curve significantly different from the</a:t>
            </a:r>
            <a:r>
              <a:rPr lang="en-CA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liver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SNR time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HT-29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SNR curve is not different from the </a:t>
            </a:r>
            <a:r>
              <a:rPr lang="en-CA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SNR time curve</a:t>
            </a:r>
          </a:p>
          <a:p>
            <a:endParaRPr lang="en-C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xmlns="" id="{A9783121-5C56-409A-8C90-41C137D07AF5}"/>
              </a:ext>
            </a:extLst>
          </p:cNvPr>
          <p:cNvSpPr/>
          <p:nvPr/>
        </p:nvSpPr>
        <p:spPr>
          <a:xfrm>
            <a:off x="10377054" y="4322618"/>
            <a:ext cx="263237" cy="429491"/>
          </a:xfrm>
          <a:prstGeom prst="up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9B5928-1FE4-47FB-97B5-BB67EBFFD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1" y="1992553"/>
            <a:ext cx="4950000" cy="3787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FEBC3D-2409-44E5-BF42-F78FA249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87E2-8947-48BF-8429-B74BFE447B5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5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7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37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8" dur="37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7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4761</TotalTime>
  <Words>909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Mathematica1</vt:lpstr>
      <vt:lpstr>Myriad Pro</vt:lpstr>
      <vt:lpstr>Times New Roman</vt:lpstr>
      <vt:lpstr>Office Theme</vt:lpstr>
      <vt:lpstr>1_Office Theme</vt:lpstr>
      <vt:lpstr>19F Chemical Shift Imaging (CSI) as a novel method for detection of 5-Fluorouracil (5-FU) in colorectal tumor  </vt:lpstr>
      <vt:lpstr>Faculty/Presenter Disclosure Slide </vt:lpstr>
      <vt:lpstr>Significance</vt:lpstr>
      <vt:lpstr>Why 19F Magnetic Resonance Imaging?</vt:lpstr>
      <vt:lpstr>Materials and Methods</vt:lpstr>
      <vt:lpstr>19F Chemical Shift Imaging</vt:lpstr>
      <vt:lpstr>Results</vt:lpstr>
      <vt:lpstr>19F CSI images superimposed on the 1H localizer of representative mouse with HT-29 (non-responder) tumor (A&amp;C) and mouse with H-508 (5-FU responder) tumor (B&amp;D)</vt:lpstr>
      <vt:lpstr>Time course of 5-FU SNR from the tumor, liver, and bladder voxels for representative mouse with a HT-29 tumor (A) and mouse with a H-508 tumor (B)</vt:lpstr>
      <vt:lpstr>19F CSI images superimposed on the 1H localizer of representative mouse with both   HT-29 (non-responder)(left flank) and H-508 (5-FU responder)(right flank) tumors</vt:lpstr>
      <vt:lpstr>5-FU SNR time curves from the HT-29 (left tumor) ,the H-508 (right tumor), and the bladder of representative mouse which had both tumor types</vt:lpstr>
      <vt:lpstr>Statistical analysis of time curves for HT-29 and H-508 tumors</vt:lpstr>
      <vt:lpstr>Discussion and Conclusion 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Yurii SHepelytskyi</dc:creator>
  <cp:lastModifiedBy>Lyne Morvan</cp:lastModifiedBy>
  <cp:revision>92</cp:revision>
  <dcterms:created xsi:type="dcterms:W3CDTF">2017-09-19T17:42:22Z</dcterms:created>
  <dcterms:modified xsi:type="dcterms:W3CDTF">2017-10-06T13:37:40Z</dcterms:modified>
</cp:coreProperties>
</file>