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7" r:id="rId5"/>
    <p:sldId id="274" r:id="rId6"/>
    <p:sldId id="276" r:id="rId7"/>
    <p:sldId id="258" r:id="rId8"/>
    <p:sldId id="261" r:id="rId9"/>
    <p:sldId id="259" r:id="rId10"/>
    <p:sldId id="268" r:id="rId11"/>
    <p:sldId id="270" r:id="rId12"/>
    <p:sldId id="271" r:id="rId13"/>
    <p:sldId id="272" r:id="rId14"/>
    <p:sldId id="273" r:id="rId15"/>
    <p:sldId id="264" r:id="rId16"/>
    <p:sldId id="269" r:id="rId17"/>
    <p:sldId id="265" r:id="rId18"/>
    <p:sldId id="266" r:id="rId19"/>
    <p:sldId id="275" r:id="rId2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h Armour" initials="BA" lastIdx="1" clrIdx="0"/>
  <p:cmAuthor id="1" name="Jaime Ilchyna" initials="JI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7684" autoAdjust="0"/>
  </p:normalViewPr>
  <p:slideViewPr>
    <p:cSldViewPr>
      <p:cViewPr varScale="1">
        <p:scale>
          <a:sx n="84" d="100"/>
          <a:sy n="84" d="100"/>
        </p:scale>
        <p:origin x="178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90" d="100"/>
          <a:sy n="90" d="100"/>
        </p:scale>
        <p:origin x="-3654" y="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0F845A-6DA2-D44B-AA23-A475B930C371}" type="doc">
      <dgm:prSet loTypeId="urn:microsoft.com/office/officeart/2005/8/layout/process4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B91789F-E722-0D42-96FA-D3EF2A20274B}">
      <dgm:prSet phldrT="[Text]" custT="1"/>
      <dgm:spPr>
        <a:solidFill>
          <a:schemeClr val="accent2">
            <a:hueOff val="4681519"/>
            <a:satOff val="-5839"/>
            <a:lumOff val="1373"/>
          </a:schemeClr>
        </a:solidFill>
      </dgm:spPr>
      <dgm:t>
        <a:bodyPr/>
        <a:lstStyle/>
        <a:p>
          <a:r>
            <a:rPr lang="en-US" sz="1400" b="1" dirty="0">
              <a:latin typeface="Arial Rounded MT Bold" panose="020F0704030504030204" pitchFamily="34" charset="0"/>
            </a:rPr>
            <a:t>n=395</a:t>
          </a:r>
        </a:p>
      </dgm:t>
    </dgm:pt>
    <dgm:pt modelId="{DA9A2272-213F-6F4A-8BFF-B1C49B7F8BC7}" type="parTrans" cxnId="{ABECA5CB-7737-774F-8C11-18DB22FD9DE4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FC3CE5F3-5B79-3C46-88F3-1B710478026E}" type="sibTrans" cxnId="{ABECA5CB-7737-774F-8C11-18DB22FD9DE4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0AC6F17E-DB5E-0F40-ACBA-42480747D1E3}">
      <dgm:prSet phldrT="[Text]" custT="1"/>
      <dgm:spPr/>
      <dgm:t>
        <a:bodyPr/>
        <a:lstStyle/>
        <a:p>
          <a:r>
            <a:rPr lang="en-US" sz="1200" b="1" dirty="0">
              <a:latin typeface="Arial Rounded MT Bold" panose="020F0704030504030204" pitchFamily="34" charset="0"/>
            </a:rPr>
            <a:t>Database </a:t>
          </a:r>
          <a:r>
            <a:rPr lang="en-US" sz="1200" b="1" dirty="0" smtClean="0">
              <a:latin typeface="Arial Rounded MT Bold" panose="020F0704030504030204" pitchFamily="34" charset="0"/>
            </a:rPr>
            <a:t>search (</a:t>
          </a:r>
          <a:r>
            <a:rPr lang="en-US" sz="1200" dirty="0" smtClean="0">
              <a:latin typeface="Arial Rounded MT Bold" panose="020F0704030504030204" pitchFamily="34" charset="0"/>
            </a:rPr>
            <a:t>CINAHL, Cochrane, PMC, Medline, </a:t>
          </a:r>
          <a:r>
            <a:rPr lang="en-US" sz="1200" dirty="0" err="1" smtClean="0">
              <a:latin typeface="Arial Rounded MT Bold" panose="020F0704030504030204" pitchFamily="34" charset="0"/>
            </a:rPr>
            <a:t>Pubmed</a:t>
          </a:r>
          <a:r>
            <a:rPr lang="en-US" sz="1200" dirty="0" smtClean="0">
              <a:latin typeface="Arial Rounded MT Bold" panose="020F0704030504030204" pitchFamily="34" charset="0"/>
            </a:rPr>
            <a:t>)</a:t>
          </a:r>
          <a:endParaRPr lang="en-US" sz="1200" b="1" dirty="0">
            <a:latin typeface="Arial Rounded MT Bold" panose="020F0704030504030204" pitchFamily="34" charset="0"/>
          </a:endParaRPr>
        </a:p>
      </dgm:t>
    </dgm:pt>
    <dgm:pt modelId="{57CB49E4-E780-1241-A88D-9DF899E47C62}" type="parTrans" cxnId="{9E1251CB-D7AB-4C46-A99F-7FB990415FE7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65B905DC-5480-6D4F-9A34-EC8C20D9A4BB}" type="sibTrans" cxnId="{9E1251CB-D7AB-4C46-A99F-7FB990415FE7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CA628390-A737-6645-99E1-E753DFFB5A54}">
      <dgm:prSet phldrT="[Text]" custT="1"/>
      <dgm:spPr/>
      <dgm:t>
        <a:bodyPr/>
        <a:lstStyle/>
        <a:p>
          <a:r>
            <a:rPr lang="en-US" sz="1200" b="1">
              <a:latin typeface="Arial Rounded MT Bold" panose="020F0704030504030204" pitchFamily="34" charset="0"/>
            </a:rPr>
            <a:t>Relevant article titles</a:t>
          </a:r>
        </a:p>
      </dgm:t>
    </dgm:pt>
    <dgm:pt modelId="{CB4BD2D5-3D6E-3447-8B0B-3DC8F972BE0E}" type="parTrans" cxnId="{922333CC-B8C9-D145-8D86-B3F7F1B26A92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51ABFA9B-5316-1B4D-A50E-05DDA64A3470}" type="sibTrans" cxnId="{922333CC-B8C9-D145-8D86-B3F7F1B26A92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0FF43A4E-B4DE-C040-B72E-1B16F71E3995}">
      <dgm:prSet phldrT="[Text]" custT="1"/>
      <dgm:spPr/>
      <dgm:t>
        <a:bodyPr/>
        <a:lstStyle/>
        <a:p>
          <a:r>
            <a:rPr lang="en-US" sz="1400" b="1">
              <a:latin typeface="Arial Rounded MT Bold" panose="020F0704030504030204" pitchFamily="34" charset="0"/>
            </a:rPr>
            <a:t>n=25</a:t>
          </a:r>
        </a:p>
      </dgm:t>
    </dgm:pt>
    <dgm:pt modelId="{D8F166D0-42CA-344F-962B-A278309130B2}" type="parTrans" cxnId="{995FF11F-C5F1-504F-88A0-6CBAD8E68C3A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26658EFD-2D06-E14B-B01A-3DC3555602C0}" type="sibTrans" cxnId="{995FF11F-C5F1-504F-88A0-6CBAD8E68C3A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C523C26E-9AD6-4847-A851-4DFA6D1352BC}">
      <dgm:prSet phldrT="[Text]" custT="1"/>
      <dgm:spPr/>
      <dgm:t>
        <a:bodyPr/>
        <a:lstStyle/>
        <a:p>
          <a:r>
            <a:rPr lang="en-US" sz="1200" b="1">
              <a:latin typeface="Arial Rounded MT Bold" panose="020F0704030504030204" pitchFamily="34" charset="0"/>
            </a:rPr>
            <a:t>Relevant abstract content</a:t>
          </a:r>
        </a:p>
      </dgm:t>
    </dgm:pt>
    <dgm:pt modelId="{FBB00B0C-80A9-7449-AABE-AFE634A4CC68}" type="parTrans" cxnId="{35B37D65-AE83-8742-807C-7BF0C590C957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D9ECC3D4-B472-BA47-857B-3C4CA4791BD6}" type="sibTrans" cxnId="{35B37D65-AE83-8742-807C-7BF0C590C957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FD35C0F3-CA71-2B4B-A7E7-4CAD6E046A07}">
      <dgm:prSet custT="1"/>
      <dgm:spPr/>
      <dgm:t>
        <a:bodyPr/>
        <a:lstStyle/>
        <a:p>
          <a:r>
            <a:rPr lang="en-US" sz="1400" b="1">
              <a:latin typeface="Arial Rounded MT Bold" panose="020F0704030504030204" pitchFamily="34" charset="0"/>
            </a:rPr>
            <a:t>n=5</a:t>
          </a:r>
        </a:p>
      </dgm:t>
    </dgm:pt>
    <dgm:pt modelId="{2CB3D988-DC72-2A4D-A75E-06AEAB4BD18C}" type="parTrans" cxnId="{335C4EB9-78DF-FF4E-84E9-78847A6C49C3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E7656C3A-54AA-D842-8A27-DE086A20F512}" type="sibTrans" cxnId="{335C4EB9-78DF-FF4E-84E9-78847A6C49C3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B6D7A34A-540D-5F4A-A667-C3B7296692B1}">
      <dgm:prSet custT="1"/>
      <dgm:spPr/>
      <dgm:t>
        <a:bodyPr/>
        <a:lstStyle/>
        <a:p>
          <a:r>
            <a:rPr lang="en-US" sz="1200" b="1">
              <a:latin typeface="Arial Rounded MT Bold" panose="020F0704030504030204" pitchFamily="34" charset="0"/>
            </a:rPr>
            <a:t>Relevant article content</a:t>
          </a:r>
        </a:p>
      </dgm:t>
    </dgm:pt>
    <dgm:pt modelId="{C5E41354-38E8-DC41-B0BA-D87CE48CA215}" type="parTrans" cxnId="{0096A87C-40DF-5846-BFD7-57C765ABF226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AEEC9247-3758-3A4A-8540-AD82624A9879}" type="sibTrans" cxnId="{0096A87C-40DF-5846-BFD7-57C765ABF226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49316868-F111-DA4B-8392-A3AD009B4AA2}">
      <dgm:prSet custT="1"/>
      <dgm:spPr/>
      <dgm:t>
        <a:bodyPr/>
        <a:lstStyle/>
        <a:p>
          <a:r>
            <a:rPr lang="en-US" sz="1400" b="1">
              <a:latin typeface="Arial Rounded MT Bold" panose="020F0704030504030204" pitchFamily="34" charset="0"/>
            </a:rPr>
            <a:t>n=8</a:t>
          </a:r>
        </a:p>
      </dgm:t>
    </dgm:pt>
    <dgm:pt modelId="{CD16EBDD-F0A7-3748-B76D-F197550304F1}" type="parTrans" cxnId="{B3B254D3-6149-5949-9277-93BAE98B38C1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776DAB1E-674F-8A4F-9315-BD7C27F062BA}" type="sibTrans" cxnId="{B3B254D3-6149-5949-9277-93BAE98B38C1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90BF1874-A511-DF4D-85B1-B0161BEE4716}">
      <dgm:prSet custT="1"/>
      <dgm:spPr/>
      <dgm:t>
        <a:bodyPr/>
        <a:lstStyle/>
        <a:p>
          <a:r>
            <a:rPr lang="en-US" sz="1200" b="1" dirty="0">
              <a:latin typeface="Arial Rounded MT Bold" panose="020F0704030504030204" pitchFamily="34" charset="0"/>
            </a:rPr>
            <a:t>Hand search of references</a:t>
          </a:r>
        </a:p>
      </dgm:t>
    </dgm:pt>
    <dgm:pt modelId="{556E4FA9-81EC-314A-B940-3995E0289623}" type="parTrans" cxnId="{1EF38E93-1933-E442-93DE-F1829DDCF43D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89976B7F-BBD3-394D-B83A-3E7AD3F1509B}" type="sibTrans" cxnId="{1EF38E93-1933-E442-93DE-F1829DDCF43D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6EB22DEE-8ACD-2E40-9D66-B0AA776170A5}">
      <dgm:prSet phldrT="[Text]" custT="1"/>
      <dgm:spPr/>
      <dgm:t>
        <a:bodyPr/>
        <a:lstStyle/>
        <a:p>
          <a:r>
            <a:rPr lang="en-US" sz="1400" b="1" dirty="0">
              <a:latin typeface="Arial Rounded MT Bold" panose="020F0704030504030204" pitchFamily="34" charset="0"/>
            </a:rPr>
            <a:t>n=66</a:t>
          </a:r>
        </a:p>
      </dgm:t>
    </dgm:pt>
    <dgm:pt modelId="{F14085C9-4D88-4840-A2B2-8A9D80CC46CE}" type="sibTrans" cxnId="{5A76E636-B164-1E4F-859F-DF31F06DBDEF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5FE2A27F-3563-8248-A935-8EEE77D0040F}" type="parTrans" cxnId="{5A76E636-B164-1E4F-859F-DF31F06DBDEF}">
      <dgm:prSet/>
      <dgm:spPr/>
      <dgm:t>
        <a:bodyPr/>
        <a:lstStyle/>
        <a:p>
          <a:endParaRPr lang="en-US">
            <a:latin typeface="Arial Rounded MT Bold" panose="020F0704030504030204" pitchFamily="34" charset="0"/>
          </a:endParaRPr>
        </a:p>
      </dgm:t>
    </dgm:pt>
    <dgm:pt modelId="{655BE029-3DB6-3941-B97C-9D6FD5F50C4C}" type="pres">
      <dgm:prSet presAssocID="{270F845A-6DA2-D44B-AA23-A475B930C3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AE150E32-1D2B-4247-AB3A-38521660B9F8}" type="pres">
      <dgm:prSet presAssocID="{49316868-F111-DA4B-8392-A3AD009B4AA2}" presName="boxAndChildren" presStyleCnt="0"/>
      <dgm:spPr/>
      <dgm:t>
        <a:bodyPr/>
        <a:lstStyle/>
        <a:p>
          <a:endParaRPr lang="fr-CA"/>
        </a:p>
      </dgm:t>
    </dgm:pt>
    <dgm:pt modelId="{5BAD8F9C-EB41-7E42-83B4-21A2534FDA5E}" type="pres">
      <dgm:prSet presAssocID="{49316868-F111-DA4B-8392-A3AD009B4AA2}" presName="parentTextBox" presStyleLbl="node1" presStyleIdx="0" presStyleCnt="5"/>
      <dgm:spPr/>
      <dgm:t>
        <a:bodyPr/>
        <a:lstStyle/>
        <a:p>
          <a:endParaRPr lang="en-CA"/>
        </a:p>
      </dgm:t>
    </dgm:pt>
    <dgm:pt modelId="{38598F3D-7431-9B49-A9F1-280888E234D8}" type="pres">
      <dgm:prSet presAssocID="{49316868-F111-DA4B-8392-A3AD009B4AA2}" presName="entireBox" presStyleLbl="node1" presStyleIdx="0" presStyleCnt="5" custLinFactY="100000" custLinFactNeighborX="1030" custLinFactNeighborY="165051"/>
      <dgm:spPr/>
      <dgm:t>
        <a:bodyPr/>
        <a:lstStyle/>
        <a:p>
          <a:endParaRPr lang="en-CA"/>
        </a:p>
      </dgm:t>
    </dgm:pt>
    <dgm:pt modelId="{37607DC4-0746-0648-8FD5-6F3CAD8ECA9F}" type="pres">
      <dgm:prSet presAssocID="{49316868-F111-DA4B-8392-A3AD009B4AA2}" presName="descendantBox" presStyleCnt="0"/>
      <dgm:spPr/>
      <dgm:t>
        <a:bodyPr/>
        <a:lstStyle/>
        <a:p>
          <a:endParaRPr lang="fr-CA"/>
        </a:p>
      </dgm:t>
    </dgm:pt>
    <dgm:pt modelId="{1BE571FD-E472-CA4E-A143-24AA235D47E9}" type="pres">
      <dgm:prSet presAssocID="{90BF1874-A511-DF4D-85B1-B0161BEE4716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13023FF-E1CC-F440-8E2A-6B346E932A26}" type="pres">
      <dgm:prSet presAssocID="{E7656C3A-54AA-D842-8A27-DE086A20F512}" presName="sp" presStyleCnt="0"/>
      <dgm:spPr/>
      <dgm:t>
        <a:bodyPr/>
        <a:lstStyle/>
        <a:p>
          <a:endParaRPr lang="fr-CA"/>
        </a:p>
      </dgm:t>
    </dgm:pt>
    <dgm:pt modelId="{121B31A2-9C67-1743-8539-CEA53863E981}" type="pres">
      <dgm:prSet presAssocID="{FD35C0F3-CA71-2B4B-A7E7-4CAD6E046A07}" presName="arrowAndChildren" presStyleCnt="0"/>
      <dgm:spPr/>
      <dgm:t>
        <a:bodyPr/>
        <a:lstStyle/>
        <a:p>
          <a:endParaRPr lang="fr-CA"/>
        </a:p>
      </dgm:t>
    </dgm:pt>
    <dgm:pt modelId="{EF28CBB8-A484-4247-8E0A-77384B3D9A35}" type="pres">
      <dgm:prSet presAssocID="{FD35C0F3-CA71-2B4B-A7E7-4CAD6E046A07}" presName="parentTextArrow" presStyleLbl="node1" presStyleIdx="0" presStyleCnt="5"/>
      <dgm:spPr/>
      <dgm:t>
        <a:bodyPr/>
        <a:lstStyle/>
        <a:p>
          <a:endParaRPr lang="en-CA"/>
        </a:p>
      </dgm:t>
    </dgm:pt>
    <dgm:pt modelId="{B3E29758-2E7B-4745-95EA-2F0656F04A99}" type="pres">
      <dgm:prSet presAssocID="{FD35C0F3-CA71-2B4B-A7E7-4CAD6E046A07}" presName="arrow" presStyleLbl="node1" presStyleIdx="1" presStyleCnt="5"/>
      <dgm:spPr/>
      <dgm:t>
        <a:bodyPr/>
        <a:lstStyle/>
        <a:p>
          <a:endParaRPr lang="en-CA"/>
        </a:p>
      </dgm:t>
    </dgm:pt>
    <dgm:pt modelId="{8F23BE3A-2B4A-4542-9C67-44A5581E417A}" type="pres">
      <dgm:prSet presAssocID="{FD35C0F3-CA71-2B4B-A7E7-4CAD6E046A07}" presName="descendantArrow" presStyleCnt="0"/>
      <dgm:spPr/>
      <dgm:t>
        <a:bodyPr/>
        <a:lstStyle/>
        <a:p>
          <a:endParaRPr lang="fr-CA"/>
        </a:p>
      </dgm:t>
    </dgm:pt>
    <dgm:pt modelId="{BECA31D7-C0A3-4C48-BBC0-1704781F9105}" type="pres">
      <dgm:prSet presAssocID="{B6D7A34A-540D-5F4A-A667-C3B7296692B1}" presName="childTextArrow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8C61E24-0D30-9443-9FC0-55BF7B113A78}" type="pres">
      <dgm:prSet presAssocID="{26658EFD-2D06-E14B-B01A-3DC3555602C0}" presName="sp" presStyleCnt="0"/>
      <dgm:spPr/>
      <dgm:t>
        <a:bodyPr/>
        <a:lstStyle/>
        <a:p>
          <a:endParaRPr lang="fr-CA"/>
        </a:p>
      </dgm:t>
    </dgm:pt>
    <dgm:pt modelId="{70279D5B-B606-A64D-BA1E-0C8DA65D1D43}" type="pres">
      <dgm:prSet presAssocID="{0FF43A4E-B4DE-C040-B72E-1B16F71E3995}" presName="arrowAndChildren" presStyleCnt="0"/>
      <dgm:spPr/>
      <dgm:t>
        <a:bodyPr/>
        <a:lstStyle/>
        <a:p>
          <a:endParaRPr lang="fr-CA"/>
        </a:p>
      </dgm:t>
    </dgm:pt>
    <dgm:pt modelId="{BEBA63B6-B694-EB43-B3FB-5CB008C09138}" type="pres">
      <dgm:prSet presAssocID="{0FF43A4E-B4DE-C040-B72E-1B16F71E3995}" presName="parentTextArrow" presStyleLbl="node1" presStyleIdx="1" presStyleCnt="5"/>
      <dgm:spPr/>
      <dgm:t>
        <a:bodyPr/>
        <a:lstStyle/>
        <a:p>
          <a:endParaRPr lang="en-CA"/>
        </a:p>
      </dgm:t>
    </dgm:pt>
    <dgm:pt modelId="{5E74EEF8-D824-A347-B6A9-EC9F16CFEB7A}" type="pres">
      <dgm:prSet presAssocID="{0FF43A4E-B4DE-C040-B72E-1B16F71E3995}" presName="arrow" presStyleLbl="node1" presStyleIdx="2" presStyleCnt="5"/>
      <dgm:spPr/>
      <dgm:t>
        <a:bodyPr/>
        <a:lstStyle/>
        <a:p>
          <a:endParaRPr lang="en-CA"/>
        </a:p>
      </dgm:t>
    </dgm:pt>
    <dgm:pt modelId="{A488D067-CF84-BF48-A758-30AE14FBED47}" type="pres">
      <dgm:prSet presAssocID="{0FF43A4E-B4DE-C040-B72E-1B16F71E3995}" presName="descendantArrow" presStyleCnt="0"/>
      <dgm:spPr/>
      <dgm:t>
        <a:bodyPr/>
        <a:lstStyle/>
        <a:p>
          <a:endParaRPr lang="fr-CA"/>
        </a:p>
      </dgm:t>
    </dgm:pt>
    <dgm:pt modelId="{072FF30B-3EA0-6F4D-8D45-AC86433A071E}" type="pres">
      <dgm:prSet presAssocID="{C523C26E-9AD6-4847-A851-4DFA6D1352BC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F7D1CAD-A468-C74C-BCBC-B18440BD7DD4}" type="pres">
      <dgm:prSet presAssocID="{F14085C9-4D88-4840-A2B2-8A9D80CC46CE}" presName="sp" presStyleCnt="0"/>
      <dgm:spPr/>
      <dgm:t>
        <a:bodyPr/>
        <a:lstStyle/>
        <a:p>
          <a:endParaRPr lang="fr-CA"/>
        </a:p>
      </dgm:t>
    </dgm:pt>
    <dgm:pt modelId="{9CC90D3A-B04A-1A40-99DD-E1D820FDA96B}" type="pres">
      <dgm:prSet presAssocID="{6EB22DEE-8ACD-2E40-9D66-B0AA776170A5}" presName="arrowAndChildren" presStyleCnt="0"/>
      <dgm:spPr/>
      <dgm:t>
        <a:bodyPr/>
        <a:lstStyle/>
        <a:p>
          <a:endParaRPr lang="fr-CA"/>
        </a:p>
      </dgm:t>
    </dgm:pt>
    <dgm:pt modelId="{5AD63F4B-9276-1646-8BE7-9112C51D20FF}" type="pres">
      <dgm:prSet presAssocID="{6EB22DEE-8ACD-2E40-9D66-B0AA776170A5}" presName="parentTextArrow" presStyleLbl="node1" presStyleIdx="2" presStyleCnt="5"/>
      <dgm:spPr/>
      <dgm:t>
        <a:bodyPr/>
        <a:lstStyle/>
        <a:p>
          <a:endParaRPr lang="en-CA"/>
        </a:p>
      </dgm:t>
    </dgm:pt>
    <dgm:pt modelId="{58B52070-35D4-A244-B5A1-9E64A58EB427}" type="pres">
      <dgm:prSet presAssocID="{6EB22DEE-8ACD-2E40-9D66-B0AA776170A5}" presName="arrow" presStyleLbl="node1" presStyleIdx="3" presStyleCnt="5"/>
      <dgm:spPr/>
      <dgm:t>
        <a:bodyPr/>
        <a:lstStyle/>
        <a:p>
          <a:endParaRPr lang="en-CA"/>
        </a:p>
      </dgm:t>
    </dgm:pt>
    <dgm:pt modelId="{EE72FC54-A0CD-A74A-AD06-138249093128}" type="pres">
      <dgm:prSet presAssocID="{6EB22DEE-8ACD-2E40-9D66-B0AA776170A5}" presName="descendantArrow" presStyleCnt="0"/>
      <dgm:spPr/>
      <dgm:t>
        <a:bodyPr/>
        <a:lstStyle/>
        <a:p>
          <a:endParaRPr lang="fr-CA"/>
        </a:p>
      </dgm:t>
    </dgm:pt>
    <dgm:pt modelId="{B69F7028-725B-EB48-B36F-3C934FDF4832}" type="pres">
      <dgm:prSet presAssocID="{CA628390-A737-6645-99E1-E753DFFB5A54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548198-F694-F145-8C46-2AB251B0BE4E}" type="pres">
      <dgm:prSet presAssocID="{FC3CE5F3-5B79-3C46-88F3-1B710478026E}" presName="sp" presStyleCnt="0"/>
      <dgm:spPr/>
      <dgm:t>
        <a:bodyPr/>
        <a:lstStyle/>
        <a:p>
          <a:endParaRPr lang="fr-CA"/>
        </a:p>
      </dgm:t>
    </dgm:pt>
    <dgm:pt modelId="{17EA290F-293A-DF44-B00D-1E17A679412B}" type="pres">
      <dgm:prSet presAssocID="{CB91789F-E722-0D42-96FA-D3EF2A20274B}" presName="arrowAndChildren" presStyleCnt="0"/>
      <dgm:spPr/>
      <dgm:t>
        <a:bodyPr/>
        <a:lstStyle/>
        <a:p>
          <a:endParaRPr lang="fr-CA"/>
        </a:p>
      </dgm:t>
    </dgm:pt>
    <dgm:pt modelId="{CAA631BF-AA1C-4B40-82DA-AA33E12A84B6}" type="pres">
      <dgm:prSet presAssocID="{CB91789F-E722-0D42-96FA-D3EF2A20274B}" presName="parentTextArrow" presStyleLbl="node1" presStyleIdx="3" presStyleCnt="5"/>
      <dgm:spPr/>
      <dgm:t>
        <a:bodyPr/>
        <a:lstStyle/>
        <a:p>
          <a:endParaRPr lang="en-CA"/>
        </a:p>
      </dgm:t>
    </dgm:pt>
    <dgm:pt modelId="{3193BFE3-2268-A545-AB5A-4EBBC8515ECA}" type="pres">
      <dgm:prSet presAssocID="{CB91789F-E722-0D42-96FA-D3EF2A20274B}" presName="arrow" presStyleLbl="node1" presStyleIdx="4" presStyleCnt="5" custScaleY="108900" custLinFactNeighborY="4432"/>
      <dgm:spPr/>
      <dgm:t>
        <a:bodyPr/>
        <a:lstStyle/>
        <a:p>
          <a:endParaRPr lang="en-CA"/>
        </a:p>
      </dgm:t>
    </dgm:pt>
    <dgm:pt modelId="{8729852F-BB12-B044-94F4-EC929E59418C}" type="pres">
      <dgm:prSet presAssocID="{CB91789F-E722-0D42-96FA-D3EF2A20274B}" presName="descendantArrow" presStyleCnt="0"/>
      <dgm:spPr/>
      <dgm:t>
        <a:bodyPr/>
        <a:lstStyle/>
        <a:p>
          <a:endParaRPr lang="fr-CA"/>
        </a:p>
      </dgm:t>
    </dgm:pt>
    <dgm:pt modelId="{6B5BB3A2-8EEC-DA41-9EE6-EE160680DAF6}" type="pres">
      <dgm:prSet presAssocID="{0AC6F17E-DB5E-0F40-ACBA-42480747D1E3}" presName="childTextArrow" presStyleLbl="fgAccFollowNode1" presStyleIdx="4" presStyleCnt="5" custScaleX="101314" custScaleY="106682" custLinFactNeighborX="-100" custLinFactNeighborY="1750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90EC896C-6E68-4C8D-B647-EC0AA30E075C}" type="presOf" srcId="{0AC6F17E-DB5E-0F40-ACBA-42480747D1E3}" destId="{6B5BB3A2-8EEC-DA41-9EE6-EE160680DAF6}" srcOrd="0" destOrd="0" presId="urn:microsoft.com/office/officeart/2005/8/layout/process4"/>
    <dgm:cxn modelId="{1D905A3F-36F8-403C-9EFC-1C880C280A25}" type="presOf" srcId="{6EB22DEE-8ACD-2E40-9D66-B0AA776170A5}" destId="{5AD63F4B-9276-1646-8BE7-9112C51D20FF}" srcOrd="0" destOrd="0" presId="urn:microsoft.com/office/officeart/2005/8/layout/process4"/>
    <dgm:cxn modelId="{6B1F35F6-9EC4-4FD1-8A06-2955E0BF1817}" type="presOf" srcId="{FD35C0F3-CA71-2B4B-A7E7-4CAD6E046A07}" destId="{EF28CBB8-A484-4247-8E0A-77384B3D9A35}" srcOrd="0" destOrd="0" presId="urn:microsoft.com/office/officeart/2005/8/layout/process4"/>
    <dgm:cxn modelId="{E49CC00D-78B0-41CA-B458-A328652297B9}" type="presOf" srcId="{CA628390-A737-6645-99E1-E753DFFB5A54}" destId="{B69F7028-725B-EB48-B36F-3C934FDF4832}" srcOrd="0" destOrd="0" presId="urn:microsoft.com/office/officeart/2005/8/layout/process4"/>
    <dgm:cxn modelId="{335C4EB9-78DF-FF4E-84E9-78847A6C49C3}" srcId="{270F845A-6DA2-D44B-AA23-A475B930C371}" destId="{FD35C0F3-CA71-2B4B-A7E7-4CAD6E046A07}" srcOrd="3" destOrd="0" parTransId="{2CB3D988-DC72-2A4D-A75E-06AEAB4BD18C}" sibTransId="{E7656C3A-54AA-D842-8A27-DE086A20F512}"/>
    <dgm:cxn modelId="{995FF11F-C5F1-504F-88A0-6CBAD8E68C3A}" srcId="{270F845A-6DA2-D44B-AA23-A475B930C371}" destId="{0FF43A4E-B4DE-C040-B72E-1B16F71E3995}" srcOrd="2" destOrd="0" parTransId="{D8F166D0-42CA-344F-962B-A278309130B2}" sibTransId="{26658EFD-2D06-E14B-B01A-3DC3555602C0}"/>
    <dgm:cxn modelId="{7254BBB0-15AE-4EC2-AABB-59247CAABE8E}" type="presOf" srcId="{0FF43A4E-B4DE-C040-B72E-1B16F71E3995}" destId="{5E74EEF8-D824-A347-B6A9-EC9F16CFEB7A}" srcOrd="1" destOrd="0" presId="urn:microsoft.com/office/officeart/2005/8/layout/process4"/>
    <dgm:cxn modelId="{ABECA5CB-7737-774F-8C11-18DB22FD9DE4}" srcId="{270F845A-6DA2-D44B-AA23-A475B930C371}" destId="{CB91789F-E722-0D42-96FA-D3EF2A20274B}" srcOrd="0" destOrd="0" parTransId="{DA9A2272-213F-6F4A-8BFF-B1C49B7F8BC7}" sibTransId="{FC3CE5F3-5B79-3C46-88F3-1B710478026E}"/>
    <dgm:cxn modelId="{922333CC-B8C9-D145-8D86-B3F7F1B26A92}" srcId="{6EB22DEE-8ACD-2E40-9D66-B0AA776170A5}" destId="{CA628390-A737-6645-99E1-E753DFFB5A54}" srcOrd="0" destOrd="0" parTransId="{CB4BD2D5-3D6E-3447-8B0B-3DC8F972BE0E}" sibTransId="{51ABFA9B-5316-1B4D-A50E-05DDA64A3470}"/>
    <dgm:cxn modelId="{5A76E636-B164-1E4F-859F-DF31F06DBDEF}" srcId="{270F845A-6DA2-D44B-AA23-A475B930C371}" destId="{6EB22DEE-8ACD-2E40-9D66-B0AA776170A5}" srcOrd="1" destOrd="0" parTransId="{5FE2A27F-3563-8248-A935-8EEE77D0040F}" sibTransId="{F14085C9-4D88-4840-A2B2-8A9D80CC46CE}"/>
    <dgm:cxn modelId="{B3B254D3-6149-5949-9277-93BAE98B38C1}" srcId="{270F845A-6DA2-D44B-AA23-A475B930C371}" destId="{49316868-F111-DA4B-8392-A3AD009B4AA2}" srcOrd="4" destOrd="0" parTransId="{CD16EBDD-F0A7-3748-B76D-F197550304F1}" sibTransId="{776DAB1E-674F-8A4F-9315-BD7C27F062BA}"/>
    <dgm:cxn modelId="{D44AC77E-CDD8-44E4-BD25-E3BD8BDCDF84}" type="presOf" srcId="{6EB22DEE-8ACD-2E40-9D66-B0AA776170A5}" destId="{58B52070-35D4-A244-B5A1-9E64A58EB427}" srcOrd="1" destOrd="0" presId="urn:microsoft.com/office/officeart/2005/8/layout/process4"/>
    <dgm:cxn modelId="{1D45F71D-0110-4347-9715-CC796FBD6B6D}" type="presOf" srcId="{90BF1874-A511-DF4D-85B1-B0161BEE4716}" destId="{1BE571FD-E472-CA4E-A143-24AA235D47E9}" srcOrd="0" destOrd="0" presId="urn:microsoft.com/office/officeart/2005/8/layout/process4"/>
    <dgm:cxn modelId="{2050D432-EC98-457A-B5F8-9900E1D9085C}" type="presOf" srcId="{CB91789F-E722-0D42-96FA-D3EF2A20274B}" destId="{CAA631BF-AA1C-4B40-82DA-AA33E12A84B6}" srcOrd="0" destOrd="0" presId="urn:microsoft.com/office/officeart/2005/8/layout/process4"/>
    <dgm:cxn modelId="{428CC498-EB81-4381-9C80-F53839D7D411}" type="presOf" srcId="{C523C26E-9AD6-4847-A851-4DFA6D1352BC}" destId="{072FF30B-3EA0-6F4D-8D45-AC86433A071E}" srcOrd="0" destOrd="0" presId="urn:microsoft.com/office/officeart/2005/8/layout/process4"/>
    <dgm:cxn modelId="{9E1251CB-D7AB-4C46-A99F-7FB990415FE7}" srcId="{CB91789F-E722-0D42-96FA-D3EF2A20274B}" destId="{0AC6F17E-DB5E-0F40-ACBA-42480747D1E3}" srcOrd="0" destOrd="0" parTransId="{57CB49E4-E780-1241-A88D-9DF899E47C62}" sibTransId="{65B905DC-5480-6D4F-9A34-EC8C20D9A4BB}"/>
    <dgm:cxn modelId="{0D51446E-528A-4F6C-AB60-647E8B1BC96A}" type="presOf" srcId="{49316868-F111-DA4B-8392-A3AD009B4AA2}" destId="{38598F3D-7431-9B49-A9F1-280888E234D8}" srcOrd="1" destOrd="0" presId="urn:microsoft.com/office/officeart/2005/8/layout/process4"/>
    <dgm:cxn modelId="{872D63BC-098C-42F3-BC99-E39DDD806448}" type="presOf" srcId="{B6D7A34A-540D-5F4A-A667-C3B7296692B1}" destId="{BECA31D7-C0A3-4C48-BBC0-1704781F9105}" srcOrd="0" destOrd="0" presId="urn:microsoft.com/office/officeart/2005/8/layout/process4"/>
    <dgm:cxn modelId="{0096A87C-40DF-5846-BFD7-57C765ABF226}" srcId="{FD35C0F3-CA71-2B4B-A7E7-4CAD6E046A07}" destId="{B6D7A34A-540D-5F4A-A667-C3B7296692B1}" srcOrd="0" destOrd="0" parTransId="{C5E41354-38E8-DC41-B0BA-D87CE48CA215}" sibTransId="{AEEC9247-3758-3A4A-8540-AD82624A9879}"/>
    <dgm:cxn modelId="{C3F4748D-211E-4F8E-B010-30146C58C30C}" type="presOf" srcId="{49316868-F111-DA4B-8392-A3AD009B4AA2}" destId="{5BAD8F9C-EB41-7E42-83B4-21A2534FDA5E}" srcOrd="0" destOrd="0" presId="urn:microsoft.com/office/officeart/2005/8/layout/process4"/>
    <dgm:cxn modelId="{1EF38E93-1933-E442-93DE-F1829DDCF43D}" srcId="{49316868-F111-DA4B-8392-A3AD009B4AA2}" destId="{90BF1874-A511-DF4D-85B1-B0161BEE4716}" srcOrd="0" destOrd="0" parTransId="{556E4FA9-81EC-314A-B940-3995E0289623}" sibTransId="{89976B7F-BBD3-394D-B83A-3E7AD3F1509B}"/>
    <dgm:cxn modelId="{DA29F4A0-91AB-451F-A134-9FA70C636F80}" type="presOf" srcId="{0FF43A4E-B4DE-C040-B72E-1B16F71E3995}" destId="{BEBA63B6-B694-EB43-B3FB-5CB008C09138}" srcOrd="0" destOrd="0" presId="urn:microsoft.com/office/officeart/2005/8/layout/process4"/>
    <dgm:cxn modelId="{7C0E450D-CE6A-46E0-9F28-4EACB9E7293A}" type="presOf" srcId="{FD35C0F3-CA71-2B4B-A7E7-4CAD6E046A07}" destId="{B3E29758-2E7B-4745-95EA-2F0656F04A99}" srcOrd="1" destOrd="0" presId="urn:microsoft.com/office/officeart/2005/8/layout/process4"/>
    <dgm:cxn modelId="{1AB61DA8-8C2F-487A-97EA-2F1A91DC7F3C}" type="presOf" srcId="{CB91789F-E722-0D42-96FA-D3EF2A20274B}" destId="{3193BFE3-2268-A545-AB5A-4EBBC8515ECA}" srcOrd="1" destOrd="0" presId="urn:microsoft.com/office/officeart/2005/8/layout/process4"/>
    <dgm:cxn modelId="{70E4BAE1-4EE8-4CE4-AFA1-9431963A751E}" type="presOf" srcId="{270F845A-6DA2-D44B-AA23-A475B930C371}" destId="{655BE029-3DB6-3941-B97C-9D6FD5F50C4C}" srcOrd="0" destOrd="0" presId="urn:microsoft.com/office/officeart/2005/8/layout/process4"/>
    <dgm:cxn modelId="{35B37D65-AE83-8742-807C-7BF0C590C957}" srcId="{0FF43A4E-B4DE-C040-B72E-1B16F71E3995}" destId="{C523C26E-9AD6-4847-A851-4DFA6D1352BC}" srcOrd="0" destOrd="0" parTransId="{FBB00B0C-80A9-7449-AABE-AFE634A4CC68}" sibTransId="{D9ECC3D4-B472-BA47-857B-3C4CA4791BD6}"/>
    <dgm:cxn modelId="{77C75216-F25E-4924-977F-B6FD111F217D}" type="presParOf" srcId="{655BE029-3DB6-3941-B97C-9D6FD5F50C4C}" destId="{AE150E32-1D2B-4247-AB3A-38521660B9F8}" srcOrd="0" destOrd="0" presId="urn:microsoft.com/office/officeart/2005/8/layout/process4"/>
    <dgm:cxn modelId="{6E131189-76B6-4140-A4AF-25830865C18E}" type="presParOf" srcId="{AE150E32-1D2B-4247-AB3A-38521660B9F8}" destId="{5BAD8F9C-EB41-7E42-83B4-21A2534FDA5E}" srcOrd="0" destOrd="0" presId="urn:microsoft.com/office/officeart/2005/8/layout/process4"/>
    <dgm:cxn modelId="{615C6B1F-3848-49A6-8EC8-DEDA22DBFF9E}" type="presParOf" srcId="{AE150E32-1D2B-4247-AB3A-38521660B9F8}" destId="{38598F3D-7431-9B49-A9F1-280888E234D8}" srcOrd="1" destOrd="0" presId="urn:microsoft.com/office/officeart/2005/8/layout/process4"/>
    <dgm:cxn modelId="{1AC6201C-5404-42E2-9ED6-4D298C0476D1}" type="presParOf" srcId="{AE150E32-1D2B-4247-AB3A-38521660B9F8}" destId="{37607DC4-0746-0648-8FD5-6F3CAD8ECA9F}" srcOrd="2" destOrd="0" presId="urn:microsoft.com/office/officeart/2005/8/layout/process4"/>
    <dgm:cxn modelId="{A2ABA064-7D1C-4E06-A67B-9C1C7182BCFE}" type="presParOf" srcId="{37607DC4-0746-0648-8FD5-6F3CAD8ECA9F}" destId="{1BE571FD-E472-CA4E-A143-24AA235D47E9}" srcOrd="0" destOrd="0" presId="urn:microsoft.com/office/officeart/2005/8/layout/process4"/>
    <dgm:cxn modelId="{2945021D-A968-4DE9-A25F-D6C0F13F6E38}" type="presParOf" srcId="{655BE029-3DB6-3941-B97C-9D6FD5F50C4C}" destId="{B13023FF-E1CC-F440-8E2A-6B346E932A26}" srcOrd="1" destOrd="0" presId="urn:microsoft.com/office/officeart/2005/8/layout/process4"/>
    <dgm:cxn modelId="{DA5589FF-8C2D-4A6B-92F2-33FD05067B47}" type="presParOf" srcId="{655BE029-3DB6-3941-B97C-9D6FD5F50C4C}" destId="{121B31A2-9C67-1743-8539-CEA53863E981}" srcOrd="2" destOrd="0" presId="urn:microsoft.com/office/officeart/2005/8/layout/process4"/>
    <dgm:cxn modelId="{9CC07421-DA05-473E-A5E2-59CC2BC98145}" type="presParOf" srcId="{121B31A2-9C67-1743-8539-CEA53863E981}" destId="{EF28CBB8-A484-4247-8E0A-77384B3D9A35}" srcOrd="0" destOrd="0" presId="urn:microsoft.com/office/officeart/2005/8/layout/process4"/>
    <dgm:cxn modelId="{B705999D-0110-44F8-A5CA-471A693A5D9E}" type="presParOf" srcId="{121B31A2-9C67-1743-8539-CEA53863E981}" destId="{B3E29758-2E7B-4745-95EA-2F0656F04A99}" srcOrd="1" destOrd="0" presId="urn:microsoft.com/office/officeart/2005/8/layout/process4"/>
    <dgm:cxn modelId="{3CEE5A5E-B1B6-41B0-A6AC-5082ED5E982E}" type="presParOf" srcId="{121B31A2-9C67-1743-8539-CEA53863E981}" destId="{8F23BE3A-2B4A-4542-9C67-44A5581E417A}" srcOrd="2" destOrd="0" presId="urn:microsoft.com/office/officeart/2005/8/layout/process4"/>
    <dgm:cxn modelId="{DFA25711-59DB-430C-8076-3DA4904C97A3}" type="presParOf" srcId="{8F23BE3A-2B4A-4542-9C67-44A5581E417A}" destId="{BECA31D7-C0A3-4C48-BBC0-1704781F9105}" srcOrd="0" destOrd="0" presId="urn:microsoft.com/office/officeart/2005/8/layout/process4"/>
    <dgm:cxn modelId="{E1A08A52-F57F-43FC-A84F-4F8D01168AAD}" type="presParOf" srcId="{655BE029-3DB6-3941-B97C-9D6FD5F50C4C}" destId="{98C61E24-0D30-9443-9FC0-55BF7B113A78}" srcOrd="3" destOrd="0" presId="urn:microsoft.com/office/officeart/2005/8/layout/process4"/>
    <dgm:cxn modelId="{30499A18-FA3E-45EC-90EB-7E397981CFA8}" type="presParOf" srcId="{655BE029-3DB6-3941-B97C-9D6FD5F50C4C}" destId="{70279D5B-B606-A64D-BA1E-0C8DA65D1D43}" srcOrd="4" destOrd="0" presId="urn:microsoft.com/office/officeart/2005/8/layout/process4"/>
    <dgm:cxn modelId="{E3F0485C-A200-403D-982A-1F1936A3042C}" type="presParOf" srcId="{70279D5B-B606-A64D-BA1E-0C8DA65D1D43}" destId="{BEBA63B6-B694-EB43-B3FB-5CB008C09138}" srcOrd="0" destOrd="0" presId="urn:microsoft.com/office/officeart/2005/8/layout/process4"/>
    <dgm:cxn modelId="{73AB9449-D1F2-4A4F-8DCD-8522F42DC889}" type="presParOf" srcId="{70279D5B-B606-A64D-BA1E-0C8DA65D1D43}" destId="{5E74EEF8-D824-A347-B6A9-EC9F16CFEB7A}" srcOrd="1" destOrd="0" presId="urn:microsoft.com/office/officeart/2005/8/layout/process4"/>
    <dgm:cxn modelId="{32D78581-E196-4AE5-8606-27C7B09194CA}" type="presParOf" srcId="{70279D5B-B606-A64D-BA1E-0C8DA65D1D43}" destId="{A488D067-CF84-BF48-A758-30AE14FBED47}" srcOrd="2" destOrd="0" presId="urn:microsoft.com/office/officeart/2005/8/layout/process4"/>
    <dgm:cxn modelId="{04DAF962-333E-4C5C-8331-3B1CB942F660}" type="presParOf" srcId="{A488D067-CF84-BF48-A758-30AE14FBED47}" destId="{072FF30B-3EA0-6F4D-8D45-AC86433A071E}" srcOrd="0" destOrd="0" presId="urn:microsoft.com/office/officeart/2005/8/layout/process4"/>
    <dgm:cxn modelId="{A061A464-54CA-4C4C-BE5F-9618FE8846D6}" type="presParOf" srcId="{655BE029-3DB6-3941-B97C-9D6FD5F50C4C}" destId="{8F7D1CAD-A468-C74C-BCBC-B18440BD7DD4}" srcOrd="5" destOrd="0" presId="urn:microsoft.com/office/officeart/2005/8/layout/process4"/>
    <dgm:cxn modelId="{898DB79C-A4C0-4B07-AFDF-1D313DE25DAC}" type="presParOf" srcId="{655BE029-3DB6-3941-B97C-9D6FD5F50C4C}" destId="{9CC90D3A-B04A-1A40-99DD-E1D820FDA96B}" srcOrd="6" destOrd="0" presId="urn:microsoft.com/office/officeart/2005/8/layout/process4"/>
    <dgm:cxn modelId="{50BA62AA-A4E9-4553-B288-CC64D5BE213A}" type="presParOf" srcId="{9CC90D3A-B04A-1A40-99DD-E1D820FDA96B}" destId="{5AD63F4B-9276-1646-8BE7-9112C51D20FF}" srcOrd="0" destOrd="0" presId="urn:microsoft.com/office/officeart/2005/8/layout/process4"/>
    <dgm:cxn modelId="{47A9FF79-1830-4651-9C84-44688343BEA7}" type="presParOf" srcId="{9CC90D3A-B04A-1A40-99DD-E1D820FDA96B}" destId="{58B52070-35D4-A244-B5A1-9E64A58EB427}" srcOrd="1" destOrd="0" presId="urn:microsoft.com/office/officeart/2005/8/layout/process4"/>
    <dgm:cxn modelId="{5E4C376D-A9B2-444C-BFC9-D2D174666259}" type="presParOf" srcId="{9CC90D3A-B04A-1A40-99DD-E1D820FDA96B}" destId="{EE72FC54-A0CD-A74A-AD06-138249093128}" srcOrd="2" destOrd="0" presId="urn:microsoft.com/office/officeart/2005/8/layout/process4"/>
    <dgm:cxn modelId="{8FE7A2C0-5C56-4260-B188-80305B442974}" type="presParOf" srcId="{EE72FC54-A0CD-A74A-AD06-138249093128}" destId="{B69F7028-725B-EB48-B36F-3C934FDF4832}" srcOrd="0" destOrd="0" presId="urn:microsoft.com/office/officeart/2005/8/layout/process4"/>
    <dgm:cxn modelId="{2015C11A-FDAA-44BE-91D7-87A0CB4772D9}" type="presParOf" srcId="{655BE029-3DB6-3941-B97C-9D6FD5F50C4C}" destId="{18548198-F694-F145-8C46-2AB251B0BE4E}" srcOrd="7" destOrd="0" presId="urn:microsoft.com/office/officeart/2005/8/layout/process4"/>
    <dgm:cxn modelId="{D7252B7D-0182-4858-9903-A438BF7FB87E}" type="presParOf" srcId="{655BE029-3DB6-3941-B97C-9D6FD5F50C4C}" destId="{17EA290F-293A-DF44-B00D-1E17A679412B}" srcOrd="8" destOrd="0" presId="urn:microsoft.com/office/officeart/2005/8/layout/process4"/>
    <dgm:cxn modelId="{F141A8F6-DC63-4C13-BCC2-C5427F0AE715}" type="presParOf" srcId="{17EA290F-293A-DF44-B00D-1E17A679412B}" destId="{CAA631BF-AA1C-4B40-82DA-AA33E12A84B6}" srcOrd="0" destOrd="0" presId="urn:microsoft.com/office/officeart/2005/8/layout/process4"/>
    <dgm:cxn modelId="{DB04C0F6-7277-49BE-B7C8-DC227F74503B}" type="presParOf" srcId="{17EA290F-293A-DF44-B00D-1E17A679412B}" destId="{3193BFE3-2268-A545-AB5A-4EBBC8515ECA}" srcOrd="1" destOrd="0" presId="urn:microsoft.com/office/officeart/2005/8/layout/process4"/>
    <dgm:cxn modelId="{C6C45CE7-FBC1-419D-B177-0453BAC697FD}" type="presParOf" srcId="{17EA290F-293A-DF44-B00D-1E17A679412B}" destId="{8729852F-BB12-B044-94F4-EC929E59418C}" srcOrd="2" destOrd="0" presId="urn:microsoft.com/office/officeart/2005/8/layout/process4"/>
    <dgm:cxn modelId="{EEBA0E2F-1CB6-4A66-B3A1-F0C961B3DED0}" type="presParOf" srcId="{8729852F-BB12-B044-94F4-EC929E59418C}" destId="{6B5BB3A2-8EEC-DA41-9EE6-EE160680DAF6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3772E-7325-43D8-81CC-C8FB0BD2C8DD}" type="datetimeFigureOut">
              <a:rPr lang="en-CA" smtClean="0"/>
              <a:t>28/05/2015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FA0A4-17E1-4D5B-94BC-CF1EC353AD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112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FA0A4-17E1-4D5B-94BC-CF1EC353ADD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16035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FA0A4-17E1-4D5B-94BC-CF1EC353ADD1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95623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FA0A4-17E1-4D5B-94BC-CF1EC353ADD1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18954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4FDB1-5E70-43FF-981E-F15EF6433CA9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54431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FA0A4-17E1-4D5B-94BC-CF1EC353ADD1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92446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EAD2A-1F60-A841-8586-15006A570DA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907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FA0A4-17E1-4D5B-94BC-CF1EC353ADD1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1552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2A0D4-290C-4EA2-AAF3-306808689AF5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4179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FA0A4-17E1-4D5B-94BC-CF1EC353ADD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0678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EAD2A-1F60-A841-8586-15006A570D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81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EAD2A-1F60-A841-8586-15006A570D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47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EAD2A-1F60-A841-8586-15006A570D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03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FA0A4-17E1-4D5B-94BC-CF1EC353ADD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9679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FA0A4-17E1-4D5B-94BC-CF1EC353ADD1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9238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FA0A4-17E1-4D5B-94BC-CF1EC353ADD1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8339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3108" y="1714488"/>
            <a:ext cx="6315092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1736" y="3470263"/>
            <a:ext cx="52006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917C-D772-4AF5-945B-5DFA2AE13917}" type="datetimeFigureOut">
              <a:rPr lang="en-US" smtClean="0"/>
              <a:pPr/>
              <a:t>5/28/2015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FB19-51A9-45B7-9B52-E335B3B9680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917C-D772-4AF5-945B-5DFA2AE13917}" type="datetimeFigureOut">
              <a:rPr lang="en-US" smtClean="0"/>
              <a:pPr/>
              <a:t>5/28/2015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FB19-51A9-45B7-9B52-E335B3B9680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917C-D772-4AF5-945B-5DFA2AE13917}" type="datetimeFigureOut">
              <a:rPr lang="en-US" smtClean="0"/>
              <a:pPr/>
              <a:t>5/28/2015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FB19-51A9-45B7-9B52-E335B3B9680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917C-D772-4AF5-945B-5DFA2AE13917}" type="datetimeFigureOut">
              <a:rPr lang="en-US" smtClean="0"/>
              <a:pPr/>
              <a:t>5/28/2015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FB19-51A9-45B7-9B52-E335B3B9680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917C-D772-4AF5-945B-5DFA2AE13917}" type="datetimeFigureOut">
              <a:rPr lang="en-US" smtClean="0"/>
              <a:pPr/>
              <a:t>5/28/2015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FB19-51A9-45B7-9B52-E335B3B9680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917C-D772-4AF5-945B-5DFA2AE13917}" type="datetimeFigureOut">
              <a:rPr lang="en-US" smtClean="0"/>
              <a:pPr/>
              <a:t>5/28/2015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FB19-51A9-45B7-9B52-E335B3B9680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917C-D772-4AF5-945B-5DFA2AE13917}" type="datetimeFigureOut">
              <a:rPr lang="en-US" smtClean="0"/>
              <a:pPr/>
              <a:t>5/28/2015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FB19-51A9-45B7-9B52-E335B3B9680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917C-D772-4AF5-945B-5DFA2AE13917}" type="datetimeFigureOut">
              <a:rPr lang="en-US" smtClean="0"/>
              <a:pPr/>
              <a:t>5/28/2015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FB19-51A9-45B7-9B52-E335B3B9680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917C-D772-4AF5-945B-5DFA2AE13917}" type="datetimeFigureOut">
              <a:rPr lang="en-US" smtClean="0"/>
              <a:pPr/>
              <a:t>5/28/2015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FB19-51A9-45B7-9B52-E335B3B9680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917C-D772-4AF5-945B-5DFA2AE13917}" type="datetimeFigureOut">
              <a:rPr lang="en-US" smtClean="0"/>
              <a:pPr/>
              <a:t>5/28/2015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FB19-51A9-45B7-9B52-E335B3B9680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917C-D772-4AF5-945B-5DFA2AE13917}" type="datetimeFigureOut">
              <a:rPr lang="en-US" smtClean="0"/>
              <a:pPr/>
              <a:t>5/28/2015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FB19-51A9-45B7-9B52-E335B3B9680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43108" y="274638"/>
            <a:ext cx="65436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3108" y="1600200"/>
            <a:ext cx="65436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D917C-D772-4AF5-945B-5DFA2AE13917}" type="datetimeFigureOut">
              <a:rPr lang="en-US" smtClean="0"/>
              <a:pPr/>
              <a:t>5/28/2015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0FB19-51A9-45B7-9B52-E335B3B9680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2"/>
          </a:solidFill>
          <a:latin typeface="Myriad Pro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Myriad Pro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Myriad Pro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Myriad Pro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Myriad Pro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Myriad Pro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source=images&amp;cd=&amp;cad=rja&amp;uact=8&amp;ved=0CAcQjRw&amp;url=http://www.pt4me2.org.au/blog/?p%3D273&amp;ei=5uZVVa7bIYadygT5nIGQDg&amp;bvm=bv.93564037,d.aWw&amp;psig=AFQjCNEcwsi5cuBAYaspr2fwjSBlk8sbDg&amp;ust=1431779365230386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tristep.ca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c-sc.gc.ca/fn-an/nutrition/infant-nourisson/recom/recom-6-24-months-6-24-mois-eng.php" TargetMode="External"/><Relationship Id="rId7" Type="http://schemas.openxmlformats.org/officeDocument/2006/relationships/hyperlink" Target="http://www.nutritionscreen.ca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utristep.ca/" TargetMode="External"/><Relationship Id="rId5" Type="http://schemas.openxmlformats.org/officeDocument/2006/relationships/hyperlink" Target="http://www.hc-sc.gc.ca/fn-an/nutrition/reference/table/ref_vitam_tbl-eng.php" TargetMode="External"/><Relationship Id="rId4" Type="http://schemas.openxmlformats.org/officeDocument/2006/relationships/hyperlink" Target="http://www.hc-sc.gc.ca/fn-an/nutrition/vitamin/vita-d-eng.php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a-adc.ca/_files/position_statements/earlyChildhoodCarie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source=images&amp;cd=&amp;cad=rja&amp;uact=8&amp;ved=0CAcQjRw&amp;url=http://www.pt4me2.org.au/blog/?p%3D273&amp;ei=5uZVVa7bIYadygT5nIGQDg&amp;bvm=bv.93564037,d.aWw&amp;psig=AFQjCNEcwsi5cuBAYaspr2fwjSBlk8sbDg&amp;ust=1431779365230386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source=images&amp;cd=&amp;cad=rja&amp;uact=8&amp;ved=0CAcQjRw&amp;url=http://www.pt4me2.org.au/blog/?p%3D273&amp;ei=5uZVVa7bIYadygT5nIGQDg&amp;bvm=bv.93564037,d.aWw&amp;psig=AFQjCNEcwsi5cuBAYaspr2fwjSBlk8sbDg&amp;ust=1431779365230386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915816" y="4149080"/>
            <a:ext cx="5486916" cy="1828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Northern Health Research Conference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2700" dirty="0" smtClean="0">
                <a:solidFill>
                  <a:schemeClr val="tx1"/>
                </a:solidFill>
              </a:rPr>
              <a:t>June 5, 2015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63401" y="1052736"/>
            <a:ext cx="7302799" cy="2230760"/>
          </a:xfrm>
        </p:spPr>
        <p:txBody>
          <a:bodyPr>
            <a:noAutofit/>
          </a:bodyPr>
          <a:lstStyle/>
          <a:p>
            <a:pPr algn="ctr"/>
            <a:r>
              <a:rPr lang="en-US" sz="6000" b="1" baseline="30000" dirty="0">
                <a:solidFill>
                  <a:srgbClr val="002060"/>
                </a:solidFill>
                <a:effectLst>
                  <a:outerShdw dist="25400" dir="2700000" sx="0" sy="0">
                    <a:srgbClr val="000000">
                      <a:alpha val="50000"/>
                    </a:srgbClr>
                  </a:outerShdw>
                </a:effectLst>
              </a:rPr>
              <a:t>Parental feeding practices, nutrition knowledge and early dental caries risk in young Aboriginal </a:t>
            </a:r>
            <a:r>
              <a:rPr lang="en-US" sz="6000" b="1" baseline="30000" dirty="0" smtClean="0">
                <a:solidFill>
                  <a:srgbClr val="002060"/>
                </a:solidFill>
                <a:effectLst>
                  <a:outerShdw dist="25400" dir="2700000" sx="0" sy="0">
                    <a:srgbClr val="000000">
                      <a:alpha val="50000"/>
                    </a:srgbClr>
                  </a:outerShdw>
                </a:effectLst>
              </a:rPr>
              <a:t>children:             A review of the literature</a:t>
            </a:r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27504" y="136614"/>
            <a:ext cx="184731" cy="6048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pic>
        <p:nvPicPr>
          <p:cNvPr id="4" name="Picture 3" descr="native-kids102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8" y="2924944"/>
            <a:ext cx="2246683" cy="3260006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76817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543692" cy="922114"/>
          </a:xfrm>
        </p:spPr>
        <p:txBody>
          <a:bodyPr>
            <a:normAutofit/>
          </a:bodyPr>
          <a:lstStyle/>
          <a:p>
            <a:pPr algn="ctr"/>
            <a:r>
              <a:rPr lang="en-CA" sz="3500" dirty="0" smtClean="0">
                <a:solidFill>
                  <a:srgbClr val="002060"/>
                </a:solidFill>
              </a:rPr>
              <a:t>Risk Factors</a:t>
            </a:r>
            <a:endParaRPr lang="en-CA" sz="35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51006"/>
            <a:ext cx="7128792" cy="477515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>
                <a:solidFill>
                  <a:schemeClr val="tx1"/>
                </a:solidFill>
              </a:rPr>
              <a:t>Caregivers don’t believe </a:t>
            </a:r>
            <a:r>
              <a:rPr lang="en-US" dirty="0">
                <a:solidFill>
                  <a:schemeClr val="tx1"/>
                </a:solidFill>
              </a:rPr>
              <a:t>oral health affects overall </a:t>
            </a:r>
            <a:r>
              <a:rPr lang="en-US" dirty="0" smtClean="0">
                <a:solidFill>
                  <a:schemeClr val="tx1"/>
                </a:solidFill>
              </a:rPr>
              <a:t>health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Aware </a:t>
            </a:r>
            <a:r>
              <a:rPr lang="en-US" dirty="0">
                <a:solidFill>
                  <a:schemeClr val="tx1"/>
                </a:solidFill>
              </a:rPr>
              <a:t>of healthy feeding practices </a:t>
            </a:r>
            <a:r>
              <a:rPr lang="en-US" dirty="0" smtClean="0">
                <a:solidFill>
                  <a:schemeClr val="tx1"/>
                </a:solidFill>
              </a:rPr>
              <a:t>but do not practice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conflicting </a:t>
            </a:r>
            <a:r>
              <a:rPr lang="en-US" dirty="0">
                <a:solidFill>
                  <a:schemeClr val="tx1"/>
                </a:solidFill>
              </a:rPr>
              <a:t>knowledge </a:t>
            </a:r>
            <a:r>
              <a:rPr lang="en-US" dirty="0" smtClean="0">
                <a:solidFill>
                  <a:schemeClr val="tx1"/>
                </a:solidFill>
              </a:rPr>
              <a:t>between practitioners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dirty="0" smtClean="0">
                <a:solidFill>
                  <a:schemeClr val="tx1"/>
                </a:solidFill>
              </a:rPr>
              <a:t>family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generational </a:t>
            </a:r>
            <a:r>
              <a:rPr lang="en-US" dirty="0">
                <a:solidFill>
                  <a:schemeClr val="tx1"/>
                </a:solidFill>
              </a:rPr>
              <a:t>disconnect 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decreased </a:t>
            </a:r>
            <a:r>
              <a:rPr lang="en-US" dirty="0">
                <a:solidFill>
                  <a:schemeClr val="tx1"/>
                </a:solidFill>
              </a:rPr>
              <a:t>knowledge </a:t>
            </a:r>
            <a:r>
              <a:rPr lang="en-US" dirty="0" smtClean="0">
                <a:solidFill>
                  <a:schemeClr val="tx1"/>
                </a:solidFill>
              </a:rPr>
              <a:t>transfer </a:t>
            </a:r>
          </a:p>
          <a:p>
            <a:pPr marL="457200" lvl="1" indent="0">
              <a:buNone/>
            </a:pPr>
            <a:endParaRPr lang="en-C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sz="1900" dirty="0" smtClean="0">
                <a:solidFill>
                  <a:schemeClr val="tx1"/>
                </a:solidFill>
              </a:rPr>
              <a:t>(Lawrence et al, 2004; </a:t>
            </a:r>
            <a:r>
              <a:rPr lang="en-CA" sz="1900" dirty="0" err="1" smtClean="0">
                <a:solidFill>
                  <a:schemeClr val="tx1"/>
                </a:solidFill>
              </a:rPr>
              <a:t>Schroth</a:t>
            </a:r>
            <a:r>
              <a:rPr lang="en-CA" sz="1900" dirty="0" smtClean="0">
                <a:solidFill>
                  <a:schemeClr val="tx1"/>
                </a:solidFill>
              </a:rPr>
              <a:t> et al, 2007; Prowse et al, 2014; </a:t>
            </a:r>
            <a:r>
              <a:rPr lang="en-CA" sz="1900" dirty="0" err="1" smtClean="0">
                <a:solidFill>
                  <a:schemeClr val="tx1"/>
                </a:solidFill>
              </a:rPr>
              <a:t>Cidro</a:t>
            </a:r>
            <a:r>
              <a:rPr lang="en-CA" sz="1900" dirty="0" smtClean="0">
                <a:solidFill>
                  <a:schemeClr val="tx1"/>
                </a:solidFill>
              </a:rPr>
              <a:t> et al, 2014)</a:t>
            </a:r>
            <a:endParaRPr lang="en-CA" sz="19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81006"/>
            <a:ext cx="1620000" cy="2340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pic>
        <p:nvPicPr>
          <p:cNvPr id="5" name="Picture 2" descr="http://images.theage.com.au/file/2013/11/28/4964551/govtReport_web940x590/images/gradeC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1772816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27504" y="136614"/>
            <a:ext cx="184731" cy="6048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3820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16020"/>
            <a:ext cx="6543692" cy="634082"/>
          </a:xfrm>
        </p:spPr>
        <p:txBody>
          <a:bodyPr>
            <a:normAutofit/>
          </a:bodyPr>
          <a:lstStyle/>
          <a:p>
            <a:pPr algn="ctr"/>
            <a:r>
              <a:rPr lang="en-CA" sz="3500" dirty="0" smtClean="0">
                <a:solidFill>
                  <a:srgbClr val="002060"/>
                </a:solidFill>
              </a:rPr>
              <a:t>Recommendations</a:t>
            </a:r>
            <a:endParaRPr lang="en-CA" sz="35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81006"/>
            <a:ext cx="1620000" cy="2340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1727504" y="136614"/>
            <a:ext cx="184731" cy="6048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78304"/>
            <a:ext cx="8352928" cy="567629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More research is needed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Elders in </a:t>
            </a:r>
            <a:r>
              <a:rPr lang="en-US" dirty="0">
                <a:solidFill>
                  <a:schemeClr val="tx1"/>
                </a:solidFill>
              </a:rPr>
              <a:t>oral health </a:t>
            </a:r>
            <a:r>
              <a:rPr lang="en-US" dirty="0" smtClean="0">
                <a:solidFill>
                  <a:schemeClr val="tx1"/>
                </a:solidFill>
              </a:rPr>
              <a:t>prevention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Address challenges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dirty="0" smtClean="0">
                <a:solidFill>
                  <a:schemeClr val="tx1"/>
                </a:solidFill>
              </a:rPr>
              <a:t>barriers to </a:t>
            </a:r>
            <a:r>
              <a:rPr lang="en-US" dirty="0">
                <a:solidFill>
                  <a:schemeClr val="tx1"/>
                </a:solidFill>
              </a:rPr>
              <a:t>healthy feeding practices 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ppropriate </a:t>
            </a:r>
            <a:r>
              <a:rPr lang="en-US" dirty="0">
                <a:solidFill>
                  <a:schemeClr val="tx1"/>
                </a:solidFill>
              </a:rPr>
              <a:t>training and </a:t>
            </a:r>
            <a:r>
              <a:rPr lang="en-US" dirty="0" smtClean="0">
                <a:solidFill>
                  <a:schemeClr val="tx1"/>
                </a:solidFill>
              </a:rPr>
              <a:t>                                                   continuing education in                                                 nutrition </a:t>
            </a:r>
            <a:r>
              <a:rPr lang="en-US" dirty="0">
                <a:solidFill>
                  <a:schemeClr val="tx1"/>
                </a:solidFill>
              </a:rPr>
              <a:t>and oral </a:t>
            </a:r>
            <a:r>
              <a:rPr lang="en-US" dirty="0" smtClean="0">
                <a:solidFill>
                  <a:schemeClr val="tx1"/>
                </a:solidFill>
              </a:rPr>
              <a:t>health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Early risk assessment                                                                     and nutrition screening</a:t>
            </a:r>
          </a:p>
          <a:p>
            <a:pPr marL="0" lvl="0" indent="0">
              <a:buNone/>
            </a:pPr>
            <a:endParaRPr lang="en-CA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CA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CA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CA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sz="1500" dirty="0" smtClean="0">
                <a:solidFill>
                  <a:schemeClr val="tx1"/>
                </a:solidFill>
              </a:rPr>
              <a:t>(Prowse et al, 2014; Lawrence et al, 2004; Canadian Paediatric Society and </a:t>
            </a:r>
            <a:r>
              <a:rPr lang="en-CA" sz="1500" dirty="0">
                <a:solidFill>
                  <a:schemeClr val="tx1"/>
                </a:solidFill>
              </a:rPr>
              <a:t>American Academy of Pediatrics</a:t>
            </a:r>
            <a:r>
              <a:rPr lang="en-CA" sz="1500" dirty="0" smtClean="0">
                <a:solidFill>
                  <a:schemeClr val="tx1"/>
                </a:solidFill>
              </a:rPr>
              <a:t>, 2011; Canadian </a:t>
            </a:r>
            <a:r>
              <a:rPr lang="en-CA" sz="1500" dirty="0">
                <a:solidFill>
                  <a:schemeClr val="tx1"/>
                </a:solidFill>
              </a:rPr>
              <a:t>Dental </a:t>
            </a:r>
            <a:r>
              <a:rPr lang="en-CA" sz="1500" dirty="0" smtClean="0">
                <a:solidFill>
                  <a:schemeClr val="tx1"/>
                </a:solidFill>
              </a:rPr>
              <a:t>Association, 2010;</a:t>
            </a:r>
            <a:r>
              <a:rPr lang="en-CA" sz="1500" dirty="0">
                <a:solidFill>
                  <a:schemeClr val="tx1"/>
                </a:solidFill>
              </a:rPr>
              <a:t> American Academy of Pediatric </a:t>
            </a:r>
            <a:r>
              <a:rPr lang="en-CA" sz="1500" dirty="0" smtClean="0">
                <a:solidFill>
                  <a:schemeClr val="tx1"/>
                </a:solidFill>
              </a:rPr>
              <a:t>Dentistry, 2010)</a:t>
            </a:r>
            <a:endParaRPr lang="en-CA" sz="15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2521006"/>
            <a:ext cx="3816424" cy="3292722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428704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869" y="407452"/>
            <a:ext cx="6543692" cy="1217797"/>
          </a:xfrm>
        </p:spPr>
        <p:txBody>
          <a:bodyPr>
            <a:normAutofit fontScale="90000"/>
          </a:bodyPr>
          <a:lstStyle/>
          <a:p>
            <a:pPr algn="ctr"/>
            <a:r>
              <a:rPr lang="en-CA" sz="3900" dirty="0" smtClean="0">
                <a:solidFill>
                  <a:srgbClr val="002060"/>
                </a:solidFill>
              </a:rPr>
              <a:t>Dental related question stems</a:t>
            </a:r>
            <a:r>
              <a:rPr lang="en-CA" sz="3500" dirty="0" smtClean="0">
                <a:solidFill>
                  <a:srgbClr val="002060"/>
                </a:solidFill>
              </a:rPr>
              <a:t/>
            </a:r>
            <a:br>
              <a:rPr lang="en-CA" sz="3500" dirty="0" smtClean="0">
                <a:solidFill>
                  <a:srgbClr val="002060"/>
                </a:solidFill>
              </a:rPr>
            </a:br>
            <a:r>
              <a:rPr lang="en-CA" sz="3100" dirty="0" smtClean="0">
                <a:solidFill>
                  <a:srgbClr val="002060"/>
                </a:solidFill>
                <a:hlinkClick r:id="rId3"/>
              </a:rPr>
              <a:t>www.nutristep.ca</a:t>
            </a:r>
            <a:r>
              <a:rPr lang="en-CA" sz="3500" dirty="0" smtClean="0">
                <a:solidFill>
                  <a:srgbClr val="002060"/>
                </a:solidFill>
              </a:rPr>
              <a:t/>
            </a:r>
            <a:br>
              <a:rPr lang="en-CA" sz="3500" dirty="0" smtClean="0">
                <a:solidFill>
                  <a:srgbClr val="002060"/>
                </a:solidFill>
              </a:rPr>
            </a:br>
            <a:endParaRPr lang="en-CA" sz="35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60032" y="1772816"/>
            <a:ext cx="4038600" cy="433979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b="1" dirty="0" smtClean="0"/>
              <a:t>Preschool </a:t>
            </a:r>
            <a:r>
              <a:rPr lang="en-CA" b="1" dirty="0" err="1" smtClean="0"/>
              <a:t>NutriSTEP</a:t>
            </a:r>
            <a:r>
              <a:rPr lang="en-US" b="1" baseline="30000" dirty="0"/>
              <a:t>®</a:t>
            </a:r>
            <a:r>
              <a:rPr lang="en-US" b="1" dirty="0"/>
              <a:t> </a:t>
            </a:r>
            <a:r>
              <a:rPr lang="en-US" b="1" dirty="0" smtClean="0"/>
              <a:t>(3-5 </a:t>
            </a:r>
            <a:r>
              <a:rPr lang="en-US" b="1" dirty="0" err="1" smtClean="0"/>
              <a:t>yrs</a:t>
            </a:r>
            <a:r>
              <a:rPr lang="en-US" b="1" dirty="0" smtClean="0"/>
              <a:t>)</a:t>
            </a:r>
          </a:p>
          <a:p>
            <a:pPr marL="0" indent="0">
              <a:buNone/>
            </a:pPr>
            <a:endParaRPr lang="en-CA" b="1" dirty="0" smtClean="0"/>
          </a:p>
          <a:p>
            <a:r>
              <a:rPr lang="en-CA" dirty="0" smtClean="0"/>
              <a:t>My </a:t>
            </a:r>
            <a:r>
              <a:rPr lang="en-CA" dirty="0"/>
              <a:t>child usually has milk </a:t>
            </a:r>
            <a:r>
              <a:rPr lang="en-CA" dirty="0" smtClean="0"/>
              <a:t>products</a:t>
            </a:r>
            <a:endParaRPr lang="en-CA" dirty="0"/>
          </a:p>
          <a:p>
            <a:r>
              <a:rPr lang="en-CA" dirty="0" smtClean="0"/>
              <a:t>I </a:t>
            </a:r>
            <a:r>
              <a:rPr lang="en-CA" dirty="0"/>
              <a:t>have difficulty buying food to feed my child </a:t>
            </a:r>
            <a:r>
              <a:rPr lang="en-CA" dirty="0" smtClean="0"/>
              <a:t>because food </a:t>
            </a:r>
            <a:r>
              <a:rPr lang="en-CA" dirty="0"/>
              <a:t>is </a:t>
            </a:r>
            <a:r>
              <a:rPr lang="en-CA" dirty="0" smtClean="0"/>
              <a:t>expensive</a:t>
            </a:r>
            <a:endParaRPr lang="en-CA" dirty="0"/>
          </a:p>
          <a:p>
            <a:r>
              <a:rPr lang="en-CA" dirty="0" smtClean="0"/>
              <a:t>My </a:t>
            </a:r>
            <a:r>
              <a:rPr lang="en-CA" dirty="0"/>
              <a:t>child has problems chewing, swallowing, gagging </a:t>
            </a:r>
            <a:r>
              <a:rPr lang="en-CA" dirty="0" smtClean="0"/>
              <a:t>or choking </a:t>
            </a:r>
            <a:r>
              <a:rPr lang="en-CA" dirty="0"/>
              <a:t>when </a:t>
            </a:r>
            <a:r>
              <a:rPr lang="en-CA" dirty="0" smtClean="0"/>
              <a:t>eating</a:t>
            </a:r>
            <a:endParaRPr lang="en-CA" dirty="0"/>
          </a:p>
          <a:p>
            <a:r>
              <a:rPr lang="en-CA" dirty="0" smtClean="0"/>
              <a:t>My </a:t>
            </a:r>
            <a:r>
              <a:rPr lang="en-CA" dirty="0"/>
              <a:t>child is not hungry at mealtimes because </a:t>
            </a:r>
            <a:r>
              <a:rPr lang="en-CA" dirty="0" smtClean="0"/>
              <a:t>he/she drinks </a:t>
            </a:r>
            <a:r>
              <a:rPr lang="en-CA" dirty="0"/>
              <a:t>all </a:t>
            </a:r>
            <a:r>
              <a:rPr lang="en-CA" dirty="0" smtClean="0"/>
              <a:t>day</a:t>
            </a:r>
            <a:endParaRPr lang="en-CA" dirty="0"/>
          </a:p>
          <a:p>
            <a:r>
              <a:rPr lang="en-CA" dirty="0" smtClean="0"/>
              <a:t>My </a:t>
            </a:r>
            <a:r>
              <a:rPr lang="en-CA" dirty="0"/>
              <a:t>child usually takes </a:t>
            </a:r>
            <a:r>
              <a:rPr lang="en-CA" dirty="0" smtClean="0"/>
              <a:t>supplements</a:t>
            </a:r>
            <a:endParaRPr lang="en-CA" dirty="0"/>
          </a:p>
          <a:p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181006"/>
            <a:ext cx="1620000" cy="2340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14" y="332656"/>
            <a:ext cx="1506379" cy="1292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727504" y="136614"/>
            <a:ext cx="184731" cy="6048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7504" y="1772816"/>
            <a:ext cx="4038600" cy="4525963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b="1" dirty="0" smtClean="0"/>
              <a:t>Toddler </a:t>
            </a:r>
            <a:r>
              <a:rPr lang="en-CA" b="1" dirty="0" err="1" smtClean="0"/>
              <a:t>NutriSTEP</a:t>
            </a:r>
            <a:r>
              <a:rPr lang="en-US" b="1" baseline="30000" dirty="0" smtClean="0"/>
              <a:t>®</a:t>
            </a:r>
            <a:r>
              <a:rPr lang="en-US" b="1" dirty="0" smtClean="0"/>
              <a:t> (18-35 mo)</a:t>
            </a:r>
          </a:p>
          <a:p>
            <a:pPr marL="0" indent="0">
              <a:buNone/>
            </a:pPr>
            <a:endParaRPr lang="en-CA" b="1" dirty="0" smtClean="0"/>
          </a:p>
          <a:p>
            <a:r>
              <a:rPr lang="en-CA" dirty="0" smtClean="0"/>
              <a:t>My </a:t>
            </a:r>
            <a:r>
              <a:rPr lang="en-CA" dirty="0"/>
              <a:t>child usually has milk </a:t>
            </a:r>
            <a:r>
              <a:rPr lang="en-CA" dirty="0" smtClean="0"/>
              <a:t>products</a:t>
            </a:r>
            <a:endParaRPr lang="en-CA" dirty="0"/>
          </a:p>
          <a:p>
            <a:r>
              <a:rPr lang="en-CA" dirty="0" smtClean="0"/>
              <a:t>My </a:t>
            </a:r>
            <a:r>
              <a:rPr lang="en-CA" dirty="0"/>
              <a:t>child usually drinks juice or flavoured </a:t>
            </a:r>
            <a:r>
              <a:rPr lang="en-CA" dirty="0" smtClean="0"/>
              <a:t>beverages</a:t>
            </a:r>
            <a:endParaRPr lang="en-CA" dirty="0"/>
          </a:p>
          <a:p>
            <a:r>
              <a:rPr lang="en-CA" dirty="0" smtClean="0"/>
              <a:t>I </a:t>
            </a:r>
            <a:r>
              <a:rPr lang="en-CA" dirty="0"/>
              <a:t>have difficulty buying food I want to feed my child because food </a:t>
            </a:r>
            <a:r>
              <a:rPr lang="en-CA" dirty="0" smtClean="0"/>
              <a:t>is expensive</a:t>
            </a:r>
            <a:endParaRPr lang="en-CA" dirty="0"/>
          </a:p>
          <a:p>
            <a:r>
              <a:rPr lang="en-CA" dirty="0" smtClean="0"/>
              <a:t>My </a:t>
            </a:r>
            <a:r>
              <a:rPr lang="en-CA" dirty="0"/>
              <a:t>child has problems chewing, swallowing, gagging or choking when </a:t>
            </a:r>
            <a:r>
              <a:rPr lang="en-CA" dirty="0" smtClean="0"/>
              <a:t>eating</a:t>
            </a:r>
            <a:endParaRPr lang="en-CA" dirty="0"/>
          </a:p>
          <a:p>
            <a:r>
              <a:rPr lang="en-CA" dirty="0" smtClean="0"/>
              <a:t>My </a:t>
            </a:r>
            <a:r>
              <a:rPr lang="en-CA" dirty="0"/>
              <a:t>child drinks from a baby bottle with a </a:t>
            </a:r>
            <a:r>
              <a:rPr lang="en-CA" dirty="0" smtClean="0"/>
              <a:t>nipple</a:t>
            </a:r>
            <a:endParaRPr lang="en-CA" dirty="0"/>
          </a:p>
          <a:p>
            <a:r>
              <a:rPr lang="en-CA" dirty="0" smtClean="0"/>
              <a:t>My </a:t>
            </a:r>
            <a:r>
              <a:rPr lang="en-CA" dirty="0"/>
              <a:t>child is hungry at mealtimes</a:t>
            </a:r>
            <a:r>
              <a:rPr lang="en-CA" dirty="0" smtClean="0"/>
              <a:t>	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8935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178" y="181006"/>
            <a:ext cx="6543692" cy="943738"/>
          </a:xfrm>
        </p:spPr>
        <p:txBody>
          <a:bodyPr>
            <a:normAutofit/>
          </a:bodyPr>
          <a:lstStyle/>
          <a:p>
            <a:pPr algn="ctr"/>
            <a:r>
              <a:rPr lang="en-CA" sz="3500" dirty="0">
                <a:solidFill>
                  <a:srgbClr val="002060"/>
                </a:solidFill>
              </a:rPr>
              <a:t>PEN</a:t>
            </a:r>
            <a:r>
              <a:rPr lang="en-CA" sz="3500" baseline="30000" dirty="0">
                <a:solidFill>
                  <a:srgbClr val="002060"/>
                </a:solidFill>
              </a:rPr>
              <a:t>®</a:t>
            </a:r>
            <a:r>
              <a:rPr lang="en-CA" sz="3500" dirty="0">
                <a:solidFill>
                  <a:srgbClr val="002060"/>
                </a:solidFill>
              </a:rPr>
              <a:t> Key </a:t>
            </a:r>
            <a:r>
              <a:rPr lang="en-CA" sz="3500" dirty="0" smtClean="0">
                <a:solidFill>
                  <a:srgbClr val="002060"/>
                </a:solidFill>
              </a:rPr>
              <a:t>Practice Points</a:t>
            </a:r>
            <a:endParaRPr lang="en-CA" sz="3500" dirty="0">
              <a:solidFill>
                <a:srgbClr val="002060"/>
              </a:solidFill>
            </a:endParaRPr>
          </a:p>
        </p:txBody>
      </p:sp>
      <p:pic>
        <p:nvPicPr>
          <p:cNvPr id="4" name="Content Placeholder 3" descr="PEN Registered Logo.png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268760"/>
            <a:ext cx="4282504" cy="20162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504" y="181006"/>
            <a:ext cx="1620000" cy="2340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1727504" y="181006"/>
            <a:ext cx="184731" cy="6048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95536" y="1630449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Spring 2015</a:t>
            </a:r>
          </a:p>
          <a:p>
            <a:pPr lvl="1"/>
            <a:r>
              <a:rPr lang="en-CA" dirty="0" smtClean="0"/>
              <a:t>Key practice points drafted</a:t>
            </a:r>
          </a:p>
          <a:p>
            <a:r>
              <a:rPr lang="en-CA" dirty="0" smtClean="0"/>
              <a:t>Summer 2015</a:t>
            </a:r>
          </a:p>
          <a:p>
            <a:pPr lvl="1"/>
            <a:r>
              <a:rPr lang="en-CA" dirty="0" smtClean="0"/>
              <a:t>Expert review committee</a:t>
            </a:r>
          </a:p>
          <a:p>
            <a:r>
              <a:rPr lang="en-CA" dirty="0" smtClean="0"/>
              <a:t>Accessible through NOSM Library </a:t>
            </a:r>
          </a:p>
          <a:p>
            <a:pPr lvl="1"/>
            <a:r>
              <a:rPr lang="en-CA" dirty="0" smtClean="0"/>
              <a:t>Databases</a:t>
            </a:r>
          </a:p>
          <a:p>
            <a:pPr lvl="1"/>
            <a:r>
              <a:rPr lang="en-CA" dirty="0" err="1" smtClean="0"/>
              <a:t>Libguide</a:t>
            </a:r>
            <a:r>
              <a:rPr lang="en-CA" dirty="0" smtClean="0"/>
              <a:t>/Dietetics &amp; Human Nutrition</a:t>
            </a:r>
            <a:endParaRPr lang="en-CA" dirty="0"/>
          </a:p>
        </p:txBody>
      </p:sp>
      <p:pic>
        <p:nvPicPr>
          <p:cNvPr id="7" name="Picture 2" descr="C:\Users\Lee\Desktop\NOSM administration\DTS\graphics and ppt\NOSM librar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356992"/>
            <a:ext cx="4210496" cy="2691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307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835696" y="181006"/>
            <a:ext cx="6543692" cy="634082"/>
          </a:xfrm>
        </p:spPr>
        <p:txBody>
          <a:bodyPr>
            <a:normAutofit/>
          </a:bodyPr>
          <a:lstStyle/>
          <a:p>
            <a:pPr algn="ctr"/>
            <a:r>
              <a:rPr lang="fr-CA" sz="3500" dirty="0" err="1" smtClean="0">
                <a:solidFill>
                  <a:srgbClr val="002060"/>
                </a:solidFill>
              </a:rPr>
              <a:t>References</a:t>
            </a:r>
            <a:endParaRPr lang="fr-CA" sz="35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81006"/>
            <a:ext cx="1620000" cy="2340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1727504" y="136614"/>
            <a:ext cx="184731" cy="6048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7504" y="1000038"/>
            <a:ext cx="9036496" cy="5184576"/>
          </a:xfrm>
        </p:spPr>
        <p:txBody>
          <a:bodyPr>
            <a:noAutofit/>
          </a:bodyPr>
          <a:lstStyle/>
          <a:p>
            <a:r>
              <a:rPr lang="en-CA" sz="1500" dirty="0" err="1" smtClean="0">
                <a:solidFill>
                  <a:schemeClr val="tx1"/>
                </a:solidFill>
              </a:rPr>
              <a:t>Schroth</a:t>
            </a:r>
            <a:r>
              <a:rPr lang="en-CA" sz="1500" dirty="0" smtClean="0">
                <a:solidFill>
                  <a:schemeClr val="tx1"/>
                </a:solidFill>
              </a:rPr>
              <a:t> </a:t>
            </a:r>
            <a:r>
              <a:rPr lang="en-CA" sz="1500" dirty="0">
                <a:solidFill>
                  <a:schemeClr val="tx1"/>
                </a:solidFill>
              </a:rPr>
              <a:t>R, Harrison R, Moffatt. Oral health of indigenous children and the influence of early childhood caries on childhood health and well-being. </a:t>
            </a:r>
            <a:r>
              <a:rPr lang="en-CA" sz="1500" dirty="0" err="1">
                <a:solidFill>
                  <a:schemeClr val="tx1"/>
                </a:solidFill>
              </a:rPr>
              <a:t>Pediatr</a:t>
            </a:r>
            <a:r>
              <a:rPr lang="en-CA" sz="1500" dirty="0">
                <a:solidFill>
                  <a:schemeClr val="tx1"/>
                </a:solidFill>
              </a:rPr>
              <a:t> </a:t>
            </a:r>
            <a:r>
              <a:rPr lang="en-CA" sz="1500" dirty="0" err="1">
                <a:solidFill>
                  <a:schemeClr val="tx1"/>
                </a:solidFill>
              </a:rPr>
              <a:t>Clin</a:t>
            </a:r>
            <a:r>
              <a:rPr lang="en-CA" sz="1500" dirty="0">
                <a:solidFill>
                  <a:schemeClr val="tx1"/>
                </a:solidFill>
              </a:rPr>
              <a:t> North Am. 2009; 56, 1481–99. </a:t>
            </a:r>
          </a:p>
          <a:p>
            <a:r>
              <a:rPr lang="en-CA" sz="1500" dirty="0" smtClean="0">
                <a:solidFill>
                  <a:schemeClr val="tx1"/>
                </a:solidFill>
              </a:rPr>
              <a:t>Lawrence </a:t>
            </a:r>
            <a:r>
              <a:rPr lang="en-CA" sz="1500" dirty="0">
                <a:solidFill>
                  <a:schemeClr val="tx1"/>
                </a:solidFill>
              </a:rPr>
              <a:t>H, </a:t>
            </a:r>
            <a:r>
              <a:rPr lang="en-CA" sz="1500" dirty="0" err="1">
                <a:solidFill>
                  <a:schemeClr val="tx1"/>
                </a:solidFill>
              </a:rPr>
              <a:t>Romanetz</a:t>
            </a:r>
            <a:r>
              <a:rPr lang="en-CA" sz="1500" dirty="0">
                <a:solidFill>
                  <a:schemeClr val="tx1"/>
                </a:solidFill>
              </a:rPr>
              <a:t> M, Rutherford, </a:t>
            </a:r>
            <a:r>
              <a:rPr lang="en-CA" sz="1500" dirty="0" err="1">
                <a:solidFill>
                  <a:schemeClr val="tx1"/>
                </a:solidFill>
              </a:rPr>
              <a:t>Cappel</a:t>
            </a:r>
            <a:r>
              <a:rPr lang="en-CA" sz="1500" dirty="0">
                <a:solidFill>
                  <a:schemeClr val="tx1"/>
                </a:solidFill>
              </a:rPr>
              <a:t> L, </a:t>
            </a:r>
            <a:r>
              <a:rPr lang="en-CA" sz="1500" dirty="0" err="1">
                <a:solidFill>
                  <a:schemeClr val="tx1"/>
                </a:solidFill>
              </a:rPr>
              <a:t>Binguis</a:t>
            </a:r>
            <a:r>
              <a:rPr lang="en-CA" sz="1500" dirty="0">
                <a:solidFill>
                  <a:schemeClr val="tx1"/>
                </a:solidFill>
              </a:rPr>
              <a:t> D, Rogers J. Effects of community-based prenatal nutrition program on the oral health of Aboriginal preschool children in northern Ontario. Probe. 2004; 38(4): 172-190.  </a:t>
            </a:r>
          </a:p>
          <a:p>
            <a:r>
              <a:rPr lang="en-CA" sz="1500" dirty="0" err="1" smtClean="0">
                <a:solidFill>
                  <a:schemeClr val="tx1"/>
                </a:solidFill>
              </a:rPr>
              <a:t>Cidro</a:t>
            </a:r>
            <a:r>
              <a:rPr lang="en-CA" sz="1500" dirty="0" smtClean="0">
                <a:solidFill>
                  <a:schemeClr val="tx1"/>
                </a:solidFill>
              </a:rPr>
              <a:t> </a:t>
            </a:r>
            <a:r>
              <a:rPr lang="en-CA" sz="1500" dirty="0">
                <a:solidFill>
                  <a:schemeClr val="tx1"/>
                </a:solidFill>
              </a:rPr>
              <a:t>J, </a:t>
            </a:r>
            <a:r>
              <a:rPr lang="en-CA" sz="1500" dirty="0" err="1">
                <a:solidFill>
                  <a:schemeClr val="tx1"/>
                </a:solidFill>
              </a:rPr>
              <a:t>Zahayko</a:t>
            </a:r>
            <a:r>
              <a:rPr lang="en-CA" sz="1500" dirty="0">
                <a:solidFill>
                  <a:schemeClr val="tx1"/>
                </a:solidFill>
              </a:rPr>
              <a:t> L, Lawrence H, </a:t>
            </a:r>
            <a:r>
              <a:rPr lang="en-CA" sz="1500" dirty="0" err="1">
                <a:solidFill>
                  <a:schemeClr val="tx1"/>
                </a:solidFill>
              </a:rPr>
              <a:t>Mcgregor</a:t>
            </a:r>
            <a:r>
              <a:rPr lang="en-CA" sz="1500" dirty="0">
                <a:solidFill>
                  <a:schemeClr val="tx1"/>
                </a:solidFill>
              </a:rPr>
              <a:t> M, </a:t>
            </a:r>
            <a:r>
              <a:rPr lang="en-CA" sz="1500" dirty="0" err="1">
                <a:solidFill>
                  <a:schemeClr val="tx1"/>
                </a:solidFill>
              </a:rPr>
              <a:t>Mckay</a:t>
            </a:r>
            <a:r>
              <a:rPr lang="en-CA" sz="1500" dirty="0">
                <a:solidFill>
                  <a:schemeClr val="tx1"/>
                </a:solidFill>
              </a:rPr>
              <a:t> K. Traditional and cultural approaches to childrearing : preventing early childhood caries in Norway House Cree Nation, Manitoba. Rural and Remote Health. 2014 Oct 29 [cited 2014 Nov 23]; 14(4): 2968. [</a:t>
            </a:r>
            <a:r>
              <a:rPr lang="en-CA" sz="1500" dirty="0" err="1">
                <a:solidFill>
                  <a:schemeClr val="tx1"/>
                </a:solidFill>
              </a:rPr>
              <a:t>Epub</a:t>
            </a:r>
            <a:r>
              <a:rPr lang="en-CA" sz="1500" dirty="0">
                <a:solidFill>
                  <a:schemeClr val="tx1"/>
                </a:solidFill>
              </a:rPr>
              <a:t> ahead of print</a:t>
            </a:r>
            <a:r>
              <a:rPr lang="en-CA" sz="1500" dirty="0" smtClean="0">
                <a:solidFill>
                  <a:schemeClr val="tx1"/>
                </a:solidFill>
              </a:rPr>
              <a:t>]</a:t>
            </a:r>
            <a:endParaRPr lang="en-CA" sz="1500" dirty="0">
              <a:solidFill>
                <a:schemeClr val="tx1"/>
              </a:solidFill>
            </a:endParaRPr>
          </a:p>
          <a:p>
            <a:r>
              <a:rPr lang="en-CA" sz="1500" dirty="0">
                <a:solidFill>
                  <a:schemeClr val="tx1"/>
                </a:solidFill>
              </a:rPr>
              <a:t>Prowse S, </a:t>
            </a:r>
            <a:r>
              <a:rPr lang="en-CA" sz="1500" dirty="0" err="1">
                <a:solidFill>
                  <a:schemeClr val="tx1"/>
                </a:solidFill>
              </a:rPr>
              <a:t>Schroth</a:t>
            </a:r>
            <a:r>
              <a:rPr lang="en-CA" sz="1500" dirty="0">
                <a:solidFill>
                  <a:schemeClr val="tx1"/>
                </a:solidFill>
              </a:rPr>
              <a:t> R, Wilson A, Edwards J, </a:t>
            </a:r>
            <a:r>
              <a:rPr lang="en-CA" sz="1500" dirty="0" err="1">
                <a:solidFill>
                  <a:schemeClr val="tx1"/>
                </a:solidFill>
              </a:rPr>
              <a:t>Sarson</a:t>
            </a:r>
            <a:r>
              <a:rPr lang="en-CA" sz="1500" dirty="0">
                <a:solidFill>
                  <a:schemeClr val="tx1"/>
                </a:solidFill>
              </a:rPr>
              <a:t> J, Levi J, Moffatt M. Diversity considerations for promoting early childhood oral health: a pilot study. </a:t>
            </a:r>
            <a:r>
              <a:rPr lang="en-CA" sz="1500" dirty="0" err="1">
                <a:solidFill>
                  <a:schemeClr val="tx1"/>
                </a:solidFill>
              </a:rPr>
              <a:t>Int</a:t>
            </a:r>
            <a:r>
              <a:rPr lang="en-CA" sz="1500" dirty="0">
                <a:solidFill>
                  <a:schemeClr val="tx1"/>
                </a:solidFill>
              </a:rPr>
              <a:t> J Dent. 2014 Jan 30 [cited 2014 Nov 23]; 2014. [</a:t>
            </a:r>
            <a:r>
              <a:rPr lang="en-CA" sz="1500" dirty="0" err="1">
                <a:solidFill>
                  <a:schemeClr val="tx1"/>
                </a:solidFill>
              </a:rPr>
              <a:t>Epub</a:t>
            </a:r>
            <a:r>
              <a:rPr lang="en-CA" sz="1500" dirty="0">
                <a:solidFill>
                  <a:schemeClr val="tx1"/>
                </a:solidFill>
              </a:rPr>
              <a:t> ahead of print]</a:t>
            </a:r>
          </a:p>
          <a:p>
            <a:r>
              <a:rPr lang="en-CA" sz="1500" dirty="0" err="1">
                <a:solidFill>
                  <a:schemeClr val="tx1"/>
                </a:solidFill>
              </a:rPr>
              <a:t>Schroth</a:t>
            </a:r>
            <a:r>
              <a:rPr lang="en-CA" sz="1500" dirty="0">
                <a:solidFill>
                  <a:schemeClr val="tx1"/>
                </a:solidFill>
              </a:rPr>
              <a:t> RJ, Lavelle C, Tate R, Bruce S, Billings RJ, Moffatt MEK. Prenatal vitamin D and dental caries in infants. </a:t>
            </a:r>
            <a:r>
              <a:rPr lang="en-CA" sz="1500" dirty="0" err="1">
                <a:solidFill>
                  <a:schemeClr val="tx1"/>
                </a:solidFill>
              </a:rPr>
              <a:t>Pediatrics</a:t>
            </a:r>
            <a:r>
              <a:rPr lang="en-CA" sz="1500" dirty="0">
                <a:solidFill>
                  <a:schemeClr val="tx1"/>
                </a:solidFill>
              </a:rPr>
              <a:t>. 2014 May;133(5); 1277-84</a:t>
            </a:r>
            <a:r>
              <a:rPr lang="en-CA" sz="1500" dirty="0" smtClean="0">
                <a:solidFill>
                  <a:schemeClr val="tx1"/>
                </a:solidFill>
              </a:rPr>
              <a:t>.</a:t>
            </a:r>
            <a:endParaRPr lang="en-CA" sz="1500" dirty="0">
              <a:solidFill>
                <a:schemeClr val="tx1"/>
              </a:solidFill>
            </a:endParaRPr>
          </a:p>
          <a:p>
            <a:r>
              <a:rPr lang="en-CA" sz="1500" dirty="0">
                <a:solidFill>
                  <a:schemeClr val="tx1"/>
                </a:solidFill>
              </a:rPr>
              <a:t>Pacey A, </a:t>
            </a:r>
            <a:r>
              <a:rPr lang="en-CA" sz="1500" dirty="0" err="1">
                <a:solidFill>
                  <a:schemeClr val="tx1"/>
                </a:solidFill>
              </a:rPr>
              <a:t>Nancarrow</a:t>
            </a:r>
            <a:r>
              <a:rPr lang="en-CA" sz="1500" dirty="0">
                <a:solidFill>
                  <a:schemeClr val="tx1"/>
                </a:solidFill>
              </a:rPr>
              <a:t> T, </a:t>
            </a:r>
            <a:r>
              <a:rPr lang="en-CA" sz="1500" dirty="0" err="1">
                <a:solidFill>
                  <a:schemeClr val="tx1"/>
                </a:solidFill>
              </a:rPr>
              <a:t>Egeland</a:t>
            </a:r>
            <a:r>
              <a:rPr lang="en-CA" sz="1500" dirty="0">
                <a:solidFill>
                  <a:schemeClr val="tx1"/>
                </a:solidFill>
              </a:rPr>
              <a:t> GM. Prevalence and risk factors for parental-reported oral health of Inuit preschoolers: Nunavut Inuit Child Health Survey, 2007-2008. Rural Remote Health. 2010 June 18 [ cited 2015 Feb 13]; 10(2) [</a:t>
            </a:r>
            <a:r>
              <a:rPr lang="en-CA" sz="1500" dirty="0" err="1">
                <a:solidFill>
                  <a:schemeClr val="tx1"/>
                </a:solidFill>
              </a:rPr>
              <a:t>Epub</a:t>
            </a:r>
            <a:r>
              <a:rPr lang="en-CA" sz="1500" dirty="0">
                <a:solidFill>
                  <a:schemeClr val="tx1"/>
                </a:solidFill>
              </a:rPr>
              <a:t> 2010 June 18</a:t>
            </a:r>
            <a:r>
              <a:rPr lang="en-CA" sz="1500" dirty="0" smtClean="0">
                <a:solidFill>
                  <a:schemeClr val="tx1"/>
                </a:solidFill>
              </a:rPr>
              <a:t>]</a:t>
            </a:r>
            <a:endParaRPr lang="en-CA" sz="1500" dirty="0">
              <a:solidFill>
                <a:schemeClr val="tx1"/>
              </a:solidFill>
            </a:endParaRPr>
          </a:p>
          <a:p>
            <a:r>
              <a:rPr lang="en-CA" sz="1500" dirty="0" err="1">
                <a:solidFill>
                  <a:schemeClr val="tx1"/>
                </a:solidFill>
              </a:rPr>
              <a:t>Schroth</a:t>
            </a:r>
            <a:r>
              <a:rPr lang="en-CA" sz="1500" dirty="0">
                <a:solidFill>
                  <a:schemeClr val="tx1"/>
                </a:solidFill>
              </a:rPr>
              <a:t> RJ,  </a:t>
            </a:r>
            <a:r>
              <a:rPr lang="en-CA" sz="1500" dirty="0" err="1">
                <a:solidFill>
                  <a:schemeClr val="tx1"/>
                </a:solidFill>
              </a:rPr>
              <a:t>Halchuk</a:t>
            </a:r>
            <a:r>
              <a:rPr lang="en-CA" sz="1500" dirty="0">
                <a:solidFill>
                  <a:schemeClr val="tx1"/>
                </a:solidFill>
              </a:rPr>
              <a:t> S,  Star L. Prevalence and risk factors of caregiver reported Severe Early Childhood Caries in Manitoba First Nations children: results from the RHS Phase 2 (2008-2010). </a:t>
            </a:r>
            <a:r>
              <a:rPr lang="en-CA" sz="1500" dirty="0" smtClean="0">
                <a:solidFill>
                  <a:schemeClr val="tx1"/>
                </a:solidFill>
              </a:rPr>
              <a:t>   </a:t>
            </a:r>
            <a:r>
              <a:rPr lang="en-CA" sz="1500" dirty="0" err="1" smtClean="0">
                <a:solidFill>
                  <a:schemeClr val="tx1"/>
                </a:solidFill>
              </a:rPr>
              <a:t>Int</a:t>
            </a:r>
            <a:r>
              <a:rPr lang="en-CA" sz="1500" dirty="0" smtClean="0">
                <a:solidFill>
                  <a:schemeClr val="tx1"/>
                </a:solidFill>
              </a:rPr>
              <a:t> </a:t>
            </a:r>
            <a:r>
              <a:rPr lang="en-CA" sz="1500" dirty="0">
                <a:solidFill>
                  <a:schemeClr val="tx1"/>
                </a:solidFill>
              </a:rPr>
              <a:t>J Circumpolar Health. 2013 Aug 5; 72</a:t>
            </a:r>
            <a:r>
              <a:rPr lang="en-CA" sz="1500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370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27504" y="136614"/>
            <a:ext cx="6543692" cy="922114"/>
          </a:xfrm>
        </p:spPr>
        <p:txBody>
          <a:bodyPr>
            <a:normAutofit/>
          </a:bodyPr>
          <a:lstStyle/>
          <a:p>
            <a:pPr algn="ctr"/>
            <a:r>
              <a:rPr lang="en-CA" sz="3500" dirty="0" smtClean="0">
                <a:solidFill>
                  <a:srgbClr val="002060"/>
                </a:solidFill>
              </a:rPr>
              <a:t>References</a:t>
            </a:r>
            <a:endParaRPr lang="en-CA" sz="35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81006"/>
            <a:ext cx="1620000" cy="2340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1727504" y="136614"/>
            <a:ext cx="184731" cy="6048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203886"/>
          </a:xfrm>
        </p:spPr>
        <p:txBody>
          <a:bodyPr>
            <a:noAutofit/>
          </a:bodyPr>
          <a:lstStyle/>
          <a:p>
            <a:r>
              <a:rPr lang="en-CA" sz="1500" dirty="0" err="1">
                <a:solidFill>
                  <a:schemeClr val="tx1"/>
                </a:solidFill>
              </a:rPr>
              <a:t>Leake</a:t>
            </a:r>
            <a:r>
              <a:rPr lang="en-CA" sz="1500" dirty="0">
                <a:solidFill>
                  <a:schemeClr val="tx1"/>
                </a:solidFill>
              </a:rPr>
              <a:t> J, </a:t>
            </a:r>
            <a:r>
              <a:rPr lang="en-CA" sz="1500" dirty="0" err="1">
                <a:solidFill>
                  <a:schemeClr val="tx1"/>
                </a:solidFill>
              </a:rPr>
              <a:t>Jozzy</a:t>
            </a:r>
            <a:r>
              <a:rPr lang="en-CA" sz="1500" dirty="0">
                <a:solidFill>
                  <a:schemeClr val="tx1"/>
                </a:solidFill>
              </a:rPr>
              <a:t> S, </a:t>
            </a:r>
            <a:r>
              <a:rPr lang="en-CA" sz="1500" dirty="0" err="1">
                <a:solidFill>
                  <a:schemeClr val="tx1"/>
                </a:solidFill>
              </a:rPr>
              <a:t>Uswak</a:t>
            </a:r>
            <a:r>
              <a:rPr lang="en-CA" sz="1500" dirty="0">
                <a:solidFill>
                  <a:schemeClr val="tx1"/>
                </a:solidFill>
              </a:rPr>
              <a:t> G. Severe dental caries, impacts and determinants among children 2-6 years of age in Inuvik Region, Northwest Territories, Canada. J Can Dent </a:t>
            </a:r>
            <a:r>
              <a:rPr lang="en-CA" sz="1500" dirty="0" err="1">
                <a:solidFill>
                  <a:schemeClr val="tx1"/>
                </a:solidFill>
              </a:rPr>
              <a:t>Assoc</a:t>
            </a:r>
            <a:r>
              <a:rPr lang="en-CA" sz="1500" dirty="0">
                <a:solidFill>
                  <a:schemeClr val="tx1"/>
                </a:solidFill>
              </a:rPr>
              <a:t> 2008; 74(6):</a:t>
            </a:r>
            <a:r>
              <a:rPr lang="en-CA" sz="1500" b="1" dirty="0">
                <a:solidFill>
                  <a:schemeClr val="tx1"/>
                </a:solidFill>
              </a:rPr>
              <a:t> </a:t>
            </a:r>
            <a:r>
              <a:rPr lang="en-CA" sz="1500" dirty="0">
                <a:solidFill>
                  <a:schemeClr val="tx1"/>
                </a:solidFill>
              </a:rPr>
              <a:t>519. </a:t>
            </a:r>
          </a:p>
          <a:p>
            <a:r>
              <a:rPr lang="en-CA" sz="1500" dirty="0" err="1" smtClean="0">
                <a:solidFill>
                  <a:schemeClr val="tx1"/>
                </a:solidFill>
              </a:rPr>
              <a:t>Schroth</a:t>
            </a:r>
            <a:r>
              <a:rPr lang="en-CA" sz="1500" dirty="0" smtClean="0">
                <a:solidFill>
                  <a:schemeClr val="tx1"/>
                </a:solidFill>
              </a:rPr>
              <a:t> </a:t>
            </a:r>
            <a:r>
              <a:rPr lang="en-CA" sz="1500" dirty="0">
                <a:solidFill>
                  <a:schemeClr val="tx1"/>
                </a:solidFill>
              </a:rPr>
              <a:t>R, </a:t>
            </a:r>
            <a:r>
              <a:rPr lang="en-CA" sz="1500" dirty="0" err="1">
                <a:solidFill>
                  <a:schemeClr val="tx1"/>
                </a:solidFill>
              </a:rPr>
              <a:t>Brothwell</a:t>
            </a:r>
            <a:r>
              <a:rPr lang="en-CA" sz="1500" dirty="0">
                <a:solidFill>
                  <a:schemeClr val="tx1"/>
                </a:solidFill>
              </a:rPr>
              <a:t> D, Moffatt M. Caregiver knowledge and attitudes of preschool oral health and early childhood caries (ECC). </a:t>
            </a:r>
            <a:r>
              <a:rPr lang="en-CA" sz="1500" dirty="0" err="1">
                <a:solidFill>
                  <a:schemeClr val="tx1"/>
                </a:solidFill>
              </a:rPr>
              <a:t>Int</a:t>
            </a:r>
            <a:r>
              <a:rPr lang="en-CA" sz="1500" dirty="0">
                <a:solidFill>
                  <a:schemeClr val="tx1"/>
                </a:solidFill>
              </a:rPr>
              <a:t> J Circumpolar Health. 2007 April; 66:2; 153-167.</a:t>
            </a:r>
          </a:p>
          <a:p>
            <a:r>
              <a:rPr lang="en-CA" sz="1500" dirty="0">
                <a:solidFill>
                  <a:schemeClr val="tx1"/>
                </a:solidFill>
              </a:rPr>
              <a:t>Health Canada, Canadian Paediatric Society, Dietitians of Canada, &amp; Breastfeeding Committee for Canada. </a:t>
            </a:r>
            <a:r>
              <a:rPr lang="en-US" sz="1500" dirty="0">
                <a:solidFill>
                  <a:schemeClr val="tx1"/>
                </a:solidFill>
                <a:hlinkClick r:id="rId3"/>
              </a:rPr>
              <a:t>Nutrition for healthy term infants: Recommendations from six to 24 months</a:t>
            </a:r>
            <a:r>
              <a:rPr lang="en-CA" sz="1500" dirty="0">
                <a:solidFill>
                  <a:schemeClr val="tx1"/>
                </a:solidFill>
              </a:rPr>
              <a:t>; 2014 [cited 2015 April 6]. Available from </a:t>
            </a:r>
            <a:r>
              <a:rPr lang="en-US" sz="1500" u="sng" dirty="0">
                <a:solidFill>
                  <a:schemeClr val="tx1"/>
                </a:solidFill>
                <a:hlinkClick r:id="rId3"/>
              </a:rPr>
              <a:t>http://www.hc-sc.gc.ca/fn-an/nutrition/infant-nourisson/recom/recom-6-24-months-6-24-mois-eng.php</a:t>
            </a:r>
            <a:r>
              <a:rPr lang="en-CA" sz="1500" dirty="0">
                <a:solidFill>
                  <a:schemeClr val="tx1"/>
                </a:solidFill>
              </a:rPr>
              <a:t>  </a:t>
            </a:r>
          </a:p>
          <a:p>
            <a:r>
              <a:rPr lang="en-CA" sz="1500" dirty="0">
                <a:solidFill>
                  <a:schemeClr val="tx1"/>
                </a:solidFill>
              </a:rPr>
              <a:t>Health Canada. Vitamin D and Calcium: updated dietary reference intakes; 2012 [cited 2015 April 6]. Available from: </a:t>
            </a:r>
            <a:r>
              <a:rPr lang="en-US" sz="1500" u="sng" dirty="0">
                <a:solidFill>
                  <a:schemeClr val="tx1"/>
                </a:solidFill>
                <a:hlinkClick r:id="rId4"/>
              </a:rPr>
              <a:t>http://www.hc-sc.gc.ca/fn-an/nutrition/vitamin/vita-d-eng.php</a:t>
            </a:r>
            <a:r>
              <a:rPr lang="en-CA" sz="1500" dirty="0">
                <a:solidFill>
                  <a:schemeClr val="tx1"/>
                </a:solidFill>
              </a:rPr>
              <a:t> </a:t>
            </a:r>
          </a:p>
          <a:p>
            <a:r>
              <a:rPr lang="en-CA" sz="1500" dirty="0">
                <a:solidFill>
                  <a:schemeClr val="tx1"/>
                </a:solidFill>
              </a:rPr>
              <a:t>Health Canada. Dietary Reference Intake. Table 1 – reference values for vitamins; 2010 [cited 2015 April 6]. </a:t>
            </a:r>
            <a:r>
              <a:rPr lang="en-US" sz="1500" u="sng" dirty="0">
                <a:solidFill>
                  <a:schemeClr val="tx1"/>
                </a:solidFill>
                <a:hlinkClick r:id="rId5"/>
              </a:rPr>
              <a:t>http://www.hc-sc.gc.ca/fn-an/nutrition/reference/table/ref_vitam_tbl-eng.php</a:t>
            </a:r>
            <a:r>
              <a:rPr lang="en-CA" sz="1500" dirty="0">
                <a:solidFill>
                  <a:schemeClr val="tx1"/>
                </a:solidFill>
              </a:rPr>
              <a:t> </a:t>
            </a:r>
          </a:p>
          <a:p>
            <a:r>
              <a:rPr lang="en-CA" sz="1500" dirty="0" err="1">
                <a:solidFill>
                  <a:schemeClr val="tx1"/>
                </a:solidFill>
              </a:rPr>
              <a:t>NutriSTEP</a:t>
            </a:r>
            <a:r>
              <a:rPr lang="en-CA" sz="1500" baseline="30000" dirty="0">
                <a:solidFill>
                  <a:schemeClr val="tx1"/>
                </a:solidFill>
              </a:rPr>
              <a:t>® </a:t>
            </a:r>
            <a:r>
              <a:rPr lang="en-CA" sz="1500" dirty="0">
                <a:solidFill>
                  <a:schemeClr val="tx1"/>
                </a:solidFill>
              </a:rPr>
              <a:t>Nutrition screening tool for toddlers and preschoolers; 2014 [cited 2014 Nov 23] Available from: </a:t>
            </a:r>
            <a:r>
              <a:rPr lang="en-US" sz="1500" u="sng" dirty="0">
                <a:solidFill>
                  <a:schemeClr val="tx1"/>
                </a:solidFill>
                <a:hlinkClick r:id="rId6"/>
              </a:rPr>
              <a:t>www.nutristep.ca</a:t>
            </a:r>
            <a:r>
              <a:rPr lang="en-CA" sz="1500" dirty="0">
                <a:solidFill>
                  <a:schemeClr val="tx1"/>
                </a:solidFill>
              </a:rPr>
              <a:t> </a:t>
            </a:r>
          </a:p>
          <a:p>
            <a:r>
              <a:rPr lang="en-CA" sz="1500" dirty="0" err="1">
                <a:solidFill>
                  <a:schemeClr val="tx1"/>
                </a:solidFill>
              </a:rPr>
              <a:t>Nutri</a:t>
            </a:r>
            <a:r>
              <a:rPr lang="en-CA" sz="1500" dirty="0">
                <a:solidFill>
                  <a:schemeClr val="tx1"/>
                </a:solidFill>
              </a:rPr>
              <a:t>-e-STEP. Nutrition screening tool for toddlers and preschoolers; 2014 [cited 2014 Nov 23]. Available from: </a:t>
            </a:r>
            <a:r>
              <a:rPr lang="en-US" sz="1500" u="sng" dirty="0">
                <a:solidFill>
                  <a:schemeClr val="tx1"/>
                </a:solidFill>
                <a:hlinkClick r:id="rId7"/>
              </a:rPr>
              <a:t>www.nutritionscreen.ca</a:t>
            </a:r>
            <a:r>
              <a:rPr lang="en-CA" sz="15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en-CA" sz="1400" dirty="0">
              <a:solidFill>
                <a:srgbClr val="FF0000"/>
              </a:solidFill>
            </a:endParaRPr>
          </a:p>
          <a:p>
            <a:pPr marL="228600" lvl="0" indent="-228600">
              <a:buFont typeface="+mj-lt"/>
              <a:buAutoNum type="arabicPeriod"/>
            </a:pPr>
            <a:endParaRPr lang="en-CA" sz="1400" dirty="0">
              <a:solidFill>
                <a:srgbClr val="C00000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CA" sz="12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fr-CA" sz="1200" dirty="0">
              <a:solidFill>
                <a:schemeClr val="tx1"/>
              </a:solidFill>
            </a:endParaRPr>
          </a:p>
          <a:p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234686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08006"/>
            <a:ext cx="6543692" cy="844730"/>
          </a:xfrm>
        </p:spPr>
        <p:txBody>
          <a:bodyPr>
            <a:normAutofit/>
          </a:bodyPr>
          <a:lstStyle/>
          <a:p>
            <a:pPr algn="ctr"/>
            <a:r>
              <a:rPr lang="en-CA" sz="3500" dirty="0">
                <a:solidFill>
                  <a:srgbClr val="002060"/>
                </a:solidFill>
              </a:rPr>
              <a:t>References</a:t>
            </a:r>
            <a:endParaRPr lang="en-CA" sz="3500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81006"/>
            <a:ext cx="1620000" cy="2340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1727504" y="136614"/>
            <a:ext cx="184731" cy="6048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016" y="1268760"/>
            <a:ext cx="8856984" cy="4525963"/>
          </a:xfrm>
        </p:spPr>
        <p:txBody>
          <a:bodyPr>
            <a:normAutofit/>
          </a:bodyPr>
          <a:lstStyle/>
          <a:p>
            <a:r>
              <a:rPr lang="en-CA" sz="1500" dirty="0" err="1">
                <a:solidFill>
                  <a:schemeClr val="tx1"/>
                </a:solidFill>
              </a:rPr>
              <a:t>Caulfiel</a:t>
            </a:r>
            <a:r>
              <a:rPr lang="en-CA" sz="1500" dirty="0">
                <a:solidFill>
                  <a:schemeClr val="tx1"/>
                </a:solidFill>
              </a:rPr>
              <a:t> PW, </a:t>
            </a:r>
            <a:r>
              <a:rPr lang="en-CA" sz="1500" dirty="0" err="1">
                <a:solidFill>
                  <a:schemeClr val="tx1"/>
                </a:solidFill>
              </a:rPr>
              <a:t>Bromage</a:t>
            </a:r>
            <a:r>
              <a:rPr lang="en-CA" sz="1500" dirty="0">
                <a:solidFill>
                  <a:schemeClr val="tx1"/>
                </a:solidFill>
              </a:rPr>
              <a:t> TG. Hypoplasia-associated severe early childhood caries – A proposed definition. J Dent Res. 2012; 91 (6): 544-550. </a:t>
            </a:r>
          </a:p>
          <a:p>
            <a:r>
              <a:rPr lang="en-CA" sz="1500" dirty="0">
                <a:solidFill>
                  <a:schemeClr val="tx1"/>
                </a:solidFill>
              </a:rPr>
              <a:t>Gussy MC, Waters EG, Walsh O, Kilpatrick NM. Early childhood caries: current evidence for aetiology and prevention. J </a:t>
            </a:r>
            <a:r>
              <a:rPr lang="en-CA" sz="1500" dirty="0" err="1">
                <a:solidFill>
                  <a:schemeClr val="tx1"/>
                </a:solidFill>
              </a:rPr>
              <a:t>Paediatr</a:t>
            </a:r>
            <a:r>
              <a:rPr lang="en-CA" sz="1500" dirty="0">
                <a:solidFill>
                  <a:schemeClr val="tx1"/>
                </a:solidFill>
              </a:rPr>
              <a:t> and child health. 2006; 42; 37-43</a:t>
            </a:r>
            <a:r>
              <a:rPr lang="en-CA" sz="15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CA" sz="1500" dirty="0"/>
              <a:t>Irvine JD, </a:t>
            </a:r>
            <a:r>
              <a:rPr lang="en-CA" sz="1500" dirty="0" err="1"/>
              <a:t>Holve</a:t>
            </a:r>
            <a:r>
              <a:rPr lang="en-CA" sz="1500" dirty="0"/>
              <a:t> S, </a:t>
            </a:r>
            <a:r>
              <a:rPr lang="en-CA" sz="1500" dirty="0" err="1"/>
              <a:t>Krol</a:t>
            </a:r>
            <a:r>
              <a:rPr lang="en-CA" sz="1500" dirty="0"/>
              <a:t> D, </a:t>
            </a:r>
            <a:r>
              <a:rPr lang="en-CA" sz="1500" dirty="0" err="1"/>
              <a:t>Schroth</a:t>
            </a:r>
            <a:r>
              <a:rPr lang="en-CA" sz="1500" dirty="0"/>
              <a:t> R, Canadian Pediatric Society, First Nations, Inuit, and Métis Health Committee and American Academy of Pediatrics, Committee on Native American Child Health. Early childhood caries in Indigenous communities. A joint statement with the American Academy of Pediatrics. J </a:t>
            </a:r>
            <a:r>
              <a:rPr lang="en-CA" sz="1500" dirty="0" err="1"/>
              <a:t>Paediatr</a:t>
            </a:r>
            <a:r>
              <a:rPr lang="en-CA" sz="1500" dirty="0"/>
              <a:t> and child health [cited 2015 April 1]:2011;16(6):351-364. </a:t>
            </a:r>
            <a:r>
              <a:rPr lang="en-US" sz="1500" dirty="0"/>
              <a:t> </a:t>
            </a:r>
          </a:p>
          <a:p>
            <a:r>
              <a:rPr lang="en-CA" sz="1500" dirty="0" smtClean="0"/>
              <a:t>Canadian </a:t>
            </a:r>
            <a:r>
              <a:rPr lang="en-CA" sz="1500" dirty="0"/>
              <a:t>Dental Association. CDA position on early childhood caries. 2010. Available from: </a:t>
            </a:r>
            <a:r>
              <a:rPr lang="en-CA" sz="1500" u="sng" dirty="0">
                <a:hlinkClick r:id="rId2"/>
              </a:rPr>
              <a:t>http://www.cda-adc.ca/_files/position_statements/earlyChildhoodCaries.pdf</a:t>
            </a:r>
            <a:endParaRPr lang="en-CA" sz="1500" dirty="0"/>
          </a:p>
          <a:p>
            <a:r>
              <a:rPr lang="en-CA" sz="1500" dirty="0"/>
              <a:t>American Academy of Pediatric Dentistry. Guideline on caries-risk assessment and management for infants, children, and adolescents. </a:t>
            </a:r>
            <a:r>
              <a:rPr lang="en-CA" sz="1500" dirty="0" err="1"/>
              <a:t>Pediatr</a:t>
            </a:r>
            <a:r>
              <a:rPr lang="en-CA" sz="1500" dirty="0"/>
              <a:t> Dent. </a:t>
            </a:r>
            <a:r>
              <a:rPr lang="en-CA" sz="1500" dirty="0" smtClean="0"/>
              <a:t>2010;32:101-8</a:t>
            </a:r>
            <a:r>
              <a:rPr lang="en-CA" sz="1500" dirty="0"/>
              <a:t>.</a:t>
            </a:r>
          </a:p>
          <a:p>
            <a:endParaRPr lang="en-CA" sz="15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5965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404664"/>
            <a:ext cx="7128792" cy="55446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800" b="1" u="sng" dirty="0"/>
              <a:t>Conflict Disclosure </a:t>
            </a:r>
            <a:r>
              <a:rPr lang="en-US" sz="3800" b="1" u="sng" dirty="0" smtClean="0"/>
              <a:t>Information</a:t>
            </a:r>
            <a:r>
              <a:rPr lang="en-US" sz="3800" b="1" u="sng" dirty="0"/>
              <a:t>:</a:t>
            </a:r>
          </a:p>
          <a:p>
            <a:endParaRPr lang="en-US" sz="4000" b="1" u="sng" dirty="0"/>
          </a:p>
          <a:p>
            <a:r>
              <a:rPr lang="en-US" b="1" dirty="0" smtClean="0"/>
              <a:t>Presenters: </a:t>
            </a:r>
            <a:r>
              <a:rPr lang="en-US" sz="2400" dirty="0" err="1" smtClean="0"/>
              <a:t>Christianne</a:t>
            </a:r>
            <a:r>
              <a:rPr lang="en-US" sz="2400" dirty="0" smtClean="0"/>
              <a:t> </a:t>
            </a:r>
            <a:r>
              <a:rPr lang="en-US" sz="2400" dirty="0" err="1" smtClean="0"/>
              <a:t>Patry</a:t>
            </a:r>
            <a:r>
              <a:rPr lang="en-US" sz="2400" dirty="0" smtClean="0"/>
              <a:t>, Jaime </a:t>
            </a:r>
            <a:r>
              <a:rPr lang="en-CA" sz="2400" dirty="0" err="1" smtClean="0"/>
              <a:t>Ilchyna</a:t>
            </a:r>
            <a:r>
              <a:rPr lang="en-CA" sz="2400" dirty="0" smtClean="0"/>
              <a:t>, Lee Rysdale and Beth Armour</a:t>
            </a:r>
            <a:endParaRPr lang="en-US" sz="2400" b="1" dirty="0"/>
          </a:p>
          <a:p>
            <a:r>
              <a:rPr lang="en-US" b="1" dirty="0" smtClean="0"/>
              <a:t>Title </a:t>
            </a:r>
            <a:r>
              <a:rPr lang="en-US" b="1" dirty="0"/>
              <a:t>of </a:t>
            </a:r>
            <a:r>
              <a:rPr lang="en-US" b="1" dirty="0" smtClean="0"/>
              <a:t>Presentation: </a:t>
            </a:r>
            <a:r>
              <a:rPr lang="en-US" sz="2400" dirty="0" smtClean="0"/>
              <a:t>Parental feeding practices, nutrition knowledge and early dental caries in young Aboriginal children: A review of the literature</a:t>
            </a:r>
            <a:endParaRPr lang="en-CA" sz="2400" dirty="0" smtClean="0"/>
          </a:p>
          <a:p>
            <a:r>
              <a:rPr lang="en-CA" b="1" dirty="0"/>
              <a:t>Potential for conflict(s) of </a:t>
            </a:r>
            <a:r>
              <a:rPr lang="en-CA" b="1" dirty="0" smtClean="0"/>
              <a:t>interest: </a:t>
            </a:r>
            <a:r>
              <a:rPr lang="en-CA" sz="2400" dirty="0" smtClean="0"/>
              <a:t>Lee Rysdale has received royalties from the University of  Guelph Catalyst Centre as one of three Inventors of Toddler </a:t>
            </a:r>
            <a:r>
              <a:rPr lang="en-CA" sz="2400" dirty="0" err="1" smtClean="0"/>
              <a:t>NutriSTEP</a:t>
            </a:r>
            <a:r>
              <a:rPr lang="en-CA" sz="2400" baseline="30000" dirty="0"/>
              <a:t>®</a:t>
            </a:r>
            <a:r>
              <a:rPr lang="en-CA" sz="2400" dirty="0" smtClean="0"/>
              <a:t>, a nutrition screening tool discussed in this presentation. </a:t>
            </a:r>
            <a:endParaRPr lang="en-US" sz="2400" b="1" u="sng" dirty="0"/>
          </a:p>
          <a:p>
            <a:endParaRPr lang="en-US" b="1" u="sng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324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20"/>
    </mc:Choice>
    <mc:Fallback xmlns="">
      <p:transition spd="slow" advTm="522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543692" cy="850106"/>
          </a:xfrm>
        </p:spPr>
        <p:txBody>
          <a:bodyPr>
            <a:normAutofit/>
          </a:bodyPr>
          <a:lstStyle/>
          <a:p>
            <a:pPr algn="ctr"/>
            <a:r>
              <a:rPr lang="en-CA" sz="3500" dirty="0" smtClean="0"/>
              <a:t>Objectives</a:t>
            </a:r>
            <a:endParaRPr lang="en-CA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484784"/>
            <a:ext cx="7128792" cy="4785395"/>
          </a:xfrm>
        </p:spPr>
        <p:txBody>
          <a:bodyPr>
            <a:normAutofit fontScale="70000" lnSpcReduction="20000"/>
          </a:bodyPr>
          <a:lstStyle/>
          <a:p>
            <a:r>
              <a:rPr lang="en-US" sz="4300" dirty="0">
                <a:solidFill>
                  <a:schemeClr val="tx1"/>
                </a:solidFill>
              </a:rPr>
              <a:t>Discuss key nutrition risk and protective factors related to EDC in young Aboriginal children</a:t>
            </a:r>
            <a:endParaRPr lang="en-CA" sz="43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CA" sz="4300" dirty="0">
              <a:solidFill>
                <a:schemeClr val="tx1"/>
              </a:solidFill>
            </a:endParaRPr>
          </a:p>
          <a:p>
            <a:r>
              <a:rPr lang="en-US" sz="4300" dirty="0" smtClean="0">
                <a:solidFill>
                  <a:schemeClr val="tx1"/>
                </a:solidFill>
              </a:rPr>
              <a:t>Identify </a:t>
            </a:r>
            <a:r>
              <a:rPr lang="en-US" sz="4300" dirty="0">
                <a:solidFill>
                  <a:schemeClr val="tx1"/>
                </a:solidFill>
              </a:rPr>
              <a:t>Aboriginal caregiver oral health perceptions/beliefs and EDC </a:t>
            </a:r>
            <a:r>
              <a:rPr lang="en-US" sz="4300" dirty="0" smtClean="0">
                <a:solidFill>
                  <a:schemeClr val="tx1"/>
                </a:solidFill>
              </a:rPr>
              <a:t>risk</a:t>
            </a:r>
            <a:endParaRPr lang="en-CA" sz="43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CA" sz="4300" dirty="0">
              <a:solidFill>
                <a:schemeClr val="tx1"/>
              </a:solidFill>
            </a:endParaRPr>
          </a:p>
          <a:p>
            <a:r>
              <a:rPr lang="en-US" sz="4300" dirty="0" smtClean="0">
                <a:solidFill>
                  <a:schemeClr val="tx1"/>
                </a:solidFill>
              </a:rPr>
              <a:t>Integrate </a:t>
            </a:r>
            <a:r>
              <a:rPr lang="en-US" sz="4300" dirty="0">
                <a:solidFill>
                  <a:schemeClr val="tx1"/>
                </a:solidFill>
              </a:rPr>
              <a:t>nutrition knowledge and education in the prevention and treatment of </a:t>
            </a:r>
            <a:r>
              <a:rPr lang="en-US" sz="4300" dirty="0" smtClean="0">
                <a:solidFill>
                  <a:schemeClr val="tx1"/>
                </a:solidFill>
              </a:rPr>
              <a:t>EDC</a:t>
            </a:r>
            <a:endParaRPr lang="en-CA" sz="43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CA" dirty="0">
              <a:solidFill>
                <a:schemeClr val="tx1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962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86277" y="181006"/>
            <a:ext cx="6543692" cy="648072"/>
          </a:xfrm>
        </p:spPr>
        <p:txBody>
          <a:bodyPr>
            <a:normAutofit/>
          </a:bodyPr>
          <a:lstStyle/>
          <a:p>
            <a:pPr algn="ctr"/>
            <a:r>
              <a:rPr lang="en-CA" sz="3500" dirty="0" smtClean="0"/>
              <a:t>Early Dental Caries (EDC)</a:t>
            </a:r>
            <a:endParaRPr lang="en-CA" sz="3500" dirty="0"/>
          </a:p>
        </p:txBody>
      </p:sp>
      <p:pic>
        <p:nvPicPr>
          <p:cNvPr id="5" name="Picture 4" descr="F3.larg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908720"/>
            <a:ext cx="2333833" cy="5293768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0334" y="908720"/>
            <a:ext cx="2375879" cy="330944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8129969" y="1290494"/>
            <a:ext cx="834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200" b="1" dirty="0" smtClean="0"/>
              <a:t>No EDC</a:t>
            </a:r>
            <a:endParaRPr lang="en-CA" sz="2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157849" y="2766975"/>
            <a:ext cx="8345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200" b="1" dirty="0" smtClean="0"/>
              <a:t>Mild to Mod EDC</a:t>
            </a:r>
            <a:endParaRPr lang="en-CA" sz="2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129969" y="5228039"/>
            <a:ext cx="8987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200" b="1" dirty="0" smtClean="0"/>
              <a:t>S-EDC</a:t>
            </a:r>
            <a:endParaRPr lang="en-CA" sz="2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07504" y="181006"/>
            <a:ext cx="1620000" cy="2340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2" name="TextBox 1"/>
          <p:cNvSpPr txBox="1"/>
          <p:nvPr/>
        </p:nvSpPr>
        <p:spPr>
          <a:xfrm>
            <a:off x="1727504" y="48494"/>
            <a:ext cx="184731" cy="4500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482886"/>
            <a:ext cx="2947807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2500" dirty="0" smtClean="0"/>
              <a:t>Over 85% of Canadian Aboriginal &amp; Inuit preschoolers have EDC</a:t>
            </a:r>
            <a:endParaRPr lang="en-CA" sz="2500" dirty="0"/>
          </a:p>
        </p:txBody>
      </p:sp>
      <p:pic>
        <p:nvPicPr>
          <p:cNvPr id="6" name="Picture 5" descr="aboriginal-funding-program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717031"/>
            <a:ext cx="2947807" cy="248545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3229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543692" cy="720080"/>
          </a:xfrm>
        </p:spPr>
        <p:txBody>
          <a:bodyPr/>
          <a:lstStyle/>
          <a:p>
            <a:pPr algn="ctr"/>
            <a:r>
              <a:rPr lang="en-CA" dirty="0" smtClean="0"/>
              <a:t> </a:t>
            </a:r>
            <a:r>
              <a:rPr lang="en-CA" sz="3500" dirty="0" smtClean="0"/>
              <a:t>Research Questions</a:t>
            </a:r>
            <a:endParaRPr lang="en-CA" sz="3500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81006"/>
            <a:ext cx="1620000" cy="2340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1727504" y="136614"/>
            <a:ext cx="184731" cy="6048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4525963"/>
          </a:xfrm>
        </p:spPr>
        <p:txBody>
          <a:bodyPr>
            <a:normAutofit/>
          </a:bodyPr>
          <a:lstStyle/>
          <a:p>
            <a:endParaRPr lang="en-CA" dirty="0"/>
          </a:p>
          <a:p>
            <a:pPr lvl="0"/>
            <a:r>
              <a:rPr lang="en-CA" sz="3000" dirty="0">
                <a:solidFill>
                  <a:schemeClr val="tx1"/>
                </a:solidFill>
              </a:rPr>
              <a:t>How do Aboriginal caregiver feeding practices impact early childhood dental caries (EDC) in children 0-6 years?</a:t>
            </a:r>
          </a:p>
          <a:p>
            <a:endParaRPr lang="en-CA" sz="3000" dirty="0" smtClean="0">
              <a:solidFill>
                <a:schemeClr val="tx1"/>
              </a:solidFill>
            </a:endParaRPr>
          </a:p>
          <a:p>
            <a:pPr lvl="0"/>
            <a:r>
              <a:rPr lang="en-US" sz="3000" dirty="0">
                <a:solidFill>
                  <a:schemeClr val="tx1"/>
                </a:solidFill>
              </a:rPr>
              <a:t>Does caregiver knowledge, beliefs and attitudes have an effect on the prevalence of early dental caries in Aboriginal children aged 0-6 years?</a:t>
            </a:r>
            <a:endParaRPr lang="en-CA" sz="3000" dirty="0">
              <a:solidFill>
                <a:schemeClr val="tx1"/>
              </a:solidFill>
            </a:endParaRP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67636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47664" y="136614"/>
            <a:ext cx="6543692" cy="706090"/>
          </a:xfrm>
        </p:spPr>
        <p:txBody>
          <a:bodyPr>
            <a:normAutofit/>
          </a:bodyPr>
          <a:lstStyle/>
          <a:p>
            <a:pPr algn="ctr"/>
            <a:r>
              <a:rPr lang="en-US" sz="3500" dirty="0"/>
              <a:t>Methods</a:t>
            </a:r>
            <a:endParaRPr lang="en-CA" sz="3500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81006"/>
            <a:ext cx="1620000" cy="2340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2" name="TextBox 1"/>
          <p:cNvSpPr txBox="1"/>
          <p:nvPr/>
        </p:nvSpPr>
        <p:spPr>
          <a:xfrm>
            <a:off x="1727504" y="136614"/>
            <a:ext cx="184731" cy="6048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graphicFrame>
        <p:nvGraphicFramePr>
          <p:cNvPr id="4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4448993"/>
              </p:ext>
            </p:extLst>
          </p:nvPr>
        </p:nvGraphicFramePr>
        <p:xfrm>
          <a:off x="107504" y="836712"/>
          <a:ext cx="892899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689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543692" cy="634082"/>
          </a:xfrm>
        </p:spPr>
        <p:txBody>
          <a:bodyPr>
            <a:normAutofit/>
          </a:bodyPr>
          <a:lstStyle/>
          <a:p>
            <a:pPr algn="ctr"/>
            <a:r>
              <a:rPr lang="en-CA" sz="3500" dirty="0" smtClean="0"/>
              <a:t>Results</a:t>
            </a:r>
            <a:endParaRPr lang="en-CA" sz="3500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81006"/>
            <a:ext cx="1620000" cy="2340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1727504" y="136614"/>
            <a:ext cx="184731" cy="6048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55203"/>
            <a:ext cx="8640960" cy="4929411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8 Canadian studies (2004-14)</a:t>
            </a:r>
          </a:p>
          <a:p>
            <a:pPr lvl="1"/>
            <a:r>
              <a:rPr lang="en-CA" dirty="0" smtClean="0"/>
              <a:t>Northern Ontario, Manitoba and Nunavut</a:t>
            </a:r>
          </a:p>
          <a:p>
            <a:r>
              <a:rPr lang="en-CA" dirty="0" smtClean="0"/>
              <a:t>Qualitative </a:t>
            </a:r>
            <a:r>
              <a:rPr lang="en-CA" sz="2800" dirty="0" smtClean="0"/>
              <a:t>(focus groups)</a:t>
            </a:r>
          </a:p>
          <a:p>
            <a:r>
              <a:rPr lang="en-CA" dirty="0" smtClean="0"/>
              <a:t>Quantitative/Mixed Methods </a:t>
            </a:r>
            <a:r>
              <a:rPr lang="en-CA" sz="2800" dirty="0" smtClean="0"/>
              <a:t>(surveys, dental exams, bloodwork, interviews)</a:t>
            </a:r>
          </a:p>
          <a:p>
            <a:r>
              <a:rPr lang="en-CA" dirty="0" smtClean="0"/>
              <a:t>6 themes</a:t>
            </a:r>
          </a:p>
          <a:p>
            <a:pPr lvl="1"/>
            <a:r>
              <a:rPr lang="en-CA" dirty="0"/>
              <a:t>Breastfeeding, bottle feeding and beverages</a:t>
            </a:r>
          </a:p>
          <a:p>
            <a:pPr lvl="1"/>
            <a:r>
              <a:rPr lang="en-CA" dirty="0"/>
              <a:t>Food intake</a:t>
            </a:r>
          </a:p>
          <a:p>
            <a:pPr lvl="1"/>
            <a:r>
              <a:rPr lang="en-CA" dirty="0"/>
              <a:t>Supplementation</a:t>
            </a:r>
          </a:p>
          <a:p>
            <a:pPr lvl="1"/>
            <a:r>
              <a:rPr lang="en-CA" dirty="0"/>
              <a:t>Feeding practices</a:t>
            </a:r>
          </a:p>
          <a:p>
            <a:pPr lvl="1"/>
            <a:r>
              <a:rPr lang="en-CA" dirty="0"/>
              <a:t>Oral health knowledge and perceptions</a:t>
            </a:r>
          </a:p>
          <a:p>
            <a:pPr lvl="1"/>
            <a:r>
              <a:rPr lang="en-CA" dirty="0"/>
              <a:t>Traditional knowledge and practices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708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52520"/>
            <a:ext cx="6543692" cy="943738"/>
          </a:xfrm>
        </p:spPr>
        <p:txBody>
          <a:bodyPr>
            <a:noAutofit/>
          </a:bodyPr>
          <a:lstStyle/>
          <a:p>
            <a:pPr algn="ctr"/>
            <a:r>
              <a:rPr lang="en-CA" sz="3500" dirty="0" smtClean="0">
                <a:solidFill>
                  <a:srgbClr val="002060"/>
                </a:solidFill>
              </a:rPr>
              <a:t>Protective Factors</a:t>
            </a:r>
            <a:endParaRPr lang="en-CA" sz="35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9642"/>
            <a:ext cx="6984776" cy="5073427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CA" sz="3900" dirty="0" smtClean="0">
                <a:solidFill>
                  <a:schemeClr val="tx1"/>
                </a:solidFill>
              </a:rPr>
              <a:t>Daily </a:t>
            </a:r>
            <a:r>
              <a:rPr lang="en-CA" sz="3900" dirty="0">
                <a:solidFill>
                  <a:schemeClr val="tx1"/>
                </a:solidFill>
              </a:rPr>
              <a:t>prenatal vitamin D </a:t>
            </a:r>
            <a:r>
              <a:rPr lang="en-CA" sz="3900" dirty="0" smtClean="0">
                <a:solidFill>
                  <a:schemeClr val="tx1"/>
                </a:solidFill>
              </a:rPr>
              <a:t>(600IU/day)</a:t>
            </a:r>
            <a:r>
              <a:rPr lang="en-CA" sz="3900" dirty="0">
                <a:solidFill>
                  <a:schemeClr val="tx1"/>
                </a:solidFill>
              </a:rPr>
              <a:t>  </a:t>
            </a:r>
            <a:endParaRPr lang="en-CA" sz="3900" dirty="0" smtClean="0">
              <a:solidFill>
                <a:schemeClr val="tx1"/>
              </a:solidFill>
            </a:endParaRPr>
          </a:p>
          <a:p>
            <a:pPr lvl="0"/>
            <a:r>
              <a:rPr lang="en-CA" sz="3900" dirty="0" smtClean="0">
                <a:solidFill>
                  <a:schemeClr val="tx1"/>
                </a:solidFill>
              </a:rPr>
              <a:t>Breastfeeding   </a:t>
            </a:r>
          </a:p>
          <a:p>
            <a:pPr lvl="0"/>
            <a:r>
              <a:rPr lang="en-CA" sz="3900" dirty="0" smtClean="0">
                <a:solidFill>
                  <a:schemeClr val="tx1"/>
                </a:solidFill>
              </a:rPr>
              <a:t>Increased frequency </a:t>
            </a:r>
            <a:r>
              <a:rPr lang="en-CA" sz="3900" dirty="0">
                <a:solidFill>
                  <a:schemeClr val="tx1"/>
                </a:solidFill>
              </a:rPr>
              <a:t>of </a:t>
            </a:r>
            <a:r>
              <a:rPr lang="en-CA" sz="3900" dirty="0" smtClean="0">
                <a:solidFill>
                  <a:schemeClr val="tx1"/>
                </a:solidFill>
              </a:rPr>
              <a:t>cow </a:t>
            </a:r>
            <a:r>
              <a:rPr lang="en-CA" sz="3900" dirty="0">
                <a:solidFill>
                  <a:schemeClr val="tx1"/>
                </a:solidFill>
              </a:rPr>
              <a:t>milk </a:t>
            </a:r>
            <a:endParaRPr lang="en-CA" sz="3900" dirty="0" smtClean="0">
              <a:solidFill>
                <a:schemeClr val="tx1"/>
              </a:solidFill>
            </a:endParaRPr>
          </a:p>
          <a:p>
            <a:pPr lvl="1"/>
            <a:r>
              <a:rPr lang="en-CA" sz="3900" dirty="0" smtClean="0">
                <a:solidFill>
                  <a:schemeClr val="tx1"/>
                </a:solidFill>
              </a:rPr>
              <a:t>Limit to </a:t>
            </a:r>
            <a:r>
              <a:rPr lang="en-CA" sz="3900" dirty="0">
                <a:solidFill>
                  <a:schemeClr val="tx1"/>
                </a:solidFill>
              </a:rPr>
              <a:t>750ml per </a:t>
            </a:r>
            <a:r>
              <a:rPr lang="en-CA" sz="3900" dirty="0" smtClean="0">
                <a:solidFill>
                  <a:schemeClr val="tx1"/>
                </a:solidFill>
              </a:rPr>
              <a:t>day  </a:t>
            </a:r>
          </a:p>
          <a:p>
            <a:r>
              <a:rPr lang="en-CA" sz="3900" dirty="0" smtClean="0">
                <a:solidFill>
                  <a:schemeClr val="tx1"/>
                </a:solidFill>
              </a:rPr>
              <a:t>Daily multivitamin or supplement with  Vitamin D  </a:t>
            </a:r>
          </a:p>
          <a:p>
            <a:pPr lvl="1"/>
            <a:r>
              <a:rPr lang="en-CA" sz="3900" dirty="0" smtClean="0">
                <a:solidFill>
                  <a:schemeClr val="tx1"/>
                </a:solidFill>
              </a:rPr>
              <a:t>Exclusively </a:t>
            </a:r>
            <a:r>
              <a:rPr lang="en-CA" sz="3900" dirty="0">
                <a:solidFill>
                  <a:schemeClr val="tx1"/>
                </a:solidFill>
              </a:rPr>
              <a:t>or partially breastfed, a daily vitamin D supplement of 10 </a:t>
            </a:r>
            <a:r>
              <a:rPr lang="en-CA" sz="3900" dirty="0" err="1">
                <a:solidFill>
                  <a:schemeClr val="tx1"/>
                </a:solidFill>
              </a:rPr>
              <a:t>μg</a:t>
            </a:r>
            <a:r>
              <a:rPr lang="en-CA" sz="3900" dirty="0">
                <a:solidFill>
                  <a:schemeClr val="tx1"/>
                </a:solidFill>
              </a:rPr>
              <a:t> (400 IU) from birth to one year of age </a:t>
            </a:r>
          </a:p>
          <a:p>
            <a:pPr marL="457200" lvl="1" indent="0">
              <a:buNone/>
            </a:pPr>
            <a:endParaRPr lang="en-CA" sz="39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CA" sz="39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sz="2600" dirty="0" smtClean="0">
                <a:solidFill>
                  <a:schemeClr val="tx1"/>
                </a:solidFill>
              </a:rPr>
              <a:t>(</a:t>
            </a:r>
            <a:r>
              <a:rPr lang="en-CA" sz="2600" dirty="0" err="1" smtClean="0">
                <a:solidFill>
                  <a:schemeClr val="tx1"/>
                </a:solidFill>
              </a:rPr>
              <a:t>Schroth</a:t>
            </a:r>
            <a:r>
              <a:rPr lang="en-CA" sz="2600" dirty="0" smtClean="0">
                <a:solidFill>
                  <a:schemeClr val="tx1"/>
                </a:solidFill>
              </a:rPr>
              <a:t> et al, 2014; Health Canada, 2010; </a:t>
            </a:r>
            <a:r>
              <a:rPr lang="en-CA" sz="2600" dirty="0" err="1" smtClean="0">
                <a:solidFill>
                  <a:schemeClr val="tx1"/>
                </a:solidFill>
              </a:rPr>
              <a:t>Schroth</a:t>
            </a:r>
            <a:r>
              <a:rPr lang="en-CA" sz="2600" dirty="0" smtClean="0">
                <a:solidFill>
                  <a:schemeClr val="tx1"/>
                </a:solidFill>
              </a:rPr>
              <a:t> et al, 2013; Pacey et al, 2010; </a:t>
            </a:r>
            <a:r>
              <a:rPr lang="en-CA" sz="2600" dirty="0" err="1" smtClean="0">
                <a:solidFill>
                  <a:schemeClr val="tx1"/>
                </a:solidFill>
              </a:rPr>
              <a:t>Leake</a:t>
            </a:r>
            <a:r>
              <a:rPr lang="en-CA" sz="2600" dirty="0" smtClean="0">
                <a:solidFill>
                  <a:schemeClr val="tx1"/>
                </a:solidFill>
              </a:rPr>
              <a:t> et al, 2008; Health Canada, 2014)</a:t>
            </a:r>
            <a:endParaRPr lang="en-CA" sz="2600" dirty="0">
              <a:solidFill>
                <a:schemeClr val="tx1"/>
              </a:solidFill>
            </a:endParaRPr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81006"/>
            <a:ext cx="1620000" cy="2340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pic>
        <p:nvPicPr>
          <p:cNvPr id="1026" name="Picture 2" descr="http://images.theage.com.au/file/2013/11/28/4964551/govtReport_web940x590/images/gradeC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1772816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27504" y="136614"/>
            <a:ext cx="184731" cy="6048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3293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543692" cy="778098"/>
          </a:xfrm>
        </p:spPr>
        <p:txBody>
          <a:bodyPr>
            <a:normAutofit/>
          </a:bodyPr>
          <a:lstStyle/>
          <a:p>
            <a:pPr algn="ctr"/>
            <a:r>
              <a:rPr lang="en-CA" sz="3500" dirty="0" smtClean="0">
                <a:solidFill>
                  <a:srgbClr val="002060"/>
                </a:solidFill>
              </a:rPr>
              <a:t>Risk Factors</a:t>
            </a:r>
            <a:endParaRPr lang="en-CA" sz="35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432012"/>
            <a:ext cx="7056784" cy="4857403"/>
          </a:xfrm>
        </p:spPr>
        <p:txBody>
          <a:bodyPr>
            <a:normAutofit lnSpcReduction="10000"/>
          </a:bodyPr>
          <a:lstStyle/>
          <a:p>
            <a:pPr lvl="0"/>
            <a:r>
              <a:rPr lang="en-CA" dirty="0">
                <a:solidFill>
                  <a:schemeClr val="tx1"/>
                </a:solidFill>
              </a:rPr>
              <a:t>Bottle-feeding and daily </a:t>
            </a:r>
            <a:r>
              <a:rPr lang="en-CA" dirty="0" smtClean="0">
                <a:solidFill>
                  <a:schemeClr val="tx1"/>
                </a:solidFill>
              </a:rPr>
              <a:t>intake </a:t>
            </a:r>
            <a:r>
              <a:rPr lang="en-CA" dirty="0">
                <a:solidFill>
                  <a:schemeClr val="tx1"/>
                </a:solidFill>
              </a:rPr>
              <a:t>of sugar containing foods </a:t>
            </a:r>
            <a:endParaRPr lang="en-CA" dirty="0" smtClean="0">
              <a:solidFill>
                <a:schemeClr val="tx1"/>
              </a:solidFill>
            </a:endParaRPr>
          </a:p>
          <a:p>
            <a:pPr lvl="0"/>
            <a:r>
              <a:rPr lang="en-CA" dirty="0" smtClean="0">
                <a:solidFill>
                  <a:schemeClr val="tx1"/>
                </a:solidFill>
              </a:rPr>
              <a:t>Sugar-sweetened </a:t>
            </a:r>
            <a:r>
              <a:rPr lang="en-CA" dirty="0">
                <a:solidFill>
                  <a:schemeClr val="tx1"/>
                </a:solidFill>
              </a:rPr>
              <a:t>beverages on a regular basis </a:t>
            </a:r>
            <a:endParaRPr lang="en-CA" dirty="0" smtClean="0">
              <a:solidFill>
                <a:schemeClr val="tx1"/>
              </a:solidFill>
            </a:endParaRPr>
          </a:p>
          <a:p>
            <a:pPr lvl="1"/>
            <a:r>
              <a:rPr lang="en-CA" dirty="0">
                <a:solidFill>
                  <a:schemeClr val="tx1"/>
                </a:solidFill>
              </a:rPr>
              <a:t>juice made from powdered juice crystals, fruit juice and soft drinks</a:t>
            </a:r>
            <a:endParaRPr lang="en-CA" dirty="0" smtClean="0">
              <a:solidFill>
                <a:schemeClr val="tx1"/>
              </a:solidFill>
            </a:endParaRPr>
          </a:p>
          <a:p>
            <a:pPr lvl="0"/>
            <a:r>
              <a:rPr lang="en-CA" dirty="0" smtClean="0">
                <a:solidFill>
                  <a:schemeClr val="tx1"/>
                </a:solidFill>
              </a:rPr>
              <a:t>Pre-chewing </a:t>
            </a:r>
            <a:r>
              <a:rPr lang="en-CA" dirty="0">
                <a:solidFill>
                  <a:schemeClr val="tx1"/>
                </a:solidFill>
              </a:rPr>
              <a:t>children’s food </a:t>
            </a:r>
            <a:endParaRPr lang="en-CA" dirty="0" smtClean="0">
              <a:solidFill>
                <a:schemeClr val="tx1"/>
              </a:solidFill>
            </a:endParaRPr>
          </a:p>
          <a:p>
            <a:pPr lvl="0"/>
            <a:endParaRPr lang="en-CA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sz="1900" dirty="0" smtClean="0">
                <a:solidFill>
                  <a:schemeClr val="tx1"/>
                </a:solidFill>
              </a:rPr>
              <a:t>(Lawrence et al, 2004; </a:t>
            </a:r>
            <a:r>
              <a:rPr lang="en-CA" sz="1900" dirty="0" err="1" smtClean="0">
                <a:solidFill>
                  <a:schemeClr val="tx1"/>
                </a:solidFill>
              </a:rPr>
              <a:t>Leake</a:t>
            </a:r>
            <a:r>
              <a:rPr lang="en-CA" sz="1900" dirty="0" smtClean="0">
                <a:solidFill>
                  <a:schemeClr val="tx1"/>
                </a:solidFill>
              </a:rPr>
              <a:t> et al, 2008;Pacey et al, 2010; </a:t>
            </a:r>
            <a:r>
              <a:rPr lang="en-CA" sz="1900" dirty="0" err="1" smtClean="0">
                <a:solidFill>
                  <a:schemeClr val="tx1"/>
                </a:solidFill>
              </a:rPr>
              <a:t>Schroth</a:t>
            </a:r>
            <a:r>
              <a:rPr lang="en-CA" sz="1900" dirty="0" smtClean="0">
                <a:solidFill>
                  <a:schemeClr val="tx1"/>
                </a:solidFill>
              </a:rPr>
              <a:t> et al, 2013; </a:t>
            </a:r>
            <a:r>
              <a:rPr lang="en-CA" sz="1900" dirty="0" err="1" smtClean="0">
                <a:solidFill>
                  <a:schemeClr val="tx1"/>
                </a:solidFill>
              </a:rPr>
              <a:t>Cidro</a:t>
            </a:r>
            <a:r>
              <a:rPr lang="en-CA" sz="1900" dirty="0" smtClean="0">
                <a:solidFill>
                  <a:schemeClr val="tx1"/>
                </a:solidFill>
              </a:rPr>
              <a:t> et al, 2014)</a:t>
            </a:r>
            <a:endParaRPr lang="en-CA" sz="19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81006"/>
            <a:ext cx="1620000" cy="2340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pic>
        <p:nvPicPr>
          <p:cNvPr id="5" name="Picture 2" descr="http://images.theage.com.au/file/2013/11/28/4964551/govtReport_web940x590/images/gradeC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1772816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27504" y="136614"/>
            <a:ext cx="184731" cy="6048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35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Audience1 xmlns="00f0e45c-c332-4237-8edc-2b94bdb09d1d"/>
    <Site xmlns="00f0e45c-c332-4237-8edc-2b94bdb09d1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A959F069336418FC308D1300A4769" ma:contentTypeVersion="0" ma:contentTypeDescription="Create a new document." ma:contentTypeScope="" ma:versionID="072e50a1bf1b4d7ddc5d12c1c4dba9a3">
  <xsd:schema xmlns:xsd="http://www.w3.org/2001/XMLSchema" xmlns:p="http://schemas.microsoft.com/office/2006/metadata/properties" xmlns:ns2="00f0e45c-c332-4237-8edc-2b94bdb09d1d" targetNamespace="http://schemas.microsoft.com/office/2006/metadata/properties" ma:root="true" ma:fieldsID="8308f76c92130dcb377b1e1b677cf78f" ns2:_="">
    <xsd:import namespace="00f0e45c-c332-4237-8edc-2b94bdb09d1d"/>
    <xsd:element name="properties">
      <xsd:complexType>
        <xsd:sequence>
          <xsd:element name="documentManagement">
            <xsd:complexType>
              <xsd:all>
                <xsd:element ref="ns2:Audience1" minOccurs="0"/>
                <xsd:element ref="ns2:Si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00f0e45c-c332-4237-8edc-2b94bdb09d1d" elementFormDefault="qualified">
    <xsd:import namespace="http://schemas.microsoft.com/office/2006/documentManagement/types"/>
    <xsd:element name="Audience1" ma:index="8" nillable="true" ma:displayName="Audience" ma:description="Use this feature if you want to target the audience areas (Faculty, Learners, Staff, Partners) with this content on their respective audience pages. Choose 'None' if you do not.&#10; &#10;NOTE: Targeting your content to audiences will not override any permissions on that content." ma:internalName="Audience1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Faculty"/>
                    <xsd:enumeration value="Learners"/>
                    <xsd:enumeration value="Staff"/>
                    <xsd:enumeration value="Partners"/>
                    <xsd:enumeration value="None"/>
                  </xsd:restriction>
                </xsd:simpleType>
              </xsd:element>
            </xsd:sequence>
          </xsd:extension>
        </xsd:complexContent>
      </xsd:complexType>
    </xsd:element>
    <xsd:element name="Site" ma:index="9" nillable="true" ma:displayName="Site" ma:description="Used to let people know what site your targeted content came from. As well helps with MyNOSM Search thus it's manditory." ma:internalName="Site">
      <xsd:simpleType>
        <xsd:restriction base="dms:Text">
          <xsd:maxLength value="5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C2AFD59-616F-4576-972F-FBEDD9148728}">
  <ds:schemaRefs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00f0e45c-c332-4237-8edc-2b94bdb09d1d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4174FA5-327D-4B22-9596-DF299F29A1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7109E5-815F-41B9-A06C-849D1B7C3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f0e45c-c332-4237-8edc-2b94bdb09d1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1000</Words>
  <Application>Microsoft Office PowerPoint</Application>
  <PresentationFormat>On-screen Show (4:3)</PresentationFormat>
  <Paragraphs>147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Rounded MT Bold</vt:lpstr>
      <vt:lpstr>Calibri</vt:lpstr>
      <vt:lpstr>Myriad Pro</vt:lpstr>
      <vt:lpstr>Office Theme</vt:lpstr>
      <vt:lpstr>Parental feeding practices, nutrition knowledge and early dental caries risk in young Aboriginal children:             A review of the literature</vt:lpstr>
      <vt:lpstr>PowerPoint Presentation</vt:lpstr>
      <vt:lpstr>Objectives</vt:lpstr>
      <vt:lpstr>Early Dental Caries (EDC)</vt:lpstr>
      <vt:lpstr> Research Questions</vt:lpstr>
      <vt:lpstr>Methods</vt:lpstr>
      <vt:lpstr>Results</vt:lpstr>
      <vt:lpstr>Protective Factors</vt:lpstr>
      <vt:lpstr>Risk Factors</vt:lpstr>
      <vt:lpstr>Risk Factors</vt:lpstr>
      <vt:lpstr>Recommendations</vt:lpstr>
      <vt:lpstr>Dental related question stems www.nutristep.ca </vt:lpstr>
      <vt:lpstr>PEN® Key Practice Points</vt:lpstr>
      <vt:lpstr>References</vt:lpstr>
      <vt:lpstr>References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NOSM Poweroint Template Standard</dc:title>
  <dc:creator>Mat</dc:creator>
  <cp:lastModifiedBy>Lyne</cp:lastModifiedBy>
  <cp:revision>108</cp:revision>
  <cp:lastPrinted>2012-06-26T14:29:16Z</cp:lastPrinted>
  <dcterms:created xsi:type="dcterms:W3CDTF">2010-03-23T19:45:54Z</dcterms:created>
  <dcterms:modified xsi:type="dcterms:W3CDTF">2015-05-28T17:52:55Z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0x010100425A959F069336418FC308D1300A4769</vt:lpwstr>
  </property>
</Properties>
</file>