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8" r:id="rId2"/>
    <p:sldMasterId id="2147483674" r:id="rId3"/>
    <p:sldMasterId id="2147483686" r:id="rId4"/>
  </p:sldMasterIdLst>
  <p:notesMasterIdLst>
    <p:notesMasterId r:id="rId23"/>
  </p:notesMasterIdLst>
  <p:handoutMasterIdLst>
    <p:handoutMasterId r:id="rId24"/>
  </p:handoutMasterIdLst>
  <p:sldIdLst>
    <p:sldId id="256" r:id="rId5"/>
    <p:sldId id="331" r:id="rId6"/>
    <p:sldId id="332" r:id="rId7"/>
    <p:sldId id="322" r:id="rId8"/>
    <p:sldId id="289" r:id="rId9"/>
    <p:sldId id="304" r:id="rId10"/>
    <p:sldId id="306" r:id="rId11"/>
    <p:sldId id="315" r:id="rId12"/>
    <p:sldId id="293" r:id="rId13"/>
    <p:sldId id="313" r:id="rId14"/>
    <p:sldId id="329" r:id="rId15"/>
    <p:sldId id="327" r:id="rId16"/>
    <p:sldId id="325" r:id="rId17"/>
    <p:sldId id="330" r:id="rId18"/>
    <p:sldId id="319" r:id="rId19"/>
    <p:sldId id="301" r:id="rId20"/>
    <p:sldId id="323" r:id="rId21"/>
    <p:sldId id="299" r:id="rId22"/>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BEF1B5"/>
    <a:srgbClr val="F2F2F2"/>
    <a:srgbClr val="99CCFF"/>
    <a:srgbClr val="CCFF99"/>
    <a:srgbClr val="1E5B12"/>
    <a:srgbClr val="056735"/>
    <a:srgbClr val="116735"/>
    <a:srgbClr val="D5D8CE"/>
    <a:srgbClr val="E3F9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72374" autoAdjust="0"/>
  </p:normalViewPr>
  <p:slideViewPr>
    <p:cSldViewPr>
      <p:cViewPr varScale="1">
        <p:scale>
          <a:sx n="89" d="100"/>
          <a:sy n="89" d="100"/>
        </p:scale>
        <p:origin x="1674" y="96"/>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144"/>
    </p:cViewPr>
  </p:sorterViewPr>
  <p:notesViewPr>
    <p:cSldViewPr>
      <p:cViewPr varScale="1">
        <p:scale>
          <a:sx n="63" d="100"/>
          <a:sy n="63" d="100"/>
        </p:scale>
        <p:origin x="-1579"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3" tIns="45717" rIns="91433" bIns="45717"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33" tIns="45717" rIns="91433" bIns="45717" rtlCol="0"/>
          <a:lstStyle>
            <a:lvl1pPr algn="r">
              <a:defRPr sz="1200">
                <a:latin typeface="Arial" charset="0"/>
              </a:defRPr>
            </a:lvl1pPr>
          </a:lstStyle>
          <a:p>
            <a:pPr>
              <a:defRPr/>
            </a:pPr>
            <a:fld id="{F550E93E-7CDE-4AB0-AE4F-6C4F2B086210}" type="datetimeFigureOut">
              <a:rPr lang="en-US"/>
              <a:pPr>
                <a:defRPr/>
              </a:pPr>
              <a:t>6/2/2015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33" tIns="45717" rIns="91433" bIns="45717"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33" tIns="45717" rIns="91433" bIns="45717" rtlCol="0" anchor="b"/>
          <a:lstStyle>
            <a:lvl1pPr algn="r">
              <a:defRPr sz="1200">
                <a:latin typeface="Arial" charset="0"/>
              </a:defRPr>
            </a:lvl1pPr>
          </a:lstStyle>
          <a:p>
            <a:pPr>
              <a:defRPr/>
            </a:pPr>
            <a:fld id="{9A253B28-DC7F-4E41-BDEC-BF4AB37D0380}" type="slidenum">
              <a:rPr lang="en-US"/>
              <a:pPr>
                <a:defRPr/>
              </a:pPr>
              <a:t>‹#›</a:t>
            </a:fld>
            <a:endParaRPr lang="en-US"/>
          </a:p>
        </p:txBody>
      </p:sp>
    </p:spTree>
    <p:extLst>
      <p:ext uri="{BB962C8B-B14F-4D97-AF65-F5344CB8AC3E}">
        <p14:creationId xmlns:p14="http://schemas.microsoft.com/office/powerpoint/2010/main" val="3555898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3" tIns="45717" rIns="91433" bIns="45717"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33" tIns="45717" rIns="91433" bIns="45717" rtlCol="0"/>
          <a:lstStyle>
            <a:lvl1pPr algn="r">
              <a:defRPr sz="1200">
                <a:latin typeface="Arial" charset="0"/>
              </a:defRPr>
            </a:lvl1pPr>
          </a:lstStyle>
          <a:p>
            <a:pPr>
              <a:defRPr/>
            </a:pPr>
            <a:fld id="{4433AE5B-A1CC-4B50-9E49-C7F1E86730C9}" type="datetimeFigureOut">
              <a:rPr lang="en-US"/>
              <a:pPr>
                <a:defRPr/>
              </a:pPr>
              <a:t>6/2/2015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3" tIns="45717" rIns="91433" bIns="45717"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3" tIns="45717" rIns="91433" bIns="4571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33" tIns="45717" rIns="91433" bIns="45717"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3" tIns="45717" rIns="91433" bIns="45717" rtlCol="0" anchor="b"/>
          <a:lstStyle>
            <a:lvl1pPr algn="r">
              <a:defRPr sz="1200">
                <a:latin typeface="Arial" charset="0"/>
              </a:defRPr>
            </a:lvl1pPr>
          </a:lstStyle>
          <a:p>
            <a:pPr>
              <a:defRPr/>
            </a:pPr>
            <a:fld id="{4F4DAEA7-F32B-4CC0-A018-64FA4B41FD20}" type="slidenum">
              <a:rPr lang="en-US"/>
              <a:pPr>
                <a:defRPr/>
              </a:pPr>
              <a:t>‹#›</a:t>
            </a:fld>
            <a:endParaRPr lang="en-US"/>
          </a:p>
        </p:txBody>
      </p:sp>
    </p:spTree>
    <p:extLst>
      <p:ext uri="{BB962C8B-B14F-4D97-AF65-F5344CB8AC3E}">
        <p14:creationId xmlns:p14="http://schemas.microsoft.com/office/powerpoint/2010/main" val="3060753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Lorraine</a:t>
            </a: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5D01784-1B33-49B5-837A-992011404B6C}" type="slidenum">
              <a:rPr lang="en-US" altLang="en-US" smtClean="0">
                <a:latin typeface="Arial" charset="0"/>
              </a:rPr>
              <a:pPr eaLnBrk="1" hangingPunct="1">
                <a:spcBef>
                  <a:spcPct val="0"/>
                </a:spcBef>
              </a:pPr>
              <a:t>1</a:t>
            </a:fld>
            <a:endParaRPr lang="en-US" altLang="en-US" smtClean="0">
              <a:latin typeface="Arial" charset="0"/>
            </a:endParaRPr>
          </a:p>
        </p:txBody>
      </p:sp>
    </p:spTree>
    <p:extLst>
      <p:ext uri="{BB962C8B-B14F-4D97-AF65-F5344CB8AC3E}">
        <p14:creationId xmlns:p14="http://schemas.microsoft.com/office/powerpoint/2010/main" val="686137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Lorraine</a:t>
            </a:r>
            <a:endParaRPr lang="en-US" dirty="0"/>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12</a:t>
            </a:fld>
            <a:endParaRPr lang="en-US"/>
          </a:p>
        </p:txBody>
      </p:sp>
    </p:spTree>
    <p:extLst>
      <p:ext uri="{BB962C8B-B14F-4D97-AF65-F5344CB8AC3E}">
        <p14:creationId xmlns:p14="http://schemas.microsoft.com/office/powerpoint/2010/main" val="3716580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Mary</a:t>
            </a:r>
          </a:p>
          <a:p>
            <a:endParaRPr lang="en-CA" dirty="0" smtClean="0"/>
          </a:p>
          <a:p>
            <a:r>
              <a:rPr lang="en-CA" dirty="0" smtClean="0"/>
              <a:t>This</a:t>
            </a:r>
            <a:r>
              <a:rPr lang="en-CA" baseline="0" dirty="0" smtClean="0"/>
              <a:t> word tree from </a:t>
            </a:r>
            <a:r>
              <a:rPr lang="en-CA" baseline="0" dirty="0" err="1" smtClean="0"/>
              <a:t>Nvivo</a:t>
            </a:r>
            <a:r>
              <a:rPr lang="en-CA" baseline="0" dirty="0" smtClean="0"/>
              <a:t> is a representation of  the access theme as it is discussed within a question about the advantages of distance learning [survey 1].</a:t>
            </a:r>
          </a:p>
          <a:p>
            <a:endParaRPr lang="en-CA" baseline="0" dirty="0" smtClean="0"/>
          </a:p>
          <a:p>
            <a:r>
              <a:rPr lang="en-CA" dirty="0" smtClean="0"/>
              <a:t>“I do not have to travel to urban areas for education which can be costly over and above the cost of the course itself not to mention dangerous winter driving conditions for 6-8 months of the year. Access to updating knowledge and skills necessary to stay competent in my field. Access to the same educational offerings as urban counterparts.”</a:t>
            </a:r>
          </a:p>
          <a:p>
            <a:endParaRPr lang="en-CA" dirty="0"/>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13</a:t>
            </a:fld>
            <a:endParaRPr lang="en-US"/>
          </a:p>
        </p:txBody>
      </p:sp>
    </p:spTree>
    <p:extLst>
      <p:ext uri="{BB962C8B-B14F-4D97-AF65-F5344CB8AC3E}">
        <p14:creationId xmlns:p14="http://schemas.microsoft.com/office/powerpoint/2010/main" val="2805577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Mary</a:t>
            </a:r>
            <a:endParaRPr lang="en-US" dirty="0"/>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14</a:t>
            </a:fld>
            <a:endParaRPr lang="en-US"/>
          </a:p>
        </p:txBody>
      </p:sp>
    </p:spTree>
    <p:extLst>
      <p:ext uri="{BB962C8B-B14F-4D97-AF65-F5344CB8AC3E}">
        <p14:creationId xmlns:p14="http://schemas.microsoft.com/office/powerpoint/2010/main" val="27907805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Lorraine</a:t>
            </a:r>
          </a:p>
          <a:p>
            <a:endParaRPr lang="en-CA" dirty="0" smtClean="0"/>
          </a:p>
          <a:p>
            <a:pPr lvl="1"/>
            <a:endParaRPr lang="en-CA" dirty="0" smtClean="0"/>
          </a:p>
          <a:p>
            <a:endParaRPr lang="en-CA" dirty="0" smtClean="0"/>
          </a:p>
          <a:p>
            <a:r>
              <a:rPr lang="en-CA" dirty="0" smtClean="0"/>
              <a:t>This</a:t>
            </a:r>
            <a:r>
              <a:rPr lang="en-CA" baseline="0" dirty="0" smtClean="0"/>
              <a:t> quote is from one of our education and support participants and also reflects  the sentiment of informal conversations that were had with service providers when trying to establish our partnerships </a:t>
            </a:r>
            <a:endParaRPr lang="en-CA" dirty="0"/>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15</a:t>
            </a:fld>
            <a:endParaRPr lang="en-US"/>
          </a:p>
        </p:txBody>
      </p:sp>
    </p:spTree>
    <p:extLst>
      <p:ext uri="{BB962C8B-B14F-4D97-AF65-F5344CB8AC3E}">
        <p14:creationId xmlns:p14="http://schemas.microsoft.com/office/powerpoint/2010/main" val="11624913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Mary</a:t>
            </a:r>
          </a:p>
          <a:p>
            <a:endParaRPr lang="en-CA" dirty="0" smtClean="0"/>
          </a:p>
          <a:p>
            <a:r>
              <a:rPr lang="en-CA" dirty="0" smtClean="0"/>
              <a:t>Not a great deal of distance learning offerings targeting health professionals in northern First Nations; enrolment in other programs unknown</a:t>
            </a:r>
          </a:p>
          <a:p>
            <a:endParaRPr lang="en-CA" dirty="0"/>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16</a:t>
            </a:fld>
            <a:endParaRPr lang="en-US"/>
          </a:p>
        </p:txBody>
      </p:sp>
    </p:spTree>
    <p:extLst>
      <p:ext uri="{BB962C8B-B14F-4D97-AF65-F5344CB8AC3E}">
        <p14:creationId xmlns:p14="http://schemas.microsoft.com/office/powerpoint/2010/main" val="2084735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Lorraine</a:t>
            </a:r>
            <a:endParaRPr lang="en-US" dirty="0"/>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4</a:t>
            </a:fld>
            <a:endParaRPr lang="en-US"/>
          </a:p>
        </p:txBody>
      </p:sp>
    </p:spTree>
    <p:extLst>
      <p:ext uri="{BB962C8B-B14F-4D97-AF65-F5344CB8AC3E}">
        <p14:creationId xmlns:p14="http://schemas.microsoft.com/office/powerpoint/2010/main" val="2014685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CA" dirty="0" smtClean="0">
                <a:latin typeface="+mn-lt"/>
              </a:rPr>
              <a:t>To examine:</a:t>
            </a:r>
          </a:p>
          <a:p>
            <a:pPr lvl="1"/>
            <a:r>
              <a:rPr lang="en-CA" sz="2400" dirty="0" smtClean="0">
                <a:latin typeface="+mn-lt"/>
              </a:rPr>
              <a:t>key aspects of continuing education, professional development, and training for health professionals, with a special focus on Northern Ontario; including rural, remote, and First Nations communities.</a:t>
            </a:r>
          </a:p>
          <a:p>
            <a:pPr lvl="1"/>
            <a:r>
              <a:rPr lang="en-CA" sz="2400" dirty="0" smtClean="0">
                <a:latin typeface="+mn-lt"/>
              </a:rPr>
              <a:t>Perceived impact of the learning experience on practice</a:t>
            </a:r>
            <a:endParaRPr lang="en-CA" dirty="0" smtClean="0">
              <a:latin typeface="+mn-lt"/>
            </a:endParaRPr>
          </a:p>
          <a:p>
            <a:r>
              <a:rPr lang="en-CA" dirty="0" smtClean="0">
                <a:latin typeface="+mn-lt"/>
              </a:rPr>
              <a:t>To understand the learning experience conceptualized as the interactions of learners and a team of educational, administrative, and technical experts working together </a:t>
            </a:r>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5</a:t>
            </a:fld>
            <a:endParaRPr lang="en-US"/>
          </a:p>
        </p:txBody>
      </p:sp>
    </p:spTree>
    <p:extLst>
      <p:ext uri="{BB962C8B-B14F-4D97-AF65-F5344CB8AC3E}">
        <p14:creationId xmlns:p14="http://schemas.microsoft.com/office/powerpoint/2010/main" val="1158481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CA" dirty="0" smtClean="0"/>
              <a:t>Within the practice of distance education</a:t>
            </a:r>
            <a:r>
              <a:rPr lang="en-CA" baseline="0" dirty="0" smtClean="0"/>
              <a:t> and in keeping with the times, the process we were particularly interested in examining is e-learning. In this study, e-learning is conceptualized as the integration of pedagogy, instructional technology, and frequently, the internet, into teaching and learning environments</a:t>
            </a:r>
          </a:p>
          <a:p>
            <a:pPr marL="171450" marR="0" indent="-171450" algn="l" defTabSz="914400" rtl="0" eaLnBrk="0" fontAlgn="base" latinLnBrk="0" hangingPunct="0">
              <a:lnSpc>
                <a:spcPct val="100000"/>
              </a:lnSpc>
              <a:spcBef>
                <a:spcPct val="30000"/>
              </a:spcBef>
              <a:spcAft>
                <a:spcPct val="0"/>
              </a:spcAft>
              <a:buClrTx/>
              <a:buSzTx/>
              <a:buFontTx/>
              <a:buChar char="-"/>
              <a:tabLst/>
              <a:defRPr/>
            </a:pPr>
            <a:endParaRPr lang="en-CA" baseline="0" dirty="0" smtClean="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CA" dirty="0" smtClean="0"/>
              <a:t>There is in the early e-learning literature good documentation of access being a central benefit of e-learning.</a:t>
            </a:r>
            <a:r>
              <a:rPr lang="en-CA" baseline="0" dirty="0" smtClean="0"/>
              <a:t> “time flexibility, convenience and lack of transportation worries” are commonly cited benefits which indeed, speak to a reality for working health professionals in northern, rural, remote, and  First Nations </a:t>
            </a:r>
            <a:r>
              <a:rPr lang="en-CA" baseline="0" dirty="0" err="1" smtClean="0"/>
              <a:t>ommunities</a:t>
            </a:r>
            <a:r>
              <a:rPr lang="en-CA" baseline="0" dirty="0" smtClean="0"/>
              <a:t>. </a:t>
            </a:r>
            <a:endParaRPr lang="en-CA" dirty="0" smtClean="0"/>
          </a:p>
          <a:p>
            <a:pPr marL="171450" marR="0" indent="-171450" algn="l" defTabSz="914400" rtl="0" eaLnBrk="0" fontAlgn="base" latinLnBrk="0" hangingPunct="0">
              <a:lnSpc>
                <a:spcPct val="100000"/>
              </a:lnSpc>
              <a:spcBef>
                <a:spcPct val="30000"/>
              </a:spcBef>
              <a:spcAft>
                <a:spcPct val="0"/>
              </a:spcAft>
              <a:buClrTx/>
              <a:buSzTx/>
              <a:buFontTx/>
              <a:buChar char="-"/>
              <a:tabLst/>
              <a:defRPr/>
            </a:pPr>
            <a:endParaRPr lang="en-CA" dirty="0" smtClean="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CA" dirty="0" smtClean="0">
                <a:latin typeface="+mn-lt"/>
              </a:rPr>
              <a:t>No difference in learning outcomes between traditional learning methods and e-learning (Cook, 2009)</a:t>
            </a:r>
          </a:p>
          <a:p>
            <a:pPr marL="171450" marR="0" indent="-171450" algn="l" defTabSz="914400" rtl="0" eaLnBrk="0" fontAlgn="base" latinLnBrk="0" hangingPunct="0">
              <a:lnSpc>
                <a:spcPct val="100000"/>
              </a:lnSpc>
              <a:spcBef>
                <a:spcPct val="30000"/>
              </a:spcBef>
              <a:spcAft>
                <a:spcPct val="0"/>
              </a:spcAft>
              <a:buClrTx/>
              <a:buSzTx/>
              <a:buFontTx/>
              <a:buChar char="-"/>
              <a:tabLst/>
              <a:defRPr/>
            </a:pPr>
            <a:endParaRPr lang="en-CA" dirty="0" smtClean="0">
              <a:latin typeface="+mn-lt"/>
            </a:endParaRPr>
          </a:p>
          <a:p>
            <a:pPr marL="171450" marR="0" indent="-171450" algn="l" defTabSz="914400" rtl="0" eaLnBrk="0" fontAlgn="base" latinLnBrk="0" hangingPunct="0">
              <a:lnSpc>
                <a:spcPct val="100000"/>
              </a:lnSpc>
              <a:spcBef>
                <a:spcPct val="30000"/>
              </a:spcBef>
              <a:spcAft>
                <a:spcPct val="0"/>
              </a:spcAft>
              <a:buClrTx/>
              <a:buSzTx/>
              <a:buFontTx/>
              <a:buChar char="-"/>
              <a:tabLst/>
              <a:defRPr/>
            </a:pPr>
            <a:endParaRPr lang="en-CA" dirty="0" smtClean="0">
              <a:latin typeface="+mn-lt"/>
            </a:endParaRPr>
          </a:p>
          <a:p>
            <a:endParaRPr lang="en-CA" dirty="0"/>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6</a:t>
            </a:fld>
            <a:endParaRPr lang="en-US"/>
          </a:p>
        </p:txBody>
      </p:sp>
    </p:spTree>
    <p:extLst>
      <p:ext uri="{BB962C8B-B14F-4D97-AF65-F5344CB8AC3E}">
        <p14:creationId xmlns:p14="http://schemas.microsoft.com/office/powerpoint/2010/main" val="3352128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Partners: 4 nursing courses geared toward nurses who already have a degree or diploma; one </a:t>
            </a:r>
            <a:r>
              <a:rPr lang="en-CA" dirty="0" err="1" smtClean="0"/>
              <a:t>interprofessional</a:t>
            </a:r>
            <a:r>
              <a:rPr lang="en-CA" dirty="0" smtClean="0"/>
              <a:t> series; one series geared towards health and allied health professionals in First Nations</a:t>
            </a:r>
          </a:p>
          <a:p>
            <a:r>
              <a:rPr lang="en-CA" dirty="0" smtClean="0"/>
              <a:t>Programs housed out of Northern Ontario and one out of Southern Ontario</a:t>
            </a:r>
          </a:p>
          <a:p>
            <a:endParaRPr lang="en-CA" dirty="0"/>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7</a:t>
            </a:fld>
            <a:endParaRPr lang="en-US"/>
          </a:p>
        </p:txBody>
      </p:sp>
    </p:spTree>
    <p:extLst>
      <p:ext uri="{BB962C8B-B14F-4D97-AF65-F5344CB8AC3E}">
        <p14:creationId xmlns:p14="http://schemas.microsoft.com/office/powerpoint/2010/main" val="178657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latin typeface="+mn-lt"/>
              </a:rPr>
              <a:t>Pre and post surveys for learners; one survey for education providers/support</a:t>
            </a:r>
          </a:p>
          <a:p>
            <a:r>
              <a:rPr lang="en-CA" dirty="0" smtClean="0">
                <a:latin typeface="+mn-lt"/>
              </a:rPr>
              <a:t>Surveys were developed using Remark Web Survey and distributed and submitted online – Administrators of the different</a:t>
            </a:r>
            <a:r>
              <a:rPr lang="en-CA" baseline="0" dirty="0" smtClean="0">
                <a:latin typeface="+mn-lt"/>
              </a:rPr>
              <a:t> courses and series assisted with disseminating the surveys and survey reminders.</a:t>
            </a:r>
            <a:endParaRPr lang="en-CA" dirty="0" smtClean="0">
              <a:latin typeface="+mn-lt"/>
            </a:endParaRPr>
          </a:p>
          <a:p>
            <a:endParaRPr lang="en-CA" dirty="0"/>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8</a:t>
            </a:fld>
            <a:endParaRPr lang="en-US"/>
          </a:p>
        </p:txBody>
      </p:sp>
    </p:spTree>
    <p:extLst>
      <p:ext uri="{BB962C8B-B14F-4D97-AF65-F5344CB8AC3E}">
        <p14:creationId xmlns:p14="http://schemas.microsoft.com/office/powerpoint/2010/main" val="2443709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dirty="0" smtClean="0"/>
              <a:t>Mary</a:t>
            </a:r>
          </a:p>
          <a:p>
            <a:endParaRPr lang="en-CA" sz="1200" dirty="0" smtClean="0"/>
          </a:p>
          <a:p>
            <a:r>
              <a:rPr lang="en-CA" sz="1200" dirty="0" smtClean="0"/>
              <a:t>**QUICK – only mention profession</a:t>
            </a:r>
            <a:r>
              <a:rPr lang="en-CA" sz="1200" baseline="0" dirty="0" smtClean="0"/>
              <a:t> breakdown  and that  while many were from all across northern ON, we also had about a third who resided and worked either in other parts of ON or outside of the province</a:t>
            </a:r>
          </a:p>
          <a:p>
            <a:endParaRPr lang="en-CA" sz="1200" baseline="0" dirty="0" smtClean="0"/>
          </a:p>
          <a:p>
            <a:endParaRPr lang="en-CA" sz="1200" dirty="0" smtClean="0"/>
          </a:p>
          <a:p>
            <a:r>
              <a:rPr lang="en-CA" sz="1200" dirty="0" smtClean="0"/>
              <a:t>Gender composition: predominately female</a:t>
            </a:r>
            <a:r>
              <a:rPr lang="en-CA" sz="1200" baseline="0" dirty="0" smtClean="0"/>
              <a:t> – approx. 10% male. We did not ask for participants’ gender identity. This is a rough observation. [</a:t>
            </a:r>
            <a:r>
              <a:rPr lang="en-CA" sz="1200" i="1" baseline="0" dirty="0" smtClean="0"/>
              <a:t>how much should we say about this?]</a:t>
            </a:r>
          </a:p>
          <a:p>
            <a:endParaRPr lang="en-CA" sz="1200" dirty="0" smtClean="0"/>
          </a:p>
          <a:p>
            <a:r>
              <a:rPr lang="en-CA" sz="1200" dirty="0" smtClean="0"/>
              <a:t>Our sample consisted primarily of nurses, roughly 14% other types of health and  allied health…..</a:t>
            </a:r>
          </a:p>
          <a:p>
            <a:r>
              <a:rPr lang="en-CA" sz="1200" dirty="0" smtClean="0"/>
              <a:t>We</a:t>
            </a:r>
            <a:r>
              <a:rPr lang="en-CA" sz="1200" baseline="0" dirty="0" smtClean="0"/>
              <a:t> had a wide range of learners in terms of their experience – anywhere from </a:t>
            </a:r>
            <a:r>
              <a:rPr lang="en-CA" sz="1200" dirty="0" smtClean="0"/>
              <a:t>1</a:t>
            </a:r>
            <a:r>
              <a:rPr lang="en-CA" sz="1200" baseline="0" dirty="0" smtClean="0"/>
              <a:t> </a:t>
            </a:r>
            <a:r>
              <a:rPr lang="en-CA" sz="1200" dirty="0" smtClean="0"/>
              <a:t>to 30 years into their career</a:t>
            </a:r>
          </a:p>
          <a:p>
            <a:endParaRPr lang="en-CA" sz="1200" dirty="0" smtClean="0"/>
          </a:p>
          <a:p>
            <a:r>
              <a:rPr lang="en-CA" sz="1200" dirty="0" smtClean="0"/>
              <a:t>Cultural Identity</a:t>
            </a:r>
          </a:p>
          <a:p>
            <a:endParaRPr lang="en-CA" sz="1200" dirty="0" smtClean="0"/>
          </a:p>
          <a:p>
            <a:r>
              <a:rPr lang="en-CA" sz="1200" dirty="0" smtClean="0"/>
              <a:t>Geography: </a:t>
            </a:r>
            <a:r>
              <a:rPr lang="en-CA" sz="1100" dirty="0" smtClean="0"/>
              <a:t>Overview of geography of participants</a:t>
            </a:r>
            <a:r>
              <a:rPr lang="en-CA" sz="1100" baseline="0" dirty="0" smtClean="0"/>
              <a:t> – </a:t>
            </a:r>
            <a:r>
              <a:rPr lang="en-CA" sz="1200" dirty="0" smtClean="0"/>
              <a:t>Sessions offered from outside of Northern Ontario to rural, remote, First Nations, and urban  communities in Northern Ontario and sessions offered  by  an urban centre in Northern Ontario (e.g., Sudbury or Thunder Bay) to rural and remote communities in Northern Ontario. We also had learners</a:t>
            </a:r>
            <a:r>
              <a:rPr lang="en-CA" sz="1200" baseline="0" dirty="0" smtClean="0"/>
              <a:t> from out of province, several of whom  identified the geography of their workplace northern rural and remote and others who work in  urban centres  </a:t>
            </a:r>
          </a:p>
          <a:p>
            <a:endParaRPr lang="en-CA" sz="1200" i="1" u="sng" baseline="0" dirty="0" smtClean="0">
              <a:solidFill>
                <a:srgbClr val="FF0000"/>
              </a:solidFill>
            </a:endParaRPr>
          </a:p>
          <a:p>
            <a:pPr marL="0" indent="0">
              <a:buFontTx/>
              <a:buNone/>
            </a:pPr>
            <a:r>
              <a:rPr lang="en-CA" i="1" u="sng" baseline="0" dirty="0" smtClean="0">
                <a:solidFill>
                  <a:srgbClr val="FF0000"/>
                </a:solidFill>
              </a:rPr>
              <a:t>The percentages displayed here are not mutually exclusive - greater than 100% because participants were asked to indicate multiple types of communities that they worked in on a regular basis and many had jobs for which they travelled for</a:t>
            </a:r>
          </a:p>
          <a:p>
            <a:pPr marL="0" indent="0">
              <a:buFontTx/>
              <a:buNone/>
            </a:pPr>
            <a:endParaRPr lang="en-CA" i="0" u="none" baseline="0" dirty="0" smtClean="0">
              <a:solidFill>
                <a:srgbClr val="FF0000"/>
              </a:solidFill>
            </a:endParaRPr>
          </a:p>
          <a:p>
            <a:r>
              <a:rPr lang="en-CA" dirty="0" smtClean="0"/>
              <a:t>Communities Worked</a:t>
            </a:r>
            <a:r>
              <a:rPr lang="en-CA" baseline="0" dirty="0" smtClean="0"/>
              <a:t> in on a regular basis </a:t>
            </a:r>
            <a:endParaRPr lang="en-CA" dirty="0" smtClean="0"/>
          </a:p>
          <a:p>
            <a:endParaRPr lang="en-CA" dirty="0" smtClean="0"/>
          </a:p>
          <a:p>
            <a:r>
              <a:rPr lang="en-CA" dirty="0" smtClean="0"/>
              <a:t>~57% northern</a:t>
            </a:r>
            <a:r>
              <a:rPr lang="en-CA" baseline="0" dirty="0" smtClean="0"/>
              <a:t> urban</a:t>
            </a:r>
          </a:p>
          <a:p>
            <a:r>
              <a:rPr lang="en-CA" dirty="0" smtClean="0"/>
              <a:t>~37%  northern</a:t>
            </a:r>
            <a:r>
              <a:rPr lang="en-CA" baseline="0" dirty="0" smtClean="0"/>
              <a:t> rural</a:t>
            </a:r>
          </a:p>
          <a:p>
            <a:r>
              <a:rPr lang="en-CA" dirty="0" smtClean="0"/>
              <a:t>~10%  northern remote</a:t>
            </a:r>
          </a:p>
          <a:p>
            <a:endParaRPr lang="en-CA" baseline="0" dirty="0" smtClean="0"/>
          </a:p>
          <a:p>
            <a:pPr marL="171450" indent="-171450">
              <a:buFontTx/>
              <a:buChar char="-"/>
            </a:pPr>
            <a:endParaRPr lang="en-CA" i="1" u="sng" baseline="0" dirty="0">
              <a:solidFill>
                <a:srgbClr val="FF0000"/>
              </a:solidFill>
            </a:endParaRPr>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9</a:t>
            </a:fld>
            <a:endParaRPr lang="en-US"/>
          </a:p>
        </p:txBody>
      </p:sp>
    </p:spTree>
    <p:extLst>
      <p:ext uri="{BB962C8B-B14F-4D97-AF65-F5344CB8AC3E}">
        <p14:creationId xmlns:p14="http://schemas.microsoft.com/office/powerpoint/2010/main" val="289480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r>
              <a:rPr lang="en-CA" dirty="0" smtClean="0"/>
              <a:t>Lorraine</a:t>
            </a:r>
          </a:p>
          <a:p>
            <a:endParaRPr lang="en-CA" dirty="0" smtClean="0"/>
          </a:p>
          <a:p>
            <a:r>
              <a:rPr lang="en-CA" dirty="0" smtClean="0"/>
              <a:t>Review quickly – explain more on theme slides</a:t>
            </a:r>
            <a:endParaRPr lang="en-CA" dirty="0"/>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10</a:t>
            </a:fld>
            <a:endParaRPr lang="en-US"/>
          </a:p>
        </p:txBody>
      </p:sp>
    </p:spTree>
    <p:extLst>
      <p:ext uri="{BB962C8B-B14F-4D97-AF65-F5344CB8AC3E}">
        <p14:creationId xmlns:p14="http://schemas.microsoft.com/office/powerpoint/2010/main" val="3593675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Lorraine</a:t>
            </a:r>
            <a:endParaRPr lang="en-US" dirty="0"/>
          </a:p>
        </p:txBody>
      </p:sp>
      <p:sp>
        <p:nvSpPr>
          <p:cNvPr id="4" name="Slide Number Placeholder 3"/>
          <p:cNvSpPr>
            <a:spLocks noGrp="1"/>
          </p:cNvSpPr>
          <p:nvPr>
            <p:ph type="sldNum" sz="quarter" idx="10"/>
          </p:nvPr>
        </p:nvSpPr>
        <p:spPr/>
        <p:txBody>
          <a:bodyPr/>
          <a:lstStyle/>
          <a:p>
            <a:pPr>
              <a:defRPr/>
            </a:pPr>
            <a:fld id="{4F4DAEA7-F32B-4CC0-A018-64FA4B41FD20}" type="slidenum">
              <a:rPr lang="en-US" smtClean="0"/>
              <a:pPr>
                <a:defRPr/>
              </a:pPr>
              <a:t>11</a:t>
            </a:fld>
            <a:endParaRPr lang="en-US"/>
          </a:p>
        </p:txBody>
      </p:sp>
    </p:spTree>
    <p:extLst>
      <p:ext uri="{BB962C8B-B14F-4D97-AF65-F5344CB8AC3E}">
        <p14:creationId xmlns:p14="http://schemas.microsoft.com/office/powerpoint/2010/main" val="1917628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1295400"/>
            <a:ext cx="6324600" cy="1470025"/>
          </a:xfrm>
        </p:spPr>
        <p:txBody>
          <a:bodyPr/>
          <a:lstStyle>
            <a:lvl1pPr algn="ctr">
              <a:defRPr lang="en-US" sz="4000" dirty="0">
                <a:solidFill>
                  <a:srgbClr val="1E5B12"/>
                </a:solidFill>
                <a:latin typeface="+mj-lt"/>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590800" y="4114800"/>
            <a:ext cx="6324600" cy="1752600"/>
          </a:xfrm>
        </p:spPr>
        <p:txBody>
          <a:bodyPr/>
          <a:lstStyle>
            <a:lvl1pPr marL="0" indent="0" algn="ctr">
              <a:buNone/>
              <a:defRPr lang="en-US" sz="2800" dirty="0">
                <a:solidFill>
                  <a:srgbClr val="1E5B12"/>
                </a:solidFill>
                <a:latin typeface="+mj-lt"/>
                <a:ea typeface="+mj-ea"/>
                <a:cs typeface="+mj-cs"/>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30127393"/>
      </p:ext>
    </p:extLst>
  </p:cSld>
  <p:clrMapOvr>
    <a:masterClrMapping/>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133295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4" name="Footer Placeholder 3"/>
          <p:cNvSpPr>
            <a:spLocks noGrp="1"/>
          </p:cNvSpPr>
          <p:nvPr>
            <p:ph type="ftr" sz="quarter" idx="11"/>
          </p:nvPr>
        </p:nvSpPr>
        <p:spPr/>
        <p:txBody>
          <a:bodyPr/>
          <a:lstStyle/>
          <a:p>
            <a:endParaRPr lang="en-CA">
              <a:solidFill>
                <a:prstClr val="black">
                  <a:tint val="75000"/>
                </a:prstClr>
              </a:solidFill>
            </a:endParaRPr>
          </a:p>
        </p:txBody>
      </p:sp>
      <p:sp>
        <p:nvSpPr>
          <p:cNvPr id="5" name="Slide Number Placeholder 4"/>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934839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166016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483393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8663367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43501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597379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43108" y="1714488"/>
            <a:ext cx="6315092" cy="1470025"/>
          </a:xfrm>
        </p:spPr>
        <p:txBody>
          <a:bodyPr/>
          <a:lstStyle>
            <a:lvl1pPr algn="ctr">
              <a:defRPr/>
            </a:lvl1pPr>
          </a:lstStyle>
          <a:p>
            <a:r>
              <a:rPr lang="en-US" dirty="0" smtClean="0"/>
              <a:t>Click to edit Master title style</a:t>
            </a:r>
            <a:endParaRPr lang="en-CA" dirty="0"/>
          </a:p>
        </p:txBody>
      </p:sp>
      <p:sp>
        <p:nvSpPr>
          <p:cNvPr id="3" name="Subtitle 2"/>
          <p:cNvSpPr>
            <a:spLocks noGrp="1"/>
          </p:cNvSpPr>
          <p:nvPr>
            <p:ph type="subTitle" idx="1"/>
          </p:nvPr>
        </p:nvSpPr>
        <p:spPr>
          <a:xfrm>
            <a:off x="2571736" y="3470263"/>
            <a:ext cx="520066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8239622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4660041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506677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E5B12"/>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83296740"/>
      </p:ext>
    </p:extLst>
  </p:cSld>
  <p:clrMapOvr>
    <a:masterClrMapping/>
  </p:clrMapOvr>
  <p:transition spd="slow">
    <p:cove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606075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41518136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4" name="Footer Placeholder 3"/>
          <p:cNvSpPr>
            <a:spLocks noGrp="1"/>
          </p:cNvSpPr>
          <p:nvPr>
            <p:ph type="ftr" sz="quarter" idx="11"/>
          </p:nvPr>
        </p:nvSpPr>
        <p:spPr/>
        <p:txBody>
          <a:bodyPr/>
          <a:lstStyle/>
          <a:p>
            <a:endParaRPr lang="en-CA">
              <a:solidFill>
                <a:prstClr val="black">
                  <a:tint val="75000"/>
                </a:prstClr>
              </a:solidFill>
            </a:endParaRPr>
          </a:p>
        </p:txBody>
      </p:sp>
      <p:sp>
        <p:nvSpPr>
          <p:cNvPr id="5" name="Slide Number Placeholder 4"/>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2109845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5423804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5848082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5941453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4483113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135615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1295400"/>
            <a:ext cx="6324600" cy="1470025"/>
          </a:xfrm>
        </p:spPr>
        <p:txBody>
          <a:bodyPr/>
          <a:lstStyle>
            <a:lvl1pPr algn="ct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590800" y="4114800"/>
            <a:ext cx="6324600" cy="1752600"/>
          </a:xfrm>
        </p:spPr>
        <p:txBody>
          <a:bodyPr/>
          <a:lstStyle>
            <a:lvl1pPr marL="0" indent="0" algn="ctr">
              <a:buNone/>
              <a:defRPr>
                <a:solidFill>
                  <a:schemeClr val="bg1"/>
                </a:solidFill>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276752922"/>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E5B12"/>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04290540"/>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3468074"/>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43108" y="1714488"/>
            <a:ext cx="6315092" cy="1470025"/>
          </a:xfrm>
        </p:spPr>
        <p:txBody>
          <a:bodyPr/>
          <a:lstStyle>
            <a:lvl1pPr algn="ctr">
              <a:defRPr/>
            </a:lvl1pPr>
          </a:lstStyle>
          <a:p>
            <a:r>
              <a:rPr lang="en-US" dirty="0" smtClean="0"/>
              <a:t>Click to edit Master title style</a:t>
            </a:r>
            <a:endParaRPr lang="en-CA" dirty="0"/>
          </a:p>
        </p:txBody>
      </p:sp>
      <p:sp>
        <p:nvSpPr>
          <p:cNvPr id="3" name="Subtitle 2"/>
          <p:cNvSpPr>
            <a:spLocks noGrp="1"/>
          </p:cNvSpPr>
          <p:nvPr>
            <p:ph type="subTitle" idx="1"/>
          </p:nvPr>
        </p:nvSpPr>
        <p:spPr>
          <a:xfrm>
            <a:off x="2571736" y="3470263"/>
            <a:ext cx="520066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707723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29830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60529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rPr>
              <a:pPr/>
              <a:t>6/2/2015</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9414307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6.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6.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4.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60000">
              <a:srgbClr val="D5D8CE"/>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26" name="Rectangle 4"/>
          <p:cNvSpPr>
            <a:spLocks noGrp="1" noChangeArrowheads="1"/>
          </p:cNvSpPr>
          <p:nvPr userDrawn="1">
            <p:ph type="body" idx="1"/>
          </p:nvPr>
        </p:nvSpPr>
        <p:spPr bwMode="auto">
          <a:xfrm>
            <a:off x="2720975" y="1435894"/>
            <a:ext cx="6324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7" name="Rectangle 7"/>
          <p:cNvSpPr>
            <a:spLocks noGrp="1" noChangeArrowheads="1"/>
          </p:cNvSpPr>
          <p:nvPr userDrawn="1">
            <p:ph type="title"/>
          </p:nvPr>
        </p:nvSpPr>
        <p:spPr bwMode="auto">
          <a:xfrm>
            <a:off x="2590800" y="228600"/>
            <a:ext cx="6324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grpSp>
        <p:nvGrpSpPr>
          <p:cNvPr id="1028" name="Group 21"/>
          <p:cNvGrpSpPr>
            <a:grpSpLocks/>
          </p:cNvGrpSpPr>
          <p:nvPr userDrawn="1"/>
        </p:nvGrpSpPr>
        <p:grpSpPr bwMode="auto">
          <a:xfrm>
            <a:off x="2320925" y="6148388"/>
            <a:ext cx="6781800" cy="673100"/>
            <a:chOff x="2320925" y="6148388"/>
            <a:chExt cx="6781800" cy="673100"/>
          </a:xfrm>
        </p:grpSpPr>
        <p:sp>
          <p:nvSpPr>
            <p:cNvPr id="1048" name="Rectangle 22"/>
            <p:cNvSpPr>
              <a:spLocks noChangeArrowheads="1"/>
            </p:cNvSpPr>
            <p:nvPr userDrawn="1"/>
          </p:nvSpPr>
          <p:spPr bwMode="auto">
            <a:xfrm>
              <a:off x="2320925" y="6148388"/>
              <a:ext cx="6781800" cy="673100"/>
            </a:xfrm>
            <a:prstGeom prst="rect">
              <a:avLst/>
            </a:prstGeom>
            <a:solidFill>
              <a:srgbClr val="1E5B12"/>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defRPr/>
              </a:pPr>
              <a:endParaRPr lang="en-US" altLang="en-US" sz="1600" smtClean="0">
                <a:solidFill>
                  <a:schemeClr val="bg1"/>
                </a:solidFill>
              </a:endParaRPr>
            </a:p>
          </p:txBody>
        </p:sp>
        <p:sp>
          <p:nvSpPr>
            <p:cNvPr id="24" name="TextBox 23"/>
            <p:cNvSpPr txBox="1"/>
            <p:nvPr userDrawn="1"/>
          </p:nvSpPr>
          <p:spPr bwMode="auto">
            <a:xfrm>
              <a:off x="3644900" y="6300788"/>
              <a:ext cx="5400675" cy="368300"/>
            </a:xfrm>
            <a:prstGeom prst="rect">
              <a:avLst/>
            </a:prstGeom>
            <a:noFill/>
          </p:spPr>
          <p:txBody>
            <a:bodyPr>
              <a:spAutoFit/>
            </a:bodyPr>
            <a:lstStyle/>
            <a:p>
              <a:pPr algn="r">
                <a:defRPr/>
              </a:pPr>
              <a:r>
                <a:rPr lang="en-CA" b="0" spc="100" dirty="0">
                  <a:solidFill>
                    <a:schemeClr val="bg1"/>
                  </a:solidFill>
                  <a:latin typeface="Arial" pitchFamily="34" charset="0"/>
                  <a:cs typeface="Arial" pitchFamily="34" charset="0"/>
                </a:rPr>
                <a:t>...strengthening rural health through research</a:t>
              </a:r>
              <a:endParaRPr lang="en-US" b="0" spc="100" dirty="0">
                <a:solidFill>
                  <a:schemeClr val="bg1"/>
                </a:solidFill>
                <a:latin typeface="Arial" pitchFamily="34" charset="0"/>
                <a:cs typeface="Arial" pitchFamily="34" charset="0"/>
              </a:endParaRPr>
            </a:p>
          </p:txBody>
        </p:sp>
      </p:grpSp>
      <p:grpSp>
        <p:nvGrpSpPr>
          <p:cNvPr id="1030" name="Group 20"/>
          <p:cNvGrpSpPr>
            <a:grpSpLocks/>
          </p:cNvGrpSpPr>
          <p:nvPr userDrawn="1"/>
        </p:nvGrpSpPr>
        <p:grpSpPr bwMode="auto">
          <a:xfrm>
            <a:off x="76200" y="71438"/>
            <a:ext cx="2286000" cy="1206500"/>
            <a:chOff x="76200" y="88900"/>
            <a:chExt cx="2286000" cy="1206500"/>
          </a:xfrm>
        </p:grpSpPr>
        <p:sp>
          <p:nvSpPr>
            <p:cNvPr id="1046" name="Rectangle 19"/>
            <p:cNvSpPr>
              <a:spLocks noChangeArrowheads="1"/>
            </p:cNvSpPr>
            <p:nvPr userDrawn="1"/>
          </p:nvSpPr>
          <p:spPr bwMode="auto">
            <a:xfrm>
              <a:off x="76200" y="88900"/>
              <a:ext cx="2286000" cy="1181100"/>
            </a:xfrm>
            <a:prstGeom prst="rect">
              <a:avLst/>
            </a:prstGeom>
            <a:solidFill>
              <a:srgbClr val="1E5B12"/>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mtClean="0"/>
            </a:p>
          </p:txBody>
        </p:sp>
        <p:cxnSp>
          <p:nvCxnSpPr>
            <p:cNvPr id="1047" name="Straight Connector 26"/>
            <p:cNvCxnSpPr>
              <a:cxnSpLocks noChangeShapeType="1"/>
            </p:cNvCxnSpPr>
            <p:nvPr userDrawn="1"/>
          </p:nvCxnSpPr>
          <p:spPr bwMode="auto">
            <a:xfrm>
              <a:off x="76200" y="1295400"/>
              <a:ext cx="2286000" cy="0"/>
            </a:xfrm>
            <a:prstGeom prst="line">
              <a:avLst/>
            </a:prstGeom>
            <a:noFill/>
            <a:ln w="88900" algn="ctr">
              <a:solidFill>
                <a:srgbClr val="4C3C00"/>
              </a:solidFill>
              <a:round/>
              <a:headEnd/>
              <a:tailEnd/>
            </a:ln>
            <a:extLst>
              <a:ext uri="{909E8E84-426E-40DD-AFC4-6F175D3DCCD1}">
                <a14:hiddenFill xmlns:a14="http://schemas.microsoft.com/office/drawing/2010/main">
                  <a:noFill/>
                </a14:hiddenFill>
              </a:ext>
            </a:extLst>
          </p:spPr>
        </p:cxnSp>
      </p:grpSp>
      <p:pic>
        <p:nvPicPr>
          <p:cNvPr id="1031" name="Picture 24" descr="S:\CRaNHR Templates\CRaNHR Logos\CRaNHR Logo (English) Large.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8100" y="128588"/>
            <a:ext cx="2362200"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7" descr="logo_home.gif"/>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6200" y="6172200"/>
            <a:ext cx="228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6" name="Group 27"/>
          <p:cNvGrpSpPr>
            <a:grpSpLocks/>
          </p:cNvGrpSpPr>
          <p:nvPr userDrawn="1"/>
        </p:nvGrpSpPr>
        <p:grpSpPr bwMode="auto">
          <a:xfrm>
            <a:off x="36513" y="66272"/>
            <a:ext cx="9067800" cy="6705600"/>
            <a:chOff x="36513" y="76200"/>
            <a:chExt cx="9067800" cy="6705600"/>
          </a:xfrm>
        </p:grpSpPr>
        <p:cxnSp>
          <p:nvCxnSpPr>
            <p:cNvPr id="1038" name="Straight Connector 11"/>
            <p:cNvCxnSpPr>
              <a:cxnSpLocks noChangeShapeType="1"/>
            </p:cNvCxnSpPr>
            <p:nvPr userDrawn="1"/>
          </p:nvCxnSpPr>
          <p:spPr bwMode="auto">
            <a:xfrm rot="5400000">
              <a:off x="-3276600" y="3429000"/>
              <a:ext cx="6705600" cy="0"/>
            </a:xfrm>
            <a:prstGeom prst="line">
              <a:avLst/>
            </a:prstGeom>
            <a:noFill/>
            <a:ln w="88900" algn="ctr">
              <a:solidFill>
                <a:srgbClr val="4C3C00"/>
              </a:solidFill>
              <a:round/>
              <a:headEnd/>
              <a:tailEnd/>
            </a:ln>
            <a:extLst>
              <a:ext uri="{909E8E84-426E-40DD-AFC4-6F175D3DCCD1}">
                <a14:hiddenFill xmlns:a14="http://schemas.microsoft.com/office/drawing/2010/main">
                  <a:noFill/>
                </a14:hiddenFill>
              </a:ext>
            </a:extLst>
          </p:spPr>
        </p:cxnSp>
        <p:cxnSp>
          <p:nvCxnSpPr>
            <p:cNvPr id="1040" name="Straight Connector 26"/>
            <p:cNvCxnSpPr>
              <a:cxnSpLocks noChangeShapeType="1"/>
            </p:cNvCxnSpPr>
            <p:nvPr userDrawn="1"/>
          </p:nvCxnSpPr>
          <p:spPr bwMode="auto">
            <a:xfrm>
              <a:off x="36513" y="76200"/>
              <a:ext cx="9067800" cy="0"/>
            </a:xfrm>
            <a:prstGeom prst="line">
              <a:avLst/>
            </a:prstGeom>
            <a:noFill/>
            <a:ln w="88900" algn="ctr">
              <a:solidFill>
                <a:srgbClr val="4C3C00"/>
              </a:solidFill>
              <a:round/>
              <a:headEnd/>
              <a:tailEnd/>
            </a:ln>
            <a:extLst>
              <a:ext uri="{909E8E84-426E-40DD-AFC4-6F175D3DCCD1}">
                <a14:hiddenFill xmlns:a14="http://schemas.microsoft.com/office/drawing/2010/main">
                  <a:noFill/>
                </a14:hiddenFill>
              </a:ext>
            </a:extLst>
          </p:spPr>
        </p:cxnSp>
        <p:cxnSp>
          <p:nvCxnSpPr>
            <p:cNvPr id="1041" name="Straight Connector 26"/>
            <p:cNvCxnSpPr>
              <a:cxnSpLocks noChangeShapeType="1"/>
            </p:cNvCxnSpPr>
            <p:nvPr userDrawn="1"/>
          </p:nvCxnSpPr>
          <p:spPr bwMode="auto">
            <a:xfrm>
              <a:off x="36513" y="6172200"/>
              <a:ext cx="9067800" cy="0"/>
            </a:xfrm>
            <a:prstGeom prst="line">
              <a:avLst/>
            </a:prstGeom>
            <a:noFill/>
            <a:ln w="88900" algn="ctr">
              <a:solidFill>
                <a:srgbClr val="4C3C00"/>
              </a:solidFill>
              <a:round/>
              <a:headEnd/>
              <a:tailEnd/>
            </a:ln>
            <a:extLst>
              <a:ext uri="{909E8E84-426E-40DD-AFC4-6F175D3DCCD1}">
                <a14:hiddenFill xmlns:a14="http://schemas.microsoft.com/office/drawing/2010/main">
                  <a:noFill/>
                </a14:hiddenFill>
              </a:ext>
            </a:extLst>
          </p:spPr>
        </p:cxnSp>
        <p:cxnSp>
          <p:nvCxnSpPr>
            <p:cNvPr id="1042" name="Straight Connector 26"/>
            <p:cNvCxnSpPr>
              <a:cxnSpLocks noChangeShapeType="1"/>
            </p:cNvCxnSpPr>
            <p:nvPr userDrawn="1"/>
          </p:nvCxnSpPr>
          <p:spPr bwMode="auto">
            <a:xfrm>
              <a:off x="36513" y="6781800"/>
              <a:ext cx="9067800" cy="0"/>
            </a:xfrm>
            <a:prstGeom prst="line">
              <a:avLst/>
            </a:prstGeom>
            <a:noFill/>
            <a:ln w="88900" algn="ctr">
              <a:solidFill>
                <a:srgbClr val="4C3C00"/>
              </a:solidFill>
              <a:round/>
              <a:headEnd/>
              <a:tailEnd/>
            </a:ln>
            <a:extLst>
              <a:ext uri="{909E8E84-426E-40DD-AFC4-6F175D3DCCD1}">
                <a14:hiddenFill xmlns:a14="http://schemas.microsoft.com/office/drawing/2010/main">
                  <a:noFill/>
                </a14:hiddenFill>
              </a:ext>
            </a:extLst>
          </p:spPr>
        </p:cxnSp>
        <p:cxnSp>
          <p:nvCxnSpPr>
            <p:cNvPr id="1043" name="Straight Connector 17"/>
            <p:cNvCxnSpPr>
              <a:cxnSpLocks noChangeShapeType="1"/>
            </p:cNvCxnSpPr>
            <p:nvPr userDrawn="1"/>
          </p:nvCxnSpPr>
          <p:spPr bwMode="auto">
            <a:xfrm rot="5400000">
              <a:off x="-990600" y="3429000"/>
              <a:ext cx="6705600" cy="0"/>
            </a:xfrm>
            <a:prstGeom prst="line">
              <a:avLst/>
            </a:prstGeom>
            <a:noFill/>
            <a:ln w="88900" algn="ctr">
              <a:solidFill>
                <a:srgbClr val="4C3C00"/>
              </a:solidFill>
              <a:round/>
              <a:headEnd/>
              <a:tailEnd/>
            </a:ln>
            <a:extLst>
              <a:ext uri="{909E8E84-426E-40DD-AFC4-6F175D3DCCD1}">
                <a14:hiddenFill xmlns:a14="http://schemas.microsoft.com/office/drawing/2010/main">
                  <a:noFill/>
                </a14:hiddenFill>
              </a:ext>
            </a:extLst>
          </p:spPr>
        </p:cxnSp>
      </p:grpSp>
      <p:pic>
        <p:nvPicPr>
          <p:cNvPr id="3" name="Picture 2" descr="C:\Users\CRaNHR\Desktop\sept2006 cranhr.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23139" y="1332854"/>
            <a:ext cx="2192122" cy="24892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Users\CRaNHR\AppData\Local\Temp\XPgrpwise\NIP-2COL.GIF"/>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23139" y="5501892"/>
            <a:ext cx="2197786" cy="585788"/>
          </a:xfrm>
          <a:prstGeom prst="rect">
            <a:avLst/>
          </a:prstGeom>
          <a:noFill/>
          <a:extLst>
            <a:ext uri="{909E8E84-426E-40DD-AFC4-6F175D3DCCD1}">
              <a14:hiddenFill xmlns:a14="http://schemas.microsoft.com/office/drawing/2010/main">
                <a:solidFill>
                  <a:srgbClr val="FFFFFF"/>
                </a:solidFill>
              </a14:hiddenFill>
            </a:ext>
          </a:extLst>
        </p:spPr>
      </p:pic>
      <p:cxnSp>
        <p:nvCxnSpPr>
          <p:cNvPr id="20" name="Straight Connector 26"/>
          <p:cNvCxnSpPr>
            <a:cxnSpLocks noChangeShapeType="1"/>
          </p:cNvCxnSpPr>
          <p:nvPr userDrawn="1"/>
        </p:nvCxnSpPr>
        <p:spPr bwMode="auto">
          <a:xfrm>
            <a:off x="36513" y="5486400"/>
            <a:ext cx="2325687" cy="0"/>
          </a:xfrm>
          <a:prstGeom prst="line">
            <a:avLst/>
          </a:prstGeom>
          <a:noFill/>
          <a:ln w="88900" algn="ctr">
            <a:solidFill>
              <a:srgbClr val="4C3C00"/>
            </a:solidFill>
            <a:round/>
            <a:headEnd/>
            <a:tailEnd/>
          </a:ln>
          <a:extLst>
            <a:ext uri="{909E8E84-426E-40DD-AFC4-6F175D3DCCD1}">
              <a14:hiddenFill xmlns:a14="http://schemas.microsoft.com/office/drawing/2010/main">
                <a:noFill/>
              </a14:hiddenFill>
            </a:ext>
          </a:extLst>
        </p:spPr>
      </p:cxnSp>
    </p:spTree>
  </p:cSld>
  <p:clrMap bg1="lt1" tx1="dk1" bg2="lt2" tx2="dk2" accent1="accent1" accent2="accent2" accent3="accent3" accent4="accent4" accent5="accent5" accent6="accent6" hlink="hlink" folHlink="folHlink"/>
  <p:sldLayoutIdLst>
    <p:sldLayoutId id="2147483669" r:id="rId1"/>
    <p:sldLayoutId id="2147483670" r:id="rId2"/>
  </p:sldLayoutIdLst>
  <p:transition spd="slow">
    <p:cover/>
  </p:transition>
  <p:timing>
    <p:tnLst>
      <p:par>
        <p:cTn id="1" dur="indefinite" restart="never" nodeType="tmRoot"/>
      </p:par>
    </p:tnLst>
  </p:timing>
  <p:txStyles>
    <p:titleStyle>
      <a:lvl1pPr algn="l" rtl="0" eaLnBrk="0" fontAlgn="base" hangingPunct="0">
        <a:spcBef>
          <a:spcPct val="0"/>
        </a:spcBef>
        <a:spcAft>
          <a:spcPct val="0"/>
        </a:spcAft>
        <a:defRPr sz="3600">
          <a:solidFill>
            <a:srgbClr val="1E5B12"/>
          </a:solidFill>
          <a:latin typeface="+mj-lt"/>
          <a:ea typeface="+mj-ea"/>
          <a:cs typeface="+mj-cs"/>
        </a:defRPr>
      </a:lvl1pPr>
      <a:lvl2pPr algn="l" rtl="0" eaLnBrk="0" fontAlgn="base" hangingPunct="0">
        <a:spcBef>
          <a:spcPct val="0"/>
        </a:spcBef>
        <a:spcAft>
          <a:spcPct val="0"/>
        </a:spcAft>
        <a:defRPr sz="3600">
          <a:solidFill>
            <a:srgbClr val="1E5B12"/>
          </a:solidFill>
          <a:latin typeface="Arial" charset="0"/>
        </a:defRPr>
      </a:lvl2pPr>
      <a:lvl3pPr algn="l" rtl="0" eaLnBrk="0" fontAlgn="base" hangingPunct="0">
        <a:spcBef>
          <a:spcPct val="0"/>
        </a:spcBef>
        <a:spcAft>
          <a:spcPct val="0"/>
        </a:spcAft>
        <a:defRPr sz="3600">
          <a:solidFill>
            <a:srgbClr val="1E5B12"/>
          </a:solidFill>
          <a:latin typeface="Arial" charset="0"/>
        </a:defRPr>
      </a:lvl3pPr>
      <a:lvl4pPr algn="l" rtl="0" eaLnBrk="0" fontAlgn="base" hangingPunct="0">
        <a:spcBef>
          <a:spcPct val="0"/>
        </a:spcBef>
        <a:spcAft>
          <a:spcPct val="0"/>
        </a:spcAft>
        <a:defRPr sz="3600">
          <a:solidFill>
            <a:srgbClr val="1E5B12"/>
          </a:solidFill>
          <a:latin typeface="Arial" charset="0"/>
        </a:defRPr>
      </a:lvl4pPr>
      <a:lvl5pPr algn="l" rtl="0" eaLnBrk="0" fontAlgn="base" hangingPunct="0">
        <a:spcBef>
          <a:spcPct val="0"/>
        </a:spcBef>
        <a:spcAft>
          <a:spcPct val="0"/>
        </a:spcAft>
        <a:defRPr sz="3600">
          <a:solidFill>
            <a:srgbClr val="1E5B1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Comic Sans MS" pitchFamily="66" charset="0"/>
          <a:ea typeface="+mn-ea"/>
          <a:cs typeface="+mn-cs"/>
        </a:defRPr>
      </a:lvl1pPr>
      <a:lvl2pPr marL="742950" indent="-285750" algn="l" rtl="0" eaLnBrk="0" fontAlgn="base" hangingPunct="0">
        <a:spcBef>
          <a:spcPct val="20000"/>
        </a:spcBef>
        <a:spcAft>
          <a:spcPct val="0"/>
        </a:spcAft>
        <a:buFont typeface="Wingdings" pitchFamily="2" charset="2"/>
        <a:buChar char="§"/>
        <a:defRPr sz="2000">
          <a:solidFill>
            <a:schemeClr val="tx1"/>
          </a:solidFill>
          <a:latin typeface="Comic Sans MS" pitchFamily="66" charset="0"/>
        </a:defRPr>
      </a:lvl2pPr>
      <a:lvl3pPr marL="1143000" indent="-228600" algn="l" rtl="0" eaLnBrk="0" fontAlgn="base" hangingPunct="0">
        <a:spcBef>
          <a:spcPct val="20000"/>
        </a:spcBef>
        <a:spcAft>
          <a:spcPct val="0"/>
        </a:spcAft>
        <a:buChar char="•"/>
        <a:defRPr>
          <a:solidFill>
            <a:schemeClr val="tx1"/>
          </a:solidFill>
          <a:latin typeface="Comic Sans MS" pitchFamily="66" charset="0"/>
        </a:defRPr>
      </a:lvl3pPr>
      <a:lvl4pPr marL="1600200" indent="-228600" algn="l" rtl="0" eaLnBrk="0" fontAlgn="base" hangingPunct="0">
        <a:spcBef>
          <a:spcPct val="20000"/>
        </a:spcBef>
        <a:spcAft>
          <a:spcPct val="0"/>
        </a:spcAft>
        <a:buChar char="–"/>
        <a:defRPr sz="1600">
          <a:solidFill>
            <a:schemeClr val="tx1"/>
          </a:solidFill>
          <a:latin typeface="Comic Sans MS" pitchFamily="66" charset="0"/>
        </a:defRPr>
      </a:lvl4pPr>
      <a:lvl5pPr marL="2057400" indent="-228600" algn="l" rtl="0" eaLnBrk="0" fontAlgn="base" hangingPunct="0">
        <a:spcBef>
          <a:spcPct val="20000"/>
        </a:spcBef>
        <a:spcAft>
          <a:spcPct val="0"/>
        </a:spcAft>
        <a:buChar char="»"/>
        <a:defRPr sz="1400">
          <a:solidFill>
            <a:schemeClr val="tx1"/>
          </a:solidFill>
          <a:latin typeface="Comic Sans MS" pitchFamily="66" charset="0"/>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60000">
              <a:srgbClr val="D5D8CE"/>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050" name="Rectangle 4"/>
          <p:cNvSpPr>
            <a:spLocks noGrp="1" noChangeArrowheads="1"/>
          </p:cNvSpPr>
          <p:nvPr>
            <p:ph type="body" idx="1"/>
          </p:nvPr>
        </p:nvSpPr>
        <p:spPr bwMode="auto">
          <a:xfrm>
            <a:off x="277813" y="1524000"/>
            <a:ext cx="8686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1" name="Rectangle 7"/>
          <p:cNvSpPr>
            <a:spLocks noGrp="1" noChangeArrowheads="1"/>
          </p:cNvSpPr>
          <p:nvPr>
            <p:ph type="title"/>
          </p:nvPr>
        </p:nvSpPr>
        <p:spPr bwMode="auto">
          <a:xfrm>
            <a:off x="228600" y="228600"/>
            <a:ext cx="8686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 name="TextBox 3"/>
          <p:cNvSpPr txBox="1"/>
          <p:nvPr userDrawn="1"/>
        </p:nvSpPr>
        <p:spPr bwMode="auto">
          <a:xfrm>
            <a:off x="5181600" y="6397625"/>
            <a:ext cx="3476625" cy="246063"/>
          </a:xfrm>
          <a:prstGeom prst="rect">
            <a:avLst/>
          </a:prstGeom>
          <a:noFill/>
        </p:spPr>
        <p:txBody>
          <a:bodyPr>
            <a:spAutoFit/>
          </a:bodyPr>
          <a:lstStyle/>
          <a:p>
            <a:pPr algn="r">
              <a:defRPr/>
            </a:pPr>
            <a:r>
              <a:rPr lang="en-CA" sz="1000" spc="100" dirty="0">
                <a:solidFill>
                  <a:srgbClr val="1E5B12"/>
                </a:solidFill>
                <a:latin typeface="Arial" pitchFamily="34" charset="0"/>
                <a:cs typeface="Arial" pitchFamily="34" charset="0"/>
              </a:rPr>
              <a:t>Strengthening rural health through research</a:t>
            </a:r>
            <a:endParaRPr lang="en-US" sz="1000" spc="100" dirty="0">
              <a:solidFill>
                <a:srgbClr val="1E5B12"/>
              </a:solidFill>
              <a:latin typeface="Arial" pitchFamily="34" charset="0"/>
              <a:cs typeface="Arial" pitchFamily="34" charset="0"/>
            </a:endParaRPr>
          </a:p>
        </p:txBody>
      </p:sp>
      <p:pic>
        <p:nvPicPr>
          <p:cNvPr id="2053" name="Picture 6"/>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658225" y="6297613"/>
            <a:ext cx="2778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transition spd="slow">
    <p:cover/>
  </p:transition>
  <p:timing>
    <p:tnLst>
      <p:par>
        <p:cTn id="1" dur="indefinite" restart="never" nodeType="tmRoot"/>
      </p:par>
    </p:tnLst>
  </p:timing>
  <p:txStyles>
    <p:titleStyle>
      <a:lvl1pPr algn="ctr" rtl="0" eaLnBrk="0" fontAlgn="base" hangingPunct="0">
        <a:spcBef>
          <a:spcPct val="0"/>
        </a:spcBef>
        <a:spcAft>
          <a:spcPct val="0"/>
        </a:spcAft>
        <a:defRPr sz="3600">
          <a:solidFill>
            <a:srgbClr val="1E5B12"/>
          </a:solidFill>
          <a:latin typeface="+mj-lt"/>
          <a:ea typeface="+mj-ea"/>
          <a:cs typeface="+mj-cs"/>
        </a:defRPr>
      </a:lvl1pPr>
      <a:lvl2pPr algn="ctr" rtl="0" eaLnBrk="0" fontAlgn="base" hangingPunct="0">
        <a:spcBef>
          <a:spcPct val="0"/>
        </a:spcBef>
        <a:spcAft>
          <a:spcPct val="0"/>
        </a:spcAft>
        <a:defRPr sz="3600">
          <a:solidFill>
            <a:srgbClr val="1E5B12"/>
          </a:solidFill>
          <a:latin typeface="Arial" charset="0"/>
        </a:defRPr>
      </a:lvl2pPr>
      <a:lvl3pPr algn="ctr" rtl="0" eaLnBrk="0" fontAlgn="base" hangingPunct="0">
        <a:spcBef>
          <a:spcPct val="0"/>
        </a:spcBef>
        <a:spcAft>
          <a:spcPct val="0"/>
        </a:spcAft>
        <a:defRPr sz="3600">
          <a:solidFill>
            <a:srgbClr val="1E5B12"/>
          </a:solidFill>
          <a:latin typeface="Arial" charset="0"/>
        </a:defRPr>
      </a:lvl3pPr>
      <a:lvl4pPr algn="ctr" rtl="0" eaLnBrk="0" fontAlgn="base" hangingPunct="0">
        <a:spcBef>
          <a:spcPct val="0"/>
        </a:spcBef>
        <a:spcAft>
          <a:spcPct val="0"/>
        </a:spcAft>
        <a:defRPr sz="3600">
          <a:solidFill>
            <a:srgbClr val="1E5B12"/>
          </a:solidFill>
          <a:latin typeface="Arial" charset="0"/>
        </a:defRPr>
      </a:lvl4pPr>
      <a:lvl5pPr algn="ctr" rtl="0" eaLnBrk="0" fontAlgn="base" hangingPunct="0">
        <a:spcBef>
          <a:spcPct val="0"/>
        </a:spcBef>
        <a:spcAft>
          <a:spcPct val="0"/>
        </a:spcAft>
        <a:defRPr sz="3600">
          <a:solidFill>
            <a:srgbClr val="1E5B1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Comic Sans MS" pitchFamily="66" charset="0"/>
          <a:ea typeface="+mn-ea"/>
          <a:cs typeface="+mn-cs"/>
        </a:defRPr>
      </a:lvl1pPr>
      <a:lvl2pPr marL="742950" indent="-285750" algn="l" rtl="0" eaLnBrk="0" fontAlgn="base" hangingPunct="0">
        <a:spcBef>
          <a:spcPct val="20000"/>
        </a:spcBef>
        <a:spcAft>
          <a:spcPct val="0"/>
        </a:spcAft>
        <a:buFont typeface="Wingdings" pitchFamily="2" charset="2"/>
        <a:buChar char="§"/>
        <a:defRPr sz="2000">
          <a:solidFill>
            <a:schemeClr val="tx1"/>
          </a:solidFill>
          <a:latin typeface="Comic Sans MS" pitchFamily="66" charset="0"/>
        </a:defRPr>
      </a:lvl2pPr>
      <a:lvl3pPr marL="1143000" indent="-228600" algn="l" rtl="0" eaLnBrk="0" fontAlgn="base" hangingPunct="0">
        <a:spcBef>
          <a:spcPct val="20000"/>
        </a:spcBef>
        <a:spcAft>
          <a:spcPct val="0"/>
        </a:spcAft>
        <a:buChar char="•"/>
        <a:defRPr>
          <a:solidFill>
            <a:schemeClr val="tx1"/>
          </a:solidFill>
          <a:latin typeface="Comic Sans MS" pitchFamily="66" charset="0"/>
        </a:defRPr>
      </a:lvl3pPr>
      <a:lvl4pPr marL="1600200" indent="-228600" algn="l" rtl="0" eaLnBrk="0" fontAlgn="base" hangingPunct="0">
        <a:spcBef>
          <a:spcPct val="20000"/>
        </a:spcBef>
        <a:spcAft>
          <a:spcPct val="0"/>
        </a:spcAft>
        <a:buChar char="–"/>
        <a:defRPr sz="1600">
          <a:solidFill>
            <a:schemeClr val="tx1"/>
          </a:solidFill>
          <a:latin typeface="Comic Sans MS" pitchFamily="66" charset="0"/>
        </a:defRPr>
      </a:lvl4pPr>
      <a:lvl5pPr marL="2057400" indent="-228600" algn="l" rtl="0" eaLnBrk="0" fontAlgn="base" hangingPunct="0">
        <a:spcBef>
          <a:spcPct val="20000"/>
        </a:spcBef>
        <a:spcAft>
          <a:spcPct val="0"/>
        </a:spcAft>
        <a:buChar char="»"/>
        <a:defRPr sz="1400">
          <a:solidFill>
            <a:schemeClr val="tx1"/>
          </a:solidFill>
          <a:latin typeface="Comic Sans MS" pitchFamily="66" charset="0"/>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43108" y="274638"/>
            <a:ext cx="6543692" cy="1143000"/>
          </a:xfrm>
          <a:prstGeom prst="rect">
            <a:avLst/>
          </a:prstGeom>
        </p:spPr>
        <p:txBody>
          <a:bodyPr vert="horz" lIns="91440" tIns="45720" rIns="91440" bIns="45720"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2143108" y="1600200"/>
            <a:ext cx="6543692"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A31D917C-D772-4AF5-945B-5DFA2AE13917}" type="datetimeFigureOut">
              <a:rPr lang="en-US" b="0" smtClean="0">
                <a:solidFill>
                  <a:prstClr val="black">
                    <a:tint val="75000"/>
                  </a:prstClr>
                </a:solidFill>
                <a:latin typeface="Calibri"/>
              </a:rPr>
              <a:pPr fontAlgn="auto">
                <a:spcBef>
                  <a:spcPts val="0"/>
                </a:spcBef>
                <a:spcAft>
                  <a:spcPts val="0"/>
                </a:spcAft>
              </a:pPr>
              <a:t>6/2/2015</a:t>
            </a:fld>
            <a:endParaRPr lang="en-CA" b="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CA" b="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C070FB19-51A9-45B7-9B52-E335B3B9680E}" type="slidenum">
              <a:rPr lang="en-CA" b="0" smtClean="0">
                <a:solidFill>
                  <a:prstClr val="black">
                    <a:tint val="75000"/>
                  </a:prstClr>
                </a:solidFill>
                <a:latin typeface="Calibri"/>
              </a:rPr>
              <a:pPr fontAlgn="auto">
                <a:spcBef>
                  <a:spcPts val="0"/>
                </a:spcBef>
                <a:spcAft>
                  <a:spcPts val="0"/>
                </a:spcAft>
              </a:pPr>
              <a:t>‹#›</a:t>
            </a:fld>
            <a:endParaRPr lang="en-CA" b="0">
              <a:solidFill>
                <a:prstClr val="black">
                  <a:tint val="75000"/>
                </a:prstClr>
              </a:solidFill>
              <a:latin typeface="Calibri"/>
            </a:endParaRPr>
          </a:p>
        </p:txBody>
      </p:sp>
    </p:spTree>
    <p:extLst>
      <p:ext uri="{BB962C8B-B14F-4D97-AF65-F5344CB8AC3E}">
        <p14:creationId xmlns:p14="http://schemas.microsoft.com/office/powerpoint/2010/main" val="175402533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spcBef>
          <a:spcPct val="0"/>
        </a:spcBef>
        <a:buNone/>
        <a:defRPr sz="3000" b="1" kern="1200">
          <a:solidFill>
            <a:schemeClr val="tx2"/>
          </a:solidFill>
          <a:latin typeface="Myriad Pro"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75000"/>
              <a:lumOff val="25000"/>
            </a:schemeClr>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75000"/>
              <a:lumOff val="25000"/>
            </a:schemeClr>
          </a:solidFill>
          <a:latin typeface="Myriad Pro"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yriad Pro"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yriad Pro"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43108" y="274638"/>
            <a:ext cx="6543692" cy="1143000"/>
          </a:xfrm>
          <a:prstGeom prst="rect">
            <a:avLst/>
          </a:prstGeom>
        </p:spPr>
        <p:txBody>
          <a:bodyPr vert="horz" lIns="91440" tIns="45720" rIns="91440" bIns="45720"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2143108" y="1600200"/>
            <a:ext cx="6543692"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A31D917C-D772-4AF5-945B-5DFA2AE13917}" type="datetimeFigureOut">
              <a:rPr lang="en-US" b="0" smtClean="0">
                <a:solidFill>
                  <a:prstClr val="black">
                    <a:tint val="75000"/>
                  </a:prstClr>
                </a:solidFill>
                <a:latin typeface="Calibri"/>
              </a:rPr>
              <a:pPr fontAlgn="auto">
                <a:spcBef>
                  <a:spcPts val="0"/>
                </a:spcBef>
                <a:spcAft>
                  <a:spcPts val="0"/>
                </a:spcAft>
              </a:pPr>
              <a:t>6/2/2015</a:t>
            </a:fld>
            <a:endParaRPr lang="en-CA" b="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CA" b="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C070FB19-51A9-45B7-9B52-E335B3B9680E}" type="slidenum">
              <a:rPr lang="en-CA" b="0" smtClean="0">
                <a:solidFill>
                  <a:prstClr val="black">
                    <a:tint val="75000"/>
                  </a:prstClr>
                </a:solidFill>
                <a:latin typeface="Calibri"/>
              </a:rPr>
              <a:pPr fontAlgn="auto">
                <a:spcBef>
                  <a:spcPts val="0"/>
                </a:spcBef>
                <a:spcAft>
                  <a:spcPts val="0"/>
                </a:spcAft>
              </a:pPr>
              <a:t>‹#›</a:t>
            </a:fld>
            <a:endParaRPr lang="en-CA" b="0">
              <a:solidFill>
                <a:prstClr val="black">
                  <a:tint val="75000"/>
                </a:prstClr>
              </a:solidFill>
              <a:latin typeface="Calibri"/>
            </a:endParaRPr>
          </a:p>
        </p:txBody>
      </p:sp>
    </p:spTree>
    <p:extLst>
      <p:ext uri="{BB962C8B-B14F-4D97-AF65-F5344CB8AC3E}">
        <p14:creationId xmlns:p14="http://schemas.microsoft.com/office/powerpoint/2010/main" val="343484036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spcBef>
          <a:spcPct val="0"/>
        </a:spcBef>
        <a:buNone/>
        <a:defRPr sz="3000" b="1" kern="1200">
          <a:solidFill>
            <a:schemeClr val="tx2"/>
          </a:solidFill>
          <a:latin typeface="Myriad Pro"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75000"/>
              <a:lumOff val="25000"/>
            </a:schemeClr>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75000"/>
              <a:lumOff val="25000"/>
            </a:schemeClr>
          </a:solidFill>
          <a:latin typeface="Myriad Pro"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yriad Pro"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yriad Pro"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dx.doi.org/10.1136/bmj.39602.690162.47"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438400" y="685800"/>
            <a:ext cx="6477000" cy="3581400"/>
          </a:xfrm>
        </p:spPr>
        <p:txBody>
          <a:bodyPr/>
          <a:lstStyle/>
          <a:p>
            <a:r>
              <a:rPr lang="en-CA" altLang="en-US" sz="3200" dirty="0"/>
              <a:t>Examining the </a:t>
            </a:r>
            <a:r>
              <a:rPr lang="en-CA" altLang="en-US" sz="3200" dirty="0" smtClean="0"/>
              <a:t>Impact </a:t>
            </a:r>
            <a:r>
              <a:rPr lang="en-CA" altLang="en-US" sz="3200" dirty="0"/>
              <a:t>of </a:t>
            </a:r>
            <a:r>
              <a:rPr lang="en-CA" altLang="en-US" sz="3200" dirty="0" smtClean="0"/>
              <a:t>Distance Education </a:t>
            </a:r>
            <a:r>
              <a:rPr lang="en-CA" altLang="en-US" sz="3200" dirty="0"/>
              <a:t>O</a:t>
            </a:r>
            <a:r>
              <a:rPr lang="en-CA" altLang="en-US" sz="3200" dirty="0" smtClean="0"/>
              <a:t>pportunities </a:t>
            </a:r>
            <a:r>
              <a:rPr lang="en-CA" altLang="en-US" sz="3200" dirty="0"/>
              <a:t>for </a:t>
            </a:r>
            <a:r>
              <a:rPr lang="en-CA" altLang="en-US" sz="3200" dirty="0" smtClean="0"/>
              <a:t>Health </a:t>
            </a:r>
            <a:r>
              <a:rPr lang="en-CA" altLang="en-US" sz="3200" dirty="0"/>
              <a:t>P</a:t>
            </a:r>
            <a:r>
              <a:rPr lang="en-CA" altLang="en-US" sz="3200" dirty="0" smtClean="0"/>
              <a:t>rofessionals </a:t>
            </a:r>
            <a:r>
              <a:rPr lang="en-CA" altLang="en-US" sz="3200" dirty="0"/>
              <a:t>in </a:t>
            </a:r>
            <a:r>
              <a:rPr lang="en-CA" altLang="en-US" sz="3200" dirty="0" smtClean="0"/>
              <a:t>Rural</a:t>
            </a:r>
            <a:r>
              <a:rPr lang="en-CA" altLang="en-US" sz="3200" dirty="0"/>
              <a:t>, </a:t>
            </a:r>
            <a:r>
              <a:rPr lang="en-CA" altLang="en-US" sz="3200" dirty="0" smtClean="0"/>
              <a:t>Remote</a:t>
            </a:r>
            <a:r>
              <a:rPr lang="en-CA" altLang="en-US" sz="3200" dirty="0"/>
              <a:t>, and Northern </a:t>
            </a:r>
            <a:r>
              <a:rPr lang="en-CA" altLang="en-US" sz="3200" dirty="0" smtClean="0"/>
              <a:t>Communities </a:t>
            </a:r>
            <a:r>
              <a:rPr lang="en-CA" altLang="en-US" sz="3200" dirty="0"/>
              <a:t>and First </a:t>
            </a:r>
            <a:r>
              <a:rPr lang="en-CA" altLang="en-US" sz="3200" dirty="0" smtClean="0"/>
              <a:t>Nations: An Inclusive 360 Degree Research Study </a:t>
            </a:r>
            <a:endParaRPr lang="en-US" altLang="en-US" sz="3200" dirty="0"/>
          </a:p>
        </p:txBody>
      </p:sp>
      <p:sp>
        <p:nvSpPr>
          <p:cNvPr id="3" name="Subtitle 2"/>
          <p:cNvSpPr>
            <a:spLocks noGrp="1"/>
          </p:cNvSpPr>
          <p:nvPr>
            <p:ph type="subTitle" idx="1"/>
          </p:nvPr>
        </p:nvSpPr>
        <p:spPr>
          <a:xfrm>
            <a:off x="2438400" y="4648200"/>
            <a:ext cx="6553200" cy="1371600"/>
          </a:xfrm>
        </p:spPr>
        <p:txBody>
          <a:bodyPr/>
          <a:lstStyle/>
          <a:p>
            <a:r>
              <a:rPr lang="en-US" sz="2400" dirty="0"/>
              <a:t>Research Team Members: </a:t>
            </a:r>
          </a:p>
          <a:p>
            <a:r>
              <a:rPr lang="en-US" sz="2400" dirty="0"/>
              <a:t>Lorraine Carter, Mary Hanna, Wayne </a:t>
            </a:r>
            <a:r>
              <a:rPr lang="en-US" sz="2400" dirty="0" err="1" smtClean="0"/>
              <a:t>Warry</a:t>
            </a:r>
            <a:endParaRPr lang="en-US" sz="2400" dirty="0" smtClean="0"/>
          </a:p>
          <a:p>
            <a:r>
              <a:rPr lang="en-US" sz="2400" dirty="0" smtClean="0"/>
              <a:t>June 6, 2015</a:t>
            </a:r>
            <a:endParaRPr lang="en-US" sz="2400" dirty="0"/>
          </a:p>
          <a:p>
            <a:endParaRPr lang="en-US" sz="2400"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066800"/>
          </a:xfrm>
        </p:spPr>
        <p:txBody>
          <a:bodyPr/>
          <a:lstStyle/>
          <a:p>
            <a:r>
              <a:rPr lang="en-CA" sz="3200" b="1" dirty="0" smtClean="0"/>
              <a:t>Key Highlights and Emerging Themes</a:t>
            </a:r>
            <a:endParaRPr lang="en-CA" sz="3200" b="1"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7175" y="1060676"/>
            <a:ext cx="8610600" cy="5117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Oval 18"/>
          <p:cNvSpPr/>
          <p:nvPr/>
        </p:nvSpPr>
        <p:spPr bwMode="auto">
          <a:xfrm>
            <a:off x="3105150" y="2705100"/>
            <a:ext cx="2914650" cy="1828800"/>
          </a:xfrm>
          <a:prstGeom prst="ellipse">
            <a:avLst/>
          </a:prstGeom>
          <a:solidFill>
            <a:srgbClr val="FF6600"/>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CA" sz="2400" b="1" i="0" u="none" strike="noStrike" cap="none" normalizeH="0" baseline="0" dirty="0" smtClean="0">
                <a:ln>
                  <a:noFill/>
                </a:ln>
                <a:solidFill>
                  <a:schemeClr val="accent3"/>
                </a:solidFill>
                <a:effectLst/>
                <a:latin typeface="Arial" charset="0"/>
              </a:rPr>
              <a:t>The Professional Learner</a:t>
            </a:r>
          </a:p>
        </p:txBody>
      </p:sp>
    </p:spTree>
    <p:extLst>
      <p:ext uri="{BB962C8B-B14F-4D97-AF65-F5344CB8AC3E}">
        <p14:creationId xmlns:p14="http://schemas.microsoft.com/office/powerpoint/2010/main" val="3460765474"/>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1" y="228600"/>
            <a:ext cx="8686799" cy="6019800"/>
          </a:xfrm>
        </p:spPr>
        <p:txBody>
          <a:bodyPr/>
          <a:lstStyle/>
          <a:p>
            <a:pPr marL="0" lvl="0" indent="0">
              <a:buNone/>
            </a:pPr>
            <a:r>
              <a:rPr lang="en-US" sz="2000" b="1" dirty="0" smtClean="0">
                <a:solidFill>
                  <a:srgbClr val="0070C0"/>
                </a:solidFill>
                <a:latin typeface="+mn-lt"/>
              </a:rPr>
              <a:t>LEARNING STYLES, MIXING OF TECHNOLOGIES</a:t>
            </a:r>
            <a:endParaRPr lang="en-CA" sz="2000" b="1" dirty="0" smtClean="0">
              <a:solidFill>
                <a:srgbClr val="0070C0"/>
              </a:solidFill>
              <a:latin typeface="+mn-lt"/>
            </a:endParaRPr>
          </a:p>
          <a:p>
            <a:pPr lvl="0"/>
            <a:r>
              <a:rPr lang="en-US" sz="2000" dirty="0" smtClean="0">
                <a:latin typeface="+mn-lt"/>
              </a:rPr>
              <a:t>When </a:t>
            </a:r>
            <a:r>
              <a:rPr lang="en-US" sz="2000" dirty="0">
                <a:latin typeface="+mn-lt"/>
              </a:rPr>
              <a:t>is technology appropriate? Which technology is appropriate</a:t>
            </a:r>
            <a:r>
              <a:rPr lang="en-US" sz="2000" dirty="0" smtClean="0">
                <a:latin typeface="+mn-lt"/>
              </a:rPr>
              <a:t>? Relationship between technology and learning styles?</a:t>
            </a:r>
            <a:endParaRPr lang="en-CA" sz="2000" dirty="0">
              <a:latin typeface="+mn-lt"/>
            </a:endParaRPr>
          </a:p>
          <a:p>
            <a:pPr lvl="0"/>
            <a:r>
              <a:rPr lang="en-US" sz="2000" dirty="0">
                <a:latin typeface="+mn-lt"/>
              </a:rPr>
              <a:t>What about experiential learning?</a:t>
            </a:r>
            <a:endParaRPr lang="en-CA" sz="2000" dirty="0">
              <a:latin typeface="+mn-lt"/>
            </a:endParaRPr>
          </a:p>
          <a:p>
            <a:pPr lvl="0"/>
            <a:r>
              <a:rPr lang="en-US" sz="2000" dirty="0">
                <a:latin typeface="+mn-lt"/>
              </a:rPr>
              <a:t>NOT a lesser experience</a:t>
            </a:r>
            <a:endParaRPr lang="en-CA" sz="2000" dirty="0">
              <a:latin typeface="+mn-lt"/>
            </a:endParaRPr>
          </a:p>
          <a:p>
            <a:pPr lvl="0"/>
            <a:r>
              <a:rPr lang="en-US" sz="2000" dirty="0">
                <a:latin typeface="+mn-lt"/>
              </a:rPr>
              <a:t>Community of </a:t>
            </a:r>
            <a:r>
              <a:rPr lang="en-US" sz="2000" dirty="0" smtClean="0">
                <a:latin typeface="+mn-lt"/>
              </a:rPr>
              <a:t>practice</a:t>
            </a:r>
          </a:p>
          <a:p>
            <a:pPr lvl="0"/>
            <a:endParaRPr lang="en-US" sz="2000" dirty="0" smtClean="0">
              <a:latin typeface="+mn-lt"/>
            </a:endParaRPr>
          </a:p>
          <a:p>
            <a:pPr marL="0" lvl="0" indent="0">
              <a:buNone/>
            </a:pPr>
            <a:r>
              <a:rPr lang="en-CA" sz="2000" b="1" dirty="0" smtClean="0">
                <a:solidFill>
                  <a:srgbClr val="0070C0"/>
                </a:solidFill>
                <a:latin typeface="Arial"/>
              </a:rPr>
              <a:t>PART </a:t>
            </a:r>
            <a:r>
              <a:rPr lang="en-CA" sz="2000" b="1" dirty="0">
                <a:solidFill>
                  <a:srgbClr val="0070C0"/>
                </a:solidFill>
                <a:latin typeface="Arial"/>
              </a:rPr>
              <a:t>OF WORKING AND STUDYING IN NORTHERN ONTARIO</a:t>
            </a:r>
          </a:p>
          <a:p>
            <a:pPr lvl="0"/>
            <a:r>
              <a:rPr lang="en-CA" sz="2000" dirty="0">
                <a:solidFill>
                  <a:srgbClr val="000000"/>
                </a:solidFill>
                <a:latin typeface="Arial"/>
              </a:rPr>
              <a:t>Not a panacea; institutional and technological issues</a:t>
            </a:r>
          </a:p>
          <a:p>
            <a:pPr lvl="0"/>
            <a:r>
              <a:rPr lang="en-CA" sz="2000" dirty="0">
                <a:solidFill>
                  <a:srgbClr val="000000"/>
                </a:solidFill>
                <a:latin typeface="Arial"/>
              </a:rPr>
              <a:t>Resilience and problem solving </a:t>
            </a:r>
            <a:r>
              <a:rPr lang="en-CA" sz="2000" dirty="0" smtClean="0">
                <a:solidFill>
                  <a:srgbClr val="000000"/>
                </a:solidFill>
                <a:latin typeface="Arial"/>
              </a:rPr>
              <a:t>skills</a:t>
            </a:r>
          </a:p>
          <a:p>
            <a:pPr lvl="0"/>
            <a:endParaRPr lang="en-CA" sz="2000" dirty="0">
              <a:solidFill>
                <a:srgbClr val="000000"/>
              </a:solidFill>
              <a:latin typeface="Arial"/>
            </a:endParaRPr>
          </a:p>
          <a:p>
            <a:pPr marL="0" lvl="0" indent="0">
              <a:lnSpc>
                <a:spcPct val="115000"/>
              </a:lnSpc>
              <a:spcAft>
                <a:spcPts val="0"/>
              </a:spcAft>
              <a:buNone/>
            </a:pPr>
            <a:r>
              <a:rPr lang="en-US" sz="2000" b="1" dirty="0">
                <a:solidFill>
                  <a:srgbClr val="0070C0"/>
                </a:solidFill>
                <a:latin typeface="Arial"/>
                <a:ea typeface="Times New Roman"/>
                <a:cs typeface="Arial"/>
              </a:rPr>
              <a:t>TEACHERS</a:t>
            </a:r>
            <a:endParaRPr lang="en-CA" sz="2000" dirty="0">
              <a:solidFill>
                <a:srgbClr val="0070C0"/>
              </a:solidFill>
              <a:latin typeface="Arial"/>
              <a:ea typeface="Calibri"/>
              <a:cs typeface="Times New Roman"/>
            </a:endParaRPr>
          </a:p>
          <a:p>
            <a:pPr lvl="0">
              <a:lnSpc>
                <a:spcPct val="115000"/>
              </a:lnSpc>
              <a:spcAft>
                <a:spcPts val="0"/>
              </a:spcAft>
              <a:buFont typeface="Symbol"/>
              <a:buChar char=""/>
            </a:pPr>
            <a:r>
              <a:rPr lang="en-US" sz="2000" dirty="0">
                <a:solidFill>
                  <a:srgbClr val="222222"/>
                </a:solidFill>
                <a:latin typeface="Arial"/>
                <a:ea typeface="Times New Roman"/>
                <a:cs typeface="Arial"/>
              </a:rPr>
              <a:t>Need for </a:t>
            </a:r>
            <a:r>
              <a:rPr lang="en-US" sz="2000" dirty="0" smtClean="0">
                <a:solidFill>
                  <a:srgbClr val="222222"/>
                </a:solidFill>
                <a:latin typeface="Arial"/>
                <a:ea typeface="Times New Roman"/>
                <a:cs typeface="Arial"/>
              </a:rPr>
              <a:t>pedagogical knowledge, technical skill, and just in time supports</a:t>
            </a:r>
            <a:endParaRPr lang="en-CA" sz="2000" dirty="0">
              <a:solidFill>
                <a:srgbClr val="000000"/>
              </a:solidFill>
              <a:latin typeface="Arial"/>
              <a:ea typeface="Calibri"/>
              <a:cs typeface="Times New Roman"/>
            </a:endParaRPr>
          </a:p>
          <a:p>
            <a:pPr lvl="0">
              <a:lnSpc>
                <a:spcPct val="115000"/>
              </a:lnSpc>
              <a:spcAft>
                <a:spcPts val="0"/>
              </a:spcAft>
              <a:buFont typeface="Symbol"/>
              <a:buChar char=""/>
            </a:pPr>
            <a:r>
              <a:rPr lang="en-US" sz="2000" dirty="0">
                <a:solidFill>
                  <a:srgbClr val="222222"/>
                </a:solidFill>
                <a:latin typeface="Arial"/>
                <a:ea typeface="Times New Roman"/>
                <a:cs typeface="Arial"/>
              </a:rPr>
              <a:t>Know </a:t>
            </a:r>
            <a:r>
              <a:rPr lang="en-US" sz="2000" dirty="0" smtClean="0">
                <a:solidFill>
                  <a:srgbClr val="222222"/>
                </a:solidFill>
                <a:latin typeface="Arial"/>
                <a:ea typeface="Times New Roman"/>
                <a:cs typeface="Arial"/>
              </a:rPr>
              <a:t>students </a:t>
            </a:r>
            <a:r>
              <a:rPr lang="en-US" sz="2000" dirty="0">
                <a:solidFill>
                  <a:srgbClr val="222222"/>
                </a:solidFill>
                <a:latin typeface="Arial"/>
                <a:ea typeface="Times New Roman"/>
                <a:cs typeface="Arial"/>
              </a:rPr>
              <a:t>and where they are from</a:t>
            </a:r>
            <a:endParaRPr lang="en-CA" sz="2000" dirty="0">
              <a:solidFill>
                <a:srgbClr val="000000"/>
              </a:solidFill>
              <a:latin typeface="Arial"/>
              <a:ea typeface="Calibri"/>
              <a:cs typeface="Times New Roman"/>
            </a:endParaRPr>
          </a:p>
          <a:p>
            <a:pPr lvl="0">
              <a:lnSpc>
                <a:spcPct val="115000"/>
              </a:lnSpc>
              <a:spcAft>
                <a:spcPts val="0"/>
              </a:spcAft>
              <a:buFont typeface="Symbol"/>
              <a:buChar char=""/>
            </a:pPr>
            <a:r>
              <a:rPr lang="en-US" sz="2000" dirty="0">
                <a:solidFill>
                  <a:srgbClr val="222222"/>
                </a:solidFill>
                <a:latin typeface="Arial"/>
                <a:ea typeface="Times New Roman"/>
                <a:cs typeface="Arial"/>
              </a:rPr>
              <a:t>Engagement and </a:t>
            </a:r>
            <a:r>
              <a:rPr lang="en-US" sz="2000" dirty="0" smtClean="0">
                <a:solidFill>
                  <a:srgbClr val="222222"/>
                </a:solidFill>
                <a:latin typeface="Arial"/>
                <a:ea typeface="Times New Roman"/>
                <a:cs typeface="Arial"/>
              </a:rPr>
              <a:t>interaction very important</a:t>
            </a:r>
            <a:endParaRPr lang="en-CA" sz="2000" dirty="0">
              <a:solidFill>
                <a:srgbClr val="000000"/>
              </a:solidFill>
              <a:latin typeface="Arial"/>
              <a:ea typeface="Calibri"/>
              <a:cs typeface="Times New Roman"/>
            </a:endParaRPr>
          </a:p>
          <a:p>
            <a:pPr lvl="0">
              <a:lnSpc>
                <a:spcPct val="115000"/>
              </a:lnSpc>
              <a:spcAft>
                <a:spcPts val="0"/>
              </a:spcAft>
              <a:buFont typeface="Symbol"/>
              <a:buChar char=""/>
            </a:pPr>
            <a:r>
              <a:rPr lang="en-US" sz="2000" dirty="0">
                <a:solidFill>
                  <a:srgbClr val="222222"/>
                </a:solidFill>
                <a:latin typeface="Arial"/>
                <a:ea typeface="Times New Roman"/>
                <a:cs typeface="Arial"/>
              </a:rPr>
              <a:t>Lens of the educator as student</a:t>
            </a:r>
            <a:endParaRPr lang="en-CA" sz="2000" dirty="0">
              <a:solidFill>
                <a:srgbClr val="000000"/>
              </a:solidFill>
              <a:latin typeface="Arial"/>
              <a:ea typeface="Calibri"/>
              <a:cs typeface="Times New Roman"/>
            </a:endParaRPr>
          </a:p>
          <a:p>
            <a:endParaRPr lang="en-CA" dirty="0"/>
          </a:p>
        </p:txBody>
      </p:sp>
    </p:spTree>
    <p:extLst>
      <p:ext uri="{BB962C8B-B14F-4D97-AF65-F5344CB8AC3E}">
        <p14:creationId xmlns:p14="http://schemas.microsoft.com/office/powerpoint/2010/main" val="371304965"/>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757534"/>
            <a:ext cx="7162800" cy="1200329"/>
          </a:xfrm>
          <a:prstGeom prst="rect">
            <a:avLst/>
          </a:prstGeom>
          <a:noFill/>
          <a:effectLst>
            <a:glow rad="228600">
              <a:schemeClr val="accent2">
                <a:satMod val="175000"/>
                <a:alpha val="40000"/>
              </a:schemeClr>
            </a:glow>
          </a:effectLst>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7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IMPACT</a:t>
            </a:r>
            <a:endParaRPr lang="en-US" sz="7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Rectangle 2"/>
          <p:cNvSpPr/>
          <p:nvPr/>
        </p:nvSpPr>
        <p:spPr>
          <a:xfrm>
            <a:off x="914400" y="2286000"/>
            <a:ext cx="7543800" cy="3970318"/>
          </a:xfrm>
          <a:prstGeom prst="rect">
            <a:avLst/>
          </a:prstGeom>
        </p:spPr>
        <p:txBody>
          <a:bodyPr wrap="square">
            <a:spAutoFit/>
          </a:bodyPr>
          <a:lstStyle/>
          <a:p>
            <a:pPr lvl="0"/>
            <a:r>
              <a:rPr lang="en-CA" sz="2800" b="0" i="1" dirty="0" smtClean="0"/>
              <a:t>“The </a:t>
            </a:r>
            <a:r>
              <a:rPr lang="en-CA" sz="2800" b="0" i="1" dirty="0"/>
              <a:t>content of the series had an immediate impact on my practice. In fact, I had a conversation with the facilitator right after the first session about a challenge I was facing in my practice. And so the first workshop itself sort of inspired a very particular question and then we were able to sort of go into that a little bit deeper and changed my practice immediately, in some respects</a:t>
            </a:r>
            <a:r>
              <a:rPr lang="en-CA" sz="2800" b="0" i="1" dirty="0" smtClean="0"/>
              <a:t>.”</a:t>
            </a:r>
            <a:endParaRPr lang="en-CA" sz="2800" b="0" i="1" dirty="0"/>
          </a:p>
        </p:txBody>
      </p:sp>
    </p:spTree>
    <p:extLst>
      <p:ext uri="{BB962C8B-B14F-4D97-AF65-F5344CB8AC3E}">
        <p14:creationId xmlns:p14="http://schemas.microsoft.com/office/powerpoint/2010/main" val="1372702797"/>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28600"/>
            <a:ext cx="8305800" cy="647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0323997"/>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57534"/>
            <a:ext cx="9144000" cy="1015663"/>
          </a:xfrm>
          <a:prstGeom prst="rect">
            <a:avLst/>
          </a:prstGeom>
          <a:noFill/>
          <a:effectLst>
            <a:glow rad="228600">
              <a:schemeClr val="accent2">
                <a:satMod val="175000"/>
                <a:alpha val="40000"/>
              </a:schemeClr>
            </a:glow>
          </a:effectLst>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60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PARENT AS LEARNER</a:t>
            </a:r>
          </a:p>
        </p:txBody>
      </p:sp>
      <p:sp>
        <p:nvSpPr>
          <p:cNvPr id="3" name="Rectangle 2"/>
          <p:cNvSpPr/>
          <p:nvPr/>
        </p:nvSpPr>
        <p:spPr>
          <a:xfrm>
            <a:off x="933450" y="2133600"/>
            <a:ext cx="7543800" cy="4401205"/>
          </a:xfrm>
          <a:prstGeom prst="rect">
            <a:avLst/>
          </a:prstGeom>
        </p:spPr>
        <p:txBody>
          <a:bodyPr wrap="square">
            <a:spAutoFit/>
          </a:bodyPr>
          <a:lstStyle/>
          <a:p>
            <a:pPr lvl="0" eaLnBrk="0" hangingPunct="0">
              <a:spcBef>
                <a:spcPct val="20000"/>
              </a:spcBef>
            </a:pPr>
            <a:r>
              <a:rPr lang="en-CA" sz="2800" b="0" i="1" kern="0" dirty="0" smtClean="0">
                <a:solidFill>
                  <a:srgbClr val="000000"/>
                </a:solidFill>
                <a:latin typeface="Arial"/>
              </a:rPr>
              <a:t>“[…] </a:t>
            </a:r>
            <a:r>
              <a:rPr lang="en-CA" sz="2800" b="0" i="1" kern="0" dirty="0">
                <a:solidFill>
                  <a:srgbClr val="000000"/>
                </a:solidFill>
                <a:latin typeface="Arial"/>
              </a:rPr>
              <a:t>I had two children instead of going to post-secondary and so once I had raised them all up and started another family, I decided it was time to go back to school. So [academic institution] actually offered the RPN program here kind of like a satellite site and it was a fulltime deal, so I did that and immediately after that I applied for a </a:t>
            </a:r>
            <a:r>
              <a:rPr lang="en-CA" sz="2800" b="0" i="1" kern="0" dirty="0" err="1">
                <a:solidFill>
                  <a:srgbClr val="000000"/>
                </a:solidFill>
                <a:latin typeface="Arial"/>
              </a:rPr>
              <a:t>BScN</a:t>
            </a:r>
            <a:r>
              <a:rPr lang="en-CA" sz="2800" b="0" i="1" kern="0" dirty="0">
                <a:solidFill>
                  <a:srgbClr val="000000"/>
                </a:solidFill>
                <a:latin typeface="Arial"/>
              </a:rPr>
              <a:t> bridging </a:t>
            </a:r>
            <a:r>
              <a:rPr lang="en-CA" sz="2800" b="0" i="1" kern="0" dirty="0" smtClean="0">
                <a:solidFill>
                  <a:srgbClr val="000000"/>
                </a:solidFill>
                <a:latin typeface="Arial"/>
              </a:rPr>
              <a:t>program. </a:t>
            </a:r>
            <a:r>
              <a:rPr lang="en-CA" sz="2800" b="0" i="1" kern="0" dirty="0">
                <a:solidFill>
                  <a:srgbClr val="000000"/>
                </a:solidFill>
                <a:latin typeface="Arial"/>
              </a:rPr>
              <a:t>So the whole experience has been one of </a:t>
            </a:r>
            <a:r>
              <a:rPr lang="en-CA" sz="2800" i="1" kern="0" dirty="0" smtClean="0">
                <a:solidFill>
                  <a:srgbClr val="000000"/>
                </a:solidFill>
                <a:latin typeface="Arial"/>
              </a:rPr>
              <a:t>opportunity</a:t>
            </a:r>
            <a:r>
              <a:rPr lang="en-CA" sz="2800" b="0" i="1" kern="0" dirty="0" smtClean="0">
                <a:solidFill>
                  <a:srgbClr val="000000"/>
                </a:solidFill>
                <a:latin typeface="Arial"/>
              </a:rPr>
              <a:t>”</a:t>
            </a:r>
            <a:endParaRPr lang="en-CA" sz="2800" b="0" i="1" dirty="0"/>
          </a:p>
        </p:txBody>
      </p:sp>
    </p:spTree>
    <p:extLst>
      <p:ext uri="{BB962C8B-B14F-4D97-AF65-F5344CB8AC3E}">
        <p14:creationId xmlns:p14="http://schemas.microsoft.com/office/powerpoint/2010/main" val="1749362185"/>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5638800"/>
          </a:xfrm>
        </p:spPr>
        <p:txBody>
          <a:bodyPr/>
          <a:lstStyle/>
          <a:p>
            <a:pPr marL="0" indent="0" algn="ctr">
              <a:buNone/>
            </a:pPr>
            <a:r>
              <a:rPr lang="en-CA" sz="2800" dirty="0" smtClean="0">
                <a:latin typeface="+mj-lt"/>
              </a:rPr>
              <a:t>On Cultural and Geographical Context and Program Planning Involving First Nations</a:t>
            </a:r>
          </a:p>
          <a:p>
            <a:pPr marL="0" indent="0" algn="ctr">
              <a:buNone/>
            </a:pPr>
            <a:endParaRPr lang="en-CA" sz="2800" dirty="0" smtClean="0">
              <a:latin typeface="+mj-lt"/>
            </a:endParaRPr>
          </a:p>
          <a:p>
            <a:pPr marL="0" indent="0">
              <a:buNone/>
            </a:pPr>
            <a:r>
              <a:rPr lang="en-CA" sz="2800" i="1" dirty="0" smtClean="0">
                <a:latin typeface="+mj-lt"/>
              </a:rPr>
              <a:t>“I </a:t>
            </a:r>
            <a:r>
              <a:rPr lang="en-CA" sz="2800" i="1" dirty="0">
                <a:latin typeface="+mj-lt"/>
              </a:rPr>
              <a:t>do not have a sense that there is uniform availability or uptake of different technologies for </a:t>
            </a:r>
            <a:r>
              <a:rPr lang="en-CA" sz="2800" i="1" dirty="0" smtClean="0">
                <a:latin typeface="+mj-lt"/>
              </a:rPr>
              <a:t>learning [referring to First Nations/remote communities]. </a:t>
            </a:r>
            <a:r>
              <a:rPr lang="en-CA" sz="2800" i="1" dirty="0">
                <a:latin typeface="+mj-lt"/>
              </a:rPr>
              <a:t>There is often budgetary limitations that make it challenging to translate all learning programs into other languages of </a:t>
            </a:r>
            <a:r>
              <a:rPr lang="en-CA" sz="2800" i="1" dirty="0" smtClean="0">
                <a:latin typeface="+mj-lt"/>
              </a:rPr>
              <a:t>interest […] program </a:t>
            </a:r>
            <a:r>
              <a:rPr lang="en-CA" sz="2800" i="1" dirty="0">
                <a:latin typeface="+mj-lt"/>
              </a:rPr>
              <a:t>planners offering online learning activities may assume the Internet grants 24.7 access to everyone and is inclusive of all cultures despite geography. The topic of the program may determine relevance and target audience</a:t>
            </a:r>
            <a:r>
              <a:rPr lang="en-CA" sz="2800" i="1" dirty="0" smtClean="0">
                <a:latin typeface="+mj-lt"/>
              </a:rPr>
              <a:t>.”</a:t>
            </a:r>
            <a:endParaRPr lang="en-CA" sz="2800" i="1" dirty="0">
              <a:latin typeface="+mj-lt"/>
            </a:endParaRPr>
          </a:p>
        </p:txBody>
      </p:sp>
    </p:spTree>
    <p:extLst>
      <p:ext uri="{BB962C8B-B14F-4D97-AF65-F5344CB8AC3E}">
        <p14:creationId xmlns:p14="http://schemas.microsoft.com/office/powerpoint/2010/main" val="2185991569"/>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Experiences with Aboriginal Partners</a:t>
            </a:r>
            <a:endParaRPr lang="en-CA" b="1" dirty="0"/>
          </a:p>
        </p:txBody>
      </p:sp>
      <p:sp>
        <p:nvSpPr>
          <p:cNvPr id="3" name="Content Placeholder 2"/>
          <p:cNvSpPr>
            <a:spLocks noGrp="1"/>
          </p:cNvSpPr>
          <p:nvPr>
            <p:ph idx="1"/>
          </p:nvPr>
        </p:nvSpPr>
        <p:spPr>
          <a:xfrm>
            <a:off x="277813" y="1524000"/>
            <a:ext cx="8686800" cy="4419600"/>
          </a:xfrm>
        </p:spPr>
        <p:txBody>
          <a:bodyPr/>
          <a:lstStyle/>
          <a:p>
            <a:pPr lvl="0"/>
            <a:r>
              <a:rPr lang="en-CA" sz="3200" dirty="0" smtClean="0">
                <a:latin typeface="+mn-lt"/>
              </a:rPr>
              <a:t>Few offerings </a:t>
            </a:r>
            <a:r>
              <a:rPr lang="en-CA" sz="3200" dirty="0" smtClean="0">
                <a:solidFill>
                  <a:srgbClr val="000000"/>
                </a:solidFill>
                <a:latin typeface="Arial"/>
              </a:rPr>
              <a:t>targeting </a:t>
            </a:r>
            <a:r>
              <a:rPr lang="en-CA" sz="3200" dirty="0">
                <a:solidFill>
                  <a:srgbClr val="000000"/>
                </a:solidFill>
                <a:latin typeface="Arial"/>
              </a:rPr>
              <a:t>health professionals in northern First </a:t>
            </a:r>
            <a:r>
              <a:rPr lang="en-CA" sz="3200" dirty="0" smtClean="0">
                <a:solidFill>
                  <a:srgbClr val="000000"/>
                </a:solidFill>
                <a:latin typeface="Arial"/>
              </a:rPr>
              <a:t>Nations</a:t>
            </a:r>
          </a:p>
          <a:p>
            <a:pPr lvl="0"/>
            <a:r>
              <a:rPr lang="en-CA" sz="3200" dirty="0" smtClean="0">
                <a:latin typeface="+mn-lt"/>
              </a:rPr>
              <a:t>Low enrolments in existing programs </a:t>
            </a:r>
          </a:p>
          <a:p>
            <a:r>
              <a:rPr lang="en-CA" sz="3200" dirty="0" smtClean="0">
                <a:latin typeface="+mn-lt"/>
              </a:rPr>
              <a:t>Need to return to literature and dig deeper (learning styles, the impact of colonization  on uptake, attitudes regarding technology in general)</a:t>
            </a:r>
          </a:p>
          <a:p>
            <a:pPr marL="0" indent="0">
              <a:buNone/>
            </a:pPr>
            <a:r>
              <a:rPr lang="en-CA" dirty="0" smtClean="0">
                <a:latin typeface="+mn-lt"/>
              </a:rPr>
              <a:t> </a:t>
            </a:r>
            <a:endParaRPr lang="en-CA" dirty="0">
              <a:latin typeface="+mn-lt"/>
            </a:endParaRPr>
          </a:p>
        </p:txBody>
      </p:sp>
    </p:spTree>
    <p:extLst>
      <p:ext uri="{BB962C8B-B14F-4D97-AF65-F5344CB8AC3E}">
        <p14:creationId xmlns:p14="http://schemas.microsoft.com/office/powerpoint/2010/main" val="1229385818"/>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Questions and Comments</a:t>
            </a:r>
            <a:endParaRPr lang="en-CA" b="1" dirty="0"/>
          </a:p>
        </p:txBody>
      </p:sp>
      <p:sp>
        <p:nvSpPr>
          <p:cNvPr id="3" name="Content Placeholder 2"/>
          <p:cNvSpPr>
            <a:spLocks noGrp="1"/>
          </p:cNvSpPr>
          <p:nvPr>
            <p:ph idx="1"/>
          </p:nvPr>
        </p:nvSpPr>
        <p:spPr>
          <a:xfrm>
            <a:off x="277813" y="1295400"/>
            <a:ext cx="8686800" cy="4648200"/>
          </a:xfrm>
        </p:spPr>
        <p:txBody>
          <a:bodyPr/>
          <a:lstStyle/>
          <a:p>
            <a:pPr marL="0" indent="0" algn="ctr">
              <a:buNone/>
            </a:pPr>
            <a:r>
              <a:rPr lang="en-CA" sz="3200" dirty="0" smtClean="0">
                <a:latin typeface="+mj-lt"/>
              </a:rPr>
              <a:t>Lorraine Carter</a:t>
            </a:r>
          </a:p>
          <a:p>
            <a:pPr marL="0" indent="0" algn="ctr">
              <a:buNone/>
            </a:pPr>
            <a:r>
              <a:rPr lang="en-CA" sz="3200" dirty="0" smtClean="0">
                <a:latin typeface="+mj-lt"/>
              </a:rPr>
              <a:t>	lcarter0101@gmail.com</a:t>
            </a:r>
          </a:p>
          <a:p>
            <a:pPr algn="ctr"/>
            <a:endParaRPr lang="en-CA" sz="3200" dirty="0">
              <a:latin typeface="+mj-lt"/>
            </a:endParaRPr>
          </a:p>
          <a:p>
            <a:pPr marL="0" indent="0" algn="ctr">
              <a:buNone/>
            </a:pPr>
            <a:r>
              <a:rPr lang="en-CA" sz="3200" dirty="0" smtClean="0">
                <a:latin typeface="+mj-lt"/>
              </a:rPr>
              <a:t>Mary Hanna</a:t>
            </a:r>
          </a:p>
          <a:p>
            <a:pPr marL="457200" lvl="1" indent="0" algn="ctr">
              <a:buNone/>
            </a:pPr>
            <a:r>
              <a:rPr lang="en-CA" sz="3200" dirty="0">
                <a:latin typeface="+mj-lt"/>
              </a:rPr>
              <a:t>m</a:t>
            </a:r>
            <a:r>
              <a:rPr lang="en-CA" sz="3200" dirty="0" smtClean="0">
                <a:latin typeface="+mj-lt"/>
              </a:rPr>
              <a:t>x_hanna@laurentian.ca</a:t>
            </a:r>
            <a:endParaRPr lang="en-CA" sz="3200" dirty="0">
              <a:latin typeface="+mj-lt"/>
            </a:endParaRPr>
          </a:p>
        </p:txBody>
      </p:sp>
    </p:spTree>
    <p:extLst>
      <p:ext uri="{BB962C8B-B14F-4D97-AF65-F5344CB8AC3E}">
        <p14:creationId xmlns:p14="http://schemas.microsoft.com/office/powerpoint/2010/main" val="996731860"/>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dirty="0" smtClean="0"/>
              <a:t>References </a:t>
            </a:r>
            <a:endParaRPr lang="en-CA" sz="3200" dirty="0"/>
          </a:p>
        </p:txBody>
      </p:sp>
      <p:sp>
        <p:nvSpPr>
          <p:cNvPr id="3" name="Content Placeholder 2"/>
          <p:cNvSpPr>
            <a:spLocks noGrp="1"/>
          </p:cNvSpPr>
          <p:nvPr>
            <p:ph idx="1"/>
          </p:nvPr>
        </p:nvSpPr>
        <p:spPr>
          <a:xfrm>
            <a:off x="277813" y="914400"/>
            <a:ext cx="8686800" cy="5029200"/>
          </a:xfrm>
        </p:spPr>
        <p:txBody>
          <a:bodyPr/>
          <a:lstStyle/>
          <a:p>
            <a:pPr marL="0" indent="0">
              <a:buNone/>
            </a:pPr>
            <a:r>
              <a:rPr lang="en-US" sz="1700" dirty="0" smtClean="0">
                <a:latin typeface="+mn-lt"/>
              </a:rPr>
              <a:t>Cook, D. (2009). The failure of e-learning research to inform educational practice, and what we can do about it. </a:t>
            </a:r>
            <a:r>
              <a:rPr lang="en-US" sz="1700" i="1" dirty="0" smtClean="0">
                <a:latin typeface="+mn-lt"/>
              </a:rPr>
              <a:t>Medical Teacher</a:t>
            </a:r>
            <a:r>
              <a:rPr lang="en-US" sz="1700" dirty="0" smtClean="0">
                <a:latin typeface="+mn-lt"/>
              </a:rPr>
              <a:t>, 31, 158-162.</a:t>
            </a:r>
          </a:p>
          <a:p>
            <a:pPr marL="0" indent="0">
              <a:buNone/>
            </a:pPr>
            <a:endParaRPr lang="en-US" sz="1700" dirty="0" smtClean="0">
              <a:latin typeface="+mn-lt"/>
            </a:endParaRPr>
          </a:p>
          <a:p>
            <a:pPr marL="0" indent="0">
              <a:buNone/>
            </a:pPr>
            <a:r>
              <a:rPr lang="en-US" sz="1700" dirty="0" smtClean="0">
                <a:latin typeface="+mn-lt"/>
              </a:rPr>
              <a:t>Du</a:t>
            </a:r>
            <a:r>
              <a:rPr lang="en-US" sz="1700" dirty="0">
                <a:latin typeface="+mn-lt"/>
              </a:rPr>
              <a:t>., S., Liu, Z., Liu, S., Yin, H., Xu, G., Zhang, H., &amp; Wang, A. (2013). Web-based distance learning for nurse education: A systematic review. </a:t>
            </a:r>
            <a:r>
              <a:rPr lang="en-US" sz="1700" i="1" dirty="0">
                <a:latin typeface="+mn-lt"/>
              </a:rPr>
              <a:t>International Nursing Review</a:t>
            </a:r>
            <a:r>
              <a:rPr lang="en-US" sz="1700" dirty="0">
                <a:latin typeface="+mn-lt"/>
              </a:rPr>
              <a:t>, 60, 167-177</a:t>
            </a:r>
            <a:r>
              <a:rPr lang="en-US" sz="1700" dirty="0" smtClean="0">
                <a:latin typeface="+mn-lt"/>
              </a:rPr>
              <a:t>.</a:t>
            </a:r>
          </a:p>
          <a:p>
            <a:pPr marL="0" indent="0">
              <a:buNone/>
            </a:pPr>
            <a:endParaRPr lang="en-US" sz="1700" dirty="0" smtClean="0">
              <a:latin typeface="+mn-lt"/>
            </a:endParaRPr>
          </a:p>
          <a:p>
            <a:pPr marL="0" indent="0">
              <a:buNone/>
            </a:pPr>
            <a:r>
              <a:rPr lang="en-US" sz="1700" dirty="0" err="1" smtClean="0">
                <a:latin typeface="+mn-lt"/>
              </a:rPr>
              <a:t>Lingard</a:t>
            </a:r>
            <a:r>
              <a:rPr lang="en-US" sz="1700" dirty="0" smtClean="0">
                <a:latin typeface="+mn-lt"/>
              </a:rPr>
              <a:t>, L., Albert, M., &amp; Levinson, W. </a:t>
            </a:r>
            <a:r>
              <a:rPr lang="en-US" sz="1700" dirty="0">
                <a:latin typeface="+mn-lt"/>
              </a:rPr>
              <a:t>(2008</a:t>
            </a:r>
            <a:r>
              <a:rPr lang="en-US" sz="1700" dirty="0" smtClean="0">
                <a:latin typeface="+mn-lt"/>
              </a:rPr>
              <a:t>). </a:t>
            </a:r>
            <a:r>
              <a:rPr lang="en-CA" sz="1700" dirty="0">
                <a:latin typeface="+mn-lt"/>
              </a:rPr>
              <a:t>Grounded theory, mixed methods, </a:t>
            </a:r>
            <a:r>
              <a:rPr lang="en-CA" sz="1700" dirty="0" smtClean="0">
                <a:latin typeface="+mn-lt"/>
              </a:rPr>
              <a:t>and </a:t>
            </a:r>
            <a:r>
              <a:rPr lang="en-CA" sz="1700" dirty="0">
                <a:latin typeface="+mn-lt"/>
              </a:rPr>
              <a:t>action </a:t>
            </a:r>
            <a:r>
              <a:rPr lang="en-CA" sz="1700" dirty="0" smtClean="0">
                <a:latin typeface="+mn-lt"/>
              </a:rPr>
              <a:t>research.</a:t>
            </a:r>
            <a:r>
              <a:rPr lang="en-US" sz="1700" dirty="0" smtClean="0">
                <a:latin typeface="+mn-lt"/>
              </a:rPr>
              <a:t> </a:t>
            </a:r>
            <a:r>
              <a:rPr lang="en-US" sz="1700" i="1" dirty="0" smtClean="0">
                <a:latin typeface="+mn-lt"/>
              </a:rPr>
              <a:t>BMJ</a:t>
            </a:r>
            <a:r>
              <a:rPr lang="en-US" sz="1700" dirty="0" smtClean="0">
                <a:latin typeface="+mn-lt"/>
              </a:rPr>
              <a:t>, 337. DOI: </a:t>
            </a:r>
            <a:r>
              <a:rPr lang="en-US" sz="1700" u="sng" dirty="0" smtClean="0">
                <a:latin typeface="+mn-lt"/>
                <a:hlinkClick r:id="rId2"/>
              </a:rPr>
              <a:t>http</a:t>
            </a:r>
            <a:r>
              <a:rPr lang="en-US" sz="1700" u="sng" dirty="0">
                <a:latin typeface="+mn-lt"/>
                <a:hlinkClick r:id="rId2"/>
              </a:rPr>
              <a:t>://</a:t>
            </a:r>
            <a:r>
              <a:rPr lang="en-US" sz="1700" u="sng" dirty="0" smtClean="0">
                <a:latin typeface="+mn-lt"/>
                <a:hlinkClick r:id="rId2"/>
              </a:rPr>
              <a:t>dx.doi.org/10.1136/bmj.39602.690162.47</a:t>
            </a:r>
            <a:endParaRPr lang="en-US" sz="1700" u="sng" dirty="0" smtClean="0">
              <a:latin typeface="+mn-lt"/>
            </a:endParaRPr>
          </a:p>
          <a:p>
            <a:pPr marL="0" indent="0">
              <a:buNone/>
            </a:pPr>
            <a:endParaRPr lang="en-US" sz="1700" dirty="0" smtClean="0">
              <a:latin typeface="+mn-lt"/>
            </a:endParaRPr>
          </a:p>
          <a:p>
            <a:pPr marL="0" indent="0">
              <a:buNone/>
            </a:pPr>
            <a:r>
              <a:rPr lang="en-US" sz="1700" dirty="0" smtClean="0">
                <a:latin typeface="+mn-lt"/>
              </a:rPr>
              <a:t>Nursing Council of New Zealand. (2011). </a:t>
            </a:r>
            <a:r>
              <a:rPr lang="en-CA" sz="1700" i="1" dirty="0" smtClean="0">
                <a:latin typeface="+mn-lt"/>
              </a:rPr>
              <a:t>Guidelines for Cultural Safety, the </a:t>
            </a:r>
            <a:r>
              <a:rPr lang="en-CA" sz="1700" i="1" dirty="0">
                <a:latin typeface="+mn-lt"/>
              </a:rPr>
              <a:t>Treaty of </a:t>
            </a:r>
            <a:r>
              <a:rPr lang="en-CA" sz="1700" i="1" dirty="0" smtClean="0">
                <a:latin typeface="+mn-lt"/>
              </a:rPr>
              <a:t>Waitangi and </a:t>
            </a:r>
            <a:r>
              <a:rPr lang="en-CA" sz="1700" i="1" dirty="0">
                <a:latin typeface="+mn-lt"/>
              </a:rPr>
              <a:t>Maori </a:t>
            </a:r>
            <a:r>
              <a:rPr lang="en-CA" sz="1700" i="1" dirty="0" smtClean="0">
                <a:latin typeface="+mn-lt"/>
              </a:rPr>
              <a:t>Health in </a:t>
            </a:r>
            <a:r>
              <a:rPr lang="en-CA" sz="1700" i="1" dirty="0">
                <a:latin typeface="+mn-lt"/>
              </a:rPr>
              <a:t>Nursing </a:t>
            </a:r>
            <a:r>
              <a:rPr lang="en-CA" sz="1700" i="1" dirty="0" smtClean="0">
                <a:latin typeface="+mn-lt"/>
              </a:rPr>
              <a:t>Education and Practice. </a:t>
            </a:r>
          </a:p>
          <a:p>
            <a:pPr marL="0" indent="0">
              <a:buNone/>
            </a:pPr>
            <a:endParaRPr lang="en-CA" sz="1700" i="1" dirty="0" smtClean="0">
              <a:latin typeface="+mn-lt"/>
            </a:endParaRPr>
          </a:p>
          <a:p>
            <a:pPr marL="0" indent="0">
              <a:buNone/>
            </a:pPr>
            <a:r>
              <a:rPr lang="en-US" sz="1700" dirty="0" err="1" smtClean="0">
                <a:latin typeface="+mn-lt"/>
              </a:rPr>
              <a:t>Ramsden</a:t>
            </a:r>
            <a:r>
              <a:rPr lang="en-US" sz="1700" dirty="0" smtClean="0">
                <a:latin typeface="+mn-lt"/>
              </a:rPr>
              <a:t>, I. (2000). Defining cultural safety and transcultural nursing [Letter to the editor]. </a:t>
            </a:r>
            <a:r>
              <a:rPr lang="en-US" sz="1700" i="1" dirty="0" smtClean="0">
                <a:latin typeface="+mn-lt"/>
              </a:rPr>
              <a:t>Kai </a:t>
            </a:r>
            <a:r>
              <a:rPr lang="en-US" sz="1700" i="1" dirty="0" err="1" smtClean="0">
                <a:latin typeface="+mn-lt"/>
              </a:rPr>
              <a:t>Tiaki</a:t>
            </a:r>
            <a:r>
              <a:rPr lang="en-US" sz="1700" i="1" dirty="0" smtClean="0">
                <a:latin typeface="+mn-lt"/>
              </a:rPr>
              <a:t> Nursing New Zealand. </a:t>
            </a:r>
          </a:p>
          <a:p>
            <a:pPr marL="0" indent="0">
              <a:buNone/>
            </a:pPr>
            <a:r>
              <a:rPr lang="en-US" sz="1700" i="1" dirty="0" smtClean="0">
                <a:latin typeface="+mn-lt"/>
              </a:rPr>
              <a:t> </a:t>
            </a:r>
          </a:p>
          <a:p>
            <a:pPr marL="0" indent="0">
              <a:buNone/>
            </a:pPr>
            <a:r>
              <a:rPr lang="en-US" sz="1700" dirty="0" smtClean="0">
                <a:latin typeface="+mn-lt"/>
              </a:rPr>
              <a:t>Ruggeri</a:t>
            </a:r>
            <a:r>
              <a:rPr lang="en-US" sz="1700" dirty="0">
                <a:latin typeface="+mn-lt"/>
              </a:rPr>
              <a:t>, K., Farrington, C., &amp; </a:t>
            </a:r>
            <a:r>
              <a:rPr lang="en-US" sz="1700" dirty="0" err="1">
                <a:latin typeface="+mn-lt"/>
              </a:rPr>
              <a:t>Brayne</a:t>
            </a:r>
            <a:r>
              <a:rPr lang="en-US" sz="1700" dirty="0">
                <a:latin typeface="+mn-lt"/>
              </a:rPr>
              <a:t>, C. (2013). A global model for effective use and evaluation of e-learning in health. </a:t>
            </a:r>
            <a:r>
              <a:rPr lang="en-US" sz="1700" i="1" dirty="0">
                <a:latin typeface="+mn-lt"/>
              </a:rPr>
              <a:t>Telemedicine and e-Health, 19</a:t>
            </a:r>
            <a:r>
              <a:rPr lang="en-US" sz="1700" dirty="0">
                <a:latin typeface="+mn-lt"/>
              </a:rPr>
              <a:t>(4</a:t>
            </a:r>
            <a:r>
              <a:rPr lang="en-US" sz="1700" dirty="0" smtClean="0">
                <a:latin typeface="+mn-lt"/>
              </a:rPr>
              <a:t>), </a:t>
            </a:r>
            <a:r>
              <a:rPr lang="en-US" sz="1700" dirty="0">
                <a:latin typeface="+mn-lt"/>
              </a:rPr>
              <a:t>312-320. </a:t>
            </a:r>
            <a:endParaRPr lang="en-US" sz="1700" dirty="0" smtClean="0">
              <a:latin typeface="+mn-lt"/>
            </a:endParaRPr>
          </a:p>
          <a:p>
            <a:pPr marL="0" indent="0">
              <a:buNone/>
            </a:pPr>
            <a:r>
              <a:rPr lang="en-US" sz="1700" dirty="0" smtClean="0">
                <a:latin typeface="+mn-lt"/>
              </a:rPr>
              <a:t>DOI</a:t>
            </a:r>
            <a:r>
              <a:rPr lang="en-US" sz="1700" dirty="0">
                <a:latin typeface="+mn-lt"/>
              </a:rPr>
              <a:t>: 10.1089/tmj.2012.0175</a:t>
            </a:r>
            <a:endParaRPr lang="en-CA" sz="1700" dirty="0">
              <a:latin typeface="+mn-lt"/>
            </a:endParaRPr>
          </a:p>
          <a:p>
            <a:endParaRPr lang="en-CA" sz="1800" dirty="0"/>
          </a:p>
          <a:p>
            <a:endParaRPr lang="en-CA" dirty="0"/>
          </a:p>
          <a:p>
            <a:endParaRPr lang="en-CA" dirty="0"/>
          </a:p>
        </p:txBody>
      </p:sp>
    </p:spTree>
    <p:extLst>
      <p:ext uri="{BB962C8B-B14F-4D97-AF65-F5344CB8AC3E}">
        <p14:creationId xmlns:p14="http://schemas.microsoft.com/office/powerpoint/2010/main" val="487012701"/>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404664"/>
            <a:ext cx="6315092" cy="1470025"/>
          </a:xfrm>
        </p:spPr>
        <p:txBody>
          <a:bodyPr/>
          <a:lstStyle/>
          <a:p>
            <a:pPr algn="l"/>
            <a:r>
              <a:rPr lang="en-CA" dirty="0"/>
              <a:t>Faculty/Presenter </a:t>
            </a:r>
            <a:r>
              <a:rPr lang="en-CA" dirty="0" smtClean="0"/>
              <a:t>Disclosure</a:t>
            </a:r>
            <a:br>
              <a:rPr lang="en-CA" dirty="0" smtClean="0"/>
            </a:br>
            <a:r>
              <a:rPr lang="en-CA" dirty="0" smtClean="0"/>
              <a:t>Slide 1</a:t>
            </a:r>
            <a:endParaRPr lang="en-CA" dirty="0"/>
          </a:p>
        </p:txBody>
      </p:sp>
      <p:sp>
        <p:nvSpPr>
          <p:cNvPr id="3" name="Subtitle 2"/>
          <p:cNvSpPr>
            <a:spLocks noGrp="1"/>
          </p:cNvSpPr>
          <p:nvPr>
            <p:ph type="subTitle" idx="1"/>
          </p:nvPr>
        </p:nvSpPr>
        <p:spPr>
          <a:xfrm>
            <a:off x="2555776" y="1988840"/>
            <a:ext cx="5200664" cy="3522055"/>
          </a:xfrm>
        </p:spPr>
        <p:txBody>
          <a:bodyPr>
            <a:normAutofit/>
          </a:bodyPr>
          <a:lstStyle/>
          <a:p>
            <a:pPr marL="342900" lvl="0" indent="-342900" algn="l">
              <a:buFont typeface="Arial" pitchFamily="34" charset="0"/>
              <a:buChar char="•"/>
            </a:pPr>
            <a:r>
              <a:rPr lang="en-CA" sz="2400" b="1" dirty="0">
                <a:solidFill>
                  <a:prstClr val="black"/>
                </a:solidFill>
                <a:latin typeface="Calibri"/>
              </a:rPr>
              <a:t>Faculty: </a:t>
            </a:r>
            <a:r>
              <a:rPr lang="en-CA" sz="2400" dirty="0" smtClean="0">
                <a:solidFill>
                  <a:srgbClr val="FF0000"/>
                </a:solidFill>
                <a:latin typeface="Calibri"/>
              </a:rPr>
              <a:t>Lorraine Carter and Mary Hanna</a:t>
            </a:r>
            <a:endParaRPr lang="en-CA" sz="2400" dirty="0">
              <a:solidFill>
                <a:srgbClr val="FF0000"/>
              </a:solidFill>
              <a:latin typeface="Calibri"/>
            </a:endParaRPr>
          </a:p>
          <a:p>
            <a:pPr marL="342900" lvl="0" indent="-342900" algn="l">
              <a:buFont typeface="Arial" pitchFamily="34" charset="0"/>
              <a:buChar char="•"/>
            </a:pPr>
            <a:endParaRPr lang="en-CA" sz="2400" b="1" dirty="0">
              <a:solidFill>
                <a:prstClr val="black"/>
              </a:solidFill>
              <a:latin typeface="Calibri"/>
            </a:endParaRPr>
          </a:p>
          <a:p>
            <a:pPr marL="342900" lvl="0" indent="-342900" algn="l">
              <a:buFont typeface="Arial" pitchFamily="34" charset="0"/>
              <a:buChar char="•"/>
            </a:pPr>
            <a:r>
              <a:rPr lang="en-CA" sz="2400" b="1" dirty="0">
                <a:solidFill>
                  <a:prstClr val="black"/>
                </a:solidFill>
                <a:latin typeface="Calibri"/>
              </a:rPr>
              <a:t>Relationships with commercial interests:</a:t>
            </a:r>
          </a:p>
          <a:p>
            <a:pPr marL="742950" lvl="1" indent="-285750" algn="l">
              <a:buFont typeface="Arial" pitchFamily="34" charset="0"/>
              <a:buChar char="–"/>
            </a:pPr>
            <a:r>
              <a:rPr lang="en-CA" sz="2000" b="1" dirty="0" smtClean="0">
                <a:solidFill>
                  <a:srgbClr val="FF0000"/>
                </a:solidFill>
                <a:latin typeface="Calibri"/>
              </a:rPr>
              <a:t>N/A</a:t>
            </a:r>
            <a:endParaRPr lang="en-CA" sz="2000" dirty="0">
              <a:solidFill>
                <a:srgbClr val="FF0000"/>
              </a:solidFill>
              <a:latin typeface="Calibri"/>
            </a:endParaRPr>
          </a:p>
          <a:p>
            <a:endParaRPr lang="en-CA"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8602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Disclosure of Commercial </a:t>
            </a:r>
            <a:r>
              <a:rPr lang="en-CA" dirty="0" smtClean="0"/>
              <a:t>Support</a:t>
            </a:r>
            <a:br>
              <a:rPr lang="en-CA" dirty="0" smtClean="0"/>
            </a:br>
            <a:r>
              <a:rPr lang="en-CA" dirty="0" smtClean="0"/>
              <a:t>Slide 2</a:t>
            </a:r>
            <a:endParaRPr lang="en-CA" dirty="0"/>
          </a:p>
        </p:txBody>
      </p:sp>
      <p:sp>
        <p:nvSpPr>
          <p:cNvPr id="3" name="Content Placeholder 2"/>
          <p:cNvSpPr>
            <a:spLocks noGrp="1"/>
          </p:cNvSpPr>
          <p:nvPr>
            <p:ph idx="1"/>
          </p:nvPr>
        </p:nvSpPr>
        <p:spPr/>
        <p:txBody>
          <a:bodyPr>
            <a:normAutofit lnSpcReduction="10000"/>
          </a:bodyPr>
          <a:lstStyle/>
          <a:p>
            <a:r>
              <a:rPr lang="en-CA" sz="2000" b="1" dirty="0"/>
              <a:t>This program has received financial support from </a:t>
            </a:r>
            <a:r>
              <a:rPr lang="en-CA" sz="2000" dirty="0" smtClean="0">
                <a:solidFill>
                  <a:srgbClr val="FF0000"/>
                </a:solidFill>
              </a:rPr>
              <a:t>N/A</a:t>
            </a:r>
            <a:endParaRPr lang="en-CA" sz="2000" b="1" dirty="0"/>
          </a:p>
          <a:p>
            <a:r>
              <a:rPr lang="en-CA" sz="2000" b="1" dirty="0"/>
              <a:t>This program has received in-kind support from </a:t>
            </a:r>
            <a:r>
              <a:rPr lang="en-CA" sz="2000" dirty="0" smtClean="0">
                <a:solidFill>
                  <a:srgbClr val="FF0000"/>
                </a:solidFill>
              </a:rPr>
              <a:t>N/A</a:t>
            </a:r>
            <a:endParaRPr lang="en-CA" sz="2000" dirty="0">
              <a:solidFill>
                <a:srgbClr val="FF0000"/>
              </a:solidFill>
            </a:endParaRPr>
          </a:p>
          <a:p>
            <a:endParaRPr lang="en-CA" sz="1500" b="1" u="sng" dirty="0"/>
          </a:p>
          <a:p>
            <a:r>
              <a:rPr lang="en-CA" sz="2400" b="1" u="sng" dirty="0"/>
              <a:t>Potential for conflict(s) of interest</a:t>
            </a:r>
            <a:r>
              <a:rPr lang="en-CA" sz="2400" b="1" dirty="0"/>
              <a:t>:</a:t>
            </a:r>
          </a:p>
          <a:p>
            <a:pPr lvl="1"/>
            <a:r>
              <a:rPr lang="en-CA" sz="1800" dirty="0" smtClean="0">
                <a:solidFill>
                  <a:srgbClr val="FF0000"/>
                </a:solidFill>
              </a:rPr>
              <a:t>There are no conflicts of interest to disclose</a:t>
            </a:r>
          </a:p>
          <a:p>
            <a:pPr lvl="1"/>
            <a:endParaRPr lang="en-CA" sz="1800" dirty="0">
              <a:solidFill>
                <a:srgbClr val="FF0000"/>
              </a:solidFill>
            </a:endParaRPr>
          </a:p>
          <a:p>
            <a:pPr lvl="1"/>
            <a:endParaRPr lang="en-CA" sz="1800" dirty="0"/>
          </a:p>
          <a:p>
            <a:r>
              <a:rPr lang="en-CA" sz="2300" dirty="0"/>
              <a:t>Funding: Ministry of Health and Long-Term Care, Heath Systems Research Fund Program Award: Health Equity for Northern Ontarians, Applied Health Research with Vulnerable Populations</a:t>
            </a:r>
          </a:p>
          <a:p>
            <a:endParaRPr lang="en-CA" dirty="0"/>
          </a:p>
        </p:txBody>
      </p:sp>
      <p:pic>
        <p:nvPicPr>
          <p:cNvPr id="4"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2616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Administrative Considerations</a:t>
            </a:r>
            <a:endParaRPr lang="en-US" b="1" dirty="0"/>
          </a:p>
        </p:txBody>
      </p:sp>
      <p:sp>
        <p:nvSpPr>
          <p:cNvPr id="3" name="Content Placeholder 2"/>
          <p:cNvSpPr>
            <a:spLocks noGrp="1"/>
          </p:cNvSpPr>
          <p:nvPr>
            <p:ph idx="1"/>
          </p:nvPr>
        </p:nvSpPr>
        <p:spPr/>
        <p:txBody>
          <a:bodyPr/>
          <a:lstStyle/>
          <a:p>
            <a:r>
              <a:rPr lang="en-CA" sz="2800" dirty="0" smtClean="0">
                <a:latin typeface="+mj-lt"/>
              </a:rPr>
              <a:t>Ethical </a:t>
            </a:r>
            <a:r>
              <a:rPr lang="en-CA" sz="2800" dirty="0">
                <a:latin typeface="+mj-lt"/>
              </a:rPr>
              <a:t>approval obtained from the Research Ethics Boards of Laurentian University and Nipissing University </a:t>
            </a:r>
          </a:p>
          <a:p>
            <a:endParaRPr lang="en-CA" sz="2800" dirty="0">
              <a:latin typeface="+mj-lt"/>
            </a:endParaRPr>
          </a:p>
          <a:p>
            <a:r>
              <a:rPr lang="en-CA" sz="2800" dirty="0">
                <a:latin typeface="+mj-lt"/>
              </a:rPr>
              <a:t>We would like to acknowledge our various partners including organizations, academic departments, and </a:t>
            </a:r>
            <a:r>
              <a:rPr lang="en-CA" sz="2800" dirty="0" smtClean="0">
                <a:latin typeface="+mj-lt"/>
              </a:rPr>
              <a:t>individuals. </a:t>
            </a:r>
            <a:r>
              <a:rPr lang="en-CA" sz="2800" dirty="0">
                <a:latin typeface="+mj-lt"/>
              </a:rPr>
              <a:t>Without their generous contributions of time and insight, this study would not be possible.</a:t>
            </a:r>
          </a:p>
        </p:txBody>
      </p:sp>
    </p:spTree>
    <p:extLst>
      <p:ext uri="{BB962C8B-B14F-4D97-AF65-F5344CB8AC3E}">
        <p14:creationId xmlns:p14="http://schemas.microsoft.com/office/powerpoint/2010/main" val="414756979"/>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b="1" dirty="0" smtClean="0"/>
              <a:t>Our Goals</a:t>
            </a:r>
            <a:endParaRPr lang="en-CA" sz="3200" b="1" dirty="0"/>
          </a:p>
        </p:txBody>
      </p:sp>
      <p:sp>
        <p:nvSpPr>
          <p:cNvPr id="3" name="Content Placeholder 2"/>
          <p:cNvSpPr>
            <a:spLocks noGrp="1"/>
          </p:cNvSpPr>
          <p:nvPr>
            <p:ph idx="1"/>
          </p:nvPr>
        </p:nvSpPr>
        <p:spPr>
          <a:xfrm>
            <a:off x="304800" y="1143000"/>
            <a:ext cx="8686800" cy="4572000"/>
          </a:xfrm>
        </p:spPr>
        <p:txBody>
          <a:bodyPr/>
          <a:lstStyle/>
          <a:p>
            <a:r>
              <a:rPr lang="en-CA" dirty="0" smtClean="0">
                <a:latin typeface="+mn-lt"/>
              </a:rPr>
              <a:t>To examine:</a:t>
            </a:r>
          </a:p>
          <a:p>
            <a:pPr lvl="1"/>
            <a:r>
              <a:rPr lang="en-CA" sz="2400" dirty="0" smtClean="0">
                <a:latin typeface="+mn-lt"/>
              </a:rPr>
              <a:t>key </a:t>
            </a:r>
            <a:r>
              <a:rPr lang="en-CA" sz="2400" dirty="0">
                <a:latin typeface="+mn-lt"/>
              </a:rPr>
              <a:t>aspects of continuing education, professional development, and training for health </a:t>
            </a:r>
            <a:r>
              <a:rPr lang="en-CA" sz="2400" dirty="0" smtClean="0">
                <a:latin typeface="+mn-lt"/>
              </a:rPr>
              <a:t>professionals in rural</a:t>
            </a:r>
            <a:r>
              <a:rPr lang="en-CA" sz="2400" dirty="0">
                <a:latin typeface="+mn-lt"/>
              </a:rPr>
              <a:t>, remote, and First Nations </a:t>
            </a:r>
            <a:r>
              <a:rPr lang="en-CA" sz="2400" dirty="0" smtClean="0">
                <a:latin typeface="+mn-lt"/>
              </a:rPr>
              <a:t>communities in northern Ontario</a:t>
            </a:r>
          </a:p>
          <a:p>
            <a:pPr marL="457200" lvl="1" indent="0">
              <a:buNone/>
            </a:pPr>
            <a:endParaRPr lang="en-CA" sz="2400" dirty="0" smtClean="0">
              <a:latin typeface="+mn-lt"/>
            </a:endParaRPr>
          </a:p>
          <a:p>
            <a:pPr lvl="1"/>
            <a:r>
              <a:rPr lang="en-CA" sz="2400" dirty="0">
                <a:latin typeface="+mn-lt"/>
              </a:rPr>
              <a:t>p</a:t>
            </a:r>
            <a:r>
              <a:rPr lang="en-CA" sz="2400" dirty="0" smtClean="0">
                <a:latin typeface="+mn-lt"/>
              </a:rPr>
              <a:t>erceptions of impact of the learning experience on practice</a:t>
            </a:r>
            <a:endParaRPr lang="en-CA" dirty="0" smtClean="0">
              <a:latin typeface="+mn-lt"/>
            </a:endParaRPr>
          </a:p>
        </p:txBody>
      </p:sp>
    </p:spTree>
    <p:extLst>
      <p:ext uri="{BB962C8B-B14F-4D97-AF65-F5344CB8AC3E}">
        <p14:creationId xmlns:p14="http://schemas.microsoft.com/office/powerpoint/2010/main" val="420210793"/>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dirty="0" smtClean="0"/>
              <a:t>E-learning and Distance Education</a:t>
            </a:r>
            <a:endParaRPr lang="en-CA" sz="3200" dirty="0"/>
          </a:p>
        </p:txBody>
      </p:sp>
      <p:sp>
        <p:nvSpPr>
          <p:cNvPr id="3" name="Content Placeholder 2"/>
          <p:cNvSpPr>
            <a:spLocks noGrp="1"/>
          </p:cNvSpPr>
          <p:nvPr>
            <p:ph idx="1"/>
          </p:nvPr>
        </p:nvSpPr>
        <p:spPr>
          <a:xfrm>
            <a:off x="277813" y="1295400"/>
            <a:ext cx="8686800" cy="5105400"/>
          </a:xfrm>
        </p:spPr>
        <p:txBody>
          <a:bodyPr/>
          <a:lstStyle/>
          <a:p>
            <a:r>
              <a:rPr lang="en-CA" dirty="0" smtClean="0">
                <a:latin typeface="+mn-lt"/>
              </a:rPr>
              <a:t>In this study, </a:t>
            </a:r>
            <a:r>
              <a:rPr lang="en-CA" b="1" dirty="0" smtClean="0">
                <a:latin typeface="+mn-lt"/>
              </a:rPr>
              <a:t>e-learning</a:t>
            </a:r>
            <a:r>
              <a:rPr lang="en-CA" dirty="0" smtClean="0">
                <a:latin typeface="+mn-lt"/>
              </a:rPr>
              <a:t> is conceptualized as the integration of pedagogy, instructional technology, and, frequently, the internet in teaching and learning environments; </a:t>
            </a:r>
            <a:r>
              <a:rPr lang="en-CA" b="1" dirty="0" smtClean="0">
                <a:latin typeface="+mn-lt"/>
              </a:rPr>
              <a:t>distance education </a:t>
            </a:r>
            <a:r>
              <a:rPr lang="en-CA" dirty="0" smtClean="0">
                <a:latin typeface="+mn-lt"/>
              </a:rPr>
              <a:t>refers to situations where there is physical distance between the learner and the instructor</a:t>
            </a:r>
          </a:p>
          <a:p>
            <a:endParaRPr lang="en-CA" dirty="0" smtClean="0">
              <a:latin typeface="+mn-lt"/>
            </a:endParaRPr>
          </a:p>
          <a:p>
            <a:r>
              <a:rPr lang="en-CA" dirty="0">
                <a:latin typeface="+mn-lt"/>
              </a:rPr>
              <a:t>Benefits of distance education include “time flexibility, </a:t>
            </a:r>
            <a:r>
              <a:rPr lang="en-CA" dirty="0" smtClean="0">
                <a:latin typeface="+mn-lt"/>
              </a:rPr>
              <a:t>convenience, </a:t>
            </a:r>
            <a:r>
              <a:rPr lang="en-CA" dirty="0">
                <a:latin typeface="+mn-lt"/>
              </a:rPr>
              <a:t>and lack of transportation worries” </a:t>
            </a:r>
            <a:r>
              <a:rPr lang="en-CA" sz="2000" dirty="0">
                <a:latin typeface="+mn-lt"/>
              </a:rPr>
              <a:t>(</a:t>
            </a:r>
            <a:r>
              <a:rPr lang="en-CA" sz="2000" dirty="0" smtClean="0">
                <a:latin typeface="+mn-lt"/>
              </a:rPr>
              <a:t>Du </a:t>
            </a:r>
            <a:r>
              <a:rPr lang="en-CA" sz="2000" dirty="0">
                <a:latin typeface="+mn-lt"/>
              </a:rPr>
              <a:t>et al., 2013, p.168) </a:t>
            </a:r>
            <a:endParaRPr lang="en-CA" sz="2000" dirty="0" smtClean="0">
              <a:latin typeface="+mn-lt"/>
            </a:endParaRPr>
          </a:p>
          <a:p>
            <a:endParaRPr lang="en-CA" sz="2000" dirty="0">
              <a:latin typeface="+mn-lt"/>
            </a:endParaRPr>
          </a:p>
          <a:p>
            <a:r>
              <a:rPr lang="en-CA" dirty="0" smtClean="0">
                <a:latin typeface="+mn-lt"/>
              </a:rPr>
              <a:t>No statistically significant difference in learning outcomes achieved through face to face learning methods and e-learning </a:t>
            </a:r>
            <a:r>
              <a:rPr lang="en-CA" sz="1800" dirty="0" smtClean="0">
                <a:latin typeface="+mn-lt"/>
              </a:rPr>
              <a:t>(Cook, 2009)</a:t>
            </a:r>
          </a:p>
        </p:txBody>
      </p:sp>
    </p:spTree>
    <p:extLst>
      <p:ext uri="{BB962C8B-B14F-4D97-AF65-F5344CB8AC3E}">
        <p14:creationId xmlns:p14="http://schemas.microsoft.com/office/powerpoint/2010/main" val="4279333408"/>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b="1" dirty="0" smtClean="0"/>
              <a:t>Partners and Participants </a:t>
            </a:r>
            <a:endParaRPr lang="en-CA" sz="3200" b="1" dirty="0"/>
          </a:p>
        </p:txBody>
      </p:sp>
      <p:sp>
        <p:nvSpPr>
          <p:cNvPr id="3" name="Content Placeholder 2"/>
          <p:cNvSpPr>
            <a:spLocks noGrp="1"/>
          </p:cNvSpPr>
          <p:nvPr>
            <p:ph idx="1"/>
          </p:nvPr>
        </p:nvSpPr>
        <p:spPr>
          <a:xfrm>
            <a:off x="277813" y="1143000"/>
            <a:ext cx="8686800" cy="5257800"/>
          </a:xfrm>
        </p:spPr>
        <p:txBody>
          <a:bodyPr/>
          <a:lstStyle/>
          <a:p>
            <a:pPr lvl="0"/>
            <a:r>
              <a:rPr lang="en-CA" dirty="0">
                <a:solidFill>
                  <a:srgbClr val="000000"/>
                </a:solidFill>
                <a:latin typeface="Arial"/>
              </a:rPr>
              <a:t>Using existing networks and through active recruitment efforts, six educational series and courses selected for </a:t>
            </a:r>
            <a:r>
              <a:rPr lang="en-CA" dirty="0" smtClean="0">
                <a:solidFill>
                  <a:srgbClr val="000000"/>
                </a:solidFill>
                <a:latin typeface="Arial"/>
              </a:rPr>
              <a:t>inclusion:</a:t>
            </a:r>
            <a:r>
              <a:rPr lang="en-CA" sz="2300" dirty="0" smtClean="0">
                <a:solidFill>
                  <a:srgbClr val="000000"/>
                </a:solidFill>
                <a:latin typeface="Arial"/>
              </a:rPr>
              <a:t> </a:t>
            </a:r>
          </a:p>
          <a:p>
            <a:pPr lvl="1"/>
            <a:r>
              <a:rPr lang="en-CA" sz="1900" dirty="0" smtClean="0">
                <a:solidFill>
                  <a:srgbClr val="000000"/>
                </a:solidFill>
                <a:latin typeface="Arial"/>
              </a:rPr>
              <a:t>four </a:t>
            </a:r>
            <a:r>
              <a:rPr lang="en-CA" sz="1900" dirty="0">
                <a:solidFill>
                  <a:srgbClr val="000000"/>
                </a:solidFill>
                <a:latin typeface="Arial"/>
              </a:rPr>
              <a:t>nursing courses for persons who are already nurses and who want to increase their professional credentials; one </a:t>
            </a:r>
            <a:r>
              <a:rPr lang="en-CA" sz="1900" dirty="0" err="1">
                <a:solidFill>
                  <a:srgbClr val="000000"/>
                </a:solidFill>
                <a:latin typeface="Arial"/>
              </a:rPr>
              <a:t>interprofessional</a:t>
            </a:r>
            <a:r>
              <a:rPr lang="en-CA" sz="1900" dirty="0">
                <a:solidFill>
                  <a:srgbClr val="000000"/>
                </a:solidFill>
                <a:latin typeface="Arial"/>
              </a:rPr>
              <a:t> series for health leaders in northern Ontario; one series serving health and allied health professionals working in First Nations</a:t>
            </a:r>
          </a:p>
          <a:p>
            <a:r>
              <a:rPr lang="en-CA" sz="2300" dirty="0" smtClean="0">
                <a:latin typeface="+mn-lt"/>
              </a:rPr>
              <a:t>Five of six programs delivered out of Northern Ontario; one out of Southern Ontario</a:t>
            </a:r>
          </a:p>
          <a:p>
            <a:r>
              <a:rPr lang="en-CA" sz="2300" b="1" dirty="0" smtClean="0">
                <a:latin typeface="+mn-lt"/>
              </a:rPr>
              <a:t>Learners</a:t>
            </a:r>
            <a:r>
              <a:rPr lang="en-CA" sz="2300" dirty="0">
                <a:latin typeface="+mn-lt"/>
                <a:sym typeface="Wingdings" panose="05000000000000000000" pitchFamily="2" charset="2"/>
              </a:rPr>
              <a:t>: 99 participants in </a:t>
            </a:r>
            <a:r>
              <a:rPr lang="en-CA" sz="2300" dirty="0" smtClean="0">
                <a:latin typeface="+mn-lt"/>
                <a:sym typeface="Wingdings" panose="05000000000000000000" pitchFamily="2" charset="2"/>
              </a:rPr>
              <a:t>total: 55 </a:t>
            </a:r>
            <a:r>
              <a:rPr lang="en-CA" sz="2300" dirty="0">
                <a:latin typeface="+mn-lt"/>
                <a:sym typeface="Wingdings" panose="05000000000000000000" pitchFamily="2" charset="2"/>
              </a:rPr>
              <a:t>pre-survey submissions; 68 post-survey submissions; </a:t>
            </a:r>
            <a:r>
              <a:rPr lang="en-CA" sz="2300" dirty="0" smtClean="0">
                <a:latin typeface="+mn-lt"/>
                <a:sym typeface="Wingdings" panose="05000000000000000000" pitchFamily="2" charset="2"/>
              </a:rPr>
              <a:t>10 interviews to date</a:t>
            </a:r>
          </a:p>
          <a:p>
            <a:r>
              <a:rPr lang="en-CA" sz="2300" b="1" dirty="0" smtClean="0">
                <a:latin typeface="+mn-lt"/>
                <a:sym typeface="Wingdings" panose="05000000000000000000" pitchFamily="2" charset="2"/>
              </a:rPr>
              <a:t>Education providers/supporting staff</a:t>
            </a:r>
            <a:r>
              <a:rPr lang="en-CA" sz="2300" dirty="0" smtClean="0">
                <a:latin typeface="+mn-lt"/>
                <a:sym typeface="Wingdings" panose="05000000000000000000" pitchFamily="2" charset="2"/>
              </a:rPr>
              <a:t>:14 </a:t>
            </a:r>
            <a:r>
              <a:rPr lang="en-CA" sz="2300" dirty="0">
                <a:latin typeface="+mn-lt"/>
                <a:sym typeface="Wingdings" panose="05000000000000000000" pitchFamily="2" charset="2"/>
              </a:rPr>
              <a:t>participants</a:t>
            </a:r>
            <a:endParaRPr lang="en-CA" sz="2300" dirty="0">
              <a:latin typeface="+mn-lt"/>
            </a:endParaRPr>
          </a:p>
          <a:p>
            <a:endParaRPr lang="en-CA" sz="2300" dirty="0" smtClean="0"/>
          </a:p>
          <a:p>
            <a:endParaRPr lang="en-CA" dirty="0" smtClean="0"/>
          </a:p>
          <a:p>
            <a:endParaRPr lang="en-CA" dirty="0" smtClean="0"/>
          </a:p>
          <a:p>
            <a:endParaRPr lang="en-CA" dirty="0"/>
          </a:p>
        </p:txBody>
      </p:sp>
    </p:spTree>
    <p:extLst>
      <p:ext uri="{BB962C8B-B14F-4D97-AF65-F5344CB8AC3E}">
        <p14:creationId xmlns:p14="http://schemas.microsoft.com/office/powerpoint/2010/main" val="3296722923"/>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b="1" dirty="0" smtClean="0"/>
              <a:t>Data Collection</a:t>
            </a:r>
            <a:endParaRPr lang="en-CA" sz="3200" b="1" dirty="0"/>
          </a:p>
        </p:txBody>
      </p:sp>
      <p:sp>
        <p:nvSpPr>
          <p:cNvPr id="3" name="Content Placeholder 2"/>
          <p:cNvSpPr>
            <a:spLocks noGrp="1"/>
          </p:cNvSpPr>
          <p:nvPr>
            <p:ph idx="1"/>
          </p:nvPr>
        </p:nvSpPr>
        <p:spPr>
          <a:xfrm>
            <a:off x="277813" y="1066800"/>
            <a:ext cx="8686800" cy="4876800"/>
          </a:xfrm>
        </p:spPr>
        <p:txBody>
          <a:bodyPr/>
          <a:lstStyle/>
          <a:p>
            <a:r>
              <a:rPr lang="en-CA" dirty="0">
                <a:solidFill>
                  <a:srgbClr val="000000"/>
                </a:solidFill>
                <a:latin typeface="Arial"/>
              </a:rPr>
              <a:t>A mixed methods design</a:t>
            </a:r>
            <a:endParaRPr lang="en-CA" dirty="0" smtClean="0">
              <a:latin typeface="+mn-lt"/>
            </a:endParaRPr>
          </a:p>
          <a:p>
            <a:r>
              <a:rPr lang="en-CA" dirty="0" smtClean="0">
                <a:latin typeface="+mn-lt"/>
              </a:rPr>
              <a:t>Pre- </a:t>
            </a:r>
            <a:r>
              <a:rPr lang="en-CA" dirty="0">
                <a:latin typeface="+mn-lt"/>
              </a:rPr>
              <a:t>and </a:t>
            </a:r>
            <a:r>
              <a:rPr lang="en-CA" dirty="0" smtClean="0">
                <a:latin typeface="+mn-lt"/>
              </a:rPr>
              <a:t>post-surveys were developed for learners; one survey was developed </a:t>
            </a:r>
            <a:r>
              <a:rPr lang="en-CA" dirty="0">
                <a:latin typeface="+mn-lt"/>
              </a:rPr>
              <a:t>for education </a:t>
            </a:r>
            <a:r>
              <a:rPr lang="en-CA" dirty="0" smtClean="0">
                <a:latin typeface="+mn-lt"/>
              </a:rPr>
              <a:t>providers/supporting staff</a:t>
            </a:r>
          </a:p>
          <a:p>
            <a:r>
              <a:rPr lang="en-CA" dirty="0" smtClean="0">
                <a:latin typeface="+mn-lt"/>
              </a:rPr>
              <a:t>Survey links, information, and reminders personalized by the research team were disseminated by course administrators</a:t>
            </a:r>
          </a:p>
          <a:p>
            <a:pPr lvl="0"/>
            <a:r>
              <a:rPr lang="en-CA" dirty="0">
                <a:solidFill>
                  <a:srgbClr val="000000"/>
                </a:solidFill>
                <a:latin typeface="Arial"/>
              </a:rPr>
              <a:t>Interview call-outs occurred after completion of course/series and after dissemination of the second survey </a:t>
            </a:r>
          </a:p>
          <a:p>
            <a:pPr lvl="0"/>
            <a:r>
              <a:rPr lang="en-CA" dirty="0">
                <a:solidFill>
                  <a:srgbClr val="000000"/>
                </a:solidFill>
                <a:latin typeface="Arial"/>
              </a:rPr>
              <a:t>Format: semi-structured; open ended questions; invitation to elaborate on </a:t>
            </a:r>
            <a:r>
              <a:rPr lang="en-CA" dirty="0" smtClean="0">
                <a:solidFill>
                  <a:srgbClr val="000000"/>
                </a:solidFill>
                <a:latin typeface="Arial"/>
              </a:rPr>
              <a:t>points made in </a:t>
            </a:r>
            <a:r>
              <a:rPr lang="en-CA" dirty="0">
                <a:solidFill>
                  <a:srgbClr val="000000"/>
                </a:solidFill>
                <a:latin typeface="Arial"/>
              </a:rPr>
              <a:t>surveys</a:t>
            </a:r>
          </a:p>
          <a:p>
            <a:endParaRPr lang="en-CA" dirty="0" smtClean="0">
              <a:latin typeface="+mn-lt"/>
            </a:endParaRPr>
          </a:p>
          <a:p>
            <a:pPr marL="0" indent="0">
              <a:buNone/>
            </a:pPr>
            <a:r>
              <a:rPr lang="en-CA" dirty="0" smtClean="0">
                <a:latin typeface="+mn-lt"/>
              </a:rPr>
              <a:t> </a:t>
            </a:r>
            <a:endParaRPr lang="en-CA" dirty="0"/>
          </a:p>
        </p:txBody>
      </p:sp>
    </p:spTree>
    <p:extLst>
      <p:ext uri="{BB962C8B-B14F-4D97-AF65-F5344CB8AC3E}">
        <p14:creationId xmlns:p14="http://schemas.microsoft.com/office/powerpoint/2010/main" val="2402600726"/>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b="1" dirty="0" smtClean="0"/>
              <a:t>Learner Sample</a:t>
            </a:r>
            <a:endParaRPr lang="en-CA" sz="3200" b="1" dirty="0"/>
          </a:p>
        </p:txBody>
      </p:sp>
      <p:sp>
        <p:nvSpPr>
          <p:cNvPr id="10" name="Content Placeholder 9"/>
          <p:cNvSpPr>
            <a:spLocks noGrp="1"/>
          </p:cNvSpPr>
          <p:nvPr>
            <p:ph idx="1"/>
          </p:nvPr>
        </p:nvSpPr>
        <p:spPr>
          <a:xfrm>
            <a:off x="277813" y="1524000"/>
            <a:ext cx="8686800" cy="4114800"/>
          </a:xfrm>
        </p:spPr>
        <p:txBody>
          <a:bodyPr/>
          <a:lstStyle/>
          <a:p>
            <a:pPr marL="0" indent="0">
              <a:buNone/>
            </a:pPr>
            <a:endParaRPr lang="en-CA" sz="1800" dirty="0" smtClean="0"/>
          </a:p>
          <a:p>
            <a:pPr marL="0" indent="0">
              <a:buNone/>
            </a:pPr>
            <a:endParaRPr lang="en-CA" sz="1800" dirty="0"/>
          </a:p>
          <a:p>
            <a:pPr marL="0" indent="0">
              <a:buNone/>
            </a:pPr>
            <a:endParaRPr lang="en-CA" sz="1800" dirty="0" smtClean="0"/>
          </a:p>
          <a:p>
            <a:pPr marL="0" indent="0">
              <a:buNone/>
            </a:pPr>
            <a:endParaRPr lang="en-CA" sz="1800" dirty="0"/>
          </a:p>
          <a:p>
            <a:pPr marL="0" indent="0">
              <a:buNone/>
            </a:pPr>
            <a:endParaRPr lang="en-CA" sz="1800" dirty="0" smtClean="0"/>
          </a:p>
          <a:p>
            <a:pPr marL="0" indent="0">
              <a:buNone/>
            </a:pPr>
            <a:endParaRPr lang="en-CA" sz="1800" dirty="0"/>
          </a:p>
          <a:p>
            <a:pPr marL="0" indent="0">
              <a:buNone/>
            </a:pPr>
            <a:endParaRPr lang="en-CA" sz="1800" dirty="0" smtClean="0"/>
          </a:p>
          <a:p>
            <a:pPr marL="0" indent="0">
              <a:buNone/>
            </a:pPr>
            <a:endParaRPr lang="en-CA" sz="1800" dirty="0"/>
          </a:p>
          <a:p>
            <a:pPr marL="0" indent="0">
              <a:buNone/>
            </a:pPr>
            <a:endParaRPr lang="en-CA" sz="1800" dirty="0" smtClean="0"/>
          </a:p>
          <a:p>
            <a:pPr marL="0" indent="0">
              <a:buNone/>
            </a:pPr>
            <a:endParaRPr lang="en-CA" sz="1800" dirty="0"/>
          </a:p>
          <a:p>
            <a:pPr marL="0" indent="0">
              <a:buNone/>
            </a:pPr>
            <a:endParaRPr lang="en-CA" sz="1800" dirty="0" smtClean="0"/>
          </a:p>
          <a:p>
            <a:pPr marL="0" indent="0">
              <a:buNone/>
            </a:pPr>
            <a:endParaRPr lang="en-CA" sz="1800" dirty="0" smtClean="0"/>
          </a:p>
          <a:p>
            <a:pPr marL="0" indent="0">
              <a:buNone/>
            </a:pPr>
            <a:endParaRPr lang="en-CA" sz="1800" dirty="0"/>
          </a:p>
          <a:p>
            <a:pPr marL="0" indent="0">
              <a:buNone/>
            </a:pPr>
            <a:r>
              <a:rPr lang="en-CA" sz="1600" dirty="0" smtClean="0">
                <a:latin typeface="+mn-lt"/>
              </a:rPr>
              <a:t>*Learner Sample is denoted by voluntary survey submissions and interviewees only; not all learners within a program</a:t>
            </a:r>
            <a:endParaRPr lang="en-CA" sz="1600" dirty="0">
              <a:latin typeface="+mn-lt"/>
            </a:endParaRPr>
          </a:p>
        </p:txBody>
      </p:sp>
      <p:graphicFrame>
        <p:nvGraphicFramePr>
          <p:cNvPr id="11" name="Table 10"/>
          <p:cNvGraphicFramePr>
            <a:graphicFrameLocks noGrp="1"/>
          </p:cNvGraphicFramePr>
          <p:nvPr>
            <p:extLst>
              <p:ext uri="{D42A27DB-BD31-4B8C-83A1-F6EECF244321}">
                <p14:modId xmlns:p14="http://schemas.microsoft.com/office/powerpoint/2010/main" val="2259823574"/>
              </p:ext>
            </p:extLst>
          </p:nvPr>
        </p:nvGraphicFramePr>
        <p:xfrm>
          <a:off x="381000" y="1066800"/>
          <a:ext cx="8534400" cy="4434840"/>
        </p:xfrm>
        <a:graphic>
          <a:graphicData uri="http://schemas.openxmlformats.org/drawingml/2006/table">
            <a:tbl>
              <a:tblPr firstRow="1" bandRow="1">
                <a:tableStyleId>{5C22544A-7EE6-4342-B048-85BDC9FD1C3A}</a:tableStyleId>
              </a:tblPr>
              <a:tblGrid>
                <a:gridCol w="1676400"/>
                <a:gridCol w="1981200"/>
                <a:gridCol w="2286000"/>
                <a:gridCol w="2590800"/>
              </a:tblGrid>
              <a:tr h="668689">
                <a:tc>
                  <a:txBody>
                    <a:bodyPr/>
                    <a:lstStyle/>
                    <a:p>
                      <a:pPr algn="ctr"/>
                      <a:r>
                        <a:rPr lang="en-CA" dirty="0" smtClean="0"/>
                        <a:t>Gender</a:t>
                      </a:r>
                      <a:endParaRPr lang="en-CA" dirty="0"/>
                    </a:p>
                  </a:txBody>
                  <a:tcPr/>
                </a:tc>
                <a:tc>
                  <a:txBody>
                    <a:bodyPr/>
                    <a:lstStyle/>
                    <a:p>
                      <a:pPr algn="ctr"/>
                      <a:r>
                        <a:rPr lang="en-CA" dirty="0" smtClean="0"/>
                        <a:t>Profession</a:t>
                      </a:r>
                      <a:endParaRPr lang="en-CA" dirty="0"/>
                    </a:p>
                  </a:txBody>
                  <a:tcPr/>
                </a:tc>
                <a:tc>
                  <a:txBody>
                    <a:bodyPr/>
                    <a:lstStyle/>
                    <a:p>
                      <a:pPr algn="ctr"/>
                      <a:r>
                        <a:rPr lang="en-CA" dirty="0" smtClean="0"/>
                        <a:t>Cultural Identity </a:t>
                      </a:r>
                      <a:endParaRPr lang="en-CA" dirty="0"/>
                    </a:p>
                  </a:txBody>
                  <a:tcPr/>
                </a:tc>
                <a:tc>
                  <a:txBody>
                    <a:bodyPr/>
                    <a:lstStyle/>
                    <a:p>
                      <a:pPr algn="ctr"/>
                      <a:r>
                        <a:rPr lang="en-CA" dirty="0" smtClean="0"/>
                        <a:t>Workplace</a:t>
                      </a:r>
                      <a:r>
                        <a:rPr lang="en-CA" baseline="0" dirty="0" smtClean="0"/>
                        <a:t> Geography </a:t>
                      </a:r>
                      <a:endParaRPr lang="en-CA" dirty="0"/>
                    </a:p>
                  </a:txBody>
                  <a:tcPr/>
                </a:tc>
              </a:tr>
              <a:tr h="2303111">
                <a:tc>
                  <a:txBody>
                    <a:bodyPr/>
                    <a:lstStyle/>
                    <a:p>
                      <a:r>
                        <a:rPr lang="en-CA" dirty="0" smtClean="0"/>
                        <a:t>Predominantly female</a:t>
                      </a:r>
                      <a:endParaRPr lang="en-CA" dirty="0"/>
                    </a:p>
                  </a:txBody>
                  <a:tcPr/>
                </a:tc>
                <a:tc>
                  <a:txBody>
                    <a:bodyPr/>
                    <a:lstStyle/>
                    <a:p>
                      <a:r>
                        <a:rPr lang="en-CA" dirty="0" smtClean="0"/>
                        <a:t>Predominantly nurses</a:t>
                      </a:r>
                    </a:p>
                    <a:p>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~14% other health/allied health professions</a:t>
                      </a:r>
                    </a:p>
                    <a:p>
                      <a:endParaRPr lang="en-CA" dirty="0"/>
                    </a:p>
                  </a:txBody>
                  <a:tcPr/>
                </a:tc>
                <a:tc>
                  <a:txBody>
                    <a:bodyPr/>
                    <a:lstStyle/>
                    <a:p>
                      <a:r>
                        <a:rPr lang="en-CA" dirty="0" smtClean="0"/>
                        <a:t>&lt;5% identified</a:t>
                      </a:r>
                      <a:r>
                        <a:rPr lang="en-CA" baseline="0" dirty="0" smtClean="0"/>
                        <a:t> as Aboriginal</a:t>
                      </a:r>
                    </a:p>
                    <a:p>
                      <a:r>
                        <a:rPr lang="en-CA" baseline="0" dirty="0" smtClean="0"/>
                        <a:t> </a:t>
                      </a:r>
                    </a:p>
                    <a:p>
                      <a:r>
                        <a:rPr lang="en-CA" baseline="0" dirty="0" smtClean="0"/>
                        <a:t>~40% identified as francophone</a:t>
                      </a:r>
                      <a:endParaRPr lang="en-CA" dirty="0"/>
                    </a:p>
                  </a:txBody>
                  <a:tcPr/>
                </a:tc>
                <a:tc>
                  <a:txBody>
                    <a:bodyPr/>
                    <a:lstStyle/>
                    <a:p>
                      <a:r>
                        <a:rPr lang="en-CA" dirty="0" smtClean="0"/>
                        <a:t>Communities worked</a:t>
                      </a:r>
                      <a:r>
                        <a:rPr lang="en-CA" baseline="0" dirty="0" smtClean="0"/>
                        <a:t> in on a regular basis </a:t>
                      </a:r>
                      <a:endParaRPr lang="en-CA" dirty="0" smtClean="0"/>
                    </a:p>
                    <a:p>
                      <a:endParaRPr lang="en-CA" dirty="0" smtClean="0"/>
                    </a:p>
                    <a:p>
                      <a:r>
                        <a:rPr lang="en-CA" dirty="0" smtClean="0"/>
                        <a:t>~57% northern</a:t>
                      </a:r>
                      <a:r>
                        <a:rPr lang="en-CA" baseline="0" dirty="0" smtClean="0"/>
                        <a:t> urban</a:t>
                      </a:r>
                    </a:p>
                    <a:p>
                      <a:r>
                        <a:rPr lang="en-CA" dirty="0" smtClean="0"/>
                        <a:t>~37%  northern</a:t>
                      </a:r>
                      <a:r>
                        <a:rPr lang="en-CA" baseline="0" dirty="0" smtClean="0"/>
                        <a:t> rural</a:t>
                      </a:r>
                    </a:p>
                    <a:p>
                      <a:r>
                        <a:rPr lang="en-CA" dirty="0" smtClean="0"/>
                        <a:t>~10%  northern remote</a:t>
                      </a:r>
                      <a:endParaRPr lang="en-CA" baseline="0" dirty="0" smtClean="0"/>
                    </a:p>
                    <a:p>
                      <a:endParaRPr lang="en-CA" dirty="0" smtClean="0"/>
                    </a:p>
                    <a:p>
                      <a:endParaRPr lang="en-CA" dirty="0" smtClean="0"/>
                    </a:p>
                  </a:txBody>
                  <a:tcPr/>
                </a:tc>
              </a:tr>
              <a:tr h="1038191">
                <a:tc>
                  <a:txBody>
                    <a:bodyPr/>
                    <a:lstStyle/>
                    <a:p>
                      <a:r>
                        <a:rPr lang="en-CA" dirty="0" smtClean="0"/>
                        <a:t>~10% male </a:t>
                      </a:r>
                      <a:endParaRPr lang="en-CA" dirty="0"/>
                    </a:p>
                  </a:txBody>
                  <a:tcPr/>
                </a:tc>
                <a:tc>
                  <a:txBody>
                    <a:bodyPr/>
                    <a:lstStyle/>
                    <a:p>
                      <a:r>
                        <a:rPr lang="en-CA" dirty="0" smtClean="0"/>
                        <a:t>1</a:t>
                      </a:r>
                      <a:r>
                        <a:rPr lang="en-CA" baseline="0" dirty="0" smtClean="0"/>
                        <a:t>- 30 years in their profession </a:t>
                      </a:r>
                      <a:endParaRPr lang="en-CA" dirty="0"/>
                    </a:p>
                  </a:txBody>
                  <a:tcPr/>
                </a:tc>
                <a:tc>
                  <a:txBody>
                    <a:bodyPr/>
                    <a:lstStyle/>
                    <a:p>
                      <a:r>
                        <a:rPr lang="en-CA" dirty="0" smtClean="0"/>
                        <a:t>First</a:t>
                      </a:r>
                      <a:r>
                        <a:rPr lang="en-CA" baseline="0" dirty="0" smtClean="0"/>
                        <a:t> language:</a:t>
                      </a:r>
                    </a:p>
                    <a:p>
                      <a:r>
                        <a:rPr lang="en-CA" dirty="0" smtClean="0"/>
                        <a:t>~% 50 English</a:t>
                      </a:r>
                    </a:p>
                    <a:p>
                      <a:r>
                        <a:rPr lang="en-CA" dirty="0" smtClean="0"/>
                        <a:t>~% 37 French </a:t>
                      </a:r>
                    </a:p>
                    <a:p>
                      <a:r>
                        <a:rPr lang="en-CA" dirty="0" smtClean="0"/>
                        <a:t>~13% other languages</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solidFill>
                            <a:schemeClr val="tx1"/>
                          </a:solidFill>
                        </a:rPr>
                        <a:t>36% </a:t>
                      </a:r>
                      <a:r>
                        <a:rPr lang="en-CA" baseline="0" dirty="0" smtClean="0">
                          <a:solidFill>
                            <a:schemeClr val="tx1"/>
                          </a:solidFill>
                        </a:rPr>
                        <a:t> work </a:t>
                      </a:r>
                      <a:r>
                        <a:rPr lang="en-CA" dirty="0" smtClean="0">
                          <a:solidFill>
                            <a:schemeClr val="tx1"/>
                          </a:solidFill>
                        </a:rPr>
                        <a:t>outside  province of</a:t>
                      </a:r>
                      <a:r>
                        <a:rPr lang="en-CA" baseline="0" dirty="0" smtClean="0">
                          <a:solidFill>
                            <a:schemeClr val="tx1"/>
                          </a:solidFill>
                        </a:rPr>
                        <a:t> ON</a:t>
                      </a:r>
                      <a:endParaRPr lang="en-CA" dirty="0" smtClean="0">
                        <a:solidFill>
                          <a:schemeClr val="tx1"/>
                        </a:solidFill>
                      </a:endParaRPr>
                    </a:p>
                    <a:p>
                      <a:endParaRPr lang="en-CA" dirty="0"/>
                    </a:p>
                  </a:txBody>
                  <a:tcPr/>
                </a:tc>
              </a:tr>
            </a:tbl>
          </a:graphicData>
        </a:graphic>
      </p:graphicFrame>
    </p:spTree>
    <p:extLst>
      <p:ext uri="{BB962C8B-B14F-4D97-AF65-F5344CB8AC3E}">
        <p14:creationId xmlns:p14="http://schemas.microsoft.com/office/powerpoint/2010/main" val="4134782669"/>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CRaNHR TEMPLATE 1">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RaNHR TEMPLATE 2">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 TEMPLATE</Template>
  <TotalTime>12433</TotalTime>
  <Words>1913</Words>
  <Application>Microsoft Office PowerPoint</Application>
  <PresentationFormat>On-screen Show (4:3)</PresentationFormat>
  <Paragraphs>207</Paragraphs>
  <Slides>18</Slides>
  <Notes>14</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18</vt:i4>
      </vt:variant>
    </vt:vector>
  </HeadingPairs>
  <TitlesOfParts>
    <vt:vector size="29" baseType="lpstr">
      <vt:lpstr>Arial</vt:lpstr>
      <vt:lpstr>Calibri</vt:lpstr>
      <vt:lpstr>Comic Sans MS</vt:lpstr>
      <vt:lpstr>Myriad Pro</vt:lpstr>
      <vt:lpstr>Symbol</vt:lpstr>
      <vt:lpstr>Times New Roman</vt:lpstr>
      <vt:lpstr>Wingdings</vt:lpstr>
      <vt:lpstr>CRaNHR TEMPLATE 1</vt:lpstr>
      <vt:lpstr>CRaNHR TEMPLATE 2</vt:lpstr>
      <vt:lpstr>Office Theme</vt:lpstr>
      <vt:lpstr>1_Office Theme</vt:lpstr>
      <vt:lpstr>Examining the Impact of Distance Education Opportunities for Health Professionals in Rural, Remote, and Northern Communities and First Nations: An Inclusive 360 Degree Research Study </vt:lpstr>
      <vt:lpstr>Faculty/Presenter Disclosure Slide 1</vt:lpstr>
      <vt:lpstr>Disclosure of Commercial Support Slide 2</vt:lpstr>
      <vt:lpstr> Administrative Considerations</vt:lpstr>
      <vt:lpstr>Our Goals</vt:lpstr>
      <vt:lpstr>E-learning and Distance Education</vt:lpstr>
      <vt:lpstr>Partners and Participants </vt:lpstr>
      <vt:lpstr>Data Collection</vt:lpstr>
      <vt:lpstr>Learner Sample</vt:lpstr>
      <vt:lpstr>Key Highlights and Emerging Themes</vt:lpstr>
      <vt:lpstr>PowerPoint Presentation</vt:lpstr>
      <vt:lpstr>PowerPoint Presentation</vt:lpstr>
      <vt:lpstr>PowerPoint Presentation</vt:lpstr>
      <vt:lpstr>PowerPoint Presentation</vt:lpstr>
      <vt:lpstr>PowerPoint Presentation</vt:lpstr>
      <vt:lpstr>Experiences with Aboriginal Partners</vt:lpstr>
      <vt:lpstr>Questions and Comments</vt:lpstr>
      <vt:lpstr>References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Physician scores on national qualifying examinations predict quality of care in future practice</dc:title>
  <dc:creator>Vince Guerin</dc:creator>
  <cp:lastModifiedBy>Lyne</cp:lastModifiedBy>
  <cp:revision>703</cp:revision>
  <cp:lastPrinted>2012-02-21T18:59:19Z</cp:lastPrinted>
  <dcterms:created xsi:type="dcterms:W3CDTF">2010-04-13T17:29:56Z</dcterms:created>
  <dcterms:modified xsi:type="dcterms:W3CDTF">2015-06-02T18:30:21Z</dcterms:modified>
</cp:coreProperties>
</file>