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8" r:id="rId6"/>
    <p:sldId id="262" r:id="rId7"/>
    <p:sldId id="260" r:id="rId8"/>
    <p:sldId id="264" r:id="rId9"/>
    <p:sldId id="265" r:id="rId10"/>
    <p:sldId id="266" r:id="rId11"/>
    <p:sldId id="267" r:id="rId12"/>
    <p:sldId id="270" r:id="rId13"/>
    <p:sldId id="273" r:id="rId14"/>
    <p:sldId id="272" r:id="rId15"/>
    <p:sldId id="274" r:id="rId16"/>
    <p:sldId id="275" r:id="rId17"/>
    <p:sldId id="276" r:id="rId18"/>
    <p:sldId id="278" r:id="rId19"/>
    <p:sldId id="268" r:id="rId20"/>
    <p:sldId id="269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43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654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92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63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56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1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76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14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95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311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917C-D772-4AF5-945B-5DFA2AE13917}" type="datetimeFigureOut">
              <a:rPr lang="en-US" smtClean="0"/>
              <a:pPr/>
              <a:t>5/29/2015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81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Obesity, Inflammation, and Diabetes: Examining the role of TNF</a:t>
            </a:r>
            <a:r>
              <a:rPr lang="el-GR" dirty="0" smtClean="0"/>
              <a:t>α</a:t>
            </a:r>
            <a:r>
              <a:rPr lang="en-US" dirty="0" smtClean="0"/>
              <a:t> in GLP-1 Secretion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Gagnon</a:t>
            </a:r>
          </a:p>
          <a:p>
            <a:r>
              <a:rPr lang="en-US" dirty="0" smtClean="0"/>
              <a:t>Laurentian University</a:t>
            </a:r>
          </a:p>
          <a:p>
            <a:r>
              <a:rPr lang="en-US" dirty="0" smtClean="0"/>
              <a:t> Biology</a:t>
            </a:r>
            <a:endParaRPr lang="en-US" dirty="0"/>
          </a:p>
        </p:txBody>
      </p:sp>
      <p:pic>
        <p:nvPicPr>
          <p:cNvPr id="6" name="Picture 5" descr="http://www.queensu.ca/3mtontario/participants/laurentian/LU_EN_2C_RGB_NEG_B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996" y="5222408"/>
            <a:ext cx="4644008" cy="130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9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Glucose tolerance after 12 weeks of high </a:t>
            </a:r>
            <a:r>
              <a:rPr lang="en-US" sz="4000" dirty="0"/>
              <a:t>f</a:t>
            </a:r>
            <a:r>
              <a:rPr lang="en-US" sz="4000" dirty="0" smtClean="0"/>
              <a:t>at </a:t>
            </a:r>
            <a:r>
              <a:rPr lang="en-US" sz="4000" dirty="0"/>
              <a:t>d</a:t>
            </a:r>
            <a:r>
              <a:rPr lang="en-US" sz="4000" dirty="0" smtClean="0"/>
              <a:t>iet</a:t>
            </a:r>
            <a:endParaRPr lang="en-US" sz="4000" i="1" dirty="0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39769"/>
              </p:ext>
            </p:extLst>
          </p:nvPr>
        </p:nvGraphicFramePr>
        <p:xfrm>
          <a:off x="3463925" y="2276872"/>
          <a:ext cx="5680075" cy="369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rism 6" r:id="rId3" imgW="4495109" imgH="2925768" progId="Prism6.Document">
                  <p:embed/>
                </p:oleObj>
              </mc:Choice>
              <mc:Fallback>
                <p:oleObj name="Prism 6" r:id="rId3" imgW="4495109" imgH="2925768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2276872"/>
                        <a:ext cx="5680075" cy="369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999155"/>
              </p:ext>
            </p:extLst>
          </p:nvPr>
        </p:nvGraphicFramePr>
        <p:xfrm>
          <a:off x="323528" y="2750855"/>
          <a:ext cx="2615702" cy="312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rism 5" r:id="rId5" imgW="2036928" imgH="2677385" progId="Prism5.Document">
                  <p:embed/>
                </p:oleObj>
              </mc:Choice>
              <mc:Fallback>
                <p:oleObj name="Prism 5" r:id="rId5" imgW="2036928" imgH="2677385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50855"/>
                        <a:ext cx="2615702" cy="3126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HFD </a:t>
            </a:r>
            <a:r>
              <a:rPr lang="en-US" sz="4000" dirty="0"/>
              <a:t>i</a:t>
            </a:r>
            <a:r>
              <a:rPr lang="en-US" sz="4000" dirty="0" smtClean="0"/>
              <a:t>ncreases adipose and intestinal Inflammation </a:t>
            </a:r>
            <a:endParaRPr lang="en-US" sz="40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03811"/>
              </p:ext>
            </p:extLst>
          </p:nvPr>
        </p:nvGraphicFramePr>
        <p:xfrm>
          <a:off x="673224" y="2564904"/>
          <a:ext cx="3135175" cy="259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Prism 6" r:id="rId3" imgW="3347594" imgH="2776865" progId="Prism6.Document">
                  <p:embed/>
                </p:oleObj>
              </mc:Choice>
              <mc:Fallback>
                <p:oleObj name="Prism 6" r:id="rId3" imgW="3347594" imgH="2776865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" y="2564904"/>
                        <a:ext cx="3135175" cy="2599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03811"/>
              </p:ext>
            </p:extLst>
          </p:nvPr>
        </p:nvGraphicFramePr>
        <p:xfrm>
          <a:off x="4427984" y="2416297"/>
          <a:ext cx="3132326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rism 6" r:id="rId5" imgW="3347594" imgH="2932396" progId="Prism6.Document">
                  <p:embed/>
                </p:oleObj>
              </mc:Choice>
              <mc:Fallback>
                <p:oleObj name="Prism 6" r:id="rId5" imgW="3347594" imgH="2932396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416297"/>
                        <a:ext cx="3132326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6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Will neutralizing TNF</a:t>
            </a:r>
            <a:r>
              <a:rPr lang="el-GR" sz="4000" dirty="0" smtClean="0"/>
              <a:t>α</a:t>
            </a:r>
            <a:r>
              <a:rPr lang="en-US" sz="4000" dirty="0" smtClean="0"/>
              <a:t> restore glucose tolerance?</a:t>
            </a:r>
            <a:endParaRPr lang="fr-CA" sz="4000" dirty="0"/>
          </a:p>
        </p:txBody>
      </p:sp>
      <p:pic>
        <p:nvPicPr>
          <p:cNvPr id="291842" name="Picture 2" descr="https://healthy.kaiserpermanente.org/static/drugency/images/A04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4087337" cy="3065504"/>
          </a:xfrm>
          <a:prstGeom prst="rect">
            <a:avLst/>
          </a:prstGeom>
          <a:noFill/>
        </p:spPr>
      </p:pic>
      <p:pic>
        <p:nvPicPr>
          <p:cNvPr id="291844" name="Picture 4" descr="Rheumatoid Arthritis Treat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58787"/>
            <a:ext cx="2470446" cy="2432826"/>
          </a:xfrm>
          <a:prstGeom prst="rect">
            <a:avLst/>
          </a:prstGeom>
          <a:noFill/>
        </p:spPr>
      </p:pic>
      <p:pic>
        <p:nvPicPr>
          <p:cNvPr id="291846" name="Picture 6" descr="Rheumatoid Arthritis Treat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28425"/>
            <a:ext cx="2429624" cy="23926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9970" y="5364872"/>
            <a:ext cx="124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Enbrel.com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30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Etanercept treatment for 2 weeks improves </a:t>
            </a:r>
            <a:r>
              <a:rPr lang="en-US" sz="4000" dirty="0"/>
              <a:t>g</a:t>
            </a:r>
            <a:r>
              <a:rPr lang="en-US" sz="4000" dirty="0" smtClean="0"/>
              <a:t>lucose </a:t>
            </a:r>
            <a:r>
              <a:rPr lang="en-US" sz="4000" dirty="0"/>
              <a:t>t</a:t>
            </a:r>
            <a:r>
              <a:rPr lang="en-US" sz="4000" dirty="0" smtClean="0"/>
              <a:t>olerance</a:t>
            </a:r>
            <a:endParaRPr lang="fr-CA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7065682" cy="39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13176"/>
            <a:ext cx="258980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9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Etanercept treatment for 2 weeks restores GLP-1 secretion by primary L-cells</a:t>
            </a:r>
            <a:endParaRPr lang="fr-CA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580401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0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 and future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Obesity </a:t>
            </a:r>
            <a:r>
              <a:rPr lang="en-US" sz="2800" dirty="0"/>
              <a:t>d</a:t>
            </a:r>
            <a:r>
              <a:rPr lang="en-US" sz="2800" dirty="0" smtClean="0"/>
              <a:t>riven TNF</a:t>
            </a:r>
            <a:r>
              <a:rPr lang="el-GR" sz="2800" dirty="0" smtClean="0"/>
              <a:t>α</a:t>
            </a:r>
            <a:r>
              <a:rPr lang="en-US" sz="2800" dirty="0" smtClean="0"/>
              <a:t> impairs GLP-1 secretion and glucose regulation, but this can be reversed by treatment with the TNF</a:t>
            </a:r>
            <a:r>
              <a:rPr lang="el-GR" sz="2800" dirty="0" smtClean="0"/>
              <a:t>α</a:t>
            </a:r>
            <a:r>
              <a:rPr lang="en-US" sz="2800" dirty="0" smtClean="0"/>
              <a:t> regulating Etanercept.</a:t>
            </a:r>
          </a:p>
          <a:p>
            <a:endParaRPr lang="en-US" sz="2800" dirty="0"/>
          </a:p>
          <a:p>
            <a:pPr marL="3429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What other gastrointestinal hormones are </a:t>
            </a:r>
            <a:r>
              <a:rPr lang="en-US" sz="2800" dirty="0" err="1" smtClean="0"/>
              <a:t>dysregulated</a:t>
            </a:r>
            <a:r>
              <a:rPr lang="en-US" sz="2800" dirty="0" smtClean="0"/>
              <a:t> by obesity-related inflammation?</a:t>
            </a:r>
          </a:p>
          <a:p>
            <a:r>
              <a:rPr lang="en-US" sz="2800" dirty="0" smtClean="0"/>
              <a:t>Do at risk populations produce more inflammatory cytokines during obesity?</a:t>
            </a:r>
          </a:p>
        </p:txBody>
      </p:sp>
    </p:spTree>
    <p:extLst>
      <p:ext uri="{BB962C8B-B14F-4D97-AF65-F5344CB8AC3E}">
        <p14:creationId xmlns:p14="http://schemas.microsoft.com/office/powerpoint/2010/main" val="2246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Dr</a:t>
            </a:r>
            <a:r>
              <a:rPr lang="en-US" sz="2800" dirty="0" smtClean="0"/>
              <a:t> Patricia Brubaker- U of T</a:t>
            </a:r>
          </a:p>
          <a:p>
            <a:r>
              <a:rPr lang="en-US" sz="2800" dirty="0" smtClean="0"/>
              <a:t>Co-authors: Meghan Sauvé, </a:t>
            </a:r>
            <a:r>
              <a:rPr lang="en-US" sz="2800" dirty="0"/>
              <a:t>Wen </a:t>
            </a:r>
            <a:r>
              <a:rPr lang="en-US" sz="2800" dirty="0" smtClean="0"/>
              <a:t>Zhao, </a:t>
            </a:r>
            <a:r>
              <a:rPr lang="en-US" sz="2800" dirty="0"/>
              <a:t>Holly M. </a:t>
            </a:r>
            <a:r>
              <a:rPr lang="en-US" sz="2800" dirty="0" smtClean="0"/>
              <a:t>Stacey, </a:t>
            </a:r>
            <a:r>
              <a:rPr lang="en-US" sz="2800" dirty="0"/>
              <a:t>S.C. </a:t>
            </a:r>
            <a:r>
              <a:rPr lang="en-US" sz="2800" dirty="0" err="1" smtClean="0"/>
              <a:t>Wiber</a:t>
            </a:r>
            <a:r>
              <a:rPr lang="en-US" sz="2800" dirty="0" smtClean="0"/>
              <a:t>, </a:t>
            </a:r>
            <a:r>
              <a:rPr lang="en-US" sz="2800" dirty="0"/>
              <a:t>Steffen-S. </a:t>
            </a:r>
            <a:r>
              <a:rPr lang="en-US" sz="2800" dirty="0" err="1" smtClean="0"/>
              <a:t>Bolz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http://www.med.mun.ca/getfile/201f4d21-c52b-4db6-ac52-3b2835ed0b48/cihr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675237"/>
            <a:ext cx="1656184" cy="1033498"/>
          </a:xfrm>
          <a:prstGeom prst="rect">
            <a:avLst/>
          </a:prstGeom>
          <a:noFill/>
        </p:spPr>
      </p:pic>
      <p:pic>
        <p:nvPicPr>
          <p:cNvPr id="5" name="Picture 4" descr="http://www.sonic1029.com/files/C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418" y="5891261"/>
            <a:ext cx="1892871" cy="841276"/>
          </a:xfrm>
          <a:prstGeom prst="rect">
            <a:avLst/>
          </a:prstGeom>
          <a:noFill/>
        </p:spPr>
      </p:pic>
      <p:pic>
        <p:nvPicPr>
          <p:cNvPr id="6" name="Picture 5" descr="http://www.queensu.ca/3mtontario/participants/laurentian/LU_EN_2C_RGB_NEG_B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522512"/>
            <a:ext cx="4644008" cy="130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8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4008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TNF</a:t>
            </a:r>
            <a:r>
              <a:rPr lang="el-GR" sz="4000" dirty="0" smtClean="0"/>
              <a:t>α</a:t>
            </a:r>
            <a:r>
              <a:rPr lang="en-US" sz="4000" dirty="0" smtClean="0"/>
              <a:t> does not reduce cell viability</a:t>
            </a:r>
            <a:endParaRPr lang="fr-CA" sz="40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" y="1676400"/>
          <a:ext cx="4240213" cy="403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rism 6" r:id="rId3" imgW="3631361" imgH="3456591" progId="Prism6.Document">
                  <p:embed/>
                </p:oleObj>
              </mc:Choice>
              <mc:Fallback>
                <p:oleObj name="Prism 6" r:id="rId3" imgW="3631361" imgH="3456591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4240213" cy="4036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800600" y="1828800"/>
          <a:ext cx="344805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rism 6" r:id="rId5" imgW="3448425" imgH="3592320" progId="Prism6.Document">
                  <p:embed/>
                </p:oleObj>
              </mc:Choice>
              <mc:Fallback>
                <p:oleObj name="Prism 6" r:id="rId5" imgW="3448425" imgH="3592320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344805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6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8229600" cy="1143000"/>
          </a:xfrm>
        </p:spPr>
        <p:txBody>
          <a:bodyPr>
            <a:noAutofit/>
          </a:bodyPr>
          <a:lstStyle/>
          <a:p>
            <a:r>
              <a:rPr lang="fr-CA" sz="4000" dirty="0" smtClean="0"/>
              <a:t>TNF</a:t>
            </a:r>
            <a:r>
              <a:rPr lang="el-GR" sz="4000" dirty="0" smtClean="0"/>
              <a:t>α</a:t>
            </a:r>
            <a:r>
              <a:rPr lang="fr-CA" sz="4000" dirty="0" smtClean="0"/>
              <a:t> </a:t>
            </a:r>
            <a:r>
              <a:rPr lang="fr-CA" sz="4000" dirty="0" err="1" smtClean="0"/>
              <a:t>pre-treatment</a:t>
            </a:r>
            <a:r>
              <a:rPr lang="fr-CA" sz="4000" dirty="0" smtClean="0"/>
              <a:t> r</a:t>
            </a:r>
            <a:r>
              <a:rPr lang="en-US" sz="4000" dirty="0" smtClean="0"/>
              <a:t>educes</a:t>
            </a:r>
            <a:r>
              <a:rPr lang="fr-CA" sz="4000" dirty="0" smtClean="0"/>
              <a:t> AKT activation</a:t>
            </a:r>
            <a:endParaRPr lang="fr-C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486916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pAKT</a:t>
            </a:r>
            <a:endParaRPr lang="fr-CA" dirty="0" smtClean="0"/>
          </a:p>
        </p:txBody>
      </p:sp>
      <p:sp>
        <p:nvSpPr>
          <p:cNvPr id="7" name="Rectangle 6"/>
          <p:cNvSpPr/>
          <p:nvPr/>
        </p:nvSpPr>
        <p:spPr>
          <a:xfrm>
            <a:off x="2771801" y="5438800"/>
            <a:ext cx="691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AKT</a:t>
            </a:r>
            <a:endParaRPr lang="fr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459" y="1628800"/>
            <a:ext cx="5114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8862" t="37004" r="11436" b="36014"/>
          <a:stretch>
            <a:fillRect/>
          </a:stretch>
        </p:blipFill>
        <p:spPr bwMode="auto">
          <a:xfrm>
            <a:off x="3507819" y="4753000"/>
            <a:ext cx="3505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5381" t="28444" r="5830" b="36000"/>
          <a:stretch>
            <a:fillRect/>
          </a:stretch>
        </p:blipFill>
        <p:spPr bwMode="auto">
          <a:xfrm>
            <a:off x="3507819" y="5362600"/>
            <a:ext cx="352044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32459" y="6048400"/>
            <a:ext cx="47636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GIP</a:t>
            </a:r>
            <a:r>
              <a:rPr lang="en-US" sz="1700" dirty="0" smtClean="0"/>
              <a:t>	   -     -     -   +    +    +   -     -    -    +   +    +</a:t>
            </a:r>
          </a:p>
          <a:p>
            <a:r>
              <a:rPr lang="en-US" sz="1700" b="1" dirty="0" smtClean="0"/>
              <a:t>0.5 TNF</a:t>
            </a:r>
            <a:r>
              <a:rPr lang="el-GR" sz="1700" b="1" dirty="0" smtClean="0"/>
              <a:t>α</a:t>
            </a:r>
            <a:r>
              <a:rPr lang="en-US" sz="1700" dirty="0" smtClean="0"/>
              <a:t>     -     -     -   -     -     -   +    +    +   +   +    +</a:t>
            </a:r>
            <a:endParaRPr lang="fr-CA" sz="1700" dirty="0"/>
          </a:p>
        </p:txBody>
      </p:sp>
    </p:spTree>
    <p:extLst>
      <p:ext uri="{BB962C8B-B14F-4D97-AF65-F5344CB8AC3E}">
        <p14:creationId xmlns:p14="http://schemas.microsoft.com/office/powerpoint/2010/main" val="23020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71184" cy="1512168"/>
          </a:xfrm>
        </p:spPr>
        <p:txBody>
          <a:bodyPr>
            <a:noAutofit/>
          </a:bodyPr>
          <a:lstStyle/>
          <a:p>
            <a:r>
              <a:rPr lang="en-CA" sz="4000" dirty="0" smtClean="0"/>
              <a:t>Conflict of Interest Declaration: Nothing to Disclose</a:t>
            </a:r>
            <a:br>
              <a:rPr lang="en-CA" sz="4000" dirty="0" smtClean="0"/>
            </a:b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1700808"/>
            <a:ext cx="6543692" cy="442535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en-US" sz="2800" b="1" dirty="0" smtClean="0"/>
          </a:p>
          <a:p>
            <a:pPr>
              <a:buNone/>
            </a:pPr>
            <a:r>
              <a:rPr lang="en-US" altLang="en-US" sz="2400" b="1" dirty="0" smtClean="0"/>
              <a:t>Presenter</a:t>
            </a:r>
            <a:r>
              <a:rPr lang="en-US" altLang="en-US" sz="2400" b="1" dirty="0"/>
              <a:t>: </a:t>
            </a:r>
            <a:r>
              <a:rPr lang="en-US" altLang="en-US" sz="2400" b="1" dirty="0" smtClean="0"/>
              <a:t>Jeffrey Gagnon</a:t>
            </a:r>
          </a:p>
          <a:p>
            <a:pPr>
              <a:buNone/>
            </a:pPr>
            <a:r>
              <a:rPr lang="en-US" altLang="en-US" sz="2400" b="1" dirty="0" smtClean="0"/>
              <a:t>Title </a:t>
            </a:r>
            <a:r>
              <a:rPr lang="en-US" altLang="en-US" sz="2400" b="1" dirty="0"/>
              <a:t>of Presentation</a:t>
            </a:r>
            <a:r>
              <a:rPr lang="en-US" altLang="en-US" sz="2400" b="1" dirty="0" smtClean="0"/>
              <a:t>: </a:t>
            </a:r>
            <a:r>
              <a:rPr lang="en-US" sz="2400" dirty="0" smtClean="0"/>
              <a:t>Obesity, Inflammation, and Diabetes: Examining the role of TNF</a:t>
            </a:r>
            <a:r>
              <a:rPr lang="el-GR" sz="2400" dirty="0" smtClean="0"/>
              <a:t>α</a:t>
            </a:r>
            <a:r>
              <a:rPr lang="en-US" sz="2400" dirty="0" smtClean="0"/>
              <a:t> in GLP-1 Secretion</a:t>
            </a:r>
            <a:endParaRPr lang="en-US" altLang="en-US" sz="2400" b="1" u="sng" dirty="0"/>
          </a:p>
          <a:p>
            <a:pPr>
              <a:buNone/>
            </a:pPr>
            <a:endParaRPr lang="en-US" altLang="en-US" sz="2800" b="1" u="sng" dirty="0"/>
          </a:p>
          <a:p>
            <a:pPr>
              <a:buNone/>
            </a:pPr>
            <a:r>
              <a:rPr lang="en-US" altLang="en-US" dirty="0"/>
              <a:t> </a:t>
            </a:r>
            <a:r>
              <a:rPr lang="en-US" altLang="en-US" b="1" dirty="0"/>
              <a:t>I have no financial or </a:t>
            </a:r>
            <a:r>
              <a:rPr lang="en-US" altLang="en-US" b="1" dirty="0" smtClean="0"/>
              <a:t>personal relationships </a:t>
            </a:r>
            <a:r>
              <a:rPr lang="en-US" altLang="en-US" b="1" dirty="0"/>
              <a:t>to disclose</a:t>
            </a:r>
            <a:r>
              <a:rPr lang="en-US" altLang="en-US" dirty="0"/>
              <a:t> </a:t>
            </a:r>
          </a:p>
        </p:txBody>
      </p:sp>
      <p:pic>
        <p:nvPicPr>
          <p:cNvPr id="4" name="Picture 2" descr="CEPD logo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1584176" cy="55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76" y="136138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Obesity in Canada: at risk populations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Canada: 24.8% Sudbury 34% (StatsCan-2015).</a:t>
            </a:r>
          </a:p>
          <a:p>
            <a:r>
              <a:rPr lang="en-US" sz="3200" dirty="0" smtClean="0"/>
              <a:t>Prevalence of obesity is even higher aboriginals. </a:t>
            </a:r>
          </a:p>
          <a:p>
            <a:r>
              <a:rPr lang="en-US" sz="3200" dirty="0" smtClean="0"/>
              <a:t>Aboriginal children have ~ twice the prevalence of non-aboriginal.</a:t>
            </a:r>
          </a:p>
          <a:p>
            <a:r>
              <a:rPr lang="en-US" sz="3200" dirty="0" smtClean="0"/>
              <a:t>Increased diabetes, cardiovascular disease, and cancers.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085" t="25020" b="16166"/>
          <a:stretch/>
        </p:blipFill>
        <p:spPr>
          <a:xfrm>
            <a:off x="6444208" y="1556791"/>
            <a:ext cx="2160240" cy="4804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6480" y="6223143"/>
            <a:ext cx="2775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2004 Canadian Community Health Survey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6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Obesity is an inflammatory state</a:t>
            </a:r>
            <a:endParaRPr lang="en-US" sz="4000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4787" t="6619"/>
          <a:stretch/>
        </p:blipFill>
        <p:spPr bwMode="auto">
          <a:xfrm>
            <a:off x="395536" y="2060848"/>
            <a:ext cx="2720448" cy="406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8801" y="6186536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AJP </a:t>
            </a:r>
            <a:r>
              <a:rPr lang="en-US" sz="1400" dirty="0" err="1" smtClean="0"/>
              <a:t>Klotting</a:t>
            </a:r>
            <a:r>
              <a:rPr lang="en-US" sz="1400" dirty="0" smtClean="0"/>
              <a:t> et al 2010</a:t>
            </a:r>
            <a:endParaRPr lang="en-US" sz="1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l="76666" t="57689" r="6667" b="25565"/>
          <a:stretch>
            <a:fillRect/>
          </a:stretch>
        </p:blipFill>
        <p:spPr bwMode="auto">
          <a:xfrm>
            <a:off x="7345549" y="4161346"/>
            <a:ext cx="1452330" cy="10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084168" y="1690689"/>
            <a:ext cx="3191272" cy="2208682"/>
            <a:chOff x="192" y="720"/>
            <a:chExt cx="2736" cy="173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5555" t="1360" b="59058"/>
            <a:stretch>
              <a:fillRect/>
            </a:stretch>
          </p:blipFill>
          <p:spPr bwMode="auto">
            <a:xfrm>
              <a:off x="864" y="720"/>
              <a:ext cx="2064" cy="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92" y="1152"/>
              <a:ext cx="989" cy="957"/>
              <a:chOff x="768" y="2784"/>
              <a:chExt cx="1220" cy="1152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3333" t="53122" r="43333" b="13385"/>
              <a:stretch>
                <a:fillRect/>
              </a:stretch>
            </p:blipFill>
            <p:spPr bwMode="auto">
              <a:xfrm>
                <a:off x="816" y="2880"/>
                <a:ext cx="1008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192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871" y="2784"/>
                <a:ext cx="192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192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796" y="3360"/>
                <a:ext cx="192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40" y="1152"/>
              <a:ext cx="22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b="1"/>
                <a:t>fat</a:t>
              </a:r>
            </a:p>
          </p:txBody>
        </p:sp>
      </p:grp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98532" y="3189759"/>
            <a:ext cx="3140075" cy="14192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Inflammation</a:t>
            </a:r>
          </a:p>
          <a:p>
            <a:pPr algn="ctr"/>
            <a:r>
              <a:rPr lang="en-US" dirty="0"/>
              <a:t>TNF</a:t>
            </a:r>
            <a:r>
              <a:rPr lang="el-GR" dirty="0"/>
              <a:t>α</a:t>
            </a:r>
            <a:r>
              <a:rPr lang="en-US" dirty="0"/>
              <a:t>, IL6, </a:t>
            </a:r>
            <a:r>
              <a:rPr lang="en-US" dirty="0" smtClean="0"/>
              <a:t>CRP</a:t>
            </a:r>
            <a:endParaRPr lang="el-GR" dirty="0"/>
          </a:p>
        </p:txBody>
      </p:sp>
      <p:pic>
        <p:nvPicPr>
          <p:cNvPr id="6146" name="Picture 2" descr="http://courses.washington.edu/conj/bess/intro/pola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" r="62550" b="17636"/>
          <a:stretch/>
        </p:blipFill>
        <p:spPr bwMode="auto">
          <a:xfrm>
            <a:off x="5424269" y="4860639"/>
            <a:ext cx="2028675" cy="19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The importance of glucagon like peptide 1  in glucose regulation</a:t>
            </a:r>
            <a:endParaRPr lang="en-CA" sz="4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23528" y="2132856"/>
            <a:ext cx="4824536" cy="4248472"/>
          </a:xfrm>
        </p:spPr>
        <p:txBody>
          <a:bodyPr>
            <a:noAutofit/>
          </a:bodyPr>
          <a:lstStyle/>
          <a:p>
            <a:r>
              <a:rPr lang="en-CA" sz="3200" dirty="0" smtClean="0"/>
              <a:t>GLP-1 is released the small intestine and colon after a meal.</a:t>
            </a:r>
          </a:p>
          <a:p>
            <a:r>
              <a:rPr lang="en-CA" sz="3200" dirty="0" smtClean="0"/>
              <a:t>GLP-1 potentiates insulin release.</a:t>
            </a:r>
          </a:p>
          <a:p>
            <a:r>
              <a:rPr lang="en-CA" sz="3200" dirty="0" err="1" smtClean="0"/>
              <a:t>Incretin</a:t>
            </a:r>
            <a:r>
              <a:rPr lang="en-CA" sz="3200" dirty="0" smtClean="0"/>
              <a:t> effect</a:t>
            </a:r>
          </a:p>
          <a:p>
            <a:endParaRPr lang="en-CA" sz="3200" dirty="0"/>
          </a:p>
        </p:txBody>
      </p:sp>
      <p:pic>
        <p:nvPicPr>
          <p:cNvPr id="5122" name="Picture 2" descr="http://www.diabetes.co.uk/images/article_images/victo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25" y="1514203"/>
            <a:ext cx="3147355" cy="23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oneyao.net/uploadfile/article/uploadfile/201410/20141008101420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25" y="3717032"/>
            <a:ext cx="3371528" cy="21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GLP-1 secretion is impaired in obesity</a:t>
            </a:r>
            <a:endParaRPr lang="fr-CA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99792" y="1700808"/>
            <a:ext cx="3711223" cy="2879447"/>
            <a:chOff x="2699792" y="2492896"/>
            <a:chExt cx="3711223" cy="2879447"/>
          </a:xfrm>
        </p:grpSpPr>
        <p:grpSp>
          <p:nvGrpSpPr>
            <p:cNvPr id="4" name="Group 11"/>
            <p:cNvGrpSpPr/>
            <p:nvPr/>
          </p:nvGrpSpPr>
          <p:grpSpPr>
            <a:xfrm>
              <a:off x="2699792" y="2492896"/>
              <a:ext cx="3711223" cy="2879447"/>
              <a:chOff x="4572000" y="2204864"/>
              <a:chExt cx="4136796" cy="3096236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31274"/>
              <a:stretch>
                <a:fillRect/>
              </a:stretch>
            </p:blipFill>
            <p:spPr bwMode="auto">
              <a:xfrm>
                <a:off x="4572000" y="2204864"/>
                <a:ext cx="4032448" cy="2800350"/>
              </a:xfrm>
              <a:prstGeom prst="rect">
                <a:avLst/>
              </a:prstGeom>
              <a:ln w="285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615448" y="5003246"/>
                <a:ext cx="3093348" cy="2978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1200" dirty="0" smtClean="0"/>
                  <a:t>Adapted from </a:t>
                </a:r>
                <a:r>
                  <a:rPr lang="en-CA" sz="1200" dirty="0" err="1" smtClean="0"/>
                  <a:t>Ranganath</a:t>
                </a:r>
                <a:r>
                  <a:rPr lang="en-CA" sz="1200" dirty="0" smtClean="0"/>
                  <a:t> et al. 1996</a:t>
                </a:r>
                <a:endParaRPr lang="en-CA" sz="12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716016" y="2636912"/>
              <a:ext cx="1584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1601" y="494116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Does TNF</a:t>
            </a:r>
            <a:r>
              <a:rPr lang="el-GR" sz="2800" dirty="0" smtClean="0"/>
              <a:t>α</a:t>
            </a:r>
            <a:r>
              <a:rPr lang="en-US" sz="2800" dirty="0" smtClean="0"/>
              <a:t> inhibit GLP-1 Secretion, and is this partially responsible obesity-driven diabetes?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8003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000" dirty="0" err="1" smtClean="0"/>
              <a:t>Human</a:t>
            </a:r>
            <a:r>
              <a:rPr lang="fr-CA" sz="4000" dirty="0" smtClean="0"/>
              <a:t> and </a:t>
            </a:r>
            <a:r>
              <a:rPr lang="fr-CA" sz="4000" dirty="0"/>
              <a:t>m</a:t>
            </a:r>
            <a:r>
              <a:rPr lang="fr-CA" sz="4000" dirty="0" smtClean="0"/>
              <a:t>urine L-</a:t>
            </a:r>
            <a:r>
              <a:rPr lang="fr-CA" sz="4000" dirty="0" err="1" smtClean="0"/>
              <a:t>cells</a:t>
            </a:r>
            <a:r>
              <a:rPr lang="fr-CA" sz="4000" dirty="0" smtClean="0"/>
              <a:t> express the TNF</a:t>
            </a:r>
            <a:r>
              <a:rPr lang="el-GR" sz="4000" dirty="0" smtClean="0"/>
              <a:t>α</a:t>
            </a:r>
            <a:r>
              <a:rPr lang="fr-CA" sz="4000" dirty="0" smtClean="0"/>
              <a:t> </a:t>
            </a:r>
            <a:r>
              <a:rPr lang="fr-CA" sz="4000" dirty="0" err="1"/>
              <a:t>r</a:t>
            </a:r>
            <a:r>
              <a:rPr lang="fr-CA" sz="4000" dirty="0" err="1" smtClean="0"/>
              <a:t>eceptor</a:t>
            </a:r>
            <a:r>
              <a:rPr lang="fr-CA" sz="4000" dirty="0" smtClean="0"/>
              <a:t> 1</a:t>
            </a:r>
            <a:endParaRPr lang="fr-CA" sz="4000" dirty="0"/>
          </a:p>
        </p:txBody>
      </p:sp>
      <p:pic>
        <p:nvPicPr>
          <p:cNvPr id="4" name="Picture 2" descr="I:\0 ENDO SUMMER 2014\20140428 GLP1 &amp; TNFaR\GLP1 &amp; TNFaR1_(c1+c2+c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62" t="50288" r="45513" b="26111"/>
          <a:stretch/>
        </p:blipFill>
        <p:spPr bwMode="auto">
          <a:xfrm>
            <a:off x="5181600" y="2362200"/>
            <a:ext cx="3904972" cy="28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0 ENDO SUMMER 2014\20140508 Chamber Slides\Negative Control-0007_(c1+c2) edi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/>
          <a:stretch/>
        </p:blipFill>
        <p:spPr bwMode="auto">
          <a:xfrm>
            <a:off x="152400" y="2373279"/>
            <a:ext cx="2395585" cy="28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0 ENDO SUMMER 2014\20140508 Chamber Slides\TNFaR1 1-100-0006_(c1+c2) ed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239769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362200"/>
            <a:ext cx="139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</a:rPr>
              <a:t>Negative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344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err="1" smtClean="0"/>
              <a:t>Human</a:t>
            </a:r>
            <a:r>
              <a:rPr lang="fr-CA" sz="2800" dirty="0" smtClean="0"/>
              <a:t> NCI-H716 </a:t>
            </a:r>
            <a:r>
              <a:rPr lang="fr-CA" sz="2800" dirty="0" err="1" smtClean="0"/>
              <a:t>cells</a:t>
            </a:r>
            <a:endParaRPr lang="fr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1828800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/>
              <a:t>Mouse </a:t>
            </a:r>
            <a:r>
              <a:rPr lang="fr-CA" sz="2800" dirty="0" err="1" smtClean="0"/>
              <a:t>ileum</a:t>
            </a:r>
            <a:endParaRPr lang="fr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8790" y="5257800"/>
            <a:ext cx="3211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solidFill>
                  <a:srgbClr val="92D050"/>
                </a:solidFill>
              </a:rPr>
              <a:t> </a:t>
            </a:r>
            <a:r>
              <a:rPr lang="fr-CA" sz="2400" dirty="0" smtClean="0">
                <a:solidFill>
                  <a:srgbClr val="00B050"/>
                </a:solidFill>
              </a:rPr>
              <a:t>TNF</a:t>
            </a:r>
            <a:r>
              <a:rPr lang="el-GR" sz="2400" dirty="0" smtClean="0">
                <a:solidFill>
                  <a:srgbClr val="00B050"/>
                </a:solidFill>
              </a:rPr>
              <a:t>α</a:t>
            </a:r>
            <a:r>
              <a:rPr lang="fr-CA" sz="2400" dirty="0" smtClean="0">
                <a:solidFill>
                  <a:srgbClr val="00B050"/>
                </a:solidFill>
              </a:rPr>
              <a:t> R1</a:t>
            </a:r>
            <a:r>
              <a:rPr lang="fr-CA" sz="2400" dirty="0" smtClean="0">
                <a:solidFill>
                  <a:srgbClr val="92D050"/>
                </a:solidFill>
              </a:rPr>
              <a:t>; </a:t>
            </a:r>
            <a:r>
              <a:rPr lang="en-US" sz="2400" dirty="0" smtClean="0">
                <a:solidFill>
                  <a:srgbClr val="0070C0"/>
                </a:solidFill>
              </a:rPr>
              <a:t>DAPI</a:t>
            </a:r>
            <a:endParaRPr lang="fr-CA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257800"/>
            <a:ext cx="382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rgbClr val="00B050"/>
                </a:solidFill>
              </a:rPr>
              <a:t>TNF</a:t>
            </a:r>
            <a:r>
              <a:rPr lang="el-GR" sz="2400" dirty="0">
                <a:solidFill>
                  <a:srgbClr val="00B050"/>
                </a:solidFill>
              </a:rPr>
              <a:t>α</a:t>
            </a:r>
            <a:r>
              <a:rPr lang="fr-CA" sz="2400" dirty="0">
                <a:solidFill>
                  <a:srgbClr val="00B050"/>
                </a:solidFill>
              </a:rPr>
              <a:t> R1</a:t>
            </a:r>
            <a:r>
              <a:rPr lang="fr-CA" sz="2400" dirty="0">
                <a:solidFill>
                  <a:srgbClr val="92D050"/>
                </a:solidFill>
              </a:rPr>
              <a:t>; </a:t>
            </a:r>
            <a:r>
              <a:rPr lang="fr-CA" sz="2400" dirty="0" smtClean="0">
                <a:solidFill>
                  <a:srgbClr val="FF0000"/>
                </a:solidFill>
              </a:rPr>
              <a:t>GLP-1; </a:t>
            </a:r>
            <a:r>
              <a:rPr lang="en-US" sz="2400" dirty="0" smtClean="0">
                <a:solidFill>
                  <a:srgbClr val="0070C0"/>
                </a:solidFill>
              </a:rPr>
              <a:t>DAPI</a:t>
            </a:r>
            <a:endParaRPr lang="fr-C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388" y="1524000"/>
            <a:ext cx="3592212" cy="2592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9390" y="4125103"/>
            <a:ext cx="3321100" cy="2615879"/>
          </a:xfrm>
          <a:prstGeom prst="rect">
            <a:avLst/>
          </a:prstGeom>
        </p:spPr>
      </p:pic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790575" y="2133600"/>
          <a:ext cx="344805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rism 6" r:id="rId5" imgW="3448425" imgH="3206734" progId="Prism6.Document">
                  <p:embed/>
                </p:oleObj>
              </mc:Choice>
              <mc:Fallback>
                <p:oleObj name="Prism 6" r:id="rId5" imgW="3448425" imgH="3206734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2133600"/>
                        <a:ext cx="3448050" cy="320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1571050"/>
            <a:ext cx="25101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Cell content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172199" y="4161850"/>
            <a:ext cx="25101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Media content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8790"/>
            <a:ext cx="8991600" cy="1143000"/>
          </a:xfrm>
        </p:spPr>
        <p:txBody>
          <a:bodyPr>
            <a:noAutofit/>
          </a:bodyPr>
          <a:lstStyle/>
          <a:p>
            <a:r>
              <a:rPr lang="fr-CA" sz="4000" dirty="0" smtClean="0"/>
              <a:t>TNF</a:t>
            </a:r>
            <a:r>
              <a:rPr lang="el-GR" sz="4000" dirty="0" smtClean="0"/>
              <a:t>α</a:t>
            </a:r>
            <a:r>
              <a:rPr lang="fr-CA" sz="4000" dirty="0" smtClean="0"/>
              <a:t> </a:t>
            </a:r>
            <a:r>
              <a:rPr lang="fr-CA" sz="4000" dirty="0" err="1" smtClean="0"/>
              <a:t>reduces</a:t>
            </a:r>
            <a:r>
              <a:rPr lang="fr-CA" sz="4000" dirty="0" smtClean="0"/>
              <a:t> GLP-1mRNA and </a:t>
            </a:r>
            <a:r>
              <a:rPr lang="fr-CA" sz="4000" dirty="0" err="1"/>
              <a:t>P</a:t>
            </a:r>
            <a:r>
              <a:rPr lang="fr-CA" sz="4000" dirty="0" err="1" smtClean="0"/>
              <a:t>rotein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val="11475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657726" cy="329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24000"/>
            <a:ext cx="4532637" cy="303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48768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GLP-1 secretion is restored by blocking TNF</a:t>
            </a:r>
            <a:r>
              <a:rPr lang="el-GR" sz="2800" dirty="0" smtClean="0"/>
              <a:t>α</a:t>
            </a: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signaling with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NF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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 inhibitor, 5-ASA</a:t>
            </a:r>
            <a:endParaRPr kumimoji="0" lang="en-US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fr-CA" sz="4000" dirty="0" smtClean="0"/>
              <a:t>TNF</a:t>
            </a:r>
            <a:r>
              <a:rPr lang="el-GR" sz="4000" dirty="0" smtClean="0"/>
              <a:t>α</a:t>
            </a:r>
            <a:r>
              <a:rPr lang="en-US" sz="4000" dirty="0" smtClean="0"/>
              <a:t> impairs GLP-1 secretion</a:t>
            </a:r>
            <a:endParaRPr lang="fr-CA" sz="4000" dirty="0"/>
          </a:p>
        </p:txBody>
      </p:sp>
      <p:sp>
        <p:nvSpPr>
          <p:cNvPr id="2" name="Rectangle 1"/>
          <p:cNvSpPr/>
          <p:nvPr/>
        </p:nvSpPr>
        <p:spPr>
          <a:xfrm>
            <a:off x="1817408" y="2265686"/>
            <a:ext cx="1368152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Audience1 xmlns="00f0e45c-c332-4237-8edc-2b94bdb09d1d"/>
    <Site xmlns="00f0e45c-c332-4237-8edc-2b94bdb09d1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A959F069336418FC308D1300A4769" ma:contentTypeVersion="10" ma:contentTypeDescription="Create a new document." ma:contentTypeScope="" ma:versionID="3401db9e7ab7e33fff25f84c43ada951">
  <xsd:schema xmlns:xsd="http://www.w3.org/2001/XMLSchema" xmlns:p="http://schemas.microsoft.com/office/2006/metadata/properties" xmlns:ns2="00f0e45c-c332-4237-8edc-2b94bdb09d1d" targetNamespace="http://schemas.microsoft.com/office/2006/metadata/properties" ma:root="true" ma:fieldsID="89085dafed11984460195c72a8f22cd1" ns2:_="">
    <xsd:import namespace="00f0e45c-c332-4237-8edc-2b94bdb09d1d"/>
    <xsd:element name="properties">
      <xsd:complexType>
        <xsd:sequence>
          <xsd:element name="documentManagement">
            <xsd:complexType>
              <xsd:all>
                <xsd:element ref="ns2:Audience1" minOccurs="0"/>
                <xsd:element ref="ns2:Si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0f0e45c-c332-4237-8edc-2b94bdb09d1d" elementFormDefault="qualified">
    <xsd:import namespace="http://schemas.microsoft.com/office/2006/documentManagement/types"/>
    <xsd:element name="Audience1" ma:index="8" nillable="true" ma:displayName="Audience" ma:description="Use this feature if you want to target the audience areas (Faculty, Learners, Staff, Partners) with this content on their respective audience pages. Choose 'None' if you do not.&#10; &#10;NOTE: Targeting your content to audiences will not override any permissions on that content." ma:hidden="true" ma:internalName="Audience1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aculty"/>
                    <xsd:enumeration value="Learners"/>
                    <xsd:enumeration value="Staff"/>
                    <xsd:enumeration value="Partners"/>
                    <xsd:enumeration value="None"/>
                  </xsd:restriction>
                </xsd:simpleType>
              </xsd:element>
            </xsd:sequence>
          </xsd:extension>
        </xsd:complexContent>
      </xsd:complexType>
    </xsd:element>
    <xsd:element name="Site" ma:index="9" nillable="true" ma:displayName="Site" ma:description="Used to let people know what site your targeted content came from. As well helps with MyNOSM Search thus it's manditory." ma:hidden="true" ma:internalName="Site" ma:readOnly="fals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4174FA5-327D-4B22-9596-DF299F29A1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2AFD59-616F-4576-972F-FBEDD9148728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00f0e45c-c332-4237-8edc-2b94bdb09d1d"/>
  </ds:schemaRefs>
</ds:datastoreItem>
</file>

<file path=customXml/itemProps3.xml><?xml version="1.0" encoding="utf-8"?>
<ds:datastoreItem xmlns:ds="http://schemas.openxmlformats.org/officeDocument/2006/customXml" ds:itemID="{B9F5056E-E2FD-4838-BEB8-03ED64112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0e45c-c332-4237-8edc-2b94bdb09d1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</TotalTime>
  <Words>388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Prism 6</vt:lpstr>
      <vt:lpstr>Prism 5</vt:lpstr>
      <vt:lpstr>Obesity, Inflammation, and Diabetes: Examining the role of TNFα in GLP-1 Secretion</vt:lpstr>
      <vt:lpstr>Conflict of Interest Declaration: Nothing to Disclose </vt:lpstr>
      <vt:lpstr>Obesity in Canada: at risk populations</vt:lpstr>
      <vt:lpstr>Obesity is an inflammatory state</vt:lpstr>
      <vt:lpstr>The importance of glucagon like peptide 1  in glucose regulation</vt:lpstr>
      <vt:lpstr>GLP-1 secretion is impaired in obesity</vt:lpstr>
      <vt:lpstr>Human and murine L-cells express the TNFα receptor 1</vt:lpstr>
      <vt:lpstr>TNFα reduces GLP-1mRNA and Protein</vt:lpstr>
      <vt:lpstr>TNFα impairs GLP-1 secretion</vt:lpstr>
      <vt:lpstr>Glucose tolerance after 12 weeks of high fat diet</vt:lpstr>
      <vt:lpstr>HFD increases adipose and intestinal Inflammation </vt:lpstr>
      <vt:lpstr>Will neutralizing TNFα restore glucose tolerance?</vt:lpstr>
      <vt:lpstr>Etanercept treatment for 2 weeks improves glucose tolerance</vt:lpstr>
      <vt:lpstr>Etanercept treatment for 2 weeks restores GLP-1 secretion by primary L-cells</vt:lpstr>
      <vt:lpstr>Conclusion and future work</vt:lpstr>
      <vt:lpstr>Thank you</vt:lpstr>
      <vt:lpstr>TNFα does not reduce cell viability</vt:lpstr>
      <vt:lpstr>TNFα pre-treatment reduces AKT activation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NOSM Poweroint Template Standard</dc:title>
  <dc:creator>Mat</dc:creator>
  <cp:lastModifiedBy>Lyne</cp:lastModifiedBy>
  <cp:revision>27</cp:revision>
  <dcterms:created xsi:type="dcterms:W3CDTF">2010-03-23T19:45:54Z</dcterms:created>
  <dcterms:modified xsi:type="dcterms:W3CDTF">2015-05-29T18:17:57Z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0x010100425A959F069336418FC308D1300A4769</vt:lpwstr>
  </property>
</Properties>
</file>