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840" r:id="rId2"/>
  </p:sldMasterIdLst>
  <p:sldIdLst>
    <p:sldId id="256" r:id="rId3"/>
    <p:sldId id="286" r:id="rId4"/>
    <p:sldId id="257" r:id="rId5"/>
    <p:sldId id="263" r:id="rId6"/>
    <p:sldId id="270" r:id="rId7"/>
    <p:sldId id="271" r:id="rId8"/>
    <p:sldId id="264" r:id="rId9"/>
    <p:sldId id="269" r:id="rId10"/>
    <p:sldId id="274" r:id="rId11"/>
    <p:sldId id="275" r:id="rId12"/>
    <p:sldId id="276" r:id="rId13"/>
    <p:sldId id="277" r:id="rId14"/>
    <p:sldId id="279" r:id="rId15"/>
    <p:sldId id="280" r:id="rId16"/>
    <p:sldId id="281" r:id="rId17"/>
    <p:sldId id="285" r:id="rId18"/>
    <p:sldId id="258" r:id="rId19"/>
    <p:sldId id="265" r:id="rId20"/>
    <p:sldId id="266" r:id="rId21"/>
    <p:sldId id="267" r:id="rId22"/>
    <p:sldId id="268" r:id="rId23"/>
    <p:sldId id="260" r:id="rId24"/>
    <p:sldId id="272" r:id="rId25"/>
    <p:sldId id="261" r:id="rId26"/>
    <p:sldId id="262" r:id="rId27"/>
    <p:sldId id="27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yllis Bettello" initials="PB"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7" d="100"/>
          <a:sy n="117" d="100"/>
        </p:scale>
        <p:origin x="82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5-20T09:51:25.777" idx="6">
    <p:pos x="2296" y="2287"/>
    <p:text>myCARE patient portal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5-20T09:44:27.322" idx="2">
    <p:pos x="3423" y="3197"/>
    <p:text> Alternate wording for consideration: Patients retain access to their myCARE account whether they opt to use it or not
</p:text>
  </p:cm>
  <p:cm authorId="0" dt="2015-05-20T09:46:44.243" idx="1">
    <p:pos x="3623" y="2446"/>
    <p:text>Alternate wording suggestion: Exam room sign up for myCARE during an office visit is offered by either the nurse or the physician. Patients also have the opportunity to use a Kiosk located in GHC's front lobby for this purpose.
</p:text>
  </p:cm>
  <p:cm authorId="0" dt="2015-05-20T09:48:47.786" idx="3">
    <p:pos x="5293" y="1461"/>
    <p:text>Alternate wording suggestion:
Drs Hirvi &amp; Tull sent their patients an invitation letter and activation code for myCARE enrolment on line</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05-20T09:49:45.448" idx="4">
    <p:pos x="3957" y="2913"/>
    <p:text>alternate wording; myCARE features </p:tex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83D22AD-7D4A-44DE-9480-5516501632E8}" type="datetimeFigureOut">
              <a:rPr lang="en-US" smtClean="0"/>
              <a:t>5/28/2015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894B13A-2D07-4C90-9147-D62995B8F67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3D22AD-7D4A-44DE-9480-5516501632E8}" type="datetimeFigureOut">
              <a:rPr lang="en-US" smtClean="0"/>
              <a:t>5/28/2015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894B13A-2D07-4C90-9147-D62995B8F67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3D22AD-7D4A-44DE-9480-5516501632E8}" type="datetimeFigureOut">
              <a:rPr lang="en-US" smtClean="0"/>
              <a:t>5/28/2015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894B13A-2D07-4C90-9147-D62995B8F67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43108" y="1714488"/>
            <a:ext cx="6315092" cy="1470025"/>
          </a:xfrm>
        </p:spPr>
        <p:txBody>
          <a:bodyPr/>
          <a:lstStyle>
            <a:lvl1pPr algn="ctr">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2571736" y="3470263"/>
            <a:ext cx="5200664"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31D917C-D772-4AF5-945B-5DFA2AE13917}" type="datetimeFigureOut">
              <a:rPr lang="en-US" smtClean="0">
                <a:solidFill>
                  <a:prstClr val="black">
                    <a:tint val="75000"/>
                  </a:prstClr>
                </a:solidFill>
              </a:rPr>
              <a:pPr/>
              <a:t>5/28/2015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C070FB19-51A9-45B7-9B52-E335B3B9680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3344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31D917C-D772-4AF5-945B-5DFA2AE13917}" type="datetimeFigureOut">
              <a:rPr lang="en-US" smtClean="0">
                <a:solidFill>
                  <a:prstClr val="black">
                    <a:tint val="75000"/>
                  </a:prstClr>
                </a:solidFill>
              </a:rPr>
              <a:pPr/>
              <a:t>5/28/2015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C070FB19-51A9-45B7-9B52-E335B3B9680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10955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1D917C-D772-4AF5-945B-5DFA2AE13917}" type="datetimeFigureOut">
              <a:rPr lang="en-US" smtClean="0">
                <a:solidFill>
                  <a:prstClr val="black">
                    <a:tint val="75000"/>
                  </a:prstClr>
                </a:solidFill>
              </a:rPr>
              <a:pPr/>
              <a:t>5/28/2015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C070FB19-51A9-45B7-9B52-E335B3B9680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684621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31D917C-D772-4AF5-945B-5DFA2AE13917}" type="datetimeFigureOut">
              <a:rPr lang="en-US" smtClean="0">
                <a:solidFill>
                  <a:prstClr val="black">
                    <a:tint val="75000"/>
                  </a:prstClr>
                </a:solidFill>
              </a:rPr>
              <a:pPr/>
              <a:t>5/28/2015</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C070FB19-51A9-45B7-9B52-E335B3B9680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74754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31D917C-D772-4AF5-945B-5DFA2AE13917}" type="datetimeFigureOut">
              <a:rPr lang="en-US" smtClean="0">
                <a:solidFill>
                  <a:prstClr val="black">
                    <a:tint val="75000"/>
                  </a:prstClr>
                </a:solidFill>
              </a:rPr>
              <a:pPr/>
              <a:t>5/28/2015</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C070FB19-51A9-45B7-9B52-E335B3B9680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81380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31D917C-D772-4AF5-945B-5DFA2AE13917}" type="datetimeFigureOut">
              <a:rPr lang="en-US" smtClean="0">
                <a:solidFill>
                  <a:prstClr val="black">
                    <a:tint val="75000"/>
                  </a:prstClr>
                </a:solidFill>
              </a:rPr>
              <a:pPr/>
              <a:t>5/28/2015</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C070FB19-51A9-45B7-9B52-E335B3B9680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58487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1D917C-D772-4AF5-945B-5DFA2AE13917}" type="datetimeFigureOut">
              <a:rPr lang="en-US" smtClean="0">
                <a:solidFill>
                  <a:prstClr val="black">
                    <a:tint val="75000"/>
                  </a:prstClr>
                </a:solidFill>
              </a:rPr>
              <a:pPr/>
              <a:t>5/28/2015</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C070FB19-51A9-45B7-9B52-E335B3B9680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205767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1D917C-D772-4AF5-945B-5DFA2AE13917}" type="datetimeFigureOut">
              <a:rPr lang="en-US" smtClean="0">
                <a:solidFill>
                  <a:prstClr val="black">
                    <a:tint val="75000"/>
                  </a:prstClr>
                </a:solidFill>
              </a:rPr>
              <a:pPr/>
              <a:t>5/28/2015</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C070FB19-51A9-45B7-9B52-E335B3B9680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90428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3D22AD-7D4A-44DE-9480-5516501632E8}" type="datetimeFigureOut">
              <a:rPr lang="en-US" smtClean="0"/>
              <a:t>5/28/2015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894B13A-2D07-4C90-9147-D62995B8F674}"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1D917C-D772-4AF5-945B-5DFA2AE13917}" type="datetimeFigureOut">
              <a:rPr lang="en-US" smtClean="0">
                <a:solidFill>
                  <a:prstClr val="black">
                    <a:tint val="75000"/>
                  </a:prstClr>
                </a:solidFill>
              </a:rPr>
              <a:pPr/>
              <a:t>5/28/2015</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C070FB19-51A9-45B7-9B52-E335B3B9680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258621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31D917C-D772-4AF5-945B-5DFA2AE13917}" type="datetimeFigureOut">
              <a:rPr lang="en-US" smtClean="0">
                <a:solidFill>
                  <a:prstClr val="black">
                    <a:tint val="75000"/>
                  </a:prstClr>
                </a:solidFill>
              </a:rPr>
              <a:pPr/>
              <a:t>5/28/2015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C070FB19-51A9-45B7-9B52-E335B3B9680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01363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31D917C-D772-4AF5-945B-5DFA2AE13917}" type="datetimeFigureOut">
              <a:rPr lang="en-US" smtClean="0">
                <a:solidFill>
                  <a:prstClr val="black">
                    <a:tint val="75000"/>
                  </a:prstClr>
                </a:solidFill>
              </a:rPr>
              <a:pPr/>
              <a:t>5/28/2015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C070FB19-51A9-45B7-9B52-E335B3B9680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12931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83D22AD-7D4A-44DE-9480-5516501632E8}" type="datetimeFigureOut">
              <a:rPr lang="en-US" smtClean="0"/>
              <a:t>5/28/2015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894B13A-2D07-4C90-9147-D62995B8F674}"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83D22AD-7D4A-44DE-9480-5516501632E8}" type="datetimeFigureOut">
              <a:rPr lang="en-US" smtClean="0"/>
              <a:t>5/28/2015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894B13A-2D07-4C90-9147-D62995B8F674}"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83D22AD-7D4A-44DE-9480-5516501632E8}" type="datetimeFigureOut">
              <a:rPr lang="en-US" smtClean="0"/>
              <a:t>5/28/2015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894B13A-2D07-4C90-9147-D62995B8F67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83D22AD-7D4A-44DE-9480-5516501632E8}" type="datetimeFigureOut">
              <a:rPr lang="en-US" smtClean="0"/>
              <a:t>5/28/2015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894B13A-2D07-4C90-9147-D62995B8F674}"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83D22AD-7D4A-44DE-9480-5516501632E8}" type="datetimeFigureOut">
              <a:rPr lang="en-US" smtClean="0"/>
              <a:t>5/28/2015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894B13A-2D07-4C90-9147-D62995B8F67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83D22AD-7D4A-44DE-9480-5516501632E8}" type="datetimeFigureOut">
              <a:rPr lang="en-US" smtClean="0"/>
              <a:t>5/28/2015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894B13A-2D07-4C90-9147-D62995B8F67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83D22AD-7D4A-44DE-9480-5516501632E8}" type="datetimeFigureOut">
              <a:rPr lang="en-US" smtClean="0"/>
              <a:t>5/28/2015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894B13A-2D07-4C90-9147-D62995B8F674}"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83D22AD-7D4A-44DE-9480-5516501632E8}" type="datetimeFigureOut">
              <a:rPr lang="en-US" smtClean="0"/>
              <a:t>5/28/2015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894B13A-2D07-4C90-9147-D62995B8F67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43108" y="274638"/>
            <a:ext cx="6543692"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2143108" y="1600200"/>
            <a:ext cx="6543692"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1D917C-D772-4AF5-945B-5DFA2AE13917}" type="datetimeFigureOut">
              <a:rPr lang="en-US" smtClean="0">
                <a:solidFill>
                  <a:prstClr val="black">
                    <a:tint val="75000"/>
                  </a:prstClr>
                </a:solidFill>
              </a:rPr>
              <a:pPr/>
              <a:t>5/28/2015</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0FB19-51A9-45B7-9B52-E335B3B9680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4389956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spcBef>
          <a:spcPct val="0"/>
        </a:spcBef>
        <a:buNone/>
        <a:defRPr sz="3000" b="1" kern="1200">
          <a:solidFill>
            <a:schemeClr val="tx2"/>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43000"/>
            <a:ext cx="7315200" cy="2595025"/>
          </a:xfrm>
        </p:spPr>
        <p:txBody>
          <a:bodyPr>
            <a:noAutofit/>
          </a:bodyPr>
          <a:lstStyle/>
          <a:p>
            <a:pPr algn="ctr"/>
            <a:r>
              <a:rPr lang="en-US" dirty="0" smtClean="0"/>
              <a:t>Examining the use of electronic patient portals in an integrated healthcare institution</a:t>
            </a:r>
            <a:endParaRPr lang="en-US" dirty="0"/>
          </a:p>
        </p:txBody>
      </p:sp>
      <p:sp>
        <p:nvSpPr>
          <p:cNvPr id="3" name="Subtitle 2"/>
          <p:cNvSpPr>
            <a:spLocks noGrp="1"/>
          </p:cNvSpPr>
          <p:nvPr>
            <p:ph type="subTitle" idx="1"/>
          </p:nvPr>
        </p:nvSpPr>
        <p:spPr>
          <a:xfrm>
            <a:off x="762000" y="5867400"/>
            <a:ext cx="7772400" cy="1199704"/>
          </a:xfrm>
        </p:spPr>
        <p:txBody>
          <a:bodyPr>
            <a:noAutofit/>
          </a:bodyPr>
          <a:lstStyle/>
          <a:p>
            <a:pPr algn="ctr"/>
            <a:r>
              <a:rPr lang="en-US" sz="2000" dirty="0" smtClean="0">
                <a:solidFill>
                  <a:schemeClr val="tx1"/>
                </a:solidFill>
              </a:rPr>
              <a:t>Health Informatics Institute – Algoma University</a:t>
            </a:r>
          </a:p>
          <a:p>
            <a:pPr algn="ctr"/>
            <a:r>
              <a:rPr lang="en-US" sz="2000" dirty="0" smtClean="0">
                <a:solidFill>
                  <a:schemeClr val="tx1"/>
                </a:solidFill>
              </a:rPr>
              <a:t>In association with: Dr. Nikki Shaw, PhD </a:t>
            </a:r>
          </a:p>
        </p:txBody>
      </p:sp>
      <p:sp>
        <p:nvSpPr>
          <p:cNvPr id="4" name="TextBox 3"/>
          <p:cNvSpPr txBox="1"/>
          <p:nvPr/>
        </p:nvSpPr>
        <p:spPr>
          <a:xfrm>
            <a:off x="2590800" y="3752671"/>
            <a:ext cx="4419600" cy="1200329"/>
          </a:xfrm>
          <a:prstGeom prst="rect">
            <a:avLst/>
          </a:prstGeom>
          <a:noFill/>
        </p:spPr>
        <p:txBody>
          <a:bodyPr wrap="square" rtlCol="0">
            <a:spAutoFit/>
          </a:bodyPr>
          <a:lstStyle/>
          <a:p>
            <a:pPr algn="ctr"/>
            <a:r>
              <a:rPr lang="en-US" dirty="0"/>
              <a:t>Presented by: </a:t>
            </a:r>
            <a:endParaRPr lang="en-US" dirty="0" smtClean="0"/>
          </a:p>
          <a:p>
            <a:pPr algn="ctr"/>
            <a:endParaRPr lang="en-US" dirty="0" smtClean="0"/>
          </a:p>
          <a:p>
            <a:pPr algn="ctr"/>
            <a:r>
              <a:rPr lang="en-US" dirty="0" smtClean="0"/>
              <a:t>Suzanne </a:t>
            </a:r>
            <a:r>
              <a:rPr lang="en-US" dirty="0"/>
              <a:t>McGuire, </a:t>
            </a:r>
            <a:r>
              <a:rPr lang="en-US" dirty="0" smtClean="0"/>
              <a:t>MA</a:t>
            </a:r>
          </a:p>
          <a:p>
            <a:pPr algn="ctr"/>
            <a:r>
              <a:rPr lang="en-US" dirty="0" smtClean="0"/>
              <a:t>Dr. Edward Hirvi, MD, CCFP </a:t>
            </a:r>
            <a:endParaRPr lang="en-US" dirty="0"/>
          </a:p>
        </p:txBody>
      </p:sp>
    </p:spTree>
    <p:extLst>
      <p:ext uri="{BB962C8B-B14F-4D97-AF65-F5344CB8AC3E}">
        <p14:creationId xmlns:p14="http://schemas.microsoft.com/office/powerpoint/2010/main" val="3595944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myCARE</a:t>
            </a:r>
            <a:r>
              <a:rPr lang="en-US" dirty="0" smtClean="0"/>
              <a:t> Home Page</a:t>
            </a:r>
            <a:endParaRPr lang="en-CA"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2362" y="1872178"/>
            <a:ext cx="8059275" cy="3982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7693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Inbox –Message List</a:t>
            </a:r>
            <a:endParaRPr lang="en-CA"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1904" y="1600200"/>
            <a:ext cx="7148527" cy="496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437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Your Healthcare Team</a:t>
            </a:r>
            <a:endParaRPr lang="en-CA"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5" y="1354904"/>
            <a:ext cx="7200800" cy="5336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9090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Results -Details</a:t>
            </a:r>
            <a:endParaRPr lang="en-CA"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9810" y="1600200"/>
            <a:ext cx="6960622" cy="5127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7295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Summary</a:t>
            </a:r>
            <a:endParaRPr lang="en-CA"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0018" y="1600200"/>
            <a:ext cx="7976035" cy="499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8463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 List</a:t>
            </a:r>
            <a:endParaRPr lang="en-CA"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4982" y="1600200"/>
            <a:ext cx="6541434" cy="5292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22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an Appointment</a:t>
            </a:r>
            <a:endParaRPr lang="en-CA"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5835" y="1600200"/>
            <a:ext cx="7383528" cy="50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3454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76400"/>
            <a:ext cx="7315200" cy="3539527"/>
          </a:xfrm>
        </p:spPr>
        <p:txBody>
          <a:bodyPr>
            <a:normAutofit/>
          </a:bodyPr>
          <a:lstStyle/>
          <a:p>
            <a:r>
              <a:rPr lang="en-US" sz="2400" dirty="0" smtClean="0"/>
              <a:t>Mixed-method, cross-sectional examination of electronic, demographic</a:t>
            </a:r>
            <a:r>
              <a:rPr lang="en-US" sz="2400" dirty="0"/>
              <a:t> </a:t>
            </a:r>
            <a:r>
              <a:rPr lang="en-US" sz="2400" dirty="0" smtClean="0"/>
              <a:t>&amp; interview data examining:</a:t>
            </a:r>
          </a:p>
          <a:p>
            <a:pPr marL="45720" indent="0">
              <a:buNone/>
            </a:pPr>
            <a:endParaRPr lang="en-US" sz="2400" dirty="0" smtClean="0"/>
          </a:p>
          <a:p>
            <a:pPr marL="502920" indent="-457200">
              <a:buAutoNum type="arabicPeriod"/>
            </a:pPr>
            <a:r>
              <a:rPr lang="en-US" sz="2400" dirty="0" smtClean="0"/>
              <a:t>Patients who accept or decline use of </a:t>
            </a:r>
            <a:r>
              <a:rPr lang="en-US" sz="2400" dirty="0" err="1" smtClean="0"/>
              <a:t>myCare</a:t>
            </a:r>
            <a:r>
              <a:rPr lang="en-US" sz="2400" dirty="0" smtClean="0"/>
              <a:t> </a:t>
            </a:r>
          </a:p>
          <a:p>
            <a:pPr marL="502920" indent="-457200">
              <a:buAutoNum type="arabicPeriod"/>
            </a:pPr>
            <a:r>
              <a:rPr lang="en-US" sz="2400" dirty="0" smtClean="0"/>
              <a:t>Motivation to use or decline </a:t>
            </a:r>
            <a:r>
              <a:rPr lang="en-US" sz="2400" dirty="0" err="1" smtClean="0"/>
              <a:t>myCare</a:t>
            </a:r>
            <a:endParaRPr lang="en-US" sz="2400" dirty="0" smtClean="0"/>
          </a:p>
          <a:p>
            <a:pPr marL="502920" indent="-457200">
              <a:buAutoNum type="arabicPeriod"/>
            </a:pPr>
            <a:r>
              <a:rPr lang="en-US" sz="2400" dirty="0" smtClean="0"/>
              <a:t>Usage patterns of specific services</a:t>
            </a:r>
          </a:p>
        </p:txBody>
      </p:sp>
      <p:sp>
        <p:nvSpPr>
          <p:cNvPr id="2" name="Title 1"/>
          <p:cNvSpPr>
            <a:spLocks noGrp="1"/>
          </p:cNvSpPr>
          <p:nvPr>
            <p:ph type="title"/>
          </p:nvPr>
        </p:nvSpPr>
        <p:spPr>
          <a:xfrm>
            <a:off x="914400" y="381000"/>
            <a:ext cx="7315200" cy="1154097"/>
          </a:xfrm>
        </p:spPr>
        <p:txBody>
          <a:bodyPr/>
          <a:lstStyle/>
          <a:p>
            <a:r>
              <a:rPr lang="en-US" sz="4400" dirty="0" smtClean="0"/>
              <a:t>Methods</a:t>
            </a:r>
            <a:endParaRPr lang="en-US" dirty="0"/>
          </a:p>
        </p:txBody>
      </p:sp>
    </p:spTree>
    <p:extLst>
      <p:ext uri="{BB962C8B-B14F-4D97-AF65-F5344CB8AC3E}">
        <p14:creationId xmlns:p14="http://schemas.microsoft.com/office/powerpoint/2010/main" val="2485301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05000"/>
            <a:ext cx="8229600" cy="4038599"/>
          </a:xfrm>
        </p:spPr>
        <p:txBody>
          <a:bodyPr>
            <a:normAutofit/>
          </a:bodyPr>
          <a:lstStyle/>
          <a:p>
            <a:r>
              <a:rPr lang="en-US" sz="2400" dirty="0" smtClean="0"/>
              <a:t>Patients of Dr. Ed </a:t>
            </a:r>
            <a:r>
              <a:rPr lang="en-US" sz="2400" dirty="0" err="1" smtClean="0"/>
              <a:t>Hirvi</a:t>
            </a:r>
            <a:r>
              <a:rPr lang="en-US" sz="2400" dirty="0" smtClean="0"/>
              <a:t> &amp; Dr. Russell Tull received letters inviting them to register for </a:t>
            </a:r>
            <a:r>
              <a:rPr lang="en-US" sz="2400" dirty="0" err="1" smtClean="0"/>
              <a:t>myCare</a:t>
            </a:r>
            <a:r>
              <a:rPr lang="en-US" sz="2400" dirty="0" smtClean="0"/>
              <a:t> online. </a:t>
            </a:r>
          </a:p>
          <a:p>
            <a:endParaRPr lang="en-US" sz="2400" dirty="0" smtClean="0"/>
          </a:p>
          <a:p>
            <a:r>
              <a:rPr lang="en-US" sz="2400" dirty="0" smtClean="0"/>
              <a:t>Patients are provided the opportunity to sign-up for </a:t>
            </a:r>
            <a:r>
              <a:rPr lang="en-US" sz="2400" dirty="0" err="1" smtClean="0"/>
              <a:t>myCare</a:t>
            </a:r>
            <a:r>
              <a:rPr lang="en-US" sz="2400" dirty="0" smtClean="0"/>
              <a:t> at the conclusion of their office visit if they have not already signed up.</a:t>
            </a:r>
          </a:p>
          <a:p>
            <a:pPr marL="45720" indent="0">
              <a:buNone/>
            </a:pPr>
            <a:endParaRPr lang="en-US" sz="2400" dirty="0" smtClean="0"/>
          </a:p>
          <a:p>
            <a:r>
              <a:rPr lang="en-US" sz="2400" dirty="0" smtClean="0"/>
              <a:t>Patients retain access to </a:t>
            </a:r>
            <a:r>
              <a:rPr lang="en-US" sz="2400" dirty="0" err="1" smtClean="0"/>
              <a:t>myCARE</a:t>
            </a:r>
            <a:r>
              <a:rPr lang="en-US" sz="2400" dirty="0" smtClean="0"/>
              <a:t> regardless of their willingness to participate</a:t>
            </a:r>
          </a:p>
          <a:p>
            <a:endParaRPr lang="en-US" sz="2400" dirty="0" smtClean="0"/>
          </a:p>
          <a:p>
            <a:endParaRPr lang="en-US" sz="2400" dirty="0" smtClean="0"/>
          </a:p>
          <a:p>
            <a:endParaRPr lang="en-US" sz="2400" dirty="0"/>
          </a:p>
        </p:txBody>
      </p:sp>
      <p:sp>
        <p:nvSpPr>
          <p:cNvPr id="2" name="Title 1"/>
          <p:cNvSpPr>
            <a:spLocks noGrp="1"/>
          </p:cNvSpPr>
          <p:nvPr>
            <p:ph type="title"/>
          </p:nvPr>
        </p:nvSpPr>
        <p:spPr>
          <a:xfrm>
            <a:off x="914400" y="533400"/>
            <a:ext cx="7315200" cy="1154097"/>
          </a:xfrm>
        </p:spPr>
        <p:txBody>
          <a:bodyPr/>
          <a:lstStyle/>
          <a:p>
            <a:r>
              <a:rPr lang="en-US" dirty="0" smtClean="0"/>
              <a:t>Methods:</a:t>
            </a:r>
            <a:endParaRPr lang="en-US" dirty="0"/>
          </a:p>
        </p:txBody>
      </p:sp>
    </p:spTree>
    <p:extLst>
      <p:ext uri="{BB962C8B-B14F-4D97-AF65-F5344CB8AC3E}">
        <p14:creationId xmlns:p14="http://schemas.microsoft.com/office/powerpoint/2010/main" val="947246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133600"/>
            <a:ext cx="7315200" cy="3539527"/>
          </a:xfrm>
        </p:spPr>
        <p:txBody>
          <a:bodyPr>
            <a:noAutofit/>
          </a:bodyPr>
          <a:lstStyle/>
          <a:p>
            <a:pPr marL="109728" indent="0">
              <a:buNone/>
            </a:pPr>
            <a:r>
              <a:rPr lang="en-US" sz="2400" dirty="0" smtClean="0"/>
              <a:t>Statistical analysis of:</a:t>
            </a:r>
          </a:p>
          <a:p>
            <a:pPr marL="109728" indent="0">
              <a:buNone/>
            </a:pPr>
            <a:endParaRPr lang="en-US" sz="2400" dirty="0" smtClean="0"/>
          </a:p>
          <a:p>
            <a:r>
              <a:rPr lang="en-US" sz="2400" dirty="0" smtClean="0"/>
              <a:t>Demographic information </a:t>
            </a:r>
          </a:p>
          <a:p>
            <a:endParaRPr lang="en-US" sz="2400" dirty="0" smtClean="0"/>
          </a:p>
          <a:p>
            <a:r>
              <a:rPr lang="en-US" sz="2400" dirty="0" smtClean="0"/>
              <a:t>Usage rates for patients that registered</a:t>
            </a:r>
          </a:p>
          <a:p>
            <a:endParaRPr lang="en-US" sz="2400" dirty="0" smtClean="0"/>
          </a:p>
          <a:p>
            <a:r>
              <a:rPr lang="en-US" sz="2400" dirty="0" smtClean="0"/>
              <a:t>Use of specific </a:t>
            </a:r>
            <a:r>
              <a:rPr lang="en-US" sz="2400" dirty="0" err="1" smtClean="0"/>
              <a:t>myCARE</a:t>
            </a:r>
            <a:r>
              <a:rPr lang="en-US" sz="2400" dirty="0" smtClean="0"/>
              <a:t> services</a:t>
            </a:r>
            <a:endParaRPr lang="en-US" sz="2400" dirty="0"/>
          </a:p>
        </p:txBody>
      </p:sp>
      <p:sp>
        <p:nvSpPr>
          <p:cNvPr id="2" name="Title 1"/>
          <p:cNvSpPr>
            <a:spLocks noGrp="1"/>
          </p:cNvSpPr>
          <p:nvPr>
            <p:ph type="title"/>
          </p:nvPr>
        </p:nvSpPr>
        <p:spPr>
          <a:xfrm>
            <a:off x="838200" y="685800"/>
            <a:ext cx="7315200" cy="1154097"/>
          </a:xfrm>
        </p:spPr>
        <p:txBody>
          <a:bodyPr>
            <a:normAutofit fontScale="90000"/>
          </a:bodyPr>
          <a:lstStyle/>
          <a:p>
            <a:r>
              <a:rPr lang="en-US" dirty="0" smtClean="0"/>
              <a:t>Method #1 – Quantitative Data</a:t>
            </a:r>
            <a:endParaRPr lang="en-US" dirty="0"/>
          </a:p>
        </p:txBody>
      </p:sp>
    </p:spTree>
    <p:extLst>
      <p:ext uri="{BB962C8B-B14F-4D97-AF65-F5344CB8AC3E}">
        <p14:creationId xmlns:p14="http://schemas.microsoft.com/office/powerpoint/2010/main" val="712201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08" y="404664"/>
            <a:ext cx="6543692" cy="1512168"/>
          </a:xfrm>
        </p:spPr>
        <p:txBody>
          <a:bodyPr>
            <a:normAutofit/>
          </a:bodyPr>
          <a:lstStyle/>
          <a:p>
            <a:r>
              <a:rPr lang="en-CA" dirty="0" smtClean="0"/>
              <a:t>Conflict of Interest Declaration: Nothing </a:t>
            </a:r>
            <a:r>
              <a:rPr lang="en-CA" smtClean="0"/>
              <a:t>to Disclose</a:t>
            </a:r>
            <a:r>
              <a:rPr lang="en-CA" dirty="0" smtClean="0"/>
              <a:t/>
            </a:r>
            <a:br>
              <a:rPr lang="en-CA" dirty="0" smtClean="0"/>
            </a:br>
            <a:endParaRPr lang="en-CA" dirty="0"/>
          </a:p>
        </p:txBody>
      </p:sp>
      <p:sp>
        <p:nvSpPr>
          <p:cNvPr id="3" name="Content Placeholder 2"/>
          <p:cNvSpPr>
            <a:spLocks noGrp="1"/>
          </p:cNvSpPr>
          <p:nvPr>
            <p:ph idx="1"/>
          </p:nvPr>
        </p:nvSpPr>
        <p:spPr>
          <a:xfrm>
            <a:off x="2143108" y="1700808"/>
            <a:ext cx="6543692" cy="4425355"/>
          </a:xfrm>
        </p:spPr>
        <p:txBody>
          <a:bodyPr>
            <a:normAutofit/>
          </a:bodyPr>
          <a:lstStyle/>
          <a:p>
            <a:pPr>
              <a:buNone/>
            </a:pPr>
            <a:endParaRPr lang="en-US" altLang="en-US" sz="2800" b="1" dirty="0" smtClean="0"/>
          </a:p>
          <a:p>
            <a:pPr>
              <a:buNone/>
            </a:pPr>
            <a:r>
              <a:rPr lang="en-US" altLang="en-US" sz="2400" b="1" dirty="0" smtClean="0"/>
              <a:t>Presenters: </a:t>
            </a:r>
            <a:r>
              <a:rPr lang="en-US" altLang="en-US" sz="2200" b="1" u="sng" dirty="0" smtClean="0"/>
              <a:t>Suzanne McGuire  &amp;  Dr. Ed </a:t>
            </a:r>
            <a:r>
              <a:rPr lang="en-US" altLang="en-US" sz="2200" b="1" u="sng" dirty="0" err="1" smtClean="0"/>
              <a:t>Hirvi</a:t>
            </a:r>
            <a:endParaRPr lang="en-US" altLang="en-US" sz="2200" b="1" u="sng" dirty="0" smtClean="0"/>
          </a:p>
          <a:p>
            <a:pPr>
              <a:buNone/>
            </a:pPr>
            <a:endParaRPr lang="en-US" altLang="en-US" sz="2400" b="1" u="sng" dirty="0" smtClean="0"/>
          </a:p>
          <a:p>
            <a:pPr>
              <a:buNone/>
            </a:pPr>
            <a:r>
              <a:rPr lang="en-US" altLang="en-US" sz="2400" b="1" dirty="0" smtClean="0"/>
              <a:t>Title </a:t>
            </a:r>
            <a:r>
              <a:rPr lang="en-US" altLang="en-US" sz="2400" b="1" dirty="0"/>
              <a:t>of Presentation</a:t>
            </a:r>
            <a:r>
              <a:rPr lang="en-US" altLang="en-US" sz="2400" b="1" dirty="0" smtClean="0"/>
              <a:t>: </a:t>
            </a:r>
            <a:r>
              <a:rPr lang="en-US" altLang="en-US" sz="2400" b="1" u="sng" dirty="0" smtClean="0"/>
              <a:t>Examining </a:t>
            </a:r>
            <a:r>
              <a:rPr lang="en-US" altLang="en-US" sz="2400" b="1" u="sng" dirty="0"/>
              <a:t>the use of electronic patient portals in an integrated healthcare </a:t>
            </a:r>
            <a:r>
              <a:rPr lang="en-US" altLang="en-US" sz="2400" b="1" u="sng" dirty="0" smtClean="0"/>
              <a:t>institution</a:t>
            </a:r>
            <a:endParaRPr lang="en-US" altLang="en-US" sz="2400" b="1" u="sng" dirty="0"/>
          </a:p>
          <a:p>
            <a:pPr>
              <a:buNone/>
            </a:pPr>
            <a:endParaRPr lang="en-US" altLang="en-US" sz="2800" b="1" u="sng" dirty="0"/>
          </a:p>
          <a:p>
            <a:pPr>
              <a:buNone/>
            </a:pPr>
            <a:r>
              <a:rPr lang="en-US" altLang="en-US" b="1" dirty="0" smtClean="0"/>
              <a:t>We have </a:t>
            </a:r>
            <a:r>
              <a:rPr lang="en-US" altLang="en-US" b="1" dirty="0"/>
              <a:t>no financial or </a:t>
            </a:r>
            <a:r>
              <a:rPr lang="en-US" altLang="en-US" b="1" dirty="0" smtClean="0"/>
              <a:t>personal relationships </a:t>
            </a:r>
            <a:r>
              <a:rPr lang="en-US" altLang="en-US" b="1" dirty="0"/>
              <a:t>to disclose</a:t>
            </a:r>
            <a:r>
              <a:rPr lang="en-US" altLang="en-US" dirty="0"/>
              <a:t> </a:t>
            </a:r>
          </a:p>
        </p:txBody>
      </p:sp>
      <p:pic>
        <p:nvPicPr>
          <p:cNvPr id="4" name="Picture 2" descr="CEPD logo_F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492896"/>
            <a:ext cx="1584176" cy="55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5018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229600" cy="4191000"/>
          </a:xfrm>
        </p:spPr>
        <p:txBody>
          <a:bodyPr>
            <a:normAutofit/>
          </a:bodyPr>
          <a:lstStyle/>
          <a:p>
            <a:r>
              <a:rPr lang="en-US" sz="2400" dirty="0" smtClean="0"/>
              <a:t>Interviews with 30 patients chosen at random</a:t>
            </a:r>
          </a:p>
          <a:p>
            <a:endParaRPr lang="en-US" sz="2400" dirty="0" smtClean="0"/>
          </a:p>
          <a:p>
            <a:r>
              <a:rPr lang="en-US" sz="2400" dirty="0" smtClean="0"/>
              <a:t>Equal mix of people who did/did not register </a:t>
            </a:r>
          </a:p>
          <a:p>
            <a:pPr marL="45720" indent="0">
              <a:buNone/>
            </a:pPr>
            <a:endParaRPr lang="en-US" sz="2400" dirty="0" smtClean="0"/>
          </a:p>
          <a:p>
            <a:r>
              <a:rPr lang="en-US" sz="2400" dirty="0"/>
              <a:t>W</a:t>
            </a:r>
            <a:r>
              <a:rPr lang="en-US" sz="2400" dirty="0" smtClean="0"/>
              <a:t>ant to understand:</a:t>
            </a:r>
          </a:p>
          <a:p>
            <a:endParaRPr lang="en-US" sz="2400" dirty="0" smtClean="0"/>
          </a:p>
          <a:p>
            <a:pPr marL="502920" indent="-457200">
              <a:buAutoNum type="arabicPeriod"/>
            </a:pPr>
            <a:r>
              <a:rPr lang="en-US" sz="2400" dirty="0" smtClean="0"/>
              <a:t>Patients’ decision to accept or decline to use of </a:t>
            </a:r>
            <a:r>
              <a:rPr lang="en-US" sz="2400" dirty="0" err="1" smtClean="0"/>
              <a:t>myCARE</a:t>
            </a:r>
            <a:endParaRPr lang="en-US" sz="2400" dirty="0" smtClean="0"/>
          </a:p>
          <a:p>
            <a:pPr marL="502920" indent="-457200">
              <a:buAutoNum type="arabicPeriod"/>
            </a:pPr>
            <a:r>
              <a:rPr lang="en-US" sz="2400" dirty="0" smtClean="0"/>
              <a:t>Motivation to use </a:t>
            </a:r>
            <a:r>
              <a:rPr lang="en-US" sz="2400" dirty="0" err="1" smtClean="0"/>
              <a:t>myCare</a:t>
            </a:r>
            <a:r>
              <a:rPr lang="en-US" sz="2400" dirty="0" smtClean="0"/>
              <a:t> services</a:t>
            </a:r>
          </a:p>
        </p:txBody>
      </p:sp>
      <p:sp>
        <p:nvSpPr>
          <p:cNvPr id="2" name="Title 1"/>
          <p:cNvSpPr>
            <a:spLocks noGrp="1"/>
          </p:cNvSpPr>
          <p:nvPr>
            <p:ph type="title"/>
          </p:nvPr>
        </p:nvSpPr>
        <p:spPr>
          <a:xfrm>
            <a:off x="914400" y="228600"/>
            <a:ext cx="7315200" cy="1154097"/>
          </a:xfrm>
        </p:spPr>
        <p:txBody>
          <a:bodyPr>
            <a:normAutofit fontScale="90000"/>
          </a:bodyPr>
          <a:lstStyle/>
          <a:p>
            <a:r>
              <a:rPr lang="en-US" dirty="0" smtClean="0"/>
              <a:t>Method #2 – Qualitative Data</a:t>
            </a:r>
            <a:endParaRPr lang="en-US" dirty="0"/>
          </a:p>
        </p:txBody>
      </p:sp>
    </p:spTree>
    <p:extLst>
      <p:ext uri="{BB962C8B-B14F-4D97-AF65-F5344CB8AC3E}">
        <p14:creationId xmlns:p14="http://schemas.microsoft.com/office/powerpoint/2010/main" val="972918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4525963"/>
          </a:xfrm>
        </p:spPr>
        <p:txBody>
          <a:bodyPr>
            <a:normAutofit/>
          </a:bodyPr>
          <a:lstStyle/>
          <a:p>
            <a:r>
              <a:rPr lang="en-US" sz="2400" dirty="0" smtClean="0"/>
              <a:t>Perceived value and/or risks</a:t>
            </a:r>
          </a:p>
          <a:p>
            <a:endParaRPr lang="en-US" sz="2400" dirty="0" smtClean="0"/>
          </a:p>
          <a:p>
            <a:r>
              <a:rPr lang="en-US" sz="2400" dirty="0"/>
              <a:t>A</a:t>
            </a:r>
            <a:r>
              <a:rPr lang="en-US" sz="2400" dirty="0" smtClean="0"/>
              <a:t>ge distribution </a:t>
            </a:r>
          </a:p>
          <a:p>
            <a:endParaRPr lang="en-US" sz="2400" dirty="0" smtClean="0"/>
          </a:p>
          <a:p>
            <a:r>
              <a:rPr lang="en-US" sz="2400" dirty="0" smtClean="0"/>
              <a:t>Barriers to use (i.e. computer/internet access)</a:t>
            </a:r>
          </a:p>
          <a:p>
            <a:endParaRPr lang="en-US" sz="2400" dirty="0" smtClean="0"/>
          </a:p>
          <a:p>
            <a:r>
              <a:rPr lang="en-US" sz="2400" dirty="0" smtClean="0"/>
              <a:t>Patient concerns (i.e. privacy)</a:t>
            </a:r>
          </a:p>
          <a:p>
            <a:endParaRPr lang="en-US" dirty="0"/>
          </a:p>
        </p:txBody>
      </p:sp>
      <p:sp>
        <p:nvSpPr>
          <p:cNvPr id="2" name="Title 1"/>
          <p:cNvSpPr>
            <a:spLocks noGrp="1"/>
          </p:cNvSpPr>
          <p:nvPr>
            <p:ph type="title"/>
          </p:nvPr>
        </p:nvSpPr>
        <p:spPr/>
        <p:txBody>
          <a:bodyPr>
            <a:normAutofit/>
          </a:bodyPr>
          <a:lstStyle/>
          <a:p>
            <a:pPr algn="ctr"/>
            <a:r>
              <a:rPr lang="en-US" dirty="0" smtClean="0"/>
              <a:t>Other Measures of Interest</a:t>
            </a:r>
            <a:endParaRPr lang="en-US" dirty="0"/>
          </a:p>
        </p:txBody>
      </p:sp>
    </p:spTree>
    <p:extLst>
      <p:ext uri="{BB962C8B-B14F-4D97-AF65-F5344CB8AC3E}">
        <p14:creationId xmlns:p14="http://schemas.microsoft.com/office/powerpoint/2010/main" val="22952072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525963"/>
          </a:xfrm>
        </p:spPr>
        <p:txBody>
          <a:bodyPr/>
          <a:lstStyle/>
          <a:p>
            <a:r>
              <a:rPr lang="en-US" sz="2400" dirty="0" smtClean="0"/>
              <a:t>Study will help understand who is more likely use patient portals in a Canadian setting</a:t>
            </a:r>
          </a:p>
          <a:p>
            <a:endParaRPr lang="en-US" sz="2400" dirty="0"/>
          </a:p>
          <a:p>
            <a:r>
              <a:rPr lang="en-US" sz="2400" dirty="0" smtClean="0"/>
              <a:t>Identify potential barriers to accessing or use of patient portals </a:t>
            </a:r>
          </a:p>
          <a:p>
            <a:endParaRPr lang="en-US" sz="2400" dirty="0" smtClean="0"/>
          </a:p>
          <a:p>
            <a:r>
              <a:rPr lang="en-US" sz="2400" dirty="0" smtClean="0"/>
              <a:t>Provide initial perceived benefits of a patient portal from the patient perspective</a:t>
            </a:r>
            <a:endParaRPr lang="en-US" dirty="0" smtClean="0"/>
          </a:p>
          <a:p>
            <a:endParaRPr lang="en-US" dirty="0"/>
          </a:p>
        </p:txBody>
      </p:sp>
      <p:sp>
        <p:nvSpPr>
          <p:cNvPr id="2" name="Title 1"/>
          <p:cNvSpPr>
            <a:spLocks noGrp="1"/>
          </p:cNvSpPr>
          <p:nvPr>
            <p:ph type="title"/>
          </p:nvPr>
        </p:nvSpPr>
        <p:spPr>
          <a:xfrm>
            <a:off x="609600" y="685800"/>
            <a:ext cx="8229600" cy="1143000"/>
          </a:xfrm>
        </p:spPr>
        <p:txBody>
          <a:bodyPr/>
          <a:lstStyle/>
          <a:p>
            <a:r>
              <a:rPr lang="en-US" sz="4400" dirty="0" smtClean="0"/>
              <a:t>Conclusions</a:t>
            </a:r>
            <a:endParaRPr lang="en-US" dirty="0"/>
          </a:p>
        </p:txBody>
      </p:sp>
    </p:spTree>
    <p:extLst>
      <p:ext uri="{BB962C8B-B14F-4D97-AF65-F5344CB8AC3E}">
        <p14:creationId xmlns:p14="http://schemas.microsoft.com/office/powerpoint/2010/main" val="3904095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143000"/>
          </a:xfrm>
        </p:spPr>
        <p:txBody>
          <a:bodyPr/>
          <a:lstStyle/>
          <a:p>
            <a:pPr algn="ctr"/>
            <a:r>
              <a:rPr lang="en-US" dirty="0" smtClean="0"/>
              <a:t>Funding Acknowledgements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085975"/>
            <a:ext cx="3384376" cy="167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Northern Ontario Heritage Fund Corpo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085975"/>
            <a:ext cx="2857500" cy="18764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CA"/>
          </a:p>
        </p:txBody>
      </p:sp>
      <p:sp>
        <p:nvSpPr>
          <p:cNvPr id="8" name="Rectangle 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CA"/>
          </a:p>
        </p:txBody>
      </p:sp>
      <p:sp>
        <p:nvSpPr>
          <p:cNvPr id="9" name="Rectangle 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CA"/>
          </a:p>
        </p:txBody>
      </p:sp>
      <p:sp>
        <p:nvSpPr>
          <p:cNvPr id="10" name="Rectangle 10"/>
          <p:cNvSpPr>
            <a:spLocks noChangeArrowheads="1"/>
          </p:cNvSpPr>
          <p:nvPr/>
        </p:nvSpPr>
        <p:spPr bwMode="auto">
          <a:xfrm>
            <a:off x="45720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CA"/>
          </a:p>
        </p:txBody>
      </p:sp>
      <p:pic>
        <p:nvPicPr>
          <p:cNvPr id="1036" name="Picture 12" descr="http://londoncc.com/sites/default/files/styles/events/public/events/EsriCanada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495800"/>
            <a:ext cx="2600325"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8225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46873"/>
            <a:ext cx="7315200" cy="3539527"/>
          </a:xfrm>
        </p:spPr>
        <p:txBody>
          <a:bodyPr>
            <a:normAutofit fontScale="92500"/>
          </a:bodyPr>
          <a:lstStyle/>
          <a:p>
            <a:r>
              <a:rPr lang="en-US" sz="2400" dirty="0" smtClean="0"/>
              <a:t>Do patient portals engage patients in healthcare?</a:t>
            </a:r>
          </a:p>
          <a:p>
            <a:r>
              <a:rPr lang="en-US" sz="2400" dirty="0" smtClean="0"/>
              <a:t>Do patient portals improve access to healthcare services?</a:t>
            </a:r>
          </a:p>
          <a:p>
            <a:r>
              <a:rPr lang="en-US" sz="2400" dirty="0" smtClean="0"/>
              <a:t>Can patient portals improve health screening?</a:t>
            </a:r>
          </a:p>
          <a:p>
            <a:r>
              <a:rPr lang="en-US" sz="2400" dirty="0" smtClean="0"/>
              <a:t>Can patient portals improve care for patients with chronic disease(s)</a:t>
            </a:r>
          </a:p>
          <a:p>
            <a:r>
              <a:rPr lang="en-US" sz="2400" dirty="0" smtClean="0"/>
              <a:t>Can patient portals reduce medication errors in providing a more accurate record?</a:t>
            </a:r>
          </a:p>
          <a:p>
            <a:endParaRPr lang="en-US" sz="2400" dirty="0" smtClean="0"/>
          </a:p>
          <a:p>
            <a:endParaRPr lang="en-US" sz="2400" dirty="0" smtClean="0"/>
          </a:p>
          <a:p>
            <a:pPr marL="109728" indent="0">
              <a:buNone/>
            </a:pPr>
            <a:endParaRPr lang="en-US" sz="2400" dirty="0" smtClean="0"/>
          </a:p>
        </p:txBody>
      </p:sp>
      <p:sp>
        <p:nvSpPr>
          <p:cNvPr id="2" name="Title 1"/>
          <p:cNvSpPr>
            <a:spLocks noGrp="1"/>
          </p:cNvSpPr>
          <p:nvPr>
            <p:ph type="title"/>
          </p:nvPr>
        </p:nvSpPr>
        <p:spPr>
          <a:xfrm>
            <a:off x="914400" y="651473"/>
            <a:ext cx="7315200" cy="1154097"/>
          </a:xfrm>
        </p:spPr>
        <p:txBody>
          <a:bodyPr>
            <a:normAutofit/>
          </a:bodyPr>
          <a:lstStyle/>
          <a:p>
            <a:r>
              <a:rPr lang="en-US" sz="4400" dirty="0" smtClean="0"/>
              <a:t>Ongoing research:</a:t>
            </a:r>
            <a:endParaRPr lang="en-US"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4953000"/>
            <a:ext cx="2619375" cy="1743075"/>
          </a:xfrm>
          <a:prstGeom prst="rect">
            <a:avLst/>
          </a:prstGeom>
        </p:spPr>
      </p:pic>
    </p:spTree>
    <p:extLst>
      <p:ext uri="{BB962C8B-B14F-4D97-AF65-F5344CB8AC3E}">
        <p14:creationId xmlns:p14="http://schemas.microsoft.com/office/powerpoint/2010/main" val="1289562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534400" cy="4785361"/>
          </a:xfrm>
        </p:spPr>
        <p:txBody>
          <a:bodyPr>
            <a:normAutofit fontScale="85000" lnSpcReduction="20000"/>
          </a:bodyPr>
          <a:lstStyle/>
          <a:p>
            <a:pPr marL="45720" indent="0">
              <a:buNone/>
            </a:pPr>
            <a:r>
              <a:rPr lang="en-US" sz="1600" dirty="0" err="1" smtClean="0"/>
              <a:t>Aday</a:t>
            </a:r>
            <a:r>
              <a:rPr lang="en-US" sz="1600" dirty="0" smtClean="0"/>
              <a:t>, L.A. &amp; Andersen, R. (1974). A framework for the study of access to medical care. </a:t>
            </a:r>
            <a:r>
              <a:rPr lang="en-US" sz="1600" i="1" dirty="0" smtClean="0"/>
              <a:t>Health 	Services 	Research, 9</a:t>
            </a:r>
            <a:r>
              <a:rPr lang="en-US" sz="1600" dirty="0" smtClean="0"/>
              <a:t>(3), 208-220.</a:t>
            </a:r>
          </a:p>
          <a:p>
            <a:pPr marL="45720" indent="0">
              <a:buNone/>
            </a:pPr>
            <a:r>
              <a:rPr lang="en-US" sz="1600" dirty="0" err="1"/>
              <a:t>Emont</a:t>
            </a:r>
            <a:r>
              <a:rPr lang="en-US" sz="1600" dirty="0"/>
              <a:t>, S. (2011). Measuring the impact of patient portals: </a:t>
            </a:r>
            <a:r>
              <a:rPr lang="en-US" sz="1600" dirty="0" smtClean="0"/>
              <a:t>What </a:t>
            </a:r>
            <a:r>
              <a:rPr lang="en-US" sz="1600" dirty="0"/>
              <a:t>the </a:t>
            </a:r>
            <a:r>
              <a:rPr lang="en-US" sz="1600" dirty="0" smtClean="0"/>
              <a:t>literature </a:t>
            </a:r>
            <a:r>
              <a:rPr lang="en-US" sz="1600" dirty="0"/>
              <a:t>tells us. </a:t>
            </a:r>
            <a:r>
              <a:rPr lang="en-US" sz="1600" dirty="0" smtClean="0"/>
              <a:t>Prepared 	for the California Healthcare Foundation.</a:t>
            </a:r>
          </a:p>
          <a:p>
            <a:pPr marL="45720" indent="0">
              <a:buNone/>
            </a:pPr>
            <a:r>
              <a:rPr lang="en-US" sz="1600" dirty="0" err="1"/>
              <a:t>Goel</a:t>
            </a:r>
            <a:r>
              <a:rPr lang="en-US" sz="1600" dirty="0"/>
              <a:t>, M.S., Brow, T.L., Williams, A., Cooper, A.J., </a:t>
            </a:r>
            <a:r>
              <a:rPr lang="en-US" sz="1600" dirty="0" err="1"/>
              <a:t>Hasnain-Wynia</a:t>
            </a:r>
            <a:r>
              <a:rPr lang="en-US" sz="1600" dirty="0"/>
              <a:t>, R. &amp; Baker, </a:t>
            </a:r>
            <a:r>
              <a:rPr lang="en-US" sz="1600" dirty="0" smtClean="0"/>
              <a:t>D.W</a:t>
            </a:r>
            <a:r>
              <a:rPr lang="en-US" sz="1600" dirty="0"/>
              <a:t>. (2011). </a:t>
            </a:r>
            <a:r>
              <a:rPr lang="en-US" sz="1600" dirty="0" smtClean="0"/>
              <a:t>	Patient reported </a:t>
            </a:r>
            <a:r>
              <a:rPr lang="en-US" sz="1600" dirty="0"/>
              <a:t>barriers to enrolling in a patient portal. </a:t>
            </a:r>
            <a:r>
              <a:rPr lang="en-US" sz="1600" dirty="0" smtClean="0"/>
              <a:t>Journal </a:t>
            </a:r>
            <a:r>
              <a:rPr lang="en-US" sz="1600" dirty="0"/>
              <a:t>of the American </a:t>
            </a:r>
            <a:r>
              <a:rPr lang="en-US" sz="1600" dirty="0" smtClean="0"/>
              <a:t>	Medical </a:t>
            </a:r>
            <a:r>
              <a:rPr lang="en-US" sz="1600" dirty="0"/>
              <a:t>Informatics </a:t>
            </a:r>
            <a:r>
              <a:rPr lang="en-US" sz="1600" dirty="0" smtClean="0"/>
              <a:t>	Association</a:t>
            </a:r>
            <a:r>
              <a:rPr lang="en-US" sz="1600" dirty="0"/>
              <a:t>, 18, i8-i12</a:t>
            </a:r>
            <a:r>
              <a:rPr lang="en-US" sz="1600" dirty="0" smtClean="0"/>
              <a:t>.</a:t>
            </a:r>
          </a:p>
          <a:p>
            <a:pPr marL="45720" indent="0">
              <a:buNone/>
            </a:pPr>
            <a:r>
              <a:rPr lang="en-US" sz="1600" dirty="0" err="1"/>
              <a:t>Goel</a:t>
            </a:r>
            <a:r>
              <a:rPr lang="en-US" sz="1600" dirty="0"/>
              <a:t>, M.S., Brown, T.L., Williams, A., </a:t>
            </a:r>
            <a:r>
              <a:rPr lang="en-US" sz="1600" dirty="0" err="1"/>
              <a:t>Hasnain-Wynia</a:t>
            </a:r>
            <a:r>
              <a:rPr lang="en-US" sz="1600" dirty="0"/>
              <a:t>, R., Thompson, J.A. &amp; Baker, D.W. </a:t>
            </a:r>
            <a:r>
              <a:rPr lang="en-US" sz="1600" dirty="0" smtClean="0"/>
              <a:t>(</a:t>
            </a:r>
            <a:r>
              <a:rPr lang="en-US" sz="1600" dirty="0"/>
              <a:t>2001). </a:t>
            </a:r>
            <a:r>
              <a:rPr lang="en-US" sz="1600" dirty="0" smtClean="0"/>
              <a:t>	Disparities </a:t>
            </a:r>
            <a:r>
              <a:rPr lang="en-US" sz="1600" dirty="0"/>
              <a:t>in enrollment and use of an electronic patient portal. Journal of </a:t>
            </a:r>
            <a:r>
              <a:rPr lang="en-US" sz="1600" dirty="0" smtClean="0"/>
              <a:t>General 	Internal Medicine</a:t>
            </a:r>
            <a:r>
              <a:rPr lang="en-US" sz="1600" dirty="0"/>
              <a:t>, 26(10), 1112-1116.</a:t>
            </a:r>
          </a:p>
          <a:p>
            <a:pPr marL="45720" indent="0">
              <a:buNone/>
            </a:pPr>
            <a:r>
              <a:rPr lang="en-US" sz="1600" dirty="0" err="1" smtClean="0"/>
              <a:t>Goldzweig</a:t>
            </a:r>
            <a:r>
              <a:rPr lang="en-US" sz="1600" dirty="0"/>
              <a:t>, C.L., </a:t>
            </a:r>
            <a:r>
              <a:rPr lang="en-US" sz="1600" dirty="0" err="1"/>
              <a:t>Orshansky</a:t>
            </a:r>
            <a:r>
              <a:rPr lang="en-US" sz="1600" dirty="0"/>
              <a:t>, G., Paige, N.M., </a:t>
            </a:r>
            <a:r>
              <a:rPr lang="en-US" sz="1600" dirty="0" err="1"/>
              <a:t>Towfigh</a:t>
            </a:r>
            <a:r>
              <a:rPr lang="en-US" sz="1600" dirty="0"/>
              <a:t>, A.A., </a:t>
            </a:r>
            <a:r>
              <a:rPr lang="en-US" sz="1600" dirty="0" err="1" smtClean="0"/>
              <a:t>Haggstrom</a:t>
            </a:r>
            <a:r>
              <a:rPr lang="en-US" sz="1600" dirty="0"/>
              <a:t>, </a:t>
            </a:r>
            <a:r>
              <a:rPr lang="en-US" sz="1600" dirty="0" smtClean="0"/>
              <a:t>D.A</a:t>
            </a:r>
            <a:r>
              <a:rPr lang="en-US" sz="1600" dirty="0"/>
              <a:t>., </a:t>
            </a:r>
            <a:r>
              <a:rPr lang="en-US" sz="1600" dirty="0" err="1"/>
              <a:t>Miake</a:t>
            </a:r>
            <a:r>
              <a:rPr lang="en-US" sz="1600" dirty="0"/>
              <a:t>-Lye, I., </a:t>
            </a:r>
            <a:r>
              <a:rPr lang="en-US" sz="1600" dirty="0" smtClean="0"/>
              <a:t>. </a:t>
            </a:r>
            <a:r>
              <a:rPr lang="en-US" sz="1600" dirty="0"/>
              <a:t>. . </a:t>
            </a:r>
            <a:r>
              <a:rPr lang="en-US" sz="1600" dirty="0" smtClean="0"/>
              <a:t>	</a:t>
            </a:r>
            <a:r>
              <a:rPr lang="en-US" sz="1600" dirty="0" err="1" smtClean="0"/>
              <a:t>Shekelle</a:t>
            </a:r>
            <a:r>
              <a:rPr lang="en-US" sz="1600" dirty="0"/>
              <a:t>, </a:t>
            </a:r>
            <a:r>
              <a:rPr lang="en-US" sz="1600" dirty="0" smtClean="0"/>
              <a:t>	P.G</a:t>
            </a:r>
            <a:r>
              <a:rPr lang="en-US" sz="1600" dirty="0"/>
              <a:t>. </a:t>
            </a:r>
            <a:r>
              <a:rPr lang="en-US" sz="1600" dirty="0" smtClean="0"/>
              <a:t>(</a:t>
            </a:r>
            <a:r>
              <a:rPr lang="en-US" sz="1600" dirty="0"/>
              <a:t>2013). Electronic patient </a:t>
            </a:r>
            <a:r>
              <a:rPr lang="en-US" sz="1600" dirty="0" smtClean="0"/>
              <a:t>portals</a:t>
            </a:r>
            <a:r>
              <a:rPr lang="en-US" sz="1600" dirty="0"/>
              <a:t>: </a:t>
            </a:r>
            <a:r>
              <a:rPr lang="en-US" sz="1600" dirty="0" smtClean="0"/>
              <a:t>Evidence </a:t>
            </a:r>
            <a:r>
              <a:rPr lang="en-US" sz="1600" dirty="0"/>
              <a:t>on health </a:t>
            </a:r>
            <a:r>
              <a:rPr lang="en-US" sz="1600" dirty="0" smtClean="0"/>
              <a:t>outcomes</a:t>
            </a:r>
            <a:r>
              <a:rPr lang="en-US" sz="1600" dirty="0"/>
              <a:t>, </a:t>
            </a:r>
            <a:r>
              <a:rPr lang="en-US" sz="1600" dirty="0" smtClean="0"/>
              <a:t>	satisfaction</a:t>
            </a:r>
            <a:r>
              <a:rPr lang="en-US" sz="1600" dirty="0"/>
              <a:t>, efficiency, </a:t>
            </a:r>
            <a:r>
              <a:rPr lang="en-US" sz="1600" dirty="0" smtClean="0"/>
              <a:t>and attitudes</a:t>
            </a:r>
            <a:r>
              <a:rPr lang="en-US" sz="1600" dirty="0"/>
              <a:t>. </a:t>
            </a:r>
            <a:r>
              <a:rPr lang="en-US" sz="1600" dirty="0" smtClean="0"/>
              <a:t>Annals of </a:t>
            </a:r>
            <a:r>
              <a:rPr lang="en-US" sz="1600" dirty="0"/>
              <a:t>Internal Medicine, 159(10), </a:t>
            </a:r>
            <a:r>
              <a:rPr lang="en-US" sz="1600" dirty="0" smtClean="0"/>
              <a:t>677-687.</a:t>
            </a:r>
          </a:p>
          <a:p>
            <a:pPr marL="45720" indent="0">
              <a:buNone/>
            </a:pPr>
            <a:r>
              <a:rPr lang="en-US" sz="1600" dirty="0"/>
              <a:t>Group Health Centre. (2015, February 23). About the Group Health Centre. Retrieved from </a:t>
            </a:r>
          </a:p>
          <a:p>
            <a:pPr marL="45720" indent="0">
              <a:buNone/>
            </a:pPr>
            <a:r>
              <a:rPr lang="en-US" sz="1600" dirty="0" smtClean="0"/>
              <a:t>	http</a:t>
            </a:r>
            <a:r>
              <a:rPr lang="en-US" sz="1600" dirty="0"/>
              <a:t>://www.ghc.on.ca/about.php</a:t>
            </a:r>
            <a:r>
              <a:rPr lang="en-US" sz="1600" dirty="0" smtClean="0"/>
              <a:t>.</a:t>
            </a:r>
          </a:p>
          <a:p>
            <a:pPr marL="45720" indent="0">
              <a:buNone/>
            </a:pPr>
            <a:r>
              <a:rPr lang="en-US" sz="1600" dirty="0"/>
              <a:t>Longworth, D.L. (2012). Pushing the envelope of electronic patient portals to engage patients in </a:t>
            </a:r>
          </a:p>
          <a:p>
            <a:pPr marL="45720" indent="0">
              <a:buNone/>
            </a:pPr>
            <a:r>
              <a:rPr lang="en-US" sz="1600" dirty="0" smtClean="0"/>
              <a:t>	their </a:t>
            </a:r>
            <a:r>
              <a:rPr lang="en-US" sz="1600" dirty="0"/>
              <a:t>care. Annals of Internal Medicine, 157, 525-526.</a:t>
            </a:r>
          </a:p>
          <a:p>
            <a:pPr marL="45720" indent="0">
              <a:buNone/>
            </a:pPr>
            <a:r>
              <a:rPr lang="en-US" sz="1600" dirty="0" err="1" smtClean="0"/>
              <a:t>Pagliari</a:t>
            </a:r>
            <a:r>
              <a:rPr lang="en-US" sz="1600" dirty="0" smtClean="0"/>
              <a:t>, C., </a:t>
            </a:r>
            <a:r>
              <a:rPr lang="en-US" sz="1600" dirty="0" err="1" smtClean="0"/>
              <a:t>Detmer</a:t>
            </a:r>
            <a:r>
              <a:rPr lang="en-US" sz="1600" dirty="0" smtClean="0"/>
              <a:t>, D. &amp; Singleton, p. (2007). Potential of electronic personal health records. 	</a:t>
            </a:r>
            <a:r>
              <a:rPr lang="en-US" sz="1600" i="1" dirty="0" smtClean="0"/>
              <a:t>British Medical Journal, 335</a:t>
            </a:r>
            <a:r>
              <a:rPr lang="en-US" sz="1600" dirty="0" smtClean="0"/>
              <a:t>, 330-333.</a:t>
            </a:r>
          </a:p>
          <a:p>
            <a:pPr marL="45720" indent="0">
              <a:buNone/>
            </a:pPr>
            <a:r>
              <a:rPr lang="en-US" sz="1600" dirty="0"/>
              <a:t>van der </a:t>
            </a:r>
            <a:r>
              <a:rPr lang="en-US" sz="1600" dirty="0" err="1"/>
              <a:t>Meijden</a:t>
            </a:r>
            <a:r>
              <a:rPr lang="en-US" sz="1600" dirty="0"/>
              <a:t>, M.J., </a:t>
            </a:r>
            <a:r>
              <a:rPr lang="en-US" sz="1600" dirty="0" err="1"/>
              <a:t>Tange</a:t>
            </a:r>
            <a:r>
              <a:rPr lang="en-US" sz="1600" dirty="0"/>
              <a:t>, H.J., </a:t>
            </a:r>
            <a:r>
              <a:rPr lang="en-US" sz="1600" dirty="0" err="1"/>
              <a:t>Troost</a:t>
            </a:r>
            <a:r>
              <a:rPr lang="en-US" sz="1600" dirty="0"/>
              <a:t>, J. &amp; </a:t>
            </a:r>
            <a:r>
              <a:rPr lang="en-US" sz="1600" dirty="0" err="1"/>
              <a:t>Hasman</a:t>
            </a:r>
            <a:r>
              <a:rPr lang="en-US" sz="1600" dirty="0"/>
              <a:t>, A. (2003). Determinants of success </a:t>
            </a:r>
            <a:r>
              <a:rPr lang="en-US" sz="1600" dirty="0" smtClean="0"/>
              <a:t>of 	inpatient </a:t>
            </a:r>
            <a:r>
              <a:rPr lang="en-US" sz="1600" dirty="0"/>
              <a:t>clinical information systems: A literature review. Journal of the American </a:t>
            </a:r>
            <a:r>
              <a:rPr lang="en-US" sz="1600" dirty="0" smtClean="0"/>
              <a:t>	Medical Informatics </a:t>
            </a:r>
            <a:r>
              <a:rPr lang="en-US" sz="1600" dirty="0"/>
              <a:t>Association, 10(3), 235-243.</a:t>
            </a:r>
          </a:p>
          <a:p>
            <a:pPr marL="45720" indent="0">
              <a:buNone/>
            </a:pPr>
            <a:endParaRPr lang="en-US" sz="1600" dirty="0"/>
          </a:p>
        </p:txBody>
      </p:sp>
      <p:sp>
        <p:nvSpPr>
          <p:cNvPr id="2" name="Title 1"/>
          <p:cNvSpPr>
            <a:spLocks noGrp="1"/>
          </p:cNvSpPr>
          <p:nvPr>
            <p:ph type="title"/>
          </p:nvPr>
        </p:nvSpPr>
        <p:spPr>
          <a:xfrm>
            <a:off x="762000" y="533400"/>
            <a:ext cx="7315200" cy="925497"/>
          </a:xfrm>
        </p:spPr>
        <p:txBody>
          <a:bodyPr/>
          <a:lstStyle/>
          <a:p>
            <a:pPr algn="ctr"/>
            <a:r>
              <a:rPr lang="en-US" dirty="0" smtClean="0"/>
              <a:t>References</a:t>
            </a:r>
            <a:endParaRPr lang="en-US" dirty="0"/>
          </a:p>
        </p:txBody>
      </p:sp>
    </p:spTree>
    <p:extLst>
      <p:ext uri="{BB962C8B-B14F-4D97-AF65-F5344CB8AC3E}">
        <p14:creationId xmlns:p14="http://schemas.microsoft.com/office/powerpoint/2010/main" val="1840062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90800"/>
            <a:ext cx="8229600" cy="1143000"/>
          </a:xfrm>
        </p:spPr>
        <p:txBody>
          <a:bodyPr/>
          <a:lstStyle/>
          <a:p>
            <a:pPr algn="ctr"/>
            <a:r>
              <a:rPr lang="en-US" dirty="0" smtClean="0"/>
              <a:t>Questions?</a:t>
            </a:r>
            <a:endParaRPr lang="en-US" dirty="0"/>
          </a:p>
        </p:txBody>
      </p:sp>
    </p:spTree>
    <p:extLst>
      <p:ext uri="{BB962C8B-B14F-4D97-AF65-F5344CB8AC3E}">
        <p14:creationId xmlns:p14="http://schemas.microsoft.com/office/powerpoint/2010/main" val="473165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190750"/>
            <a:ext cx="8229600" cy="4525963"/>
          </a:xfrm>
        </p:spPr>
        <p:txBody>
          <a:bodyPr/>
          <a:lstStyle/>
          <a:p>
            <a:r>
              <a:rPr lang="en-US" sz="2400" dirty="0" smtClean="0"/>
              <a:t>A patient’s ability to access their medical information has been a topic of discussion in healthcare since the 1970s before the concept of the electronic health record (EHR) was even a reality</a:t>
            </a:r>
            <a:r>
              <a:rPr lang="en-US" sz="1000" dirty="0" smtClean="0"/>
              <a:t>(</a:t>
            </a:r>
            <a:r>
              <a:rPr lang="en-US" sz="1000" dirty="0" err="1" smtClean="0"/>
              <a:t>Aday</a:t>
            </a:r>
            <a:r>
              <a:rPr lang="en-US" sz="1000" dirty="0" smtClean="0"/>
              <a:t> &amp; Andersen, 1974)</a:t>
            </a:r>
          </a:p>
          <a:p>
            <a:endParaRPr lang="en-US" sz="2400" dirty="0" smtClean="0"/>
          </a:p>
          <a:p>
            <a:r>
              <a:rPr lang="en-US" sz="2400" dirty="0" smtClean="0"/>
              <a:t>One way this is now being promoted is through the use of electronic patients portals (EPPs)</a:t>
            </a:r>
            <a:endParaRPr lang="en-US" dirty="0"/>
          </a:p>
        </p:txBody>
      </p:sp>
      <p:sp>
        <p:nvSpPr>
          <p:cNvPr id="2" name="Title 1"/>
          <p:cNvSpPr>
            <a:spLocks noGrp="1"/>
          </p:cNvSpPr>
          <p:nvPr>
            <p:ph type="title"/>
          </p:nvPr>
        </p:nvSpPr>
        <p:spPr>
          <a:xfrm>
            <a:off x="533400" y="436578"/>
            <a:ext cx="7315200" cy="1154097"/>
          </a:xfrm>
        </p:spPr>
        <p:txBody>
          <a:bodyPr>
            <a:normAutofit/>
          </a:bodyPr>
          <a:lstStyle/>
          <a:p>
            <a:r>
              <a:rPr lang="en-US" sz="4400" dirty="0" smtClean="0"/>
              <a:t>Introduction</a:t>
            </a:r>
            <a:endParaRPr lang="en-US" sz="4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990600"/>
            <a:ext cx="2190750" cy="1200150"/>
          </a:xfrm>
          <a:prstGeom prst="rect">
            <a:avLst/>
          </a:prstGeom>
        </p:spPr>
      </p:pic>
    </p:spTree>
    <p:extLst>
      <p:ext uri="{BB962C8B-B14F-4D97-AF65-F5344CB8AC3E}">
        <p14:creationId xmlns:p14="http://schemas.microsoft.com/office/powerpoint/2010/main" val="2311269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09800"/>
            <a:ext cx="7315200" cy="3733800"/>
          </a:xfrm>
        </p:spPr>
        <p:txBody>
          <a:bodyPr>
            <a:normAutofit fontScale="70000" lnSpcReduction="20000"/>
          </a:bodyPr>
          <a:lstStyle/>
          <a:p>
            <a:r>
              <a:rPr lang="en-US" sz="2400" dirty="0"/>
              <a:t>W</a:t>
            </a:r>
            <a:r>
              <a:rPr lang="en-US" sz="2400" dirty="0" smtClean="0"/>
              <a:t>eb-based programs giving patients access to information from their electronic health record (EHR) and doctor’s office</a:t>
            </a:r>
          </a:p>
          <a:p>
            <a:pPr marL="45720" indent="0">
              <a:buNone/>
            </a:pPr>
            <a:endParaRPr lang="en-US" sz="2400" dirty="0" smtClean="0"/>
          </a:p>
          <a:p>
            <a:pPr marL="45720" indent="0">
              <a:buNone/>
            </a:pPr>
            <a:r>
              <a:rPr lang="en-US" sz="2400" dirty="0" smtClean="0"/>
              <a:t>Patients can:</a:t>
            </a:r>
          </a:p>
          <a:p>
            <a:r>
              <a:rPr lang="en-US" sz="2400" dirty="0" smtClean="0"/>
              <a:t>Communicate with their doctor</a:t>
            </a:r>
          </a:p>
          <a:p>
            <a:r>
              <a:rPr lang="en-US" sz="2400" dirty="0" smtClean="0"/>
              <a:t>View their cumulative patient profile and update with any changes</a:t>
            </a:r>
          </a:p>
          <a:p>
            <a:r>
              <a:rPr lang="en-US" sz="2400" dirty="0" smtClean="0"/>
              <a:t>Order prescription refills</a:t>
            </a:r>
          </a:p>
          <a:p>
            <a:r>
              <a:rPr lang="en-US" sz="2400" dirty="0" smtClean="0"/>
              <a:t>Setup appointments</a:t>
            </a:r>
          </a:p>
          <a:p>
            <a:r>
              <a:rPr lang="en-US" sz="2400" dirty="0" smtClean="0"/>
              <a:t>View test results with comments/further instruction from their physician</a:t>
            </a:r>
          </a:p>
          <a:p>
            <a:r>
              <a:rPr lang="en-US" sz="2400" dirty="0" smtClean="0"/>
              <a:t>Receive updates regarding health maintenance</a:t>
            </a:r>
          </a:p>
          <a:p>
            <a:r>
              <a:rPr lang="en-US" sz="2400" dirty="0" smtClean="0"/>
              <a:t>Complete pre-visit questionnaires </a:t>
            </a:r>
          </a:p>
          <a:p>
            <a:r>
              <a:rPr lang="en-US" sz="2400" dirty="0" smtClean="0"/>
              <a:t>Facilitate “e-visits”</a:t>
            </a:r>
          </a:p>
        </p:txBody>
      </p:sp>
      <p:sp>
        <p:nvSpPr>
          <p:cNvPr id="2" name="Title 1"/>
          <p:cNvSpPr>
            <a:spLocks noGrp="1"/>
          </p:cNvSpPr>
          <p:nvPr>
            <p:ph type="title"/>
          </p:nvPr>
        </p:nvSpPr>
        <p:spPr>
          <a:xfrm>
            <a:off x="838200" y="838200"/>
            <a:ext cx="7315200" cy="773097"/>
          </a:xfrm>
        </p:spPr>
        <p:txBody>
          <a:bodyPr>
            <a:noAutofit/>
          </a:bodyPr>
          <a:lstStyle/>
          <a:p>
            <a:pPr algn="ctr"/>
            <a:r>
              <a:rPr lang="en-US" sz="4400" dirty="0" smtClean="0"/>
              <a:t>What are Electronic Patient Portals (EPPs)?</a:t>
            </a:r>
            <a:endParaRPr lang="en-US" sz="4400" dirty="0"/>
          </a:p>
        </p:txBody>
      </p:sp>
      <p:sp>
        <p:nvSpPr>
          <p:cNvPr id="4" name="TextBox 3"/>
          <p:cNvSpPr txBox="1"/>
          <p:nvPr/>
        </p:nvSpPr>
        <p:spPr>
          <a:xfrm>
            <a:off x="6248400" y="6172200"/>
            <a:ext cx="2514600" cy="261610"/>
          </a:xfrm>
          <a:prstGeom prst="rect">
            <a:avLst/>
          </a:prstGeom>
          <a:noFill/>
        </p:spPr>
        <p:txBody>
          <a:bodyPr wrap="square" rtlCol="0">
            <a:spAutoFit/>
          </a:bodyPr>
          <a:lstStyle/>
          <a:p>
            <a:r>
              <a:rPr lang="en-US" sz="1100" dirty="0" err="1" smtClean="0"/>
              <a:t>Pagliari</a:t>
            </a:r>
            <a:r>
              <a:rPr lang="en-US" sz="1100" dirty="0" smtClean="0"/>
              <a:t>, </a:t>
            </a:r>
            <a:r>
              <a:rPr lang="en-US" sz="1100" dirty="0" err="1" smtClean="0"/>
              <a:t>Detmer</a:t>
            </a:r>
            <a:r>
              <a:rPr lang="en-US" sz="1100" dirty="0" smtClean="0"/>
              <a:t> &amp; Singleton (2007)</a:t>
            </a:r>
            <a:endParaRPr lang="en-US" sz="1100" dirty="0"/>
          </a:p>
        </p:txBody>
      </p:sp>
    </p:spTree>
    <p:extLst>
      <p:ext uri="{BB962C8B-B14F-4D97-AF65-F5344CB8AC3E}">
        <p14:creationId xmlns:p14="http://schemas.microsoft.com/office/powerpoint/2010/main" val="3140972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525963"/>
          </a:xfrm>
        </p:spPr>
        <p:txBody>
          <a:bodyPr/>
          <a:lstStyle/>
          <a:p>
            <a:r>
              <a:rPr lang="en-US" sz="2400" dirty="0" smtClean="0"/>
              <a:t>Gives patients a chance to become more informed about their health and care</a:t>
            </a:r>
          </a:p>
          <a:p>
            <a:endParaRPr lang="en-US" sz="2400" dirty="0" smtClean="0"/>
          </a:p>
          <a:p>
            <a:r>
              <a:rPr lang="en-US" sz="2400" dirty="0" smtClean="0"/>
              <a:t>Provide another means of communication with doctor’s office &amp;</a:t>
            </a:r>
            <a:r>
              <a:rPr lang="en-US" sz="2400" dirty="0"/>
              <a:t> </a:t>
            </a:r>
            <a:r>
              <a:rPr lang="en-US" sz="2400" dirty="0" smtClean="0"/>
              <a:t>allied health professionals</a:t>
            </a:r>
          </a:p>
          <a:p>
            <a:endParaRPr lang="en-US" sz="2400" dirty="0" smtClean="0"/>
          </a:p>
          <a:p>
            <a:r>
              <a:rPr lang="en-US" sz="2400" dirty="0" smtClean="0"/>
              <a:t>Access lab test results </a:t>
            </a:r>
            <a:endParaRPr lang="en-US" sz="2400" dirty="0"/>
          </a:p>
          <a:p>
            <a:endParaRPr lang="en-US" sz="2400" dirty="0" smtClean="0"/>
          </a:p>
          <a:p>
            <a:r>
              <a:rPr lang="en-US" sz="2400" dirty="0" smtClean="0"/>
              <a:t>Make it easier to schedule an appointment</a:t>
            </a:r>
          </a:p>
          <a:p>
            <a:endParaRPr lang="en-US" dirty="0"/>
          </a:p>
        </p:txBody>
      </p:sp>
      <p:sp>
        <p:nvSpPr>
          <p:cNvPr id="2" name="Title 1"/>
          <p:cNvSpPr>
            <a:spLocks noGrp="1"/>
          </p:cNvSpPr>
          <p:nvPr>
            <p:ph type="title"/>
          </p:nvPr>
        </p:nvSpPr>
        <p:spPr>
          <a:xfrm>
            <a:off x="914400" y="685800"/>
            <a:ext cx="7315200" cy="1154097"/>
          </a:xfrm>
        </p:spPr>
        <p:txBody>
          <a:bodyPr>
            <a:noAutofit/>
          </a:bodyPr>
          <a:lstStyle/>
          <a:p>
            <a:pPr algn="ctr"/>
            <a:r>
              <a:rPr lang="en-US" dirty="0" smtClean="0"/>
              <a:t>What are the benefits of an EPP?</a:t>
            </a:r>
            <a:endParaRPr lang="en-US" dirty="0"/>
          </a:p>
        </p:txBody>
      </p:sp>
    </p:spTree>
    <p:extLst>
      <p:ext uri="{BB962C8B-B14F-4D97-AF65-F5344CB8AC3E}">
        <p14:creationId xmlns:p14="http://schemas.microsoft.com/office/powerpoint/2010/main" val="3484707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05001"/>
            <a:ext cx="7315200" cy="4404360"/>
          </a:xfrm>
        </p:spPr>
        <p:txBody>
          <a:bodyPr>
            <a:normAutofit/>
          </a:bodyPr>
          <a:lstStyle/>
          <a:p>
            <a:pPr marL="45720" indent="0">
              <a:buNone/>
            </a:pPr>
            <a:r>
              <a:rPr lang="en-US" sz="2400" dirty="0" smtClean="0"/>
              <a:t>Common portal users:</a:t>
            </a:r>
          </a:p>
          <a:p>
            <a:pPr marL="45720" indent="0">
              <a:buNone/>
            </a:pPr>
            <a:endParaRPr lang="en-US" sz="2400" dirty="0" smtClean="0"/>
          </a:p>
          <a:p>
            <a:r>
              <a:rPr lang="en-US" sz="2400" dirty="0" smtClean="0"/>
              <a:t>Caucasian, female</a:t>
            </a:r>
          </a:p>
          <a:p>
            <a:r>
              <a:rPr lang="en-US" sz="2400" dirty="0" smtClean="0"/>
              <a:t>Mid-high SES</a:t>
            </a:r>
          </a:p>
          <a:p>
            <a:r>
              <a:rPr lang="en-US" sz="2400" dirty="0" smtClean="0"/>
              <a:t>Computer &amp; health literate</a:t>
            </a:r>
          </a:p>
          <a:p>
            <a:r>
              <a:rPr lang="en-US" sz="2400" dirty="0" smtClean="0"/>
              <a:t>Patients with chronic health conditions</a:t>
            </a:r>
          </a:p>
        </p:txBody>
      </p:sp>
      <p:sp>
        <p:nvSpPr>
          <p:cNvPr id="2" name="Title 1"/>
          <p:cNvSpPr>
            <a:spLocks noGrp="1"/>
          </p:cNvSpPr>
          <p:nvPr>
            <p:ph type="title"/>
          </p:nvPr>
        </p:nvSpPr>
        <p:spPr>
          <a:xfrm>
            <a:off x="914400" y="457200"/>
            <a:ext cx="7315200" cy="1154097"/>
          </a:xfrm>
        </p:spPr>
        <p:txBody>
          <a:bodyPr>
            <a:normAutofit/>
          </a:bodyPr>
          <a:lstStyle/>
          <a:p>
            <a:pPr algn="ctr"/>
            <a:r>
              <a:rPr lang="en-US" sz="4400" dirty="0" smtClean="0"/>
              <a:t>Who uses EPPs?</a:t>
            </a:r>
            <a:endParaRPr lang="en-US" sz="4400" dirty="0"/>
          </a:p>
        </p:txBody>
      </p:sp>
    </p:spTree>
    <p:extLst>
      <p:ext uri="{BB962C8B-B14F-4D97-AF65-F5344CB8AC3E}">
        <p14:creationId xmlns:p14="http://schemas.microsoft.com/office/powerpoint/2010/main" val="3709525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819400"/>
            <a:ext cx="8229600" cy="3014472"/>
          </a:xfrm>
        </p:spPr>
        <p:txBody>
          <a:bodyPr>
            <a:normAutofit lnSpcReduction="10000"/>
          </a:bodyPr>
          <a:lstStyle/>
          <a:p>
            <a:r>
              <a:rPr lang="en-US" sz="2800" dirty="0" smtClean="0"/>
              <a:t>Measure use of the </a:t>
            </a:r>
            <a:r>
              <a:rPr lang="en-US" sz="2800" dirty="0" err="1" smtClean="0"/>
              <a:t>myCARE</a:t>
            </a:r>
            <a:r>
              <a:rPr lang="en-US" sz="2800" dirty="0" smtClean="0"/>
              <a:t> portal at the Group Health Centre (GHC) in Sault Ste. Marie, Ontario</a:t>
            </a:r>
          </a:p>
          <a:p>
            <a:endParaRPr lang="en-US" sz="2800" dirty="0" smtClean="0"/>
          </a:p>
          <a:p>
            <a:r>
              <a:rPr lang="en-US" sz="2800" dirty="0" smtClean="0"/>
              <a:t>Understand the motivation behind why or why not patients choose to engage in it’s use</a:t>
            </a:r>
          </a:p>
        </p:txBody>
      </p:sp>
      <p:sp>
        <p:nvSpPr>
          <p:cNvPr id="2" name="Title 1"/>
          <p:cNvSpPr>
            <a:spLocks noGrp="1"/>
          </p:cNvSpPr>
          <p:nvPr>
            <p:ph type="title"/>
          </p:nvPr>
        </p:nvSpPr>
        <p:spPr>
          <a:xfrm>
            <a:off x="457200" y="725457"/>
            <a:ext cx="8229600" cy="1143000"/>
          </a:xfrm>
        </p:spPr>
        <p:txBody>
          <a:bodyPr/>
          <a:lstStyle/>
          <a:p>
            <a:r>
              <a:rPr lang="en-US" sz="4400" dirty="0" smtClean="0"/>
              <a:t>Purpose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397834"/>
            <a:ext cx="2702642" cy="1798246"/>
          </a:xfrm>
          <a:prstGeom prst="rect">
            <a:avLst/>
          </a:prstGeom>
        </p:spPr>
      </p:pic>
    </p:spTree>
    <p:extLst>
      <p:ext uri="{BB962C8B-B14F-4D97-AF65-F5344CB8AC3E}">
        <p14:creationId xmlns:p14="http://schemas.microsoft.com/office/powerpoint/2010/main" val="1844265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8200" cy="1154097"/>
          </a:xfrm>
        </p:spPr>
        <p:txBody>
          <a:bodyPr>
            <a:normAutofit fontScale="90000"/>
          </a:bodyPr>
          <a:lstStyle/>
          <a:p>
            <a:pPr algn="ctr"/>
            <a:r>
              <a:rPr lang="en-US" sz="4800" dirty="0" smtClean="0"/>
              <a:t>Group Health Centre </a:t>
            </a:r>
            <a:r>
              <a:rPr lang="en-US" sz="4800" dirty="0" err="1" smtClean="0"/>
              <a:t>myCare</a:t>
            </a:r>
            <a:endParaRPr lang="en-US" sz="4800" dirty="0"/>
          </a:p>
        </p:txBody>
      </p:sp>
      <p:sp>
        <p:nvSpPr>
          <p:cNvPr id="5" name="TextBox 4"/>
          <p:cNvSpPr txBox="1"/>
          <p:nvPr/>
        </p:nvSpPr>
        <p:spPr>
          <a:xfrm>
            <a:off x="6324600" y="6463099"/>
            <a:ext cx="2667000" cy="276999"/>
          </a:xfrm>
          <a:prstGeom prst="rect">
            <a:avLst/>
          </a:prstGeom>
          <a:noFill/>
        </p:spPr>
        <p:txBody>
          <a:bodyPr wrap="square" rtlCol="0">
            <a:spAutoFit/>
          </a:bodyPr>
          <a:lstStyle/>
          <a:p>
            <a:r>
              <a:rPr lang="en-US" sz="1200" dirty="0"/>
              <a:t>http://www.ghc.on.ca/about.php</a:t>
            </a:r>
          </a:p>
        </p:txBody>
      </p:sp>
      <p:sp>
        <p:nvSpPr>
          <p:cNvPr id="6" name="Rectangle 3"/>
          <p:cNvSpPr>
            <a:spLocks noGrp="1" noChangeArrowheads="1"/>
          </p:cNvSpPr>
          <p:nvPr>
            <p:ph idx="1"/>
          </p:nvPr>
        </p:nvSpPr>
        <p:spPr/>
        <p:txBody>
          <a:bodyPr>
            <a:normAutofit lnSpcReduction="10000"/>
          </a:bodyPr>
          <a:lstStyle/>
          <a:p>
            <a:pPr eaLnBrk="1" hangingPunct="1">
              <a:spcBef>
                <a:spcPts val="1200"/>
              </a:spcBef>
              <a:buClr>
                <a:schemeClr val="tx1"/>
              </a:buClr>
              <a:buSzTx/>
              <a:buFontTx/>
              <a:buChar char="•"/>
              <a:defRPr/>
            </a:pPr>
            <a:r>
              <a:rPr lang="en-US" sz="1700" dirty="0" smtClean="0">
                <a:solidFill>
                  <a:srgbClr val="336699"/>
                </a:solidFill>
              </a:rPr>
              <a:t>Group Health Centre* is a multi-specialty, multi-disciplinary ambulatory care facility and diagnostic </a:t>
            </a:r>
            <a:r>
              <a:rPr lang="en-US" sz="1700" dirty="0" err="1" smtClean="0">
                <a:solidFill>
                  <a:srgbClr val="336699"/>
                </a:solidFill>
              </a:rPr>
              <a:t>centre</a:t>
            </a:r>
            <a:r>
              <a:rPr lang="en-US" sz="1700" dirty="0" smtClean="0">
                <a:solidFill>
                  <a:srgbClr val="336699"/>
                </a:solidFill>
              </a:rPr>
              <a:t> with a history of providing comprehensive and seamless outcome-based primary and specialty care. It has been a model for an innovative concept in the provision of health care in Ontario since its early beginning and is often referred to as Canada's pioneer membership-based health care organization. </a:t>
            </a:r>
          </a:p>
          <a:p>
            <a:pPr eaLnBrk="1" hangingPunct="1">
              <a:spcBef>
                <a:spcPts val="1200"/>
              </a:spcBef>
              <a:buClr>
                <a:schemeClr val="tx1"/>
              </a:buClr>
              <a:buSzTx/>
              <a:buFontTx/>
              <a:buChar char="•"/>
              <a:defRPr/>
            </a:pPr>
            <a:r>
              <a:rPr lang="en-CA" sz="1700" dirty="0" smtClean="0">
                <a:solidFill>
                  <a:srgbClr val="336699"/>
                </a:solidFill>
              </a:rPr>
              <a:t>It serves as the primary ambulatory care facility for the community, serving approximately 65,000 patients including those of the Sault Area Hospital</a:t>
            </a:r>
            <a:r>
              <a:rPr lang="en-US" sz="1700" dirty="0" smtClean="0">
                <a:solidFill>
                  <a:srgbClr val="336699"/>
                </a:solidFill>
              </a:rPr>
              <a:t> and some of the surrounding Algoma District residents, located in Northern Ontario, Canada. </a:t>
            </a:r>
            <a:endParaRPr lang="en-CA" sz="1700" dirty="0" smtClean="0">
              <a:solidFill>
                <a:srgbClr val="336699"/>
              </a:solidFill>
            </a:endParaRPr>
          </a:p>
          <a:p>
            <a:pPr eaLnBrk="1" hangingPunct="1">
              <a:spcBef>
                <a:spcPts val="1200"/>
              </a:spcBef>
              <a:buClr>
                <a:schemeClr val="tx1"/>
              </a:buClr>
              <a:buSzTx/>
              <a:buFontTx/>
              <a:buChar char="•"/>
              <a:defRPr/>
            </a:pPr>
            <a:r>
              <a:rPr lang="en-US" sz="1700" dirty="0" smtClean="0">
                <a:solidFill>
                  <a:srgbClr val="336699"/>
                </a:solidFill>
              </a:rPr>
              <a:t>GHC promotes community wellness and provides numerous programs focused on preventative medicine that reduces the number of hospital visits and allows for care to be provided at home and in the community.</a:t>
            </a:r>
          </a:p>
          <a:p>
            <a:pPr marL="0" indent="0" eaLnBrk="1" hangingPunct="1">
              <a:spcBef>
                <a:spcPts val="1200"/>
              </a:spcBef>
              <a:buClr>
                <a:schemeClr val="tx1"/>
              </a:buClr>
              <a:buSzTx/>
              <a:buFont typeface="Verdana" pitchFamily="34" charset="0"/>
              <a:buNone/>
              <a:defRPr/>
            </a:pPr>
            <a:endParaRPr lang="en-CA" sz="1050" dirty="0" smtClean="0">
              <a:solidFill>
                <a:srgbClr val="336699"/>
              </a:solidFill>
            </a:endParaRPr>
          </a:p>
          <a:p>
            <a:pPr marL="0" indent="0" eaLnBrk="1" hangingPunct="1">
              <a:spcBef>
                <a:spcPts val="1200"/>
              </a:spcBef>
              <a:buClr>
                <a:schemeClr val="tx1"/>
              </a:buClr>
              <a:buSzTx/>
              <a:buFont typeface="Verdana" pitchFamily="34" charset="0"/>
              <a:buNone/>
              <a:defRPr/>
            </a:pPr>
            <a:r>
              <a:rPr lang="en-CA" sz="1050" dirty="0" smtClean="0">
                <a:solidFill>
                  <a:srgbClr val="336699"/>
                </a:solidFill>
              </a:rPr>
              <a:t>* GHC is a partnership between the Group Health Centre (GHC) and the Algoma District Medical Group (ADMG). The Association is governed by a community Board of Directors that is a not-for-profit corporation and owns the physical facility, equipment, furnishings, and hires all the non-physician staff. Physicians are shareholders and associates of the ADMG, an independent corporation that provides and arranges medical services in agreement with the Association.  </a:t>
            </a:r>
          </a:p>
        </p:txBody>
      </p:sp>
    </p:spTree>
    <p:extLst>
      <p:ext uri="{BB962C8B-B14F-4D97-AF65-F5344CB8AC3E}">
        <p14:creationId xmlns:p14="http://schemas.microsoft.com/office/powerpoint/2010/main" val="2098733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38200"/>
            <a:ext cx="7960275"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18773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997</TotalTime>
  <Words>864</Words>
  <Application>Microsoft Office PowerPoint</Application>
  <PresentationFormat>On-screen Show (4:3)</PresentationFormat>
  <Paragraphs>129</Paragraphs>
  <Slides>26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Calibri</vt:lpstr>
      <vt:lpstr>Lucida Sans Unicode</vt:lpstr>
      <vt:lpstr>Myriad Pro</vt:lpstr>
      <vt:lpstr>Verdana</vt:lpstr>
      <vt:lpstr>Wingdings 2</vt:lpstr>
      <vt:lpstr>Wingdings 3</vt:lpstr>
      <vt:lpstr>Concourse</vt:lpstr>
      <vt:lpstr>Office Theme</vt:lpstr>
      <vt:lpstr>Examining the use of electronic patient portals in an integrated healthcare institution</vt:lpstr>
      <vt:lpstr>Conflict of Interest Declaration: Nothing to Disclose </vt:lpstr>
      <vt:lpstr>Introduction</vt:lpstr>
      <vt:lpstr>What are Electronic Patient Portals (EPPs)?</vt:lpstr>
      <vt:lpstr>What are the benefits of an EPP?</vt:lpstr>
      <vt:lpstr>Who uses EPPs?</vt:lpstr>
      <vt:lpstr>Purpose</vt:lpstr>
      <vt:lpstr>Group Health Centre myCare</vt:lpstr>
      <vt:lpstr>PowerPoint Presentation</vt:lpstr>
      <vt:lpstr>myCARE Home Page</vt:lpstr>
      <vt:lpstr>Inbox –Message List</vt:lpstr>
      <vt:lpstr>Ask Your Healthcare Team</vt:lpstr>
      <vt:lpstr>Test Results -Details</vt:lpstr>
      <vt:lpstr>Health Summary</vt:lpstr>
      <vt:lpstr>Medication List</vt:lpstr>
      <vt:lpstr>Schedule an Appointment</vt:lpstr>
      <vt:lpstr>Methods</vt:lpstr>
      <vt:lpstr>Methods:</vt:lpstr>
      <vt:lpstr>Method #1 – Quantitative Data</vt:lpstr>
      <vt:lpstr>Method #2 – Qualitative Data</vt:lpstr>
      <vt:lpstr>Other Measures of Interest</vt:lpstr>
      <vt:lpstr>Conclusions</vt:lpstr>
      <vt:lpstr>Funding Acknowledgements</vt:lpstr>
      <vt:lpstr>Ongoing research:</vt:lpstr>
      <vt:lpstr>References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Examining the use of electronic patient portals in an integrated healthcare institution</dc:title>
  <dc:creator>Suzanne McGuire</dc:creator>
  <cp:lastModifiedBy>Lyne</cp:lastModifiedBy>
  <cp:revision>57</cp:revision>
  <dcterms:created xsi:type="dcterms:W3CDTF">2015-05-01T15:37:45Z</dcterms:created>
  <dcterms:modified xsi:type="dcterms:W3CDTF">2015-05-28T14:46:25Z</dcterms:modified>
</cp:coreProperties>
</file>