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5" r:id="rId4"/>
    <p:sldId id="257" r:id="rId5"/>
    <p:sldId id="262" r:id="rId6"/>
    <p:sldId id="274" r:id="rId7"/>
    <p:sldId id="267" r:id="rId8"/>
    <p:sldId id="279" r:id="rId9"/>
    <p:sldId id="268" r:id="rId10"/>
    <p:sldId id="264" r:id="rId11"/>
    <p:sldId id="270" r:id="rId12"/>
    <p:sldId id="273" r:id="rId13"/>
    <p:sldId id="261" r:id="rId14"/>
    <p:sldId id="272" r:id="rId15"/>
    <p:sldId id="284" r:id="rId16"/>
    <p:sldId id="260" r:id="rId17"/>
    <p:sldId id="269" r:id="rId18"/>
    <p:sldId id="278" r:id="rId19"/>
    <p:sldId id="271" r:id="rId20"/>
    <p:sldId id="266" r:id="rId21"/>
    <p:sldId id="281" r:id="rId22"/>
    <p:sldId id="26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174" autoAdjust="0"/>
  </p:normalViewPr>
  <p:slideViewPr>
    <p:cSldViewPr snapToGrid="0">
      <p:cViewPr varScale="1">
        <p:scale>
          <a:sx n="89" d="100"/>
          <a:sy n="89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1609-963A-4B8C-9255-3C85D3DAEC15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8C594-A895-4FEF-B7F9-DFF9976C8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95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6DF37-0524-4630-92F0-336AF97C50A6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00D2E-3671-4A89-8F2A-75BBAC049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05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87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3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44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9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94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3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38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55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all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98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19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bio marker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0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5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14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6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References.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79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8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8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1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03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D2E-3671-4A89-8F2A-75BBAC049D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0EBE-DC77-41F9-BC9D-978BB9B886AA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8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4CDA-B06C-41A7-8109-573409E795BC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1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06CE-3BFB-43C5-8B98-004C9C070134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9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77" y="1714489"/>
            <a:ext cx="8420123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981" y="3470263"/>
            <a:ext cx="693421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34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60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65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0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5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35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2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AD44-DFEB-4BB9-8F8D-8E529DB481D5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74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32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27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1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F4C0-BF44-4AD7-B847-E64FEBF33194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9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5AC3-6931-472E-9C31-4BD5DB61A270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6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DC81-C3BE-46F0-8AF7-9881395670CA}" type="datetime1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6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8285-A47D-4727-97BA-41796DC90B80}" type="datetime1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7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F4C-637F-47E4-89D2-698AAE44A335}" type="datetime1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9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305B-A0A9-43FC-A777-A4DF93AC3226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7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A952-8694-497D-ABD2-D75B86E02FD1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4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7C475-447E-464F-8523-328E98F7B39F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EE591-80C7-4E1E-B47B-E03138D4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477" y="274638"/>
            <a:ext cx="8724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477" y="1600201"/>
            <a:ext cx="872492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917C-D772-4AF5-945B-5DFA2AE139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FB19-51A9-45B7-9B52-E335B3B9680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9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34.png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47343"/>
            <a:ext cx="12192000" cy="1124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74017"/>
            <a:ext cx="9144000" cy="187366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Using Hyperpolarized </a:t>
            </a:r>
            <a:r>
              <a:rPr lang="en-US" sz="4000" baseline="30000" dirty="0">
                <a:solidFill>
                  <a:schemeClr val="accent2"/>
                </a:solidFill>
              </a:rPr>
              <a:t>129</a:t>
            </a:r>
            <a:r>
              <a:rPr lang="en-US" sz="4000" dirty="0">
                <a:solidFill>
                  <a:schemeClr val="accent2"/>
                </a:solidFill>
              </a:rPr>
              <a:t>Xe MRI to Detect Impaired Cerebral Perfusion in Human Brain with Alzheimer’s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193" y="2946870"/>
            <a:ext cx="9259614" cy="672627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Tao Li</a:t>
            </a:r>
            <a:r>
              <a:rPr lang="en-US" sz="2000" baseline="30000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 , Francis T. Hane</a:t>
            </a:r>
            <a:r>
              <a:rPr lang="en-US" sz="2000" baseline="30000" dirty="0">
                <a:solidFill>
                  <a:schemeClr val="bg1"/>
                </a:solidFill>
              </a:rPr>
              <a:t>1,2</a:t>
            </a:r>
            <a:r>
              <a:rPr lang="en-US" sz="2000" dirty="0">
                <a:solidFill>
                  <a:schemeClr val="bg1"/>
                </a:solidFill>
              </a:rPr>
              <a:t> , Jane M. Lawrence-Dewar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 , Ayman Hassan</a:t>
            </a:r>
            <a:r>
              <a:rPr lang="en-US" sz="2000" baseline="30000" dirty="0">
                <a:solidFill>
                  <a:schemeClr val="bg1"/>
                </a:solidFill>
              </a:rPr>
              <a:t>3</a:t>
            </a:r>
            <a:r>
              <a:rPr lang="en-US" sz="2000" dirty="0">
                <a:solidFill>
                  <a:schemeClr val="bg1"/>
                </a:solidFill>
              </a:rPr>
              <a:t> , Karl Granberg</a:t>
            </a:r>
            <a:r>
              <a:rPr lang="en-US" sz="2000" baseline="30000" dirty="0">
                <a:solidFill>
                  <a:schemeClr val="bg1"/>
                </a:solidFill>
              </a:rPr>
              <a:t>3</a:t>
            </a:r>
            <a:r>
              <a:rPr lang="en-US" sz="2000" dirty="0">
                <a:solidFill>
                  <a:schemeClr val="bg1"/>
                </a:solidFill>
              </a:rPr>
              <a:t> , Raiili M. Pellizzari</a:t>
            </a:r>
            <a:r>
              <a:rPr lang="en-US" sz="2000" baseline="30000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 , Jennifer A. Plata</a:t>
            </a:r>
            <a:r>
              <a:rPr lang="en-US" sz="2000" baseline="30000" dirty="0">
                <a:solidFill>
                  <a:schemeClr val="bg1"/>
                </a:solidFill>
              </a:rPr>
              <a:t>1</a:t>
            </a:r>
            <a:r>
              <a:rPr lang="en-US" sz="2000" dirty="0">
                <a:solidFill>
                  <a:schemeClr val="bg1"/>
                </a:solidFill>
              </a:rPr>
              <a:t> , and Mitchell S. Albert</a:t>
            </a:r>
            <a:r>
              <a:rPr lang="en-US" sz="2000" baseline="30000" dirty="0">
                <a:solidFill>
                  <a:schemeClr val="bg1"/>
                </a:solidFill>
              </a:rPr>
              <a:t>1,2,4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81807" y="3820798"/>
            <a:ext cx="9144000" cy="9149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1400" i="1" dirty="0">
                <a:solidFill>
                  <a:schemeClr val="bg1"/>
                </a:solidFill>
              </a:rPr>
              <a:t>1. Department of Chemistry, Lakehead University,  Thunder Bay, ON, Canada, </a:t>
            </a:r>
          </a:p>
          <a:p>
            <a:pPr>
              <a:spcBef>
                <a:spcPts val="200"/>
              </a:spcBef>
            </a:pPr>
            <a:r>
              <a:rPr lang="en-US" sz="1400" i="1" dirty="0">
                <a:solidFill>
                  <a:schemeClr val="bg1"/>
                </a:solidFill>
              </a:rPr>
              <a:t>2. Thunder Bay Regional Health Research Institute, Thunder Bay, ON, Canada, </a:t>
            </a:r>
          </a:p>
          <a:p>
            <a:pPr>
              <a:spcBef>
                <a:spcPts val="200"/>
              </a:spcBef>
            </a:pPr>
            <a:r>
              <a:rPr lang="en-US" sz="1400" i="1" dirty="0">
                <a:solidFill>
                  <a:schemeClr val="bg1"/>
                </a:solidFill>
              </a:rPr>
              <a:t>3. Thunder Bay Regional Health Sciences Centre, Thunder Bay, ON, Canada, </a:t>
            </a:r>
          </a:p>
          <a:p>
            <a:pPr>
              <a:spcBef>
                <a:spcPts val="200"/>
              </a:spcBef>
            </a:pPr>
            <a:r>
              <a:rPr lang="en-US" sz="1400" i="1" dirty="0">
                <a:solidFill>
                  <a:schemeClr val="bg1"/>
                </a:solidFill>
              </a:rPr>
              <a:t>4. Northern Ontario School of Medicine, Thunder Bay, ON, Canada.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1" y="5047343"/>
            <a:ext cx="2303187" cy="1124607"/>
          </a:xfrm>
          <a:prstGeom prst="rect">
            <a:avLst/>
          </a:prstGeom>
        </p:spPr>
      </p:pic>
      <p:pic>
        <p:nvPicPr>
          <p:cNvPr id="9" name="Picture 8" descr="Corporate Idenity for Lakehead Universit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89" y="5273897"/>
            <a:ext cx="3148821" cy="671498"/>
          </a:xfrm>
          <a:prstGeom prst="rect">
            <a:avLst/>
          </a:prstGeom>
        </p:spPr>
      </p:pic>
      <p:pic>
        <p:nvPicPr>
          <p:cNvPr id="1028" name="Picture 4" descr="Image result for nosm">
            <a:extLst>
              <a:ext uri="{FF2B5EF4-FFF2-40B4-BE49-F238E27FC236}">
                <a16:creationId xmlns:a16="http://schemas.microsoft.com/office/drawing/2014/main" xmlns="" id="{EF7CB181-EE44-49D3-BB80-E70D17D74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28" y="5139349"/>
            <a:ext cx="1981754" cy="94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60"/>
    </mc:Choice>
    <mc:Fallback xmlns="">
      <p:transition spd="slow" advTm="213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Methods – Clinical 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CA" dirty="0">
                <a:solidFill>
                  <a:schemeClr val="bg1"/>
                </a:solidFill>
              </a:rPr>
              <a:t>Study participants:</a:t>
            </a:r>
          </a:p>
          <a:p>
            <a:pPr marL="673200" lvl="2" indent="-216000">
              <a:spcBef>
                <a:spcPts val="0"/>
              </a:spcBef>
              <a:spcAft>
                <a:spcPts val="1500"/>
              </a:spcAft>
            </a:pPr>
            <a:r>
              <a:rPr lang="en-CA" sz="2400" dirty="0">
                <a:solidFill>
                  <a:schemeClr val="bg1"/>
                </a:solidFill>
              </a:rPr>
              <a:t>AD participants : n = 4, age </a:t>
            </a:r>
            <a:r>
              <a:rPr lang="en-US" sz="2400" dirty="0">
                <a:solidFill>
                  <a:schemeClr val="bg1"/>
                </a:solidFill>
              </a:rPr>
              <a:t>72 ± 7,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err="1">
                <a:solidFill>
                  <a:schemeClr val="bg1"/>
                </a:solidFill>
              </a:rPr>
              <a:t>MoCA</a:t>
            </a:r>
            <a:r>
              <a:rPr lang="en-CA" sz="2400" dirty="0">
                <a:solidFill>
                  <a:schemeClr val="bg1"/>
                </a:solidFill>
              </a:rPr>
              <a:t> score 21 </a:t>
            </a:r>
            <a:r>
              <a:rPr lang="en-US" sz="2400" dirty="0">
                <a:solidFill>
                  <a:schemeClr val="bg1"/>
                </a:solidFill>
              </a:rPr>
              <a:t>±</a:t>
            </a:r>
            <a:r>
              <a:rPr lang="en-CA" sz="2400" dirty="0">
                <a:solidFill>
                  <a:schemeClr val="bg1"/>
                </a:solidFill>
              </a:rPr>
              <a:t> 3, </a:t>
            </a:r>
            <a:endParaRPr lang="en-US" sz="2400" dirty="0">
              <a:solidFill>
                <a:schemeClr val="bg1"/>
              </a:solidFill>
            </a:endParaRPr>
          </a:p>
          <a:p>
            <a:pPr marL="673200" lvl="2" indent="-216000">
              <a:spcBef>
                <a:spcPts val="0"/>
              </a:spcBef>
              <a:spcAft>
                <a:spcPts val="1500"/>
              </a:spcAft>
            </a:pPr>
            <a:r>
              <a:rPr lang="en-CA" sz="2400" dirty="0">
                <a:solidFill>
                  <a:schemeClr val="bg1"/>
                </a:solidFill>
              </a:rPr>
              <a:t>Healthy participants: n = 6, </a:t>
            </a:r>
            <a:r>
              <a:rPr lang="en-US" sz="2400" dirty="0">
                <a:solidFill>
                  <a:schemeClr val="bg1"/>
                </a:solidFill>
              </a:rPr>
              <a:t>age 70 ± 5,</a:t>
            </a:r>
            <a:r>
              <a:rPr lang="en-CA" sz="2400" dirty="0">
                <a:solidFill>
                  <a:schemeClr val="bg1"/>
                </a:solidFill>
              </a:rPr>
              <a:t> </a:t>
            </a:r>
            <a:r>
              <a:rPr lang="en-CA" sz="2400" dirty="0" err="1">
                <a:solidFill>
                  <a:schemeClr val="bg1"/>
                </a:solidFill>
              </a:rPr>
              <a:t>MoCA</a:t>
            </a:r>
            <a:r>
              <a:rPr lang="en-CA" sz="2400" dirty="0">
                <a:solidFill>
                  <a:schemeClr val="bg1"/>
                </a:solidFill>
              </a:rPr>
              <a:t> score </a:t>
            </a:r>
            <a:r>
              <a:rPr lang="en-US" sz="2400" dirty="0">
                <a:solidFill>
                  <a:schemeClr val="bg1"/>
                </a:solidFill>
              </a:rPr>
              <a:t>28 ± 1. </a:t>
            </a:r>
            <a:endParaRPr lang="en-US" dirty="0">
              <a:solidFill>
                <a:schemeClr val="bg1"/>
              </a:solidFill>
            </a:endParaRPr>
          </a:p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chemeClr val="bg1"/>
                </a:solidFill>
              </a:rPr>
              <a:t>Montreal Cognitive Assessment (</a:t>
            </a:r>
            <a:r>
              <a:rPr lang="en-US" dirty="0" err="1">
                <a:solidFill>
                  <a:schemeClr val="bg1"/>
                </a:solidFill>
              </a:rPr>
              <a:t>MoCA</a:t>
            </a:r>
            <a:r>
              <a:rPr lang="en-US" dirty="0">
                <a:solidFill>
                  <a:schemeClr val="bg1"/>
                </a:solidFill>
              </a:rPr>
              <a:t>) was used to assess the cognitive level of all participants.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641369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i="1" dirty="0">
                <a:solidFill>
                  <a:schemeClr val="bg1"/>
                </a:solidFill>
              </a:rPr>
              <a:t>This study protocol had been approved by Health Canada and local Research Ethics Boards. </a:t>
            </a:r>
          </a:p>
        </p:txBody>
      </p:sp>
    </p:spTree>
    <p:extLst>
      <p:ext uri="{BB962C8B-B14F-4D97-AF65-F5344CB8AC3E}">
        <p14:creationId xmlns:p14="http://schemas.microsoft.com/office/powerpoint/2010/main" val="10170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94"/>
    </mc:Choice>
    <mc:Fallback xmlns="">
      <p:transition spd="slow" advTm="2379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Methods -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5536" cy="435133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Philips </a:t>
            </a:r>
            <a:r>
              <a:rPr lang="en-CA" dirty="0" err="1">
                <a:solidFill>
                  <a:schemeClr val="bg1"/>
                </a:solidFill>
              </a:rPr>
              <a:t>Achieva</a:t>
            </a:r>
            <a:r>
              <a:rPr lang="en-CA" dirty="0">
                <a:solidFill>
                  <a:schemeClr val="bg1"/>
                </a:solidFill>
              </a:rPr>
              <a:t> 3T clinical scanner.</a:t>
            </a:r>
          </a:p>
          <a:p>
            <a:r>
              <a:rPr lang="en-CA" dirty="0">
                <a:solidFill>
                  <a:schemeClr val="bg1"/>
                </a:solidFill>
              </a:rPr>
              <a:t>CMRS Dual-Brain </a:t>
            </a:r>
            <a:r>
              <a:rPr lang="en-CA" baseline="30000" dirty="0">
                <a:solidFill>
                  <a:schemeClr val="bg1"/>
                </a:solidFill>
              </a:rPr>
              <a:t>129</a:t>
            </a:r>
            <a:r>
              <a:rPr lang="en-CA" dirty="0">
                <a:solidFill>
                  <a:schemeClr val="bg1"/>
                </a:solidFill>
              </a:rPr>
              <a:t>Xe - </a:t>
            </a:r>
            <a:r>
              <a:rPr lang="en-CA" baseline="30000" dirty="0">
                <a:solidFill>
                  <a:schemeClr val="bg1"/>
                </a:solidFill>
              </a:rPr>
              <a:t>1</a:t>
            </a:r>
            <a:r>
              <a:rPr lang="en-CA" dirty="0">
                <a:solidFill>
                  <a:schemeClr val="bg1"/>
                </a:solidFill>
              </a:rPr>
              <a:t>H dual-tuned quadrature coil.</a:t>
            </a:r>
          </a:p>
          <a:p>
            <a:r>
              <a:rPr lang="en-CA" dirty="0" err="1">
                <a:solidFill>
                  <a:schemeClr val="bg1"/>
                </a:solidFill>
              </a:rPr>
              <a:t>Xemed</a:t>
            </a:r>
            <a:r>
              <a:rPr lang="en-CA" dirty="0">
                <a:solidFill>
                  <a:schemeClr val="bg1"/>
                </a:solidFill>
              </a:rPr>
              <a:t> SEOP xenon polarizer (enriched xenon-129 to 30% polarization).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69423"/>
            <a:ext cx="3431239" cy="26994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409" y="3569423"/>
            <a:ext cx="1952714" cy="2742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250" y="3569423"/>
            <a:ext cx="2952311" cy="27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81"/>
    </mc:Choice>
    <mc:Fallback xmlns="">
      <p:transition spd="slow" advTm="2168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Results - </a:t>
            </a:r>
            <a:r>
              <a:rPr lang="en-US" baseline="30000" dirty="0">
                <a:solidFill>
                  <a:schemeClr val="accent2"/>
                </a:solidFill>
              </a:rPr>
              <a:t>129</a:t>
            </a:r>
            <a:r>
              <a:rPr lang="en-US" dirty="0">
                <a:solidFill>
                  <a:schemeClr val="accent2"/>
                </a:solidFill>
              </a:rPr>
              <a:t>Xe Dynamic Images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012" y="3610770"/>
            <a:ext cx="4737610" cy="15774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012" y="1681177"/>
            <a:ext cx="4737610" cy="1575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501" y="1802201"/>
            <a:ext cx="4792443" cy="1642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357" y="3610771"/>
            <a:ext cx="4792443" cy="162877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253548" y="1387126"/>
            <a:ext cx="1108838" cy="4150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Sagittal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313722" y="1411751"/>
            <a:ext cx="876300" cy="3945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Axial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94214" y="2414570"/>
            <a:ext cx="1173671" cy="417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600" dirty="0">
                <a:solidFill>
                  <a:schemeClr val="bg1"/>
                </a:solidFill>
              </a:rPr>
              <a:t>Healthy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72017" y="4230641"/>
            <a:ext cx="618064" cy="3890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382012" y="1794546"/>
            <a:ext cx="9632698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195822" y="1802201"/>
            <a:ext cx="0" cy="35177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382012" y="3527376"/>
            <a:ext cx="97089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382012" y="5319956"/>
            <a:ext cx="96997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2334040" y="5586559"/>
            <a:ext cx="7723563" cy="50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Three dynamics images were acquired in each view.</a:t>
            </a:r>
          </a:p>
        </p:txBody>
      </p:sp>
    </p:spTree>
    <p:extLst>
      <p:ext uri="{BB962C8B-B14F-4D97-AF65-F5344CB8AC3E}">
        <p14:creationId xmlns:p14="http://schemas.microsoft.com/office/powerpoint/2010/main" val="18076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6"/>
    </mc:Choice>
    <mc:Fallback xmlns="">
      <p:transition spd="slow" advTm="1744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Results - </a:t>
            </a:r>
            <a:r>
              <a:rPr lang="en-US" baseline="30000" dirty="0">
                <a:solidFill>
                  <a:schemeClr val="accent2"/>
                </a:solidFill>
              </a:rPr>
              <a:t>129</a:t>
            </a:r>
            <a:r>
              <a:rPr lang="en-US" dirty="0">
                <a:solidFill>
                  <a:schemeClr val="accent2"/>
                </a:solidFill>
              </a:rPr>
              <a:t>Xe Dynamic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4710" cy="10857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SNR of each dynamic image was normalized with respect to that of the first one.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11367"/>
            <a:ext cx="2698168" cy="2340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369" y="2911366"/>
            <a:ext cx="2710160" cy="2340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529" y="2911365"/>
            <a:ext cx="2679586" cy="234015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050622" y="5497388"/>
            <a:ext cx="1681654" cy="50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dynamic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79806" y="5497389"/>
            <a:ext cx="1813032" cy="50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3</a:t>
            </a:r>
            <a:r>
              <a:rPr lang="en-US" sz="2400" baseline="30000" dirty="0">
                <a:solidFill>
                  <a:schemeClr val="bg1"/>
                </a:solidFill>
              </a:rPr>
              <a:t>rd</a:t>
            </a:r>
            <a:r>
              <a:rPr lang="en-US" sz="2400" dirty="0">
                <a:solidFill>
                  <a:schemeClr val="bg1"/>
                </a:solidFill>
              </a:rPr>
              <a:t> dynamics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222271" y="5497390"/>
            <a:ext cx="2131529" cy="50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H Localization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375361" y="5497387"/>
            <a:ext cx="1623846" cy="50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dynamic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115" y="2911364"/>
            <a:ext cx="2336900" cy="23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47"/>
    </mc:Choice>
    <mc:Fallback xmlns="">
      <p:transition spd="slow" advTm="2354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Results - </a:t>
            </a:r>
            <a:r>
              <a:rPr lang="en-US" baseline="30000" dirty="0">
                <a:solidFill>
                  <a:schemeClr val="accent2"/>
                </a:solidFill>
              </a:rPr>
              <a:t>129</a:t>
            </a:r>
            <a:r>
              <a:rPr lang="en-US" dirty="0">
                <a:solidFill>
                  <a:schemeClr val="accent2"/>
                </a:solidFill>
              </a:rPr>
              <a:t>Xe Dynamic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9515"/>
            <a:ext cx="4495800" cy="22103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slower decay of the signal were observed in AD participants, but it’s not statistically significant (p = 0.37).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4" y="2018679"/>
            <a:ext cx="5564287" cy="39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35"/>
    </mc:Choice>
    <mc:Fallback xmlns="">
      <p:transition spd="slow" advTm="1703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Results – High Resolution Spectroscopy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012"/>
            <a:ext cx="3535680" cy="4351338"/>
          </a:xfrm>
        </p:spPr>
        <p:txBody>
          <a:bodyPr>
            <a:normAutofit fontScale="92500" lnSpcReduction="10000"/>
          </a:bodyPr>
          <a:lstStyle/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chemeClr val="bg1"/>
                </a:solidFill>
              </a:rPr>
              <a:t>Four of five previously identified xenon peaks are well resolved.</a:t>
            </a:r>
          </a:p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chemeClr val="bg1"/>
                </a:solidFill>
              </a:rPr>
              <a:t>The peak from interstitial fluid/CSF (199ppm) is barely observable.</a:t>
            </a:r>
          </a:p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chemeClr val="bg1"/>
                </a:solidFill>
              </a:rPr>
              <a:t>No significant differences were found between the two groups.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859" y="1690688"/>
            <a:ext cx="7028021" cy="42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64"/>
    </mc:Choice>
    <mc:Fallback xmlns="">
      <p:transition spd="slow" advTm="3206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Results - </a:t>
            </a:r>
            <a:r>
              <a:rPr lang="en-US" baseline="30000" dirty="0">
                <a:solidFill>
                  <a:schemeClr val="accent2"/>
                </a:solidFill>
              </a:rPr>
              <a:t>129</a:t>
            </a:r>
            <a:r>
              <a:rPr lang="en-US" dirty="0">
                <a:solidFill>
                  <a:schemeClr val="accent2"/>
                </a:solidFill>
              </a:rPr>
              <a:t>Xe Wash-out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 both gray matter and white matter, xenon wash-out time is significantly longer in AD group than in the age-matched healthy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04085" y="6072982"/>
            <a:ext cx="8807115" cy="566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Gray Matter                                           White Matter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39F4D0-0D55-4E89-B985-39759E0EA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16251"/>
            <a:ext cx="5137298" cy="2901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8882657-EFAD-435C-9F57-037707654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43" y="3016251"/>
            <a:ext cx="5146157" cy="29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96"/>
    </mc:Choice>
    <mc:Fallback xmlns="">
      <p:transition spd="slow" advTm="2379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Xenon Washout Spectroscopy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71166"/>
                <a:ext cx="6284495" cy="462783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dirty="0">
                    <a:solidFill>
                      <a:schemeClr val="bg1"/>
                    </a:solidFill>
                  </a:rPr>
                  <a:t>The measured xenon washout signals were fitted to the following model:</a:t>
                </a:r>
              </a:p>
              <a:p>
                <a:endParaRPr lang="en-CA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  where                           , and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is</a:t>
                </a:r>
                <a:r>
                  <a:rPr lang="en-US" dirty="0">
                    <a:solidFill>
                      <a:srgbClr val="FF0000"/>
                    </a:solidFill>
                  </a:rPr>
                  <a:t> cerebral perfusion</a:t>
                </a:r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𝑡𝑖𝑠𝑠𝑢𝑒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𝐵𝑙𝑜𝑜𝑑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Xenon partition coefficient,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en-US" dirty="0">
                    <a:solidFill>
                      <a:schemeClr val="bg1"/>
                    </a:solidFill>
                  </a:rPr>
                  <a:t> is xenon relaxation time in tissue.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71166"/>
                <a:ext cx="6284495" cy="4627835"/>
              </a:xfrm>
              <a:blipFill>
                <a:blip r:embed="rId3"/>
                <a:stretch>
                  <a:fillRect l="-1748" t="-2635" r="-971" b="-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8069" y="2608943"/>
                <a:ext cx="6863255" cy="711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sup>
                      </m:sSup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69" y="2608943"/>
                <a:ext cx="6863255" cy="7119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447893" y="6356350"/>
            <a:ext cx="6824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Martin </a:t>
            </a:r>
            <a:r>
              <a:rPr lang="en-US" sz="1400" i="1" dirty="0">
                <a:solidFill>
                  <a:schemeClr val="bg1"/>
                </a:solidFill>
              </a:rPr>
              <a:t>et al</a:t>
            </a:r>
            <a:r>
              <a:rPr lang="en-US" sz="1400" dirty="0">
                <a:solidFill>
                  <a:schemeClr val="bg1"/>
                </a:solidFill>
              </a:rPr>
              <a:t>. J </a:t>
            </a:r>
            <a:r>
              <a:rPr lang="en-US" sz="1400" dirty="0" err="1">
                <a:solidFill>
                  <a:schemeClr val="bg1"/>
                </a:solidFill>
              </a:rPr>
              <a:t>Magn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Reson</a:t>
            </a:r>
            <a:r>
              <a:rPr lang="en-US" sz="1400" dirty="0">
                <a:solidFill>
                  <a:schemeClr val="bg1"/>
                </a:solidFill>
              </a:rPr>
              <a:t> Imaging.  1997 Sep-Oct;7(5):848-54.</a:t>
            </a:r>
            <a:endParaRPr lang="en-CA" sz="1400" i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044" y="2071069"/>
            <a:ext cx="4189834" cy="299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97380" y="3397633"/>
                <a:ext cx="2331720" cy="98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380" y="3397633"/>
                <a:ext cx="2331720" cy="9839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81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39"/>
    </mc:Choice>
    <mc:Fallback xmlns="">
      <p:transition spd="slow" advTm="6723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Results - </a:t>
            </a:r>
            <a:r>
              <a:rPr lang="en-US" baseline="30000" dirty="0">
                <a:solidFill>
                  <a:schemeClr val="accent2"/>
                </a:solidFill>
              </a:rPr>
              <a:t>129</a:t>
            </a:r>
            <a:r>
              <a:rPr lang="en-US" dirty="0">
                <a:solidFill>
                  <a:schemeClr val="accent2"/>
                </a:solidFill>
              </a:rPr>
              <a:t>Xe Wash-out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1722"/>
                <a:ext cx="10515600" cy="4635242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values derived from xenon wash-out time from the two groups were significantly different in both gray matter and white matter (p &lt; 0.01), largely attributed to a degraded cerebral perfusion in AD group.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1722"/>
                <a:ext cx="10515600" cy="4635242"/>
              </a:xfrm>
              <a:blipFill>
                <a:blip r:embed="rId3"/>
                <a:stretch>
                  <a:fillRect l="-1043" t="-2237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10509" y="6211888"/>
            <a:ext cx="8807115" cy="566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5C8882D-ECAA-4334-8500-93565061E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08" y="2953722"/>
            <a:ext cx="5886119" cy="34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6"/>
    </mc:Choice>
    <mc:Fallback xmlns="">
      <p:transition spd="slow" advTm="2235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US" sz="3200" dirty="0">
                <a:solidFill>
                  <a:schemeClr val="bg1"/>
                </a:solidFill>
              </a:rPr>
              <a:t>Significantly different xenon wash-out times from the brain tissues of healthy and AD participants.</a:t>
            </a:r>
          </a:p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US" sz="3200" dirty="0">
                <a:solidFill>
                  <a:schemeClr val="bg1"/>
                </a:solidFill>
              </a:rPr>
              <a:t>Resulted from degraded cerebral perfusion caused by AD.</a:t>
            </a:r>
          </a:p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US" sz="3200" dirty="0">
                <a:solidFill>
                  <a:schemeClr val="bg1"/>
                </a:solidFill>
              </a:rPr>
              <a:t>T</a:t>
            </a:r>
            <a:r>
              <a:rPr lang="en-US" sz="3200" baseline="-25000" dirty="0">
                <a:solidFill>
                  <a:schemeClr val="bg1"/>
                </a:solidFill>
              </a:rPr>
              <a:t>1 </a:t>
            </a:r>
            <a:r>
              <a:rPr lang="en-US" sz="3200" dirty="0">
                <a:solidFill>
                  <a:schemeClr val="bg1"/>
                </a:solidFill>
              </a:rPr>
              <a:t>relaxation time of Xenon in brain tissues healthy group and the AD group could contribute to the difference.  </a:t>
            </a:r>
          </a:p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US" sz="3200" dirty="0">
                <a:solidFill>
                  <a:schemeClr val="bg1"/>
                </a:solidFill>
              </a:rPr>
              <a:t>A third compartment containing dissolved xenon can also lead to a different wash-out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4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01"/>
    </mc:Choice>
    <mc:Fallback xmlns="">
      <p:transition spd="slow" advTm="538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Faculty/Presenter Disclosure</a:t>
            </a:r>
            <a:br>
              <a:rPr lang="en-CA" dirty="0"/>
            </a:br>
            <a:r>
              <a:rPr lang="en-CA" dirty="0"/>
              <a:t>Slide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CA" sz="2400" dirty="0">
                <a:solidFill>
                  <a:srgbClr val="FF0000"/>
                </a:solidFill>
                <a:latin typeface="Calibri"/>
              </a:rPr>
              <a:t>Tao Li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CA" sz="2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CA" sz="2400" b="1" dirty="0">
                <a:solidFill>
                  <a:prstClr val="black"/>
                </a:solidFill>
                <a:latin typeface="Calibri"/>
              </a:rPr>
              <a:t>Relationships with commercial interests: NONE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CA" sz="2400" b="1" dirty="0">
                <a:solidFill>
                  <a:prstClr val="black"/>
                </a:solidFill>
                <a:latin typeface="Calibri"/>
              </a:rPr>
              <a:t>Potential for conflict(s) of interest: NONE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3959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969"/>
            <a:ext cx="10761921" cy="1885138"/>
          </a:xfrm>
        </p:spPr>
        <p:txBody>
          <a:bodyPr>
            <a:normAutofit/>
          </a:bodyPr>
          <a:lstStyle/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US" sz="3200" dirty="0">
                <a:solidFill>
                  <a:schemeClr val="bg1"/>
                </a:solidFill>
              </a:rPr>
              <a:t>The study demonstrated that HP </a:t>
            </a:r>
            <a:r>
              <a:rPr lang="en-US" sz="3200" baseline="30000" dirty="0">
                <a:solidFill>
                  <a:schemeClr val="bg1"/>
                </a:solidFill>
              </a:rPr>
              <a:t>129</a:t>
            </a:r>
            <a:r>
              <a:rPr lang="en-US" sz="3200" dirty="0">
                <a:solidFill>
                  <a:schemeClr val="bg1"/>
                </a:solidFill>
              </a:rPr>
              <a:t>Xe MRI is potentially a sensitive bio-marker to probe physiological changes caused by AD, and possibly for other neurodegenerative diseases as well, at an early predementia stage.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53"/>
    </mc:Choice>
    <mc:Fallback xmlns="">
      <p:transition spd="slow" advTm="2255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051" y="1690688"/>
            <a:ext cx="5400675" cy="44116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Dr. Seda </a:t>
            </a:r>
            <a:r>
              <a:rPr lang="en-US" dirty="0" err="1">
                <a:solidFill>
                  <a:schemeClr val="bg1"/>
                </a:solidFill>
              </a:rPr>
              <a:t>Rafilovich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Alla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Reznik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Dr. Ayman Hassan</a:t>
            </a:r>
          </a:p>
          <a:p>
            <a:r>
              <a:rPr lang="en-US" dirty="0">
                <a:solidFill>
                  <a:schemeClr val="bg1"/>
                </a:solidFill>
              </a:rPr>
              <a:t>R.Ts and MRI technicians at Thunder Bay Regional Health Science Center</a:t>
            </a:r>
          </a:p>
          <a:p>
            <a:r>
              <a:rPr lang="en-US" dirty="0">
                <a:solidFill>
                  <a:schemeClr val="bg1"/>
                </a:solidFill>
              </a:rPr>
              <a:t>Clinical MR Solutions, LLC</a:t>
            </a:r>
          </a:p>
          <a:p>
            <a:r>
              <a:rPr lang="en-US" dirty="0" err="1">
                <a:solidFill>
                  <a:schemeClr val="bg1"/>
                </a:solidFill>
              </a:rPr>
              <a:t>Xemed</a:t>
            </a:r>
            <a:r>
              <a:rPr lang="en-US" dirty="0">
                <a:solidFill>
                  <a:schemeClr val="bg1"/>
                </a:solidFill>
              </a:rPr>
              <a:t>, LLC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69" y="4507929"/>
            <a:ext cx="3265387" cy="1594433"/>
          </a:xfrm>
          <a:prstGeom prst="rect">
            <a:avLst/>
          </a:prstGeom>
        </p:spPr>
      </p:pic>
      <p:pic>
        <p:nvPicPr>
          <p:cNvPr id="6" name="Picture 5" descr="Corporate Idenity for Lakehead Universit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69" y="3359253"/>
            <a:ext cx="3265387" cy="696356"/>
          </a:xfrm>
          <a:prstGeom prst="rect">
            <a:avLst/>
          </a:prstGeom>
        </p:spPr>
      </p:pic>
      <p:pic>
        <p:nvPicPr>
          <p:cNvPr id="7" name="Picture 2" descr="Image result for weston brain institu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69" y="1778762"/>
            <a:ext cx="3265868" cy="112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89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0"/>
    </mc:Choice>
    <mc:Fallback xmlns="">
      <p:transition spd="slow" advTm="1236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445" y="3690842"/>
            <a:ext cx="5071110" cy="100457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</a:rPr>
              <a:t>Thank you!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46238"/>
            <a:ext cx="12192000" cy="55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8700AE-6D8B-4E01-B369-F766D8B0D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146013"/>
            <a:ext cx="76866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8"/>
    </mc:Choice>
    <mc:Fallback xmlns="">
      <p:transition spd="slow" advTm="723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6744"/>
            <a:ext cx="10515600" cy="4351338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Hyperpolarized (HP) xenon-129 (</a:t>
            </a:r>
            <a:r>
              <a:rPr lang="en-CA" baseline="30000" dirty="0">
                <a:solidFill>
                  <a:schemeClr val="bg1"/>
                </a:solidFill>
              </a:rPr>
              <a:t>129</a:t>
            </a:r>
            <a:r>
              <a:rPr lang="en-CA" dirty="0">
                <a:solidFill>
                  <a:schemeClr val="bg1"/>
                </a:solidFill>
              </a:rPr>
              <a:t>Xe) MRI has long been used to study structural and functional information of the lungs. </a:t>
            </a:r>
          </a:p>
          <a:p>
            <a:r>
              <a:rPr lang="en-CA" dirty="0">
                <a:solidFill>
                  <a:schemeClr val="bg1"/>
                </a:solidFill>
              </a:rPr>
              <a:t>Inhaled Xenon gas can dissolve in the blood and be carried to brain tissues by cerebral blood flow (CBF), this makes it potentially a powerful tool to probe the </a:t>
            </a:r>
            <a:r>
              <a:rPr lang="en-CA" sz="2400" dirty="0">
                <a:solidFill>
                  <a:schemeClr val="bg1"/>
                </a:solidFill>
              </a:rPr>
              <a:t>physiological</a:t>
            </a:r>
            <a:r>
              <a:rPr lang="en-CA" dirty="0">
                <a:solidFill>
                  <a:schemeClr val="bg1"/>
                </a:solidFill>
              </a:rPr>
              <a:t> and functional information of the 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6D7F51-B22B-43A2-92CF-0D6F1F957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948" y="4375150"/>
            <a:ext cx="7666383" cy="19812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92F83DBE-DF45-4BA2-AD7D-9D83C8474592}"/>
              </a:ext>
            </a:extLst>
          </p:cNvPr>
          <p:cNvSpPr txBox="1">
            <a:spLocks/>
          </p:cNvSpPr>
          <p:nvPr/>
        </p:nvSpPr>
        <p:spPr>
          <a:xfrm>
            <a:off x="3745832" y="63561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</a:rPr>
              <a:t>Albert et al. </a:t>
            </a:r>
            <a:r>
              <a:rPr lang="en-US" dirty="0">
                <a:solidFill>
                  <a:schemeClr val="bg1"/>
                </a:solidFill>
              </a:rPr>
              <a:t>Nature, 1994</a:t>
            </a:r>
          </a:p>
        </p:txBody>
      </p:sp>
    </p:spTree>
    <p:extLst>
      <p:ext uri="{BB962C8B-B14F-4D97-AF65-F5344CB8AC3E}">
        <p14:creationId xmlns:p14="http://schemas.microsoft.com/office/powerpoint/2010/main" val="7125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17"/>
    </mc:Choice>
    <mc:Fallback xmlns="">
      <p:transition spd="slow" advTm="2931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aseline="30000" dirty="0">
                <a:solidFill>
                  <a:schemeClr val="accent2"/>
                </a:solidFill>
              </a:rPr>
              <a:t>129</a:t>
            </a:r>
            <a:r>
              <a:rPr lang="en-US" dirty="0">
                <a:solidFill>
                  <a:schemeClr val="accent2"/>
                </a:solidFill>
              </a:rPr>
              <a:t>Xe Brain Study – Preclinical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13264" y="3548583"/>
            <a:ext cx="1583094" cy="22477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998" y="3657826"/>
            <a:ext cx="2608144" cy="22843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40648" y="5931237"/>
            <a:ext cx="1928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i="1" dirty="0" err="1">
                <a:solidFill>
                  <a:schemeClr val="bg1"/>
                </a:solidFill>
              </a:rPr>
              <a:t>Mazzanti</a:t>
            </a:r>
            <a:r>
              <a:rPr lang="en-CA" sz="1400" i="1" dirty="0">
                <a:solidFill>
                  <a:schemeClr val="bg1"/>
                </a:solidFill>
              </a:rPr>
              <a:t> et al. (2011)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0906" y="5949980"/>
            <a:ext cx="1928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i="1" dirty="0">
                <a:solidFill>
                  <a:schemeClr val="bg1"/>
                </a:solidFill>
              </a:rPr>
              <a:t>Zhou et al. (2010)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8493" y="5942181"/>
            <a:ext cx="1928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i="1" dirty="0">
                <a:solidFill>
                  <a:schemeClr val="bg1"/>
                </a:solidFill>
              </a:rPr>
              <a:t>Swanson et al. (1997)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817" y="4130767"/>
            <a:ext cx="4638675" cy="1338471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HP </a:t>
            </a:r>
            <a:r>
              <a:rPr lang="en-US" baseline="30000" dirty="0">
                <a:solidFill>
                  <a:schemeClr val="bg1"/>
                </a:solidFill>
              </a:rPr>
              <a:t>129</a:t>
            </a:r>
            <a:r>
              <a:rPr lang="en-US" dirty="0">
                <a:solidFill>
                  <a:schemeClr val="bg1"/>
                </a:solidFill>
              </a:rPr>
              <a:t>Xe brain MRI studies have been conducted in animal models by numerus groups through the years.</a:t>
            </a:r>
          </a:p>
          <a:p>
            <a:r>
              <a:rPr lang="en-US" dirty="0">
                <a:solidFill>
                  <a:schemeClr val="bg1"/>
                </a:solidFill>
              </a:rPr>
              <a:t>Advanced brain studies such as stroke and fMRI using this technique have also been investigated.</a:t>
            </a:r>
          </a:p>
        </p:txBody>
      </p:sp>
    </p:spTree>
    <p:extLst>
      <p:ext uri="{BB962C8B-B14F-4D97-AF65-F5344CB8AC3E}">
        <p14:creationId xmlns:p14="http://schemas.microsoft.com/office/powerpoint/2010/main" val="1479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30"/>
    </mc:Choice>
    <mc:Fallback xmlns="">
      <p:transition spd="slow" advTm="2463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aseline="30000" dirty="0">
                <a:solidFill>
                  <a:schemeClr val="accent2"/>
                </a:solidFill>
              </a:rPr>
              <a:t>129</a:t>
            </a:r>
            <a:r>
              <a:rPr lang="en-US" dirty="0">
                <a:solidFill>
                  <a:schemeClr val="accent2"/>
                </a:solidFill>
              </a:rPr>
              <a:t>Xe Brain Study - Human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95862" cy="4351338"/>
          </a:xfrm>
        </p:spPr>
        <p:txBody>
          <a:bodyPr/>
          <a:lstStyle/>
          <a:p>
            <a:r>
              <a:rPr lang="en-US" baseline="30000" dirty="0">
                <a:solidFill>
                  <a:schemeClr val="bg1"/>
                </a:solidFill>
              </a:rPr>
              <a:t>129</a:t>
            </a:r>
            <a:r>
              <a:rPr lang="en-US" dirty="0">
                <a:solidFill>
                  <a:schemeClr val="bg1"/>
                </a:solidFill>
              </a:rPr>
              <a:t>Xe human brain images have been acquired in  recent years.</a:t>
            </a:r>
          </a:p>
          <a:p>
            <a:r>
              <a:rPr lang="en-US" dirty="0">
                <a:solidFill>
                  <a:schemeClr val="bg1"/>
                </a:solidFill>
              </a:rPr>
              <a:t>We have started to explore using HP </a:t>
            </a:r>
            <a:r>
              <a:rPr lang="en-US" baseline="30000" dirty="0">
                <a:solidFill>
                  <a:schemeClr val="bg1"/>
                </a:solidFill>
              </a:rPr>
              <a:t>129</a:t>
            </a:r>
            <a:r>
              <a:rPr lang="en-US" dirty="0">
                <a:solidFill>
                  <a:schemeClr val="bg1"/>
                </a:solidFill>
              </a:rPr>
              <a:t>Xe MRI as a tool to probe and assess physiological and functional changes in the brain.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8" y="1797288"/>
            <a:ext cx="5840918" cy="20223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55791" y="3847405"/>
            <a:ext cx="2442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i="1" dirty="0">
                <a:solidFill>
                  <a:schemeClr val="bg1"/>
                </a:solidFill>
              </a:rPr>
              <a:t>Rao et al. (2015-2016)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792" y="4160896"/>
            <a:ext cx="1792634" cy="17104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37762" y="5988356"/>
            <a:ext cx="1928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i="1" dirty="0">
                <a:solidFill>
                  <a:schemeClr val="bg1"/>
                </a:solidFill>
              </a:rPr>
              <a:t>Li et al. (2017)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5564" y="4130855"/>
            <a:ext cx="2362722" cy="17972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1925" y="3934091"/>
            <a:ext cx="2104829" cy="199404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08765" y="5988355"/>
            <a:ext cx="1554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i="1" dirty="0">
                <a:solidFill>
                  <a:schemeClr val="bg1"/>
                </a:solidFill>
              </a:rPr>
              <a:t>Rao et al. (2017)</a:t>
            </a:r>
          </a:p>
        </p:txBody>
      </p:sp>
    </p:spTree>
    <p:extLst>
      <p:ext uri="{BB962C8B-B14F-4D97-AF65-F5344CB8AC3E}">
        <p14:creationId xmlns:p14="http://schemas.microsoft.com/office/powerpoint/2010/main" val="3643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43"/>
    </mc:Choice>
    <mc:Fallback xmlns="">
      <p:transition spd="slow" advTm="2724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Alzheimer’s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14660" cy="4530725"/>
          </a:xfrm>
        </p:spPr>
        <p:txBody>
          <a:bodyPr>
            <a:normAutofit/>
          </a:bodyPr>
          <a:lstStyle/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chemeClr val="bg1"/>
                </a:solidFill>
              </a:rPr>
              <a:t>Alzheimer’s Disease (AD) is a neurodegenerative disease and the leading type of dementia. </a:t>
            </a:r>
          </a:p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chemeClr val="bg1"/>
                </a:solidFill>
              </a:rPr>
              <a:t>Diagnosis of AD largely relies on cognitive assessment combined with traditional MRI and CT to rule out other pathological changes in brain structure. </a:t>
            </a:r>
          </a:p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chemeClr val="bg1"/>
                </a:solidFill>
              </a:rPr>
              <a:t>Quantitative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assessment of AD can also be done with PET or SPECT,  using a radiotracer that binds to the beta-amyloid plagues. </a:t>
            </a:r>
          </a:p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US" dirty="0">
                <a:solidFill>
                  <a:schemeClr val="bg1"/>
                </a:solidFill>
              </a:rPr>
              <a:t>All at a stage when symptoms start to show.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03"/>
    </mc:Choice>
    <mc:Fallback xmlns="">
      <p:transition spd="slow" advTm="407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Study Rationale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054" y="1368228"/>
            <a:ext cx="6733189" cy="2333902"/>
          </a:xfrm>
        </p:spPr>
        <p:txBody>
          <a:bodyPr>
            <a:normAutofit/>
          </a:bodyPr>
          <a:lstStyle/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CA" dirty="0">
                <a:solidFill>
                  <a:schemeClr val="bg1"/>
                </a:solidFill>
              </a:rPr>
              <a:t>Increasing evidence has shown that  reduced CBF starts at an early, asymptomatic stage of AD.</a:t>
            </a:r>
          </a:p>
          <a:p>
            <a:pPr marL="216000" indent="-216000">
              <a:spcBef>
                <a:spcPts val="0"/>
              </a:spcBef>
              <a:spcAft>
                <a:spcPts val="1500"/>
              </a:spcAft>
            </a:pPr>
            <a:r>
              <a:rPr lang="en-CA" dirty="0">
                <a:solidFill>
                  <a:schemeClr val="bg1"/>
                </a:solidFill>
              </a:rPr>
              <a:t>Glucose uptake reduced due to degraded CBF in different stages of 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An external file that holds a picture, illustration, etc.&#10;Object name is 330_2015_3834_Fig1_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851" y="1368228"/>
            <a:ext cx="3410949" cy="44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2441" y="5816173"/>
            <a:ext cx="469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err="1">
                <a:solidFill>
                  <a:schemeClr val="bg1"/>
                </a:solidFill>
              </a:rPr>
              <a:t>Binnewijzend</a:t>
            </a:r>
            <a:r>
              <a:rPr lang="en-CA" sz="1400" dirty="0">
                <a:solidFill>
                  <a:schemeClr val="bg1"/>
                </a:solidFill>
              </a:rPr>
              <a:t> </a:t>
            </a:r>
            <a:r>
              <a:rPr lang="en-CA" sz="1400" i="1" dirty="0">
                <a:solidFill>
                  <a:schemeClr val="bg1"/>
                </a:solidFill>
              </a:rPr>
              <a:t>et al</a:t>
            </a:r>
            <a:r>
              <a:rPr lang="en-CA" sz="1400" dirty="0">
                <a:solidFill>
                  <a:schemeClr val="bg1"/>
                </a:solidFill>
              </a:rPr>
              <a:t>. (</a:t>
            </a:r>
            <a:r>
              <a:rPr lang="en-CA" sz="1400" i="1" dirty="0">
                <a:solidFill>
                  <a:schemeClr val="bg1"/>
                </a:solidFill>
              </a:rPr>
              <a:t>2017)  </a:t>
            </a:r>
            <a:r>
              <a:rPr lang="en-CA" sz="1400" dirty="0" err="1">
                <a:solidFill>
                  <a:schemeClr val="bg1"/>
                </a:solidFill>
              </a:rPr>
              <a:t>Eur</a:t>
            </a:r>
            <a:r>
              <a:rPr lang="en-CA" sz="1400" dirty="0">
                <a:solidFill>
                  <a:schemeClr val="bg1"/>
                </a:solidFill>
              </a:rPr>
              <a:t> </a:t>
            </a:r>
            <a:r>
              <a:rPr lang="en-CA" sz="1400" dirty="0" err="1">
                <a:solidFill>
                  <a:schemeClr val="bg1"/>
                </a:solidFill>
              </a:rPr>
              <a:t>Radiol</a:t>
            </a:r>
            <a:r>
              <a:rPr lang="en-CA" sz="1400" dirty="0">
                <a:solidFill>
                  <a:schemeClr val="bg1"/>
                </a:solidFill>
              </a:rPr>
              <a:t>.  Feb;26(2):506-14. </a:t>
            </a:r>
            <a:endParaRPr lang="en-CA" sz="14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8361" y="5326847"/>
            <a:ext cx="327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Jack C. de la Torre </a:t>
            </a:r>
            <a:r>
              <a:rPr lang="en-CA" sz="1400" dirty="0">
                <a:solidFill>
                  <a:schemeClr val="bg1"/>
                </a:solidFill>
              </a:rPr>
              <a:t>(2017)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J </a:t>
            </a:r>
            <a:r>
              <a:rPr lang="en-US" sz="1400" dirty="0" err="1">
                <a:solidFill>
                  <a:schemeClr val="bg1"/>
                </a:solidFill>
              </a:rPr>
              <a:t>Alzheimers</a:t>
            </a:r>
            <a:r>
              <a:rPr lang="en-US" sz="1400" dirty="0">
                <a:solidFill>
                  <a:schemeClr val="bg1"/>
                </a:solidFill>
              </a:rPr>
              <a:t> Dis</a:t>
            </a:r>
            <a:r>
              <a:rPr lang="en-CA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DOI 10.3233/JAD-161266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55889" y="6145552"/>
            <a:ext cx="10262067" cy="540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Can HP </a:t>
            </a:r>
            <a:r>
              <a:rPr lang="en-US" baseline="30000" dirty="0">
                <a:solidFill>
                  <a:schemeClr val="bg1"/>
                </a:solidFill>
              </a:rPr>
              <a:t>129</a:t>
            </a:r>
            <a:r>
              <a:rPr lang="en-US" dirty="0">
                <a:solidFill>
                  <a:schemeClr val="bg1"/>
                </a:solidFill>
              </a:rPr>
              <a:t>Xe MR detect the physiological changes at an early stage of AD?</a:t>
            </a:r>
          </a:p>
        </p:txBody>
      </p:sp>
      <p:sp>
        <p:nvSpPr>
          <p:cNvPr id="5" name="AutoShape 2" descr="Image result for question mar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70" y="6015831"/>
            <a:ext cx="494319" cy="6810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44" y="3711121"/>
            <a:ext cx="5679407" cy="15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8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09"/>
    </mc:Choice>
    <mc:Fallback xmlns="">
      <p:transition spd="slow" advTm="5120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Methods – Dynamic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Images were dynamically acquired at 10s, 20s, and 30s from the start of a 20s-breathhold after the inhalation of 1L xenon gas.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062" y="3048794"/>
            <a:ext cx="8329117" cy="1905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16289"/>
              </p:ext>
            </p:extLst>
          </p:nvPr>
        </p:nvGraphicFramePr>
        <p:xfrm>
          <a:off x="1549809" y="5345430"/>
          <a:ext cx="909238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667">
                  <a:extLst>
                    <a:ext uri="{9D8B030D-6E8A-4147-A177-3AD203B41FA5}">
                      <a16:colId xmlns:a16="http://schemas.microsoft.com/office/drawing/2014/main" xmlns="" val="1840602714"/>
                    </a:ext>
                  </a:extLst>
                </a:gridCol>
                <a:gridCol w="1227667">
                  <a:extLst>
                    <a:ext uri="{9D8B030D-6E8A-4147-A177-3AD203B41FA5}">
                      <a16:colId xmlns:a16="http://schemas.microsoft.com/office/drawing/2014/main" xmlns="" val="161016464"/>
                    </a:ext>
                  </a:extLst>
                </a:gridCol>
                <a:gridCol w="1227667">
                  <a:extLst>
                    <a:ext uri="{9D8B030D-6E8A-4147-A177-3AD203B41FA5}">
                      <a16:colId xmlns:a16="http://schemas.microsoft.com/office/drawing/2014/main" xmlns="" val="3204287202"/>
                    </a:ext>
                  </a:extLst>
                </a:gridCol>
                <a:gridCol w="1083187">
                  <a:extLst>
                    <a:ext uri="{9D8B030D-6E8A-4147-A177-3AD203B41FA5}">
                      <a16:colId xmlns:a16="http://schemas.microsoft.com/office/drawing/2014/main" xmlns="" val="939929505"/>
                    </a:ext>
                  </a:extLst>
                </a:gridCol>
                <a:gridCol w="1209367">
                  <a:extLst>
                    <a:ext uri="{9D8B030D-6E8A-4147-A177-3AD203B41FA5}">
                      <a16:colId xmlns:a16="http://schemas.microsoft.com/office/drawing/2014/main" xmlns="" val="2739685439"/>
                    </a:ext>
                  </a:extLst>
                </a:gridCol>
                <a:gridCol w="1248697">
                  <a:extLst>
                    <a:ext uri="{9D8B030D-6E8A-4147-A177-3AD203B41FA5}">
                      <a16:colId xmlns:a16="http://schemas.microsoft.com/office/drawing/2014/main" xmlns="" val="1478047322"/>
                    </a:ext>
                  </a:extLst>
                </a:gridCol>
                <a:gridCol w="1238865">
                  <a:extLst>
                    <a:ext uri="{9D8B030D-6E8A-4147-A177-3AD203B41FA5}">
                      <a16:colId xmlns:a16="http://schemas.microsoft.com/office/drawing/2014/main" xmlns="" val="2889461470"/>
                    </a:ext>
                  </a:extLst>
                </a:gridCol>
                <a:gridCol w="629264">
                  <a:extLst>
                    <a:ext uri="{9D8B030D-6E8A-4147-A177-3AD203B41FA5}">
                      <a16:colId xmlns:a16="http://schemas.microsoft.com/office/drawing/2014/main" xmlns="" val="197004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Pulse Sequence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Views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FOV</a:t>
                      </a:r>
                    </a:p>
                    <a:p>
                      <a:pPr algn="ctr"/>
                      <a:r>
                        <a:rPr lang="en-US" dirty="0"/>
                        <a:t>(mm)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Matrix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 / TE</a:t>
                      </a:r>
                    </a:p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Flip angle</a:t>
                      </a:r>
                    </a:p>
                    <a:p>
                      <a:pPr algn="ctr"/>
                      <a:r>
                        <a:rPr lang="en-US" dirty="0"/>
                        <a:t>(degree)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Bandwidth</a:t>
                      </a:r>
                    </a:p>
                    <a:p>
                      <a:pPr algn="ctr"/>
                      <a:r>
                        <a:rPr lang="en-US" dirty="0"/>
                        <a:t>(Hz/pixel)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NSA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8066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2D GRE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Sag./Ax.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250 x 250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32 x 32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250 / 0.84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3445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53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4"/>
    </mc:Choice>
    <mc:Fallback xmlns="">
      <p:transition spd="slow" advTm="1986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Methods – Xenon Washout Spectroscopy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1167"/>
            <a:ext cx="10515600" cy="4351338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Our study was to measure xenon washout times in brain tissues and compare it between the healthy and AD group.  </a:t>
            </a:r>
          </a:p>
          <a:p>
            <a:r>
              <a:rPr lang="en-CA" dirty="0">
                <a:solidFill>
                  <a:schemeClr val="bg1"/>
                </a:solidFill>
              </a:rPr>
              <a:t>MR spectra were acquired at 2 seconds intervals, starting immediately after 500ml xenon gas inhalation.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EE591-80C7-4E1E-B47B-E03138D47EAE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544" y="4100008"/>
            <a:ext cx="8369656" cy="262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67"/>
    </mc:Choice>
    <mc:Fallback xmlns="">
      <p:transition spd="slow" advTm="3736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23414</TotalTime>
  <Words>1095</Words>
  <Application>Microsoft Office PowerPoint</Application>
  <PresentationFormat>Widescreen</PresentationFormat>
  <Paragraphs>167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Myriad Pro</vt:lpstr>
      <vt:lpstr>Office Theme</vt:lpstr>
      <vt:lpstr>1_Office Theme</vt:lpstr>
      <vt:lpstr>Using Hyperpolarized 129Xe MRI to Detect Impaired Cerebral Perfusion in Human Brain with Alzheimer’s Disease</vt:lpstr>
      <vt:lpstr>Faculty/Presenter Disclosure Slide </vt:lpstr>
      <vt:lpstr>Introduction</vt:lpstr>
      <vt:lpstr>129Xe Brain Study – Preclinical</vt:lpstr>
      <vt:lpstr>129Xe Brain Study - Human</vt:lpstr>
      <vt:lpstr>Alzheimer’s Disease</vt:lpstr>
      <vt:lpstr>Study Rationale</vt:lpstr>
      <vt:lpstr>Methods – Dynamic Imaging</vt:lpstr>
      <vt:lpstr>Methods – Xenon Washout Spectroscopy</vt:lpstr>
      <vt:lpstr>Methods – Clinical Study Design</vt:lpstr>
      <vt:lpstr>Methods - Hardware</vt:lpstr>
      <vt:lpstr>Results - 129Xe Dynamic Images</vt:lpstr>
      <vt:lpstr>Results - 129Xe Dynamic Images</vt:lpstr>
      <vt:lpstr>Results - 129Xe Dynamic Images</vt:lpstr>
      <vt:lpstr>Results – High Resolution Spectroscopy</vt:lpstr>
      <vt:lpstr>Results - 129Xe Wash-out</vt:lpstr>
      <vt:lpstr>Xenon Washout Spectroscopy</vt:lpstr>
      <vt:lpstr>Results - 129Xe Wash-out</vt:lpstr>
      <vt:lpstr>Discussion</vt:lpstr>
      <vt:lpstr>Conclusions</vt:lpstr>
      <vt:lpstr>Acknowledgement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Hyperpolarized 129Xe MRI to Detect Impaired Cerebral Perfusion in Human Brain with Alzheimer’s Disease</dc:title>
  <dc:creator>Tao Li</dc:creator>
  <cp:lastModifiedBy>Lyne Morvan</cp:lastModifiedBy>
  <cp:revision>248</cp:revision>
  <dcterms:created xsi:type="dcterms:W3CDTF">2017-03-10T15:32:09Z</dcterms:created>
  <dcterms:modified xsi:type="dcterms:W3CDTF">2017-10-06T14:40:32Z</dcterms:modified>
</cp:coreProperties>
</file>