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71" r:id="rId6"/>
    <p:sldId id="284" r:id="rId7"/>
    <p:sldId id="285" r:id="rId8"/>
    <p:sldId id="287" r:id="rId9"/>
    <p:sldId id="293" r:id="rId10"/>
    <p:sldId id="283" r:id="rId11"/>
    <p:sldId id="288" r:id="rId12"/>
    <p:sldId id="290" r:id="rId13"/>
    <p:sldId id="274" r:id="rId14"/>
    <p:sldId id="279" r:id="rId15"/>
    <p:sldId id="295" r:id="rId16"/>
    <p:sldId id="299" r:id="rId17"/>
    <p:sldId id="297" r:id="rId18"/>
    <p:sldId id="298" r:id="rId19"/>
    <p:sldId id="275" r:id="rId20"/>
    <p:sldId id="296" r:id="rId21"/>
    <p:sldId id="282" r:id="rId22"/>
    <p:sldId id="264" r:id="rId23"/>
    <p:sldId id="292" r:id="rId24"/>
    <p:sldId id="300" r:id="rId25"/>
    <p:sldId id="294" r:id="rId26"/>
    <p:sldId id="277" r:id="rId27"/>
    <p:sldId id="289" r:id="rId28"/>
    <p:sldId id="301" r:id="rId29"/>
    <p:sldId id="3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Cervi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p:cViewPr varScale="1">
        <p:scale>
          <a:sx n="111" d="100"/>
          <a:sy n="111" d="100"/>
        </p:scale>
        <p:origin x="88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'Number of Patients'!$B$1</c:f>
              <c:strCache>
                <c:ptCount val="1"/>
                <c:pt idx="0">
                  <c:v>&gt;75% Telehealth</c:v>
                </c:pt>
              </c:strCache>
            </c:strRef>
          </c:tx>
          <c:spPr>
            <a:solidFill>
              <a:schemeClr val="tx1"/>
            </a:solidFill>
            <a:ln>
              <a:noFill/>
            </a:ln>
            <a:effectLst/>
          </c:spPr>
          <c:invertIfNegative val="0"/>
          <c:cat>
            <c:numRef>
              <c:f>'Number of Patients'!$A$2:$A$8</c:f>
              <c:numCache>
                <c:formatCode>General</c:formatCode>
                <c:ptCount val="7"/>
                <c:pt idx="0">
                  <c:v>2006</c:v>
                </c:pt>
                <c:pt idx="1">
                  <c:v>2007</c:v>
                </c:pt>
                <c:pt idx="2">
                  <c:v>2008</c:v>
                </c:pt>
                <c:pt idx="3">
                  <c:v>2009</c:v>
                </c:pt>
                <c:pt idx="4">
                  <c:v>2010</c:v>
                </c:pt>
                <c:pt idx="5">
                  <c:v>2011</c:v>
                </c:pt>
                <c:pt idx="6">
                  <c:v>2012</c:v>
                </c:pt>
              </c:numCache>
            </c:numRef>
          </c:cat>
          <c:val>
            <c:numRef>
              <c:f>'Number of Patients'!$B$2:$B$8</c:f>
              <c:numCache>
                <c:formatCode>General</c:formatCode>
                <c:ptCount val="7"/>
                <c:pt idx="0">
                  <c:v>607</c:v>
                </c:pt>
                <c:pt idx="1">
                  <c:v>794</c:v>
                </c:pt>
                <c:pt idx="2">
                  <c:v>1113</c:v>
                </c:pt>
                <c:pt idx="3">
                  <c:v>1671</c:v>
                </c:pt>
                <c:pt idx="4">
                  <c:v>2326</c:v>
                </c:pt>
                <c:pt idx="5">
                  <c:v>3168</c:v>
                </c:pt>
                <c:pt idx="6">
                  <c:v>3214</c:v>
                </c:pt>
              </c:numCache>
            </c:numRef>
          </c:val>
        </c:ser>
        <c:ser>
          <c:idx val="1"/>
          <c:order val="1"/>
          <c:tx>
            <c:strRef>
              <c:f>'Number of Patients'!$C$1</c:f>
              <c:strCache>
                <c:ptCount val="1"/>
                <c:pt idx="0">
                  <c:v>&lt;25% Telehealth</c:v>
                </c:pt>
              </c:strCache>
            </c:strRef>
          </c:tx>
          <c:spPr>
            <a:solidFill>
              <a:schemeClr val="bg1">
                <a:lumMod val="85000"/>
              </a:schemeClr>
            </a:solidFill>
            <a:ln>
              <a:noFill/>
            </a:ln>
            <a:effectLst/>
          </c:spPr>
          <c:invertIfNegative val="0"/>
          <c:cat>
            <c:numRef>
              <c:f>'Number of Patients'!$A$2:$A$8</c:f>
              <c:numCache>
                <c:formatCode>General</c:formatCode>
                <c:ptCount val="7"/>
                <c:pt idx="0">
                  <c:v>2006</c:v>
                </c:pt>
                <c:pt idx="1">
                  <c:v>2007</c:v>
                </c:pt>
                <c:pt idx="2">
                  <c:v>2008</c:v>
                </c:pt>
                <c:pt idx="3">
                  <c:v>2009</c:v>
                </c:pt>
                <c:pt idx="4">
                  <c:v>2010</c:v>
                </c:pt>
                <c:pt idx="5">
                  <c:v>2011</c:v>
                </c:pt>
                <c:pt idx="6">
                  <c:v>2012</c:v>
                </c:pt>
              </c:numCache>
            </c:numRef>
          </c:cat>
          <c:val>
            <c:numRef>
              <c:f>'Number of Patients'!$C$2:$C$8</c:f>
              <c:numCache>
                <c:formatCode>General</c:formatCode>
                <c:ptCount val="7"/>
                <c:pt idx="0">
                  <c:v>465</c:v>
                </c:pt>
                <c:pt idx="1">
                  <c:v>585</c:v>
                </c:pt>
                <c:pt idx="2">
                  <c:v>753</c:v>
                </c:pt>
                <c:pt idx="3">
                  <c:v>1036</c:v>
                </c:pt>
                <c:pt idx="4">
                  <c:v>1519</c:v>
                </c:pt>
                <c:pt idx="5">
                  <c:v>2047</c:v>
                </c:pt>
                <c:pt idx="6">
                  <c:v>2039</c:v>
                </c:pt>
              </c:numCache>
            </c:numRef>
          </c:val>
        </c:ser>
        <c:dLbls>
          <c:showLegendKey val="0"/>
          <c:showVal val="0"/>
          <c:showCatName val="0"/>
          <c:showSerName val="0"/>
          <c:showPercent val="0"/>
          <c:showBubbleSize val="0"/>
        </c:dLbls>
        <c:gapWidth val="150"/>
        <c:axId val="204167200"/>
        <c:axId val="142640592"/>
      </c:barChart>
      <c:catAx>
        <c:axId val="204167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640592"/>
        <c:crosses val="autoZero"/>
        <c:auto val="1"/>
        <c:lblAlgn val="ctr"/>
        <c:lblOffset val="100"/>
        <c:noMultiLvlLbl val="1"/>
      </c:catAx>
      <c:valAx>
        <c:axId val="1426405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Number of Patients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67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'Patient Retention 2'!$D$1</c:f>
              <c:strCache>
                <c:ptCount val="1"/>
                <c:pt idx="0">
                  <c:v>0-25% N=2165</c:v>
                </c:pt>
              </c:strCache>
            </c:strRef>
          </c:tx>
          <c:spPr>
            <a:ln w="19050" cap="rnd">
              <a:solidFill>
                <a:schemeClr val="tx1">
                  <a:lumMod val="50000"/>
                  <a:lumOff val="50000"/>
                </a:schemeClr>
              </a:solidFill>
              <a:prstDash val="solid"/>
              <a:round/>
            </a:ln>
            <a:effectLst/>
          </c:spPr>
          <c:marker>
            <c:symbol val="none"/>
          </c:marker>
          <c:xVal>
            <c:numRef>
              <c:f>'Patient Retention 2'!$A$2:$A$42</c:f>
              <c:numCache>
                <c:formatCode>General</c:formatCode>
                <c:ptCount val="41"/>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720</c:v>
                </c:pt>
                <c:pt idx="25">
                  <c:v>750</c:v>
                </c:pt>
                <c:pt idx="26">
                  <c:v>780</c:v>
                </c:pt>
                <c:pt idx="27">
                  <c:v>810</c:v>
                </c:pt>
                <c:pt idx="28">
                  <c:v>840</c:v>
                </c:pt>
                <c:pt idx="29">
                  <c:v>870</c:v>
                </c:pt>
                <c:pt idx="30">
                  <c:v>900</c:v>
                </c:pt>
                <c:pt idx="31">
                  <c:v>930</c:v>
                </c:pt>
                <c:pt idx="32">
                  <c:v>960</c:v>
                </c:pt>
                <c:pt idx="33">
                  <c:v>990</c:v>
                </c:pt>
                <c:pt idx="34">
                  <c:v>1020</c:v>
                </c:pt>
                <c:pt idx="35">
                  <c:v>1050</c:v>
                </c:pt>
                <c:pt idx="36">
                  <c:v>1080</c:v>
                </c:pt>
                <c:pt idx="37">
                  <c:v>1110</c:v>
                </c:pt>
                <c:pt idx="38">
                  <c:v>1140</c:v>
                </c:pt>
                <c:pt idx="39">
                  <c:v>1170</c:v>
                </c:pt>
                <c:pt idx="40">
                  <c:v>1200</c:v>
                </c:pt>
              </c:numCache>
            </c:numRef>
          </c:xVal>
          <c:yVal>
            <c:numRef>
              <c:f>'Patient Retention 2'!$D$2:$D$42</c:f>
              <c:numCache>
                <c:formatCode>0%</c:formatCode>
                <c:ptCount val="41"/>
                <c:pt idx="0">
                  <c:v>1</c:v>
                </c:pt>
                <c:pt idx="1">
                  <c:v>0.79076212471131635</c:v>
                </c:pt>
                <c:pt idx="2">
                  <c:v>0.7145496535796767</c:v>
                </c:pt>
                <c:pt idx="3">
                  <c:v>0.66697459584295615</c:v>
                </c:pt>
                <c:pt idx="4">
                  <c:v>0.63002309468822171</c:v>
                </c:pt>
                <c:pt idx="5">
                  <c:v>0.60554272517321017</c:v>
                </c:pt>
                <c:pt idx="6">
                  <c:v>0.5852193995381062</c:v>
                </c:pt>
                <c:pt idx="7">
                  <c:v>0.55935334872979214</c:v>
                </c:pt>
                <c:pt idx="8">
                  <c:v>0.53995381062355663</c:v>
                </c:pt>
                <c:pt idx="9">
                  <c:v>0.51824480369515014</c:v>
                </c:pt>
                <c:pt idx="10">
                  <c:v>0.50161662817551966</c:v>
                </c:pt>
                <c:pt idx="11">
                  <c:v>0.48683602771362589</c:v>
                </c:pt>
                <c:pt idx="12">
                  <c:v>0.47898383371824482</c:v>
                </c:pt>
                <c:pt idx="13">
                  <c:v>0.4632794457274827</c:v>
                </c:pt>
                <c:pt idx="14">
                  <c:v>0.45311778290993071</c:v>
                </c:pt>
                <c:pt idx="15">
                  <c:v>0.43926096997690534</c:v>
                </c:pt>
                <c:pt idx="16">
                  <c:v>0.43140877598152427</c:v>
                </c:pt>
                <c:pt idx="17">
                  <c:v>0.42170900692840646</c:v>
                </c:pt>
                <c:pt idx="18">
                  <c:v>0.41247113163972288</c:v>
                </c:pt>
                <c:pt idx="19">
                  <c:v>0.40831408775981526</c:v>
                </c:pt>
                <c:pt idx="20">
                  <c:v>0.39953810623556579</c:v>
                </c:pt>
                <c:pt idx="21">
                  <c:v>0.39030023094688221</c:v>
                </c:pt>
                <c:pt idx="22">
                  <c:v>0.38660508083140877</c:v>
                </c:pt>
                <c:pt idx="23">
                  <c:v>0.38198614318706697</c:v>
                </c:pt>
                <c:pt idx="24">
                  <c:v>0.37367205542725174</c:v>
                </c:pt>
                <c:pt idx="25">
                  <c:v>0.36674364896073902</c:v>
                </c:pt>
                <c:pt idx="26">
                  <c:v>0.36212471131639723</c:v>
                </c:pt>
                <c:pt idx="27">
                  <c:v>0.35519630484988451</c:v>
                </c:pt>
                <c:pt idx="28">
                  <c:v>0.35011547344110855</c:v>
                </c:pt>
                <c:pt idx="29">
                  <c:v>0.34457274826789841</c:v>
                </c:pt>
                <c:pt idx="30">
                  <c:v>0.32655889145496536</c:v>
                </c:pt>
                <c:pt idx="31">
                  <c:v>0.32424942263279444</c:v>
                </c:pt>
                <c:pt idx="32">
                  <c:v>0.32424942263279444</c:v>
                </c:pt>
                <c:pt idx="33">
                  <c:v>0.32424942263279444</c:v>
                </c:pt>
                <c:pt idx="34">
                  <c:v>0.32424942263279444</c:v>
                </c:pt>
                <c:pt idx="35">
                  <c:v>0.32424942263279444</c:v>
                </c:pt>
                <c:pt idx="36">
                  <c:v>0.32424942263279444</c:v>
                </c:pt>
                <c:pt idx="37">
                  <c:v>0.32424942263279444</c:v>
                </c:pt>
                <c:pt idx="38">
                  <c:v>0.32424942263279444</c:v>
                </c:pt>
                <c:pt idx="39">
                  <c:v>0.32424942263279444</c:v>
                </c:pt>
                <c:pt idx="40">
                  <c:v>0.32424942263279444</c:v>
                </c:pt>
              </c:numCache>
            </c:numRef>
          </c:yVal>
          <c:smooth val="1"/>
        </c:ser>
        <c:ser>
          <c:idx val="1"/>
          <c:order val="1"/>
          <c:tx>
            <c:strRef>
              <c:f>'Patient Retention 2'!$G$1</c:f>
              <c:strCache>
                <c:ptCount val="1"/>
                <c:pt idx="0">
                  <c:v>75-100% N=3689</c:v>
                </c:pt>
              </c:strCache>
            </c:strRef>
          </c:tx>
          <c:spPr>
            <a:ln w="19050" cap="rnd">
              <a:solidFill>
                <a:schemeClr val="tx1"/>
              </a:solidFill>
              <a:round/>
            </a:ln>
            <a:effectLst/>
          </c:spPr>
          <c:marker>
            <c:symbol val="none"/>
          </c:marker>
          <c:xVal>
            <c:numRef>
              <c:f>'Patient Retention 2'!$A$2:$A$42</c:f>
              <c:numCache>
                <c:formatCode>General</c:formatCode>
                <c:ptCount val="41"/>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720</c:v>
                </c:pt>
                <c:pt idx="25">
                  <c:v>750</c:v>
                </c:pt>
                <c:pt idx="26">
                  <c:v>780</c:v>
                </c:pt>
                <c:pt idx="27">
                  <c:v>810</c:v>
                </c:pt>
                <c:pt idx="28">
                  <c:v>840</c:v>
                </c:pt>
                <c:pt idx="29">
                  <c:v>870</c:v>
                </c:pt>
                <c:pt idx="30">
                  <c:v>900</c:v>
                </c:pt>
                <c:pt idx="31">
                  <c:v>930</c:v>
                </c:pt>
                <c:pt idx="32">
                  <c:v>960</c:v>
                </c:pt>
                <c:pt idx="33">
                  <c:v>990</c:v>
                </c:pt>
                <c:pt idx="34">
                  <c:v>1020</c:v>
                </c:pt>
                <c:pt idx="35">
                  <c:v>1050</c:v>
                </c:pt>
                <c:pt idx="36">
                  <c:v>1080</c:v>
                </c:pt>
                <c:pt idx="37">
                  <c:v>1110</c:v>
                </c:pt>
                <c:pt idx="38">
                  <c:v>1140</c:v>
                </c:pt>
                <c:pt idx="39">
                  <c:v>1170</c:v>
                </c:pt>
                <c:pt idx="40">
                  <c:v>1200</c:v>
                </c:pt>
              </c:numCache>
            </c:numRef>
          </c:xVal>
          <c:yVal>
            <c:numRef>
              <c:f>'Patient Retention 2'!$G$2:$G$42</c:f>
              <c:numCache>
                <c:formatCode>0%</c:formatCode>
                <c:ptCount val="41"/>
                <c:pt idx="0">
                  <c:v>1</c:v>
                </c:pt>
                <c:pt idx="1">
                  <c:v>0.84183396635919694</c:v>
                </c:pt>
                <c:pt idx="2">
                  <c:v>0.78784590341833971</c:v>
                </c:pt>
                <c:pt idx="3">
                  <c:v>0.75447639717851334</c:v>
                </c:pt>
                <c:pt idx="4">
                  <c:v>0.7202930005425936</c:v>
                </c:pt>
                <c:pt idx="5">
                  <c:v>0.69424850786760717</c:v>
                </c:pt>
                <c:pt idx="6">
                  <c:v>0.66983179598480735</c:v>
                </c:pt>
                <c:pt idx="7">
                  <c:v>0.64650027129679866</c:v>
                </c:pt>
                <c:pt idx="8">
                  <c:v>0.62859468258274553</c:v>
                </c:pt>
                <c:pt idx="9">
                  <c:v>0.61340206185567014</c:v>
                </c:pt>
                <c:pt idx="10">
                  <c:v>0.60146500271296799</c:v>
                </c:pt>
                <c:pt idx="11">
                  <c:v>0.58762886597938147</c:v>
                </c:pt>
                <c:pt idx="12">
                  <c:v>0.57569180683667931</c:v>
                </c:pt>
                <c:pt idx="13">
                  <c:v>0.566467715680955</c:v>
                </c:pt>
                <c:pt idx="14">
                  <c:v>0.55860010851871944</c:v>
                </c:pt>
                <c:pt idx="15">
                  <c:v>0.55317417254476398</c:v>
                </c:pt>
                <c:pt idx="16">
                  <c:v>0.54422137818773741</c:v>
                </c:pt>
                <c:pt idx="17">
                  <c:v>0.53716766142159522</c:v>
                </c:pt>
                <c:pt idx="18">
                  <c:v>0.52984264785675528</c:v>
                </c:pt>
                <c:pt idx="19">
                  <c:v>0.52441671188279981</c:v>
                </c:pt>
                <c:pt idx="20">
                  <c:v>0.5192620727075421</c:v>
                </c:pt>
                <c:pt idx="21">
                  <c:v>0.51383613673358652</c:v>
                </c:pt>
                <c:pt idx="22">
                  <c:v>0.51030927835051543</c:v>
                </c:pt>
                <c:pt idx="23">
                  <c:v>0.50651112316874658</c:v>
                </c:pt>
                <c:pt idx="24">
                  <c:v>0.50325556158437335</c:v>
                </c:pt>
                <c:pt idx="25">
                  <c:v>0.49891481280520888</c:v>
                </c:pt>
                <c:pt idx="26">
                  <c:v>0.49620184481823115</c:v>
                </c:pt>
                <c:pt idx="27">
                  <c:v>0.49457406402604448</c:v>
                </c:pt>
                <c:pt idx="28">
                  <c:v>0.49186109603906675</c:v>
                </c:pt>
                <c:pt idx="29">
                  <c:v>0.48887683125339121</c:v>
                </c:pt>
                <c:pt idx="30">
                  <c:v>0.48697775366250678</c:v>
                </c:pt>
                <c:pt idx="31">
                  <c:v>0.48643516006511123</c:v>
                </c:pt>
                <c:pt idx="32">
                  <c:v>0.48616386326641348</c:v>
                </c:pt>
                <c:pt idx="33">
                  <c:v>0.48616386326641348</c:v>
                </c:pt>
                <c:pt idx="34">
                  <c:v>0.48616386326641348</c:v>
                </c:pt>
                <c:pt idx="35">
                  <c:v>0.48589256646771567</c:v>
                </c:pt>
                <c:pt idx="36">
                  <c:v>0.48589256646771567</c:v>
                </c:pt>
                <c:pt idx="37">
                  <c:v>0.48589256646771567</c:v>
                </c:pt>
                <c:pt idx="38">
                  <c:v>0.48562126966901792</c:v>
                </c:pt>
                <c:pt idx="39">
                  <c:v>0.48562126966901792</c:v>
                </c:pt>
                <c:pt idx="40">
                  <c:v>0.48562126966901792</c:v>
                </c:pt>
              </c:numCache>
            </c:numRef>
          </c:yVal>
          <c:smooth val="1"/>
        </c:ser>
        <c:dLbls>
          <c:showLegendKey val="0"/>
          <c:showVal val="0"/>
          <c:showCatName val="0"/>
          <c:showSerName val="0"/>
          <c:showPercent val="0"/>
          <c:showBubbleSize val="0"/>
        </c:dLbls>
        <c:axId val="203129200"/>
        <c:axId val="203129760"/>
      </c:scatterChart>
      <c:valAx>
        <c:axId val="203129200"/>
        <c:scaling>
          <c:orientation val="minMax"/>
          <c:max val="36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Time</a:t>
                </a:r>
                <a:r>
                  <a:rPr lang="en-CA" baseline="0"/>
                  <a:t> (days)</a:t>
                </a:r>
                <a:endParaRPr lang="en-CA"/>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29760"/>
        <c:crosses val="autoZero"/>
        <c:crossBetween val="midCat"/>
        <c:majorUnit val="60"/>
      </c:valAx>
      <c:valAx>
        <c:axId val="203129760"/>
        <c:scaling>
          <c:orientation val="minMax"/>
          <c:max val="1"/>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Proportion</a:t>
                </a:r>
                <a:r>
                  <a:rPr lang="en-CA" baseline="0"/>
                  <a:t> Retained</a:t>
                </a:r>
                <a:endParaRPr lang="en-CA"/>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29200"/>
        <c:crosses val="autoZero"/>
        <c:crossBetween val="midCat"/>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0.55914</cdr:x>
      <cdr:y>0.37656</cdr:y>
    </cdr:from>
    <cdr:to>
      <cdr:x>0.62365</cdr:x>
      <cdr:y>0.44436</cdr:y>
    </cdr:to>
    <cdr:cxnSp macro="">
      <cdr:nvCxnSpPr>
        <cdr:cNvPr id="3" name="Straight Arrow Connector 2"/>
        <cdr:cNvCxnSpPr/>
      </cdr:nvCxnSpPr>
      <cdr:spPr>
        <a:xfrm xmlns:a="http://schemas.openxmlformats.org/drawingml/2006/main" flipH="1">
          <a:off x="3744416" y="1599818"/>
          <a:ext cx="432006" cy="28804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0.4086</cdr:x>
      <cdr:y>0.5653</cdr:y>
    </cdr:from>
    <cdr:to>
      <cdr:x>0.44845</cdr:x>
      <cdr:y>0.64407</cdr:y>
    </cdr:to>
    <cdr:cxnSp macro="">
      <cdr:nvCxnSpPr>
        <cdr:cNvPr id="6" name="Straight Arrow Connector 5"/>
        <cdr:cNvCxnSpPr/>
      </cdr:nvCxnSpPr>
      <cdr:spPr>
        <a:xfrm xmlns:a="http://schemas.openxmlformats.org/drawingml/2006/main" flipV="1">
          <a:off x="2736304" y="2401664"/>
          <a:ext cx="266824" cy="3346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1714488"/>
            <a:ext cx="6315092" cy="1470025"/>
          </a:xfrm>
        </p:spPr>
        <p:txBody>
          <a:bodyPr/>
          <a:lstStyle>
            <a:lvl1pPr algn="ctr">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2571736" y="3470263"/>
            <a:ext cx="520066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pPr/>
              <a:t>6/5/2015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pPr/>
              <a:t>6/5/2015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pPr/>
              <a:t>6/5/2015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pPr/>
              <a:t>6/5/2015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D917C-D772-4AF5-945B-5DFA2AE13917}" type="datetimeFigureOut">
              <a:rPr lang="en-US" smtClean="0"/>
              <a:pPr/>
              <a:t>6/5/2015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31D917C-D772-4AF5-945B-5DFA2AE13917}" type="datetimeFigureOut">
              <a:rPr lang="en-US" smtClean="0"/>
              <a:pPr/>
              <a:t>6/5/2015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31D917C-D772-4AF5-945B-5DFA2AE13917}" type="datetimeFigureOut">
              <a:rPr lang="en-US" smtClean="0"/>
              <a:pPr/>
              <a:t>6/5/2015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31D917C-D772-4AF5-945B-5DFA2AE13917}" type="datetimeFigureOut">
              <a:rPr lang="en-US" smtClean="0"/>
              <a:pPr/>
              <a:t>6/5/2015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D917C-D772-4AF5-945B-5DFA2AE13917}" type="datetimeFigureOut">
              <a:rPr lang="en-US" smtClean="0"/>
              <a:pPr/>
              <a:t>6/5/2015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D917C-D772-4AF5-945B-5DFA2AE13917}" type="datetimeFigureOut">
              <a:rPr lang="en-US" smtClean="0"/>
              <a:pPr/>
              <a:t>6/5/2015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D917C-D772-4AF5-945B-5DFA2AE13917}" type="datetimeFigureOut">
              <a:rPr lang="en-US" smtClean="0"/>
              <a:pPr/>
              <a:t>6/5/2015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70FB19-51A9-45B7-9B52-E335B3B9680E}"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3108" y="274638"/>
            <a:ext cx="6543692"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2143108" y="1600200"/>
            <a:ext cx="654369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D917C-D772-4AF5-945B-5DFA2AE13917}" type="datetimeFigureOut">
              <a:rPr lang="en-US" smtClean="0"/>
              <a:pPr/>
              <a:t>6/5/2015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0FB19-51A9-45B7-9B52-E335B3B9680E}"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000" b="1" kern="1200">
          <a:solidFill>
            <a:schemeClr val="tx2"/>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9744" y="332656"/>
            <a:ext cx="7128792" cy="1470025"/>
          </a:xfrm>
        </p:spPr>
        <p:txBody>
          <a:bodyPr>
            <a:normAutofit fontScale="90000"/>
          </a:bodyPr>
          <a:lstStyle/>
          <a:p>
            <a:r>
              <a:rPr lang="en-CA" dirty="0">
                <a:latin typeface="Arial" panose="020B0604020202020204" pitchFamily="34" charset="0"/>
                <a:ea typeface="Calibri" panose="020F0502020204030204" pitchFamily="34" charset="0"/>
                <a:cs typeface="Times New Roman" panose="02020603050405020304" pitchFamily="18" charset="0"/>
              </a:rPr>
              <a:t>The Opioid Addiction Treatment Database:  </a:t>
            </a:r>
            <a:r>
              <a:rPr lang="en-CA" dirty="0" smtClean="0">
                <a:latin typeface="Arial" panose="020B0604020202020204" pitchFamily="34" charset="0"/>
                <a:ea typeface="Calibri" panose="020F0502020204030204" pitchFamily="34" charset="0"/>
                <a:cs typeface="Times New Roman" panose="02020603050405020304" pitchFamily="18" charset="0"/>
              </a:rPr>
              <a:t/>
            </a:r>
            <a:br>
              <a:rPr lang="en-CA" dirty="0" smtClean="0">
                <a:latin typeface="Arial" panose="020B0604020202020204" pitchFamily="34" charset="0"/>
                <a:ea typeface="Calibri" panose="020F0502020204030204" pitchFamily="34" charset="0"/>
                <a:cs typeface="Times New Roman" panose="02020603050405020304" pitchFamily="18" charset="0"/>
              </a:rPr>
            </a:br>
            <a:r>
              <a:rPr lang="en-CA" sz="2200" dirty="0" smtClean="0">
                <a:latin typeface="Arial" panose="020B0604020202020204" pitchFamily="34" charset="0"/>
                <a:ea typeface="Calibri" panose="020F0502020204030204" pitchFamily="34" charset="0"/>
                <a:cs typeface="Times New Roman" panose="02020603050405020304" pitchFamily="18" charset="0"/>
              </a:rPr>
              <a:t>Using administrative health data </a:t>
            </a:r>
            <a:r>
              <a:rPr lang="en-CA" sz="2200" dirty="0">
                <a:latin typeface="Arial" panose="020B0604020202020204" pitchFamily="34" charset="0"/>
                <a:ea typeface="Calibri" panose="020F0502020204030204" pitchFamily="34" charset="0"/>
                <a:cs typeface="Times New Roman" panose="02020603050405020304" pitchFamily="18" charset="0"/>
              </a:rPr>
              <a:t>to conduct socially accountable research in the North</a:t>
            </a:r>
            <a:endParaRPr lang="en-CA" sz="2200" dirty="0"/>
          </a:p>
        </p:txBody>
      </p:sp>
      <p:sp>
        <p:nvSpPr>
          <p:cNvPr id="3" name="Subtitle 2"/>
          <p:cNvSpPr>
            <a:spLocks noGrp="1"/>
          </p:cNvSpPr>
          <p:nvPr>
            <p:ph type="subTitle" idx="1"/>
          </p:nvPr>
        </p:nvSpPr>
        <p:spPr>
          <a:xfrm>
            <a:off x="2843808" y="5085184"/>
            <a:ext cx="5200664" cy="1608584"/>
          </a:xfrm>
        </p:spPr>
        <p:txBody>
          <a:bodyPr>
            <a:normAutofit/>
          </a:bodyPr>
          <a:lstStyle/>
          <a:p>
            <a:r>
              <a:rPr lang="en-US" sz="1800" dirty="0" smtClean="0"/>
              <a:t>Joseph K. </a:t>
            </a:r>
            <a:r>
              <a:rPr lang="en-US" sz="1800" dirty="0" err="1" smtClean="0"/>
              <a:t>Eibl</a:t>
            </a:r>
            <a:r>
              <a:rPr lang="en-US" sz="1800" dirty="0" smtClean="0"/>
              <a:t>, PhD</a:t>
            </a:r>
          </a:p>
          <a:p>
            <a:r>
              <a:rPr lang="en-US" sz="1800" dirty="0" smtClean="0"/>
              <a:t>and David C. Marsh, MD</a:t>
            </a:r>
          </a:p>
          <a:p>
            <a:r>
              <a:rPr lang="en-US" sz="1800" dirty="0" smtClean="0"/>
              <a:t>June 5, 2015</a:t>
            </a:r>
            <a:endParaRPr lang="en-US" sz="1800" dirty="0"/>
          </a:p>
        </p:txBody>
      </p:sp>
      <p:sp>
        <p:nvSpPr>
          <p:cNvPr id="4" name="Rectangle 3"/>
          <p:cNvSpPr/>
          <p:nvPr/>
        </p:nvSpPr>
        <p:spPr>
          <a:xfrm>
            <a:off x="2267744" y="2564905"/>
            <a:ext cx="4590256" cy="390363"/>
          </a:xfrm>
          <a:prstGeom prst="rect">
            <a:avLst/>
          </a:prstGeom>
        </p:spPr>
        <p:txBody>
          <a:bodyPr wrap="square">
            <a:spAutoFit/>
          </a:bodyPr>
          <a:lstStyle/>
          <a:p>
            <a:pPr>
              <a:lnSpc>
                <a:spcPct val="115000"/>
              </a:lnSpc>
            </a:pPr>
            <a:r>
              <a:rPr lang="en-CA" dirty="0" smtClean="0">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1950706" y="1916832"/>
            <a:ext cx="6839347" cy="3146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Opioid Agonist Therapy</a:t>
            </a:r>
            <a:endParaRPr lang="en-CA" dirty="0"/>
          </a:p>
        </p:txBody>
      </p:sp>
      <p:sp>
        <p:nvSpPr>
          <p:cNvPr id="3" name="Content Placeholder 2"/>
          <p:cNvSpPr>
            <a:spLocks noGrp="1"/>
          </p:cNvSpPr>
          <p:nvPr>
            <p:ph idx="1"/>
          </p:nvPr>
        </p:nvSpPr>
        <p:spPr/>
        <p:txBody>
          <a:bodyPr/>
          <a:lstStyle/>
          <a:p>
            <a:r>
              <a:rPr lang="en-CA" sz="2400" dirty="0" smtClean="0"/>
              <a:t>OAT is an observed treatment</a:t>
            </a:r>
          </a:p>
          <a:p>
            <a:r>
              <a:rPr lang="en-CA" sz="2400" dirty="0" smtClean="0"/>
              <a:t>Patient must present at the addiction clinic for daily dose</a:t>
            </a:r>
          </a:p>
          <a:p>
            <a:r>
              <a:rPr lang="en-CA" sz="2400" dirty="0" smtClean="0"/>
              <a:t>Resource heavy treatment</a:t>
            </a:r>
            <a:endParaRPr lang="en-CA" dirty="0" smtClean="0"/>
          </a:p>
          <a:p>
            <a:r>
              <a:rPr lang="en-CA" sz="2400" dirty="0" smtClean="0"/>
              <a:t>Geography is likely to play a role in addiction therapy; </a:t>
            </a:r>
          </a:p>
          <a:p>
            <a:pPr>
              <a:spcBef>
                <a:spcPts val="0"/>
              </a:spcBef>
            </a:pPr>
            <a:r>
              <a:rPr lang="en-CA" sz="2400" dirty="0" smtClean="0"/>
              <a:t>Shortage of health </a:t>
            </a:r>
          </a:p>
          <a:p>
            <a:pPr marL="0" indent="0">
              <a:spcBef>
                <a:spcPts val="0"/>
              </a:spcBef>
              <a:buNone/>
            </a:pPr>
            <a:r>
              <a:rPr lang="en-CA" sz="2400" dirty="0"/>
              <a:t> </a:t>
            </a:r>
            <a:r>
              <a:rPr lang="en-CA" sz="2400" dirty="0" smtClean="0"/>
              <a:t>   human resources in</a:t>
            </a:r>
          </a:p>
          <a:p>
            <a:pPr marL="0" indent="0">
              <a:spcBef>
                <a:spcPts val="0"/>
              </a:spcBef>
              <a:buNone/>
            </a:pPr>
            <a:r>
              <a:rPr lang="en-CA" sz="2400" dirty="0"/>
              <a:t> </a:t>
            </a:r>
            <a:r>
              <a:rPr lang="en-CA" sz="2400" dirty="0" smtClean="0"/>
              <a:t>   the North</a:t>
            </a:r>
          </a:p>
          <a:p>
            <a:pPr>
              <a:spcBef>
                <a:spcPts val="0"/>
              </a:spcBef>
            </a:pPr>
            <a:r>
              <a:rPr lang="en-CA" sz="2400" dirty="0" smtClean="0"/>
              <a:t>Ensuring access to therapy</a:t>
            </a:r>
          </a:p>
          <a:p>
            <a:pPr marL="0" indent="0">
              <a:spcBef>
                <a:spcPts val="0"/>
              </a:spcBef>
              <a:buNone/>
            </a:pPr>
            <a:r>
              <a:rPr lang="en-CA" sz="2400" dirty="0"/>
              <a:t> </a:t>
            </a:r>
            <a:r>
              <a:rPr lang="en-CA" sz="2400" dirty="0" smtClean="0"/>
              <a:t>    is primary focus of system</a:t>
            </a:r>
          </a:p>
          <a:p>
            <a:endParaRPr lang="en-CA" sz="2400" dirty="0" smtClean="0"/>
          </a:p>
        </p:txBody>
      </p:sp>
      <p:pic>
        <p:nvPicPr>
          <p:cNvPr id="4098" name="Picture 2" descr="http://static.guim.co.uk/sys-images/Society/Pix/pictures/2010/4/20/1271757198560/Methadon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182" y="4509120"/>
            <a:ext cx="2821325" cy="169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90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6599" y="612650"/>
            <a:ext cx="4117401" cy="526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79712" y="1412776"/>
            <a:ext cx="3107261" cy="3139321"/>
          </a:xfrm>
          <a:prstGeom prst="rect">
            <a:avLst/>
          </a:prstGeom>
          <a:noFill/>
        </p:spPr>
        <p:txBody>
          <a:bodyPr wrap="none" rtlCol="0">
            <a:spAutoFit/>
          </a:bodyPr>
          <a:lstStyle/>
          <a:p>
            <a:r>
              <a:rPr lang="en-US" b="1" dirty="0" smtClean="0"/>
              <a:t>Northern Patients:</a:t>
            </a:r>
          </a:p>
          <a:p>
            <a:r>
              <a:rPr lang="en-US" dirty="0" smtClean="0"/>
              <a:t>-younger</a:t>
            </a:r>
          </a:p>
          <a:p>
            <a:r>
              <a:rPr lang="en-US" dirty="0" smtClean="0"/>
              <a:t>-more hospitalizations</a:t>
            </a:r>
          </a:p>
          <a:p>
            <a:r>
              <a:rPr lang="en-US" dirty="0" smtClean="0"/>
              <a:t>-more concurrent prescriptions</a:t>
            </a:r>
          </a:p>
          <a:p>
            <a:r>
              <a:rPr lang="en-US" dirty="0" smtClean="0"/>
              <a:t>-fewer physician visits</a:t>
            </a:r>
          </a:p>
          <a:p>
            <a:r>
              <a:rPr lang="en-US" dirty="0" smtClean="0"/>
              <a:t>-Northern Rural patients had </a:t>
            </a:r>
          </a:p>
          <a:p>
            <a:r>
              <a:rPr lang="en-US" dirty="0" smtClean="0"/>
              <a:t>almost 10x further distance </a:t>
            </a:r>
          </a:p>
          <a:p>
            <a:r>
              <a:rPr lang="en-US" dirty="0"/>
              <a:t>f</a:t>
            </a:r>
            <a:r>
              <a:rPr lang="en-US" dirty="0" smtClean="0"/>
              <a:t>rom care provider </a:t>
            </a:r>
          </a:p>
          <a:p>
            <a:r>
              <a:rPr lang="en-US" dirty="0" smtClean="0"/>
              <a:t> </a:t>
            </a:r>
          </a:p>
          <a:p>
            <a:r>
              <a:rPr lang="en-US" i="1" dirty="0" smtClean="0"/>
              <a:t>Southern Urban 16km </a:t>
            </a:r>
          </a:p>
          <a:p>
            <a:r>
              <a:rPr lang="en-US" i="1" dirty="0" smtClean="0"/>
              <a:t>vs Northern Rural: 127 km</a:t>
            </a:r>
            <a:endParaRPr lang="en-US" i="1" dirty="0"/>
          </a:p>
        </p:txBody>
      </p:sp>
      <p:sp>
        <p:nvSpPr>
          <p:cNvPr id="3" name="TextBox 2"/>
          <p:cNvSpPr txBox="1"/>
          <p:nvPr/>
        </p:nvSpPr>
        <p:spPr>
          <a:xfrm>
            <a:off x="5436096" y="5733256"/>
            <a:ext cx="4644008" cy="307777"/>
          </a:xfrm>
          <a:prstGeom prst="rect">
            <a:avLst/>
          </a:prstGeom>
          <a:noFill/>
        </p:spPr>
        <p:txBody>
          <a:bodyPr wrap="square" rtlCol="0">
            <a:spAutoFit/>
          </a:bodyPr>
          <a:lstStyle/>
          <a:p>
            <a:r>
              <a:rPr lang="en-US" sz="1400" i="1" dirty="0" err="1" smtClean="0">
                <a:solidFill>
                  <a:schemeClr val="bg1">
                    <a:lumMod val="50000"/>
                  </a:schemeClr>
                </a:solidFill>
              </a:rPr>
              <a:t>Eibl</a:t>
            </a:r>
            <a:r>
              <a:rPr lang="en-US" sz="1400" i="1" dirty="0" smtClean="0">
                <a:solidFill>
                  <a:schemeClr val="bg1">
                    <a:lumMod val="50000"/>
                  </a:schemeClr>
                </a:solidFill>
              </a:rPr>
              <a:t> et al., (2015) Journal of Addiction Medicine </a:t>
            </a:r>
            <a:endParaRPr lang="en-US" sz="1400" i="1" dirty="0">
              <a:solidFill>
                <a:schemeClr val="bg1">
                  <a:lumMod val="50000"/>
                </a:schemeClr>
              </a:solidFill>
            </a:endParaRPr>
          </a:p>
        </p:txBody>
      </p:sp>
    </p:spTree>
    <p:extLst>
      <p:ext uri="{BB962C8B-B14F-4D97-AF65-F5344CB8AC3E}">
        <p14:creationId xmlns:p14="http://schemas.microsoft.com/office/powerpoint/2010/main" val="4126922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123728" y="2122824"/>
            <a:ext cx="7020272" cy="3745378"/>
          </a:xfrm>
          <a:prstGeom prst="rect">
            <a:avLst/>
          </a:prstGeom>
        </p:spPr>
      </p:pic>
      <p:sp>
        <p:nvSpPr>
          <p:cNvPr id="2" name="TextBox 1"/>
          <p:cNvSpPr txBox="1"/>
          <p:nvPr/>
        </p:nvSpPr>
        <p:spPr>
          <a:xfrm>
            <a:off x="1979712" y="620688"/>
            <a:ext cx="6751400" cy="2062103"/>
          </a:xfrm>
          <a:prstGeom prst="rect">
            <a:avLst/>
          </a:prstGeom>
          <a:noFill/>
        </p:spPr>
        <p:txBody>
          <a:bodyPr wrap="none" rtlCol="0">
            <a:spAutoFit/>
          </a:bodyPr>
          <a:lstStyle/>
          <a:p>
            <a:r>
              <a:rPr lang="en-US" sz="3200" dirty="0" smtClean="0"/>
              <a:t>Ontario Addiction Treatment Centers </a:t>
            </a:r>
          </a:p>
          <a:p>
            <a:r>
              <a:rPr lang="en-US" sz="3200" dirty="0" smtClean="0"/>
              <a:t>(OATC) Clinic Network Sites</a:t>
            </a:r>
          </a:p>
          <a:p>
            <a:r>
              <a:rPr lang="en-US" sz="3200" dirty="0"/>
              <a:t>	</a:t>
            </a:r>
            <a:r>
              <a:rPr lang="en-US" sz="3200" dirty="0" smtClean="0"/>
              <a:t>			-</a:t>
            </a:r>
            <a:r>
              <a:rPr lang="en-US" sz="2400" dirty="0" smtClean="0"/>
              <a:t>12,000 active patients</a:t>
            </a:r>
          </a:p>
          <a:p>
            <a:endParaRPr lang="en-US" sz="3200" dirty="0"/>
          </a:p>
        </p:txBody>
      </p:sp>
    </p:spTree>
    <p:extLst>
      <p:ext uri="{BB962C8B-B14F-4D97-AF65-F5344CB8AC3E}">
        <p14:creationId xmlns:p14="http://schemas.microsoft.com/office/powerpoint/2010/main" val="693053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39746867"/>
              </p:ext>
            </p:extLst>
          </p:nvPr>
        </p:nvGraphicFramePr>
        <p:xfrm>
          <a:off x="1979712" y="1340768"/>
          <a:ext cx="691276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2143108" y="274638"/>
            <a:ext cx="6543692" cy="1143000"/>
          </a:xfrm>
        </p:spPr>
        <p:txBody>
          <a:bodyPr/>
          <a:lstStyle/>
          <a:p>
            <a:r>
              <a:rPr lang="en-US" dirty="0" smtClean="0"/>
              <a:t>Adoption of telehealth-delivered OAT</a:t>
            </a:r>
            <a:endParaRPr lang="en-US" dirty="0"/>
          </a:p>
        </p:txBody>
      </p:sp>
    </p:spTree>
    <p:extLst>
      <p:ext uri="{BB962C8B-B14F-4D97-AF65-F5344CB8AC3E}">
        <p14:creationId xmlns:p14="http://schemas.microsoft.com/office/powerpoint/2010/main" val="3455806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telehealth-delivered OAT</a:t>
            </a:r>
            <a:endParaRPr lang="en-US" dirty="0"/>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1979712" y="1628800"/>
            <a:ext cx="7128792" cy="4320480"/>
          </a:xfrm>
          <a:prstGeom prst="rect">
            <a:avLst/>
          </a:prstGeom>
        </p:spPr>
      </p:pic>
    </p:spTree>
    <p:extLst>
      <p:ext uri="{BB962C8B-B14F-4D97-AF65-F5344CB8AC3E}">
        <p14:creationId xmlns:p14="http://schemas.microsoft.com/office/powerpoint/2010/main" val="2928743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852936"/>
            <a:ext cx="6543692" cy="1143000"/>
          </a:xfrm>
        </p:spPr>
        <p:txBody>
          <a:bodyPr/>
          <a:lstStyle/>
          <a:p>
            <a:r>
              <a:rPr lang="en-US" dirty="0" smtClean="0"/>
              <a:t>Is telehealth an effective treatment modality for OAT?</a:t>
            </a:r>
            <a:endParaRPr lang="en-US" dirty="0"/>
          </a:p>
        </p:txBody>
      </p:sp>
    </p:spTree>
    <p:extLst>
      <p:ext uri="{BB962C8B-B14F-4D97-AF65-F5344CB8AC3E}">
        <p14:creationId xmlns:p14="http://schemas.microsoft.com/office/powerpoint/2010/main" val="3484897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Design</a:t>
            </a:r>
            <a:endParaRPr lang="en-CA" dirty="0"/>
          </a:p>
        </p:txBody>
      </p:sp>
      <p:sp>
        <p:nvSpPr>
          <p:cNvPr id="4" name="TextBox 3"/>
          <p:cNvSpPr txBox="1"/>
          <p:nvPr/>
        </p:nvSpPr>
        <p:spPr>
          <a:xfrm>
            <a:off x="1835698" y="1556793"/>
            <a:ext cx="3241734" cy="4093428"/>
          </a:xfrm>
          <a:prstGeom prst="rect">
            <a:avLst/>
          </a:prstGeom>
          <a:noFill/>
        </p:spPr>
        <p:txBody>
          <a:bodyPr wrap="square" rtlCol="0">
            <a:spAutoFit/>
          </a:bodyPr>
          <a:lstStyle/>
          <a:p>
            <a:pPr marL="285750" indent="-285750">
              <a:buFont typeface="Arial" panose="020B0604020202020204" pitchFamily="34" charset="0"/>
              <a:buChar char="•"/>
            </a:pPr>
            <a:r>
              <a:rPr lang="en-CA" sz="1600" dirty="0" smtClean="0"/>
              <a:t>Identified first-time methadone patients from 2009 – 2012 </a:t>
            </a:r>
          </a:p>
          <a:p>
            <a:r>
              <a:rPr lang="en-CA" sz="1600" dirty="0" smtClean="0"/>
              <a:t>     in the province of Ontario</a:t>
            </a:r>
          </a:p>
          <a:p>
            <a:endParaRPr lang="en-CA" sz="1600" dirty="0" smtClean="0"/>
          </a:p>
          <a:p>
            <a:pPr marL="285750" indent="-285750">
              <a:buFont typeface="Arial" panose="020B0604020202020204" pitchFamily="34" charset="0"/>
              <a:buChar char="•"/>
            </a:pPr>
            <a:r>
              <a:rPr lang="en-CA" sz="1600" dirty="0" smtClean="0"/>
              <a:t>5,854 eligible first-time methadone patients</a:t>
            </a:r>
          </a:p>
          <a:p>
            <a:pPr marL="285750" indent="-285750">
              <a:buFont typeface="Arial" panose="020B0604020202020204" pitchFamily="34" charset="0"/>
              <a:buChar char="•"/>
            </a:pPr>
            <a:endParaRPr lang="en-CA" sz="1600" dirty="0" smtClean="0"/>
          </a:p>
          <a:p>
            <a:pPr marL="285750" indent="-285750">
              <a:buFont typeface="Arial" panose="020B0604020202020204" pitchFamily="34" charset="0"/>
              <a:buChar char="•"/>
            </a:pPr>
            <a:r>
              <a:rPr lang="en-CA" sz="1600" dirty="0" smtClean="0"/>
              <a:t>Categorized into:</a:t>
            </a:r>
          </a:p>
          <a:p>
            <a:pPr lvl="1"/>
            <a:r>
              <a:rPr lang="en-CA" sz="1600" dirty="0" smtClean="0"/>
              <a:t>-Telehealth (n=3689), </a:t>
            </a:r>
          </a:p>
          <a:p>
            <a:pPr lvl="1"/>
            <a:r>
              <a:rPr lang="en-CA" sz="1600" dirty="0" smtClean="0"/>
              <a:t>-In-person (n=2165), </a:t>
            </a:r>
            <a:endParaRPr lang="en-CA" sz="1600" dirty="0"/>
          </a:p>
          <a:p>
            <a:pPr marL="285750" lvl="1" indent="-285750">
              <a:buFont typeface="Arial" panose="020B0604020202020204" pitchFamily="34" charset="0"/>
              <a:buChar char="•"/>
            </a:pPr>
            <a:endParaRPr lang="en-CA" sz="1600" dirty="0" smtClean="0"/>
          </a:p>
          <a:p>
            <a:pPr marL="285750" lvl="1" indent="-285750">
              <a:buFont typeface="Arial" panose="020B0604020202020204" pitchFamily="34" charset="0"/>
              <a:buChar char="•"/>
            </a:pPr>
            <a:r>
              <a:rPr lang="en-CA" sz="1600" dirty="0" smtClean="0"/>
              <a:t>One year of continuous treatment defined as a positive outcome</a:t>
            </a:r>
          </a:p>
          <a:p>
            <a:pPr marL="0" lvl="1"/>
            <a:endParaRPr lang="en-CA" dirty="0" smtClean="0"/>
          </a:p>
          <a:p>
            <a:pPr marL="0" lvl="1"/>
            <a:endParaRPr lang="en-CA" dirty="0" smtClean="0"/>
          </a:p>
        </p:txBody>
      </p:sp>
      <p:pic>
        <p:nvPicPr>
          <p:cNvPr id="3076" name="Picture 4" descr="https://otnhub.ca/wp-content/uploads/2014/10/otnhub-service-emergency-services-telebu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060848"/>
            <a:ext cx="3759374" cy="250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654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71713985"/>
              </p:ext>
            </p:extLst>
          </p:nvPr>
        </p:nvGraphicFramePr>
        <p:xfrm>
          <a:off x="2051720" y="1700808"/>
          <a:ext cx="669674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580112" y="2924944"/>
            <a:ext cx="1159613" cy="369332"/>
          </a:xfrm>
          <a:prstGeom prst="rect">
            <a:avLst/>
          </a:prstGeom>
          <a:noFill/>
        </p:spPr>
        <p:txBody>
          <a:bodyPr wrap="none" rtlCol="0">
            <a:spAutoFit/>
          </a:bodyPr>
          <a:lstStyle/>
          <a:p>
            <a:r>
              <a:rPr lang="en-US" dirty="0" err="1" smtClean="0"/>
              <a:t>Telehealth</a:t>
            </a:r>
            <a:endParaRPr lang="en-US" dirty="0"/>
          </a:p>
        </p:txBody>
      </p:sp>
      <p:sp>
        <p:nvSpPr>
          <p:cNvPr id="7" name="TextBox 6"/>
          <p:cNvSpPr txBox="1"/>
          <p:nvPr/>
        </p:nvSpPr>
        <p:spPr>
          <a:xfrm>
            <a:off x="3779912" y="4293096"/>
            <a:ext cx="1056123" cy="369332"/>
          </a:xfrm>
          <a:prstGeom prst="rect">
            <a:avLst/>
          </a:prstGeom>
          <a:noFill/>
        </p:spPr>
        <p:txBody>
          <a:bodyPr wrap="none" rtlCol="0">
            <a:spAutoFit/>
          </a:bodyPr>
          <a:lstStyle/>
          <a:p>
            <a:r>
              <a:rPr lang="en-US" dirty="0" smtClean="0"/>
              <a:t>In Person</a:t>
            </a:r>
            <a:endParaRPr lang="en-US" dirty="0"/>
          </a:p>
        </p:txBody>
      </p:sp>
      <p:sp>
        <p:nvSpPr>
          <p:cNvPr id="8" name="TextBox 7"/>
          <p:cNvSpPr txBox="1"/>
          <p:nvPr/>
        </p:nvSpPr>
        <p:spPr>
          <a:xfrm>
            <a:off x="1835696" y="764704"/>
            <a:ext cx="7111819" cy="523220"/>
          </a:xfrm>
          <a:prstGeom prst="rect">
            <a:avLst/>
          </a:prstGeom>
          <a:noFill/>
        </p:spPr>
        <p:txBody>
          <a:bodyPr wrap="none" rtlCol="0">
            <a:spAutoFit/>
          </a:bodyPr>
          <a:lstStyle/>
          <a:p>
            <a:r>
              <a:rPr lang="en-US" sz="2800" dirty="0" smtClean="0"/>
              <a:t>Impact of </a:t>
            </a:r>
            <a:r>
              <a:rPr lang="en-US" sz="2800" dirty="0" err="1" smtClean="0"/>
              <a:t>Telehealth</a:t>
            </a:r>
            <a:r>
              <a:rPr lang="en-US" sz="2800" dirty="0" smtClean="0"/>
              <a:t> on Opioid Agonist Therapy</a:t>
            </a:r>
            <a:endParaRPr lang="en-US" sz="2800" dirty="0"/>
          </a:p>
        </p:txBody>
      </p:sp>
    </p:spTree>
    <p:extLst>
      <p:ext uri="{BB962C8B-B14F-4D97-AF65-F5344CB8AC3E}">
        <p14:creationId xmlns:p14="http://schemas.microsoft.com/office/powerpoint/2010/main" val="544808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pic>
        <p:nvPicPr>
          <p:cNvPr id="9218" name="Picture 2" descr="http://www.wegosolar.com/product_images/uploaded_images/balance-of-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42627"/>
            <a:ext cx="6408712" cy="4650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95736" y="1268760"/>
            <a:ext cx="6624736" cy="1015663"/>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Telemedicine is a very effective way to deliver opioid agonist therapy, especially where physician supply is limited</a:t>
            </a:r>
            <a:endParaRPr lang="en-CA" sz="2000" dirty="0"/>
          </a:p>
        </p:txBody>
      </p:sp>
    </p:spTree>
    <p:extLst>
      <p:ext uri="{BB962C8B-B14F-4D97-AF65-F5344CB8AC3E}">
        <p14:creationId xmlns:p14="http://schemas.microsoft.com/office/powerpoint/2010/main" val="2629992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2564904"/>
            <a:ext cx="6543692" cy="1143000"/>
          </a:xfrm>
        </p:spPr>
        <p:txBody>
          <a:bodyPr/>
          <a:lstStyle/>
          <a:p>
            <a:r>
              <a:rPr lang="en-US" dirty="0" smtClean="0"/>
              <a:t>Thank You</a:t>
            </a:r>
            <a:endParaRPr lang="en-US" dirty="0"/>
          </a:p>
        </p:txBody>
      </p:sp>
    </p:spTree>
    <p:extLst>
      <p:ext uri="{BB962C8B-B14F-4D97-AF65-F5344CB8AC3E}">
        <p14:creationId xmlns:p14="http://schemas.microsoft.com/office/powerpoint/2010/main" val="2754615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620688"/>
            <a:ext cx="4824536" cy="1470025"/>
          </a:xfrm>
        </p:spPr>
        <p:txBody>
          <a:bodyPr/>
          <a:lstStyle/>
          <a:p>
            <a:r>
              <a:rPr lang="en-CA" dirty="0"/>
              <a:t>Faculty/Presenter </a:t>
            </a:r>
            <a:r>
              <a:rPr lang="en-CA" dirty="0" smtClean="0"/>
              <a:t/>
            </a:r>
            <a:br>
              <a:rPr lang="en-CA" dirty="0" smtClean="0"/>
            </a:br>
            <a:r>
              <a:rPr lang="en-CA" dirty="0" smtClean="0"/>
              <a:t>Disclosure</a:t>
            </a:r>
            <a:br>
              <a:rPr lang="en-CA" dirty="0" smtClean="0"/>
            </a:br>
            <a:endParaRPr lang="en-CA" dirty="0"/>
          </a:p>
        </p:txBody>
      </p:sp>
      <p:sp>
        <p:nvSpPr>
          <p:cNvPr id="3" name="Subtitle 2"/>
          <p:cNvSpPr>
            <a:spLocks noGrp="1"/>
          </p:cNvSpPr>
          <p:nvPr>
            <p:ph type="subTitle" idx="1"/>
          </p:nvPr>
        </p:nvSpPr>
        <p:spPr>
          <a:xfrm>
            <a:off x="1979712" y="2780928"/>
            <a:ext cx="5200664" cy="1752600"/>
          </a:xfrm>
        </p:spPr>
        <p:txBody>
          <a:bodyPr>
            <a:normAutofit fontScale="92500" lnSpcReduction="10000"/>
          </a:bodyPr>
          <a:lstStyle/>
          <a:p>
            <a:pPr marL="342900" lvl="0" indent="-342900" algn="l">
              <a:buFont typeface="Arial" pitchFamily="34" charset="0"/>
              <a:buChar char="•"/>
            </a:pPr>
            <a:r>
              <a:rPr lang="en-CA" sz="2400" b="1" dirty="0" smtClean="0">
                <a:solidFill>
                  <a:schemeClr val="tx1"/>
                </a:solidFill>
                <a:latin typeface="Calibri"/>
              </a:rPr>
              <a:t>Speaker Name: </a:t>
            </a:r>
            <a:r>
              <a:rPr lang="en-CA" sz="2400" dirty="0" smtClean="0">
                <a:solidFill>
                  <a:schemeClr val="tx1"/>
                </a:solidFill>
                <a:latin typeface="Calibri"/>
              </a:rPr>
              <a:t>J. </a:t>
            </a:r>
            <a:r>
              <a:rPr lang="en-CA" sz="2400" dirty="0" err="1" smtClean="0">
                <a:solidFill>
                  <a:schemeClr val="tx1"/>
                </a:solidFill>
                <a:latin typeface="Calibri"/>
              </a:rPr>
              <a:t>Eibl</a:t>
            </a:r>
            <a:endParaRPr lang="en-CA" sz="2400" dirty="0">
              <a:solidFill>
                <a:schemeClr val="tx1"/>
              </a:solidFill>
              <a:latin typeface="Calibri"/>
            </a:endParaRPr>
          </a:p>
          <a:p>
            <a:pPr marL="342900" lvl="0" indent="-342900" algn="l">
              <a:buFont typeface="Arial" pitchFamily="34" charset="0"/>
              <a:buChar char="•"/>
            </a:pPr>
            <a:endParaRPr lang="en-CA" sz="2400" b="1" dirty="0">
              <a:solidFill>
                <a:schemeClr val="tx1"/>
              </a:solidFill>
              <a:latin typeface="Calibri"/>
            </a:endParaRPr>
          </a:p>
          <a:p>
            <a:pPr marL="342900" lvl="0" indent="-342900" algn="l">
              <a:buFont typeface="Arial" pitchFamily="34" charset="0"/>
              <a:buChar char="•"/>
            </a:pPr>
            <a:r>
              <a:rPr lang="en-CA" sz="2400" b="1" dirty="0">
                <a:solidFill>
                  <a:schemeClr val="tx1"/>
                </a:solidFill>
                <a:latin typeface="Calibri"/>
              </a:rPr>
              <a:t>Relationships with commercial interests:</a:t>
            </a:r>
          </a:p>
          <a:p>
            <a:pPr marL="742950" lvl="1" indent="-285750" algn="l">
              <a:buFont typeface="Arial" pitchFamily="34" charset="0"/>
              <a:buChar char="–"/>
            </a:pPr>
            <a:r>
              <a:rPr lang="en-CA" sz="2000" dirty="0" smtClean="0">
                <a:solidFill>
                  <a:schemeClr val="tx1"/>
                </a:solidFill>
                <a:latin typeface="Calibri"/>
              </a:rPr>
              <a:t>None</a:t>
            </a:r>
            <a:endParaRPr lang="en-CA" sz="2000" dirty="0">
              <a:solidFill>
                <a:schemeClr val="tx1"/>
              </a:solidFill>
              <a:latin typeface="Calibri"/>
            </a:endParaRPr>
          </a:p>
          <a:p>
            <a:endParaRPr lang="en-CA" dirty="0"/>
          </a:p>
        </p:txBody>
      </p:sp>
      <p:pic>
        <p:nvPicPr>
          <p:cNvPr id="1026" name="Picture 2" descr="http://viewcanada.com/Cream1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604" y="0"/>
            <a:ext cx="9564700" cy="629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95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to access ICES data</a:t>
            </a:r>
            <a:endParaRPr lang="en-US" dirty="0"/>
          </a:p>
        </p:txBody>
      </p:sp>
      <p:sp>
        <p:nvSpPr>
          <p:cNvPr id="4" name="Rectangle 3"/>
          <p:cNvSpPr/>
          <p:nvPr/>
        </p:nvSpPr>
        <p:spPr>
          <a:xfrm>
            <a:off x="3635896" y="1268760"/>
            <a:ext cx="2808312" cy="787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Clinical / Research Question</a:t>
            </a:r>
            <a:endParaRPr lang="en-US" dirty="0"/>
          </a:p>
        </p:txBody>
      </p:sp>
      <p:cxnSp>
        <p:nvCxnSpPr>
          <p:cNvPr id="6" name="Elbow Connector 5"/>
          <p:cNvCxnSpPr/>
          <p:nvPr/>
        </p:nvCxnSpPr>
        <p:spPr>
          <a:xfrm rot="10800000" flipV="1">
            <a:off x="949520" y="2492896"/>
            <a:ext cx="4090533" cy="431012"/>
          </a:xfrm>
          <a:prstGeom prst="bentConnector3">
            <a:avLst>
              <a:gd name="adj1" fmla="val 999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2"/>
          </p:cNvCxnSpPr>
          <p:nvPr/>
        </p:nvCxnSpPr>
        <p:spPr>
          <a:xfrm>
            <a:off x="5040052" y="2055986"/>
            <a:ext cx="0" cy="43691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51520" y="2996952"/>
            <a:ext cx="129614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AHRQ</a:t>
            </a:r>
          </a:p>
        </p:txBody>
      </p:sp>
      <p:sp>
        <p:nvSpPr>
          <p:cNvPr id="22" name="TextBox 21"/>
          <p:cNvSpPr txBox="1"/>
          <p:nvPr/>
        </p:nvSpPr>
        <p:spPr>
          <a:xfrm>
            <a:off x="0" y="3574051"/>
            <a:ext cx="1907704" cy="1169551"/>
          </a:xfrm>
          <a:prstGeom prst="rect">
            <a:avLst/>
          </a:prstGeom>
          <a:noFill/>
        </p:spPr>
        <p:txBody>
          <a:bodyPr wrap="square" rtlCol="0">
            <a:spAutoFit/>
          </a:bodyPr>
          <a:lstStyle/>
          <a:p>
            <a:pPr algn="ctr"/>
            <a:r>
              <a:rPr lang="en-US" sz="1400" dirty="0" smtClean="0"/>
              <a:t>Applied Health </a:t>
            </a:r>
          </a:p>
          <a:p>
            <a:pPr algn="ctr"/>
            <a:r>
              <a:rPr lang="en-US" sz="1400" dirty="0" smtClean="0"/>
              <a:t>Research Question</a:t>
            </a:r>
          </a:p>
          <a:p>
            <a:pPr algn="ctr"/>
            <a:r>
              <a:rPr lang="en-US" sz="1400" dirty="0" smtClean="0"/>
              <a:t>(simple question with </a:t>
            </a:r>
          </a:p>
          <a:p>
            <a:pPr algn="ctr"/>
            <a:r>
              <a:rPr lang="en-US" sz="1400" dirty="0" smtClean="0"/>
              <a:t>a fast turnaround)</a:t>
            </a:r>
          </a:p>
          <a:p>
            <a:pPr marL="285750" indent="-285750">
              <a:buFont typeface="Arial" panose="020B0604020202020204" pitchFamily="34" charset="0"/>
              <a:buChar char="•"/>
            </a:pPr>
            <a:endParaRPr lang="en-US" sz="1400" dirty="0"/>
          </a:p>
        </p:txBody>
      </p:sp>
      <p:sp>
        <p:nvSpPr>
          <p:cNvPr id="29" name="Oval 28"/>
          <p:cNvSpPr/>
          <p:nvPr/>
        </p:nvSpPr>
        <p:spPr>
          <a:xfrm>
            <a:off x="2413170" y="3185489"/>
            <a:ext cx="1764196" cy="938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Access Services</a:t>
            </a:r>
            <a:endParaRPr lang="en-US" dirty="0"/>
          </a:p>
        </p:txBody>
      </p:sp>
      <p:sp>
        <p:nvSpPr>
          <p:cNvPr id="31" name="TextBox 30"/>
          <p:cNvSpPr txBox="1"/>
          <p:nvPr/>
        </p:nvSpPr>
        <p:spPr>
          <a:xfrm>
            <a:off x="1979712" y="4293096"/>
            <a:ext cx="3528392" cy="1384995"/>
          </a:xfrm>
          <a:prstGeom prst="rect">
            <a:avLst/>
          </a:prstGeom>
          <a:noFill/>
        </p:spPr>
        <p:txBody>
          <a:bodyPr wrap="square" rtlCol="0">
            <a:spAutoFit/>
          </a:bodyPr>
          <a:lstStyle/>
          <a:p>
            <a:r>
              <a:rPr lang="en-US" sz="1400" dirty="0" smtClean="0"/>
              <a:t>-Mechanism for researchers outside ICES to access data an ask research questions</a:t>
            </a:r>
          </a:p>
          <a:p>
            <a:r>
              <a:rPr lang="en-US" sz="1400" dirty="0" smtClean="0"/>
              <a:t>-Cost recovery model (charged by analyst hour)</a:t>
            </a:r>
          </a:p>
          <a:p>
            <a:r>
              <a:rPr lang="en-US" sz="1400" dirty="0" smtClean="0"/>
              <a:t>-ICES will provide estimate prior to undertaking project</a:t>
            </a:r>
            <a:endParaRPr lang="en-US" sz="1400" dirty="0"/>
          </a:p>
        </p:txBody>
      </p:sp>
      <p:cxnSp>
        <p:nvCxnSpPr>
          <p:cNvPr id="33" name="Elbow Connector 32"/>
          <p:cNvCxnSpPr/>
          <p:nvPr/>
        </p:nvCxnSpPr>
        <p:spPr>
          <a:xfrm rot="10800000" flipV="1">
            <a:off x="3295268" y="2492896"/>
            <a:ext cx="1744784" cy="500036"/>
          </a:xfrm>
          <a:prstGeom prst="bentConnector3">
            <a:avLst>
              <a:gd name="adj1" fmla="val 9992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5045540" y="2487800"/>
            <a:ext cx="2340260" cy="505133"/>
          </a:xfrm>
          <a:prstGeom prst="bentConnector3">
            <a:avLst>
              <a:gd name="adj1" fmla="val 99897"/>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503702" y="3119773"/>
            <a:ext cx="1764196" cy="938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 with ICES Scientist</a:t>
            </a:r>
            <a:endParaRPr lang="en-US" dirty="0"/>
          </a:p>
        </p:txBody>
      </p:sp>
      <p:sp>
        <p:nvSpPr>
          <p:cNvPr id="45" name="TextBox 44"/>
          <p:cNvSpPr txBox="1"/>
          <p:nvPr/>
        </p:nvSpPr>
        <p:spPr>
          <a:xfrm>
            <a:off x="5796136" y="4293096"/>
            <a:ext cx="3010642" cy="1169551"/>
          </a:xfrm>
          <a:prstGeom prst="rect">
            <a:avLst/>
          </a:prstGeom>
          <a:noFill/>
        </p:spPr>
        <p:txBody>
          <a:bodyPr wrap="square" rtlCol="0">
            <a:spAutoFit/>
          </a:bodyPr>
          <a:lstStyle/>
          <a:p>
            <a:r>
              <a:rPr lang="en-US" sz="1400" dirty="0" smtClean="0"/>
              <a:t>-ICES Scientists have ability to access data</a:t>
            </a:r>
            <a:r>
              <a:rPr lang="en-US" sz="1400" dirty="0"/>
              <a:t> </a:t>
            </a:r>
            <a:r>
              <a:rPr lang="en-US" sz="1400" dirty="0" smtClean="0"/>
              <a:t>based on their research interests</a:t>
            </a:r>
          </a:p>
          <a:p>
            <a:r>
              <a:rPr lang="en-US" sz="1400" dirty="0" smtClean="0"/>
              <a:t>-ICES Scientist actively collaborate</a:t>
            </a:r>
          </a:p>
          <a:p>
            <a:r>
              <a:rPr lang="en-US" sz="1400" dirty="0" smtClean="0"/>
              <a:t>-Peer mentorship streams</a:t>
            </a:r>
          </a:p>
          <a:p>
            <a:r>
              <a:rPr lang="en-US" sz="1400" dirty="0" smtClean="0"/>
              <a:t>-Expertise in complex datasets</a:t>
            </a:r>
          </a:p>
        </p:txBody>
      </p:sp>
    </p:spTree>
    <p:extLst>
      <p:ext uri="{BB962C8B-B14F-4D97-AF65-F5344CB8AC3E}">
        <p14:creationId xmlns:p14="http://schemas.microsoft.com/office/powerpoint/2010/main" val="2495866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052736"/>
            <a:ext cx="6559276" cy="5073427"/>
          </a:xfrm>
          <a:prstGeom prst="rect">
            <a:avLst/>
          </a:prstGeom>
          <a:noFill/>
          <a:ln>
            <a:noFill/>
          </a:ln>
        </p:spPr>
      </p:pic>
    </p:spTree>
    <p:extLst>
      <p:ext uri="{BB962C8B-B14F-4D97-AF65-F5344CB8AC3E}">
        <p14:creationId xmlns:p14="http://schemas.microsoft.com/office/powerpoint/2010/main" val="1063305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opcoder.com/wp-content/uploads/2012/10/interconnected-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742" y="4005064"/>
            <a:ext cx="3669010" cy="22500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Opioid Addiction </a:t>
            </a:r>
            <a:br>
              <a:rPr lang="en-US" dirty="0" smtClean="0"/>
            </a:br>
            <a:r>
              <a:rPr lang="en-US" dirty="0" smtClean="0"/>
              <a:t>Treatment Database</a:t>
            </a:r>
            <a:endParaRPr lang="en-US" dirty="0"/>
          </a:p>
        </p:txBody>
      </p:sp>
      <p:sp>
        <p:nvSpPr>
          <p:cNvPr id="3" name="Content Placeholder 2"/>
          <p:cNvSpPr>
            <a:spLocks noGrp="1"/>
          </p:cNvSpPr>
          <p:nvPr>
            <p:ph idx="1"/>
          </p:nvPr>
        </p:nvSpPr>
        <p:spPr>
          <a:xfrm>
            <a:off x="1907704" y="1600200"/>
            <a:ext cx="7053386" cy="2548879"/>
          </a:xfrm>
        </p:spPr>
        <p:txBody>
          <a:bodyPr>
            <a:normAutofit fontScale="85000" lnSpcReduction="20000"/>
          </a:bodyPr>
          <a:lstStyle/>
          <a:p>
            <a:r>
              <a:rPr lang="en-US" dirty="0" smtClean="0"/>
              <a:t>Electronic Medical Record for approximately 1/3 of the patients in Ontario (n&gt;38,000)</a:t>
            </a:r>
          </a:p>
          <a:p>
            <a:r>
              <a:rPr lang="en-US" dirty="0" smtClean="0"/>
              <a:t>2004-present</a:t>
            </a:r>
          </a:p>
          <a:p>
            <a:r>
              <a:rPr lang="en-US" dirty="0" smtClean="0"/>
              <a:t>Clinical data: dose; urine toxicology; HIV/</a:t>
            </a:r>
            <a:r>
              <a:rPr lang="en-US" dirty="0" err="1" smtClean="0"/>
              <a:t>HepC</a:t>
            </a:r>
            <a:r>
              <a:rPr lang="en-US" dirty="0" smtClean="0"/>
              <a:t> status; </a:t>
            </a:r>
            <a:r>
              <a:rPr lang="en-US" dirty="0" err="1"/>
              <a:t>t</a:t>
            </a:r>
            <a:r>
              <a:rPr lang="en-US" dirty="0" err="1" smtClean="0"/>
              <a:t>elehealth</a:t>
            </a:r>
            <a:r>
              <a:rPr lang="en-US" dirty="0" smtClean="0"/>
              <a:t> / in person</a:t>
            </a:r>
          </a:p>
          <a:p>
            <a:r>
              <a:rPr lang="en-US" dirty="0" smtClean="0"/>
              <a:t>Linked to broader ICES-data via OHIP number</a:t>
            </a:r>
            <a:endParaRPr lang="en-US" dirty="0"/>
          </a:p>
        </p:txBody>
      </p:sp>
    </p:spTree>
    <p:extLst>
      <p:ext uri="{BB962C8B-B14F-4D97-AF65-F5344CB8AC3E}">
        <p14:creationId xmlns:p14="http://schemas.microsoft.com/office/powerpoint/2010/main" val="2821103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a:t>
            </a:r>
            <a:endParaRPr lang="en-CA" dirty="0"/>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96752"/>
            <a:ext cx="652975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5004048" y="1844824"/>
            <a:ext cx="0" cy="288032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241" y="547578"/>
            <a:ext cx="5084440" cy="25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3946241" y="1844824"/>
            <a:ext cx="0" cy="28803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494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2050" name="Picture 2" descr="http://www.longwoods.com/articles/images/HQ_vol14_no1_Gomes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917" y="266328"/>
            <a:ext cx="6605871" cy="5986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60232" y="5836622"/>
            <a:ext cx="1938736" cy="369332"/>
          </a:xfrm>
          <a:prstGeom prst="rect">
            <a:avLst/>
          </a:prstGeom>
          <a:noFill/>
        </p:spPr>
        <p:txBody>
          <a:bodyPr wrap="none" rtlCol="0">
            <a:spAutoFit/>
          </a:bodyPr>
          <a:lstStyle/>
          <a:p>
            <a:r>
              <a:rPr lang="en-CA" dirty="0" smtClean="0"/>
              <a:t>Gomes et al., 2011</a:t>
            </a:r>
            <a:endParaRPr lang="en-CA" dirty="0"/>
          </a:p>
        </p:txBody>
      </p:sp>
    </p:spTree>
    <p:extLst>
      <p:ext uri="{BB962C8B-B14F-4D97-AF65-F5344CB8AC3E}">
        <p14:creationId xmlns:p14="http://schemas.microsoft.com/office/powerpoint/2010/main" val="765712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51720" y="1335345"/>
            <a:ext cx="6496795" cy="3741039"/>
          </a:xfrm>
          <a:prstGeom prst="rect">
            <a:avLst/>
          </a:prstGeom>
        </p:spPr>
      </p:pic>
    </p:spTree>
    <p:extLst>
      <p:ext uri="{BB962C8B-B14F-4D97-AF65-F5344CB8AC3E}">
        <p14:creationId xmlns:p14="http://schemas.microsoft.com/office/powerpoint/2010/main" val="2365611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for Clinical Evaluative Sciences</a:t>
            </a:r>
            <a:endParaRPr lang="en-US" dirty="0"/>
          </a:p>
        </p:txBody>
      </p:sp>
      <p:sp>
        <p:nvSpPr>
          <p:cNvPr id="3" name="Content Placeholder 2"/>
          <p:cNvSpPr>
            <a:spLocks noGrp="1"/>
          </p:cNvSpPr>
          <p:nvPr>
            <p:ph idx="1"/>
          </p:nvPr>
        </p:nvSpPr>
        <p:spPr/>
        <p:txBody>
          <a:bodyPr>
            <a:normAutofit fontScale="47500" lnSpcReduction="20000"/>
          </a:bodyPr>
          <a:lstStyle/>
          <a:p>
            <a:pPr>
              <a:buFont typeface="Arial" charset="0"/>
              <a:buChar char="•"/>
            </a:pPr>
            <a:r>
              <a:rPr lang="en-US" dirty="0">
                <a:latin typeface="Arial" charset="0"/>
                <a:cs typeface="Arial" charset="0"/>
              </a:rPr>
              <a:t>For more than 20 years, ICES has been a leading not-for-profit research institute that acts as a independent steward for Ontario’s holdings of individual-level, de-identified and linkable health and health-related data</a:t>
            </a:r>
          </a:p>
          <a:p>
            <a:pPr>
              <a:buFont typeface="Arial" charset="0"/>
              <a:buChar char="•"/>
            </a:pPr>
            <a:endParaRPr lang="en-US" dirty="0">
              <a:latin typeface="Arial" charset="0"/>
              <a:cs typeface="Arial" charset="0"/>
            </a:endParaRPr>
          </a:p>
          <a:p>
            <a:pPr>
              <a:buFont typeface="Arial" charset="0"/>
              <a:buChar char="•"/>
            </a:pPr>
            <a:r>
              <a:rPr lang="en-US" dirty="0">
                <a:latin typeface="Arial" charset="0"/>
                <a:cs typeface="Arial" charset="0"/>
              </a:rPr>
              <a:t>ICES’ 192 scientists at four locations across Ontario (with 2 additional sites under development) have expertise in using these linked data sets to generate new knowledge that has directly informed health policy and improved the safety and quality of practice in Ontario. </a:t>
            </a:r>
            <a:endParaRPr lang="en-US" dirty="0" smtClean="0">
              <a:latin typeface="Arial" charset="0"/>
              <a:cs typeface="Arial" charset="0"/>
            </a:endParaRPr>
          </a:p>
          <a:p>
            <a:pPr>
              <a:buFont typeface="Arial" charset="0"/>
              <a:buChar char="•"/>
            </a:pPr>
            <a:endParaRPr lang="en-US" dirty="0">
              <a:latin typeface="Arial" charset="0"/>
              <a:cs typeface="Arial" charset="0"/>
            </a:endParaRPr>
          </a:p>
          <a:p>
            <a:pPr>
              <a:buFont typeface="Arial" charset="0"/>
              <a:buChar char="•"/>
            </a:pPr>
            <a:r>
              <a:rPr lang="en-US" dirty="0">
                <a:latin typeface="Arial" charset="0"/>
                <a:cs typeface="Arial" charset="0"/>
              </a:rPr>
              <a:t>As part of the Ontario SPOR SUPPORT Unit (OSSU) infrastructure and processes will be established to make ICES </a:t>
            </a:r>
            <a:r>
              <a:rPr lang="en-CA" dirty="0">
                <a:latin typeface="Arial" charset="0"/>
                <a:cs typeface="Arial" charset="0"/>
              </a:rPr>
              <a:t>data and analysis services available to a broad array of Ontario and Canadian researchers and health system stakeholders</a:t>
            </a:r>
            <a:endParaRPr lang="en-US" dirty="0">
              <a:latin typeface="Arial" charset="0"/>
              <a:cs typeface="Arial" charset="0"/>
            </a:endParaRPr>
          </a:p>
          <a:p>
            <a:pPr>
              <a:buFont typeface="Arial" charset="0"/>
              <a:buChar char="•"/>
            </a:pPr>
            <a:endParaRPr lang="en-US" dirty="0">
              <a:latin typeface="Arial" charset="0"/>
              <a:cs typeface="Arial" charset="0"/>
            </a:endParaRPr>
          </a:p>
          <a:p>
            <a:pPr>
              <a:buFont typeface="Arial" charset="0"/>
              <a:buChar char="•"/>
            </a:pPr>
            <a:r>
              <a:rPr lang="en-US" dirty="0">
                <a:latin typeface="Arial" charset="0"/>
                <a:cs typeface="Arial" charset="0"/>
              </a:rPr>
              <a:t>Recognizing that the health system includes major contributions from private sector organizations, ICES is also having exploratory conversations to identify possible future ICES products and services that might address the information needs of private sector clients</a:t>
            </a:r>
          </a:p>
          <a:p>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2" b="5216"/>
          <a:stretch/>
        </p:blipFill>
        <p:spPr bwMode="auto">
          <a:xfrm>
            <a:off x="0" y="2255"/>
            <a:ext cx="9144000" cy="647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670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274638"/>
            <a:ext cx="4589132" cy="1143000"/>
          </a:xfrm>
        </p:spPr>
        <p:txBody>
          <a:bodyPr/>
          <a:lstStyle/>
          <a:p>
            <a:r>
              <a:rPr lang="en-US" sz="4000" dirty="0" smtClean="0"/>
              <a:t>Aims</a:t>
            </a:r>
            <a:endParaRPr lang="en-US" sz="4000" dirty="0"/>
          </a:p>
        </p:txBody>
      </p:sp>
      <p:sp>
        <p:nvSpPr>
          <p:cNvPr id="3" name="Content Placeholder 2"/>
          <p:cNvSpPr>
            <a:spLocks noGrp="1"/>
          </p:cNvSpPr>
          <p:nvPr>
            <p:ph idx="1"/>
          </p:nvPr>
        </p:nvSpPr>
        <p:spPr>
          <a:xfrm>
            <a:off x="2143108" y="1600200"/>
            <a:ext cx="4517124" cy="4525963"/>
          </a:xfrm>
        </p:spPr>
        <p:txBody>
          <a:bodyPr>
            <a:normAutofit/>
          </a:bodyPr>
          <a:lstStyle/>
          <a:p>
            <a:r>
              <a:rPr lang="en-US" sz="2400" dirty="0" smtClean="0"/>
              <a:t>Overview of ICES and health systems research</a:t>
            </a:r>
          </a:p>
          <a:p>
            <a:r>
              <a:rPr lang="en-US" sz="2400" dirty="0" smtClean="0"/>
              <a:t>Illustrate power of </a:t>
            </a:r>
            <a:r>
              <a:rPr lang="en-US" sz="2400" dirty="0" smtClean="0"/>
              <a:t>health systems research to evaluate opioid-dependence treatment</a:t>
            </a:r>
            <a:endParaRPr lang="en-US" sz="2400" dirty="0" smtClean="0"/>
          </a:p>
          <a:p>
            <a:r>
              <a:rPr lang="en-US" sz="2400" dirty="0" smtClean="0"/>
              <a:t>Mechanisms to access data for all research purposes</a:t>
            </a:r>
            <a:endParaRPr lang="en-US" sz="2400" dirty="0"/>
          </a:p>
        </p:txBody>
      </p:sp>
      <p:pic>
        <p:nvPicPr>
          <p:cNvPr id="4" name="Picture 4" descr="http://imagesbackgrounds.in/hdwallpaper/beautiful-nature/beautiful-nature-soothing-picture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308"/>
            <a:ext cx="8380851" cy="628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23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System Data and ICES</a:t>
            </a:r>
            <a:endParaRPr lang="en-US" dirty="0"/>
          </a:p>
        </p:txBody>
      </p:sp>
      <p:sp>
        <p:nvSpPr>
          <p:cNvPr id="3" name="Content Placeholder 2"/>
          <p:cNvSpPr>
            <a:spLocks noGrp="1"/>
          </p:cNvSpPr>
          <p:nvPr>
            <p:ph idx="1"/>
          </p:nvPr>
        </p:nvSpPr>
        <p:spPr>
          <a:xfrm>
            <a:off x="1835696" y="1282761"/>
            <a:ext cx="6101300" cy="2548880"/>
          </a:xfrm>
        </p:spPr>
        <p:txBody>
          <a:bodyPr>
            <a:noAutofit/>
          </a:bodyPr>
          <a:lstStyle/>
          <a:p>
            <a:r>
              <a:rPr lang="en-US" sz="1600" dirty="0" smtClean="0"/>
              <a:t>Institute for Clinical Evaluative Sciences</a:t>
            </a:r>
          </a:p>
          <a:p>
            <a:r>
              <a:rPr lang="en-US" sz="1600" dirty="0" smtClean="0"/>
              <a:t>Located at Sunnybrook </a:t>
            </a:r>
            <a:r>
              <a:rPr lang="en-US" sz="1600" dirty="0" smtClean="0"/>
              <a:t>Hospital</a:t>
            </a:r>
          </a:p>
          <a:p>
            <a:r>
              <a:rPr lang="en-US" sz="1600" dirty="0"/>
              <a:t>Ontario Health Insurance Plan - largest single payer health system in the </a:t>
            </a:r>
            <a:r>
              <a:rPr lang="en-US" sz="1600" dirty="0" smtClean="0"/>
              <a:t>world</a:t>
            </a:r>
            <a:endParaRPr lang="en-US" sz="1600" dirty="0" smtClean="0"/>
          </a:p>
          <a:p>
            <a:r>
              <a:rPr lang="en-US" sz="1600" dirty="0" smtClean="0"/>
              <a:t>Identified as a global leader in health systems research</a:t>
            </a:r>
          </a:p>
          <a:p>
            <a:r>
              <a:rPr lang="en-US" sz="1600" dirty="0" smtClean="0"/>
              <a:t>Data repository for Ontario Health System and Patient Registry data</a:t>
            </a:r>
          </a:p>
          <a:p>
            <a:r>
              <a:rPr lang="en-US" sz="1600" dirty="0" smtClean="0"/>
              <a:t>Platform to facilitate access to data and expertise for NOSM’s clinical faculty who have a question or wish to do research</a:t>
            </a:r>
            <a:endParaRPr lang="en-US" sz="1600" dirty="0"/>
          </a:p>
        </p:txBody>
      </p:sp>
      <p:pic>
        <p:nvPicPr>
          <p:cNvPr id="1026" name="Picture 2" descr="http://www.ccort.ca/Portals/0/Pic/ICE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99409"/>
            <a:ext cx="3844677" cy="223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08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Linked Data Holdings</a:t>
            </a:r>
            <a:endParaRPr lang="en-US" dirty="0"/>
          </a:p>
        </p:txBody>
      </p:sp>
      <p:sp>
        <p:nvSpPr>
          <p:cNvPr id="7" name="Content Placeholder 6"/>
          <p:cNvSpPr>
            <a:spLocks noGrp="1"/>
          </p:cNvSpPr>
          <p:nvPr>
            <p:ph idx="1"/>
          </p:nvPr>
        </p:nvSpPr>
        <p:spPr>
          <a:xfrm>
            <a:off x="2143108" y="1600201"/>
            <a:ext cx="6543692" cy="4349080"/>
          </a:xfrm>
        </p:spPr>
        <p:txBody>
          <a:bodyPr>
            <a:normAutofit fontScale="77500" lnSpcReduction="20000"/>
          </a:bodyPr>
          <a:lstStyle/>
          <a:p>
            <a:r>
              <a:rPr lang="en-US" dirty="0" smtClean="0"/>
              <a:t>&gt;</a:t>
            </a:r>
            <a:r>
              <a:rPr lang="en-US" dirty="0" smtClean="0"/>
              <a:t>13,000,000 anonymous linked health system records</a:t>
            </a:r>
          </a:p>
          <a:p>
            <a:r>
              <a:rPr lang="en-US" dirty="0" smtClean="0"/>
              <a:t>Discharge Abstract Database</a:t>
            </a:r>
          </a:p>
          <a:p>
            <a:r>
              <a:rPr lang="en-US" dirty="0" smtClean="0"/>
              <a:t>National Ambulatory Care Reporting System</a:t>
            </a:r>
          </a:p>
          <a:p>
            <a:r>
              <a:rPr lang="en-US" dirty="0" smtClean="0"/>
              <a:t>Ontario Drug Benefit Plan</a:t>
            </a:r>
          </a:p>
          <a:p>
            <a:r>
              <a:rPr lang="en-US" dirty="0" smtClean="0"/>
              <a:t>Statistics Canada</a:t>
            </a:r>
          </a:p>
          <a:p>
            <a:r>
              <a:rPr lang="en-US" dirty="0" smtClean="0"/>
              <a:t>Canadian Institute for Health Information</a:t>
            </a:r>
          </a:p>
          <a:p>
            <a:r>
              <a:rPr lang="en-US" dirty="0" smtClean="0"/>
              <a:t>EMRs linked to ICES data (&gt;330,000)</a:t>
            </a:r>
          </a:p>
          <a:p>
            <a:r>
              <a:rPr lang="en-US" dirty="0" smtClean="0"/>
              <a:t>80 other linked databases </a:t>
            </a:r>
          </a:p>
          <a:p>
            <a:pPr marL="0" indent="0">
              <a:buNone/>
            </a:pPr>
            <a:r>
              <a:rPr lang="en-US" dirty="0"/>
              <a:t>	</a:t>
            </a:r>
            <a:r>
              <a:rPr lang="en-US" dirty="0" smtClean="0"/>
              <a:t>(e.g., Cancer Care Ontario, </a:t>
            </a:r>
            <a:r>
              <a:rPr lang="en-US" dirty="0" err="1" smtClean="0"/>
              <a:t>MomBaby</a:t>
            </a:r>
            <a:r>
              <a:rPr lang="en-US" dirty="0" smtClean="0"/>
              <a:t>)</a:t>
            </a:r>
          </a:p>
          <a:p>
            <a:endParaRPr lang="en-US" dirty="0" smtClean="0"/>
          </a:p>
          <a:p>
            <a:endParaRPr lang="en-US" dirty="0" smtClean="0"/>
          </a:p>
        </p:txBody>
      </p:sp>
    </p:spTree>
    <p:extLst>
      <p:ext uri="{BB962C8B-B14F-4D97-AF65-F5344CB8AC3E}">
        <p14:creationId xmlns:p14="http://schemas.microsoft.com/office/powerpoint/2010/main" val="136711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60848"/>
            <a:ext cx="6543692" cy="1143000"/>
          </a:xfrm>
        </p:spPr>
        <p:txBody>
          <a:bodyPr>
            <a:normAutofit fontScale="90000"/>
          </a:bodyPr>
          <a:lstStyle/>
          <a:p>
            <a:pPr algn="ctr"/>
            <a:r>
              <a:rPr lang="en-US" sz="4900" dirty="0" smtClean="0"/>
              <a:t>Opioid-Dependence: </a:t>
            </a:r>
            <a:r>
              <a:rPr lang="en-US" dirty="0" smtClean="0"/>
              <a:t/>
            </a:r>
            <a:br>
              <a:rPr lang="en-US" dirty="0" smtClean="0"/>
            </a:br>
            <a:r>
              <a:rPr lang="en-US" dirty="0" smtClean="0"/>
              <a:t>How can we evaluate the size of the problem and the effectiveness of therapy?</a:t>
            </a:r>
            <a:endParaRPr lang="en-US" dirty="0"/>
          </a:p>
        </p:txBody>
      </p:sp>
    </p:spTree>
    <p:extLst>
      <p:ext uri="{BB962C8B-B14F-4D97-AF65-F5344CB8AC3E}">
        <p14:creationId xmlns:p14="http://schemas.microsoft.com/office/powerpoint/2010/main" val="648243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ntanyl is a highly addictive opiate, considered 100 times more powerful than morphine. The dramatic rise in fentanyl deaths in Alberta, has doctors calling for more treatment spaces.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04" y="4241564"/>
            <a:ext cx="3628256" cy="20423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Opioid-dependence is a major concern for the people of Northern Ontario</a:t>
            </a:r>
            <a:endParaRPr lang="en-US" dirty="0"/>
          </a:p>
        </p:txBody>
      </p:sp>
      <p:sp>
        <p:nvSpPr>
          <p:cNvPr id="6" name="Content Placeholder 2"/>
          <p:cNvSpPr txBox="1">
            <a:spLocks/>
          </p:cNvSpPr>
          <p:nvPr/>
        </p:nvSpPr>
        <p:spPr>
          <a:xfrm>
            <a:off x="1958570" y="1459384"/>
            <a:ext cx="6912768"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Opioid-overdose is the number one cause of mortality in 24-35 year-olds in Ontario </a:t>
            </a:r>
          </a:p>
          <a:p>
            <a:r>
              <a:rPr lang="en-US" sz="2000" dirty="0" smtClean="0"/>
              <a:t>Opiate addiction is recognized as a serious problem in the North</a:t>
            </a:r>
          </a:p>
          <a:p>
            <a:r>
              <a:rPr lang="en-US" sz="2000" dirty="0" smtClean="0"/>
              <a:t>Opioid Agonist Therapy (substitution/maintenance) is the standard of care for patient</a:t>
            </a:r>
          </a:p>
          <a:p>
            <a:r>
              <a:rPr lang="en-US" sz="2000" dirty="0" smtClean="0"/>
              <a:t>Number of Ontario patients in methadone/Suboxone therapy increased from 6000 (2004) to over 38,000 in 2014</a:t>
            </a:r>
          </a:p>
        </p:txBody>
      </p:sp>
    </p:spTree>
    <p:extLst>
      <p:ext uri="{BB962C8B-B14F-4D97-AF65-F5344CB8AC3E}">
        <p14:creationId xmlns:p14="http://schemas.microsoft.com/office/powerpoint/2010/main" val="1956674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Dhalla</a:t>
            </a:r>
            <a:r>
              <a:rPr lang="en-US" dirty="0" smtClean="0"/>
              <a:t>, 2009, CMAJ – Ontario Drug Policy Research Network</a:t>
            </a:r>
            <a:endParaRPr lang="en-US" dirty="0"/>
          </a:p>
        </p:txBody>
      </p:sp>
      <p:pic>
        <p:nvPicPr>
          <p:cNvPr id="4" name="Content Placeholder 3"/>
          <p:cNvPicPr>
            <a:picLocks noGrp="1" noChangeAspect="1"/>
          </p:cNvPicPr>
          <p:nvPr>
            <p:ph idx="1"/>
          </p:nvPr>
        </p:nvPicPr>
        <p:blipFill>
          <a:blip r:embed="rId2"/>
          <a:stretch>
            <a:fillRect/>
          </a:stretch>
        </p:blipFill>
        <p:spPr>
          <a:xfrm>
            <a:off x="2143125" y="2184913"/>
            <a:ext cx="6543675" cy="3356536"/>
          </a:xfrm>
          <a:prstGeom prst="rect">
            <a:avLst/>
          </a:prstGeom>
        </p:spPr>
      </p:pic>
    </p:spTree>
    <p:extLst>
      <p:ext uri="{BB962C8B-B14F-4D97-AF65-F5344CB8AC3E}">
        <p14:creationId xmlns:p14="http://schemas.microsoft.com/office/powerpoint/2010/main" val="1880186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Gomes et. al., (2014) Opioid Related Mortality in Ontario</a:t>
            </a:r>
            <a:endParaRPr lang="en-US" dirty="0"/>
          </a:p>
        </p:txBody>
      </p:sp>
      <p:pic>
        <p:nvPicPr>
          <p:cNvPr id="4" name="Content Placeholder 3"/>
          <p:cNvPicPr>
            <a:picLocks noGrp="1" noChangeAspect="1"/>
          </p:cNvPicPr>
          <p:nvPr>
            <p:ph idx="1"/>
          </p:nvPr>
        </p:nvPicPr>
        <p:blipFill>
          <a:blip r:embed="rId2"/>
          <a:stretch>
            <a:fillRect/>
          </a:stretch>
        </p:blipFill>
        <p:spPr>
          <a:xfrm>
            <a:off x="2413110" y="1600200"/>
            <a:ext cx="6003705" cy="4525963"/>
          </a:xfrm>
          <a:prstGeom prst="rect">
            <a:avLst/>
          </a:prstGeom>
        </p:spPr>
      </p:pic>
      <p:cxnSp>
        <p:nvCxnSpPr>
          <p:cNvPr id="5" name="Straight Connector 4"/>
          <p:cNvCxnSpPr/>
          <p:nvPr/>
        </p:nvCxnSpPr>
        <p:spPr>
          <a:xfrm>
            <a:off x="5220072" y="1916832"/>
            <a:ext cx="0" cy="31683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170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udience1 xmlns="00f0e45c-c332-4237-8edc-2b94bdb09d1d"/>
    <Site xmlns="00f0e45c-c332-4237-8edc-2b94bdb09d1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A959F069336418FC308D1300A4769" ma:contentTypeVersion="10" ma:contentTypeDescription="Create a new document." ma:contentTypeScope="" ma:versionID="3401db9e7ab7e33fff25f84c43ada951">
  <xsd:schema xmlns:xsd="http://www.w3.org/2001/XMLSchema" xmlns:p="http://schemas.microsoft.com/office/2006/metadata/properties" xmlns:ns2="00f0e45c-c332-4237-8edc-2b94bdb09d1d" targetNamespace="http://schemas.microsoft.com/office/2006/metadata/properties" ma:root="true" ma:fieldsID="89085dafed11984460195c72a8f22cd1" ns2:_="">
    <xsd:import namespace="00f0e45c-c332-4237-8edc-2b94bdb09d1d"/>
    <xsd:element name="properties">
      <xsd:complexType>
        <xsd:sequence>
          <xsd:element name="documentManagement">
            <xsd:complexType>
              <xsd:all>
                <xsd:element ref="ns2:Audience1" minOccurs="0"/>
                <xsd:element ref="ns2:Site" minOccurs="0"/>
              </xsd:all>
            </xsd:complexType>
          </xsd:element>
        </xsd:sequence>
      </xsd:complexType>
    </xsd:element>
  </xsd:schema>
  <xsd:schema xmlns:xsd="http://www.w3.org/2001/XMLSchema" xmlns:dms="http://schemas.microsoft.com/office/2006/documentManagement/types" targetNamespace="00f0e45c-c332-4237-8edc-2b94bdb09d1d" elementFormDefault="qualified">
    <xsd:import namespace="http://schemas.microsoft.com/office/2006/documentManagement/types"/>
    <xsd:element name="Audience1" ma:index="8" nillable="true" ma:displayName="Audience" ma:description="Use this feature if you want to target the audience areas (Faculty, Learners, Staff, Partners) with this content on their respective audience pages. Choose 'None' if you do not.&#10; &#10;NOTE: Targeting your content to audiences will not override any permissions on that content." ma:hidden="true" ma:internalName="Audience1" ma:readOnly="false">
      <xsd:complexType>
        <xsd:complexContent>
          <xsd:extension base="dms:MultiChoice">
            <xsd:sequence>
              <xsd:element name="Value" maxOccurs="unbounded" minOccurs="0" nillable="true">
                <xsd:simpleType>
                  <xsd:restriction base="dms:Choice">
                    <xsd:enumeration value="Faculty"/>
                    <xsd:enumeration value="Learners"/>
                    <xsd:enumeration value="Staff"/>
                    <xsd:enumeration value="Partners"/>
                    <xsd:enumeration value="None"/>
                  </xsd:restriction>
                </xsd:simpleType>
              </xsd:element>
            </xsd:sequence>
          </xsd:extension>
        </xsd:complexContent>
      </xsd:complexType>
    </xsd:element>
    <xsd:element name="Site" ma:index="9" nillable="true" ma:displayName="Site" ma:description="Used to let people know what site your targeted content came from. As well helps with MyNOSM Search thus it's manditory." ma:hidden="true" ma:internalName="Site" ma:readOnly="false">
      <xsd:simpleType>
        <xsd:restriction base="dms:Text">
          <xsd:maxLength value="5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2AFD59-616F-4576-972F-FBEDD9148728}">
  <ds:schemaRefs>
    <ds:schemaRef ds:uri="00f0e45c-c332-4237-8edc-2b94bdb09d1d"/>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9F5056E-E2FD-4838-BEB8-03ED64112C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0e45c-c332-4237-8edc-2b94bdb09d1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4174FA5-327D-4B22-9596-DF299F29A1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25451</TotalTime>
  <Words>769</Words>
  <Application>Microsoft Office PowerPoint</Application>
  <PresentationFormat>On-screen Show (4:3)</PresentationFormat>
  <Paragraphs>119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Myriad Pro</vt:lpstr>
      <vt:lpstr>Times New Roman</vt:lpstr>
      <vt:lpstr>Office Theme</vt:lpstr>
      <vt:lpstr>The Opioid Addiction Treatment Database:   Using administrative health data to conduct socially accountable research in the North</vt:lpstr>
      <vt:lpstr>Faculty/Presenter  Disclosure </vt:lpstr>
      <vt:lpstr>Aims</vt:lpstr>
      <vt:lpstr>Health System Data and ICES</vt:lpstr>
      <vt:lpstr>Major Linked Data Holdings</vt:lpstr>
      <vt:lpstr>Opioid-Dependence:  How can we evaluate the size of the problem and the effectiveness of therapy?</vt:lpstr>
      <vt:lpstr>Opioid-dependence is a major concern for the people of Northern Ontario</vt:lpstr>
      <vt:lpstr>Dhalla, 2009, CMAJ – Ontario Drug Policy Research Network</vt:lpstr>
      <vt:lpstr>Gomes et. al., (2014) Opioid Related Mortality in Ontario</vt:lpstr>
      <vt:lpstr>Opioid Agonist Therapy</vt:lpstr>
      <vt:lpstr>PowerPoint Presentation</vt:lpstr>
      <vt:lpstr>PowerPoint Presentation</vt:lpstr>
      <vt:lpstr>Adoption of telehealth-delivered OAT</vt:lpstr>
      <vt:lpstr>Adoption of telehealth-delivered OAT</vt:lpstr>
      <vt:lpstr>Is telehealth an effective treatment modality for OAT?</vt:lpstr>
      <vt:lpstr>Study Design</vt:lpstr>
      <vt:lpstr>PowerPoint Presentation</vt:lpstr>
      <vt:lpstr>Conclusions</vt:lpstr>
      <vt:lpstr>Thank You</vt:lpstr>
      <vt:lpstr>Pathways to access ICES data</vt:lpstr>
      <vt:lpstr>PowerPoint Presentation</vt:lpstr>
      <vt:lpstr>Opioid Addiction  Treatment Database</vt:lpstr>
      <vt:lpstr>Results</vt:lpstr>
      <vt:lpstr>PowerPoint Presentation</vt:lpstr>
      <vt:lpstr>PowerPoint Presentation</vt:lpstr>
      <vt:lpstr>Institute for Clinical Evaluative Sciences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NOSM Poweroint Template Standard</dc:title>
  <dc:creator>Mat</dc:creator>
  <cp:lastModifiedBy>Joe</cp:lastModifiedBy>
  <cp:revision>90</cp:revision>
  <dcterms:created xsi:type="dcterms:W3CDTF">2010-03-23T19:45:54Z</dcterms:created>
  <dcterms:modified xsi:type="dcterms:W3CDTF">2015-06-05T16:04:54Z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0x010100425A959F069336418FC308D1300A4769</vt:lpwstr>
  </property>
</Properties>
</file>