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84" r:id="rId3"/>
    <p:sldId id="282" r:id="rId4"/>
    <p:sldId id="274" r:id="rId5"/>
    <p:sldId id="279" r:id="rId6"/>
    <p:sldId id="278" r:id="rId7"/>
    <p:sldId id="260" r:id="rId8"/>
    <p:sldId id="261" r:id="rId9"/>
    <p:sldId id="264" r:id="rId10"/>
    <p:sldId id="265" r:id="rId11"/>
    <p:sldId id="267" r:id="rId12"/>
    <p:sldId id="262" r:id="rId13"/>
    <p:sldId id="268" r:id="rId14"/>
    <p:sldId id="269" r:id="rId15"/>
    <p:sldId id="270" r:id="rId16"/>
    <p:sldId id="271" r:id="rId17"/>
    <p:sldId id="272" r:id="rId18"/>
    <p:sldId id="273" r:id="rId19"/>
    <p:sldId id="275" r:id="rId20"/>
    <p:sldId id="258"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8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51" autoAdjust="0"/>
    <p:restoredTop sz="66786" autoAdjust="0"/>
  </p:normalViewPr>
  <p:slideViewPr>
    <p:cSldViewPr>
      <p:cViewPr varScale="1">
        <p:scale>
          <a:sx n="83" d="100"/>
          <a:sy n="83" d="100"/>
        </p:scale>
        <p:origin x="1584" y="78"/>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9D86219F-5032-4D67-85D9-962941787ED3}" type="datetimeFigureOut">
              <a:rPr lang="en-US"/>
              <a:pPr>
                <a:defRPr/>
              </a:pPr>
              <a:t>5/22/2015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A830E3A-C1FF-423F-A011-9799AF227A79}" type="slidenum">
              <a:rPr lang="en-US" altLang="en-US"/>
              <a:pPr/>
              <a:t>‹#›</a:t>
            </a:fld>
            <a:endParaRPr lang="en-US" altLang="en-US"/>
          </a:p>
        </p:txBody>
      </p:sp>
    </p:spTree>
    <p:extLst>
      <p:ext uri="{BB962C8B-B14F-4D97-AF65-F5344CB8AC3E}">
        <p14:creationId xmlns:p14="http://schemas.microsoft.com/office/powerpoint/2010/main" val="26412927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CA" dirty="0" smtClean="0"/>
              <a:t> </a:t>
            </a:r>
          </a:p>
          <a:p>
            <a:pPr eaLnBrk="1" hangingPunct="1">
              <a:spcBef>
                <a:spcPct val="0"/>
              </a:spcBef>
            </a:pPr>
            <a:endParaRPr lang="en-US" altLang="en-US" dirty="0"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D9E503-4E47-49E6-98ED-AF692DCE391A}" type="slidenum">
              <a:rPr lang="en-US" altLang="en-US"/>
              <a:pPr eaLnBrk="1" hangingPunct="1"/>
              <a:t>1</a:t>
            </a:fld>
            <a:endParaRPr lang="en-US" altLang="en-US"/>
          </a:p>
        </p:txBody>
      </p:sp>
    </p:spTree>
    <p:extLst>
      <p:ext uri="{BB962C8B-B14F-4D97-AF65-F5344CB8AC3E}">
        <p14:creationId xmlns:p14="http://schemas.microsoft.com/office/powerpoint/2010/main" val="2584394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11</a:t>
            </a:fld>
            <a:endParaRPr lang="en-US" altLang="en-US"/>
          </a:p>
        </p:txBody>
      </p:sp>
    </p:spTree>
    <p:extLst>
      <p:ext uri="{BB962C8B-B14F-4D97-AF65-F5344CB8AC3E}">
        <p14:creationId xmlns:p14="http://schemas.microsoft.com/office/powerpoint/2010/main" val="1380566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aseline="0" dirty="0" smtClean="0"/>
              <a:t>PHASE 2:</a:t>
            </a:r>
          </a:p>
          <a:p>
            <a:pPr marL="0" indent="0">
              <a:buNone/>
            </a:pPr>
            <a:r>
              <a:rPr lang="en-US" baseline="0" dirty="0" smtClean="0"/>
              <a:t>Sampling Frame – a range of primary health care settings (CHC, OAHC, FHT, doc office, NP clinic, </a:t>
            </a:r>
            <a:r>
              <a:rPr lang="en-US" baseline="0" dirty="0" err="1" smtClean="0"/>
              <a:t>Ped</a:t>
            </a:r>
            <a:r>
              <a:rPr lang="en-US" baseline="0" dirty="0" smtClean="0"/>
              <a:t> clinic) across Ontario who had an EMR system and are/were using NutriSTEP in either an electronic or paper-based format.  </a:t>
            </a:r>
          </a:p>
          <a:p>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12</a:t>
            </a:fld>
            <a:endParaRPr lang="en-US" altLang="en-US"/>
          </a:p>
        </p:txBody>
      </p:sp>
    </p:spTree>
    <p:extLst>
      <p:ext uri="{BB962C8B-B14F-4D97-AF65-F5344CB8AC3E}">
        <p14:creationId xmlns:p14="http://schemas.microsoft.com/office/powerpoint/2010/main" val="2692923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16</a:t>
            </a:fld>
            <a:endParaRPr lang="en-US" altLang="en-US"/>
          </a:p>
        </p:txBody>
      </p:sp>
    </p:spTree>
    <p:extLst>
      <p:ext uri="{BB962C8B-B14F-4D97-AF65-F5344CB8AC3E}">
        <p14:creationId xmlns:p14="http://schemas.microsoft.com/office/powerpoint/2010/main" val="3098467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Prevalence estimates of overweight and obesity from the 18-month WBV, while not generalizable to Ontario’s population, they underscore the need to establish an EMR-based surveillance system for healthy childhood weights which includes the risk and protective factors</a:t>
            </a:r>
            <a:r>
              <a:rPr lang="en-US" baseline="0" dirty="0" smtClean="0"/>
              <a:t> </a:t>
            </a:r>
            <a:r>
              <a:rPr lang="en-US" dirty="0" smtClean="0"/>
              <a:t>to fill an identified data gap to inform early childhood care and management and PH prevention and promotion strategies</a:t>
            </a:r>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An ongoing mechanism is needed to support the interaction between BORN Ontario, EMR vendors, primary care practitioners and public health to enhance the quality of the data and usability of the EMR as a data source for improving care and management, and monitoring children’s height and weight, and the risk and protective factors for overweight and obesity.</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CA" dirty="0" smtClean="0"/>
          </a:p>
          <a:p>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18</a:t>
            </a:fld>
            <a:endParaRPr lang="en-US" altLang="en-US"/>
          </a:p>
        </p:txBody>
      </p:sp>
    </p:spTree>
    <p:extLst>
      <p:ext uri="{BB962C8B-B14F-4D97-AF65-F5344CB8AC3E}">
        <p14:creationId xmlns:p14="http://schemas.microsoft.com/office/powerpoint/2010/main" val="14924750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19</a:t>
            </a:fld>
            <a:endParaRPr lang="en-US" altLang="en-US"/>
          </a:p>
        </p:txBody>
      </p:sp>
    </p:spTree>
    <p:extLst>
      <p:ext uri="{BB962C8B-B14F-4D97-AF65-F5344CB8AC3E}">
        <p14:creationId xmlns:p14="http://schemas.microsoft.com/office/powerpoint/2010/main" val="920956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aseline="0" dirty="0" smtClean="0"/>
          </a:p>
          <a:p>
            <a:r>
              <a:rPr lang="en-CA" baseline="0" dirty="0" smtClean="0"/>
              <a:t>9 HUs</a:t>
            </a:r>
          </a:p>
          <a:p>
            <a:r>
              <a:rPr lang="en-CA" baseline="0" dirty="0" smtClean="0"/>
              <a:t>BORN</a:t>
            </a:r>
          </a:p>
          <a:p>
            <a:r>
              <a:rPr lang="en-CA" baseline="0" dirty="0" smtClean="0"/>
              <a:t>U of Guelph</a:t>
            </a:r>
          </a:p>
          <a:p>
            <a:r>
              <a:rPr lang="en-CA" baseline="0" dirty="0" smtClean="0"/>
              <a:t>10 primary care practices participated</a:t>
            </a:r>
          </a:p>
          <a:p>
            <a:endParaRPr lang="en-CA" baseline="0" dirty="0" smtClean="0"/>
          </a:p>
          <a:p>
            <a:r>
              <a:rPr lang="en-CA" baseline="0" dirty="0" smtClean="0"/>
              <a:t>Next year’s research will likely have many more players (HUs, Ministries, PHC practices) </a:t>
            </a:r>
          </a:p>
          <a:p>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3</a:t>
            </a:fld>
            <a:endParaRPr lang="en-US" altLang="en-US"/>
          </a:p>
        </p:txBody>
      </p:sp>
    </p:spTree>
    <p:extLst>
      <p:ext uri="{BB962C8B-B14F-4D97-AF65-F5344CB8AC3E}">
        <p14:creationId xmlns:p14="http://schemas.microsoft.com/office/powerpoint/2010/main" val="2840615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Population</a:t>
            </a:r>
            <a:r>
              <a:rPr lang="en-US" baseline="0" dirty="0" smtClean="0"/>
              <a:t> level height and weight measurements and associated OV and OB assessments are rarely captured for children under 6 years in Canada. Current surveillance excludes children under 3 years of age and has very limited data on children 3 to 4 years of age.</a:t>
            </a:r>
          </a:p>
          <a:p>
            <a:pPr marL="171450" indent="-171450">
              <a:buFont typeface="Arial" panose="020B0604020202020204" pitchFamily="34" charset="0"/>
              <a:buChar char="•"/>
            </a:pPr>
            <a:r>
              <a:rPr lang="en-US" baseline="0" dirty="0" smtClean="0"/>
              <a:t>Obesity estimates are not consistently reliable at the local public health unit level for children due to small sample sizes. </a:t>
            </a:r>
          </a:p>
          <a:p>
            <a:pPr marL="171450" indent="-171450">
              <a:buFont typeface="Arial" panose="020B0604020202020204" pitchFamily="34" charset="0"/>
              <a:buChar char="•"/>
            </a:pPr>
            <a:r>
              <a:rPr lang="en-US" baseline="0" dirty="0" smtClean="0"/>
              <a:t>Obesity data from the CCHS are based on self-reported height and weight. National prevalence estimates are derived from self-reported rather than measured heights and weights are shown to provide inaccurate measurement estimates. </a:t>
            </a:r>
          </a:p>
          <a:p>
            <a:pPr marL="171450" indent="-171450">
              <a:buFont typeface="Arial" panose="020B0604020202020204" pitchFamily="34" charset="0"/>
              <a:buChar char="•"/>
            </a:pPr>
            <a:r>
              <a:rPr lang="en-US" baseline="0" dirty="0" smtClean="0"/>
              <a:t>The cross-sectional design of the CCHS and CHMS limits the ability to monitor important longitudinal effects. </a:t>
            </a:r>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4</a:t>
            </a:fld>
            <a:endParaRPr lang="en-US" altLang="en-US"/>
          </a:p>
        </p:txBody>
      </p:sp>
    </p:spTree>
    <p:extLst>
      <p:ext uri="{BB962C8B-B14F-4D97-AF65-F5344CB8AC3E}">
        <p14:creationId xmlns:p14="http://schemas.microsoft.com/office/powerpoint/2010/main" val="988768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Ontario needs a “learning” surveillance</a:t>
            </a:r>
            <a:r>
              <a:rPr lang="en-US" baseline="0" dirty="0" smtClean="0"/>
              <a:t> system that is able to apply what it learns. The system should build on existing registries, such as ICES and the Better Outcomes Registry and Network (BORN). It should have the capacity to identify opportunities to use surveillance to develop and evaluate innovative interventions, and to ensure consistency across the province over time.</a:t>
            </a:r>
          </a:p>
          <a:p>
            <a:endParaRPr lang="en-US" baseline="0" dirty="0" smtClean="0"/>
          </a:p>
          <a:p>
            <a:r>
              <a:rPr lang="en-US" baseline="0" dirty="0" smtClean="0"/>
              <a:t>Communities need evidence to plan activities and information to measure their impact – including both intended and unintended consequences. Ontario needs provincial as well as local data on:</a:t>
            </a:r>
          </a:p>
          <a:p>
            <a:endParaRPr lang="en-US" baseline="0" dirty="0" smtClean="0"/>
          </a:p>
          <a:p>
            <a:pPr marL="171450" indent="-171450">
              <a:buFont typeface="Arial" panose="020B0604020202020204" pitchFamily="34" charset="0"/>
              <a:buChar char="•"/>
            </a:pPr>
            <a:r>
              <a:rPr lang="en-US" baseline="0" dirty="0" smtClean="0"/>
              <a:t>Children’s heights and weights – including the capacity to measure height and weight at the local/health unit level.</a:t>
            </a:r>
          </a:p>
          <a:p>
            <a:pPr marL="171450" indent="-171450">
              <a:buFont typeface="Arial" panose="020B0604020202020204" pitchFamily="34" charset="0"/>
              <a:buChar char="•"/>
            </a:pPr>
            <a:r>
              <a:rPr lang="en-US" baseline="0" dirty="0" smtClean="0"/>
              <a:t>Children at risk of being overweight or obese – using valid screening tools such as NutriSTEP</a:t>
            </a:r>
          </a:p>
          <a:p>
            <a:pPr marL="171450" indent="-171450">
              <a:buFont typeface="Arial" panose="020B0604020202020204" pitchFamily="34" charset="0"/>
              <a:buChar char="•"/>
            </a:pPr>
            <a:r>
              <a:rPr lang="en-US" baseline="0" dirty="0" smtClean="0"/>
              <a:t>Children's health care needs and service utilization (from electronic medical records in selected primary care practices)</a:t>
            </a:r>
          </a:p>
          <a:p>
            <a:pPr marL="171450" indent="-171450">
              <a:buFont typeface="Arial" panose="020B0604020202020204" pitchFamily="34" charset="0"/>
              <a:buChar char="•"/>
            </a:pPr>
            <a:r>
              <a:rPr lang="en-US" baseline="0" dirty="0" smtClean="0"/>
              <a:t>Cross-sectional and longitudinal school and community studies including policy environments</a:t>
            </a:r>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smtClean="0"/>
              <a:t>Local data are especially important to inspire and inform community action. </a:t>
            </a:r>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5</a:t>
            </a:fld>
            <a:endParaRPr lang="en-US" altLang="en-US"/>
          </a:p>
        </p:txBody>
      </p:sp>
    </p:spTree>
    <p:extLst>
      <p:ext uri="{BB962C8B-B14F-4D97-AF65-F5344CB8AC3E}">
        <p14:creationId xmlns:p14="http://schemas.microsoft.com/office/powerpoint/2010/main" val="2460978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why did we pick </a:t>
            </a:r>
            <a:r>
              <a:rPr lang="en-US" dirty="0" err="1" smtClean="0"/>
              <a:t>NutriSTEP</a:t>
            </a:r>
            <a:r>
              <a:rPr lang="en-US" dirty="0" smtClean="0"/>
              <a:t>&gt;&gt;&gt;</a:t>
            </a:r>
            <a:r>
              <a:rPr lang="en-CA" dirty="0" smtClean="0"/>
              <a:t>The </a:t>
            </a:r>
            <a:r>
              <a:rPr lang="en-CA" dirty="0" err="1" smtClean="0"/>
              <a:t>NutriSTEP</a:t>
            </a:r>
            <a:r>
              <a:rPr lang="en-CA" dirty="0" smtClean="0"/>
              <a:t> tool was cited in the HK Strategy, as an important tool to assess the eating habits of toddlers and preschoolers, to help identify individual children who are at nutritional risk. </a:t>
            </a:r>
          </a:p>
          <a:p>
            <a:endParaRPr lang="en-US" dirty="0" smtClean="0"/>
          </a:p>
          <a:p>
            <a:r>
              <a:rPr lang="en-US" dirty="0" smtClean="0"/>
              <a:t>NutriSTEP,</a:t>
            </a:r>
            <a:r>
              <a:rPr lang="en-US" baseline="0" dirty="0" smtClean="0"/>
              <a:t> a tool developed in Ontario, provides a fast, valid way to assess the eating habits of toddlers (18 to 35 months) and preschoolers (3 to 5 years) of age. Results can help identify individual children at risk. They can also be used to assess the ongoing nutritional risk of groups of kids over time (e.g., surveillance) and to identify regions or populations that may need more support accessing nutritious foods. The tools have been tested across many cultural groups and are available in many languages. </a:t>
            </a:r>
          </a:p>
          <a:p>
            <a:endParaRPr lang="en-US" baseline="0" dirty="0" smtClean="0"/>
          </a:p>
          <a:p>
            <a:endParaRPr lang="en-US" dirty="0" smtClean="0"/>
          </a:p>
          <a:p>
            <a:r>
              <a:rPr lang="en-US" baseline="0" dirty="0" smtClean="0"/>
              <a:t>We chose the NutriSTEP tool to assess risk and protective factors for this project. </a:t>
            </a:r>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6</a:t>
            </a:fld>
            <a:endParaRPr lang="en-US" altLang="en-US"/>
          </a:p>
        </p:txBody>
      </p:sp>
    </p:spTree>
    <p:extLst>
      <p:ext uri="{BB962C8B-B14F-4D97-AF65-F5344CB8AC3E}">
        <p14:creationId xmlns:p14="http://schemas.microsoft.com/office/powerpoint/2010/main" val="652228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smtClean="0"/>
          </a:p>
          <a:p>
            <a:r>
              <a:rPr lang="en-CA" dirty="0" smtClean="0"/>
              <a:t>Two parts to this research:</a:t>
            </a:r>
          </a:p>
          <a:p>
            <a:r>
              <a:rPr lang="en-CA" dirty="0" smtClean="0"/>
              <a:t>Phase 1: quantitative</a:t>
            </a:r>
            <a:r>
              <a:rPr lang="en-CA" baseline="0" dirty="0" smtClean="0"/>
              <a:t> phase - looked at the data quality of the 18 month WBV data from BORN Ontario</a:t>
            </a:r>
          </a:p>
          <a:p>
            <a:endParaRPr lang="en-CA" baseline="0" dirty="0" smtClean="0"/>
          </a:p>
          <a:p>
            <a:r>
              <a:rPr lang="en-CA" baseline="0" dirty="0" smtClean="0"/>
              <a:t>Phase 2: qualitative phase - sought to better understand the use of the NutriSTEP screening in primary care settings</a:t>
            </a:r>
            <a:endParaRPr lang="en-CA" dirty="0" smtClean="0"/>
          </a:p>
          <a:p>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7</a:t>
            </a:fld>
            <a:endParaRPr lang="en-US" altLang="en-US"/>
          </a:p>
        </p:txBody>
      </p:sp>
    </p:spTree>
    <p:extLst>
      <p:ext uri="{BB962C8B-B14F-4D97-AF65-F5344CB8AC3E}">
        <p14:creationId xmlns:p14="http://schemas.microsoft.com/office/powerpoint/2010/main" val="658483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CA"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Variables</a:t>
            </a:r>
            <a:r>
              <a:rPr lang="en-US" baseline="0" dirty="0" smtClean="0"/>
              <a:t> of interest: </a:t>
            </a:r>
            <a:r>
              <a:rPr lang="en-US" dirty="0" smtClean="0"/>
              <a:t> height, weight, nutrition and socio-demographic variables currently collected through EMRs from BORN Ontario</a:t>
            </a:r>
          </a:p>
          <a:p>
            <a:endParaRPr lang="en-CA" dirty="0" smtClean="0"/>
          </a:p>
          <a:p>
            <a:r>
              <a:rPr lang="en-CA" dirty="0" smtClean="0"/>
              <a:t>PHASE 1:</a:t>
            </a:r>
          </a:p>
          <a:p>
            <a:r>
              <a:rPr lang="en-CA" dirty="0" smtClean="0"/>
              <a:t>We acquired the “data” through BORN’s Data request process – iterative asking</a:t>
            </a:r>
            <a:r>
              <a:rPr lang="en-CA" baseline="0" dirty="0" smtClean="0"/>
              <a:t> process with the BORN team– as a prescribed registry, needed to ensure data meet strict to ensure privacy and security guidelines. </a:t>
            </a:r>
            <a:endParaRPr lang="en-US" baseline="0" dirty="0" smtClean="0"/>
          </a:p>
          <a:p>
            <a:endParaRPr lang="en-CA" baseline="0" dirty="0" smtClean="0"/>
          </a:p>
          <a:p>
            <a:r>
              <a:rPr lang="en-CA" i="1" baseline="0" dirty="0" smtClean="0"/>
              <a:t>(If needed:</a:t>
            </a:r>
          </a:p>
          <a:p>
            <a:r>
              <a:rPr lang="en-CA" i="1" dirty="0" smtClean="0"/>
              <a:t>Three separate data files in spreadsheets</a:t>
            </a:r>
          </a:p>
          <a:p>
            <a:pPr marL="228600" indent="-228600">
              <a:buAutoNum type="arabicPeriod"/>
            </a:pPr>
            <a:r>
              <a:rPr lang="en-CA" i="1" dirty="0" smtClean="0"/>
              <a:t>age,</a:t>
            </a:r>
            <a:r>
              <a:rPr lang="en-CA" i="1" baseline="0" dirty="0" smtClean="0"/>
              <a:t> sex, PHU (PHU identified using postal code) and anonymized FHT</a:t>
            </a:r>
          </a:p>
          <a:p>
            <a:pPr marL="228600" indent="-228600">
              <a:buAutoNum type="arabicPeriod"/>
            </a:pPr>
            <a:r>
              <a:rPr lang="en-CA" i="1" baseline="0" dirty="0" smtClean="0"/>
              <a:t>Record-level information on item response and validity:  </a:t>
            </a:r>
            <a:r>
              <a:rPr lang="en-CA" sz="1200" i="1" kern="1200" dirty="0" smtClean="0">
                <a:solidFill>
                  <a:schemeClr val="tx1"/>
                </a:solidFill>
                <a:effectLst/>
                <a:latin typeface="+mn-lt"/>
                <a:ea typeface="+mn-ea"/>
                <a:cs typeface="+mn-cs"/>
              </a:rPr>
              <a:t>item response (missing = yes/no) and validity (valid = yes/no). Validity criteria</a:t>
            </a:r>
            <a:r>
              <a:rPr lang="en-CA" sz="1200" i="1" kern="1200" baseline="0" dirty="0" smtClean="0">
                <a:solidFill>
                  <a:schemeClr val="tx1"/>
                </a:solidFill>
                <a:effectLst/>
                <a:latin typeface="+mn-lt"/>
                <a:ea typeface="+mn-ea"/>
                <a:cs typeface="+mn-cs"/>
              </a:rPr>
              <a:t> were set by the team. </a:t>
            </a:r>
            <a:endParaRPr lang="en-CA" i="1" baseline="0" dirty="0" smtClean="0"/>
          </a:p>
          <a:p>
            <a:pPr marL="228600" indent="-228600">
              <a:buAutoNum type="arabicPeriod"/>
            </a:pPr>
            <a:r>
              <a:rPr lang="en-CA" i="1" baseline="0" dirty="0" smtClean="0"/>
              <a:t>Record-level </a:t>
            </a:r>
            <a:r>
              <a:rPr lang="en-US" i="1" baseline="0" dirty="0" smtClean="0"/>
              <a:t>child’s growth classification (underweight, risk of overweight, and overweight or obese = yes/no/missing) based on the 2007 WHO Simplified Field Tables by 2006 ON-Marg quintiles anonymized FHTs and PHUs)</a:t>
            </a:r>
          </a:p>
          <a:p>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8</a:t>
            </a:fld>
            <a:endParaRPr lang="en-US" altLang="en-US"/>
          </a:p>
        </p:txBody>
      </p:sp>
    </p:spTree>
    <p:extLst>
      <p:ext uri="{BB962C8B-B14F-4D97-AF65-F5344CB8AC3E}">
        <p14:creationId xmlns:p14="http://schemas.microsoft.com/office/powerpoint/2010/main" val="2496384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lvl="0"/>
            <a:endParaRPr lang="en-CA" dirty="0" smtClean="0"/>
          </a:p>
          <a:p>
            <a:endParaRPr lang="en-CA" dirty="0" smtClean="0"/>
          </a:p>
          <a:p>
            <a:r>
              <a:rPr lang="en-CA" dirty="0" smtClean="0"/>
              <a:t>18% missing for breastfeeding, 5-8% missing for homogenized milk, avoid sweetened juices/liquids, no bottles.</a:t>
            </a:r>
          </a:p>
          <a:p>
            <a:endParaRPr lang="en-US" dirty="0" smtClean="0"/>
          </a:p>
          <a:p>
            <a:r>
              <a:rPr lang="en-CA" dirty="0" smtClean="0"/>
              <a:t>What was particularly interesting for local surveillance perspective, was the 4 PHUs –accounted for 80% of the records</a:t>
            </a:r>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9</a:t>
            </a:fld>
            <a:endParaRPr lang="en-US" altLang="en-US"/>
          </a:p>
        </p:txBody>
      </p:sp>
    </p:spTree>
    <p:extLst>
      <p:ext uri="{BB962C8B-B14F-4D97-AF65-F5344CB8AC3E}">
        <p14:creationId xmlns:p14="http://schemas.microsoft.com/office/powerpoint/2010/main" val="11797128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This figure shows the</a:t>
            </a:r>
            <a:r>
              <a:rPr lang="en-CA" baseline="0" dirty="0" smtClean="0"/>
              <a:t> number of WBV capture in BIS by FHT. Each bar represents one FHT. These are stacked bars so the red indicates records within the 17-22 month age group (appropriate for the WBV), and the blue represents those records outside of the age of interest. </a:t>
            </a:r>
          </a:p>
          <a:p>
            <a:r>
              <a:rPr lang="en-CA" baseline="0" dirty="0" smtClean="0"/>
              <a:t>You can see that FHT 2 and 7, lots of records are transmitted but only a percentage are actually within our age criteria. </a:t>
            </a:r>
          </a:p>
          <a:p>
            <a:r>
              <a:rPr lang="en-CA" baseline="0" dirty="0" smtClean="0"/>
              <a:t>On the other hand, FHTs 9 and 8 transmit fewer records but more of these are in the 17-22 month age grouping. </a:t>
            </a:r>
          </a:p>
          <a:p>
            <a:endParaRPr lang="en-CA" baseline="0" dirty="0" smtClean="0"/>
          </a:p>
          <a:p>
            <a:r>
              <a:rPr lang="en-CA" baseline="0" dirty="0" smtClean="0"/>
              <a:t>Why are so many records falling out of an appropriate age for an 18 month WBV? Not sure. Could be due to having many stakeholders </a:t>
            </a:r>
            <a:r>
              <a:rPr lang="en-CA" baseline="0" dirty="0" err="1" smtClean="0"/>
              <a:t>eg</a:t>
            </a:r>
            <a:r>
              <a:rPr lang="en-CA" baseline="0" dirty="0" smtClean="0"/>
              <a:t> data entry at the primary care practice; EMR screens developed by the vendor; BORN processes.</a:t>
            </a:r>
            <a:endParaRPr lang="en-CA" dirty="0" smtClean="0"/>
          </a:p>
          <a:p>
            <a:endParaRPr lang="en-US" dirty="0"/>
          </a:p>
        </p:txBody>
      </p:sp>
      <p:sp>
        <p:nvSpPr>
          <p:cNvPr id="4" name="Slide Number Placeholder 3"/>
          <p:cNvSpPr>
            <a:spLocks noGrp="1"/>
          </p:cNvSpPr>
          <p:nvPr>
            <p:ph type="sldNum" sz="quarter" idx="10"/>
          </p:nvPr>
        </p:nvSpPr>
        <p:spPr/>
        <p:txBody>
          <a:bodyPr/>
          <a:lstStyle/>
          <a:p>
            <a:fld id="{AA830E3A-C1FF-423F-A011-9799AF227A79}" type="slidenum">
              <a:rPr lang="en-US" altLang="en-US" smtClean="0"/>
              <a:pPr/>
              <a:t>10</a:t>
            </a:fld>
            <a:endParaRPr lang="en-US" altLang="en-US"/>
          </a:p>
        </p:txBody>
      </p:sp>
    </p:spTree>
    <p:extLst>
      <p:ext uri="{BB962C8B-B14F-4D97-AF65-F5344CB8AC3E}">
        <p14:creationId xmlns:p14="http://schemas.microsoft.com/office/powerpoint/2010/main" val="2665980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vmlDrawing" Target="../drawings/vmlDrawing3.vml"/><Relationship Id="rId4" Type="http://schemas.openxmlformats.org/officeDocument/2006/relationships/image" Target="../media/image1.w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vmlDrawing" Target="../drawings/vmlDrawing4.vml"/><Relationship Id="rId4" Type="http://schemas.openxmlformats.org/officeDocument/2006/relationships/image" Target="../media/image1.w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vmlDrawing" Target="../drawings/vmlDrawing5.vml"/><Relationship Id="rId4" Type="http://schemas.openxmlformats.org/officeDocument/2006/relationships/image" Target="../media/image1.w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vmlDrawing" Target="../drawings/vmlDrawing6.vml"/><Relationship Id="rId4" Type="http://schemas.openxmlformats.org/officeDocument/2006/relationships/image" Target="../media/image1.w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vmlDrawing" Target="../drawings/vmlDrawing7.vml"/><Relationship Id="rId4" Type="http://schemas.openxmlformats.org/officeDocument/2006/relationships/image" Target="../media/image1.w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vmlDrawing" Target="../drawings/vmlDrawing8.vml"/><Relationship Id="rId4" Type="http://schemas.openxmlformats.org/officeDocument/2006/relationships/image" Target="../media/image1.wmf"/></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Master" Target="../slideMasters/slideMaster1.xml"/><Relationship Id="rId1" Type="http://schemas.openxmlformats.org/officeDocument/2006/relationships/vmlDrawing" Target="../drawings/vmlDrawing9.vml"/><Relationship Id="rId4" Type="http://schemas.openxmlformats.org/officeDocument/2006/relationships/image" Target="../media/image1.wmf"/></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rgbClr val="7C0631"/>
            </a:gs>
            <a:gs pos="100000">
              <a:srgbClr val="A80843"/>
            </a:gs>
          </a:gsLst>
          <a:lin ang="5400000" scaled="1"/>
        </a:gradFill>
        <a:effectLst/>
      </p:bgPr>
    </p:bg>
    <p:spTree>
      <p:nvGrpSpPr>
        <p:cNvPr id="1" name=""/>
        <p:cNvGrpSpPr/>
        <p:nvPr/>
      </p:nvGrpSpPr>
      <p:grpSpPr>
        <a:xfrm>
          <a:off x="0" y="0"/>
          <a:ext cx="0" cy="0"/>
          <a:chOff x="0" y="0"/>
          <a:chExt cx="0" cy="0"/>
        </a:xfrm>
      </p:grpSpPr>
      <p:sp>
        <p:nvSpPr>
          <p:cNvPr id="4" name="Rectangle 7"/>
          <p:cNvSpPr>
            <a:spLocks noChangeArrowheads="1"/>
          </p:cNvSpPr>
          <p:nvPr/>
        </p:nvSpPr>
        <p:spPr bwMode="auto">
          <a:xfrm>
            <a:off x="0" y="5805488"/>
            <a:ext cx="9144000" cy="1052512"/>
          </a:xfrm>
          <a:prstGeom prst="rect">
            <a:avLst/>
          </a:prstGeom>
          <a:solidFill>
            <a:schemeClr val="bg1"/>
          </a:solidFill>
          <a:ln w="9525">
            <a:noFill/>
            <a:miter lim="800000"/>
            <a:headEnd/>
            <a:tailEnd/>
          </a:ln>
          <a:effectLst/>
        </p:spPr>
        <p:txBody>
          <a:bodyPr wrap="none" anchor="ctr"/>
          <a:lstStyle/>
          <a:p>
            <a:pPr>
              <a:defRPr/>
            </a:pPr>
            <a:endParaRPr lang="en-US">
              <a:latin typeface="Arial" charset="0"/>
            </a:endParaRPr>
          </a:p>
        </p:txBody>
      </p:sp>
      <p:sp>
        <p:nvSpPr>
          <p:cNvPr id="5" name="Line 8"/>
          <p:cNvSpPr>
            <a:spLocks noChangeShapeType="1"/>
          </p:cNvSpPr>
          <p:nvPr/>
        </p:nvSpPr>
        <p:spPr bwMode="auto">
          <a:xfrm>
            <a:off x="0" y="5805488"/>
            <a:ext cx="9144000" cy="0"/>
          </a:xfrm>
          <a:prstGeom prst="line">
            <a:avLst/>
          </a:prstGeom>
          <a:noFill/>
          <a:ln w="50800">
            <a:solidFill>
              <a:srgbClr val="D383A6"/>
            </a:solidFill>
            <a:round/>
            <a:headEnd/>
            <a:tailEnd/>
          </a:ln>
          <a:effectLst/>
        </p:spPr>
        <p:txBody>
          <a:bodyPr/>
          <a:lstStyle/>
          <a:p>
            <a:pPr>
              <a:defRPr/>
            </a:pPr>
            <a:endParaRPr lang="en-US">
              <a:latin typeface="Arial" charset="0"/>
            </a:endParaRPr>
          </a:p>
        </p:txBody>
      </p:sp>
      <p:graphicFrame>
        <p:nvGraphicFramePr>
          <p:cNvPr id="6" name="Object 9"/>
          <p:cNvGraphicFramePr>
            <a:graphicFrameLocks noChangeAspect="1"/>
          </p:cNvGraphicFramePr>
          <p:nvPr/>
        </p:nvGraphicFramePr>
        <p:xfrm>
          <a:off x="4427538" y="1700213"/>
          <a:ext cx="4522787" cy="3733800"/>
        </p:xfrm>
        <a:graphic>
          <a:graphicData uri="http://schemas.openxmlformats.org/presentationml/2006/ole">
            <mc:AlternateContent xmlns:mc="http://schemas.openxmlformats.org/markup-compatibility/2006">
              <mc:Choice xmlns:v="urn:schemas-microsoft-com:vml" Requires="v">
                <p:oleObj spid="_x0000_s24664" name="CorelDRAW" r:id="rId3" imgW="3441930" imgH="2841355" progId="CorelDRAW.Graphic.12">
                  <p:embed/>
                </p:oleObj>
              </mc:Choice>
              <mc:Fallback>
                <p:oleObj name="CorelDRAW" r:id="rId3" imgW="3441930" imgH="2841355"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700213"/>
                        <a:ext cx="452278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 name="Object 10"/>
          <p:cNvGraphicFramePr>
            <a:graphicFrameLocks noChangeAspect="1"/>
          </p:cNvGraphicFramePr>
          <p:nvPr/>
        </p:nvGraphicFramePr>
        <p:xfrm>
          <a:off x="4083050" y="5888038"/>
          <a:ext cx="849313" cy="898525"/>
        </p:xfrm>
        <a:graphic>
          <a:graphicData uri="http://schemas.openxmlformats.org/presentationml/2006/ole">
            <mc:AlternateContent xmlns:mc="http://schemas.openxmlformats.org/markup-compatibility/2006">
              <mc:Choice xmlns:v="urn:schemas-microsoft-com:vml" Requires="v">
                <p:oleObj spid="_x0000_s24665" name="CorelDRAW" r:id="rId5" imgW="4286880" imgH="4534920" progId="CorelDRAW.Graphic.12">
                  <p:embed/>
                </p:oleObj>
              </mc:Choice>
              <mc:Fallback>
                <p:oleObj name="CorelDRAW" r:id="rId5" imgW="4286880" imgH="4534920" progId="CorelDRAW.Graphic.1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83050" y="5888038"/>
                        <a:ext cx="849313" cy="89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47" name="Rectangle 3"/>
          <p:cNvSpPr>
            <a:spLocks noGrp="1" noChangeArrowheads="1"/>
          </p:cNvSpPr>
          <p:nvPr>
            <p:ph type="subTitle" idx="1"/>
          </p:nvPr>
        </p:nvSpPr>
        <p:spPr>
          <a:xfrm>
            <a:off x="1371600" y="3886200"/>
            <a:ext cx="6400800" cy="1752600"/>
          </a:xfrm>
        </p:spPr>
        <p:txBody>
          <a:bodyPr/>
          <a:lstStyle>
            <a:lvl1pPr marL="0" indent="0" algn="ctr" rtl="0" eaLnBrk="0" fontAlgn="base" hangingPunct="0">
              <a:spcBef>
                <a:spcPct val="20000"/>
              </a:spcBef>
              <a:spcAft>
                <a:spcPct val="0"/>
              </a:spcAft>
              <a:buFontTx/>
              <a:buNone/>
              <a:defRPr lang="en-US" sz="3200" dirty="0">
                <a:solidFill>
                  <a:schemeClr val="bg1"/>
                </a:solidFill>
                <a:latin typeface="Calibri" pitchFamily="34" charset="0"/>
                <a:ea typeface="+mn-ea"/>
                <a:cs typeface="+mn-cs"/>
              </a:defRPr>
            </a:lvl1pPr>
          </a:lstStyle>
          <a:p>
            <a:r>
              <a:rPr lang="en-US" smtClean="0"/>
              <a:t>Click to edit Master subtitle style</a:t>
            </a:r>
            <a:endParaRPr lang="en-US" dirty="0"/>
          </a:p>
        </p:txBody>
      </p:sp>
      <p:sp>
        <p:nvSpPr>
          <p:cNvPr id="6146" name="Rectangle 2"/>
          <p:cNvSpPr>
            <a:spLocks noGrp="1" noChangeArrowheads="1"/>
          </p:cNvSpPr>
          <p:nvPr>
            <p:ph type="ctrTitle"/>
          </p:nvPr>
        </p:nvSpPr>
        <p:spPr>
          <a:xfrm>
            <a:off x="685800" y="2130425"/>
            <a:ext cx="7772400" cy="1470025"/>
          </a:xfrm>
        </p:spPr>
        <p:txBody>
          <a:bodyPr/>
          <a:lstStyle>
            <a:lvl1pPr algn="ctr">
              <a:defRPr sz="4800">
                <a:solidFill>
                  <a:schemeClr val="bg1"/>
                </a:solidFill>
                <a:latin typeface="Calibri"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2434282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0" y="6173788"/>
            <a:ext cx="9144000" cy="684212"/>
          </a:xfrm>
          <a:prstGeom prst="rect">
            <a:avLst/>
          </a:prstGeom>
          <a:solidFill>
            <a:srgbClr val="A80843"/>
          </a:solidFill>
          <a:ln w="9525">
            <a:noFill/>
            <a:miter lim="800000"/>
            <a:headEnd/>
            <a:tailEnd/>
          </a:ln>
          <a:effectLst/>
        </p:spPr>
        <p:txBody>
          <a:bodyPr wrap="none" anchor="ctr"/>
          <a:lstStyle/>
          <a:p>
            <a:pPr>
              <a:defRPr/>
            </a:pPr>
            <a:endParaRPr lang="en-US">
              <a:latin typeface="Arial" charset="0"/>
            </a:endParaRPr>
          </a:p>
        </p:txBody>
      </p:sp>
      <p:sp>
        <p:nvSpPr>
          <p:cNvPr id="5" name="Line 8"/>
          <p:cNvSpPr>
            <a:spLocks noChangeShapeType="1"/>
          </p:cNvSpPr>
          <p:nvPr/>
        </p:nvSpPr>
        <p:spPr bwMode="auto">
          <a:xfrm>
            <a:off x="0" y="6143625"/>
            <a:ext cx="9144000" cy="0"/>
          </a:xfrm>
          <a:prstGeom prst="line">
            <a:avLst/>
          </a:prstGeom>
          <a:noFill/>
          <a:ln w="50800">
            <a:solidFill>
              <a:srgbClr val="D383A6"/>
            </a:solidFill>
            <a:round/>
            <a:headEnd/>
            <a:tailEnd/>
          </a:ln>
          <a:effectLst/>
        </p:spPr>
        <p:txBody>
          <a:bodyPr/>
          <a:lstStyle/>
          <a:p>
            <a:pPr>
              <a:defRPr/>
            </a:pPr>
            <a:endParaRPr lang="en-US">
              <a:latin typeface="Arial" charset="0"/>
            </a:endParaRPr>
          </a:p>
        </p:txBody>
      </p:sp>
      <p:graphicFrame>
        <p:nvGraphicFramePr>
          <p:cNvPr id="6" name="Object 9"/>
          <p:cNvGraphicFramePr>
            <a:graphicFrameLocks noChangeAspect="1"/>
          </p:cNvGraphicFramePr>
          <p:nvPr/>
        </p:nvGraphicFramePr>
        <p:xfrm>
          <a:off x="4427538" y="1700213"/>
          <a:ext cx="4522787" cy="3733800"/>
        </p:xfrm>
        <a:graphic>
          <a:graphicData uri="http://schemas.openxmlformats.org/presentationml/2006/ole">
            <mc:AlternateContent xmlns:mc="http://schemas.openxmlformats.org/markup-compatibility/2006">
              <mc:Choice xmlns:v="urn:schemas-microsoft-com:vml" Requires="v">
                <p:oleObj spid="_x0000_s25645" name="CorelDRAW" r:id="rId3" imgW="2477880" imgH="2045520" progId="CorelDRAW.Graphic.12">
                  <p:embed/>
                </p:oleObj>
              </mc:Choice>
              <mc:Fallback>
                <p:oleObj name="CorelDRAW" r:id="rId3" imgW="2477880" imgH="204552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700213"/>
                        <a:ext cx="452278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t>www.sdhu.com</a:t>
            </a:r>
          </a:p>
        </p:txBody>
      </p:sp>
      <p:sp>
        <p:nvSpPr>
          <p:cNvPr id="8" name="Rectangle 6"/>
          <p:cNvSpPr>
            <a:spLocks noGrp="1" noChangeArrowheads="1"/>
          </p:cNvSpPr>
          <p:nvPr>
            <p:ph type="sldNum" sz="quarter" idx="11"/>
          </p:nvPr>
        </p:nvSpPr>
        <p:spPr/>
        <p:txBody>
          <a:bodyPr/>
          <a:lstStyle>
            <a:lvl1pPr>
              <a:defRPr/>
            </a:lvl1pPr>
          </a:lstStyle>
          <a:p>
            <a:fld id="{A568EAE6-B78E-4990-8F13-C3697222BAFC}" type="slidenum">
              <a:rPr lang="en-US" altLang="en-US"/>
              <a:pPr/>
              <a:t>‹#›</a:t>
            </a:fld>
            <a:endParaRPr lang="en-US" altLang="en-US"/>
          </a:p>
        </p:txBody>
      </p:sp>
    </p:spTree>
    <p:extLst>
      <p:ext uri="{BB962C8B-B14F-4D97-AF65-F5344CB8AC3E}">
        <p14:creationId xmlns:p14="http://schemas.microsoft.com/office/powerpoint/2010/main" val="3505519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0" y="6173788"/>
            <a:ext cx="9144000" cy="684212"/>
          </a:xfrm>
          <a:prstGeom prst="rect">
            <a:avLst/>
          </a:prstGeom>
          <a:solidFill>
            <a:srgbClr val="A80843"/>
          </a:solidFill>
          <a:ln w="9525">
            <a:noFill/>
            <a:miter lim="800000"/>
            <a:headEnd/>
            <a:tailEnd/>
          </a:ln>
          <a:effectLst/>
        </p:spPr>
        <p:txBody>
          <a:bodyPr wrap="none" anchor="ctr"/>
          <a:lstStyle/>
          <a:p>
            <a:pPr>
              <a:defRPr/>
            </a:pPr>
            <a:endParaRPr lang="en-US">
              <a:latin typeface="Arial" charset="0"/>
            </a:endParaRPr>
          </a:p>
        </p:txBody>
      </p:sp>
      <p:sp>
        <p:nvSpPr>
          <p:cNvPr id="6" name="Line 8"/>
          <p:cNvSpPr>
            <a:spLocks noChangeShapeType="1"/>
          </p:cNvSpPr>
          <p:nvPr/>
        </p:nvSpPr>
        <p:spPr bwMode="auto">
          <a:xfrm>
            <a:off x="0" y="6143625"/>
            <a:ext cx="9144000" cy="0"/>
          </a:xfrm>
          <a:prstGeom prst="line">
            <a:avLst/>
          </a:prstGeom>
          <a:noFill/>
          <a:ln w="50800">
            <a:solidFill>
              <a:srgbClr val="D383A6"/>
            </a:solidFill>
            <a:round/>
            <a:headEnd/>
            <a:tailEnd/>
          </a:ln>
          <a:effectLst/>
        </p:spPr>
        <p:txBody>
          <a:bodyPr/>
          <a:lstStyle/>
          <a:p>
            <a:pPr>
              <a:defRPr/>
            </a:pPr>
            <a:endParaRPr lang="en-US">
              <a:latin typeface="Arial" charset="0"/>
            </a:endParaRPr>
          </a:p>
        </p:txBody>
      </p:sp>
      <p:graphicFrame>
        <p:nvGraphicFramePr>
          <p:cNvPr id="7" name="Object 9"/>
          <p:cNvGraphicFramePr>
            <a:graphicFrameLocks noChangeAspect="1"/>
          </p:cNvGraphicFramePr>
          <p:nvPr/>
        </p:nvGraphicFramePr>
        <p:xfrm>
          <a:off x="4427538" y="1700213"/>
          <a:ext cx="4522787" cy="3733800"/>
        </p:xfrm>
        <a:graphic>
          <a:graphicData uri="http://schemas.openxmlformats.org/presentationml/2006/ole">
            <mc:AlternateContent xmlns:mc="http://schemas.openxmlformats.org/markup-compatibility/2006">
              <mc:Choice xmlns:v="urn:schemas-microsoft-com:vml" Requires="v">
                <p:oleObj spid="_x0000_s26669" name="CorelDRAW" r:id="rId3" imgW="2477880" imgH="2045520" progId="CorelDRAW.Graphic.12">
                  <p:embed/>
                </p:oleObj>
              </mc:Choice>
              <mc:Fallback>
                <p:oleObj name="CorelDRAW" r:id="rId3" imgW="2477880" imgH="204552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700213"/>
                        <a:ext cx="452278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060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060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a:spLocks noGrp="1" noChangeArrowheads="1"/>
          </p:cNvSpPr>
          <p:nvPr>
            <p:ph type="ftr" sz="quarter" idx="10"/>
          </p:nvPr>
        </p:nvSpPr>
        <p:spPr/>
        <p:txBody>
          <a:bodyPr/>
          <a:lstStyle>
            <a:lvl1pPr>
              <a:defRPr/>
            </a:lvl1pPr>
          </a:lstStyle>
          <a:p>
            <a:pPr>
              <a:defRPr/>
            </a:pPr>
            <a:r>
              <a:rPr lang="en-US"/>
              <a:t>www.sdhu.com</a:t>
            </a:r>
          </a:p>
        </p:txBody>
      </p:sp>
      <p:sp>
        <p:nvSpPr>
          <p:cNvPr id="9" name="Rectangle 8"/>
          <p:cNvSpPr>
            <a:spLocks noGrp="1" noChangeArrowheads="1"/>
          </p:cNvSpPr>
          <p:nvPr>
            <p:ph type="sldNum" sz="quarter" idx="11"/>
          </p:nvPr>
        </p:nvSpPr>
        <p:spPr/>
        <p:txBody>
          <a:bodyPr/>
          <a:lstStyle>
            <a:lvl1pPr>
              <a:defRPr/>
            </a:lvl1pPr>
          </a:lstStyle>
          <a:p>
            <a:fld id="{C7BE5FEF-638E-4DE0-BEDE-0582E0F6520F}" type="slidenum">
              <a:rPr lang="en-US" altLang="en-US"/>
              <a:pPr/>
              <a:t>‹#›</a:t>
            </a:fld>
            <a:endParaRPr lang="en-US" altLang="en-US"/>
          </a:p>
        </p:txBody>
      </p:sp>
    </p:spTree>
    <p:extLst>
      <p:ext uri="{BB962C8B-B14F-4D97-AF65-F5344CB8AC3E}">
        <p14:creationId xmlns:p14="http://schemas.microsoft.com/office/powerpoint/2010/main" val="27012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0" y="6173788"/>
            <a:ext cx="9144000" cy="684212"/>
          </a:xfrm>
          <a:prstGeom prst="rect">
            <a:avLst/>
          </a:prstGeom>
          <a:solidFill>
            <a:srgbClr val="A80843"/>
          </a:solidFill>
          <a:ln w="9525">
            <a:noFill/>
            <a:miter lim="800000"/>
            <a:headEnd/>
            <a:tailEnd/>
          </a:ln>
          <a:effectLst/>
        </p:spPr>
        <p:txBody>
          <a:bodyPr wrap="none" anchor="ctr"/>
          <a:lstStyle/>
          <a:p>
            <a:pPr>
              <a:defRPr/>
            </a:pPr>
            <a:endParaRPr lang="en-US">
              <a:latin typeface="Arial" charset="0"/>
            </a:endParaRPr>
          </a:p>
        </p:txBody>
      </p:sp>
      <p:sp>
        <p:nvSpPr>
          <p:cNvPr id="8" name="Line 8"/>
          <p:cNvSpPr>
            <a:spLocks noChangeShapeType="1"/>
          </p:cNvSpPr>
          <p:nvPr/>
        </p:nvSpPr>
        <p:spPr bwMode="auto">
          <a:xfrm>
            <a:off x="0" y="6143625"/>
            <a:ext cx="9144000" cy="0"/>
          </a:xfrm>
          <a:prstGeom prst="line">
            <a:avLst/>
          </a:prstGeom>
          <a:noFill/>
          <a:ln w="50800">
            <a:solidFill>
              <a:srgbClr val="D383A6"/>
            </a:solidFill>
            <a:round/>
            <a:headEnd/>
            <a:tailEnd/>
          </a:ln>
          <a:effectLst/>
        </p:spPr>
        <p:txBody>
          <a:bodyPr/>
          <a:lstStyle/>
          <a:p>
            <a:pPr>
              <a:defRPr/>
            </a:pPr>
            <a:endParaRPr lang="en-US">
              <a:latin typeface="Arial" charset="0"/>
            </a:endParaRPr>
          </a:p>
        </p:txBody>
      </p:sp>
      <p:graphicFrame>
        <p:nvGraphicFramePr>
          <p:cNvPr id="9" name="Object 9"/>
          <p:cNvGraphicFramePr>
            <a:graphicFrameLocks noChangeAspect="1"/>
          </p:cNvGraphicFramePr>
          <p:nvPr/>
        </p:nvGraphicFramePr>
        <p:xfrm>
          <a:off x="4427538" y="1700213"/>
          <a:ext cx="4522787" cy="3733800"/>
        </p:xfrm>
        <a:graphic>
          <a:graphicData uri="http://schemas.openxmlformats.org/presentationml/2006/ole">
            <mc:AlternateContent xmlns:mc="http://schemas.openxmlformats.org/markup-compatibility/2006">
              <mc:Choice xmlns:v="urn:schemas-microsoft-com:vml" Requires="v">
                <p:oleObj spid="_x0000_s27693" name="CorelDRAW" r:id="rId3" imgW="2477880" imgH="2045520" progId="CorelDRAW.Graphic.12">
                  <p:embed/>
                </p:oleObj>
              </mc:Choice>
              <mc:Fallback>
                <p:oleObj name="CorelDRAW" r:id="rId3" imgW="2477880" imgH="204552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700213"/>
                        <a:ext cx="452278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5"/>
          <p:cNvSpPr>
            <a:spLocks noGrp="1" noChangeArrowheads="1"/>
          </p:cNvSpPr>
          <p:nvPr>
            <p:ph type="ftr" sz="quarter" idx="10"/>
          </p:nvPr>
        </p:nvSpPr>
        <p:spPr/>
        <p:txBody>
          <a:bodyPr/>
          <a:lstStyle>
            <a:lvl1pPr>
              <a:defRPr/>
            </a:lvl1pPr>
          </a:lstStyle>
          <a:p>
            <a:pPr>
              <a:defRPr/>
            </a:pPr>
            <a:r>
              <a:rPr lang="en-US"/>
              <a:t>www.sdhu.com</a:t>
            </a:r>
          </a:p>
        </p:txBody>
      </p:sp>
      <p:sp>
        <p:nvSpPr>
          <p:cNvPr id="11" name="Rectangle 6"/>
          <p:cNvSpPr>
            <a:spLocks noGrp="1" noChangeArrowheads="1"/>
          </p:cNvSpPr>
          <p:nvPr>
            <p:ph type="sldNum" sz="quarter" idx="11"/>
          </p:nvPr>
        </p:nvSpPr>
        <p:spPr/>
        <p:txBody>
          <a:bodyPr/>
          <a:lstStyle>
            <a:lvl1pPr>
              <a:defRPr/>
            </a:lvl1pPr>
          </a:lstStyle>
          <a:p>
            <a:fld id="{1B570A6B-0B27-46BB-8087-B354A9E3ED88}" type="slidenum">
              <a:rPr lang="en-US" altLang="en-US"/>
              <a:pPr/>
              <a:t>‹#›</a:t>
            </a:fld>
            <a:endParaRPr lang="en-US" altLang="en-US"/>
          </a:p>
        </p:txBody>
      </p:sp>
    </p:spTree>
    <p:extLst>
      <p:ext uri="{BB962C8B-B14F-4D97-AF65-F5344CB8AC3E}">
        <p14:creationId xmlns:p14="http://schemas.microsoft.com/office/powerpoint/2010/main" val="102487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0" y="6173788"/>
            <a:ext cx="9144000" cy="684212"/>
          </a:xfrm>
          <a:prstGeom prst="rect">
            <a:avLst/>
          </a:prstGeom>
          <a:solidFill>
            <a:srgbClr val="A80843"/>
          </a:solidFill>
          <a:ln w="9525">
            <a:noFill/>
            <a:miter lim="800000"/>
            <a:headEnd/>
            <a:tailEnd/>
          </a:ln>
          <a:effectLst/>
        </p:spPr>
        <p:txBody>
          <a:bodyPr wrap="none" anchor="ctr"/>
          <a:lstStyle/>
          <a:p>
            <a:pPr>
              <a:defRPr/>
            </a:pPr>
            <a:endParaRPr lang="en-US">
              <a:latin typeface="Arial" charset="0"/>
            </a:endParaRPr>
          </a:p>
        </p:txBody>
      </p:sp>
      <p:sp>
        <p:nvSpPr>
          <p:cNvPr id="4" name="Line 8"/>
          <p:cNvSpPr>
            <a:spLocks noChangeShapeType="1"/>
          </p:cNvSpPr>
          <p:nvPr/>
        </p:nvSpPr>
        <p:spPr bwMode="auto">
          <a:xfrm>
            <a:off x="0" y="6143625"/>
            <a:ext cx="9144000" cy="0"/>
          </a:xfrm>
          <a:prstGeom prst="line">
            <a:avLst/>
          </a:prstGeom>
          <a:noFill/>
          <a:ln w="50800">
            <a:solidFill>
              <a:srgbClr val="D383A6"/>
            </a:solidFill>
            <a:round/>
            <a:headEnd/>
            <a:tailEnd/>
          </a:ln>
          <a:effectLst/>
        </p:spPr>
        <p:txBody>
          <a:bodyPr/>
          <a:lstStyle/>
          <a:p>
            <a:pPr>
              <a:defRPr/>
            </a:pPr>
            <a:endParaRPr lang="en-US">
              <a:latin typeface="Arial" charset="0"/>
            </a:endParaRPr>
          </a:p>
        </p:txBody>
      </p:sp>
      <p:graphicFrame>
        <p:nvGraphicFramePr>
          <p:cNvPr id="5" name="Object 9"/>
          <p:cNvGraphicFramePr>
            <a:graphicFrameLocks noChangeAspect="1"/>
          </p:cNvGraphicFramePr>
          <p:nvPr/>
        </p:nvGraphicFramePr>
        <p:xfrm>
          <a:off x="4427538" y="1700213"/>
          <a:ext cx="4522787" cy="3733800"/>
        </p:xfrm>
        <a:graphic>
          <a:graphicData uri="http://schemas.openxmlformats.org/presentationml/2006/ole">
            <mc:AlternateContent xmlns:mc="http://schemas.openxmlformats.org/markup-compatibility/2006">
              <mc:Choice xmlns:v="urn:schemas-microsoft-com:vml" Requires="v">
                <p:oleObj spid="_x0000_s28717" name="CorelDRAW" r:id="rId3" imgW="2477880" imgH="2045520" progId="CorelDRAW.Graphic.12">
                  <p:embed/>
                </p:oleObj>
              </mc:Choice>
              <mc:Fallback>
                <p:oleObj name="CorelDRAW" r:id="rId3" imgW="2477880" imgH="204552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700213"/>
                        <a:ext cx="452278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p:txBody>
          <a:bodyPr/>
          <a:lstStyle/>
          <a:p>
            <a:r>
              <a:rPr lang="en-US" smtClean="0"/>
              <a:t>Click to edit Master title style</a:t>
            </a:r>
            <a:endParaRPr lang="en-US"/>
          </a:p>
        </p:txBody>
      </p:sp>
      <p:sp>
        <p:nvSpPr>
          <p:cNvPr id="6" name="Rectangle 5"/>
          <p:cNvSpPr>
            <a:spLocks noGrp="1" noChangeArrowheads="1"/>
          </p:cNvSpPr>
          <p:nvPr>
            <p:ph type="ftr" sz="quarter" idx="10"/>
          </p:nvPr>
        </p:nvSpPr>
        <p:spPr/>
        <p:txBody>
          <a:bodyPr/>
          <a:lstStyle>
            <a:lvl1pPr>
              <a:defRPr/>
            </a:lvl1pPr>
          </a:lstStyle>
          <a:p>
            <a:pPr>
              <a:defRPr/>
            </a:pPr>
            <a:r>
              <a:rPr lang="en-US"/>
              <a:t>www.sdhu.com</a:t>
            </a:r>
          </a:p>
        </p:txBody>
      </p:sp>
      <p:sp>
        <p:nvSpPr>
          <p:cNvPr id="7" name="Rectangle 6"/>
          <p:cNvSpPr>
            <a:spLocks noGrp="1" noChangeArrowheads="1"/>
          </p:cNvSpPr>
          <p:nvPr>
            <p:ph type="sldNum" sz="quarter" idx="11"/>
          </p:nvPr>
        </p:nvSpPr>
        <p:spPr/>
        <p:txBody>
          <a:bodyPr/>
          <a:lstStyle>
            <a:lvl1pPr>
              <a:defRPr/>
            </a:lvl1pPr>
          </a:lstStyle>
          <a:p>
            <a:fld id="{2E6EDF3B-46AD-487F-B4A2-E9EF2FAF6CEA}" type="slidenum">
              <a:rPr lang="en-US" altLang="en-US"/>
              <a:pPr/>
              <a:t>‹#›</a:t>
            </a:fld>
            <a:endParaRPr lang="en-US" altLang="en-US"/>
          </a:p>
        </p:txBody>
      </p:sp>
    </p:spTree>
    <p:extLst>
      <p:ext uri="{BB962C8B-B14F-4D97-AF65-F5344CB8AC3E}">
        <p14:creationId xmlns:p14="http://schemas.microsoft.com/office/powerpoint/2010/main" val="1309011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7"/>
          <p:cNvSpPr>
            <a:spLocks noChangeArrowheads="1"/>
          </p:cNvSpPr>
          <p:nvPr/>
        </p:nvSpPr>
        <p:spPr bwMode="auto">
          <a:xfrm>
            <a:off x="0" y="6173788"/>
            <a:ext cx="9144000" cy="684212"/>
          </a:xfrm>
          <a:prstGeom prst="rect">
            <a:avLst/>
          </a:prstGeom>
          <a:solidFill>
            <a:srgbClr val="A80843"/>
          </a:solidFill>
          <a:ln w="9525">
            <a:noFill/>
            <a:miter lim="800000"/>
            <a:headEnd/>
            <a:tailEnd/>
          </a:ln>
          <a:effectLst/>
        </p:spPr>
        <p:txBody>
          <a:bodyPr wrap="none" anchor="ctr"/>
          <a:lstStyle/>
          <a:p>
            <a:pPr>
              <a:defRPr/>
            </a:pPr>
            <a:endParaRPr lang="en-US">
              <a:latin typeface="Arial" charset="0"/>
            </a:endParaRPr>
          </a:p>
        </p:txBody>
      </p:sp>
      <p:sp>
        <p:nvSpPr>
          <p:cNvPr id="3" name="Line 8"/>
          <p:cNvSpPr>
            <a:spLocks noChangeShapeType="1"/>
          </p:cNvSpPr>
          <p:nvPr/>
        </p:nvSpPr>
        <p:spPr bwMode="auto">
          <a:xfrm>
            <a:off x="0" y="6143625"/>
            <a:ext cx="9144000" cy="0"/>
          </a:xfrm>
          <a:prstGeom prst="line">
            <a:avLst/>
          </a:prstGeom>
          <a:noFill/>
          <a:ln w="50800">
            <a:solidFill>
              <a:srgbClr val="D383A6"/>
            </a:solidFill>
            <a:round/>
            <a:headEnd/>
            <a:tailEnd/>
          </a:ln>
          <a:effectLst/>
        </p:spPr>
        <p:txBody>
          <a:bodyPr/>
          <a:lstStyle/>
          <a:p>
            <a:pPr>
              <a:defRPr/>
            </a:pPr>
            <a:endParaRPr lang="en-US">
              <a:latin typeface="Arial" charset="0"/>
            </a:endParaRPr>
          </a:p>
        </p:txBody>
      </p:sp>
      <p:graphicFrame>
        <p:nvGraphicFramePr>
          <p:cNvPr id="4" name="Object 9"/>
          <p:cNvGraphicFramePr>
            <a:graphicFrameLocks noChangeAspect="1"/>
          </p:cNvGraphicFramePr>
          <p:nvPr/>
        </p:nvGraphicFramePr>
        <p:xfrm>
          <a:off x="4427538" y="1700213"/>
          <a:ext cx="4522787" cy="3733800"/>
        </p:xfrm>
        <a:graphic>
          <a:graphicData uri="http://schemas.openxmlformats.org/presentationml/2006/ole">
            <mc:AlternateContent xmlns:mc="http://schemas.openxmlformats.org/markup-compatibility/2006">
              <mc:Choice xmlns:v="urn:schemas-microsoft-com:vml" Requires="v">
                <p:oleObj spid="_x0000_s29741" name="CorelDRAW" r:id="rId3" imgW="2477880" imgH="2045520" progId="CorelDRAW.Graphic.12">
                  <p:embed/>
                </p:oleObj>
              </mc:Choice>
              <mc:Fallback>
                <p:oleObj name="CorelDRAW" r:id="rId3" imgW="2477880" imgH="204552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700213"/>
                        <a:ext cx="452278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Rectangle 5"/>
          <p:cNvSpPr>
            <a:spLocks noGrp="1" noChangeArrowheads="1"/>
          </p:cNvSpPr>
          <p:nvPr>
            <p:ph type="ftr" sz="quarter" idx="10"/>
          </p:nvPr>
        </p:nvSpPr>
        <p:spPr/>
        <p:txBody>
          <a:bodyPr/>
          <a:lstStyle>
            <a:lvl1pPr>
              <a:defRPr/>
            </a:lvl1pPr>
          </a:lstStyle>
          <a:p>
            <a:pPr>
              <a:defRPr/>
            </a:pPr>
            <a:r>
              <a:rPr lang="en-US"/>
              <a:t>www.sdhu.com</a:t>
            </a:r>
          </a:p>
        </p:txBody>
      </p:sp>
      <p:sp>
        <p:nvSpPr>
          <p:cNvPr id="6" name="Rectangle 6"/>
          <p:cNvSpPr>
            <a:spLocks noGrp="1" noChangeArrowheads="1"/>
          </p:cNvSpPr>
          <p:nvPr>
            <p:ph type="sldNum" sz="quarter" idx="11"/>
          </p:nvPr>
        </p:nvSpPr>
        <p:spPr/>
        <p:txBody>
          <a:bodyPr/>
          <a:lstStyle>
            <a:lvl1pPr>
              <a:defRPr/>
            </a:lvl1pPr>
          </a:lstStyle>
          <a:p>
            <a:fld id="{94662A2F-D860-4954-9E50-7358C20E5082}" type="slidenum">
              <a:rPr lang="en-US" altLang="en-US"/>
              <a:pPr/>
              <a:t>‹#›</a:t>
            </a:fld>
            <a:endParaRPr lang="en-US" altLang="en-US"/>
          </a:p>
        </p:txBody>
      </p:sp>
    </p:spTree>
    <p:extLst>
      <p:ext uri="{BB962C8B-B14F-4D97-AF65-F5344CB8AC3E}">
        <p14:creationId xmlns:p14="http://schemas.microsoft.com/office/powerpoint/2010/main" val="4241574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0" y="6173788"/>
            <a:ext cx="9144000" cy="684212"/>
          </a:xfrm>
          <a:prstGeom prst="rect">
            <a:avLst/>
          </a:prstGeom>
          <a:solidFill>
            <a:srgbClr val="A80843"/>
          </a:solidFill>
          <a:ln w="9525">
            <a:noFill/>
            <a:miter lim="800000"/>
            <a:headEnd/>
            <a:tailEnd/>
          </a:ln>
          <a:effectLst/>
        </p:spPr>
        <p:txBody>
          <a:bodyPr wrap="none" anchor="ctr"/>
          <a:lstStyle/>
          <a:p>
            <a:pPr>
              <a:defRPr/>
            </a:pPr>
            <a:endParaRPr lang="en-US">
              <a:latin typeface="Arial" charset="0"/>
            </a:endParaRPr>
          </a:p>
        </p:txBody>
      </p:sp>
      <p:sp>
        <p:nvSpPr>
          <p:cNvPr id="6" name="Line 8"/>
          <p:cNvSpPr>
            <a:spLocks noChangeShapeType="1"/>
          </p:cNvSpPr>
          <p:nvPr/>
        </p:nvSpPr>
        <p:spPr bwMode="auto">
          <a:xfrm>
            <a:off x="0" y="6143625"/>
            <a:ext cx="9144000" cy="0"/>
          </a:xfrm>
          <a:prstGeom prst="line">
            <a:avLst/>
          </a:prstGeom>
          <a:noFill/>
          <a:ln w="50800">
            <a:solidFill>
              <a:srgbClr val="D383A6"/>
            </a:solidFill>
            <a:round/>
            <a:headEnd/>
            <a:tailEnd/>
          </a:ln>
          <a:effectLst/>
        </p:spPr>
        <p:txBody>
          <a:bodyPr/>
          <a:lstStyle/>
          <a:p>
            <a:pPr>
              <a:defRPr/>
            </a:pPr>
            <a:endParaRPr lang="en-US">
              <a:latin typeface="Arial" charset="0"/>
            </a:endParaRPr>
          </a:p>
        </p:txBody>
      </p:sp>
      <p:graphicFrame>
        <p:nvGraphicFramePr>
          <p:cNvPr id="7" name="Object 9"/>
          <p:cNvGraphicFramePr>
            <a:graphicFrameLocks noChangeAspect="1"/>
          </p:cNvGraphicFramePr>
          <p:nvPr/>
        </p:nvGraphicFramePr>
        <p:xfrm>
          <a:off x="4427538" y="1700213"/>
          <a:ext cx="4522787" cy="3733800"/>
        </p:xfrm>
        <a:graphic>
          <a:graphicData uri="http://schemas.openxmlformats.org/presentationml/2006/ole">
            <mc:AlternateContent xmlns:mc="http://schemas.openxmlformats.org/markup-compatibility/2006">
              <mc:Choice xmlns:v="urn:schemas-microsoft-com:vml" Requires="v">
                <p:oleObj spid="_x0000_s30765" name="CorelDRAW" r:id="rId3" imgW="2477880" imgH="2045520" progId="CorelDRAW.Graphic.12">
                  <p:embed/>
                </p:oleObj>
              </mc:Choice>
              <mc:Fallback>
                <p:oleObj name="CorelDRAW" r:id="rId3" imgW="2477880" imgH="204552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700213"/>
                        <a:ext cx="452278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7"/>
          <p:cNvSpPr>
            <a:spLocks noGrp="1" noChangeArrowheads="1"/>
          </p:cNvSpPr>
          <p:nvPr>
            <p:ph type="ftr" sz="quarter" idx="10"/>
          </p:nvPr>
        </p:nvSpPr>
        <p:spPr/>
        <p:txBody>
          <a:bodyPr/>
          <a:lstStyle>
            <a:lvl1pPr>
              <a:defRPr/>
            </a:lvl1pPr>
          </a:lstStyle>
          <a:p>
            <a:pPr>
              <a:defRPr/>
            </a:pPr>
            <a:r>
              <a:rPr lang="en-US"/>
              <a:t>www.sdhu.com</a:t>
            </a:r>
          </a:p>
        </p:txBody>
      </p:sp>
      <p:sp>
        <p:nvSpPr>
          <p:cNvPr id="9" name="Rectangle 8"/>
          <p:cNvSpPr>
            <a:spLocks noGrp="1" noChangeArrowheads="1"/>
          </p:cNvSpPr>
          <p:nvPr>
            <p:ph type="sldNum" sz="quarter" idx="11"/>
          </p:nvPr>
        </p:nvSpPr>
        <p:spPr/>
        <p:txBody>
          <a:bodyPr/>
          <a:lstStyle>
            <a:lvl1pPr>
              <a:defRPr/>
            </a:lvl1pPr>
          </a:lstStyle>
          <a:p>
            <a:fld id="{35294898-8EE0-426D-9F99-83A7F6F87207}" type="slidenum">
              <a:rPr lang="en-US" altLang="en-US"/>
              <a:pPr/>
              <a:t>‹#›</a:t>
            </a:fld>
            <a:endParaRPr lang="en-US" altLang="en-US"/>
          </a:p>
        </p:txBody>
      </p:sp>
    </p:spTree>
    <p:extLst>
      <p:ext uri="{BB962C8B-B14F-4D97-AF65-F5344CB8AC3E}">
        <p14:creationId xmlns:p14="http://schemas.microsoft.com/office/powerpoint/2010/main" val="3638732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0" y="6173788"/>
            <a:ext cx="9144000" cy="684212"/>
          </a:xfrm>
          <a:prstGeom prst="rect">
            <a:avLst/>
          </a:prstGeom>
          <a:solidFill>
            <a:srgbClr val="A80843"/>
          </a:solidFill>
          <a:ln w="9525">
            <a:noFill/>
            <a:miter lim="800000"/>
            <a:headEnd/>
            <a:tailEnd/>
          </a:ln>
          <a:effectLst/>
        </p:spPr>
        <p:txBody>
          <a:bodyPr wrap="none" anchor="ctr"/>
          <a:lstStyle/>
          <a:p>
            <a:pPr>
              <a:defRPr/>
            </a:pPr>
            <a:endParaRPr lang="en-US">
              <a:latin typeface="Arial" charset="0"/>
            </a:endParaRPr>
          </a:p>
        </p:txBody>
      </p:sp>
      <p:sp>
        <p:nvSpPr>
          <p:cNvPr id="6" name="Line 8"/>
          <p:cNvSpPr>
            <a:spLocks noChangeShapeType="1"/>
          </p:cNvSpPr>
          <p:nvPr/>
        </p:nvSpPr>
        <p:spPr bwMode="auto">
          <a:xfrm>
            <a:off x="0" y="6143625"/>
            <a:ext cx="9144000" cy="0"/>
          </a:xfrm>
          <a:prstGeom prst="line">
            <a:avLst/>
          </a:prstGeom>
          <a:noFill/>
          <a:ln w="50800">
            <a:solidFill>
              <a:srgbClr val="D383A6"/>
            </a:solidFill>
            <a:round/>
            <a:headEnd/>
            <a:tailEnd/>
          </a:ln>
          <a:effectLst/>
        </p:spPr>
        <p:txBody>
          <a:bodyPr/>
          <a:lstStyle/>
          <a:p>
            <a:pPr>
              <a:defRPr/>
            </a:pPr>
            <a:endParaRPr lang="en-US">
              <a:latin typeface="Arial" charset="0"/>
            </a:endParaRPr>
          </a:p>
        </p:txBody>
      </p:sp>
      <p:graphicFrame>
        <p:nvGraphicFramePr>
          <p:cNvPr id="7" name="Object 9"/>
          <p:cNvGraphicFramePr>
            <a:graphicFrameLocks noChangeAspect="1"/>
          </p:cNvGraphicFramePr>
          <p:nvPr/>
        </p:nvGraphicFramePr>
        <p:xfrm>
          <a:off x="4427538" y="1700213"/>
          <a:ext cx="4522787" cy="3733800"/>
        </p:xfrm>
        <a:graphic>
          <a:graphicData uri="http://schemas.openxmlformats.org/presentationml/2006/ole">
            <mc:AlternateContent xmlns:mc="http://schemas.openxmlformats.org/markup-compatibility/2006">
              <mc:Choice xmlns:v="urn:schemas-microsoft-com:vml" Requires="v">
                <p:oleObj spid="_x0000_s31789" name="CorelDRAW" r:id="rId3" imgW="2477880" imgH="2045520" progId="CorelDRAW.Graphic.12">
                  <p:embed/>
                </p:oleObj>
              </mc:Choice>
              <mc:Fallback>
                <p:oleObj name="CorelDRAW" r:id="rId3" imgW="2477880" imgH="2045520" progId="CorelDRAW.Graphic.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7538" y="1700213"/>
                        <a:ext cx="452278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Rectangle 7"/>
          <p:cNvSpPr>
            <a:spLocks noGrp="1" noChangeArrowheads="1"/>
          </p:cNvSpPr>
          <p:nvPr>
            <p:ph type="ftr" sz="quarter" idx="10"/>
          </p:nvPr>
        </p:nvSpPr>
        <p:spPr/>
        <p:txBody>
          <a:bodyPr/>
          <a:lstStyle>
            <a:lvl1pPr>
              <a:defRPr/>
            </a:lvl1pPr>
          </a:lstStyle>
          <a:p>
            <a:pPr>
              <a:defRPr/>
            </a:pPr>
            <a:r>
              <a:rPr lang="en-US"/>
              <a:t>www.sdhu.com</a:t>
            </a:r>
          </a:p>
        </p:txBody>
      </p:sp>
      <p:sp>
        <p:nvSpPr>
          <p:cNvPr id="9" name="Rectangle 8"/>
          <p:cNvSpPr>
            <a:spLocks noGrp="1" noChangeArrowheads="1"/>
          </p:cNvSpPr>
          <p:nvPr>
            <p:ph type="sldNum" sz="quarter" idx="11"/>
          </p:nvPr>
        </p:nvSpPr>
        <p:spPr/>
        <p:txBody>
          <a:bodyPr/>
          <a:lstStyle>
            <a:lvl1pPr>
              <a:defRPr/>
            </a:lvl1pPr>
          </a:lstStyle>
          <a:p>
            <a:fld id="{01809630-F8E5-4C73-BAD2-9CAEB9F98211}" type="slidenum">
              <a:rPr lang="en-US" altLang="en-US"/>
              <a:pPr/>
              <a:t>‹#›</a:t>
            </a:fld>
            <a:endParaRPr lang="en-US" altLang="en-US"/>
          </a:p>
        </p:txBody>
      </p:sp>
    </p:spTree>
    <p:extLst>
      <p:ext uri="{BB962C8B-B14F-4D97-AF65-F5344CB8AC3E}">
        <p14:creationId xmlns:p14="http://schemas.microsoft.com/office/powerpoint/2010/main" val="1693746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w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oleObject" Target="../embeddings/oleObject1.bin"/><Relationship Id="rId5" Type="http://schemas.openxmlformats.org/officeDocument/2006/relationships/slideLayout" Target="../slideLayouts/slideLayout5.xml"/><Relationship Id="rId10" Type="http://schemas.openxmlformats.org/officeDocument/2006/relationships/vmlDrawing" Target="../drawings/vmlDrawing1.v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0" y="6143625"/>
            <a:ext cx="9144000" cy="714375"/>
          </a:xfrm>
          <a:prstGeom prst="rect">
            <a:avLst/>
          </a:prstGeom>
          <a:solidFill>
            <a:srgbClr val="A80843"/>
          </a:solidFill>
          <a:ln w="9525">
            <a:noFill/>
            <a:miter lim="800000"/>
            <a:headEnd/>
            <a:tailEnd/>
          </a:ln>
          <a:effectLst/>
        </p:spPr>
        <p:txBody>
          <a:bodyPr wrap="none" anchor="ctr"/>
          <a:lstStyle/>
          <a:p>
            <a:pPr>
              <a:defRPr/>
            </a:pPr>
            <a:endParaRPr lang="en-US">
              <a:latin typeface="Arial" charset="0"/>
            </a:endParaRPr>
          </a:p>
        </p:txBody>
      </p:sp>
      <p:sp>
        <p:nvSpPr>
          <p:cNvPr id="1029"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457200" y="1600200"/>
            <a:ext cx="8229600" cy="432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800">
                <a:solidFill>
                  <a:schemeClr val="bg1"/>
                </a:solidFill>
                <a:latin typeface="Calibri" pitchFamily="34" charset="0"/>
              </a:defRPr>
            </a:lvl1pPr>
          </a:lstStyle>
          <a:p>
            <a:pPr>
              <a:defRPr/>
            </a:pPr>
            <a:r>
              <a:rPr lang="en-CA"/>
              <a:t>www.sdhu.com</a:t>
            </a:r>
            <a:endParaRPr lang="en-US"/>
          </a:p>
        </p:txBody>
      </p:sp>
      <p:sp>
        <p:nvSpPr>
          <p:cNvPr id="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latin typeface="Calibri" panose="020F0502020204030204" pitchFamily="34" charset="0"/>
              </a:defRPr>
            </a:lvl1pPr>
          </a:lstStyle>
          <a:p>
            <a:fld id="{CDC38656-FFB9-4B33-9D74-9161F79A72FE}" type="slidenum">
              <a:rPr lang="en-US" altLang="en-US"/>
              <a:pPr/>
              <a:t>‹#›</a:t>
            </a:fld>
            <a:endParaRPr lang="en-US" altLang="en-US"/>
          </a:p>
        </p:txBody>
      </p:sp>
      <p:sp>
        <p:nvSpPr>
          <p:cNvPr id="1032" name="Line 8"/>
          <p:cNvSpPr>
            <a:spLocks noChangeShapeType="1"/>
          </p:cNvSpPr>
          <p:nvPr/>
        </p:nvSpPr>
        <p:spPr bwMode="auto">
          <a:xfrm>
            <a:off x="0" y="6143625"/>
            <a:ext cx="9144000" cy="0"/>
          </a:xfrm>
          <a:prstGeom prst="line">
            <a:avLst/>
          </a:prstGeom>
          <a:noFill/>
          <a:ln w="50800">
            <a:solidFill>
              <a:srgbClr val="D383A6"/>
            </a:solidFill>
            <a:round/>
            <a:headEnd/>
            <a:tailEnd/>
          </a:ln>
          <a:effectLst/>
        </p:spPr>
        <p:txBody>
          <a:bodyPr/>
          <a:lstStyle/>
          <a:p>
            <a:pPr>
              <a:defRPr/>
            </a:pPr>
            <a:endParaRPr lang="en-US">
              <a:latin typeface="Arial" charset="0"/>
            </a:endParaRPr>
          </a:p>
        </p:txBody>
      </p:sp>
      <p:graphicFrame>
        <p:nvGraphicFramePr>
          <p:cNvPr id="1026" name="Object 9"/>
          <p:cNvGraphicFramePr>
            <a:graphicFrameLocks noChangeAspect="1"/>
          </p:cNvGraphicFramePr>
          <p:nvPr/>
        </p:nvGraphicFramePr>
        <p:xfrm>
          <a:off x="4427538" y="1700213"/>
          <a:ext cx="4522787" cy="3733800"/>
        </p:xfrm>
        <a:graphic>
          <a:graphicData uri="http://schemas.openxmlformats.org/presentationml/2006/ole">
            <mc:AlternateContent xmlns:mc="http://schemas.openxmlformats.org/markup-compatibility/2006">
              <mc:Choice xmlns:v="urn:schemas-microsoft-com:vml" Requires="v">
                <p:oleObj spid="_x0000_s1077" name="CorelDRAW" r:id="rId11" imgW="2477880" imgH="2045520" progId="CorelDRAW.Graphic.12">
                  <p:embed/>
                </p:oleObj>
              </mc:Choice>
              <mc:Fallback>
                <p:oleObj name="CorelDRAW" r:id="rId11" imgW="2477880" imgH="2045520" progId="CorelDRAW.Graphic.12">
                  <p:embed/>
                  <p:pic>
                    <p:nvPicPr>
                      <p:cNvPr id="0"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427538" y="1700213"/>
                        <a:ext cx="452278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Lst>
  <p:hf sldNum="0" hdr="0" dt="0"/>
  <p:txStyles>
    <p:titleStyle>
      <a:lvl1pPr algn="l" rtl="0" eaLnBrk="1" fontAlgn="base" hangingPunct="1">
        <a:spcBef>
          <a:spcPct val="0"/>
        </a:spcBef>
        <a:spcAft>
          <a:spcPct val="0"/>
        </a:spcAft>
        <a:defRPr sz="4400">
          <a:solidFill>
            <a:srgbClr val="A80843"/>
          </a:solidFill>
          <a:latin typeface="Calibri" pitchFamily="34" charset="0"/>
          <a:ea typeface="+mj-ea"/>
          <a:cs typeface="+mj-cs"/>
        </a:defRPr>
      </a:lvl1pPr>
      <a:lvl2pPr algn="l" rtl="0" eaLnBrk="1" fontAlgn="base" hangingPunct="1">
        <a:spcBef>
          <a:spcPct val="0"/>
        </a:spcBef>
        <a:spcAft>
          <a:spcPct val="0"/>
        </a:spcAft>
        <a:defRPr sz="4400">
          <a:solidFill>
            <a:srgbClr val="A80843"/>
          </a:solidFill>
          <a:latin typeface="Calibri" pitchFamily="34" charset="0"/>
        </a:defRPr>
      </a:lvl2pPr>
      <a:lvl3pPr algn="l" rtl="0" eaLnBrk="1" fontAlgn="base" hangingPunct="1">
        <a:spcBef>
          <a:spcPct val="0"/>
        </a:spcBef>
        <a:spcAft>
          <a:spcPct val="0"/>
        </a:spcAft>
        <a:defRPr sz="4400">
          <a:solidFill>
            <a:srgbClr val="A80843"/>
          </a:solidFill>
          <a:latin typeface="Calibri" pitchFamily="34" charset="0"/>
        </a:defRPr>
      </a:lvl3pPr>
      <a:lvl4pPr algn="l" rtl="0" eaLnBrk="1" fontAlgn="base" hangingPunct="1">
        <a:spcBef>
          <a:spcPct val="0"/>
        </a:spcBef>
        <a:spcAft>
          <a:spcPct val="0"/>
        </a:spcAft>
        <a:defRPr sz="4400">
          <a:solidFill>
            <a:srgbClr val="A80843"/>
          </a:solidFill>
          <a:latin typeface="Calibri" pitchFamily="34" charset="0"/>
        </a:defRPr>
      </a:lvl4pPr>
      <a:lvl5pPr algn="l" rtl="0" eaLnBrk="1" fontAlgn="base" hangingPunct="1">
        <a:spcBef>
          <a:spcPct val="0"/>
        </a:spcBef>
        <a:spcAft>
          <a:spcPct val="0"/>
        </a:spcAft>
        <a:defRPr sz="4400">
          <a:solidFill>
            <a:srgbClr val="A80843"/>
          </a:solidFill>
          <a:latin typeface="Calibri" pitchFamily="34" charset="0"/>
        </a:defRPr>
      </a:lvl5pPr>
      <a:lvl6pPr marL="457200" algn="l" rtl="0" eaLnBrk="1" fontAlgn="base" hangingPunct="1">
        <a:spcBef>
          <a:spcPct val="0"/>
        </a:spcBef>
        <a:spcAft>
          <a:spcPct val="0"/>
        </a:spcAft>
        <a:defRPr sz="4400">
          <a:solidFill>
            <a:srgbClr val="A80843"/>
          </a:solidFill>
          <a:latin typeface="Arial" charset="0"/>
        </a:defRPr>
      </a:lvl6pPr>
      <a:lvl7pPr marL="914400" algn="l" rtl="0" eaLnBrk="1" fontAlgn="base" hangingPunct="1">
        <a:spcBef>
          <a:spcPct val="0"/>
        </a:spcBef>
        <a:spcAft>
          <a:spcPct val="0"/>
        </a:spcAft>
        <a:defRPr sz="4400">
          <a:solidFill>
            <a:srgbClr val="A80843"/>
          </a:solidFill>
          <a:latin typeface="Arial" charset="0"/>
        </a:defRPr>
      </a:lvl7pPr>
      <a:lvl8pPr marL="1371600" algn="l" rtl="0" eaLnBrk="1" fontAlgn="base" hangingPunct="1">
        <a:spcBef>
          <a:spcPct val="0"/>
        </a:spcBef>
        <a:spcAft>
          <a:spcPct val="0"/>
        </a:spcAft>
        <a:defRPr sz="4400">
          <a:solidFill>
            <a:srgbClr val="A80843"/>
          </a:solidFill>
          <a:latin typeface="Arial" charset="0"/>
        </a:defRPr>
      </a:lvl8pPr>
      <a:lvl9pPr marL="1828800" algn="l" rtl="0" eaLnBrk="1" fontAlgn="base" hangingPunct="1">
        <a:spcBef>
          <a:spcPct val="0"/>
        </a:spcBef>
        <a:spcAft>
          <a:spcPct val="0"/>
        </a:spcAft>
        <a:defRPr sz="4400">
          <a:solidFill>
            <a:srgbClr val="A80843"/>
          </a:solidFill>
          <a:latin typeface="Arial" charset="0"/>
        </a:defRPr>
      </a:lvl9pPr>
    </p:titleStyle>
    <p:bodyStyle>
      <a:lvl1pPr marL="342900" indent="-342900" algn="l" rtl="0" eaLnBrk="1" fontAlgn="base" hangingPunct="1">
        <a:spcBef>
          <a:spcPct val="20000"/>
        </a:spcBef>
        <a:spcAft>
          <a:spcPct val="0"/>
        </a:spcAft>
        <a:defRPr sz="3200">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a:solidFill>
            <a:schemeClr val="tx1"/>
          </a:solidFill>
          <a:latin typeface="Calibri" pitchFamily="34" charset="0"/>
        </a:defRPr>
      </a:lvl2pPr>
      <a:lvl3pPr marL="1143000" indent="-228600" algn="l" rtl="0" eaLnBrk="1" fontAlgn="base" hangingPunct="1">
        <a:spcBef>
          <a:spcPct val="20000"/>
        </a:spcBef>
        <a:spcAft>
          <a:spcPct val="0"/>
        </a:spcAft>
        <a:buFont typeface="Calibri" panose="020F0502020204030204" pitchFamily="34" charset="0"/>
        <a:buChar char="–"/>
        <a:defRPr sz="2400">
          <a:solidFill>
            <a:schemeClr val="tx1"/>
          </a:solidFill>
          <a:latin typeface="Calibri" pitchFamily="34" charset="0"/>
        </a:defRPr>
      </a:lvl3pPr>
      <a:lvl4pPr marL="1600200" indent="-228600" algn="l" rtl="0" eaLnBrk="1" fontAlgn="base" hangingPunct="1">
        <a:spcBef>
          <a:spcPct val="20000"/>
        </a:spcBef>
        <a:spcAft>
          <a:spcPct val="0"/>
        </a:spcAft>
        <a:buFont typeface="Arial" panose="020B0604020202020204" pitchFamily="34" charset="0"/>
        <a:buChar char="•"/>
        <a:defRPr sz="2000">
          <a:solidFill>
            <a:schemeClr val="tx1"/>
          </a:solidFill>
          <a:latin typeface="Calibri" pitchFamily="34" charset="0"/>
        </a:defRPr>
      </a:lvl4pPr>
      <a:lvl5pPr marL="2057400" indent="-228600" algn="l" rtl="0" eaLnBrk="1" fontAlgn="base" hangingPunct="1">
        <a:spcBef>
          <a:spcPct val="20000"/>
        </a:spcBef>
        <a:spcAft>
          <a:spcPct val="0"/>
        </a:spcAft>
        <a:buChar char="»"/>
        <a:defRPr sz="2000">
          <a:solidFill>
            <a:schemeClr val="tx1"/>
          </a:solidFill>
          <a:latin typeface="Calibri"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andradel@sdhu.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mailto:beyersj@sdhu.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5800" y="1905000"/>
            <a:ext cx="7772400" cy="1470025"/>
          </a:xfrm>
        </p:spPr>
        <p:txBody>
          <a:bodyPr/>
          <a:lstStyle/>
          <a:p>
            <a:pPr algn="l"/>
            <a:r>
              <a:rPr lang="en-US" sz="4000" dirty="0" smtClean="0">
                <a:latin typeface="Cambria" panose="02040503050406030204" pitchFamily="18" charset="0"/>
                <a:cs typeface="Angsana New" panose="02020603050405020304" pitchFamily="18" charset="-34"/>
              </a:rPr>
              <a:t>Beyond BMI</a:t>
            </a:r>
            <a:r>
              <a:rPr lang="en-US" sz="3200" dirty="0" smtClean="0">
                <a:latin typeface="Cambria" panose="02040503050406030204" pitchFamily="18" charset="0"/>
                <a:cs typeface="Angsana New" panose="02020603050405020304" pitchFamily="18" charset="-34"/>
              </a:rPr>
              <a:t/>
            </a:r>
            <a:br>
              <a:rPr lang="en-US" sz="3200" dirty="0" smtClean="0">
                <a:latin typeface="Cambria" panose="02040503050406030204" pitchFamily="18" charset="0"/>
                <a:cs typeface="Angsana New" panose="02020603050405020304" pitchFamily="18" charset="-34"/>
              </a:rPr>
            </a:br>
            <a:r>
              <a:rPr lang="en-US" sz="3200" dirty="0" smtClean="0">
                <a:latin typeface="Cambria" panose="02040503050406030204" pitchFamily="18" charset="0"/>
                <a:cs typeface="Angsana New" panose="02020603050405020304" pitchFamily="18" charset="-34"/>
              </a:rPr>
              <a:t>Investigating the Feasibility of a Surveillance System for Healthy Weights including Risk and Protective Factors in Children using NutriSTEP® and Electronic Medical Records</a:t>
            </a:r>
            <a:r>
              <a:rPr lang="en-US" altLang="en-US" sz="2800" dirty="0" smtClean="0">
                <a:latin typeface="Cambria" panose="02040503050406030204" pitchFamily="18" charset="0"/>
                <a:cs typeface="Angsana New" panose="02020603050405020304" pitchFamily="18" charset="-34"/>
              </a:rPr>
              <a:t/>
            </a:r>
            <a:br>
              <a:rPr lang="en-US" altLang="en-US" sz="2800" dirty="0" smtClean="0">
                <a:latin typeface="Cambria" panose="02040503050406030204" pitchFamily="18" charset="0"/>
                <a:cs typeface="Angsana New" panose="02020603050405020304" pitchFamily="18" charset="-34"/>
              </a:rPr>
            </a:br>
            <a:endParaRPr lang="en-US" altLang="en-US" sz="2800" dirty="0" smtClean="0">
              <a:latin typeface="Cambria" panose="02040503050406030204" pitchFamily="18" charset="0"/>
              <a:cs typeface="Angsana New" panose="02020603050405020304" pitchFamily="18" charset="-34"/>
            </a:endParaRPr>
          </a:p>
        </p:txBody>
      </p:sp>
      <p:sp>
        <p:nvSpPr>
          <p:cNvPr id="18435" name="Rectangle 3"/>
          <p:cNvSpPr>
            <a:spLocks noGrp="1" noChangeArrowheads="1"/>
          </p:cNvSpPr>
          <p:nvPr>
            <p:ph type="subTitle" idx="1"/>
          </p:nvPr>
        </p:nvSpPr>
        <p:spPr>
          <a:xfrm>
            <a:off x="1371600" y="4114800"/>
            <a:ext cx="7086600" cy="1846263"/>
          </a:xfrm>
        </p:spPr>
        <p:txBody>
          <a:bodyPr/>
          <a:lstStyle/>
          <a:p>
            <a:pPr algn="r" eaLnBrk="1" fontAlgn="auto" hangingPunct="1">
              <a:spcAft>
                <a:spcPts val="0"/>
              </a:spcAft>
              <a:defRPr/>
            </a:pPr>
            <a:r>
              <a:rPr lang="en-CA" sz="2400" dirty="0" smtClean="0"/>
              <a:t>Jo Beyers</a:t>
            </a:r>
            <a:br>
              <a:rPr lang="en-CA" sz="2400" dirty="0" smtClean="0"/>
            </a:br>
            <a:r>
              <a:rPr lang="en-CA" sz="2400" dirty="0" smtClean="0"/>
              <a:t>SDHU</a:t>
            </a:r>
            <a:br>
              <a:rPr lang="en-CA" sz="2400" dirty="0" smtClean="0"/>
            </a:br>
            <a:r>
              <a:rPr lang="en-CA" sz="2400" dirty="0" smtClean="0"/>
              <a:t>June 6, </a:t>
            </a:r>
            <a:r>
              <a:rPr lang="en-CA" sz="2400" dirty="0"/>
              <a:t>2015</a:t>
            </a:r>
          </a:p>
          <a:p>
            <a:pPr eaLnBrk="1" hangingPunct="1"/>
            <a:endParaRPr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latin typeface="Cambria" panose="02040503050406030204" pitchFamily="18" charset="0"/>
              </a:rPr>
              <a:t>Capture of the BORN data by anonymous FHT</a:t>
            </a:r>
            <a:endParaRPr lang="en-US" b="1" dirty="0">
              <a:latin typeface="Cambria" panose="02040503050406030204" pitchFamily="18" charset="0"/>
            </a:endParaRPr>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pic>
        <p:nvPicPr>
          <p:cNvPr id="5"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905000"/>
            <a:ext cx="8492480" cy="3280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657600" y="5253571"/>
            <a:ext cx="5292080" cy="923330"/>
          </a:xfrm>
          <a:prstGeom prst="rect">
            <a:avLst/>
          </a:prstGeom>
        </p:spPr>
        <p:txBody>
          <a:bodyPr wrap="square">
            <a:spAutoFit/>
          </a:bodyPr>
          <a:lstStyle/>
          <a:p>
            <a:pPr algn="r"/>
            <a:r>
              <a:rPr lang="en-US" dirty="0">
                <a:latin typeface="Calibri" panose="020F0502020204030204" pitchFamily="34" charset="0"/>
              </a:rPr>
              <a:t>Source: Better Outcomes Registry &amp; Network (BORN) Ontario. Unpublished data, BORN Information System. Accessed: 26 Jun 2014.</a:t>
            </a:r>
            <a:endParaRPr lang="en-CA" dirty="0">
              <a:latin typeface="Calibri" panose="020F0502020204030204" pitchFamily="34" charset="0"/>
            </a:endParaRPr>
          </a:p>
        </p:txBody>
      </p:sp>
    </p:spTree>
    <p:extLst>
      <p:ext uri="{BB962C8B-B14F-4D97-AF65-F5344CB8AC3E}">
        <p14:creationId xmlns:p14="http://schemas.microsoft.com/office/powerpoint/2010/main" val="30661550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b="1" dirty="0" smtClean="0">
                <a:latin typeface="Cambria" panose="02040503050406030204" pitchFamily="18" charset="0"/>
              </a:rPr>
              <a:t>Growth classifications for children aged 17-22 months (n=779)</a:t>
            </a:r>
            <a:endParaRPr lang="en-US" sz="4000" b="1" dirty="0">
              <a:latin typeface="Cambria" panose="02040503050406030204" pitchFamily="18" charset="0"/>
            </a:endParaRPr>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pic>
        <p:nvPicPr>
          <p:cNvPr id="5"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676400"/>
            <a:ext cx="8001000" cy="367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4139952" y="5353388"/>
            <a:ext cx="5004048" cy="830997"/>
          </a:xfrm>
          <a:prstGeom prst="rect">
            <a:avLst/>
          </a:prstGeom>
        </p:spPr>
        <p:txBody>
          <a:bodyPr wrap="square">
            <a:spAutoFit/>
          </a:bodyPr>
          <a:lstStyle/>
          <a:p>
            <a:pPr algn="r"/>
            <a:r>
              <a:rPr lang="en-US" sz="1600" dirty="0">
                <a:latin typeface="Calibri" panose="020F0502020204030204" pitchFamily="34" charset="0"/>
              </a:rPr>
              <a:t>Source: Better Outcomes Registry &amp; Network (BORN) Ontario. Unpublished data, BORN Information System. Accessed: 26 Jun 2014.</a:t>
            </a:r>
            <a:endParaRPr lang="en-CA" sz="1600" dirty="0">
              <a:latin typeface="Calibri" panose="020F0502020204030204" pitchFamily="34" charset="0"/>
            </a:endParaRPr>
          </a:p>
        </p:txBody>
      </p:sp>
    </p:spTree>
    <p:extLst>
      <p:ext uri="{BB962C8B-B14F-4D97-AF65-F5344CB8AC3E}">
        <p14:creationId xmlns:p14="http://schemas.microsoft.com/office/powerpoint/2010/main" val="4195651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6269"/>
            <a:ext cx="8229600" cy="1143000"/>
          </a:xfrm>
        </p:spPr>
        <p:txBody>
          <a:bodyPr/>
          <a:lstStyle/>
          <a:p>
            <a:pPr algn="r"/>
            <a:r>
              <a:rPr lang="en-CA" b="1" baseline="0" dirty="0" smtClean="0">
                <a:latin typeface="Cambria" panose="02040503050406030204" pitchFamily="18" charset="0"/>
              </a:rPr>
              <a:t>Phase 2: Nutrition</a:t>
            </a:r>
            <a:r>
              <a:rPr lang="en-CA" b="1" dirty="0" smtClean="0">
                <a:latin typeface="Cambria" panose="02040503050406030204" pitchFamily="18" charset="0"/>
              </a:rPr>
              <a:t> Risk Screening in Primary Care</a:t>
            </a:r>
            <a:endParaRPr lang="en-US" dirty="0"/>
          </a:p>
        </p:txBody>
      </p:sp>
      <p:sp>
        <p:nvSpPr>
          <p:cNvPr id="3" name="Content Placeholder 2"/>
          <p:cNvSpPr>
            <a:spLocks noGrp="1"/>
          </p:cNvSpPr>
          <p:nvPr>
            <p:ph idx="1"/>
          </p:nvPr>
        </p:nvSpPr>
        <p:spPr/>
        <p:txBody>
          <a:bodyPr/>
          <a:lstStyle/>
          <a:p>
            <a:pPr lvl="0"/>
            <a:r>
              <a:rPr lang="en-CA" sz="2800" dirty="0" smtClean="0"/>
              <a:t>Objectives</a:t>
            </a:r>
          </a:p>
          <a:p>
            <a:pPr lvl="1"/>
            <a:r>
              <a:rPr lang="en-CA" sz="2400" dirty="0" smtClean="0"/>
              <a:t>Understand barriers and facilitators associated with NutriSTEP® screening in primary care settings</a:t>
            </a:r>
          </a:p>
          <a:p>
            <a:pPr lvl="1"/>
            <a:r>
              <a:rPr lang="en-CA" sz="2400" dirty="0" smtClean="0"/>
              <a:t>Examine how primary care sites interpret NutriSTEP® results and provide feedback to parents</a:t>
            </a:r>
          </a:p>
          <a:p>
            <a:pPr lvl="1"/>
            <a:r>
              <a:rPr lang="en-CA" sz="2400" dirty="0" smtClean="0"/>
              <a:t>Determine receptivity of primary care sites to collect NutriSTEP® electronically and have it linked to EMR data</a:t>
            </a:r>
          </a:p>
          <a:p>
            <a:pPr lvl="0"/>
            <a:r>
              <a:rPr lang="en-CA" sz="2800" dirty="0" smtClean="0"/>
              <a:t>Methods</a:t>
            </a:r>
          </a:p>
          <a:p>
            <a:pPr lvl="1"/>
            <a:r>
              <a:rPr lang="en-CA" sz="2400" dirty="0" smtClean="0"/>
              <a:t>Ten key informant interviews with ‘knowledgeable users’ of NutriSTEP® at primary care practices in Ontario</a:t>
            </a:r>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pic>
        <p:nvPicPr>
          <p:cNvPr id="5" name="Picture 4"/>
          <p:cNvPicPr>
            <a:picLocks noChangeAspect="1"/>
          </p:cNvPicPr>
          <p:nvPr/>
        </p:nvPicPr>
        <p:blipFill>
          <a:blip r:embed="rId3" cstate="print">
            <a:alphaModFix/>
          </a:blip>
          <a:stretch>
            <a:fillRect/>
          </a:stretch>
        </p:blipFill>
        <p:spPr>
          <a:xfrm>
            <a:off x="228600" y="282576"/>
            <a:ext cx="1322592" cy="1135062"/>
          </a:xfrm>
          <a:prstGeom prst="rect">
            <a:avLst/>
          </a:prstGeom>
        </p:spPr>
      </p:pic>
    </p:spTree>
    <p:extLst>
      <p:ext uri="{BB962C8B-B14F-4D97-AF65-F5344CB8AC3E}">
        <p14:creationId xmlns:p14="http://schemas.microsoft.com/office/powerpoint/2010/main" val="2991572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200" b="1" dirty="0" smtClean="0">
                <a:latin typeface="Cambria" panose="02040503050406030204" pitchFamily="18" charset="0"/>
              </a:rPr>
              <a:t>Findings – Primary Care Experiences with NutriSTEP</a:t>
            </a:r>
            <a:r>
              <a:rPr lang="en-CA" sz="3200" b="1" baseline="30000" dirty="0" smtClean="0">
                <a:latin typeface="Cambria" panose="02040503050406030204" pitchFamily="18" charset="0"/>
              </a:rPr>
              <a:t>®</a:t>
            </a:r>
            <a:r>
              <a:rPr lang="en-CA" sz="3200" b="1" dirty="0" smtClean="0">
                <a:latin typeface="Cambria" panose="02040503050406030204" pitchFamily="18" charset="0"/>
              </a:rPr>
              <a:t> Screening</a:t>
            </a:r>
            <a:endParaRPr lang="en-US" sz="3200" b="1" dirty="0">
              <a:latin typeface="Cambria" panose="02040503050406030204" pitchFamily="18" charset="0"/>
            </a:endParaRPr>
          </a:p>
        </p:txBody>
      </p:sp>
      <p:sp>
        <p:nvSpPr>
          <p:cNvPr id="3" name="Content Placeholder 2"/>
          <p:cNvSpPr>
            <a:spLocks noGrp="1"/>
          </p:cNvSpPr>
          <p:nvPr>
            <p:ph idx="1"/>
          </p:nvPr>
        </p:nvSpPr>
        <p:spPr/>
        <p:txBody>
          <a:bodyPr/>
          <a:lstStyle/>
          <a:p>
            <a:pPr lvl="0"/>
            <a:r>
              <a:rPr lang="en-CA" sz="2800" dirty="0" smtClean="0"/>
              <a:t>Practices using NutriSTEP® have found the screening easy to incorporate (often as part of the Well-Baby Visit) </a:t>
            </a:r>
          </a:p>
          <a:p>
            <a:pPr lvl="0"/>
            <a:r>
              <a:rPr lang="en-CA" sz="2800" dirty="0" smtClean="0"/>
              <a:t>Providing feedback to parents ‘</a:t>
            </a:r>
            <a:r>
              <a:rPr lang="en-CA" sz="2800" i="1" dirty="0" smtClean="0"/>
              <a:t>starts the conversation</a:t>
            </a:r>
            <a:r>
              <a:rPr lang="en-CA" sz="2800" dirty="0" smtClean="0"/>
              <a:t>’ about nutritional status; High scores lead to follow-up from dietitian or other professional</a:t>
            </a:r>
          </a:p>
          <a:p>
            <a:pPr lvl="0"/>
            <a:r>
              <a:rPr lang="en-CA" sz="2800" dirty="0" smtClean="0"/>
              <a:t>High receptivity to have NutriSTEP® data gathered electronically and have it linked to EMR data; would be willing to share data for surveillance purposes</a:t>
            </a:r>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17965475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latin typeface="Cambria" panose="02040503050406030204" pitchFamily="18" charset="0"/>
              </a:rPr>
              <a:t>Implications – EMR Vendors</a:t>
            </a:r>
            <a:endParaRPr lang="en-US" b="1" dirty="0">
              <a:latin typeface="Cambria" panose="02040503050406030204" pitchFamily="18" charset="0"/>
            </a:endParaRPr>
          </a:p>
        </p:txBody>
      </p:sp>
      <p:sp>
        <p:nvSpPr>
          <p:cNvPr id="3" name="Content Placeholder 2"/>
          <p:cNvSpPr>
            <a:spLocks noGrp="1"/>
          </p:cNvSpPr>
          <p:nvPr>
            <p:ph idx="1"/>
          </p:nvPr>
        </p:nvSpPr>
        <p:spPr/>
        <p:txBody>
          <a:bodyPr/>
          <a:lstStyle/>
          <a:p>
            <a:r>
              <a:rPr lang="en-US" b="1" dirty="0" smtClean="0"/>
              <a:t>EMR Vendors</a:t>
            </a:r>
          </a:p>
          <a:p>
            <a:pPr lvl="1"/>
            <a:r>
              <a:rPr lang="en-US" sz="2700" dirty="0" smtClean="0"/>
              <a:t>Ensuring data quality, i.e., enhance business rules in the EMR platform</a:t>
            </a:r>
          </a:p>
          <a:p>
            <a:pPr lvl="1"/>
            <a:r>
              <a:rPr lang="en-US" sz="2700" dirty="0" smtClean="0"/>
              <a:t>Interest in incorporating NutriSTEP</a:t>
            </a:r>
            <a:r>
              <a:rPr lang="en-CA" sz="2700" dirty="0" smtClean="0"/>
              <a:t>®</a:t>
            </a:r>
            <a:r>
              <a:rPr lang="en-US" sz="2700" dirty="0" smtClean="0"/>
              <a:t> into EMRs; would reduce data management burden</a:t>
            </a:r>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3287023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latin typeface="Cambria" panose="02040503050406030204" pitchFamily="18" charset="0"/>
              </a:rPr>
              <a:t>Implications – Primary Care</a:t>
            </a:r>
            <a:endParaRPr lang="en-US" b="1" dirty="0">
              <a:latin typeface="Cambria" panose="02040503050406030204" pitchFamily="18" charset="0"/>
            </a:endParaRPr>
          </a:p>
        </p:txBody>
      </p:sp>
      <p:sp>
        <p:nvSpPr>
          <p:cNvPr id="3" name="Content Placeholder 2"/>
          <p:cNvSpPr>
            <a:spLocks noGrp="1"/>
          </p:cNvSpPr>
          <p:nvPr>
            <p:ph idx="1"/>
          </p:nvPr>
        </p:nvSpPr>
        <p:spPr/>
        <p:txBody>
          <a:bodyPr/>
          <a:lstStyle/>
          <a:p>
            <a:r>
              <a:rPr lang="en-US" b="1" dirty="0" smtClean="0"/>
              <a:t>Primary Care Practitioners</a:t>
            </a:r>
          </a:p>
          <a:p>
            <a:pPr lvl="1"/>
            <a:r>
              <a:rPr lang="en-US" sz="2700" dirty="0" smtClean="0"/>
              <a:t>Using EMR as a data source to address rates of overweight and obesity in their practice or community</a:t>
            </a:r>
          </a:p>
          <a:p>
            <a:pPr lvl="1"/>
            <a:r>
              <a:rPr lang="en-US" sz="2700" dirty="0" smtClean="0"/>
              <a:t>Support use of NutriSTEP® as a screening tool to go </a:t>
            </a:r>
            <a:r>
              <a:rPr lang="en-US" sz="2700" i="1" dirty="0" smtClean="0"/>
              <a:t>beyond BMI</a:t>
            </a:r>
            <a:r>
              <a:rPr lang="en-US" sz="2700" dirty="0" smtClean="0"/>
              <a:t> and identify risk and protective factors for overweight and obesity</a:t>
            </a:r>
          </a:p>
          <a:p>
            <a:pPr lvl="1"/>
            <a:r>
              <a:rPr lang="en-US" sz="2700" dirty="0" smtClean="0"/>
              <a:t>NutriSTEP® now often used as part of Well-Baby Visit </a:t>
            </a:r>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2285557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latin typeface="Cambria" panose="02040503050406030204" pitchFamily="18" charset="0"/>
              </a:rPr>
              <a:t>Implications – BORN Ontario</a:t>
            </a:r>
            <a:endParaRPr lang="en-US" b="1" dirty="0">
              <a:latin typeface="Cambria" panose="02040503050406030204" pitchFamily="18" charset="0"/>
            </a:endParaRPr>
          </a:p>
        </p:txBody>
      </p:sp>
      <p:sp>
        <p:nvSpPr>
          <p:cNvPr id="3" name="Content Placeholder 2"/>
          <p:cNvSpPr>
            <a:spLocks noGrp="1"/>
          </p:cNvSpPr>
          <p:nvPr>
            <p:ph idx="1"/>
          </p:nvPr>
        </p:nvSpPr>
        <p:spPr>
          <a:xfrm>
            <a:off x="457200" y="1295400"/>
            <a:ext cx="8229600" cy="4633913"/>
          </a:xfrm>
        </p:spPr>
        <p:txBody>
          <a:bodyPr/>
          <a:lstStyle/>
          <a:p>
            <a:r>
              <a:rPr lang="en-US" b="1" dirty="0" smtClean="0"/>
              <a:t>BORN Ontario</a:t>
            </a:r>
          </a:p>
          <a:p>
            <a:pPr lvl="1"/>
            <a:r>
              <a:rPr lang="en-US" sz="2700" dirty="0" smtClean="0"/>
              <a:t>Key role as the central support system </a:t>
            </a:r>
            <a:r>
              <a:rPr lang="en-CA" sz="2700" dirty="0" smtClean="0"/>
              <a:t>with a capacity to gather data from primary care EMRS, perform rigorous data cleaning, ensure patient confidentiality, and disseminate results to the PHUs in a timely and secure manner thus ensuring the data were consistent across multiple sites, resulting in more comparable data within and across PHU/FHTs. </a:t>
            </a:r>
          </a:p>
          <a:p>
            <a:pPr lvl="1"/>
            <a:r>
              <a:rPr lang="en-CA" sz="2700" dirty="0" smtClean="0"/>
              <a:t>Value of metrics beyond BMI to build insight related to overweight and obesity</a:t>
            </a:r>
          </a:p>
          <a:p>
            <a:endParaRPr lang="en-US" dirty="0"/>
          </a:p>
        </p:txBody>
      </p:sp>
      <p:sp>
        <p:nvSpPr>
          <p:cNvPr id="4" name="Footer Placeholder 3"/>
          <p:cNvSpPr>
            <a:spLocks noGrp="1"/>
          </p:cNvSpPr>
          <p:nvPr>
            <p:ph type="ftr" sz="quarter" idx="10"/>
          </p:nvPr>
        </p:nvSpPr>
        <p:spPr/>
        <p:txBody>
          <a:bodyPr/>
          <a:lstStyle/>
          <a:p>
            <a:pPr>
              <a:defRPr/>
            </a:pPr>
            <a:r>
              <a:rPr lang="en-US" dirty="0" smtClean="0"/>
              <a:t>www.sdhu.com</a:t>
            </a:r>
            <a:endParaRPr lang="en-US" dirty="0"/>
          </a:p>
        </p:txBody>
      </p:sp>
    </p:spTree>
    <p:extLst>
      <p:ext uri="{BB962C8B-B14F-4D97-AF65-F5344CB8AC3E}">
        <p14:creationId xmlns:p14="http://schemas.microsoft.com/office/powerpoint/2010/main" val="69557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latin typeface="Cambria" panose="02040503050406030204" pitchFamily="18" charset="0"/>
              </a:rPr>
              <a:t>Implications – PHUs</a:t>
            </a:r>
            <a:endParaRPr lang="en-US" b="1" dirty="0">
              <a:latin typeface="Cambria" panose="02040503050406030204" pitchFamily="18" charset="0"/>
            </a:endParaRPr>
          </a:p>
        </p:txBody>
      </p:sp>
      <p:sp>
        <p:nvSpPr>
          <p:cNvPr id="3" name="Content Placeholder 2"/>
          <p:cNvSpPr>
            <a:spLocks noGrp="1"/>
          </p:cNvSpPr>
          <p:nvPr>
            <p:ph idx="1"/>
          </p:nvPr>
        </p:nvSpPr>
        <p:spPr>
          <a:xfrm>
            <a:off x="457200" y="1417638"/>
            <a:ext cx="8229600" cy="4511675"/>
          </a:xfrm>
        </p:spPr>
        <p:txBody>
          <a:bodyPr/>
          <a:lstStyle/>
          <a:p>
            <a:r>
              <a:rPr lang="en-US" sz="2800" b="1" dirty="0" smtClean="0"/>
              <a:t>Public Health Units</a:t>
            </a:r>
          </a:p>
          <a:p>
            <a:pPr lvl="1"/>
            <a:r>
              <a:rPr lang="en-CA" sz="2400" dirty="0" smtClean="0"/>
              <a:t>NutriSTEP® is now a Ministry-mandated public health unit accountability indicator</a:t>
            </a:r>
          </a:p>
          <a:p>
            <a:pPr lvl="1"/>
            <a:r>
              <a:rPr lang="en-CA" sz="2400" dirty="0" smtClean="0"/>
              <a:t>Integration of NutriSTEP® with EMRs would remove some challenges for primary care practices and increase the potential for surveillance uses of NutriSTEP® data – would need provincial-level direction</a:t>
            </a:r>
          </a:p>
          <a:p>
            <a:pPr lvl="1"/>
            <a:r>
              <a:rPr lang="en-US" sz="2400" dirty="0" smtClean="0"/>
              <a:t>Advocating for the use and transmission of clinical data within EMRs to better facilitate care and management, and the monitoring of healthy weights</a:t>
            </a:r>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315558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CA" b="1" dirty="0" smtClean="0">
                <a:latin typeface="Cambria" panose="02040503050406030204" pitchFamily="18" charset="0"/>
              </a:rPr>
              <a:t>Next Steps</a:t>
            </a:r>
            <a:endParaRPr lang="en-US" b="1" dirty="0">
              <a:latin typeface="Cambria" panose="02040503050406030204" pitchFamily="18" charset="0"/>
            </a:endParaRPr>
          </a:p>
        </p:txBody>
      </p:sp>
      <p:sp>
        <p:nvSpPr>
          <p:cNvPr id="3" name="Content Placeholder 2"/>
          <p:cNvSpPr>
            <a:spLocks noGrp="1"/>
          </p:cNvSpPr>
          <p:nvPr>
            <p:ph idx="1"/>
          </p:nvPr>
        </p:nvSpPr>
        <p:spPr>
          <a:xfrm>
            <a:off x="457200" y="1143000"/>
            <a:ext cx="8229600" cy="4786313"/>
          </a:xfrm>
        </p:spPr>
        <p:txBody>
          <a:bodyPr/>
          <a:lstStyle/>
          <a:p>
            <a:pPr marL="0" lvl="1" indent="0">
              <a:buNone/>
            </a:pPr>
            <a:r>
              <a:rPr lang="en-US" b="1" dirty="0" smtClean="0"/>
              <a:t>Ontario needs provincial data on young children’s nutritional health.</a:t>
            </a:r>
          </a:p>
          <a:p>
            <a:pPr lvl="0"/>
            <a:r>
              <a:rPr lang="en-US" sz="2800" dirty="0" smtClean="0"/>
              <a:t>Build on understanding of enabling factors toward a  collaborative screening program that could also be used for provincial population health assessment and surveillance purposes</a:t>
            </a:r>
          </a:p>
          <a:p>
            <a:r>
              <a:rPr lang="en-CA" sz="2800" dirty="0" smtClean="0"/>
              <a:t>Ongoing mechanism is needed to support interactions between BORN Ontario, EMR vendors, primary care practitioners and public health</a:t>
            </a:r>
          </a:p>
          <a:p>
            <a:endParaRPr lang="en-CA" sz="2800" dirty="0" smtClean="0"/>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1952012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mbria" panose="02040503050406030204" pitchFamily="18" charset="0"/>
                <a:cs typeface="Andalus" panose="02020603050405020304" pitchFamily="18" charset="-78"/>
              </a:rPr>
              <a:t>Next Steps</a:t>
            </a:r>
            <a:endParaRPr lang="en-US" b="1" dirty="0">
              <a:latin typeface="Cambria" panose="02040503050406030204" pitchFamily="18" charset="0"/>
              <a:cs typeface="Andalus" panose="02020603050405020304" pitchFamily="18" charset="-78"/>
            </a:endParaRPr>
          </a:p>
        </p:txBody>
      </p:sp>
      <p:sp>
        <p:nvSpPr>
          <p:cNvPr id="3" name="Content Placeholder 2"/>
          <p:cNvSpPr>
            <a:spLocks noGrp="1"/>
          </p:cNvSpPr>
          <p:nvPr>
            <p:ph idx="1"/>
          </p:nvPr>
        </p:nvSpPr>
        <p:spPr/>
        <p:txBody>
          <a:bodyPr/>
          <a:lstStyle/>
          <a:p>
            <a:r>
              <a:rPr lang="en-US" dirty="0" smtClean="0"/>
              <a:t>LDCP Beyond BMI – Phase 3</a:t>
            </a:r>
          </a:p>
          <a:p>
            <a:r>
              <a:rPr lang="en-US" dirty="0"/>
              <a:t>	</a:t>
            </a:r>
            <a:r>
              <a:rPr lang="en-US" dirty="0" smtClean="0"/>
              <a:t>Eligible for 2 year continued funding 2016-17.</a:t>
            </a:r>
          </a:p>
          <a:p>
            <a:r>
              <a:rPr lang="en-US" dirty="0" smtClean="0"/>
              <a:t>Call out to interested public health units, primary care practitioners to join the research</a:t>
            </a:r>
          </a:p>
          <a:p>
            <a:r>
              <a:rPr lang="en-US" dirty="0" smtClean="0"/>
              <a:t>More info:</a:t>
            </a:r>
          </a:p>
          <a:p>
            <a:r>
              <a:rPr lang="en-US" dirty="0"/>
              <a:t>	</a:t>
            </a:r>
            <a:r>
              <a:rPr lang="en-US" dirty="0" smtClean="0"/>
              <a:t>		</a:t>
            </a:r>
            <a:r>
              <a:rPr lang="en-US" dirty="0" smtClean="0">
                <a:hlinkClick r:id="rId3"/>
              </a:rPr>
              <a:t>andradel@sdhu.com</a:t>
            </a:r>
            <a:endParaRPr lang="en-US" dirty="0" smtClean="0"/>
          </a:p>
          <a:p>
            <a:r>
              <a:rPr lang="en-US" dirty="0"/>
              <a:t>			</a:t>
            </a:r>
            <a:r>
              <a:rPr lang="en-US" dirty="0" smtClean="0">
                <a:hlinkClick r:id="rId4"/>
              </a:rPr>
              <a:t>beyersj@sdhu.com</a:t>
            </a:r>
            <a:r>
              <a:rPr lang="en-US" dirty="0" smtClean="0"/>
              <a:t> </a:t>
            </a:r>
            <a:r>
              <a:rPr lang="en-US" dirty="0"/>
              <a:t>	</a:t>
            </a:r>
            <a:endParaRPr lang="en-US" dirty="0" smtClean="0"/>
          </a:p>
          <a:p>
            <a:r>
              <a:rPr lang="en-US" dirty="0"/>
              <a:t>	</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586459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3108" y="404664"/>
            <a:ext cx="6543692" cy="1512168"/>
          </a:xfrm>
        </p:spPr>
        <p:txBody>
          <a:bodyPr>
            <a:normAutofit fontScale="90000"/>
          </a:bodyPr>
          <a:lstStyle/>
          <a:p>
            <a:r>
              <a:rPr lang="en-CA" dirty="0" smtClean="0"/>
              <a:t>Conflict of Interest Declaration: Nothing to Disclose</a:t>
            </a:r>
            <a:br>
              <a:rPr lang="en-CA" dirty="0" smtClean="0"/>
            </a:br>
            <a:endParaRPr lang="en-CA" dirty="0"/>
          </a:p>
        </p:txBody>
      </p:sp>
      <p:sp>
        <p:nvSpPr>
          <p:cNvPr id="3" name="Content Placeholder 2"/>
          <p:cNvSpPr>
            <a:spLocks noGrp="1"/>
          </p:cNvSpPr>
          <p:nvPr>
            <p:ph idx="1"/>
          </p:nvPr>
        </p:nvSpPr>
        <p:spPr>
          <a:xfrm>
            <a:off x="2143108" y="1700808"/>
            <a:ext cx="6543692" cy="4425355"/>
          </a:xfrm>
        </p:spPr>
        <p:txBody>
          <a:bodyPr>
            <a:normAutofit fontScale="92500" lnSpcReduction="20000"/>
          </a:bodyPr>
          <a:lstStyle/>
          <a:p>
            <a:pPr>
              <a:buNone/>
            </a:pPr>
            <a:endParaRPr lang="en-US" altLang="en-US" sz="2800" b="1" dirty="0" smtClean="0"/>
          </a:p>
          <a:p>
            <a:pPr>
              <a:buNone/>
            </a:pPr>
            <a:r>
              <a:rPr lang="en-US" altLang="en-US" sz="2400" b="1" dirty="0" smtClean="0"/>
              <a:t>Presenter</a:t>
            </a:r>
            <a:r>
              <a:rPr lang="en-US" altLang="en-US" sz="2400" b="1" dirty="0"/>
              <a:t>: </a:t>
            </a:r>
            <a:r>
              <a:rPr lang="en-US" altLang="en-US" sz="2400" dirty="0" smtClean="0"/>
              <a:t>Jo Beyers</a:t>
            </a:r>
          </a:p>
          <a:p>
            <a:pPr>
              <a:buNone/>
            </a:pPr>
            <a:r>
              <a:rPr lang="en-US" altLang="en-US" sz="2400" b="1" dirty="0" smtClean="0"/>
              <a:t>Title </a:t>
            </a:r>
            <a:r>
              <a:rPr lang="en-US" altLang="en-US" sz="2400" b="1" dirty="0"/>
              <a:t>of </a:t>
            </a:r>
            <a:r>
              <a:rPr lang="en-US" altLang="en-US" sz="2400" b="1" dirty="0" smtClean="0"/>
              <a:t>Presentation: </a:t>
            </a:r>
          </a:p>
          <a:p>
            <a:pPr>
              <a:buNone/>
            </a:pPr>
            <a:r>
              <a:rPr lang="en-US" sz="2400" dirty="0" smtClean="0">
                <a:cs typeface="Angsana New" panose="02020603050405020304" pitchFamily="18" charset="-34"/>
              </a:rPr>
              <a:t>Beyond </a:t>
            </a:r>
            <a:r>
              <a:rPr lang="en-US" sz="2400" dirty="0">
                <a:cs typeface="Angsana New" panose="02020603050405020304" pitchFamily="18" charset="-34"/>
              </a:rPr>
              <a:t>BMI</a:t>
            </a:r>
            <a:br>
              <a:rPr lang="en-US" sz="2400" dirty="0">
                <a:cs typeface="Angsana New" panose="02020603050405020304" pitchFamily="18" charset="-34"/>
              </a:rPr>
            </a:br>
            <a:r>
              <a:rPr lang="en-US" sz="2400" dirty="0">
                <a:cs typeface="Angsana New" panose="02020603050405020304" pitchFamily="18" charset="-34"/>
              </a:rPr>
              <a:t>Investigating the Feasibility of a Surveillance System for Healthy Weights including Risk and Protective Factors in Children using </a:t>
            </a:r>
            <a:r>
              <a:rPr lang="en-US" sz="2400" dirty="0" err="1">
                <a:cs typeface="Angsana New" panose="02020603050405020304" pitchFamily="18" charset="-34"/>
              </a:rPr>
              <a:t>NutriSTEP</a:t>
            </a:r>
            <a:r>
              <a:rPr lang="en-US" sz="2400" dirty="0">
                <a:cs typeface="Angsana New" panose="02020603050405020304" pitchFamily="18" charset="-34"/>
              </a:rPr>
              <a:t>® and Electronic Medical Records</a:t>
            </a:r>
            <a:r>
              <a:rPr lang="en-US" altLang="en-US" sz="2000" dirty="0">
                <a:cs typeface="Angsana New" panose="02020603050405020304" pitchFamily="18" charset="-34"/>
              </a:rPr>
              <a:t/>
            </a:r>
            <a:br>
              <a:rPr lang="en-US" altLang="en-US" sz="2000" dirty="0">
                <a:cs typeface="Angsana New" panose="02020603050405020304" pitchFamily="18" charset="-34"/>
              </a:rPr>
            </a:br>
            <a:endParaRPr lang="en-US" altLang="en-US" sz="2400" b="1" u="sng" dirty="0" smtClean="0"/>
          </a:p>
          <a:p>
            <a:pPr>
              <a:buNone/>
            </a:pPr>
            <a:endParaRPr lang="en-US" altLang="en-US" sz="2400" b="1" u="sng" dirty="0"/>
          </a:p>
          <a:p>
            <a:pPr>
              <a:buNone/>
            </a:pPr>
            <a:endParaRPr lang="en-US" altLang="en-US" sz="2800" b="1" u="sng" dirty="0"/>
          </a:p>
          <a:p>
            <a:pPr>
              <a:buNone/>
            </a:pPr>
            <a:r>
              <a:rPr lang="en-US" altLang="en-US" dirty="0"/>
              <a:t> </a:t>
            </a:r>
            <a:r>
              <a:rPr lang="en-US" altLang="en-US" b="1" dirty="0"/>
              <a:t>I have no financial or </a:t>
            </a:r>
            <a:r>
              <a:rPr lang="en-US" altLang="en-US" b="1" dirty="0" smtClean="0"/>
              <a:t>personal relationships </a:t>
            </a:r>
            <a:r>
              <a:rPr lang="en-US" altLang="en-US" b="1" dirty="0"/>
              <a:t>to disclose</a:t>
            </a:r>
            <a:r>
              <a:rPr lang="en-US" altLang="en-US" dirty="0"/>
              <a:t> </a:t>
            </a:r>
          </a:p>
        </p:txBody>
      </p:sp>
      <p:pic>
        <p:nvPicPr>
          <p:cNvPr id="4" name="Picture 2" descr="CEPD logo_FIN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492896"/>
            <a:ext cx="1584176" cy="55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36349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
          <p:cNvSpPr>
            <a:spLocks noGrp="1" noChangeArrowheads="1"/>
          </p:cNvSpPr>
          <p:nvPr>
            <p:ph type="subTitle" idx="1"/>
          </p:nvPr>
        </p:nvSpPr>
        <p:spPr>
          <a:xfrm>
            <a:off x="395288" y="692150"/>
            <a:ext cx="6400800" cy="3673475"/>
          </a:xfrm>
        </p:spPr>
        <p:txBody>
          <a:bodyPr/>
          <a:lstStyle/>
          <a:p>
            <a:pPr algn="l" eaLnBrk="1" hangingPunct="1">
              <a:lnSpc>
                <a:spcPct val="90000"/>
              </a:lnSpc>
            </a:pPr>
            <a:r>
              <a:rPr altLang="en-US" sz="2400" smtClean="0"/>
              <a:t>This presentation was prepared by staff at the </a:t>
            </a:r>
            <a:br>
              <a:rPr altLang="en-US" sz="2400" smtClean="0"/>
            </a:br>
            <a:r>
              <a:rPr altLang="en-US" sz="2400" smtClean="0"/>
              <a:t>Sudbury &amp; District Health Unit.</a:t>
            </a:r>
            <a:br>
              <a:rPr altLang="en-US" sz="2400" smtClean="0"/>
            </a:br>
            <a:r>
              <a:rPr altLang="en-US" sz="2400" smtClean="0"/>
              <a:t/>
            </a:r>
            <a:br>
              <a:rPr altLang="en-US" sz="2400" smtClean="0"/>
            </a:br>
            <a:r>
              <a:rPr altLang="en-US" sz="2400" smtClean="0"/>
              <a:t>This resource may be reproduced, for educational purposes, on the condition that full credit is given to the Sudbury &amp; District Health Unit.</a:t>
            </a:r>
            <a:br>
              <a:rPr altLang="en-US" sz="2400" smtClean="0"/>
            </a:br>
            <a:r>
              <a:rPr altLang="en-US" sz="2400" smtClean="0"/>
              <a:t/>
            </a:r>
            <a:br>
              <a:rPr altLang="en-US" sz="2400" smtClean="0"/>
            </a:br>
            <a:r>
              <a:rPr altLang="en-US" sz="2400" smtClean="0"/>
              <a:t>This resource may not be reproduced or used for revenue generation purposes.</a:t>
            </a:r>
          </a:p>
        </p:txBody>
      </p:sp>
      <p:sp>
        <p:nvSpPr>
          <p:cNvPr id="21507" name="Rectangle 9"/>
          <p:cNvSpPr>
            <a:spLocks noChangeArrowheads="1"/>
          </p:cNvSpPr>
          <p:nvPr/>
        </p:nvSpPr>
        <p:spPr bwMode="auto">
          <a:xfrm>
            <a:off x="539750" y="5300663"/>
            <a:ext cx="571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CA" altLang="en-US" sz="1600" b="1" dirty="0">
                <a:solidFill>
                  <a:schemeClr val="bg1"/>
                </a:solidFill>
                <a:latin typeface="Calibri" panose="020F0502020204030204" pitchFamily="34" charset="0"/>
                <a:cs typeface="Times New Roman" panose="02020603050405020304" pitchFamily="18" charset="0"/>
              </a:rPr>
              <a:t>©</a:t>
            </a:r>
            <a:r>
              <a:rPr lang="en-US" altLang="en-US" sz="1600" b="1" dirty="0">
                <a:solidFill>
                  <a:schemeClr val="bg1"/>
                </a:solidFill>
                <a:latin typeface="Calibri" panose="020F0502020204030204" pitchFamily="34" charset="0"/>
                <a:cs typeface="Times New Roman" panose="02020603050405020304" pitchFamily="18" charset="0"/>
              </a:rPr>
              <a:t> Sudbury &amp; District Health Unit, </a:t>
            </a:r>
            <a:r>
              <a:rPr lang="en-US" altLang="en-US" sz="1600" b="1" dirty="0" smtClean="0">
                <a:solidFill>
                  <a:schemeClr val="bg1"/>
                </a:solidFill>
                <a:latin typeface="Calibri" panose="020F0502020204030204" pitchFamily="34" charset="0"/>
                <a:cs typeface="Times New Roman" panose="02020603050405020304" pitchFamily="18" charset="0"/>
              </a:rPr>
              <a:t>2015</a:t>
            </a:r>
            <a:endParaRPr lang="en-CA" altLang="en-US" sz="1600" b="1" dirty="0">
              <a:solidFill>
                <a:schemeClr val="bg1"/>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
          <p:cNvSpPr>
            <a:spLocks noGrp="1" noChangeArrowheads="1"/>
          </p:cNvSpPr>
          <p:nvPr>
            <p:ph type="title"/>
          </p:nvPr>
        </p:nvSpPr>
        <p:spPr>
          <a:xfrm>
            <a:off x="381000" y="177282"/>
            <a:ext cx="8648700" cy="1143000"/>
          </a:xfrm>
        </p:spPr>
        <p:txBody>
          <a:bodyPr/>
          <a:lstStyle/>
          <a:p>
            <a:r>
              <a:rPr lang="en-CA" altLang="en-US" b="1" i="1" dirty="0" smtClean="0">
                <a:latin typeface="Cambria" panose="02040503050406030204" pitchFamily="18" charset="0"/>
              </a:rPr>
              <a:t>Beyond BMI </a:t>
            </a:r>
            <a:r>
              <a:rPr lang="en-CA" altLang="en-US" b="1" dirty="0" smtClean="0">
                <a:latin typeface="Cambria" panose="02040503050406030204" pitchFamily="18" charset="0"/>
              </a:rPr>
              <a:t>Research Team</a:t>
            </a:r>
            <a:endParaRPr lang="en-US" altLang="en-US" dirty="0" smtClean="0"/>
          </a:p>
        </p:txBody>
      </p:sp>
      <p:sp>
        <p:nvSpPr>
          <p:cNvPr id="19459" name="Rectangle 11"/>
          <p:cNvSpPr>
            <a:spLocks noGrp="1" noChangeArrowheads="1"/>
          </p:cNvSpPr>
          <p:nvPr>
            <p:ph type="body" idx="1"/>
          </p:nvPr>
        </p:nvSpPr>
        <p:spPr>
          <a:xfrm>
            <a:off x="228600" y="1295400"/>
            <a:ext cx="8686800" cy="4949825"/>
          </a:xfrm>
        </p:spPr>
        <p:txBody>
          <a:bodyPr/>
          <a:lstStyle/>
          <a:p>
            <a:pPr>
              <a:buFont typeface="Arial" panose="020B0604020202020204" pitchFamily="34" charset="0"/>
              <a:buChar char="•"/>
            </a:pPr>
            <a:r>
              <a:rPr lang="en-CA" sz="2000" dirty="0" smtClean="0"/>
              <a:t>Lesley Andrade, </a:t>
            </a:r>
            <a:r>
              <a:rPr lang="en-CA" sz="2000" dirty="0"/>
              <a:t>Dar Malaviarachchi, </a:t>
            </a:r>
            <a:r>
              <a:rPr lang="en-CA" sz="2000" dirty="0" smtClean="0"/>
              <a:t>and Joanne </a:t>
            </a:r>
            <a:r>
              <a:rPr lang="en-CA" sz="2000" dirty="0"/>
              <a:t>Beyers, Sudbury &amp; District Health Unit</a:t>
            </a:r>
          </a:p>
          <a:p>
            <a:pPr>
              <a:buFont typeface="Arial" panose="020B0604020202020204" pitchFamily="34" charset="0"/>
              <a:buChar char="•"/>
            </a:pPr>
            <a:r>
              <a:rPr lang="en-CA" sz="2000" dirty="0" smtClean="0"/>
              <a:t>Suzanne Biro, Kingston, Frontenac &amp; Lennox &amp; </a:t>
            </a:r>
            <a:r>
              <a:rPr lang="en-CA" sz="2000" dirty="0" err="1" smtClean="0"/>
              <a:t>Addington</a:t>
            </a:r>
            <a:r>
              <a:rPr lang="en-CA" sz="2000" dirty="0" smtClean="0"/>
              <a:t> County Public Health</a:t>
            </a:r>
          </a:p>
          <a:p>
            <a:pPr>
              <a:buFont typeface="Arial" panose="020B0604020202020204" pitchFamily="34" charset="0"/>
              <a:buChar char="•"/>
            </a:pPr>
            <a:r>
              <a:rPr lang="en-CA" sz="2000" dirty="0" smtClean="0"/>
              <a:t>Kathy Moran, Durham Region Health Department</a:t>
            </a:r>
          </a:p>
          <a:p>
            <a:pPr>
              <a:buFont typeface="Arial" panose="020B0604020202020204" pitchFamily="34" charset="0"/>
              <a:buChar char="•"/>
            </a:pPr>
            <a:r>
              <a:rPr lang="en-CA" sz="2000" dirty="0" smtClean="0"/>
              <a:t>Suzanne De Haney, Eastern Ontario Health Unit</a:t>
            </a:r>
          </a:p>
          <a:p>
            <a:pPr>
              <a:buFont typeface="Arial" panose="020B0604020202020204" pitchFamily="34" charset="0"/>
              <a:buChar char="•"/>
            </a:pPr>
            <a:r>
              <a:rPr lang="en-CA" sz="2000" dirty="0" smtClean="0"/>
              <a:t>Denis </a:t>
            </a:r>
            <a:r>
              <a:rPr lang="en-CA" sz="2000" dirty="0" err="1" smtClean="0"/>
              <a:t>Heng</a:t>
            </a:r>
            <a:r>
              <a:rPr lang="en-CA" sz="2000" dirty="0" smtClean="0"/>
              <a:t>, York Region Public Health</a:t>
            </a:r>
          </a:p>
          <a:p>
            <a:pPr>
              <a:buFont typeface="Arial" panose="020B0604020202020204" pitchFamily="34" charset="0"/>
              <a:buChar char="•"/>
            </a:pPr>
            <a:r>
              <a:rPr lang="en-CA" sz="2000" dirty="0" smtClean="0"/>
              <a:t>Sarah Collier and David </a:t>
            </a:r>
            <a:r>
              <a:rPr lang="en-CA" sz="2000" dirty="0" err="1" smtClean="0"/>
              <a:t>Ip</a:t>
            </a:r>
            <a:r>
              <a:rPr lang="en-CA" sz="2000" dirty="0" smtClean="0"/>
              <a:t>, Toronto Public Health</a:t>
            </a:r>
          </a:p>
          <a:p>
            <a:pPr>
              <a:buFont typeface="Arial" panose="020B0604020202020204" pitchFamily="34" charset="0"/>
              <a:buChar char="•"/>
            </a:pPr>
            <a:r>
              <a:rPr lang="en-CA" sz="2000" dirty="0" smtClean="0"/>
              <a:t>Deborah Moore and Rachel </a:t>
            </a:r>
            <a:r>
              <a:rPr lang="en-CA" sz="2000" dirty="0" err="1" smtClean="0"/>
              <a:t>Skellet</a:t>
            </a:r>
            <a:r>
              <a:rPr lang="en-CA" sz="2000" dirty="0" smtClean="0"/>
              <a:t>, Niagara Region Public Health</a:t>
            </a:r>
          </a:p>
          <a:p>
            <a:pPr>
              <a:buFont typeface="Arial" panose="020B0604020202020204" pitchFamily="34" charset="0"/>
              <a:buChar char="•"/>
            </a:pPr>
            <a:r>
              <a:rPr lang="en-CA" sz="2000" dirty="0" smtClean="0">
                <a:effectLst/>
              </a:rPr>
              <a:t>Lindsay </a:t>
            </a:r>
            <a:r>
              <a:rPr lang="en-CA" sz="2000" dirty="0" err="1" smtClean="0">
                <a:effectLst/>
              </a:rPr>
              <a:t>Fera</a:t>
            </a:r>
            <a:r>
              <a:rPr lang="en-CA" sz="2000" dirty="0" smtClean="0">
                <a:effectLst/>
              </a:rPr>
              <a:t> and Jordan Robson, Algoma Public Health</a:t>
            </a:r>
          </a:p>
          <a:p>
            <a:pPr>
              <a:buFont typeface="Arial" panose="020B0604020202020204" pitchFamily="34" charset="0"/>
              <a:buChar char="•"/>
            </a:pPr>
            <a:r>
              <a:rPr lang="en-CA" sz="2000" dirty="0" smtClean="0">
                <a:effectLst/>
              </a:rPr>
              <a:t>Emma Gaylord, Hastings and Prince Edward Counties Health Unit </a:t>
            </a:r>
          </a:p>
          <a:p>
            <a:pPr>
              <a:buFont typeface="Arial" panose="020B0604020202020204" pitchFamily="34" charset="0"/>
              <a:buChar char="•"/>
            </a:pPr>
            <a:r>
              <a:rPr lang="en-CA" sz="2000" dirty="0" smtClean="0"/>
              <a:t>Better Outcomes Registry &amp; Network (BORN) Ontario</a:t>
            </a:r>
          </a:p>
          <a:p>
            <a:pPr>
              <a:buFont typeface="Arial" panose="020B0604020202020204" pitchFamily="34" charset="0"/>
              <a:buChar char="•"/>
            </a:pPr>
            <a:r>
              <a:rPr lang="en-CA" sz="2000" dirty="0" err="1" smtClean="0"/>
              <a:t>Sehar</a:t>
            </a:r>
            <a:r>
              <a:rPr lang="en-CA" sz="2000" dirty="0" smtClean="0"/>
              <a:t> </a:t>
            </a:r>
            <a:r>
              <a:rPr lang="en-CA" sz="2000" dirty="0"/>
              <a:t>Jamal, MPH (Epidemiology) Candidate at University of Toronto</a:t>
            </a:r>
          </a:p>
          <a:p>
            <a:pPr>
              <a:buFont typeface="Arial" panose="020B0604020202020204" pitchFamily="34" charset="0"/>
              <a:buChar char="•"/>
            </a:pPr>
            <a:endParaRPr lang="en-CA" sz="2000" dirty="0" smtClean="0"/>
          </a:p>
        </p:txBody>
      </p:sp>
      <p:sp>
        <p:nvSpPr>
          <p:cNvPr id="1946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CA" altLang="en-US" smtClean="0">
                <a:solidFill>
                  <a:schemeClr val="bg1"/>
                </a:solidFill>
                <a:latin typeface="Calibri" panose="020F0502020204030204" pitchFamily="34" charset="0"/>
              </a:rPr>
              <a:t>www.sdhu.com</a:t>
            </a:r>
            <a:endParaRPr lang="en-US" altLang="en-US" smtClean="0">
              <a:solidFill>
                <a:schemeClr val="bg1"/>
              </a:solidFill>
              <a:latin typeface="Calibri" panose="020F0502020204030204" pitchFamily="34" charset="0"/>
            </a:endParaRPr>
          </a:p>
        </p:txBody>
      </p:sp>
    </p:spTree>
    <p:extLst>
      <p:ext uri="{BB962C8B-B14F-4D97-AF65-F5344CB8AC3E}">
        <p14:creationId xmlns:p14="http://schemas.microsoft.com/office/powerpoint/2010/main" val="1276215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mbria" panose="02040503050406030204" pitchFamily="18" charset="0"/>
              </a:rPr>
              <a:t>What’s the issue?</a:t>
            </a:r>
            <a:endParaRPr lang="en-US" b="1" dirty="0">
              <a:latin typeface="Cambria" panose="02040503050406030204" pitchFamily="18" charset="0"/>
            </a:endParaRPr>
          </a:p>
        </p:txBody>
      </p:sp>
      <p:sp>
        <p:nvSpPr>
          <p:cNvPr id="3" name="Content Placeholder 2"/>
          <p:cNvSpPr>
            <a:spLocks noGrp="1"/>
          </p:cNvSpPr>
          <p:nvPr>
            <p:ph idx="1"/>
          </p:nvPr>
        </p:nvSpPr>
        <p:spPr>
          <a:xfrm>
            <a:off x="533400" y="1219200"/>
            <a:ext cx="8229600" cy="4329113"/>
          </a:xfrm>
        </p:spPr>
        <p:txBody>
          <a:bodyPr/>
          <a:lstStyle/>
          <a:p>
            <a:r>
              <a:rPr lang="en-US" dirty="0" smtClean="0"/>
              <a:t>Childhood healthy weights is a priority</a:t>
            </a:r>
          </a:p>
          <a:p>
            <a:r>
              <a:rPr lang="en-US" dirty="0" smtClean="0"/>
              <a:t>Current systems for monitoring OV and OB prevalence not ideal</a:t>
            </a:r>
            <a:endParaRPr lang="en-US" dirty="0"/>
          </a:p>
          <a:p>
            <a:r>
              <a:rPr lang="en-US" dirty="0" smtClean="0"/>
              <a:t>Public health units require more information re: risk and protective factors that impact weight as an outcome</a:t>
            </a:r>
            <a:r>
              <a:rPr lang="en-CA" dirty="0" smtClean="0"/>
              <a:t> </a:t>
            </a:r>
          </a:p>
          <a:p>
            <a:r>
              <a:rPr lang="en-CA" dirty="0" smtClean="0"/>
              <a:t>We </a:t>
            </a:r>
            <a:r>
              <a:rPr lang="en-CA" dirty="0"/>
              <a:t>need data BEYOND BMI to inform programming and next </a:t>
            </a:r>
            <a:r>
              <a:rPr lang="en-CA" dirty="0" smtClean="0"/>
              <a:t>steps</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3625503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mbria" panose="02040503050406030204" pitchFamily="18" charset="0"/>
              </a:rPr>
              <a:t>No Time to Wait: HK Strategy</a:t>
            </a:r>
            <a:endParaRPr lang="en-US" b="1" dirty="0">
              <a:latin typeface="Cambria" panose="02040503050406030204" pitchFamily="18" charset="0"/>
            </a:endParaRPr>
          </a:p>
        </p:txBody>
      </p:sp>
      <p:sp>
        <p:nvSpPr>
          <p:cNvPr id="6" name="Content Placeholder 5"/>
          <p:cNvSpPr>
            <a:spLocks noGrp="1"/>
          </p:cNvSpPr>
          <p:nvPr>
            <p:ph sz="half" idx="2"/>
          </p:nvPr>
        </p:nvSpPr>
        <p:spPr>
          <a:xfrm>
            <a:off x="457200" y="1614196"/>
            <a:ext cx="4038600" cy="4060825"/>
          </a:xfrm>
        </p:spPr>
        <p:txBody>
          <a:bodyPr/>
          <a:lstStyle/>
          <a:p>
            <a:r>
              <a:rPr lang="en-US" b="1" dirty="0" smtClean="0"/>
              <a:t>C1. Develop a surveillance system to monitor childhood weights, risk and protective factors over time</a:t>
            </a:r>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pic>
        <p:nvPicPr>
          <p:cNvPr id="7" name="Picture 3"/>
          <p:cNvPicPr>
            <a:picLocks noGrp="1" noChangeAspect="1" noChangeArrowheads="1"/>
          </p:cNvPicPr>
          <p:nvPr>
            <p:ph sz="half" idx="1"/>
          </p:nvPr>
        </p:nvPicPr>
        <p:blipFill>
          <a:blip r:embed="rId3" cstate="print">
            <a:extLst>
              <a:ext uri="{28A0092B-C50C-407E-A947-70E740481C1C}">
                <a14:useLocalDpi xmlns:a14="http://schemas.microsoft.com/office/drawing/2010/main" val="0"/>
              </a:ext>
            </a:extLst>
          </a:blip>
          <a:srcRect/>
          <a:stretch>
            <a:fillRect/>
          </a:stretch>
        </p:blipFill>
        <p:spPr bwMode="auto">
          <a:xfrm>
            <a:off x="4876800" y="1406752"/>
            <a:ext cx="3465514" cy="4386834"/>
          </a:xfrm>
          <a:prstGeom prst="rect">
            <a:avLst/>
          </a:prstGeom>
          <a:solidFill>
            <a:srgbClr val="FFFFFF">
              <a:shade val="85000"/>
            </a:srgbClr>
          </a:solidFill>
          <a:ln w="88900" cap="sq">
            <a:no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147819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rotWithShape="1">
          <a:blip r:embed="rId3" cstate="print">
            <a:extLst>
              <a:ext uri="{28A0092B-C50C-407E-A947-70E740481C1C}">
                <a14:useLocalDpi xmlns:a14="http://schemas.microsoft.com/office/drawing/2010/main" val="0"/>
              </a:ext>
            </a:extLst>
          </a:blip>
          <a:srcRect l="15001" t="8500" r="31599" b="5000"/>
          <a:stretch/>
        </p:blipFill>
        <p:spPr bwMode="auto">
          <a:xfrm>
            <a:off x="6858000" y="3358875"/>
            <a:ext cx="1981355" cy="2534343"/>
          </a:xfrm>
          <a:prstGeom prst="rect">
            <a:avLst/>
          </a:prstGeom>
          <a:ln w="6350">
            <a:solidFill>
              <a:schemeClr val="tx1"/>
            </a:solidFill>
          </a:ln>
          <a:extLst>
            <a:ext uri="{53640926-AAD7-44D8-BBD7-CCE9431645EC}">
              <a14:shadowObscured xmlns:a14="http://schemas.microsoft.com/office/drawing/2010/main"/>
            </a:ext>
          </a:extLst>
        </p:spPr>
      </p:pic>
      <p:sp>
        <p:nvSpPr>
          <p:cNvPr id="2" name="Title 1"/>
          <p:cNvSpPr>
            <a:spLocks noGrp="1"/>
          </p:cNvSpPr>
          <p:nvPr>
            <p:ph type="title"/>
          </p:nvPr>
        </p:nvSpPr>
        <p:spPr/>
        <p:txBody>
          <a:bodyPr/>
          <a:lstStyle/>
          <a:p>
            <a:r>
              <a:rPr lang="en-US" dirty="0" smtClean="0">
                <a:latin typeface="Cambria" panose="02040503050406030204" pitchFamily="18" charset="0"/>
              </a:rPr>
              <a:t>NutriSTEP</a:t>
            </a:r>
            <a:r>
              <a:rPr lang="en-US" baseline="30000" dirty="0" smtClean="0">
                <a:latin typeface="Cambria" panose="02040503050406030204" pitchFamily="18" charset="0"/>
              </a:rPr>
              <a:t>®</a:t>
            </a:r>
            <a:r>
              <a:rPr lang="en-US" dirty="0" smtClean="0">
                <a:latin typeface="Cambria" panose="02040503050406030204" pitchFamily="18" charset="0"/>
              </a:rPr>
              <a:t>: </a:t>
            </a:r>
            <a:r>
              <a:rPr lang="en-US" b="1" dirty="0" smtClean="0">
                <a:latin typeface="Cambria" panose="02040503050406030204" pitchFamily="18" charset="0"/>
              </a:rPr>
              <a:t>Nutri</a:t>
            </a:r>
            <a:r>
              <a:rPr lang="en-US" dirty="0" smtClean="0">
                <a:latin typeface="Cambria" panose="02040503050406030204" pitchFamily="18" charset="0"/>
              </a:rPr>
              <a:t>tion </a:t>
            </a:r>
            <a:r>
              <a:rPr lang="en-US" b="1" dirty="0" smtClean="0">
                <a:latin typeface="Cambria" panose="02040503050406030204" pitchFamily="18" charset="0"/>
              </a:rPr>
              <a:t>S</a:t>
            </a:r>
            <a:r>
              <a:rPr lang="en-US" dirty="0" smtClean="0">
                <a:latin typeface="Cambria" panose="02040503050406030204" pitchFamily="18" charset="0"/>
              </a:rPr>
              <a:t>creening </a:t>
            </a:r>
            <a:r>
              <a:rPr lang="en-US" b="1" dirty="0" smtClean="0">
                <a:latin typeface="Cambria" panose="02040503050406030204" pitchFamily="18" charset="0"/>
              </a:rPr>
              <a:t>T</a:t>
            </a:r>
            <a:r>
              <a:rPr lang="en-US" dirty="0" smtClean="0">
                <a:latin typeface="Cambria" panose="02040503050406030204" pitchFamily="18" charset="0"/>
              </a:rPr>
              <a:t>ool for </a:t>
            </a:r>
            <a:r>
              <a:rPr lang="en-US" b="1" dirty="0" smtClean="0">
                <a:latin typeface="Cambria" panose="02040503050406030204" pitchFamily="18" charset="0"/>
              </a:rPr>
              <a:t>E</a:t>
            </a:r>
            <a:r>
              <a:rPr lang="en-US" dirty="0" smtClean="0">
                <a:latin typeface="Cambria" panose="02040503050406030204" pitchFamily="18" charset="0"/>
              </a:rPr>
              <a:t>very </a:t>
            </a:r>
            <a:r>
              <a:rPr lang="en-US" b="1" dirty="0" smtClean="0">
                <a:latin typeface="Cambria" panose="02040503050406030204" pitchFamily="18" charset="0"/>
              </a:rPr>
              <a:t>P</a:t>
            </a:r>
            <a:r>
              <a:rPr lang="en-US" dirty="0" smtClean="0">
                <a:latin typeface="Cambria" panose="02040503050406030204" pitchFamily="18" charset="0"/>
              </a:rPr>
              <a:t>reschooler </a:t>
            </a:r>
            <a:endParaRPr lang="en-US" dirty="0"/>
          </a:p>
        </p:txBody>
      </p:sp>
      <p:sp>
        <p:nvSpPr>
          <p:cNvPr id="3" name="Content Placeholder 2"/>
          <p:cNvSpPr>
            <a:spLocks noGrp="1"/>
          </p:cNvSpPr>
          <p:nvPr>
            <p:ph idx="1"/>
          </p:nvPr>
        </p:nvSpPr>
        <p:spPr/>
        <p:txBody>
          <a:bodyPr/>
          <a:lstStyle/>
          <a:p>
            <a:r>
              <a:rPr lang="en-US" sz="2800" dirty="0"/>
              <a:t>Screening questionnaires assessing nutritional risk in toddlers (</a:t>
            </a:r>
            <a:r>
              <a:rPr lang="en-US" sz="2800" dirty="0" smtClean="0"/>
              <a:t>18-35 </a:t>
            </a:r>
            <a:r>
              <a:rPr lang="en-US" sz="2800" dirty="0" err="1" smtClean="0"/>
              <a:t>mths</a:t>
            </a:r>
            <a:r>
              <a:rPr lang="en-US" sz="2800" dirty="0" smtClean="0"/>
              <a:t> ) </a:t>
            </a:r>
            <a:r>
              <a:rPr lang="en-US" sz="2800" dirty="0"/>
              <a:t>and preschoolers (3-5 </a:t>
            </a:r>
            <a:r>
              <a:rPr lang="en-US" sz="2800" dirty="0" err="1"/>
              <a:t>yrs</a:t>
            </a:r>
            <a:r>
              <a:rPr lang="en-US" sz="2800" dirty="0"/>
              <a:t>)</a:t>
            </a:r>
          </a:p>
          <a:p>
            <a:pPr lvl="1"/>
            <a:r>
              <a:rPr lang="en-US" sz="2400" dirty="0"/>
              <a:t>17-item, parent administered, valid and reliable</a:t>
            </a:r>
          </a:p>
          <a:p>
            <a:pPr lvl="1"/>
            <a:r>
              <a:rPr lang="en-US" sz="2400" dirty="0"/>
              <a:t>Risk: low, moderate, high</a:t>
            </a:r>
          </a:p>
          <a:p>
            <a:r>
              <a:rPr lang="en-US" sz="2800" dirty="0"/>
              <a:t>Multiple nutrition risk attributes, including:</a:t>
            </a:r>
          </a:p>
          <a:p>
            <a:pPr lvl="1"/>
            <a:r>
              <a:rPr lang="en-US" sz="2400" dirty="0"/>
              <a:t>Physical growth and development/weight </a:t>
            </a:r>
            <a:r>
              <a:rPr lang="en-US" sz="2400" dirty="0" smtClean="0"/>
              <a:t>                concerns </a:t>
            </a:r>
            <a:endParaRPr lang="en-US" sz="2400" dirty="0"/>
          </a:p>
          <a:p>
            <a:pPr lvl="1"/>
            <a:r>
              <a:rPr lang="en-US" sz="2400" dirty="0"/>
              <a:t>Food and fluid intake </a:t>
            </a:r>
          </a:p>
          <a:p>
            <a:pPr lvl="1"/>
            <a:r>
              <a:rPr lang="en-US" sz="2400" dirty="0"/>
              <a:t>Physical activity and screen time </a:t>
            </a:r>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1689833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Cambria" panose="02040503050406030204" pitchFamily="18" charset="0"/>
              </a:rPr>
              <a:t>Research Question</a:t>
            </a:r>
            <a:endParaRPr lang="en-US" dirty="0"/>
          </a:p>
        </p:txBody>
      </p:sp>
      <p:sp>
        <p:nvSpPr>
          <p:cNvPr id="3" name="Content Placeholder 2"/>
          <p:cNvSpPr>
            <a:spLocks noGrp="1"/>
          </p:cNvSpPr>
          <p:nvPr>
            <p:ph idx="1"/>
          </p:nvPr>
        </p:nvSpPr>
        <p:spPr/>
        <p:txBody>
          <a:bodyPr/>
          <a:lstStyle/>
          <a:p>
            <a:r>
              <a:rPr lang="en-US" dirty="0" smtClean="0"/>
              <a:t>How feasible is an EMR-based healthy weight surveillance system for children that includes risk and protective factors? </a:t>
            </a:r>
          </a:p>
          <a:p>
            <a:endParaRPr lang="en-US" dirty="0" smtClean="0"/>
          </a:p>
          <a:p>
            <a:pPr marL="109728" indent="0">
              <a:buNone/>
            </a:pPr>
            <a:r>
              <a:rPr lang="en-US" dirty="0" smtClean="0">
                <a:sym typeface="Wingdings" panose="05000000000000000000" pitchFamily="2" charset="2"/>
              </a:rPr>
              <a:t> </a:t>
            </a:r>
            <a:r>
              <a:rPr lang="en-US" dirty="0" smtClean="0"/>
              <a:t>Two studies (Phases 1 and 2) to explore this question</a:t>
            </a:r>
            <a:endParaRPr lang="en-CA" dirty="0" smtClean="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32974409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latin typeface="Cambria" panose="02040503050406030204" pitchFamily="18" charset="0"/>
              </a:rPr>
              <a:t>Phase 1: 18-Month Well Baby Visit Data from BORN Ontario</a:t>
            </a:r>
            <a:endParaRPr lang="en-US" dirty="0"/>
          </a:p>
        </p:txBody>
      </p:sp>
      <p:sp>
        <p:nvSpPr>
          <p:cNvPr id="3" name="Content Placeholder 2"/>
          <p:cNvSpPr>
            <a:spLocks noGrp="1"/>
          </p:cNvSpPr>
          <p:nvPr>
            <p:ph idx="1"/>
          </p:nvPr>
        </p:nvSpPr>
        <p:spPr/>
        <p:txBody>
          <a:bodyPr/>
          <a:lstStyle/>
          <a:p>
            <a:r>
              <a:rPr lang="en-US" sz="2800" dirty="0" smtClean="0"/>
              <a:t>Objectives</a:t>
            </a:r>
          </a:p>
          <a:p>
            <a:pPr lvl="1"/>
            <a:r>
              <a:rPr lang="en-US" sz="2400" dirty="0" smtClean="0"/>
              <a:t>To acquire the 18-month Well Baby Visit (WBV) EMR data from BORN Ontario </a:t>
            </a:r>
          </a:p>
          <a:p>
            <a:pPr lvl="1"/>
            <a:r>
              <a:rPr lang="en-US" sz="2400" dirty="0" smtClean="0"/>
              <a:t>To examine the data quality for different variables </a:t>
            </a:r>
          </a:p>
          <a:p>
            <a:pPr lvl="1"/>
            <a:r>
              <a:rPr lang="en-US" sz="2400" dirty="0" smtClean="0"/>
              <a:t>To estimate the prevalence of optimal growth among Ontario children at their 18-month WBV</a:t>
            </a:r>
          </a:p>
          <a:p>
            <a:r>
              <a:rPr lang="en-US" sz="2800" dirty="0" smtClean="0"/>
              <a:t>Methods</a:t>
            </a:r>
          </a:p>
          <a:p>
            <a:pPr lvl="1"/>
            <a:r>
              <a:rPr lang="en-CA" sz="2400" dirty="0" smtClean="0"/>
              <a:t>Analysis Plan: coverage, completeness and acceptable ranges, and prevalence estimates</a:t>
            </a:r>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8651647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latin typeface="Cambria" panose="02040503050406030204" pitchFamily="18" charset="0"/>
              </a:rPr>
              <a:t>Findings – </a:t>
            </a:r>
            <a:r>
              <a:rPr lang="en-US" b="1" dirty="0" smtClean="0">
                <a:latin typeface="Cambria" panose="02040503050406030204" pitchFamily="18" charset="0"/>
              </a:rPr>
              <a:t>18-Month Well Baby Visit Data from BORN Ontario</a:t>
            </a:r>
            <a:endParaRPr lang="en-US" dirty="0"/>
          </a:p>
        </p:txBody>
      </p:sp>
      <p:sp>
        <p:nvSpPr>
          <p:cNvPr id="3" name="Content Placeholder 2"/>
          <p:cNvSpPr>
            <a:spLocks noGrp="1"/>
          </p:cNvSpPr>
          <p:nvPr>
            <p:ph idx="1"/>
          </p:nvPr>
        </p:nvSpPr>
        <p:spPr/>
        <p:txBody>
          <a:bodyPr/>
          <a:lstStyle/>
          <a:p>
            <a:r>
              <a:rPr lang="en-CA" dirty="0" smtClean="0"/>
              <a:t>2,126 WBVs between September 2013 and June 2014 were extracted from the BIS</a:t>
            </a:r>
          </a:p>
          <a:p>
            <a:pPr lvl="1"/>
            <a:r>
              <a:rPr lang="en-CA" dirty="0" smtClean="0"/>
              <a:t>11 FHT, 24/36 PHU had at least one record</a:t>
            </a:r>
          </a:p>
          <a:p>
            <a:r>
              <a:rPr lang="en-US" dirty="0" smtClean="0"/>
              <a:t>779/2,126 (37%) were aged 17 to 22 months – used for subsequent analyses</a:t>
            </a:r>
          </a:p>
          <a:p>
            <a:r>
              <a:rPr lang="en-US" dirty="0" smtClean="0"/>
              <a:t>27% missing valid height or weight for the subsequent growth classification calculations</a:t>
            </a:r>
          </a:p>
          <a:p>
            <a:endParaRPr lang="en-US" dirty="0"/>
          </a:p>
        </p:txBody>
      </p:sp>
      <p:sp>
        <p:nvSpPr>
          <p:cNvPr id="4" name="Footer Placeholder 3"/>
          <p:cNvSpPr>
            <a:spLocks noGrp="1"/>
          </p:cNvSpPr>
          <p:nvPr>
            <p:ph type="ftr" sz="quarter" idx="10"/>
          </p:nvPr>
        </p:nvSpPr>
        <p:spPr/>
        <p:txBody>
          <a:bodyPr/>
          <a:lstStyle/>
          <a:p>
            <a:pPr>
              <a:defRPr/>
            </a:pPr>
            <a:r>
              <a:rPr lang="en-US" smtClean="0"/>
              <a:t>www.sdhu.com</a:t>
            </a:r>
            <a:endParaRPr lang="en-US"/>
          </a:p>
        </p:txBody>
      </p:sp>
    </p:spTree>
    <p:extLst>
      <p:ext uri="{BB962C8B-B14F-4D97-AF65-F5344CB8AC3E}">
        <p14:creationId xmlns:p14="http://schemas.microsoft.com/office/powerpoint/2010/main" val="3331462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SDHU Newsletter">
      <a:dk1>
        <a:sysClr val="windowText" lastClr="000000"/>
      </a:dk1>
      <a:lt1>
        <a:sysClr val="window" lastClr="FFFFFF"/>
      </a:lt1>
      <a:dk2>
        <a:srgbClr val="A71056"/>
      </a:dk2>
      <a:lt2>
        <a:srgbClr val="B5ACA6"/>
      </a:lt2>
      <a:accent1>
        <a:srgbClr val="B5ACA6"/>
      </a:accent1>
      <a:accent2>
        <a:srgbClr val="A71056"/>
      </a:accent2>
      <a:accent3>
        <a:srgbClr val="B5ACA6"/>
      </a:accent3>
      <a:accent4>
        <a:srgbClr val="B5ACA6"/>
      </a:accent4>
      <a:accent5>
        <a:srgbClr val="B5ACA6"/>
      </a:accent5>
      <a:accent6>
        <a:srgbClr val="A71056"/>
      </a:accent6>
      <a:hlink>
        <a:srgbClr val="0000FF"/>
      </a:hlink>
      <a:folHlink>
        <a:srgbClr val="0000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SDHU PMS 215 EN</Template>
  <TotalTime>268</TotalTime>
  <Words>2024</Words>
  <Application>Microsoft Office PowerPoint</Application>
  <PresentationFormat>On-screen Show (4:3)</PresentationFormat>
  <Paragraphs>193</Paragraphs>
  <Slides>20</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Andalus</vt:lpstr>
      <vt:lpstr>Angsana New</vt:lpstr>
      <vt:lpstr>Arial</vt:lpstr>
      <vt:lpstr>Calibri</vt:lpstr>
      <vt:lpstr>Cambria</vt:lpstr>
      <vt:lpstr>Times New Roman</vt:lpstr>
      <vt:lpstr>Wingdings</vt:lpstr>
      <vt:lpstr>Default Design</vt:lpstr>
      <vt:lpstr>CorelDRAW</vt:lpstr>
      <vt:lpstr>Beyond BMI Investigating the Feasibility of a Surveillance System for Healthy Weights including Risk and Protective Factors in Children using NutriSTEP® and Electronic Medical Records </vt:lpstr>
      <vt:lpstr>Conflict of Interest Declaration: Nothing to Disclose </vt:lpstr>
      <vt:lpstr>Beyond BMI Research Team</vt:lpstr>
      <vt:lpstr>What’s the issue?</vt:lpstr>
      <vt:lpstr>No Time to Wait: HK Strategy</vt:lpstr>
      <vt:lpstr>NutriSTEP®: Nutrition Screening Tool for Every Preschooler </vt:lpstr>
      <vt:lpstr>Research Question</vt:lpstr>
      <vt:lpstr>Phase 1: 18-Month Well Baby Visit Data from BORN Ontario</vt:lpstr>
      <vt:lpstr>Findings – 18-Month Well Baby Visit Data from BORN Ontario</vt:lpstr>
      <vt:lpstr>Capture of the BORN data by anonymous FHT</vt:lpstr>
      <vt:lpstr>Growth classifications for children aged 17-22 months (n=779)</vt:lpstr>
      <vt:lpstr>Phase 2: Nutrition Risk Screening in Primary Care</vt:lpstr>
      <vt:lpstr>Findings – Primary Care Experiences with NutriSTEP® Screening</vt:lpstr>
      <vt:lpstr>Implications – EMR Vendors</vt:lpstr>
      <vt:lpstr>Implications – Primary Care</vt:lpstr>
      <vt:lpstr>Implications – BORN Ontario</vt:lpstr>
      <vt:lpstr>Implications – PHUs</vt:lpstr>
      <vt:lpstr>Next Steps</vt:lpstr>
      <vt:lpstr>Next Steps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Beyond BMI Investigating the Feasibility of a Surveillance System for Healthy Weights including Risk and Protective Factors in Children using NutriSTEP® and Electronic Medical Records</dc:title>
  <dc:creator>Lesley Andrade</dc:creator>
  <cp:lastModifiedBy>Lyne</cp:lastModifiedBy>
  <cp:revision>42</cp:revision>
  <dcterms:created xsi:type="dcterms:W3CDTF">2015-02-02T19:07:24Z</dcterms:created>
  <dcterms:modified xsi:type="dcterms:W3CDTF">2015-05-22T13:19:16Z</dcterms:modified>
</cp:coreProperties>
</file>