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6" r:id="rId3"/>
    <p:sldId id="278" r:id="rId4"/>
    <p:sldId id="265" r:id="rId5"/>
    <p:sldId id="259" r:id="rId6"/>
    <p:sldId id="279" r:id="rId7"/>
    <p:sldId id="260" r:id="rId8"/>
    <p:sldId id="267" r:id="rId9"/>
    <p:sldId id="261" r:id="rId10"/>
    <p:sldId id="274" r:id="rId11"/>
    <p:sldId id="272" r:id="rId12"/>
    <p:sldId id="268" r:id="rId13"/>
    <p:sldId id="270" r:id="rId14"/>
    <p:sldId id="273" r:id="rId15"/>
    <p:sldId id="271" r:id="rId16"/>
    <p:sldId id="275" r:id="rId17"/>
    <p:sldId id="276" r:id="rId18"/>
    <p:sldId id="281" r:id="rId19"/>
    <p:sldId id="280" r:id="rId20"/>
    <p:sldId id="263"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6909" autoAdjust="0"/>
  </p:normalViewPr>
  <p:slideViewPr>
    <p:cSldViewPr>
      <p:cViewPr varScale="1">
        <p:scale>
          <a:sx n="95" d="100"/>
          <a:sy n="95" d="100"/>
        </p:scale>
        <p:origin x="1476" y="84"/>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Impairment</a:t>
            </a:r>
          </a:p>
          <a:p>
            <a:pPr>
              <a:defRPr/>
            </a:pPr>
            <a:r>
              <a:rPr lang="en-US"/>
              <a:t>(0=no disability, 48=total disability)</a:t>
            </a:r>
          </a:p>
        </c:rich>
      </c:tx>
      <c:overlay val="0"/>
    </c:title>
    <c:autoTitleDeleted val="0"/>
    <c:plotArea>
      <c:layout/>
      <c:barChart>
        <c:barDir val="col"/>
        <c:grouping val="clustered"/>
        <c:varyColors val="0"/>
        <c:ser>
          <c:idx val="0"/>
          <c:order val="0"/>
          <c:tx>
            <c:strRef>
              <c:f>Sheet1!$B$1</c:f>
              <c:strCache>
                <c:ptCount val="1"/>
                <c:pt idx="0">
                  <c:v>Impairment</c:v>
                </c:pt>
              </c:strCache>
            </c:strRef>
          </c:tx>
          <c:invertIfNegative val="0"/>
          <c:dPt>
            <c:idx val="3"/>
            <c:invertIfNegative val="0"/>
            <c:bubble3D val="0"/>
            <c:spPr>
              <a:solidFill>
                <a:schemeClr val="accent6">
                  <a:lumMod val="50000"/>
                </a:schemeClr>
              </a:solidFill>
            </c:spPr>
          </c:dPt>
          <c:dLbls>
            <c:dLbl>
              <c:idx val="3"/>
              <c:layout>
                <c:manualLayout>
                  <c:x val="-7.9351814391732424E-3"/>
                  <c:y val="1.477650363723055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General population</c:v>
                </c:pt>
                <c:pt idx="1">
                  <c:v>1 Mental Disorder</c:v>
                </c:pt>
                <c:pt idx="2">
                  <c:v>&gt;1 Mental Disorder</c:v>
                </c:pt>
                <c:pt idx="3">
                  <c:v>SDC Baseline (n=84)</c:v>
                </c:pt>
              </c:strCache>
            </c:strRef>
          </c:cat>
          <c:val>
            <c:numRef>
              <c:f>Sheet1!$B$2:$B$5</c:f>
              <c:numCache>
                <c:formatCode>General</c:formatCode>
                <c:ptCount val="4"/>
                <c:pt idx="0">
                  <c:v>3.1</c:v>
                </c:pt>
                <c:pt idx="1">
                  <c:v>4.4000000000000004</c:v>
                </c:pt>
                <c:pt idx="2">
                  <c:v>8.6999999999999993</c:v>
                </c:pt>
                <c:pt idx="3">
                  <c:v>18.920000000000002</c:v>
                </c:pt>
              </c:numCache>
            </c:numRef>
          </c:val>
        </c:ser>
        <c:dLbls>
          <c:showLegendKey val="0"/>
          <c:showVal val="0"/>
          <c:showCatName val="0"/>
          <c:showSerName val="0"/>
          <c:showPercent val="0"/>
          <c:showBubbleSize val="0"/>
        </c:dLbls>
        <c:gapWidth val="150"/>
        <c:axId val="300883512"/>
        <c:axId val="300883904"/>
      </c:barChart>
      <c:catAx>
        <c:axId val="300883512"/>
        <c:scaling>
          <c:orientation val="minMax"/>
        </c:scaling>
        <c:delete val="0"/>
        <c:axPos val="b"/>
        <c:numFmt formatCode="General" sourceLinked="0"/>
        <c:majorTickMark val="out"/>
        <c:minorTickMark val="none"/>
        <c:tickLblPos val="nextTo"/>
        <c:crossAx val="300883904"/>
        <c:crosses val="autoZero"/>
        <c:auto val="1"/>
        <c:lblAlgn val="ctr"/>
        <c:lblOffset val="100"/>
        <c:noMultiLvlLbl val="0"/>
      </c:catAx>
      <c:valAx>
        <c:axId val="300883904"/>
        <c:scaling>
          <c:orientation val="minMax"/>
        </c:scaling>
        <c:delete val="0"/>
        <c:axPos val="l"/>
        <c:majorGridlines/>
        <c:numFmt formatCode="General" sourceLinked="1"/>
        <c:majorTickMark val="out"/>
        <c:minorTickMark val="none"/>
        <c:tickLblPos val="nextTo"/>
        <c:crossAx val="300883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DSM-5 Cross-Cutting Sx Measure</a:t>
            </a:r>
          </a:p>
          <a:p>
            <a:pPr>
              <a:defRPr/>
            </a:pPr>
            <a:r>
              <a:rPr lang="en-US"/>
              <a:t>Moderate/Severe (%)</a:t>
            </a:r>
          </a:p>
        </c:rich>
      </c:tx>
      <c:layout>
        <c:manualLayout>
          <c:xMode val="edge"/>
          <c:yMode val="edge"/>
          <c:x val="0.30859714525183474"/>
          <c:y val="3.8136467436155418E-2"/>
        </c:manualLayout>
      </c:layout>
      <c:overlay val="0"/>
    </c:title>
    <c:autoTitleDeleted val="0"/>
    <c:plotArea>
      <c:layout/>
      <c:barChart>
        <c:barDir val="col"/>
        <c:grouping val="clustered"/>
        <c:varyColors val="0"/>
        <c:ser>
          <c:idx val="0"/>
          <c:order val="0"/>
          <c:tx>
            <c:strRef>
              <c:f>Sheet1!$B$1</c:f>
              <c:strCache>
                <c:ptCount val="1"/>
                <c:pt idx="0">
                  <c:v>Moderate/Severe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Depression</c:v>
                </c:pt>
                <c:pt idx="1">
                  <c:v>Anger</c:v>
                </c:pt>
                <c:pt idx="2">
                  <c:v>Mania</c:v>
                </c:pt>
                <c:pt idx="3">
                  <c:v>Anxiety</c:v>
                </c:pt>
                <c:pt idx="4">
                  <c:v>Somatic Sx</c:v>
                </c:pt>
                <c:pt idx="5">
                  <c:v>Suicidal Ideation</c:v>
                </c:pt>
                <c:pt idx="6">
                  <c:v>Psychosis</c:v>
                </c:pt>
                <c:pt idx="7">
                  <c:v>Sleep Problems</c:v>
                </c:pt>
                <c:pt idx="8">
                  <c:v>Memory</c:v>
                </c:pt>
                <c:pt idx="9">
                  <c:v>Repetitive Thoughts &amp; Behs.</c:v>
                </c:pt>
                <c:pt idx="10">
                  <c:v>Dissociation</c:v>
                </c:pt>
                <c:pt idx="11">
                  <c:v>Personality Dysfunction</c:v>
                </c:pt>
                <c:pt idx="12">
                  <c:v>Substance Use</c:v>
                </c:pt>
              </c:strCache>
            </c:strRef>
          </c:cat>
          <c:val>
            <c:numRef>
              <c:f>Sheet1!$B$2:$B$14</c:f>
              <c:numCache>
                <c:formatCode>General</c:formatCode>
                <c:ptCount val="13"/>
                <c:pt idx="0">
                  <c:v>68.400000000000006</c:v>
                </c:pt>
                <c:pt idx="1">
                  <c:v>51</c:v>
                </c:pt>
                <c:pt idx="2">
                  <c:v>33.6</c:v>
                </c:pt>
                <c:pt idx="3">
                  <c:v>71.5</c:v>
                </c:pt>
                <c:pt idx="4">
                  <c:v>54.1</c:v>
                </c:pt>
                <c:pt idx="5">
                  <c:v>7.1</c:v>
                </c:pt>
                <c:pt idx="6">
                  <c:v>6.1</c:v>
                </c:pt>
                <c:pt idx="7">
                  <c:v>57.1</c:v>
                </c:pt>
                <c:pt idx="8">
                  <c:v>35.700000000000003</c:v>
                </c:pt>
                <c:pt idx="9">
                  <c:v>42.8</c:v>
                </c:pt>
                <c:pt idx="10">
                  <c:v>28.5</c:v>
                </c:pt>
                <c:pt idx="11">
                  <c:v>56.1</c:v>
                </c:pt>
                <c:pt idx="12">
                  <c:v>41.8</c:v>
                </c:pt>
              </c:numCache>
            </c:numRef>
          </c:val>
        </c:ser>
        <c:dLbls>
          <c:showLegendKey val="0"/>
          <c:showVal val="0"/>
          <c:showCatName val="0"/>
          <c:showSerName val="0"/>
          <c:showPercent val="0"/>
          <c:showBubbleSize val="0"/>
        </c:dLbls>
        <c:gapWidth val="150"/>
        <c:axId val="300884688"/>
        <c:axId val="300885080"/>
      </c:barChart>
      <c:catAx>
        <c:axId val="300884688"/>
        <c:scaling>
          <c:orientation val="minMax"/>
        </c:scaling>
        <c:delete val="0"/>
        <c:axPos val="b"/>
        <c:numFmt formatCode="General" sourceLinked="0"/>
        <c:majorTickMark val="out"/>
        <c:minorTickMark val="none"/>
        <c:tickLblPos val="nextTo"/>
        <c:crossAx val="300885080"/>
        <c:crosses val="autoZero"/>
        <c:auto val="1"/>
        <c:lblAlgn val="ctr"/>
        <c:lblOffset val="100"/>
        <c:noMultiLvlLbl val="0"/>
      </c:catAx>
      <c:valAx>
        <c:axId val="300885080"/>
        <c:scaling>
          <c:orientation val="minMax"/>
        </c:scaling>
        <c:delete val="0"/>
        <c:axPos val="l"/>
        <c:majorGridlines/>
        <c:numFmt formatCode="General" sourceLinked="1"/>
        <c:majorTickMark val="out"/>
        <c:minorTickMark val="none"/>
        <c:tickLblPos val="nextTo"/>
        <c:crossAx val="300884688"/>
        <c:crosses val="autoZero"/>
        <c:crossBetween val="between"/>
      </c:valAx>
    </c:plotArea>
    <c:legend>
      <c:legendPos val="r"/>
      <c:layout>
        <c:manualLayout>
          <c:xMode val="edge"/>
          <c:yMode val="edge"/>
          <c:x val="0.75577182600626069"/>
          <c:y val="0.30457959378919713"/>
          <c:w val="0.13212134926184671"/>
          <c:h val="0.2743042751343747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Wait Days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Sleep Probs</c:v>
                </c:pt>
                <c:pt idx="1">
                  <c:v>No Sleep Probs</c:v>
                </c:pt>
                <c:pt idx="2">
                  <c:v>Depression</c:v>
                </c:pt>
                <c:pt idx="3">
                  <c:v>No Depression</c:v>
                </c:pt>
              </c:strCache>
            </c:strRef>
          </c:cat>
          <c:val>
            <c:numRef>
              <c:f>Sheet1!$B$2:$B$5</c:f>
              <c:numCache>
                <c:formatCode>General</c:formatCode>
                <c:ptCount val="4"/>
                <c:pt idx="0">
                  <c:v>117</c:v>
                </c:pt>
                <c:pt idx="1">
                  <c:v>156</c:v>
                </c:pt>
                <c:pt idx="2">
                  <c:v>128</c:v>
                </c:pt>
                <c:pt idx="3">
                  <c:v>142</c:v>
                </c:pt>
              </c:numCache>
            </c:numRef>
          </c:val>
        </c:ser>
        <c:ser>
          <c:idx val="1"/>
          <c:order val="1"/>
          <c:tx>
            <c:strRef>
              <c:f>Sheet1!$C$1</c:f>
              <c:strCache>
                <c:ptCount val="1"/>
                <c:pt idx="0">
                  <c:v>Disability</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Sleep Probs</c:v>
                </c:pt>
                <c:pt idx="1">
                  <c:v>No Sleep Probs</c:v>
                </c:pt>
                <c:pt idx="2">
                  <c:v>Depression</c:v>
                </c:pt>
                <c:pt idx="3">
                  <c:v>No Depression</c:v>
                </c:pt>
              </c:strCache>
            </c:strRef>
          </c:cat>
          <c:val>
            <c:numRef>
              <c:f>Sheet1!$C$2:$C$5</c:f>
              <c:numCache>
                <c:formatCode>General</c:formatCode>
                <c:ptCount val="4"/>
                <c:pt idx="0">
                  <c:v>22.6</c:v>
                </c:pt>
                <c:pt idx="1">
                  <c:v>14</c:v>
                </c:pt>
                <c:pt idx="2">
                  <c:v>21.2</c:v>
                </c:pt>
                <c:pt idx="3">
                  <c:v>13.7</c:v>
                </c:pt>
              </c:numCache>
            </c:numRef>
          </c:val>
        </c:ser>
        <c:dLbls>
          <c:showLegendKey val="0"/>
          <c:showVal val="0"/>
          <c:showCatName val="0"/>
          <c:showSerName val="0"/>
          <c:showPercent val="0"/>
          <c:showBubbleSize val="0"/>
        </c:dLbls>
        <c:gapWidth val="150"/>
        <c:axId val="300886256"/>
        <c:axId val="300886648"/>
      </c:barChart>
      <c:catAx>
        <c:axId val="300886256"/>
        <c:scaling>
          <c:orientation val="minMax"/>
        </c:scaling>
        <c:delete val="0"/>
        <c:axPos val="b"/>
        <c:numFmt formatCode="General" sourceLinked="0"/>
        <c:majorTickMark val="out"/>
        <c:minorTickMark val="none"/>
        <c:tickLblPos val="nextTo"/>
        <c:txPr>
          <a:bodyPr/>
          <a:lstStyle/>
          <a:p>
            <a:pPr>
              <a:defRPr sz="1800"/>
            </a:pPr>
            <a:endParaRPr lang="en-US"/>
          </a:p>
        </c:txPr>
        <c:crossAx val="300886648"/>
        <c:crosses val="autoZero"/>
        <c:auto val="1"/>
        <c:lblAlgn val="ctr"/>
        <c:lblOffset val="100"/>
        <c:noMultiLvlLbl val="0"/>
      </c:catAx>
      <c:valAx>
        <c:axId val="300886648"/>
        <c:scaling>
          <c:orientation val="minMax"/>
        </c:scaling>
        <c:delete val="0"/>
        <c:axPos val="l"/>
        <c:majorGridlines/>
        <c:numFmt formatCode="General" sourceLinked="1"/>
        <c:majorTickMark val="out"/>
        <c:minorTickMark val="none"/>
        <c:tickLblPos val="nextTo"/>
        <c:crossAx val="300886256"/>
        <c:crosses val="autoZero"/>
        <c:crossBetween val="between"/>
      </c:valAx>
    </c:plotArea>
    <c:legend>
      <c:legendPos val="r"/>
      <c:layout>
        <c:manualLayout>
          <c:xMode val="edge"/>
          <c:yMode val="edge"/>
          <c:x val="0.78964452155436793"/>
          <c:y val="0.34886550271873135"/>
          <c:w val="0.20125546717212731"/>
          <c:h val="0.27153066017804317"/>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AF380-81A9-E345-BF36-3D55EB88E658}" type="doc">
      <dgm:prSet loTypeId="urn:microsoft.com/office/officeart/2005/8/layout/vProcess5" loCatId="" qsTypeId="urn:microsoft.com/office/officeart/2005/8/quickstyle/simple4" qsCatId="simple" csTypeId="urn:microsoft.com/office/officeart/2005/8/colors/accent0_3" csCatId="mainScheme" phldr="1"/>
      <dgm:spPr/>
    </dgm:pt>
    <dgm:pt modelId="{0D72DBB3-8137-1040-A6E4-3FEAC9CD02B7}">
      <dgm:prSet phldrT="[Text]"/>
      <dgm:spPr/>
      <dgm:t>
        <a:bodyPr/>
        <a:lstStyle/>
        <a:p>
          <a:r>
            <a:rPr lang="en-US" dirty="0" smtClean="0"/>
            <a:t>Clients attend session and given opportunity to participate in evaluation</a:t>
          </a:r>
          <a:endParaRPr lang="en-US" dirty="0"/>
        </a:p>
      </dgm:t>
    </dgm:pt>
    <dgm:pt modelId="{D2367795-6AA4-4643-9C68-9802069E05AF}" type="parTrans" cxnId="{7445F934-ADB2-2D48-9552-3C02BC7381A8}">
      <dgm:prSet/>
      <dgm:spPr/>
      <dgm:t>
        <a:bodyPr/>
        <a:lstStyle/>
        <a:p>
          <a:endParaRPr lang="en-US"/>
        </a:p>
      </dgm:t>
    </dgm:pt>
    <dgm:pt modelId="{EF0D8BD3-F813-4E47-B868-2BC553330FAE}" type="sibTrans" cxnId="{7445F934-ADB2-2D48-9552-3C02BC7381A8}">
      <dgm:prSet/>
      <dgm:spPr/>
      <dgm:t>
        <a:bodyPr/>
        <a:lstStyle/>
        <a:p>
          <a:endParaRPr lang="en-US"/>
        </a:p>
      </dgm:t>
    </dgm:pt>
    <dgm:pt modelId="{D207CDF2-C3D7-D943-B59B-FA1B3BE8E45A}">
      <dgm:prSet phldrT="[Text]"/>
      <dgm:spPr/>
      <dgm:t>
        <a:bodyPr/>
        <a:lstStyle/>
        <a:p>
          <a:r>
            <a:rPr lang="en-US" dirty="0" smtClean="0"/>
            <a:t>Questionnaires: Ability to manage presenting problems, symptom severity, and impairment</a:t>
          </a:r>
          <a:endParaRPr lang="en-US" dirty="0"/>
        </a:p>
      </dgm:t>
    </dgm:pt>
    <dgm:pt modelId="{C25FA39C-DF3D-4A47-82FD-033AF3F9BBEA}" type="parTrans" cxnId="{7127242F-0DFC-0F40-B4BC-65D5F1AADE27}">
      <dgm:prSet/>
      <dgm:spPr/>
      <dgm:t>
        <a:bodyPr/>
        <a:lstStyle/>
        <a:p>
          <a:endParaRPr lang="en-US"/>
        </a:p>
      </dgm:t>
    </dgm:pt>
    <dgm:pt modelId="{7350D127-9D85-404A-B9F2-6280916C68ED}" type="sibTrans" cxnId="{7127242F-0DFC-0F40-B4BC-65D5F1AADE27}">
      <dgm:prSet/>
      <dgm:spPr/>
      <dgm:t>
        <a:bodyPr/>
        <a:lstStyle/>
        <a:p>
          <a:endParaRPr lang="en-US"/>
        </a:p>
      </dgm:t>
    </dgm:pt>
    <dgm:pt modelId="{8D6ABCA1-4DB1-5248-BFF7-2486824BCE41}">
      <dgm:prSet phldrT="[Text]"/>
      <dgm:spPr/>
      <dgm:t>
        <a:bodyPr/>
        <a:lstStyle/>
        <a:p>
          <a:r>
            <a:rPr lang="en-US" dirty="0" smtClean="0"/>
            <a:t>SDC Counselling Session</a:t>
          </a:r>
          <a:endParaRPr lang="en-US" dirty="0"/>
        </a:p>
      </dgm:t>
    </dgm:pt>
    <dgm:pt modelId="{AD3701C0-50C5-E24E-BAC1-613E6F8B01C3}" type="parTrans" cxnId="{D8669807-7179-2041-9E57-39E54DE3080A}">
      <dgm:prSet/>
      <dgm:spPr/>
      <dgm:t>
        <a:bodyPr/>
        <a:lstStyle/>
        <a:p>
          <a:endParaRPr lang="en-US"/>
        </a:p>
      </dgm:t>
    </dgm:pt>
    <dgm:pt modelId="{4010EAC9-CB16-3548-B914-B236723C1757}" type="sibTrans" cxnId="{D8669807-7179-2041-9E57-39E54DE3080A}">
      <dgm:prSet/>
      <dgm:spPr/>
      <dgm:t>
        <a:bodyPr/>
        <a:lstStyle/>
        <a:p>
          <a:endParaRPr lang="en-US"/>
        </a:p>
      </dgm:t>
    </dgm:pt>
    <dgm:pt modelId="{95BD2628-6C17-6D4E-B9E1-69895DD99B05}">
      <dgm:prSet phldrT="[Text]"/>
      <dgm:spPr/>
      <dgm:t>
        <a:bodyPr/>
        <a:lstStyle/>
        <a:p>
          <a:r>
            <a:rPr lang="en-US" dirty="0" smtClean="0"/>
            <a:t>Questionnaires: Ability to manage presenting problems, and satisfactions with service</a:t>
          </a:r>
        </a:p>
      </dgm:t>
    </dgm:pt>
    <dgm:pt modelId="{28690794-68BA-164D-85E1-CD5C6FB931B5}" type="parTrans" cxnId="{94CB113E-91E2-4341-9BC5-C23BA7DF2B6E}">
      <dgm:prSet/>
      <dgm:spPr/>
      <dgm:t>
        <a:bodyPr/>
        <a:lstStyle/>
        <a:p>
          <a:endParaRPr lang="en-US"/>
        </a:p>
      </dgm:t>
    </dgm:pt>
    <dgm:pt modelId="{0232B317-BE7B-2548-A481-740A26BE1808}" type="sibTrans" cxnId="{94CB113E-91E2-4341-9BC5-C23BA7DF2B6E}">
      <dgm:prSet/>
      <dgm:spPr/>
      <dgm:t>
        <a:bodyPr/>
        <a:lstStyle/>
        <a:p>
          <a:endParaRPr lang="en-US"/>
        </a:p>
      </dgm:t>
    </dgm:pt>
    <dgm:pt modelId="{64BF99CA-AE1C-3449-AFA9-DF1D42170AEC}">
      <dgm:prSet phldrT="[Text]"/>
      <dgm:spPr/>
      <dgm:t>
        <a:bodyPr/>
        <a:lstStyle/>
        <a:p>
          <a:r>
            <a:rPr lang="en-US" dirty="0" smtClean="0"/>
            <a:t>1 month follow up: Questionnaires: Ability to manage presenting problems, symptoms severity, and impairment</a:t>
          </a:r>
        </a:p>
      </dgm:t>
    </dgm:pt>
    <dgm:pt modelId="{60C5D9A4-468D-A947-BC85-B070C2019715}" type="parTrans" cxnId="{C48903F8-68DE-3247-A193-32BE4F5251B9}">
      <dgm:prSet/>
      <dgm:spPr/>
      <dgm:t>
        <a:bodyPr/>
        <a:lstStyle/>
        <a:p>
          <a:endParaRPr lang="en-US"/>
        </a:p>
      </dgm:t>
    </dgm:pt>
    <dgm:pt modelId="{6AD078F0-3A9B-6C4C-B097-1471EAF98C31}" type="sibTrans" cxnId="{C48903F8-68DE-3247-A193-32BE4F5251B9}">
      <dgm:prSet/>
      <dgm:spPr/>
      <dgm:t>
        <a:bodyPr/>
        <a:lstStyle/>
        <a:p>
          <a:endParaRPr lang="en-US"/>
        </a:p>
      </dgm:t>
    </dgm:pt>
    <dgm:pt modelId="{F65E37B5-E8BC-4348-B3B2-F2C79A85BB34}" type="pres">
      <dgm:prSet presAssocID="{458AF380-81A9-E345-BF36-3D55EB88E658}" presName="outerComposite" presStyleCnt="0">
        <dgm:presLayoutVars>
          <dgm:chMax val="5"/>
          <dgm:dir/>
          <dgm:resizeHandles val="exact"/>
        </dgm:presLayoutVars>
      </dgm:prSet>
      <dgm:spPr/>
    </dgm:pt>
    <dgm:pt modelId="{A166F8DF-8FC6-E041-9F83-A8865FC430B6}" type="pres">
      <dgm:prSet presAssocID="{458AF380-81A9-E345-BF36-3D55EB88E658}" presName="dummyMaxCanvas" presStyleCnt="0">
        <dgm:presLayoutVars/>
      </dgm:prSet>
      <dgm:spPr/>
    </dgm:pt>
    <dgm:pt modelId="{72FC95B1-8551-4849-97AA-995C92FD04D4}" type="pres">
      <dgm:prSet presAssocID="{458AF380-81A9-E345-BF36-3D55EB88E658}" presName="FiveNodes_1" presStyleLbl="node1" presStyleIdx="0" presStyleCnt="5">
        <dgm:presLayoutVars>
          <dgm:bulletEnabled val="1"/>
        </dgm:presLayoutVars>
      </dgm:prSet>
      <dgm:spPr/>
      <dgm:t>
        <a:bodyPr/>
        <a:lstStyle/>
        <a:p>
          <a:endParaRPr lang="en-US"/>
        </a:p>
      </dgm:t>
    </dgm:pt>
    <dgm:pt modelId="{36DBA259-88ED-8F4E-AAC3-4A827AAC1208}" type="pres">
      <dgm:prSet presAssocID="{458AF380-81A9-E345-BF36-3D55EB88E658}" presName="FiveNodes_2" presStyleLbl="node1" presStyleIdx="1" presStyleCnt="5">
        <dgm:presLayoutVars>
          <dgm:bulletEnabled val="1"/>
        </dgm:presLayoutVars>
      </dgm:prSet>
      <dgm:spPr/>
      <dgm:t>
        <a:bodyPr/>
        <a:lstStyle/>
        <a:p>
          <a:endParaRPr lang="en-US"/>
        </a:p>
      </dgm:t>
    </dgm:pt>
    <dgm:pt modelId="{D6F3F5D1-E098-334D-B581-77B786938E1A}" type="pres">
      <dgm:prSet presAssocID="{458AF380-81A9-E345-BF36-3D55EB88E658}" presName="FiveNodes_3" presStyleLbl="node1" presStyleIdx="2" presStyleCnt="5">
        <dgm:presLayoutVars>
          <dgm:bulletEnabled val="1"/>
        </dgm:presLayoutVars>
      </dgm:prSet>
      <dgm:spPr/>
      <dgm:t>
        <a:bodyPr/>
        <a:lstStyle/>
        <a:p>
          <a:endParaRPr lang="en-US"/>
        </a:p>
      </dgm:t>
    </dgm:pt>
    <dgm:pt modelId="{009D1059-5120-484A-8C86-86C0DC091A2D}" type="pres">
      <dgm:prSet presAssocID="{458AF380-81A9-E345-BF36-3D55EB88E658}" presName="FiveNodes_4" presStyleLbl="node1" presStyleIdx="3" presStyleCnt="5">
        <dgm:presLayoutVars>
          <dgm:bulletEnabled val="1"/>
        </dgm:presLayoutVars>
      </dgm:prSet>
      <dgm:spPr/>
      <dgm:t>
        <a:bodyPr/>
        <a:lstStyle/>
        <a:p>
          <a:endParaRPr lang="en-US"/>
        </a:p>
      </dgm:t>
    </dgm:pt>
    <dgm:pt modelId="{99AA8C6D-39F7-5448-8C82-E109F4D5BB63}" type="pres">
      <dgm:prSet presAssocID="{458AF380-81A9-E345-BF36-3D55EB88E658}" presName="FiveNodes_5" presStyleLbl="node1" presStyleIdx="4" presStyleCnt="5">
        <dgm:presLayoutVars>
          <dgm:bulletEnabled val="1"/>
        </dgm:presLayoutVars>
      </dgm:prSet>
      <dgm:spPr/>
      <dgm:t>
        <a:bodyPr/>
        <a:lstStyle/>
        <a:p>
          <a:endParaRPr lang="en-US"/>
        </a:p>
      </dgm:t>
    </dgm:pt>
    <dgm:pt modelId="{762165A2-5671-A148-B7C5-4D430320C3A9}" type="pres">
      <dgm:prSet presAssocID="{458AF380-81A9-E345-BF36-3D55EB88E658}" presName="FiveConn_1-2" presStyleLbl="fgAccFollowNode1" presStyleIdx="0" presStyleCnt="4">
        <dgm:presLayoutVars>
          <dgm:bulletEnabled val="1"/>
        </dgm:presLayoutVars>
      </dgm:prSet>
      <dgm:spPr/>
      <dgm:t>
        <a:bodyPr/>
        <a:lstStyle/>
        <a:p>
          <a:endParaRPr lang="en-US"/>
        </a:p>
      </dgm:t>
    </dgm:pt>
    <dgm:pt modelId="{106745D9-E872-4149-98C9-C58CACBFF510}" type="pres">
      <dgm:prSet presAssocID="{458AF380-81A9-E345-BF36-3D55EB88E658}" presName="FiveConn_2-3" presStyleLbl="fgAccFollowNode1" presStyleIdx="1" presStyleCnt="4">
        <dgm:presLayoutVars>
          <dgm:bulletEnabled val="1"/>
        </dgm:presLayoutVars>
      </dgm:prSet>
      <dgm:spPr/>
      <dgm:t>
        <a:bodyPr/>
        <a:lstStyle/>
        <a:p>
          <a:endParaRPr lang="en-US"/>
        </a:p>
      </dgm:t>
    </dgm:pt>
    <dgm:pt modelId="{0A38FD9B-F317-A54B-8164-0FE90296D875}" type="pres">
      <dgm:prSet presAssocID="{458AF380-81A9-E345-BF36-3D55EB88E658}" presName="FiveConn_3-4" presStyleLbl="fgAccFollowNode1" presStyleIdx="2" presStyleCnt="4">
        <dgm:presLayoutVars>
          <dgm:bulletEnabled val="1"/>
        </dgm:presLayoutVars>
      </dgm:prSet>
      <dgm:spPr/>
      <dgm:t>
        <a:bodyPr/>
        <a:lstStyle/>
        <a:p>
          <a:endParaRPr lang="en-US"/>
        </a:p>
      </dgm:t>
    </dgm:pt>
    <dgm:pt modelId="{D4EE135D-7445-FE4B-A3BB-1C73BA3AF1FF}" type="pres">
      <dgm:prSet presAssocID="{458AF380-81A9-E345-BF36-3D55EB88E658}" presName="FiveConn_4-5" presStyleLbl="fgAccFollowNode1" presStyleIdx="3" presStyleCnt="4">
        <dgm:presLayoutVars>
          <dgm:bulletEnabled val="1"/>
        </dgm:presLayoutVars>
      </dgm:prSet>
      <dgm:spPr/>
      <dgm:t>
        <a:bodyPr/>
        <a:lstStyle/>
        <a:p>
          <a:endParaRPr lang="en-US"/>
        </a:p>
      </dgm:t>
    </dgm:pt>
    <dgm:pt modelId="{EDF2409E-929C-AD4F-905D-5F1668CE39A0}" type="pres">
      <dgm:prSet presAssocID="{458AF380-81A9-E345-BF36-3D55EB88E658}" presName="FiveNodes_1_text" presStyleLbl="node1" presStyleIdx="4" presStyleCnt="5">
        <dgm:presLayoutVars>
          <dgm:bulletEnabled val="1"/>
        </dgm:presLayoutVars>
      </dgm:prSet>
      <dgm:spPr/>
      <dgm:t>
        <a:bodyPr/>
        <a:lstStyle/>
        <a:p>
          <a:endParaRPr lang="en-US"/>
        </a:p>
      </dgm:t>
    </dgm:pt>
    <dgm:pt modelId="{F893BD58-B813-8C4D-8CFE-D364C3A5F92B}" type="pres">
      <dgm:prSet presAssocID="{458AF380-81A9-E345-BF36-3D55EB88E658}" presName="FiveNodes_2_text" presStyleLbl="node1" presStyleIdx="4" presStyleCnt="5">
        <dgm:presLayoutVars>
          <dgm:bulletEnabled val="1"/>
        </dgm:presLayoutVars>
      </dgm:prSet>
      <dgm:spPr/>
      <dgm:t>
        <a:bodyPr/>
        <a:lstStyle/>
        <a:p>
          <a:endParaRPr lang="en-US"/>
        </a:p>
      </dgm:t>
    </dgm:pt>
    <dgm:pt modelId="{F24CF15E-B5FD-8743-9BD7-5ADD2AD4D4B0}" type="pres">
      <dgm:prSet presAssocID="{458AF380-81A9-E345-BF36-3D55EB88E658}" presName="FiveNodes_3_text" presStyleLbl="node1" presStyleIdx="4" presStyleCnt="5">
        <dgm:presLayoutVars>
          <dgm:bulletEnabled val="1"/>
        </dgm:presLayoutVars>
      </dgm:prSet>
      <dgm:spPr/>
      <dgm:t>
        <a:bodyPr/>
        <a:lstStyle/>
        <a:p>
          <a:endParaRPr lang="en-US"/>
        </a:p>
      </dgm:t>
    </dgm:pt>
    <dgm:pt modelId="{D6D1DD76-C8E5-A243-83DA-1524F4646349}" type="pres">
      <dgm:prSet presAssocID="{458AF380-81A9-E345-BF36-3D55EB88E658}" presName="FiveNodes_4_text" presStyleLbl="node1" presStyleIdx="4" presStyleCnt="5">
        <dgm:presLayoutVars>
          <dgm:bulletEnabled val="1"/>
        </dgm:presLayoutVars>
      </dgm:prSet>
      <dgm:spPr/>
      <dgm:t>
        <a:bodyPr/>
        <a:lstStyle/>
        <a:p>
          <a:endParaRPr lang="en-US"/>
        </a:p>
      </dgm:t>
    </dgm:pt>
    <dgm:pt modelId="{7B4E728F-90C8-234E-B7D3-4B878BF30CF9}" type="pres">
      <dgm:prSet presAssocID="{458AF380-81A9-E345-BF36-3D55EB88E658}" presName="FiveNodes_5_text" presStyleLbl="node1" presStyleIdx="4" presStyleCnt="5">
        <dgm:presLayoutVars>
          <dgm:bulletEnabled val="1"/>
        </dgm:presLayoutVars>
      </dgm:prSet>
      <dgm:spPr/>
      <dgm:t>
        <a:bodyPr/>
        <a:lstStyle/>
        <a:p>
          <a:endParaRPr lang="en-US"/>
        </a:p>
      </dgm:t>
    </dgm:pt>
  </dgm:ptLst>
  <dgm:cxnLst>
    <dgm:cxn modelId="{56A10698-FFEC-440A-AEB8-B0578FC11009}" type="presOf" srcId="{64BF99CA-AE1C-3449-AFA9-DF1D42170AEC}" destId="{99AA8C6D-39F7-5448-8C82-E109F4D5BB63}" srcOrd="0" destOrd="0" presId="urn:microsoft.com/office/officeart/2005/8/layout/vProcess5"/>
    <dgm:cxn modelId="{BE2EF69B-50CD-40A8-ACFF-8CA979B7DC68}" type="presOf" srcId="{8D6ABCA1-4DB1-5248-BFF7-2486824BCE41}" destId="{D6F3F5D1-E098-334D-B581-77B786938E1A}" srcOrd="0" destOrd="0" presId="urn:microsoft.com/office/officeart/2005/8/layout/vProcess5"/>
    <dgm:cxn modelId="{7127242F-0DFC-0F40-B4BC-65D5F1AADE27}" srcId="{458AF380-81A9-E345-BF36-3D55EB88E658}" destId="{D207CDF2-C3D7-D943-B59B-FA1B3BE8E45A}" srcOrd="1" destOrd="0" parTransId="{C25FA39C-DF3D-4A47-82FD-033AF3F9BBEA}" sibTransId="{7350D127-9D85-404A-B9F2-6280916C68ED}"/>
    <dgm:cxn modelId="{4AECEF63-04C3-4FFC-A935-97E7359DD83B}" type="presOf" srcId="{458AF380-81A9-E345-BF36-3D55EB88E658}" destId="{F65E37B5-E8BC-4348-B3B2-F2C79A85BB34}" srcOrd="0" destOrd="0" presId="urn:microsoft.com/office/officeart/2005/8/layout/vProcess5"/>
    <dgm:cxn modelId="{D8669807-7179-2041-9E57-39E54DE3080A}" srcId="{458AF380-81A9-E345-BF36-3D55EB88E658}" destId="{8D6ABCA1-4DB1-5248-BFF7-2486824BCE41}" srcOrd="2" destOrd="0" parTransId="{AD3701C0-50C5-E24E-BAC1-613E6F8B01C3}" sibTransId="{4010EAC9-CB16-3548-B914-B236723C1757}"/>
    <dgm:cxn modelId="{C147CA24-2638-4CBE-8BE3-874F58AEAECB}" type="presOf" srcId="{7350D127-9D85-404A-B9F2-6280916C68ED}" destId="{106745D9-E872-4149-98C9-C58CACBFF510}" srcOrd="0" destOrd="0" presId="urn:microsoft.com/office/officeart/2005/8/layout/vProcess5"/>
    <dgm:cxn modelId="{D1A3727C-D369-44F9-86FD-5088B7AA5564}" type="presOf" srcId="{D207CDF2-C3D7-D943-B59B-FA1B3BE8E45A}" destId="{36DBA259-88ED-8F4E-AAC3-4A827AAC1208}" srcOrd="0" destOrd="0" presId="urn:microsoft.com/office/officeart/2005/8/layout/vProcess5"/>
    <dgm:cxn modelId="{2541EC6B-05C2-4FF9-BD3B-C28226A3918B}" type="presOf" srcId="{0232B317-BE7B-2548-A481-740A26BE1808}" destId="{D4EE135D-7445-FE4B-A3BB-1C73BA3AF1FF}" srcOrd="0" destOrd="0" presId="urn:microsoft.com/office/officeart/2005/8/layout/vProcess5"/>
    <dgm:cxn modelId="{9396F7D6-0266-4E03-AE13-E7B7FFB02B9D}" type="presOf" srcId="{95BD2628-6C17-6D4E-B9E1-69895DD99B05}" destId="{D6D1DD76-C8E5-A243-83DA-1524F4646349}" srcOrd="1" destOrd="0" presId="urn:microsoft.com/office/officeart/2005/8/layout/vProcess5"/>
    <dgm:cxn modelId="{9C712C9A-CA4B-4DAE-81C8-DC63932F239D}" type="presOf" srcId="{0D72DBB3-8137-1040-A6E4-3FEAC9CD02B7}" destId="{EDF2409E-929C-AD4F-905D-5F1668CE39A0}" srcOrd="1" destOrd="0" presId="urn:microsoft.com/office/officeart/2005/8/layout/vProcess5"/>
    <dgm:cxn modelId="{3CD67D62-D25A-4880-864D-C73D609BABC2}" type="presOf" srcId="{EF0D8BD3-F813-4E47-B868-2BC553330FAE}" destId="{762165A2-5671-A148-B7C5-4D430320C3A9}" srcOrd="0" destOrd="0" presId="urn:microsoft.com/office/officeart/2005/8/layout/vProcess5"/>
    <dgm:cxn modelId="{B85955FD-BB9B-4CD0-ACBF-27D8FE95B400}" type="presOf" srcId="{8D6ABCA1-4DB1-5248-BFF7-2486824BCE41}" destId="{F24CF15E-B5FD-8743-9BD7-5ADD2AD4D4B0}" srcOrd="1" destOrd="0" presId="urn:microsoft.com/office/officeart/2005/8/layout/vProcess5"/>
    <dgm:cxn modelId="{60A51F71-FF70-4163-BD46-CB230DD3C7D9}" type="presOf" srcId="{64BF99CA-AE1C-3449-AFA9-DF1D42170AEC}" destId="{7B4E728F-90C8-234E-B7D3-4B878BF30CF9}" srcOrd="1" destOrd="0" presId="urn:microsoft.com/office/officeart/2005/8/layout/vProcess5"/>
    <dgm:cxn modelId="{7445F934-ADB2-2D48-9552-3C02BC7381A8}" srcId="{458AF380-81A9-E345-BF36-3D55EB88E658}" destId="{0D72DBB3-8137-1040-A6E4-3FEAC9CD02B7}" srcOrd="0" destOrd="0" parTransId="{D2367795-6AA4-4643-9C68-9802069E05AF}" sibTransId="{EF0D8BD3-F813-4E47-B868-2BC553330FAE}"/>
    <dgm:cxn modelId="{11D467D0-94D2-4187-9DC8-48BF115E6970}" type="presOf" srcId="{D207CDF2-C3D7-D943-B59B-FA1B3BE8E45A}" destId="{F893BD58-B813-8C4D-8CFE-D364C3A5F92B}" srcOrd="1" destOrd="0" presId="urn:microsoft.com/office/officeart/2005/8/layout/vProcess5"/>
    <dgm:cxn modelId="{C48903F8-68DE-3247-A193-32BE4F5251B9}" srcId="{458AF380-81A9-E345-BF36-3D55EB88E658}" destId="{64BF99CA-AE1C-3449-AFA9-DF1D42170AEC}" srcOrd="4" destOrd="0" parTransId="{60C5D9A4-468D-A947-BC85-B070C2019715}" sibTransId="{6AD078F0-3A9B-6C4C-B097-1471EAF98C31}"/>
    <dgm:cxn modelId="{03F15ACD-7D28-414D-9F67-3F1FEFF0CD9E}" type="presOf" srcId="{4010EAC9-CB16-3548-B914-B236723C1757}" destId="{0A38FD9B-F317-A54B-8164-0FE90296D875}" srcOrd="0" destOrd="0" presId="urn:microsoft.com/office/officeart/2005/8/layout/vProcess5"/>
    <dgm:cxn modelId="{EA4A13EB-A8EE-4C28-887A-B69F3A78AAFC}" type="presOf" srcId="{0D72DBB3-8137-1040-A6E4-3FEAC9CD02B7}" destId="{72FC95B1-8551-4849-97AA-995C92FD04D4}" srcOrd="0" destOrd="0" presId="urn:microsoft.com/office/officeart/2005/8/layout/vProcess5"/>
    <dgm:cxn modelId="{B6474D57-854A-4D4C-AEEF-6049DB6553B1}" type="presOf" srcId="{95BD2628-6C17-6D4E-B9E1-69895DD99B05}" destId="{009D1059-5120-484A-8C86-86C0DC091A2D}" srcOrd="0" destOrd="0" presId="urn:microsoft.com/office/officeart/2005/8/layout/vProcess5"/>
    <dgm:cxn modelId="{94CB113E-91E2-4341-9BC5-C23BA7DF2B6E}" srcId="{458AF380-81A9-E345-BF36-3D55EB88E658}" destId="{95BD2628-6C17-6D4E-B9E1-69895DD99B05}" srcOrd="3" destOrd="0" parTransId="{28690794-68BA-164D-85E1-CD5C6FB931B5}" sibTransId="{0232B317-BE7B-2548-A481-740A26BE1808}"/>
    <dgm:cxn modelId="{E45C61E9-A4C5-4A78-886F-40B2F5EA78FC}" type="presParOf" srcId="{F65E37B5-E8BC-4348-B3B2-F2C79A85BB34}" destId="{A166F8DF-8FC6-E041-9F83-A8865FC430B6}" srcOrd="0" destOrd="0" presId="urn:microsoft.com/office/officeart/2005/8/layout/vProcess5"/>
    <dgm:cxn modelId="{EA593C98-616F-4D7E-8416-4791277903DD}" type="presParOf" srcId="{F65E37B5-E8BC-4348-B3B2-F2C79A85BB34}" destId="{72FC95B1-8551-4849-97AA-995C92FD04D4}" srcOrd="1" destOrd="0" presId="urn:microsoft.com/office/officeart/2005/8/layout/vProcess5"/>
    <dgm:cxn modelId="{07B7E197-8B9A-4D51-8B31-C33D3A7EC452}" type="presParOf" srcId="{F65E37B5-E8BC-4348-B3B2-F2C79A85BB34}" destId="{36DBA259-88ED-8F4E-AAC3-4A827AAC1208}" srcOrd="2" destOrd="0" presId="urn:microsoft.com/office/officeart/2005/8/layout/vProcess5"/>
    <dgm:cxn modelId="{8332EF0A-64AE-4E45-AAC8-67E1D0ED759F}" type="presParOf" srcId="{F65E37B5-E8BC-4348-B3B2-F2C79A85BB34}" destId="{D6F3F5D1-E098-334D-B581-77B786938E1A}" srcOrd="3" destOrd="0" presId="urn:microsoft.com/office/officeart/2005/8/layout/vProcess5"/>
    <dgm:cxn modelId="{14B83C77-AAE1-4325-9B10-332D2863FFBC}" type="presParOf" srcId="{F65E37B5-E8BC-4348-B3B2-F2C79A85BB34}" destId="{009D1059-5120-484A-8C86-86C0DC091A2D}" srcOrd="4" destOrd="0" presId="urn:microsoft.com/office/officeart/2005/8/layout/vProcess5"/>
    <dgm:cxn modelId="{A8F29A19-551E-4C2D-80EC-227B99AEB16F}" type="presParOf" srcId="{F65E37B5-E8BC-4348-B3B2-F2C79A85BB34}" destId="{99AA8C6D-39F7-5448-8C82-E109F4D5BB63}" srcOrd="5" destOrd="0" presId="urn:microsoft.com/office/officeart/2005/8/layout/vProcess5"/>
    <dgm:cxn modelId="{C420768E-B16B-4A78-B915-2571FAFA5D7A}" type="presParOf" srcId="{F65E37B5-E8BC-4348-B3B2-F2C79A85BB34}" destId="{762165A2-5671-A148-B7C5-4D430320C3A9}" srcOrd="6" destOrd="0" presId="urn:microsoft.com/office/officeart/2005/8/layout/vProcess5"/>
    <dgm:cxn modelId="{CC0B9998-88FB-4296-BE34-29D3C70DB013}" type="presParOf" srcId="{F65E37B5-E8BC-4348-B3B2-F2C79A85BB34}" destId="{106745D9-E872-4149-98C9-C58CACBFF510}" srcOrd="7" destOrd="0" presId="urn:microsoft.com/office/officeart/2005/8/layout/vProcess5"/>
    <dgm:cxn modelId="{204E0464-FEEC-4A04-9F0E-2F442F08EC51}" type="presParOf" srcId="{F65E37B5-E8BC-4348-B3B2-F2C79A85BB34}" destId="{0A38FD9B-F317-A54B-8164-0FE90296D875}" srcOrd="8" destOrd="0" presId="urn:microsoft.com/office/officeart/2005/8/layout/vProcess5"/>
    <dgm:cxn modelId="{EEDE153A-718F-4979-A8C7-B590E5E5B53B}" type="presParOf" srcId="{F65E37B5-E8BC-4348-B3B2-F2C79A85BB34}" destId="{D4EE135D-7445-FE4B-A3BB-1C73BA3AF1FF}" srcOrd="9" destOrd="0" presId="urn:microsoft.com/office/officeart/2005/8/layout/vProcess5"/>
    <dgm:cxn modelId="{7D7B71EE-945C-4626-8A6F-489B14EB15CE}" type="presParOf" srcId="{F65E37B5-E8BC-4348-B3B2-F2C79A85BB34}" destId="{EDF2409E-929C-AD4F-905D-5F1668CE39A0}" srcOrd="10" destOrd="0" presId="urn:microsoft.com/office/officeart/2005/8/layout/vProcess5"/>
    <dgm:cxn modelId="{A651D242-F6CA-4115-83E8-F84A546CF73E}" type="presParOf" srcId="{F65E37B5-E8BC-4348-B3B2-F2C79A85BB34}" destId="{F893BD58-B813-8C4D-8CFE-D364C3A5F92B}" srcOrd="11" destOrd="0" presId="urn:microsoft.com/office/officeart/2005/8/layout/vProcess5"/>
    <dgm:cxn modelId="{02BC87AE-3892-40F9-92D3-D2DC2349CFD5}" type="presParOf" srcId="{F65E37B5-E8BC-4348-B3B2-F2C79A85BB34}" destId="{F24CF15E-B5FD-8743-9BD7-5ADD2AD4D4B0}" srcOrd="12" destOrd="0" presId="urn:microsoft.com/office/officeart/2005/8/layout/vProcess5"/>
    <dgm:cxn modelId="{6AA6539A-7F84-4D1B-B5BE-5AEB48679ADA}" type="presParOf" srcId="{F65E37B5-E8BC-4348-B3B2-F2C79A85BB34}" destId="{D6D1DD76-C8E5-A243-83DA-1524F4646349}" srcOrd="13" destOrd="0" presId="urn:microsoft.com/office/officeart/2005/8/layout/vProcess5"/>
    <dgm:cxn modelId="{2F88480D-50B2-47FD-AAA1-07504C50087D}" type="presParOf" srcId="{F65E37B5-E8BC-4348-B3B2-F2C79A85BB34}" destId="{7B4E728F-90C8-234E-B7D3-4B878BF30CF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B4407-A01A-4016-9664-ED47BC9884B1}" type="datetimeFigureOut">
              <a:rPr lang="en-CA" smtClean="0"/>
              <a:t>29/05/2015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996AF-4EC0-4FAB-9549-9A45CCDE7319}" type="slidenum">
              <a:rPr lang="en-CA" smtClean="0"/>
              <a:t>‹#›</a:t>
            </a:fld>
            <a:endParaRPr lang="en-CA"/>
          </a:p>
        </p:txBody>
      </p:sp>
    </p:spTree>
    <p:extLst>
      <p:ext uri="{BB962C8B-B14F-4D97-AF65-F5344CB8AC3E}">
        <p14:creationId xmlns:p14="http://schemas.microsoft.com/office/powerpoint/2010/main" val="192616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Northern Health Research Conference,</a:t>
            </a:r>
            <a:r>
              <a:rPr lang="en-CA" baseline="0" dirty="0" smtClean="0"/>
              <a:t> Timmins, Ontario, June 4-6 2015</a:t>
            </a:r>
          </a:p>
          <a:p>
            <a:r>
              <a:rPr lang="en-CA" baseline="0" dirty="0" smtClean="0"/>
              <a:t>*****</a:t>
            </a:r>
          </a:p>
        </p:txBody>
      </p:sp>
      <p:sp>
        <p:nvSpPr>
          <p:cNvPr id="4" name="Slide Number Placeholder 3"/>
          <p:cNvSpPr>
            <a:spLocks noGrp="1"/>
          </p:cNvSpPr>
          <p:nvPr>
            <p:ph type="sldNum" sz="quarter" idx="10"/>
          </p:nvPr>
        </p:nvSpPr>
        <p:spPr/>
        <p:txBody>
          <a:bodyPr/>
          <a:lstStyle/>
          <a:p>
            <a:fld id="{485996AF-4EC0-4FAB-9549-9A45CCDE7319}" type="slidenum">
              <a:rPr lang="en-CA" smtClean="0"/>
              <a:t>1</a:t>
            </a:fld>
            <a:endParaRPr lang="en-CA"/>
          </a:p>
        </p:txBody>
      </p:sp>
    </p:spTree>
    <p:extLst>
      <p:ext uri="{BB962C8B-B14F-4D97-AF65-F5344CB8AC3E}">
        <p14:creationId xmlns:p14="http://schemas.microsoft.com/office/powerpoint/2010/main" val="361942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D4AE8-2C6C-944C-AEBD-42152C3F93A9}" type="slidenum">
              <a:rPr lang="en-US" smtClean="0"/>
              <a:pPr/>
              <a:t>11</a:t>
            </a:fld>
            <a:endParaRPr lang="en-US"/>
          </a:p>
        </p:txBody>
      </p:sp>
    </p:spTree>
    <p:extLst>
      <p:ext uri="{BB962C8B-B14F-4D97-AF65-F5344CB8AC3E}">
        <p14:creationId xmlns:p14="http://schemas.microsoft.com/office/powerpoint/2010/main" val="328776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12</a:t>
            </a:fld>
            <a:endParaRPr lang="en-CA"/>
          </a:p>
        </p:txBody>
      </p:sp>
    </p:spTree>
    <p:extLst>
      <p:ext uri="{BB962C8B-B14F-4D97-AF65-F5344CB8AC3E}">
        <p14:creationId xmlns:p14="http://schemas.microsoft.com/office/powerpoint/2010/main" val="304442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13</a:t>
            </a:fld>
            <a:endParaRPr lang="en-CA"/>
          </a:p>
        </p:txBody>
      </p:sp>
    </p:spTree>
    <p:extLst>
      <p:ext uri="{BB962C8B-B14F-4D97-AF65-F5344CB8AC3E}">
        <p14:creationId xmlns:p14="http://schemas.microsoft.com/office/powerpoint/2010/main" val="245671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14</a:t>
            </a:fld>
            <a:endParaRPr lang="en-CA"/>
          </a:p>
        </p:txBody>
      </p:sp>
    </p:spTree>
    <p:extLst>
      <p:ext uri="{BB962C8B-B14F-4D97-AF65-F5344CB8AC3E}">
        <p14:creationId xmlns:p14="http://schemas.microsoft.com/office/powerpoint/2010/main" val="332868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15</a:t>
            </a:fld>
            <a:endParaRPr lang="en-CA"/>
          </a:p>
        </p:txBody>
      </p:sp>
    </p:spTree>
    <p:extLst>
      <p:ext uri="{BB962C8B-B14F-4D97-AF65-F5344CB8AC3E}">
        <p14:creationId xmlns:p14="http://schemas.microsoft.com/office/powerpoint/2010/main" val="360388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16</a:t>
            </a:fld>
            <a:endParaRPr lang="en-CA"/>
          </a:p>
        </p:txBody>
      </p:sp>
    </p:spTree>
    <p:extLst>
      <p:ext uri="{BB962C8B-B14F-4D97-AF65-F5344CB8AC3E}">
        <p14:creationId xmlns:p14="http://schemas.microsoft.com/office/powerpoint/2010/main" val="824779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17</a:t>
            </a:fld>
            <a:endParaRPr lang="en-CA"/>
          </a:p>
        </p:txBody>
      </p:sp>
    </p:spTree>
    <p:extLst>
      <p:ext uri="{BB962C8B-B14F-4D97-AF65-F5344CB8AC3E}">
        <p14:creationId xmlns:p14="http://schemas.microsoft.com/office/powerpoint/2010/main" val="1908636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85996AF-4EC0-4FAB-9549-9A45CCDE7319}" type="slidenum">
              <a:rPr lang="en-CA" smtClean="0"/>
              <a:t>19</a:t>
            </a:fld>
            <a:endParaRPr lang="en-CA"/>
          </a:p>
        </p:txBody>
      </p:sp>
    </p:spTree>
    <p:extLst>
      <p:ext uri="{BB962C8B-B14F-4D97-AF65-F5344CB8AC3E}">
        <p14:creationId xmlns:p14="http://schemas.microsoft.com/office/powerpoint/2010/main" val="162907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20</a:t>
            </a:fld>
            <a:endParaRPr lang="en-CA"/>
          </a:p>
        </p:txBody>
      </p:sp>
    </p:spTree>
    <p:extLst>
      <p:ext uri="{BB962C8B-B14F-4D97-AF65-F5344CB8AC3E}">
        <p14:creationId xmlns:p14="http://schemas.microsoft.com/office/powerpoint/2010/main" val="364847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21</a:t>
            </a:fld>
            <a:endParaRPr lang="en-CA"/>
          </a:p>
        </p:txBody>
      </p:sp>
    </p:spTree>
    <p:extLst>
      <p:ext uri="{BB962C8B-B14F-4D97-AF65-F5344CB8AC3E}">
        <p14:creationId xmlns:p14="http://schemas.microsoft.com/office/powerpoint/2010/main" val="381876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85996AF-4EC0-4FAB-9549-9A45CCDE7319}" type="slidenum">
              <a:rPr lang="en-CA" smtClean="0"/>
              <a:t>3</a:t>
            </a:fld>
            <a:endParaRPr lang="en-CA"/>
          </a:p>
        </p:txBody>
      </p:sp>
    </p:spTree>
    <p:extLst>
      <p:ext uri="{BB962C8B-B14F-4D97-AF65-F5344CB8AC3E}">
        <p14:creationId xmlns:p14="http://schemas.microsoft.com/office/powerpoint/2010/main" val="162907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4</a:t>
            </a:fld>
            <a:endParaRPr lang="en-CA"/>
          </a:p>
        </p:txBody>
      </p:sp>
    </p:spTree>
    <p:extLst>
      <p:ext uri="{BB962C8B-B14F-4D97-AF65-F5344CB8AC3E}">
        <p14:creationId xmlns:p14="http://schemas.microsoft.com/office/powerpoint/2010/main" val="73718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85996AF-4EC0-4FAB-9549-9A45CCDE7319}" type="slidenum">
              <a:rPr lang="en-CA" smtClean="0"/>
              <a:t>5</a:t>
            </a:fld>
            <a:endParaRPr lang="en-CA"/>
          </a:p>
        </p:txBody>
      </p:sp>
    </p:spTree>
    <p:extLst>
      <p:ext uri="{BB962C8B-B14F-4D97-AF65-F5344CB8AC3E}">
        <p14:creationId xmlns:p14="http://schemas.microsoft.com/office/powerpoint/2010/main" val="162907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485996AF-4EC0-4FAB-9549-9A45CCDE7319}" type="slidenum">
              <a:rPr lang="en-CA" smtClean="0"/>
              <a:t>6</a:t>
            </a:fld>
            <a:endParaRPr lang="en-CA"/>
          </a:p>
        </p:txBody>
      </p:sp>
    </p:spTree>
    <p:extLst>
      <p:ext uri="{BB962C8B-B14F-4D97-AF65-F5344CB8AC3E}">
        <p14:creationId xmlns:p14="http://schemas.microsoft.com/office/powerpoint/2010/main" val="162907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7</a:t>
            </a:fld>
            <a:endParaRPr lang="en-CA"/>
          </a:p>
        </p:txBody>
      </p:sp>
    </p:spTree>
    <p:extLst>
      <p:ext uri="{BB962C8B-B14F-4D97-AF65-F5344CB8AC3E}">
        <p14:creationId xmlns:p14="http://schemas.microsoft.com/office/powerpoint/2010/main" val="213638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D4AE8-2C6C-944C-AEBD-42152C3F93A9}" type="slidenum">
              <a:rPr lang="en-US" smtClean="0"/>
              <a:pPr/>
              <a:t>8</a:t>
            </a:fld>
            <a:endParaRPr lang="en-US"/>
          </a:p>
        </p:txBody>
      </p:sp>
    </p:spTree>
    <p:extLst>
      <p:ext uri="{BB962C8B-B14F-4D97-AF65-F5344CB8AC3E}">
        <p14:creationId xmlns:p14="http://schemas.microsoft.com/office/powerpoint/2010/main" val="40319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9</a:t>
            </a:fld>
            <a:endParaRPr lang="en-CA"/>
          </a:p>
        </p:txBody>
      </p:sp>
    </p:spTree>
    <p:extLst>
      <p:ext uri="{BB962C8B-B14F-4D97-AF65-F5344CB8AC3E}">
        <p14:creationId xmlns:p14="http://schemas.microsoft.com/office/powerpoint/2010/main" val="30664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996AF-4EC0-4FAB-9549-9A45CCDE7319}" type="slidenum">
              <a:rPr lang="en-CA" smtClean="0"/>
              <a:t>10</a:t>
            </a:fld>
            <a:endParaRPr lang="en-CA"/>
          </a:p>
        </p:txBody>
      </p:sp>
    </p:spTree>
    <p:extLst>
      <p:ext uri="{BB962C8B-B14F-4D97-AF65-F5344CB8AC3E}">
        <p14:creationId xmlns:p14="http://schemas.microsoft.com/office/powerpoint/2010/main" val="193384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47DD197-FE7D-4601-9503-DB55E0B00250}" type="datetimeFigureOut">
              <a:rPr lang="en-CA" smtClean="0"/>
              <a:t>29/05/2015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37855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7DD197-FE7D-4601-9503-DB55E0B00250}" type="datetimeFigureOut">
              <a:rPr lang="en-CA" smtClean="0"/>
              <a:t>29/05/2015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270589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7DD197-FE7D-4601-9503-DB55E0B00250}" type="datetimeFigureOut">
              <a:rPr lang="en-CA" smtClean="0"/>
              <a:t>29/05/2015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116959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7DD197-FE7D-4601-9503-DB55E0B00250}" type="datetimeFigureOut">
              <a:rPr lang="en-CA" smtClean="0"/>
              <a:t>29/05/2015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356133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DD197-FE7D-4601-9503-DB55E0B00250}" type="datetimeFigureOut">
              <a:rPr lang="en-CA" smtClean="0"/>
              <a:t>29/05/2015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294392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47DD197-FE7D-4601-9503-DB55E0B00250}" type="datetimeFigureOut">
              <a:rPr lang="en-CA" smtClean="0"/>
              <a:t>29/05/2015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14889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47DD197-FE7D-4601-9503-DB55E0B00250}" type="datetimeFigureOut">
              <a:rPr lang="en-CA" smtClean="0"/>
              <a:t>29/05/2015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40233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47DD197-FE7D-4601-9503-DB55E0B00250}" type="datetimeFigureOut">
              <a:rPr lang="en-CA" smtClean="0"/>
              <a:t>29/05/2015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46187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DD197-FE7D-4601-9503-DB55E0B00250}" type="datetimeFigureOut">
              <a:rPr lang="en-CA" smtClean="0"/>
              <a:t>29/05/2015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200512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DD197-FE7D-4601-9503-DB55E0B00250}" type="datetimeFigureOut">
              <a:rPr lang="en-CA" smtClean="0"/>
              <a:t>29/05/2015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165567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DD197-FE7D-4601-9503-DB55E0B00250}" type="datetimeFigureOut">
              <a:rPr lang="en-CA" smtClean="0"/>
              <a:t>29/05/2015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A1C905-8AAA-42CA-9547-2A20D472A982}" type="slidenum">
              <a:rPr lang="en-CA" smtClean="0"/>
              <a:t>‹#›</a:t>
            </a:fld>
            <a:endParaRPr lang="en-CA"/>
          </a:p>
        </p:txBody>
      </p:sp>
    </p:spTree>
    <p:extLst>
      <p:ext uri="{BB962C8B-B14F-4D97-AF65-F5344CB8AC3E}">
        <p14:creationId xmlns:p14="http://schemas.microsoft.com/office/powerpoint/2010/main" val="261651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DD197-FE7D-4601-9503-DB55E0B00250}" type="datetimeFigureOut">
              <a:rPr lang="en-CA" smtClean="0"/>
              <a:t>29/05/2015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1C905-8AAA-42CA-9547-2A20D472A982}" type="slidenum">
              <a:rPr lang="en-CA" smtClean="0"/>
              <a:t>‹#›</a:t>
            </a:fld>
            <a:endParaRPr lang="en-CA"/>
          </a:p>
        </p:txBody>
      </p:sp>
    </p:spTree>
    <p:extLst>
      <p:ext uri="{BB962C8B-B14F-4D97-AF65-F5344CB8AC3E}">
        <p14:creationId xmlns:p14="http://schemas.microsoft.com/office/powerpoint/2010/main" val="256043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548680"/>
            <a:ext cx="7772400" cy="3024336"/>
          </a:xfrm>
        </p:spPr>
        <p:txBody>
          <a:bodyPr>
            <a:normAutofit/>
          </a:bodyPr>
          <a:lstStyle/>
          <a:p>
            <a:r>
              <a:rPr lang="en-US" b="1" dirty="0">
                <a:solidFill>
                  <a:schemeClr val="bg1"/>
                </a:solidFill>
              </a:rPr>
              <a:t>Waiting for Mental Health Care: Does Symptom Type Make a Difference</a:t>
            </a:r>
            <a:r>
              <a:rPr lang="en-US" b="1" dirty="0" smtClean="0">
                <a:solidFill>
                  <a:schemeClr val="bg1"/>
                </a:solidFill>
              </a:rPr>
              <a:t>?</a:t>
            </a:r>
            <a:endParaRPr lang="en-CA" b="1" dirty="0">
              <a:solidFill>
                <a:schemeClr val="bg1"/>
              </a:solidFill>
            </a:endParaRPr>
          </a:p>
        </p:txBody>
      </p:sp>
      <p:sp>
        <p:nvSpPr>
          <p:cNvPr id="3" name="Subtitle 2"/>
          <p:cNvSpPr>
            <a:spLocks noGrp="1"/>
          </p:cNvSpPr>
          <p:nvPr>
            <p:ph type="subTitle" idx="1"/>
          </p:nvPr>
        </p:nvSpPr>
        <p:spPr>
          <a:xfrm>
            <a:off x="215516" y="5692964"/>
            <a:ext cx="8712968" cy="1159296"/>
          </a:xfrm>
        </p:spPr>
        <p:txBody>
          <a:bodyPr>
            <a:normAutofit/>
          </a:bodyPr>
          <a:lstStyle/>
          <a:p>
            <a:r>
              <a:rPr lang="en-CA" sz="2800" b="1" dirty="0" smtClean="0">
                <a:solidFill>
                  <a:schemeClr val="bg1"/>
                </a:solidFill>
              </a:rPr>
              <a:t>S. Kathleen Bailey</a:t>
            </a:r>
            <a:r>
              <a:rPr lang="en-CA" sz="2800" dirty="0" smtClean="0">
                <a:solidFill>
                  <a:schemeClr val="bg1"/>
                </a:solidFill>
              </a:rPr>
              <a:t>, </a:t>
            </a:r>
            <a:r>
              <a:rPr lang="en-CA" sz="2800" dirty="0" err="1" smtClean="0">
                <a:solidFill>
                  <a:schemeClr val="bg1"/>
                </a:solidFill>
              </a:rPr>
              <a:t>Aislin</a:t>
            </a:r>
            <a:r>
              <a:rPr lang="en-CA" sz="2800" dirty="0" smtClean="0">
                <a:solidFill>
                  <a:schemeClr val="bg1"/>
                </a:solidFill>
              </a:rPr>
              <a:t> R. </a:t>
            </a:r>
            <a:r>
              <a:rPr lang="en-CA" sz="2800" dirty="0" err="1" smtClean="0">
                <a:solidFill>
                  <a:schemeClr val="bg1"/>
                </a:solidFill>
              </a:rPr>
              <a:t>Mushquash</a:t>
            </a:r>
            <a:r>
              <a:rPr lang="en-CA" sz="2800" dirty="0" smtClean="0">
                <a:solidFill>
                  <a:schemeClr val="bg1"/>
                </a:solidFill>
              </a:rPr>
              <a:t>, John M. Haggarty, Victoria </a:t>
            </a:r>
            <a:r>
              <a:rPr lang="en-CA" sz="2800" dirty="0" err="1" smtClean="0">
                <a:solidFill>
                  <a:schemeClr val="bg1"/>
                </a:solidFill>
              </a:rPr>
              <a:t>Ewen</a:t>
            </a:r>
            <a:r>
              <a:rPr lang="en-CA" sz="2800" dirty="0" smtClean="0">
                <a:solidFill>
                  <a:schemeClr val="bg1"/>
                </a:solidFill>
              </a:rPr>
              <a:t>, </a:t>
            </a:r>
            <a:r>
              <a:rPr lang="en-CA" sz="2800" b="1" dirty="0" err="1" smtClean="0">
                <a:solidFill>
                  <a:schemeClr val="bg1"/>
                </a:solidFill>
              </a:rPr>
              <a:t>Sumeet</a:t>
            </a:r>
            <a:r>
              <a:rPr lang="en-CA" sz="2800" b="1" dirty="0" smtClean="0">
                <a:solidFill>
                  <a:schemeClr val="bg1"/>
                </a:solidFill>
              </a:rPr>
              <a:t> </a:t>
            </a:r>
            <a:r>
              <a:rPr lang="en-CA" sz="2800" b="1" dirty="0" err="1" smtClean="0">
                <a:solidFill>
                  <a:schemeClr val="bg1"/>
                </a:solidFill>
              </a:rPr>
              <a:t>Dama</a:t>
            </a:r>
            <a:r>
              <a:rPr lang="en-CA" sz="2800" b="1" dirty="0" smtClean="0">
                <a:solidFill>
                  <a:schemeClr val="bg1"/>
                </a:solidFill>
              </a:rPr>
              <a:t> </a:t>
            </a:r>
            <a:r>
              <a:rPr lang="en-CA" sz="2800" dirty="0" smtClean="0">
                <a:solidFill>
                  <a:schemeClr val="bg1"/>
                </a:solidFill>
              </a:rPr>
              <a:t>&amp; Christopher J. </a:t>
            </a:r>
            <a:r>
              <a:rPr lang="en-CA" sz="2800" dirty="0" err="1" smtClean="0">
                <a:solidFill>
                  <a:schemeClr val="bg1"/>
                </a:solidFill>
              </a:rPr>
              <a:t>Mushquash</a:t>
            </a:r>
            <a:endParaRPr lang="en-CA" sz="2800" dirty="0">
              <a:solidFill>
                <a:schemeClr val="bg1"/>
              </a:solidFill>
            </a:endParaRPr>
          </a:p>
        </p:txBody>
      </p:sp>
      <p:sp>
        <p:nvSpPr>
          <p:cNvPr id="6" name="Rectangle 5"/>
          <p:cNvSpPr/>
          <p:nvPr/>
        </p:nvSpPr>
        <p:spPr>
          <a:xfrm>
            <a:off x="2317988" y="3401675"/>
            <a:ext cx="4572000" cy="923330"/>
          </a:xfrm>
          <a:prstGeom prst="rect">
            <a:avLst/>
          </a:prstGeom>
        </p:spPr>
        <p:txBody>
          <a:bodyPr>
            <a:spAutoFit/>
          </a:bodyPr>
          <a:lstStyle/>
          <a:p>
            <a:pPr algn="ctr"/>
            <a:r>
              <a:rPr lang="en-CA" dirty="0" smtClean="0">
                <a:solidFill>
                  <a:schemeClr val="tx1">
                    <a:lumMod val="50000"/>
                    <a:lumOff val="50000"/>
                  </a:schemeClr>
                </a:solidFill>
              </a:rPr>
              <a:t>Northern Health Research Conference Timmins, ON</a:t>
            </a:r>
            <a:br>
              <a:rPr lang="en-CA" dirty="0" smtClean="0">
                <a:solidFill>
                  <a:schemeClr val="tx1">
                    <a:lumMod val="50000"/>
                    <a:lumOff val="50000"/>
                  </a:schemeClr>
                </a:solidFill>
              </a:rPr>
            </a:br>
            <a:r>
              <a:rPr lang="en-CA" dirty="0" smtClean="0">
                <a:solidFill>
                  <a:schemeClr val="tx1">
                    <a:lumMod val="50000"/>
                    <a:lumOff val="50000"/>
                  </a:schemeClr>
                </a:solidFill>
              </a:rPr>
              <a:t>June 4-6, 2015</a:t>
            </a:r>
            <a:endParaRPr lang="en-CA" dirty="0">
              <a:solidFill>
                <a:schemeClr val="tx1">
                  <a:lumMod val="50000"/>
                  <a:lumOff val="5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17106">
            <a:off x="467544" y="3041186"/>
            <a:ext cx="15795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404664"/>
            <a:ext cx="711805" cy="38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95348">
            <a:off x="2250548" y="4686261"/>
            <a:ext cx="661040" cy="3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50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sz="half" idx="1"/>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2116"/>
          <a:stretch/>
        </p:blipFill>
        <p:spPr>
          <a:xfrm>
            <a:off x="0" y="0"/>
            <a:ext cx="9144000" cy="6858000"/>
          </a:xfrm>
        </p:spPr>
      </p:pic>
      <p:sp>
        <p:nvSpPr>
          <p:cNvPr id="4" name="Content Placeholder 3"/>
          <p:cNvSpPr>
            <a:spLocks noGrp="1"/>
          </p:cNvSpPr>
          <p:nvPr>
            <p:ph sz="half" idx="2"/>
          </p:nvPr>
        </p:nvSpPr>
        <p:spPr>
          <a:xfrm>
            <a:off x="3923928" y="2996952"/>
            <a:ext cx="5220072" cy="1296144"/>
          </a:xfrm>
        </p:spPr>
        <p:txBody>
          <a:bodyPr>
            <a:normAutofit/>
          </a:bodyPr>
          <a:lstStyle/>
          <a:p>
            <a:pPr algn="ctr"/>
            <a:r>
              <a:rPr lang="en-CA" sz="3600" b="1" dirty="0" smtClean="0"/>
              <a:t>144 </a:t>
            </a:r>
            <a:r>
              <a:rPr lang="en-CA" sz="3600" b="1" dirty="0"/>
              <a:t>days (range: 0-489 days; </a:t>
            </a:r>
            <a:r>
              <a:rPr lang="en-CA" sz="3600" b="1" dirty="0" smtClean="0"/>
              <a:t>SD=151.04)</a:t>
            </a:r>
          </a:p>
        </p:txBody>
      </p:sp>
      <p:sp>
        <p:nvSpPr>
          <p:cNvPr id="6" name="TextBox 5"/>
          <p:cNvSpPr txBox="1"/>
          <p:nvPr/>
        </p:nvSpPr>
        <p:spPr>
          <a:xfrm>
            <a:off x="5436096" y="4293096"/>
            <a:ext cx="3707904" cy="2308324"/>
          </a:xfrm>
          <a:prstGeom prst="rect">
            <a:avLst/>
          </a:prstGeom>
          <a:noFill/>
        </p:spPr>
        <p:txBody>
          <a:bodyPr wrap="square" rtlCol="0">
            <a:spAutoFit/>
          </a:bodyPr>
          <a:lstStyle/>
          <a:p>
            <a:pPr marL="285750" indent="-285750">
              <a:buFont typeface="Arial" panose="020B0604020202020204" pitchFamily="34" charset="0"/>
              <a:buChar char="•"/>
            </a:pPr>
            <a:r>
              <a:rPr lang="en-CA" sz="3600" dirty="0"/>
              <a:t>36% &lt; 1 month</a:t>
            </a:r>
          </a:p>
          <a:p>
            <a:pPr marL="285750" indent="-285750">
              <a:buFont typeface="Arial" panose="020B0604020202020204" pitchFamily="34" charset="0"/>
              <a:buChar char="•"/>
            </a:pPr>
            <a:r>
              <a:rPr lang="en-CA" sz="3600" dirty="0"/>
              <a:t>18% 1-3 months</a:t>
            </a:r>
          </a:p>
          <a:p>
            <a:pPr marL="285750" indent="-285750">
              <a:buFont typeface="Arial" panose="020B0604020202020204" pitchFamily="34" charset="0"/>
              <a:buChar char="•"/>
            </a:pPr>
            <a:r>
              <a:rPr lang="en-CA" sz="3600" dirty="0"/>
              <a:t>16% 3-6 months</a:t>
            </a:r>
          </a:p>
          <a:p>
            <a:pPr marL="285750" indent="-285750">
              <a:buFont typeface="Arial" panose="020B0604020202020204" pitchFamily="34" charset="0"/>
              <a:buChar char="•"/>
            </a:pPr>
            <a:r>
              <a:rPr lang="en-CA" sz="3600" dirty="0"/>
              <a:t>n=5 &gt;12 months</a:t>
            </a:r>
            <a:endParaRPr lang="en-CA" sz="4000" dirty="0"/>
          </a:p>
        </p:txBody>
      </p:sp>
      <p:sp>
        <p:nvSpPr>
          <p:cNvPr id="7" name="TextBox 6"/>
          <p:cNvSpPr txBox="1"/>
          <p:nvPr/>
        </p:nvSpPr>
        <p:spPr>
          <a:xfrm>
            <a:off x="4326454" y="332656"/>
            <a:ext cx="4608512"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4000" b="1" dirty="0"/>
              <a:t>Average wait for service </a:t>
            </a:r>
            <a:r>
              <a:rPr lang="en-CA" sz="4000" b="1" dirty="0" smtClean="0"/>
              <a:t>before</a:t>
            </a:r>
          </a:p>
          <a:p>
            <a:pPr algn="ctr"/>
            <a:r>
              <a:rPr lang="en-CA" sz="4000" b="1" dirty="0" smtClean="0"/>
              <a:t>1</a:t>
            </a:r>
            <a:r>
              <a:rPr lang="en-CA" sz="4000" b="1" baseline="30000" dirty="0" smtClean="0"/>
              <a:t>st</a:t>
            </a:r>
            <a:r>
              <a:rPr lang="en-CA" sz="4000" b="1" dirty="0" smtClean="0"/>
              <a:t> </a:t>
            </a:r>
            <a:r>
              <a:rPr lang="en-CA" sz="4000" b="1" dirty="0"/>
              <a:t>SDC visit: </a:t>
            </a:r>
          </a:p>
        </p:txBody>
      </p:sp>
    </p:spTree>
    <p:extLst>
      <p:ext uri="{BB962C8B-B14F-4D97-AF65-F5344CB8AC3E}">
        <p14:creationId xmlns:p14="http://schemas.microsoft.com/office/powerpoint/2010/main" val="60347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64219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marL="0" indent="0"/>
            <a:r>
              <a:rPr lang="en-US" sz="3600" b="1" dirty="0" smtClean="0">
                <a:solidFill>
                  <a:schemeClr val="bg1"/>
                </a:solidFill>
                <a:latin typeface="+mn-lt"/>
              </a:rPr>
              <a:t>SDC users have significantly more disability from their health problems than community and other MH populations.</a:t>
            </a:r>
          </a:p>
        </p:txBody>
      </p:sp>
      <p:graphicFrame>
        <p:nvGraphicFramePr>
          <p:cNvPr id="5" name="Chart 4"/>
          <p:cNvGraphicFramePr/>
          <p:nvPr>
            <p:extLst>
              <p:ext uri="{D42A27DB-BD31-4B8C-83A1-F6EECF244321}">
                <p14:modId xmlns:p14="http://schemas.microsoft.com/office/powerpoint/2010/main" val="4093064225"/>
              </p:ext>
            </p:extLst>
          </p:nvPr>
        </p:nvGraphicFramePr>
        <p:xfrm>
          <a:off x="1380420" y="1814327"/>
          <a:ext cx="6401870" cy="460765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6421978"/>
            <a:ext cx="8964488" cy="338554"/>
          </a:xfrm>
          <a:prstGeom prst="rect">
            <a:avLst/>
          </a:prstGeom>
          <a:noFill/>
        </p:spPr>
        <p:txBody>
          <a:bodyPr wrap="square" rtlCol="0">
            <a:spAutoFit/>
          </a:bodyPr>
          <a:lstStyle/>
          <a:p>
            <a:r>
              <a:rPr lang="en-CA" sz="1600" dirty="0" smtClean="0"/>
              <a:t>*Population norms from </a:t>
            </a:r>
            <a:r>
              <a:rPr lang="de-DE" sz="1600" dirty="0" smtClean="0"/>
              <a:t>Andrews</a:t>
            </a:r>
            <a:r>
              <a:rPr lang="de-DE" sz="1600" dirty="0"/>
              <a:t>, Kemp, Sunderland, Von Korff, &amp; Ustun (2009</a:t>
            </a:r>
            <a:r>
              <a:rPr lang="de-DE" sz="1600" dirty="0" smtClean="0"/>
              <a:t>).</a:t>
            </a:r>
            <a:r>
              <a:rPr lang="en-CA" sz="1600" dirty="0" smtClean="0"/>
              <a:t> </a:t>
            </a:r>
            <a:endParaRPr lang="en-CA" sz="1600" dirty="0"/>
          </a:p>
        </p:txBody>
      </p:sp>
    </p:spTree>
    <p:extLst>
      <p:ext uri="{BB962C8B-B14F-4D97-AF65-F5344CB8AC3E}">
        <p14:creationId xmlns:p14="http://schemas.microsoft.com/office/powerpoint/2010/main" val="82482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07288" cy="11408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CA" sz="3600" b="1" dirty="0">
                <a:solidFill>
                  <a:schemeClr val="bg1"/>
                </a:solidFill>
              </a:rPr>
              <a:t>SCD users present with a </a:t>
            </a:r>
            <a:r>
              <a:rPr lang="en-CA" sz="3600" b="1" dirty="0" smtClean="0">
                <a:solidFill>
                  <a:schemeClr val="bg1"/>
                </a:solidFill>
              </a:rPr>
              <a:t/>
            </a:r>
            <a:br>
              <a:rPr lang="en-CA" sz="3600" b="1" dirty="0" smtClean="0">
                <a:solidFill>
                  <a:schemeClr val="bg1"/>
                </a:solidFill>
              </a:rPr>
            </a:br>
            <a:r>
              <a:rPr lang="en-CA" sz="3600" b="1" dirty="0" smtClean="0">
                <a:solidFill>
                  <a:schemeClr val="bg1"/>
                </a:solidFill>
              </a:rPr>
              <a:t>wide </a:t>
            </a:r>
            <a:r>
              <a:rPr lang="en-CA" sz="3600" b="1" dirty="0">
                <a:solidFill>
                  <a:schemeClr val="bg1"/>
                </a:solidFill>
              </a:rPr>
              <a:t>range of </a:t>
            </a:r>
            <a:r>
              <a:rPr lang="en-CA" sz="3600" b="1" dirty="0" smtClean="0">
                <a:solidFill>
                  <a:schemeClr val="bg1"/>
                </a:solidFill>
              </a:rPr>
              <a:t>MH difficulties.</a:t>
            </a:r>
            <a:endParaRPr lang="en-CA" sz="3600" b="1" dirty="0">
              <a:solidFill>
                <a:schemeClr val="bg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17523456"/>
              </p:ext>
            </p:extLst>
          </p:nvPr>
        </p:nvGraphicFramePr>
        <p:xfrm>
          <a:off x="179512" y="1196752"/>
          <a:ext cx="9793088"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425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2263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CA" b="1" dirty="0" smtClean="0"/>
              <a:t>Does symptom type moderate the relationship between disability (DV) and days on a wait list(IV)?</a:t>
            </a:r>
            <a:endParaRPr lang="en-CA" b="1" dirty="0"/>
          </a:p>
        </p:txBody>
      </p:sp>
      <p:sp>
        <p:nvSpPr>
          <p:cNvPr id="6" name="Content Placeholder 5"/>
          <p:cNvSpPr>
            <a:spLocks noGrp="1"/>
          </p:cNvSpPr>
          <p:nvPr>
            <p:ph idx="1"/>
          </p:nvPr>
        </p:nvSpPr>
        <p:spPr>
          <a:xfrm>
            <a:off x="457200" y="3789040"/>
            <a:ext cx="8435280" cy="2337123"/>
          </a:xfrm>
        </p:spPr>
        <p:txBody>
          <a:bodyPr>
            <a:normAutofit fontScale="92500" lnSpcReduction="20000"/>
          </a:bodyPr>
          <a:lstStyle/>
          <a:p>
            <a:r>
              <a:rPr lang="en-CA" dirty="0" smtClean="0"/>
              <a:t>Moderated multiple regression</a:t>
            </a:r>
          </a:p>
          <a:p>
            <a:r>
              <a:rPr lang="en-CA" dirty="0" smtClean="0"/>
              <a:t>1</a:t>
            </a:r>
            <a:r>
              <a:rPr lang="en-CA" baseline="30000" dirty="0" smtClean="0"/>
              <a:t>st</a:t>
            </a:r>
            <a:r>
              <a:rPr lang="en-CA" dirty="0" smtClean="0"/>
              <a:t> SDC visit only (baseline data)</a:t>
            </a:r>
          </a:p>
          <a:p>
            <a:r>
              <a:rPr lang="en-CA" dirty="0" err="1" smtClean="0"/>
              <a:t>LogTransformed</a:t>
            </a:r>
            <a:r>
              <a:rPr lang="en-CA" dirty="0" smtClean="0"/>
              <a:t> WHO DAS 2 scores (nonlinear DV)</a:t>
            </a:r>
          </a:p>
          <a:p>
            <a:r>
              <a:rPr lang="en-CA" dirty="0" smtClean="0"/>
              <a:t>DSM-5 measure (moderate/severe = 1, else 0) as dichotomous moderator variables (</a:t>
            </a:r>
            <a:r>
              <a:rPr lang="en-CA" dirty="0" err="1" smtClean="0"/>
              <a:t>wl_x_Sx</a:t>
            </a:r>
            <a:r>
              <a:rPr lang="en-CA" dirty="0" smtClean="0"/>
              <a:t>)</a:t>
            </a:r>
            <a:endParaRPr lang="en-CA" dirty="0"/>
          </a:p>
        </p:txBody>
      </p:sp>
    </p:spTree>
    <p:extLst>
      <p:ext uri="{BB962C8B-B14F-4D97-AF65-F5344CB8AC3E}">
        <p14:creationId xmlns:p14="http://schemas.microsoft.com/office/powerpoint/2010/main" val="3467864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dirty="0" smtClean="0"/>
              <a:t>Mediation</a:t>
            </a:r>
            <a:endParaRPr lang="en-CA" dirty="0"/>
          </a:p>
        </p:txBody>
      </p:sp>
      <p:sp>
        <p:nvSpPr>
          <p:cNvPr id="7" name="Text Placeholder 6"/>
          <p:cNvSpPr>
            <a:spLocks noGrp="1"/>
          </p:cNvSpPr>
          <p:nvPr>
            <p:ph type="body" sz="quarter" idx="3"/>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dirty="0" smtClean="0"/>
              <a:t>Moderation</a:t>
            </a:r>
            <a:endParaRPr lang="en-CA" dirty="0"/>
          </a:p>
        </p:txBody>
      </p:sp>
      <p:pic>
        <p:nvPicPr>
          <p:cNvPr id="1025" name="Content Placeholder 102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544" y="2214016"/>
            <a:ext cx="3951288" cy="3951288"/>
          </a:xfrm>
        </p:spPr>
      </p:pic>
      <p:sp>
        <p:nvSpPr>
          <p:cNvPr id="1034" name="Rectangle 1033"/>
          <p:cNvSpPr/>
          <p:nvPr/>
        </p:nvSpPr>
        <p:spPr>
          <a:xfrm>
            <a:off x="4644008" y="5445224"/>
            <a:ext cx="10801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055937"/>
            <a:ext cx="11033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420767"/>
            <a:ext cx="11033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7" name="TextBox 1036"/>
          <p:cNvSpPr txBox="1"/>
          <p:nvPr/>
        </p:nvSpPr>
        <p:spPr>
          <a:xfrm>
            <a:off x="6300192" y="3135817"/>
            <a:ext cx="504056" cy="584775"/>
          </a:xfrm>
          <a:prstGeom prst="rect">
            <a:avLst/>
          </a:prstGeom>
          <a:noFill/>
        </p:spPr>
        <p:txBody>
          <a:bodyPr wrap="square" rtlCol="0">
            <a:spAutoFit/>
          </a:bodyPr>
          <a:lstStyle/>
          <a:p>
            <a:pPr algn="ctr"/>
            <a:r>
              <a:rPr lang="en-CA" sz="3200" b="1" dirty="0" smtClean="0">
                <a:solidFill>
                  <a:schemeClr val="bg1"/>
                </a:solidFill>
              </a:rPr>
              <a:t>M</a:t>
            </a:r>
            <a:endParaRPr lang="en-CA" b="1" dirty="0">
              <a:solidFill>
                <a:schemeClr val="bg1"/>
              </a:solidFill>
            </a:endParaRPr>
          </a:p>
        </p:txBody>
      </p:sp>
      <p:sp>
        <p:nvSpPr>
          <p:cNvPr id="47" name="TextBox 46"/>
          <p:cNvSpPr txBox="1"/>
          <p:nvPr/>
        </p:nvSpPr>
        <p:spPr>
          <a:xfrm>
            <a:off x="4932040" y="5564437"/>
            <a:ext cx="504056" cy="584775"/>
          </a:xfrm>
          <a:prstGeom prst="rect">
            <a:avLst/>
          </a:prstGeom>
          <a:noFill/>
        </p:spPr>
        <p:txBody>
          <a:bodyPr wrap="square" rtlCol="0">
            <a:spAutoFit/>
          </a:bodyPr>
          <a:lstStyle/>
          <a:p>
            <a:pPr algn="ctr"/>
            <a:r>
              <a:rPr lang="en-CA" sz="3200" b="1" dirty="0">
                <a:solidFill>
                  <a:schemeClr val="bg1"/>
                </a:solidFill>
              </a:rPr>
              <a:t>X</a:t>
            </a:r>
            <a:endParaRPr lang="en-CA" b="1" dirty="0">
              <a:solidFill>
                <a:schemeClr val="bg1"/>
              </a:solidFill>
            </a:endParaRPr>
          </a:p>
        </p:txBody>
      </p:sp>
      <p:sp>
        <p:nvSpPr>
          <p:cNvPr id="48" name="TextBox 47"/>
          <p:cNvSpPr txBox="1"/>
          <p:nvPr/>
        </p:nvSpPr>
        <p:spPr>
          <a:xfrm>
            <a:off x="7895964" y="5512876"/>
            <a:ext cx="504056" cy="584775"/>
          </a:xfrm>
          <a:prstGeom prst="rect">
            <a:avLst/>
          </a:prstGeom>
          <a:noFill/>
        </p:spPr>
        <p:txBody>
          <a:bodyPr wrap="square" rtlCol="0">
            <a:spAutoFit/>
          </a:bodyPr>
          <a:lstStyle/>
          <a:p>
            <a:pPr algn="ctr"/>
            <a:r>
              <a:rPr lang="en-CA" sz="3200" b="1" dirty="0">
                <a:solidFill>
                  <a:schemeClr val="bg1"/>
                </a:solidFill>
              </a:rPr>
              <a:t>Y</a:t>
            </a:r>
            <a:endParaRPr lang="en-CA" b="1" dirty="0">
              <a:solidFill>
                <a:schemeClr val="bg1"/>
              </a:solidFill>
            </a:endParaRPr>
          </a:p>
        </p:txBody>
      </p:sp>
      <p:sp>
        <p:nvSpPr>
          <p:cNvPr id="1044" name="Down Arrow 1043"/>
          <p:cNvSpPr/>
          <p:nvPr/>
        </p:nvSpPr>
        <p:spPr>
          <a:xfrm>
            <a:off x="6475040" y="3957859"/>
            <a:ext cx="180020" cy="1487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5" name="Right Arrow 1044"/>
          <p:cNvSpPr/>
          <p:nvPr/>
        </p:nvSpPr>
        <p:spPr>
          <a:xfrm>
            <a:off x="6012160" y="5793035"/>
            <a:ext cx="1368152" cy="152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57292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b="1" dirty="0" smtClean="0"/>
              <a:t>Results</a:t>
            </a:r>
            <a:endParaRPr lang="en-CA" b="1" dirty="0"/>
          </a:p>
        </p:txBody>
      </p:sp>
      <p:sp>
        <p:nvSpPr>
          <p:cNvPr id="3" name="Content Placeholder 2"/>
          <p:cNvSpPr>
            <a:spLocks noGrp="1"/>
          </p:cNvSpPr>
          <p:nvPr>
            <p:ph sz="half" idx="1"/>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CA" b="1" dirty="0" smtClean="0"/>
              <a:t>Depression </a:t>
            </a:r>
            <a:r>
              <a:rPr lang="en-CA" dirty="0" smtClean="0"/>
              <a:t>                      - 14.6% increase in variation was explained by the addition of the interaction term (Total Adjusted </a:t>
            </a:r>
            <a:r>
              <a:rPr lang="en-US" b="1" dirty="0"/>
              <a:t>R</a:t>
            </a:r>
            <a:r>
              <a:rPr lang="en-US" b="1" baseline="30000" dirty="0"/>
              <a:t>2</a:t>
            </a:r>
            <a:r>
              <a:rPr lang="en-CA" dirty="0" smtClean="0"/>
              <a:t>=.29)</a:t>
            </a:r>
          </a:p>
          <a:p>
            <a:r>
              <a:rPr lang="en-CA" b="1" dirty="0" smtClean="0"/>
              <a:t>Sleep Problems</a:t>
            </a:r>
            <a:r>
              <a:rPr lang="en-CA" dirty="0" smtClean="0"/>
              <a:t>                                 - 9.6% increase (Adjusted </a:t>
            </a:r>
            <a:r>
              <a:rPr lang="en-US" b="1" dirty="0"/>
              <a:t>R</a:t>
            </a:r>
            <a:r>
              <a:rPr lang="en-US" b="1" baseline="30000" dirty="0"/>
              <a:t>2</a:t>
            </a:r>
            <a:r>
              <a:rPr lang="en-CA" dirty="0" smtClean="0"/>
              <a:t> = .31)</a:t>
            </a:r>
          </a:p>
        </p:txBody>
      </p:sp>
      <p:sp>
        <p:nvSpPr>
          <p:cNvPr id="4" name="Content Placeholder 3"/>
          <p:cNvSpPr>
            <a:spLocks noGrp="1"/>
          </p:cNvSpPr>
          <p:nvPr>
            <p:ph sz="half" idx="2"/>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CA" b="1" dirty="0" smtClean="0"/>
              <a:t>Personality Functioning </a:t>
            </a:r>
            <a:r>
              <a:rPr lang="en-CA" dirty="0" smtClean="0"/>
              <a:t>(Adjusted </a:t>
            </a:r>
            <a:r>
              <a:rPr lang="en-US" b="1" dirty="0"/>
              <a:t>R</a:t>
            </a:r>
            <a:r>
              <a:rPr lang="en-US" b="1" baseline="30000" dirty="0"/>
              <a:t>2</a:t>
            </a:r>
            <a:r>
              <a:rPr lang="en-CA" dirty="0" smtClean="0"/>
              <a:t> = .246) and </a:t>
            </a:r>
            <a:r>
              <a:rPr lang="en-CA" b="1" dirty="0" smtClean="0"/>
              <a:t>Somatic Symptoms </a:t>
            </a:r>
            <a:r>
              <a:rPr lang="en-CA" dirty="0" smtClean="0"/>
              <a:t>(Adjusted </a:t>
            </a:r>
            <a:r>
              <a:rPr lang="en-US" b="1" dirty="0"/>
              <a:t>R</a:t>
            </a:r>
            <a:r>
              <a:rPr lang="en-US" b="1" baseline="30000" dirty="0"/>
              <a:t>2</a:t>
            </a:r>
            <a:r>
              <a:rPr lang="en-CA" dirty="0" smtClean="0"/>
              <a:t> = .25) but no significant contribution from moderation</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1091">
            <a:off x="636675" y="7300"/>
            <a:ext cx="1290122" cy="124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92280" y="5373216"/>
            <a:ext cx="1829271"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078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756510595"/>
              </p:ext>
            </p:extLst>
          </p:nvPr>
        </p:nvGraphicFramePr>
        <p:xfrm>
          <a:off x="380822" y="314346"/>
          <a:ext cx="8373616" cy="49580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47150" y="5301208"/>
            <a:ext cx="864096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dirty="0" smtClean="0"/>
              <a:t>Same pattern of </a:t>
            </a:r>
            <a:r>
              <a:rPr lang="en-CA" sz="2400" b="1" dirty="0" smtClean="0"/>
              <a:t>shorter wait times with greater disability </a:t>
            </a:r>
            <a:r>
              <a:rPr lang="en-CA" sz="2400" dirty="0" smtClean="0"/>
              <a:t>in Anger, Anxiety (2X), Mania, Somatic Symptoms, Memory Problems, Repetitive Thoughts/Behaviours, Dissociation, Substance Use, .</a:t>
            </a:r>
            <a:endParaRPr lang="en-CA" sz="2400" dirty="0"/>
          </a:p>
        </p:txBody>
      </p:sp>
    </p:spTree>
    <p:extLst>
      <p:ext uri="{BB962C8B-B14F-4D97-AF65-F5344CB8AC3E}">
        <p14:creationId xmlns:p14="http://schemas.microsoft.com/office/powerpoint/2010/main" val="3866311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77" b="6509"/>
          <a:stretch/>
        </p:blipFill>
        <p:spPr bwMode="auto">
          <a:xfrm>
            <a:off x="1828800" y="1916832"/>
            <a:ext cx="5367337" cy="423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noGrp="1"/>
          </p:cNvSpPr>
          <p:nvPr>
            <p:ph type="title"/>
          </p:nvPr>
        </p:nvSpPr>
        <p:spPr>
          <a:xfrm>
            <a:off x="89756" y="826706"/>
            <a:ext cx="896448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b="1" dirty="0" smtClean="0"/>
              <a:t>Trend toward a relationship between number of significant symptom domains and wait days (</a:t>
            </a:r>
            <a:r>
              <a:rPr lang="en-CA" sz="2400" b="1" dirty="0" err="1" smtClean="0"/>
              <a:t>n.s</a:t>
            </a:r>
            <a:r>
              <a:rPr lang="en-CA" sz="2400" b="1" dirty="0" smtClean="0"/>
              <a:t>.).</a:t>
            </a:r>
            <a:endParaRPr lang="en-CA" sz="2400" dirty="0"/>
          </a:p>
        </p:txBody>
      </p:sp>
      <p:sp>
        <p:nvSpPr>
          <p:cNvPr id="2" name="TextBox 1"/>
          <p:cNvSpPr txBox="1"/>
          <p:nvPr/>
        </p:nvSpPr>
        <p:spPr>
          <a:xfrm>
            <a:off x="2267744" y="6354270"/>
            <a:ext cx="4608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b="1" dirty="0" smtClean="0"/>
              <a:t># DSM-5 Domains in Moderate/Severe Range</a:t>
            </a:r>
            <a:endParaRPr lang="en-CA" b="1" dirty="0"/>
          </a:p>
        </p:txBody>
      </p:sp>
      <p:sp>
        <p:nvSpPr>
          <p:cNvPr id="3" name="TextBox 2"/>
          <p:cNvSpPr txBox="1"/>
          <p:nvPr/>
        </p:nvSpPr>
        <p:spPr>
          <a:xfrm rot="16200000">
            <a:off x="-511007" y="3791189"/>
            <a:ext cx="3830015" cy="36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dirty="0" smtClean="0"/>
              <a:t># Days on Wait List</a:t>
            </a:r>
            <a:endParaRPr lang="en-CA" dirty="0"/>
          </a:p>
        </p:txBody>
      </p:sp>
    </p:spTree>
    <p:extLst>
      <p:ext uri="{BB962C8B-B14F-4D97-AF65-F5344CB8AC3E}">
        <p14:creationId xmlns:p14="http://schemas.microsoft.com/office/powerpoint/2010/main" val="278762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dirty="0" smtClean="0"/>
              <a:t>Limitations of SDC</a:t>
            </a:r>
            <a:endParaRPr lang="en-CA"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CA" dirty="0" smtClean="0"/>
              <a:t>Not appropriate for everyone (e.g. scheduling time away from work, childcare)</a:t>
            </a:r>
          </a:p>
          <a:p>
            <a:r>
              <a:rPr lang="en-CA" dirty="0" smtClean="0"/>
              <a:t>Can not always get appointment</a:t>
            </a:r>
          </a:p>
          <a:p>
            <a:r>
              <a:rPr lang="en-CA" dirty="0" smtClean="0"/>
              <a:t>Potential of using SDC as ‘quick fix’ rather than using healthy coping mechanisms</a:t>
            </a:r>
            <a:endParaRPr lang="en-CA" dirty="0"/>
          </a:p>
        </p:txBody>
      </p:sp>
    </p:spTree>
    <p:extLst>
      <p:ext uri="{BB962C8B-B14F-4D97-AF65-F5344CB8AC3E}">
        <p14:creationId xmlns:p14="http://schemas.microsoft.com/office/powerpoint/2010/main" val="2384363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32"/>
            <a:ext cx="2483768" cy="687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9792" y="335845"/>
            <a:ext cx="6264696" cy="6186309"/>
          </a:xfrm>
          <a:prstGeom prst="rect">
            <a:avLst/>
          </a:prstGeom>
        </p:spPr>
        <p:txBody>
          <a:bodyPr wrap="square">
            <a:spAutoFit/>
          </a:bodyPr>
          <a:lstStyle/>
          <a:p>
            <a:r>
              <a:rPr lang="en-CA" sz="3600" b="1" dirty="0" smtClean="0"/>
              <a:t>Conclusions</a:t>
            </a:r>
          </a:p>
          <a:p>
            <a:endParaRPr lang="en-CA" sz="3600" dirty="0"/>
          </a:p>
          <a:p>
            <a:pPr marL="571500" indent="-571500">
              <a:buFont typeface="Arial" panose="020B0604020202020204" pitchFamily="34" charset="0"/>
              <a:buChar char="•"/>
            </a:pPr>
            <a:r>
              <a:rPr lang="en-CA" sz="3600" dirty="0" smtClean="0"/>
              <a:t>SDC clients have diverse needs</a:t>
            </a:r>
            <a:endParaRPr lang="en-CA" sz="3600" dirty="0"/>
          </a:p>
          <a:p>
            <a:pPr marL="571500" indent="-571500">
              <a:buFont typeface="Arial" panose="020B0604020202020204" pitchFamily="34" charset="0"/>
              <a:buChar char="•"/>
            </a:pPr>
            <a:r>
              <a:rPr lang="en-CA" sz="3600" dirty="0" smtClean="0"/>
              <a:t>SDC clients have significant impairment when they access it</a:t>
            </a:r>
          </a:p>
          <a:p>
            <a:pPr marL="571500" indent="-571500">
              <a:buFont typeface="Arial" panose="020B0604020202020204" pitchFamily="34" charset="0"/>
              <a:buChar char="•"/>
            </a:pPr>
            <a:r>
              <a:rPr lang="en-CA" sz="3600" dirty="0" smtClean="0"/>
              <a:t>Depression and Sleep problems moderate relationship b/t wait and disability</a:t>
            </a:r>
            <a:endParaRPr lang="en-CA" sz="3600" dirty="0"/>
          </a:p>
        </p:txBody>
      </p:sp>
    </p:spTree>
    <p:extLst>
      <p:ext uri="{BB962C8B-B14F-4D97-AF65-F5344CB8AC3E}">
        <p14:creationId xmlns:p14="http://schemas.microsoft.com/office/powerpoint/2010/main" val="323049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6451"/>
            <a:ext cx="9144000" cy="5151549"/>
          </a:xfrm>
          <a:prstGeom prst="rect">
            <a:avLst/>
          </a:prstGeom>
        </p:spPr>
      </p:pic>
      <p:sp>
        <p:nvSpPr>
          <p:cNvPr id="5" name="TextBox 4"/>
          <p:cNvSpPr txBox="1"/>
          <p:nvPr/>
        </p:nvSpPr>
        <p:spPr>
          <a:xfrm>
            <a:off x="323528" y="26049"/>
            <a:ext cx="8568952" cy="1938992"/>
          </a:xfrm>
          <a:prstGeom prst="rect">
            <a:avLst/>
          </a:prstGeom>
          <a:noFill/>
        </p:spPr>
        <p:txBody>
          <a:bodyPr wrap="square" rtlCol="0">
            <a:spAutoFit/>
          </a:bodyPr>
          <a:lstStyle/>
          <a:p>
            <a:r>
              <a:rPr lang="en-CA" sz="3600" dirty="0">
                <a:solidFill>
                  <a:schemeClr val="tx2">
                    <a:lumMod val="75000"/>
                  </a:schemeClr>
                </a:solidFill>
              </a:rPr>
              <a:t>Conflict of Interest Declaration: </a:t>
            </a:r>
            <a:endParaRPr lang="en-CA" sz="3600" dirty="0" smtClean="0">
              <a:solidFill>
                <a:schemeClr val="tx2">
                  <a:lumMod val="75000"/>
                </a:schemeClr>
              </a:solidFill>
            </a:endParaRPr>
          </a:p>
          <a:p>
            <a:r>
              <a:rPr lang="en-CA" sz="3600" dirty="0" smtClean="0">
                <a:solidFill>
                  <a:schemeClr val="tx2">
                    <a:lumMod val="75000"/>
                  </a:schemeClr>
                </a:solidFill>
              </a:rPr>
              <a:t>Nothing </a:t>
            </a:r>
            <a:r>
              <a:rPr lang="en-CA" sz="3600" dirty="0">
                <a:solidFill>
                  <a:schemeClr val="tx2">
                    <a:lumMod val="75000"/>
                  </a:schemeClr>
                </a:solidFill>
              </a:rPr>
              <a:t>to </a:t>
            </a:r>
            <a:r>
              <a:rPr lang="en-CA" sz="3600" dirty="0" smtClean="0">
                <a:solidFill>
                  <a:schemeClr val="tx2">
                    <a:lumMod val="75000"/>
                  </a:schemeClr>
                </a:solidFill>
              </a:rPr>
              <a:t>Disclose</a:t>
            </a:r>
          </a:p>
          <a:p>
            <a:r>
              <a:rPr lang="en-CA" sz="2400" dirty="0" smtClean="0">
                <a:solidFill>
                  <a:schemeClr val="tx2">
                    <a:lumMod val="75000"/>
                  </a:schemeClr>
                </a:solidFill>
              </a:rPr>
              <a:t>No author has any </a:t>
            </a:r>
            <a:r>
              <a:rPr lang="en-CA" sz="2400" dirty="0">
                <a:solidFill>
                  <a:schemeClr val="tx2">
                    <a:lumMod val="75000"/>
                  </a:schemeClr>
                </a:solidFill>
              </a:rPr>
              <a:t>financial or personal relationships to </a:t>
            </a:r>
            <a:r>
              <a:rPr lang="en-CA" sz="2400" dirty="0" smtClean="0">
                <a:solidFill>
                  <a:schemeClr val="tx2">
                    <a:lumMod val="75000"/>
                  </a:schemeClr>
                </a:solidFill>
              </a:rPr>
              <a:t>disclose. </a:t>
            </a:r>
            <a:r>
              <a:rPr lang="en-CA" sz="3600" dirty="0">
                <a:solidFill>
                  <a:schemeClr val="tx2">
                    <a:lumMod val="75000"/>
                  </a:schemeClr>
                </a:solidFill>
              </a:rPr>
              <a:t/>
            </a:r>
            <a:br>
              <a:rPr lang="en-CA" sz="3600" dirty="0">
                <a:solidFill>
                  <a:schemeClr val="tx2">
                    <a:lumMod val="75000"/>
                  </a:schemeClr>
                </a:solidFill>
              </a:rPr>
            </a:br>
            <a:endParaRPr lang="en-CA" sz="2400" dirty="0">
              <a:solidFill>
                <a:schemeClr val="tx2">
                  <a:lumMod val="75000"/>
                </a:schemeClr>
              </a:solidFill>
            </a:endParaRPr>
          </a:p>
        </p:txBody>
      </p:sp>
      <p:sp>
        <p:nvSpPr>
          <p:cNvPr id="6" name="TextBox 5"/>
          <p:cNvSpPr txBox="1"/>
          <p:nvPr/>
        </p:nvSpPr>
        <p:spPr>
          <a:xfrm>
            <a:off x="7020272" y="6525344"/>
            <a:ext cx="2123728" cy="307777"/>
          </a:xfrm>
          <a:prstGeom prst="rect">
            <a:avLst/>
          </a:prstGeom>
          <a:noFill/>
        </p:spPr>
        <p:txBody>
          <a:bodyPr wrap="square" rtlCol="0">
            <a:spAutoFit/>
          </a:bodyPr>
          <a:lstStyle/>
          <a:p>
            <a:pPr algn="r"/>
            <a:r>
              <a:rPr lang="en-CA" sz="1400" dirty="0" smtClean="0">
                <a:solidFill>
                  <a:schemeClr val="bg1"/>
                </a:solidFill>
              </a:rPr>
              <a:t>Max Bailey, 2014</a:t>
            </a:r>
            <a:endParaRPr lang="en-CA" sz="1400" dirty="0">
              <a:solidFill>
                <a:schemeClr val="bg1"/>
              </a:solidFill>
            </a:endParaRPr>
          </a:p>
        </p:txBody>
      </p:sp>
    </p:spTree>
    <p:extLst>
      <p:ext uri="{BB962C8B-B14F-4D97-AF65-F5344CB8AC3E}">
        <p14:creationId xmlns:p14="http://schemas.microsoft.com/office/powerpoint/2010/main" val="2380162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310"/>
          <a:stretch/>
        </p:blipFill>
        <p:spPr>
          <a:xfrm>
            <a:off x="0" y="0"/>
            <a:ext cx="369137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948" y="207190"/>
            <a:ext cx="2202180" cy="186385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5048" y="2317366"/>
            <a:ext cx="3023142"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7636" y="354109"/>
            <a:ext cx="1492521" cy="15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799" y="2678914"/>
            <a:ext cx="26701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92948" y="4797152"/>
            <a:ext cx="4699532" cy="1800493"/>
          </a:xfrm>
          <a:prstGeom prst="rect">
            <a:avLst/>
          </a:prstGeom>
          <a:noFill/>
        </p:spPr>
        <p:txBody>
          <a:bodyPr wrap="square" rtlCol="0">
            <a:spAutoFit/>
          </a:bodyPr>
          <a:lstStyle/>
          <a:p>
            <a:r>
              <a:rPr lang="en-CA" sz="3500" b="1" dirty="0" smtClean="0">
                <a:solidFill>
                  <a:schemeClr val="tx2">
                    <a:lumMod val="75000"/>
                  </a:schemeClr>
                </a:solidFill>
              </a:rPr>
              <a:t>Questions?  Comments?</a:t>
            </a:r>
          </a:p>
          <a:p>
            <a:endParaRPr lang="en-CA" dirty="0" smtClean="0"/>
          </a:p>
          <a:p>
            <a:endParaRPr lang="en-CA" dirty="0"/>
          </a:p>
          <a:p>
            <a:pPr algn="ctr"/>
            <a:endParaRPr lang="en-CA" sz="2000" dirty="0" smtClean="0">
              <a:solidFill>
                <a:schemeClr val="tx2">
                  <a:lumMod val="75000"/>
                </a:schemeClr>
              </a:solidFill>
            </a:endParaRPr>
          </a:p>
          <a:p>
            <a:pPr algn="ctr"/>
            <a:r>
              <a:rPr lang="en-CA" sz="2000" dirty="0" smtClean="0">
                <a:solidFill>
                  <a:schemeClr val="tx2">
                    <a:lumMod val="75000"/>
                  </a:schemeClr>
                </a:solidFill>
              </a:rPr>
              <a:t>skbailey@lakeheadu.ca</a:t>
            </a:r>
            <a:endParaRPr lang="en-CA" sz="2000" dirty="0">
              <a:solidFill>
                <a:schemeClr val="tx2">
                  <a:lumMod val="75000"/>
                </a:schemeClr>
              </a:solidFill>
            </a:endParaRPr>
          </a:p>
        </p:txBody>
      </p:sp>
    </p:spTree>
    <p:extLst>
      <p:ext uri="{BB962C8B-B14F-4D97-AF65-F5344CB8AC3E}">
        <p14:creationId xmlns:p14="http://schemas.microsoft.com/office/powerpoint/2010/main" val="79818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74042"/>
          </a:xfrm>
        </p:spPr>
        <p:txBody>
          <a:bodyPr>
            <a:normAutofit fontScale="90000"/>
          </a:bodyPr>
          <a:lstStyle/>
          <a:p>
            <a:r>
              <a:rPr lang="en-CA" dirty="0" smtClean="0"/>
              <a:t>ABSTRACT</a:t>
            </a:r>
            <a:endParaRPr lang="en-CA" dirty="0"/>
          </a:p>
        </p:txBody>
      </p:sp>
      <p:sp>
        <p:nvSpPr>
          <p:cNvPr id="6" name="Content Placeholder 5"/>
          <p:cNvSpPr>
            <a:spLocks noGrp="1"/>
          </p:cNvSpPr>
          <p:nvPr>
            <p:ph idx="1"/>
          </p:nvPr>
        </p:nvSpPr>
        <p:spPr>
          <a:xfrm>
            <a:off x="467544" y="620688"/>
            <a:ext cx="8229600" cy="5976664"/>
          </a:xfrm>
        </p:spPr>
        <p:txBody>
          <a:bodyPr>
            <a:noAutofit/>
          </a:bodyPr>
          <a:lstStyle/>
          <a:p>
            <a:pPr marL="0" indent="0">
              <a:buNone/>
            </a:pPr>
            <a:r>
              <a:rPr lang="en-CA" sz="1600" b="1" dirty="0"/>
              <a:t>Introduction:</a:t>
            </a:r>
            <a:r>
              <a:rPr lang="en-CA" sz="1600" dirty="0"/>
              <a:t> Rising demand for counselling has led to lengthy wait times in community mental health settings. Long wait times for mental health treatment can result in increased symptom burden, prolonged suffering, personal and professional consequences, increased likelihood of relapse, increased reliance on acute care services, and may even be a barrier to care. Same Day Counselling (SDC) provides clients with an opportunity to access counselling services on the day(s) they need it, as often as they need it, without prolonged waiting.</a:t>
            </a:r>
          </a:p>
          <a:p>
            <a:pPr marL="0" indent="0">
              <a:buNone/>
            </a:pPr>
            <a:r>
              <a:rPr lang="en-CA" sz="1600" b="1" dirty="0"/>
              <a:t>Methodology:</a:t>
            </a:r>
            <a:r>
              <a:rPr lang="en-CA" sz="1600" dirty="0"/>
              <a:t> Questionnaires were used to collect clinical, demographic, and patient satisfaction information at baseline and follow-up. Following the sessions, counsellors completed a brief checklist of session targets and interventions used. Descriptive statistics were analysed and multiple regression was used to investigate the relationships between length of time waiting for services and disability.</a:t>
            </a:r>
          </a:p>
          <a:p>
            <a:pPr marL="0" indent="0">
              <a:buNone/>
            </a:pPr>
            <a:r>
              <a:rPr lang="en-CA" sz="1600" b="1" dirty="0"/>
              <a:t>Results:</a:t>
            </a:r>
            <a:r>
              <a:rPr lang="en-CA" sz="1600" dirty="0"/>
              <a:t> The average number of days on the wait list for individual counseling before accessing SDC was 152 days (range: 0-489). Global disability (WHODAS 2) was very high compared with other outpatient mental health populations, M=18.6 (SD=11.17); MH community: M=4.4 (SD=6.0) but was not directly related to wait length. On average, SDC patients presented with clinically significant symptoms in the moderate to severe range in 6 diagnostic categories. Moderated multiple regression will be used to determine whether specific symptoms (e.g. clinically significant depression) moderates the relationship between disability and wait time for mental health services.</a:t>
            </a:r>
          </a:p>
          <a:p>
            <a:pPr marL="0" indent="0">
              <a:buNone/>
            </a:pPr>
            <a:r>
              <a:rPr lang="en-CA" sz="1600" b="1" dirty="0"/>
              <a:t>Conclusions:</a:t>
            </a:r>
            <a:r>
              <a:rPr lang="en-CA" sz="1600" dirty="0"/>
              <a:t> The relationship between treatment delay and symptom change is complex. It is important to investigate whether long wait times have a more detrimental effect for the functioning of clients with certain clinical presentations. Clients who access SDC do, on average, experience relief of their MH symptoms at follow up</a:t>
            </a:r>
            <a:r>
              <a:rPr lang="en-CA" sz="1600" dirty="0" smtClean="0"/>
              <a:t>.</a:t>
            </a:r>
            <a:endParaRPr lang="en-CA" sz="1600" dirty="0"/>
          </a:p>
        </p:txBody>
      </p:sp>
    </p:spTree>
    <p:extLst>
      <p:ext uri="{BB962C8B-B14F-4D97-AF65-F5344CB8AC3E}">
        <p14:creationId xmlns:p14="http://schemas.microsoft.com/office/powerpoint/2010/main" val="96145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32"/>
            <a:ext cx="2483768" cy="687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9792" y="612844"/>
            <a:ext cx="6030416" cy="5632311"/>
          </a:xfrm>
          <a:prstGeom prst="rect">
            <a:avLst/>
          </a:prstGeom>
        </p:spPr>
        <p:txBody>
          <a:bodyPr wrap="square">
            <a:spAutoFit/>
          </a:bodyPr>
          <a:lstStyle/>
          <a:p>
            <a:pPr marL="514350" indent="-514350">
              <a:buFont typeface="Arial" panose="020B0604020202020204" pitchFamily="34" charset="0"/>
              <a:buAutoNum type="arabicPeriod"/>
            </a:pPr>
            <a:r>
              <a:rPr lang="en-US" sz="3600" dirty="0"/>
              <a:t>Describe Same Day Counselling (SDC) and the characteristics of patients who use it.</a:t>
            </a:r>
          </a:p>
          <a:p>
            <a:pPr marL="514350" indent="-514350">
              <a:buFont typeface="Arial" panose="020B0604020202020204" pitchFamily="34" charset="0"/>
              <a:buAutoNum type="arabicPeriod"/>
            </a:pPr>
            <a:r>
              <a:rPr lang="en-US" sz="3600" dirty="0"/>
              <a:t>Compare the moderating effect of MH symptoms on the relationship between self-reported disability and days on wait list for treatment.</a:t>
            </a:r>
            <a:endParaRPr lang="en-CA" sz="3600" dirty="0"/>
          </a:p>
        </p:txBody>
      </p:sp>
    </p:spTree>
    <p:extLst>
      <p:ext uri="{BB962C8B-B14F-4D97-AF65-F5344CB8AC3E}">
        <p14:creationId xmlns:p14="http://schemas.microsoft.com/office/powerpoint/2010/main" val="3150855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764704"/>
            <a:ext cx="8229600" cy="2448272"/>
          </a:xfrm>
        </p:spPr>
        <p:txBody>
          <a:bodyPr>
            <a:normAutofit fontScale="90000"/>
          </a:bodyPr>
          <a:lstStyle/>
          <a:p>
            <a:r>
              <a:rPr lang="en-CA" dirty="0" smtClean="0">
                <a:solidFill>
                  <a:schemeClr val="bg1"/>
                </a:solidFill>
              </a:rPr>
              <a:t>“The burden imposed by delayed treatment is often significant and must not be ignored.” </a:t>
            </a:r>
            <a:br>
              <a:rPr lang="en-CA" dirty="0" smtClean="0">
                <a:solidFill>
                  <a:schemeClr val="bg1"/>
                </a:solidFill>
              </a:rPr>
            </a:br>
            <a:r>
              <a:rPr lang="en-CA" sz="3600" dirty="0" smtClean="0">
                <a:solidFill>
                  <a:schemeClr val="bg1"/>
                </a:solidFill>
              </a:rPr>
              <a:t>Dr. Brian Day, Fraser Institute (2013)</a:t>
            </a:r>
            <a:endParaRPr lang="en-CA" dirty="0">
              <a:solidFill>
                <a:schemeClr val="bg1"/>
              </a:solidFill>
            </a:endParaRPr>
          </a:p>
        </p:txBody>
      </p:sp>
      <p:sp>
        <p:nvSpPr>
          <p:cNvPr id="9" name="TextBox 8"/>
          <p:cNvSpPr txBox="1"/>
          <p:nvPr/>
        </p:nvSpPr>
        <p:spPr>
          <a:xfrm>
            <a:off x="0" y="4410635"/>
            <a:ext cx="3312368" cy="2308324"/>
          </a:xfrm>
          <a:prstGeom prst="rect">
            <a:avLst/>
          </a:prstGeom>
          <a:noFill/>
        </p:spPr>
        <p:txBody>
          <a:bodyPr wrap="square" rtlCol="0">
            <a:spAutoFit/>
          </a:bodyPr>
          <a:lstStyle/>
          <a:p>
            <a:r>
              <a:rPr lang="en-CA" sz="2400" dirty="0" smtClean="0">
                <a:solidFill>
                  <a:schemeClr val="bg1"/>
                </a:solidFill>
              </a:rPr>
              <a:t>↑ Mental anguish</a:t>
            </a:r>
          </a:p>
          <a:p>
            <a:r>
              <a:rPr lang="en-CA" sz="2400" dirty="0" smtClean="0">
                <a:solidFill>
                  <a:schemeClr val="bg1"/>
                </a:solidFill>
              </a:rPr>
              <a:t>↑ Symptom burden</a:t>
            </a:r>
          </a:p>
          <a:p>
            <a:r>
              <a:rPr lang="en-CA" sz="2400" dirty="0" smtClean="0">
                <a:solidFill>
                  <a:schemeClr val="bg1"/>
                </a:solidFill>
              </a:rPr>
              <a:t>↑ Suffering</a:t>
            </a:r>
          </a:p>
          <a:p>
            <a:r>
              <a:rPr lang="en-CA" sz="2400" dirty="0" smtClean="0">
                <a:solidFill>
                  <a:schemeClr val="bg1"/>
                </a:solidFill>
              </a:rPr>
              <a:t>↑ Relapse</a:t>
            </a:r>
          </a:p>
          <a:p>
            <a:r>
              <a:rPr lang="en-CA" sz="2400" dirty="0" smtClean="0">
                <a:solidFill>
                  <a:schemeClr val="bg1"/>
                </a:solidFill>
              </a:rPr>
              <a:t>↑ Use of Acute Care</a:t>
            </a:r>
          </a:p>
          <a:p>
            <a:r>
              <a:rPr lang="en-CA" sz="2400" dirty="0" smtClean="0">
                <a:solidFill>
                  <a:schemeClr val="bg1"/>
                </a:solidFill>
              </a:rPr>
              <a:t>↑ No-shows, drop out</a:t>
            </a:r>
            <a:endParaRPr lang="en-CA" dirty="0">
              <a:solidFill>
                <a:schemeClr val="bg1"/>
              </a:solidFill>
            </a:endParaRPr>
          </a:p>
        </p:txBody>
      </p:sp>
      <p:sp>
        <p:nvSpPr>
          <p:cNvPr id="11" name="Rectangle 10"/>
          <p:cNvSpPr/>
          <p:nvPr/>
        </p:nvSpPr>
        <p:spPr>
          <a:xfrm>
            <a:off x="3062702" y="4410635"/>
            <a:ext cx="3018596" cy="2308324"/>
          </a:xfrm>
          <a:prstGeom prst="rect">
            <a:avLst/>
          </a:prstGeom>
        </p:spPr>
        <p:txBody>
          <a:bodyPr wrap="square">
            <a:spAutoFit/>
          </a:bodyPr>
          <a:lstStyle/>
          <a:p>
            <a:r>
              <a:rPr lang="en-CA" sz="2400" dirty="0" smtClean="0">
                <a:solidFill>
                  <a:schemeClr val="bg1"/>
                </a:solidFill>
              </a:rPr>
              <a:t>↓ Productivity in work and leisure</a:t>
            </a:r>
          </a:p>
          <a:p>
            <a:r>
              <a:rPr lang="en-CA" sz="2400" dirty="0" smtClean="0">
                <a:solidFill>
                  <a:schemeClr val="bg1"/>
                </a:solidFill>
              </a:rPr>
              <a:t>↓ Employment</a:t>
            </a:r>
          </a:p>
          <a:p>
            <a:r>
              <a:rPr lang="en-CA" sz="2400" dirty="0" smtClean="0">
                <a:solidFill>
                  <a:schemeClr val="bg1"/>
                </a:solidFill>
              </a:rPr>
              <a:t>↓ Earnings</a:t>
            </a:r>
          </a:p>
          <a:p>
            <a:r>
              <a:rPr lang="en-CA" sz="2400" dirty="0" smtClean="0">
                <a:solidFill>
                  <a:schemeClr val="bg1"/>
                </a:solidFill>
              </a:rPr>
              <a:t>↓ Health outcomes</a:t>
            </a:r>
          </a:p>
          <a:p>
            <a:r>
              <a:rPr lang="en-CA" sz="2400" dirty="0" smtClean="0">
                <a:solidFill>
                  <a:schemeClr val="bg1"/>
                </a:solidFill>
              </a:rPr>
              <a:t>↓ Engagement</a:t>
            </a:r>
          </a:p>
        </p:txBody>
      </p:sp>
      <p:sp>
        <p:nvSpPr>
          <p:cNvPr id="13" name="Rectangle 12"/>
          <p:cNvSpPr/>
          <p:nvPr/>
        </p:nvSpPr>
        <p:spPr>
          <a:xfrm>
            <a:off x="6444208" y="4455010"/>
            <a:ext cx="2520280" cy="1938992"/>
          </a:xfrm>
          <a:prstGeom prst="rect">
            <a:avLst/>
          </a:prstGeom>
        </p:spPr>
        <p:txBody>
          <a:bodyPr wrap="square">
            <a:spAutoFit/>
          </a:bodyPr>
          <a:lstStyle/>
          <a:p>
            <a:r>
              <a:rPr lang="en-CA" sz="2400" dirty="0" smtClean="0">
                <a:solidFill>
                  <a:schemeClr val="bg1"/>
                </a:solidFill>
              </a:rPr>
              <a:t>→ Impacts on personal relationships and ability to engage with others</a:t>
            </a:r>
            <a:endParaRPr lang="en-CA" sz="2400" dirty="0">
              <a:solidFill>
                <a:schemeClr val="bg1"/>
              </a:solidFill>
            </a:endParaRPr>
          </a:p>
        </p:txBody>
      </p:sp>
    </p:spTree>
    <p:extLst>
      <p:ext uri="{BB962C8B-B14F-4D97-AF65-F5344CB8AC3E}">
        <p14:creationId xmlns:p14="http://schemas.microsoft.com/office/powerpoint/2010/main" val="45028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2915816" y="2151727"/>
            <a:ext cx="5443336" cy="2554545"/>
          </a:xfrm>
          <a:prstGeom prst="rect">
            <a:avLst/>
          </a:prstGeom>
          <a:noFill/>
        </p:spPr>
        <p:txBody>
          <a:bodyPr wrap="square" rtlCol="0">
            <a:spAutoFit/>
          </a:bodyPr>
          <a:lstStyle/>
          <a:p>
            <a:pPr algn="ctr"/>
            <a:r>
              <a:rPr lang="en-CA" sz="2800" dirty="0" smtClean="0"/>
              <a:t>Provide access to the right combination of services, treatments, and supports, </a:t>
            </a:r>
            <a:r>
              <a:rPr lang="en-CA" sz="2800" b="1" dirty="0" smtClean="0"/>
              <a:t>when</a:t>
            </a:r>
            <a:r>
              <a:rPr lang="en-CA" sz="2800" dirty="0" smtClean="0"/>
              <a:t> and </a:t>
            </a:r>
            <a:r>
              <a:rPr lang="en-CA" sz="2800" b="1" dirty="0" smtClean="0"/>
              <a:t>where</a:t>
            </a:r>
            <a:r>
              <a:rPr lang="en-CA" sz="2800" dirty="0" smtClean="0"/>
              <a:t> people need them.</a:t>
            </a:r>
          </a:p>
          <a:p>
            <a:pPr algn="ctr"/>
            <a:endParaRPr lang="en-CA" sz="600" dirty="0" smtClean="0"/>
          </a:p>
          <a:p>
            <a:pPr algn="ctr"/>
            <a:endParaRPr lang="en-CA" sz="600" dirty="0" smtClean="0"/>
          </a:p>
          <a:p>
            <a:pPr algn="ctr"/>
            <a:r>
              <a:rPr lang="en-CA" dirty="0" smtClean="0"/>
              <a:t>“CHANGING DIRECTIONS CHANGING LIVES: The Mental Health Strategy for Canada” (2012)</a:t>
            </a:r>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32"/>
            <a:ext cx="2483768" cy="687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6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32"/>
            <a:ext cx="2483768" cy="687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59832" y="1166842"/>
            <a:ext cx="5616624" cy="4524315"/>
          </a:xfrm>
          <a:prstGeom prst="rect">
            <a:avLst/>
          </a:prstGeom>
        </p:spPr>
        <p:txBody>
          <a:bodyPr wrap="square">
            <a:spAutoFit/>
          </a:bodyPr>
          <a:lstStyle/>
          <a:p>
            <a:r>
              <a:rPr lang="en-CA" sz="3600" b="1" dirty="0"/>
              <a:t>The mantra of Same Day Counselling….</a:t>
            </a:r>
          </a:p>
          <a:p>
            <a:endParaRPr lang="en-CA" sz="3600" dirty="0"/>
          </a:p>
          <a:p>
            <a:endParaRPr lang="en-CA" sz="3600" dirty="0"/>
          </a:p>
          <a:p>
            <a:r>
              <a:rPr lang="en-CA" sz="3600" dirty="0"/>
              <a:t>Get a counselling appointment </a:t>
            </a:r>
          </a:p>
          <a:p>
            <a:r>
              <a:rPr lang="en-CA" sz="3600" dirty="0"/>
              <a:t>on the day(s) you need it, </a:t>
            </a:r>
          </a:p>
          <a:p>
            <a:r>
              <a:rPr lang="en-CA" sz="3600" dirty="0"/>
              <a:t>as often as you need it. </a:t>
            </a:r>
          </a:p>
        </p:txBody>
      </p:sp>
    </p:spTree>
    <p:extLst>
      <p:ext uri="{BB962C8B-B14F-4D97-AF65-F5344CB8AC3E}">
        <p14:creationId xmlns:p14="http://schemas.microsoft.com/office/powerpoint/2010/main" val="178311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3648" y="1700808"/>
            <a:ext cx="6984776" cy="2677656"/>
          </a:xfrm>
          <a:prstGeom prst="rect">
            <a:avLst/>
          </a:prstGeom>
          <a:noFill/>
        </p:spPr>
        <p:txBody>
          <a:bodyPr wrap="square" rtlCol="0">
            <a:spAutoFit/>
          </a:bodyPr>
          <a:lstStyle/>
          <a:p>
            <a:pPr marL="457200" indent="-457200">
              <a:buFont typeface="Arial" panose="020B0604020202020204" pitchFamily="34" charset="0"/>
              <a:buChar char="•"/>
            </a:pPr>
            <a:r>
              <a:rPr lang="en-CA" sz="2800" dirty="0" smtClean="0"/>
              <a:t>Client satisfaction</a:t>
            </a:r>
          </a:p>
          <a:p>
            <a:pPr marL="457200" indent="-457200">
              <a:buFont typeface="Arial" panose="020B0604020202020204" pitchFamily="34" charset="0"/>
              <a:buChar char="•"/>
            </a:pPr>
            <a:r>
              <a:rPr lang="en-CA" sz="2800" dirty="0" smtClean="0"/>
              <a:t>Improvements after one session</a:t>
            </a:r>
          </a:p>
          <a:p>
            <a:pPr marL="457200" indent="-457200">
              <a:buFont typeface="Arial" panose="020B0604020202020204" pitchFamily="34" charset="0"/>
              <a:buChar char="•"/>
            </a:pPr>
            <a:r>
              <a:rPr lang="en-CA" sz="2800" dirty="0" smtClean="0"/>
              <a:t>Shorter waitlists</a:t>
            </a:r>
          </a:p>
          <a:p>
            <a:pPr marL="457200" indent="-457200">
              <a:buFont typeface="Arial" panose="020B0604020202020204" pitchFamily="34" charset="0"/>
              <a:buChar char="•"/>
            </a:pPr>
            <a:r>
              <a:rPr lang="en-CA" sz="2800" dirty="0" smtClean="0"/>
              <a:t>Greater access to MH care</a:t>
            </a:r>
          </a:p>
          <a:p>
            <a:pPr marL="457200" indent="-457200">
              <a:buFont typeface="Arial" panose="020B0604020202020204" pitchFamily="34" charset="0"/>
              <a:buChar char="•"/>
            </a:pPr>
            <a:endParaRPr lang="en-CA" sz="2800" dirty="0"/>
          </a:p>
          <a:p>
            <a:pPr marL="457200" indent="-457200">
              <a:buFont typeface="Arial" panose="020B0604020202020204" pitchFamily="34" charset="0"/>
              <a:buChar char="•"/>
            </a:pPr>
            <a:r>
              <a:rPr lang="en-CA" sz="2800" dirty="0" smtClean="0"/>
              <a:t>Role of symptom type and severity?</a:t>
            </a:r>
          </a:p>
        </p:txBody>
      </p:sp>
      <p:sp>
        <p:nvSpPr>
          <p:cNvPr id="4" name="Title 1"/>
          <p:cNvSpPr txBox="1">
            <a:spLocks/>
          </p:cNvSpPr>
          <p:nvPr/>
        </p:nvSpPr>
        <p:spPr>
          <a:xfrm>
            <a:off x="457200" y="709725"/>
            <a:ext cx="8229600" cy="77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smtClean="0"/>
              <a:t>What does the available evidence show?</a:t>
            </a:r>
            <a:endParaRPr lang="en-US" sz="4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13" y="4725144"/>
            <a:ext cx="2771775" cy="1647825"/>
          </a:xfrm>
          <a:prstGeom prst="rect">
            <a:avLst/>
          </a:prstGeom>
        </p:spPr>
      </p:pic>
    </p:spTree>
    <p:extLst>
      <p:ext uri="{BB962C8B-B14F-4D97-AF65-F5344CB8AC3E}">
        <p14:creationId xmlns:p14="http://schemas.microsoft.com/office/powerpoint/2010/main" val="75544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Same-Day Counselling Evaluation</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818601"/>
              </p:ext>
            </p:extLst>
          </p:nvPr>
        </p:nvGraphicFramePr>
        <p:xfrm>
          <a:off x="69838" y="1484784"/>
          <a:ext cx="9004325" cy="4899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9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6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8800"/>
            <a:ext cx="8219256" cy="4497363"/>
          </a:xfrm>
        </p:spPr>
        <p:txBody>
          <a:bodyPr>
            <a:normAutofit lnSpcReduction="10000"/>
          </a:bodyPr>
          <a:lstStyle/>
          <a:p>
            <a:pPr marL="0" indent="0">
              <a:buNone/>
            </a:pPr>
            <a:r>
              <a:rPr lang="en-CA" sz="3200" b="1" dirty="0" smtClean="0">
                <a:solidFill>
                  <a:schemeClr val="tx2">
                    <a:lumMod val="75000"/>
                  </a:schemeClr>
                </a:solidFill>
              </a:rPr>
              <a:t>March 2014-April 2015*</a:t>
            </a:r>
          </a:p>
          <a:p>
            <a:r>
              <a:rPr lang="en-CA" dirty="0"/>
              <a:t>n</a:t>
            </a:r>
            <a:r>
              <a:rPr lang="en-CA" dirty="0" smtClean="0"/>
              <a:t>= 70 unique clients, 28 repeat users (N=98 evaluations)</a:t>
            </a:r>
          </a:p>
          <a:p>
            <a:r>
              <a:rPr lang="en-CA" dirty="0" smtClean="0"/>
              <a:t>63% female; M age 38 </a:t>
            </a:r>
            <a:r>
              <a:rPr lang="en-CA" dirty="0" err="1" smtClean="0"/>
              <a:t>yrs</a:t>
            </a:r>
            <a:r>
              <a:rPr lang="en-CA" dirty="0" smtClean="0"/>
              <a:t> (17-66)</a:t>
            </a:r>
          </a:p>
          <a:p>
            <a:r>
              <a:rPr lang="en-CA" dirty="0" smtClean="0"/>
              <a:t>61</a:t>
            </a:r>
            <a:r>
              <a:rPr lang="en-CA" dirty="0"/>
              <a:t>% not employed, 31.5% receive disability support</a:t>
            </a:r>
          </a:p>
          <a:p>
            <a:r>
              <a:rPr lang="en-CA" dirty="0" smtClean="0"/>
              <a:t>44% never married, 24% separated/divorced,       24% married/common law</a:t>
            </a:r>
          </a:p>
          <a:p>
            <a:r>
              <a:rPr lang="en-CA" dirty="0"/>
              <a:t>14% Aboriginal/F.N./Métis</a:t>
            </a:r>
          </a:p>
          <a:p>
            <a:r>
              <a:rPr lang="en-CA" dirty="0" smtClean="0"/>
              <a:t>73</a:t>
            </a:r>
            <a:r>
              <a:rPr lang="en-CA" dirty="0"/>
              <a:t>% Caucasian</a:t>
            </a:r>
          </a:p>
          <a:p>
            <a:endParaRPr lang="en-CA" dirty="0" smtClean="0"/>
          </a:p>
          <a:p>
            <a:pPr marL="0" indent="0">
              <a:buNone/>
            </a:pPr>
            <a:endParaRPr lang="en-CA" b="1" dirty="0"/>
          </a:p>
        </p:txBody>
      </p:sp>
      <p:sp>
        <p:nvSpPr>
          <p:cNvPr id="5" name="TextBox 4"/>
          <p:cNvSpPr txBox="1"/>
          <p:nvPr/>
        </p:nvSpPr>
        <p:spPr>
          <a:xfrm>
            <a:off x="251520" y="6381328"/>
            <a:ext cx="8424936" cy="338554"/>
          </a:xfrm>
          <a:prstGeom prst="rect">
            <a:avLst/>
          </a:prstGeom>
          <a:noFill/>
        </p:spPr>
        <p:txBody>
          <a:bodyPr wrap="square" rtlCol="0">
            <a:spAutoFit/>
          </a:bodyPr>
          <a:lstStyle/>
          <a:p>
            <a:r>
              <a:rPr lang="en-CA" sz="1600" dirty="0" smtClean="0"/>
              <a:t>*Only includes SDC users who participated in study and data was available at time of analysis</a:t>
            </a:r>
            <a:endParaRPr lang="en-CA" dirty="0"/>
          </a:p>
        </p:txBody>
      </p:sp>
      <p:sp>
        <p:nvSpPr>
          <p:cNvPr id="4" name="TextBox 3"/>
          <p:cNvSpPr txBox="1"/>
          <p:nvPr/>
        </p:nvSpPr>
        <p:spPr>
          <a:xfrm>
            <a:off x="1883710" y="332656"/>
            <a:ext cx="537658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4000" b="1" dirty="0" smtClean="0"/>
              <a:t>Who’s using SDC?</a:t>
            </a:r>
            <a:endParaRPr lang="en-CA" sz="4000"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32656"/>
            <a:ext cx="16700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68314" y="1240235"/>
            <a:ext cx="770950" cy="67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76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11928</TotalTime>
  <Words>1093</Words>
  <Application>Microsoft Office PowerPoint</Application>
  <PresentationFormat>On-screen Show (4:3)</PresentationFormat>
  <Paragraphs>126</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Waiting for Mental Health Care: Does Symptom Type Make a Difference?</vt:lpstr>
      <vt:lpstr>PowerPoint Presentation</vt:lpstr>
      <vt:lpstr>PowerPoint Presentation</vt:lpstr>
      <vt:lpstr>“The burden imposed by delayed treatment is often significant and must not be ignored.”  Dr. Brian Day, Fraser Institute (2013)</vt:lpstr>
      <vt:lpstr>PowerPoint Presentation</vt:lpstr>
      <vt:lpstr>PowerPoint Presentation</vt:lpstr>
      <vt:lpstr>PowerPoint Presentation</vt:lpstr>
      <vt:lpstr>Same-Day Counselling Evaluation</vt:lpstr>
      <vt:lpstr>PowerPoint Presentation</vt:lpstr>
      <vt:lpstr>PowerPoint Presentation</vt:lpstr>
      <vt:lpstr>SDC users have significantly more disability from their health problems than community and other MH populations.</vt:lpstr>
      <vt:lpstr>SCD users present with a  wide range of MH difficulties.</vt:lpstr>
      <vt:lpstr>Does symptom type moderate the relationship between disability (DV) and days on a wait list(IV)?</vt:lpstr>
      <vt:lpstr>PowerPoint Presentation</vt:lpstr>
      <vt:lpstr>Results</vt:lpstr>
      <vt:lpstr>PowerPoint Presentation</vt:lpstr>
      <vt:lpstr>Trend toward a relationship between number of significant symptom domains and wait days (n.s.).</vt:lpstr>
      <vt:lpstr>Limitations of SDC</vt:lpstr>
      <vt:lpstr>PowerPoint Presentation</vt:lpstr>
      <vt:lpstr>PowerPoint Presentation</vt:lpstr>
      <vt:lpstr>ABSTRACT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Clarence</dc:creator>
  <cp:lastModifiedBy>Lyne</cp:lastModifiedBy>
  <cp:revision>143</cp:revision>
  <dcterms:created xsi:type="dcterms:W3CDTF">2015-05-12T00:03:19Z</dcterms:created>
  <dcterms:modified xsi:type="dcterms:W3CDTF">2015-05-29T14:01:30Z</dcterms:modified>
</cp:coreProperties>
</file>