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6" r:id="rId2"/>
    <p:sldId id="273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2" r:id="rId20"/>
    <p:sldId id="272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7" autoAdjust="0"/>
    <p:restoredTop sz="91637" autoAdjust="0"/>
  </p:normalViewPr>
  <p:slideViewPr>
    <p:cSldViewPr>
      <p:cViewPr>
        <p:scale>
          <a:sx n="74" d="100"/>
          <a:sy n="74" d="100"/>
        </p:scale>
        <p:origin x="-129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7D43A-143D-45DD-B82D-A661B4FAD4B2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7A4C8-725A-4047-AFB5-431E0F7B10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9845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Lessons to learn; see the patients </a:t>
            </a:r>
            <a:r>
              <a:rPr lang="en-CA" baseline="0" dirty="0" smtClean="0"/>
              <a:t> to examine them and discuss management, until regulatory bodies get it, history taking is fundamental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A4C8-725A-4047-AFB5-431E0F7B10A0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128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 real reference</a:t>
            </a:r>
            <a:r>
              <a:rPr lang="en-CA" baseline="0" dirty="0" smtClean="0"/>
              <a:t> 1 is the history of the cell phone – missing for now.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A4C8-725A-4047-AFB5-431E0F7B10A0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487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C8667C-100C-424F-B599-75C685D11A4F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08452B-7382-4109-AD28-276D2B4D293F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CA" sz="2800" dirty="0" err="1" smtClean="0">
                <a:solidFill>
                  <a:srgbClr val="FFFF00"/>
                </a:solidFill>
              </a:rPr>
              <a:t>L’utilisation</a:t>
            </a:r>
            <a:r>
              <a:rPr lang="en-CA" sz="2800" dirty="0" smtClean="0">
                <a:solidFill>
                  <a:srgbClr val="FFFF00"/>
                </a:solidFill>
              </a:rPr>
              <a:t> des “smartphone camera” par les </a:t>
            </a:r>
            <a:r>
              <a:rPr lang="en-CA" sz="2800" dirty="0" err="1" smtClean="0">
                <a:solidFill>
                  <a:srgbClr val="FFFF00"/>
                </a:solidFill>
              </a:rPr>
              <a:t>malades</a:t>
            </a:r>
            <a:r>
              <a:rPr lang="en-CA" sz="2800" dirty="0" smtClean="0">
                <a:solidFill>
                  <a:srgbClr val="FFFF00"/>
                </a:solidFill>
              </a:rPr>
              <a:t> </a:t>
            </a:r>
            <a:r>
              <a:rPr lang="en-CA" sz="2800" dirty="0" err="1" smtClean="0">
                <a:solidFill>
                  <a:srgbClr val="FFFF00"/>
                </a:solidFill>
              </a:rPr>
              <a:t>dans</a:t>
            </a:r>
            <a:r>
              <a:rPr lang="en-CA" sz="2800" dirty="0" smtClean="0">
                <a:solidFill>
                  <a:srgbClr val="FFFF00"/>
                </a:solidFill>
              </a:rPr>
              <a:t> un </a:t>
            </a:r>
            <a:r>
              <a:rPr lang="en-CA" sz="2800" dirty="0" err="1" smtClean="0">
                <a:solidFill>
                  <a:srgbClr val="FFFF00"/>
                </a:solidFill>
              </a:rPr>
              <a:t>pratique</a:t>
            </a:r>
            <a:r>
              <a:rPr lang="en-CA" sz="2800" dirty="0" smtClean="0">
                <a:solidFill>
                  <a:srgbClr val="FFFF00"/>
                </a:solidFill>
              </a:rPr>
              <a:t> </a:t>
            </a:r>
            <a:r>
              <a:rPr lang="en-CA" sz="2800" dirty="0" err="1" smtClean="0">
                <a:solidFill>
                  <a:srgbClr val="FFFF00"/>
                </a:solidFill>
              </a:rPr>
              <a:t>urologique</a:t>
            </a:r>
            <a:r>
              <a:rPr lang="en-CA" sz="2800" dirty="0" smtClean="0">
                <a:solidFill>
                  <a:srgbClr val="FFFF00"/>
                </a:solidFill>
              </a:rPr>
              <a:t/>
            </a:r>
            <a:br>
              <a:rPr lang="en-CA" sz="2800" dirty="0" smtClean="0">
                <a:solidFill>
                  <a:srgbClr val="FFFF00"/>
                </a:solidFill>
              </a:rPr>
            </a:br>
            <a:r>
              <a:rPr lang="en-CA" sz="2800" dirty="0" smtClean="0">
                <a:solidFill>
                  <a:srgbClr val="FFFF00"/>
                </a:solidFill>
              </a:rPr>
              <a:t>Patient-Driven Use of Smartphone Camera in Office Urology Practice</a:t>
            </a:r>
            <a:endParaRPr lang="en-CA" sz="28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/>
          <a:lstStyle/>
          <a:p>
            <a:r>
              <a:rPr lang="en-CA" dirty="0" smtClean="0">
                <a:solidFill>
                  <a:srgbClr val="FFFF00"/>
                </a:solidFill>
              </a:rPr>
              <a:t>Emmanuel </a:t>
            </a:r>
            <a:r>
              <a:rPr lang="en-CA" dirty="0" err="1" smtClean="0">
                <a:solidFill>
                  <a:srgbClr val="FFFF00"/>
                </a:solidFill>
              </a:rPr>
              <a:t>Abara</a:t>
            </a:r>
            <a:r>
              <a:rPr lang="en-CA" dirty="0">
                <a:solidFill>
                  <a:srgbClr val="FFFF00"/>
                </a:solidFill>
              </a:rPr>
              <a:t>.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smtClean="0">
                <a:solidFill>
                  <a:srgbClr val="FFFF00"/>
                </a:solidFill>
              </a:rPr>
              <a:t>MD.1,2;Nioushah Noushi.BMSc.1</a:t>
            </a:r>
            <a:r>
              <a:rPr lang="en-CA" dirty="0" smtClean="0">
                <a:solidFill>
                  <a:srgbClr val="FFFF00"/>
                </a:solidFill>
              </a:rPr>
              <a:t>; </a:t>
            </a:r>
            <a:r>
              <a:rPr lang="en-CA" dirty="0" err="1" smtClean="0">
                <a:solidFill>
                  <a:srgbClr val="FFFF00"/>
                </a:solidFill>
              </a:rPr>
              <a:t>Erinma</a:t>
            </a:r>
            <a:r>
              <a:rPr lang="en-CA" dirty="0" smtClean="0">
                <a:solidFill>
                  <a:srgbClr val="FFFF00"/>
                </a:solidFill>
              </a:rPr>
              <a:t> Abara.BA(Hons),JD.1</a:t>
            </a:r>
          </a:p>
          <a:p>
            <a:pPr marL="228600" indent="-228600">
              <a:buAutoNum type="arabicPeriod"/>
            </a:pPr>
            <a:r>
              <a:rPr lang="en-CA" sz="1100" dirty="0" smtClean="0">
                <a:solidFill>
                  <a:srgbClr val="FFFF00"/>
                </a:solidFill>
              </a:rPr>
              <a:t>Richmond Hill Urology Practice and Prostate Institute, Richmond Hill, ON, CA</a:t>
            </a:r>
          </a:p>
          <a:p>
            <a:pPr marL="228600" indent="-228600">
              <a:buAutoNum type="arabicPeriod"/>
            </a:pPr>
            <a:r>
              <a:rPr lang="en-CA" sz="1100" dirty="0" smtClean="0">
                <a:solidFill>
                  <a:srgbClr val="FFFF00"/>
                </a:solidFill>
              </a:rPr>
              <a:t>Division of Clinical Sciences, Northern Ontario School of Medicine, Sudbury, ON/ Thunder Bay, ON</a:t>
            </a:r>
            <a:endParaRPr lang="en-CA" sz="11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>
                <a:solidFill>
                  <a:srgbClr val="FFFF00"/>
                </a:solidFill>
              </a:rPr>
              <a:t>Case 1/ </a:t>
            </a:r>
            <a:r>
              <a:rPr lang="en-CA" dirty="0" err="1" smtClean="0">
                <a:solidFill>
                  <a:srgbClr val="FFFF00"/>
                </a:solidFill>
              </a:rPr>
              <a:t>cas</a:t>
            </a:r>
            <a:r>
              <a:rPr lang="en-CA" dirty="0" smtClean="0">
                <a:solidFill>
                  <a:srgbClr val="FFFF00"/>
                </a:solidFill>
              </a:rPr>
              <a:t> no. 1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54 year old man with history of penile lesion of 5 year duration./ </a:t>
            </a:r>
            <a:r>
              <a:rPr lang="en-CA" dirty="0" err="1" smtClean="0">
                <a:solidFill>
                  <a:srgbClr val="FFFF00"/>
                </a:solidFill>
              </a:rPr>
              <a:t>homme</a:t>
            </a:r>
            <a:r>
              <a:rPr lang="en-CA" dirty="0" smtClean="0">
                <a:solidFill>
                  <a:srgbClr val="FFFF00"/>
                </a:solidFill>
              </a:rPr>
              <a:t> age 54 </a:t>
            </a:r>
            <a:r>
              <a:rPr lang="en-CA" dirty="0" err="1" smtClean="0">
                <a:solidFill>
                  <a:srgbClr val="FFFF00"/>
                </a:solidFill>
              </a:rPr>
              <a:t>ans</a:t>
            </a:r>
            <a:r>
              <a:rPr lang="en-CA" dirty="0" smtClean="0">
                <a:solidFill>
                  <a:srgbClr val="FFFF00"/>
                </a:solidFill>
              </a:rPr>
              <a:t> avec un histoire de la lesion penile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>
                <a:solidFill>
                  <a:srgbClr val="FFFF00"/>
                </a:solidFill>
              </a:rPr>
              <a:t>P</a:t>
            </a:r>
            <a:r>
              <a:rPr lang="en-CA" dirty="0" smtClean="0">
                <a:solidFill>
                  <a:srgbClr val="FFFF00"/>
                </a:solidFill>
              </a:rPr>
              <a:t>ost excision wife documented healing phases of wound and sent photos to urologist/ après </a:t>
            </a:r>
            <a:r>
              <a:rPr lang="en-CA" dirty="0" err="1" smtClean="0">
                <a:solidFill>
                  <a:srgbClr val="FFFF00"/>
                </a:solidFill>
              </a:rPr>
              <a:t>l’excision</a:t>
            </a:r>
            <a:r>
              <a:rPr lang="en-CA" dirty="0" smtClean="0">
                <a:solidFill>
                  <a:srgbClr val="FFFF00"/>
                </a:solidFill>
              </a:rPr>
              <a:t>, </a:t>
            </a:r>
            <a:r>
              <a:rPr lang="en-CA" dirty="0" err="1" smtClean="0">
                <a:solidFill>
                  <a:srgbClr val="FFFF00"/>
                </a:solidFill>
              </a:rPr>
              <a:t>l’epouse</a:t>
            </a:r>
            <a:r>
              <a:rPr lang="en-CA" dirty="0" smtClean="0">
                <a:solidFill>
                  <a:srgbClr val="FFFF00"/>
                </a:solidFill>
              </a:rPr>
              <a:t> a </a:t>
            </a:r>
            <a:r>
              <a:rPr lang="en-CA" dirty="0" err="1" smtClean="0">
                <a:solidFill>
                  <a:srgbClr val="FFFF00"/>
                </a:solidFill>
              </a:rPr>
              <a:t>documente</a:t>
            </a:r>
            <a:r>
              <a:rPr lang="en-CA" dirty="0" smtClean="0">
                <a:solidFill>
                  <a:srgbClr val="FFFF00"/>
                </a:solidFill>
              </a:rPr>
              <a:t> et a envoys les photos a </a:t>
            </a:r>
            <a:r>
              <a:rPr lang="en-CA" dirty="0" err="1" smtClean="0">
                <a:solidFill>
                  <a:srgbClr val="FFFF00"/>
                </a:solidFill>
              </a:rPr>
              <a:t>l’urologue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>
                <a:solidFill>
                  <a:srgbClr val="FFFF00"/>
                </a:solidFill>
              </a:rPr>
              <a:t>W</a:t>
            </a:r>
            <a:r>
              <a:rPr lang="en-CA" dirty="0" smtClean="0">
                <a:solidFill>
                  <a:srgbClr val="FFFF00"/>
                </a:solidFill>
              </a:rPr>
              <a:t>ound healing 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 smtClean="0">
                <a:solidFill>
                  <a:srgbClr val="FFFF00"/>
                </a:solidFill>
              </a:rPr>
              <a:t>was  reassuring./ le </a:t>
            </a:r>
            <a:r>
              <a:rPr lang="en-CA" dirty="0" err="1" smtClean="0">
                <a:solidFill>
                  <a:srgbClr val="FFFF00"/>
                </a:solidFill>
              </a:rPr>
              <a:t>blessure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guerit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 They did not have to travel  to see the Doctor./ </a:t>
            </a:r>
            <a:r>
              <a:rPr lang="en-CA" dirty="0" err="1" smtClean="0">
                <a:solidFill>
                  <a:srgbClr val="FFFF00"/>
                </a:solidFill>
              </a:rPr>
              <a:t>il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n’ont</a:t>
            </a:r>
            <a:r>
              <a:rPr lang="en-CA" dirty="0" smtClean="0">
                <a:solidFill>
                  <a:srgbClr val="FFFF00"/>
                </a:solidFill>
              </a:rPr>
              <a:t> pas voyage au </a:t>
            </a:r>
            <a:r>
              <a:rPr lang="en-CA" dirty="0" err="1" smtClean="0">
                <a:solidFill>
                  <a:srgbClr val="FFFF00"/>
                </a:solidFill>
              </a:rPr>
              <a:t>medecin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4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>
                <a:solidFill>
                  <a:srgbClr val="FFFF00"/>
                </a:solidFill>
              </a:rPr>
              <a:t>Case 2/ </a:t>
            </a:r>
            <a:r>
              <a:rPr lang="en-CA" dirty="0" err="1" smtClean="0">
                <a:solidFill>
                  <a:srgbClr val="FFFF00"/>
                </a:solidFill>
              </a:rPr>
              <a:t>cas</a:t>
            </a:r>
            <a:r>
              <a:rPr lang="en-CA" dirty="0" smtClean="0">
                <a:solidFill>
                  <a:srgbClr val="FFFF00"/>
                </a:solidFill>
              </a:rPr>
              <a:t> no.2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56 year old man with post-</a:t>
            </a:r>
            <a:r>
              <a:rPr lang="en-CA" dirty="0" err="1" smtClean="0">
                <a:solidFill>
                  <a:srgbClr val="FFFF00"/>
                </a:solidFill>
              </a:rPr>
              <a:t>papaverine</a:t>
            </a:r>
            <a:r>
              <a:rPr lang="en-CA" dirty="0" smtClean="0">
                <a:solidFill>
                  <a:srgbClr val="FFFF00"/>
                </a:solidFill>
              </a:rPr>
              <a:t> priapism and penile bruising ./ un </a:t>
            </a:r>
            <a:r>
              <a:rPr lang="en-CA" dirty="0" err="1" smtClean="0">
                <a:solidFill>
                  <a:srgbClr val="FFFF00"/>
                </a:solidFill>
              </a:rPr>
              <a:t>homme</a:t>
            </a:r>
            <a:r>
              <a:rPr lang="en-CA" dirty="0" smtClean="0">
                <a:solidFill>
                  <a:srgbClr val="FFFF00"/>
                </a:solidFill>
              </a:rPr>
              <a:t> age 56 </a:t>
            </a:r>
            <a:r>
              <a:rPr lang="en-CA" dirty="0" err="1" smtClean="0">
                <a:solidFill>
                  <a:srgbClr val="FFFF00"/>
                </a:solidFill>
              </a:rPr>
              <a:t>ans</a:t>
            </a:r>
            <a:r>
              <a:rPr lang="en-CA" dirty="0" smtClean="0">
                <a:solidFill>
                  <a:srgbClr val="FFFF00"/>
                </a:solidFill>
              </a:rPr>
              <a:t> avec le </a:t>
            </a:r>
            <a:r>
              <a:rPr lang="en-CA" dirty="0" err="1" smtClean="0">
                <a:solidFill>
                  <a:srgbClr val="FFFF00"/>
                </a:solidFill>
              </a:rPr>
              <a:t>priaprisme</a:t>
            </a:r>
            <a:r>
              <a:rPr lang="en-CA" dirty="0" smtClean="0">
                <a:solidFill>
                  <a:srgbClr val="FFFF00"/>
                </a:solidFill>
              </a:rPr>
              <a:t> et les </a:t>
            </a:r>
            <a:r>
              <a:rPr lang="en-CA" dirty="0" err="1" smtClean="0">
                <a:solidFill>
                  <a:srgbClr val="FFFF00"/>
                </a:solidFill>
              </a:rPr>
              <a:t>bles</a:t>
            </a:r>
            <a:r>
              <a:rPr lang="en-CA" dirty="0" smtClean="0">
                <a:solidFill>
                  <a:srgbClr val="FFFF00"/>
                </a:solidFill>
              </a:rPr>
              <a:t> penile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Used his smartphone camera to monitor his clinical condition and communicate with his urologist./ le </a:t>
            </a:r>
            <a:r>
              <a:rPr lang="en-CA" dirty="0" err="1" smtClean="0">
                <a:solidFill>
                  <a:srgbClr val="FFFF00"/>
                </a:solidFill>
              </a:rPr>
              <a:t>malade</a:t>
            </a:r>
            <a:r>
              <a:rPr lang="en-CA" dirty="0" smtClean="0">
                <a:solidFill>
                  <a:srgbClr val="FFFF00"/>
                </a:solidFill>
              </a:rPr>
              <a:t> utilise le telephone intelligent pour </a:t>
            </a:r>
            <a:r>
              <a:rPr lang="en-CA" dirty="0" err="1" smtClean="0">
                <a:solidFill>
                  <a:srgbClr val="FFFF00"/>
                </a:solidFill>
              </a:rPr>
              <a:t>surveyer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leur</a:t>
            </a:r>
            <a:r>
              <a:rPr lang="en-CA" dirty="0" smtClean="0">
                <a:solidFill>
                  <a:srgbClr val="FFFF00"/>
                </a:solidFill>
              </a:rPr>
              <a:t> condition et communique avec </a:t>
            </a:r>
            <a:r>
              <a:rPr lang="en-CA" dirty="0" err="1" smtClean="0">
                <a:solidFill>
                  <a:srgbClr val="FFFF00"/>
                </a:solidFill>
              </a:rPr>
              <a:t>l’urologue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The outcome was very favourable/ les </a:t>
            </a:r>
            <a:r>
              <a:rPr lang="en-CA" dirty="0" err="1" smtClean="0">
                <a:solidFill>
                  <a:srgbClr val="FFFF00"/>
                </a:solidFill>
              </a:rPr>
              <a:t>resultats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etaient</a:t>
            </a:r>
            <a:r>
              <a:rPr lang="en-CA" dirty="0" smtClean="0">
                <a:solidFill>
                  <a:srgbClr val="FFFF00"/>
                </a:solidFill>
              </a:rPr>
              <a:t> positive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All is well/ Tout </a:t>
            </a:r>
            <a:r>
              <a:rPr lang="en-CA" dirty="0" err="1" smtClean="0">
                <a:solidFill>
                  <a:srgbClr val="FFFF00"/>
                </a:solidFill>
              </a:rPr>
              <a:t>va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bien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26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>
                <a:solidFill>
                  <a:srgbClr val="FFFF00"/>
                </a:solidFill>
              </a:rPr>
              <a:t>Case 3/</a:t>
            </a:r>
            <a:r>
              <a:rPr lang="en-CA" dirty="0" err="1" smtClean="0">
                <a:solidFill>
                  <a:srgbClr val="FFFF00"/>
                </a:solidFill>
              </a:rPr>
              <a:t>cas</a:t>
            </a:r>
            <a:r>
              <a:rPr lang="en-CA" dirty="0" smtClean="0">
                <a:solidFill>
                  <a:srgbClr val="FFFF00"/>
                </a:solidFill>
              </a:rPr>
              <a:t> no.3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45 year old man with a history of penile </a:t>
            </a:r>
            <a:r>
              <a:rPr lang="en-CA" dirty="0" err="1" smtClean="0">
                <a:solidFill>
                  <a:srgbClr val="FFFF00"/>
                </a:solidFill>
              </a:rPr>
              <a:t>chordee</a:t>
            </a:r>
            <a:r>
              <a:rPr lang="en-CA" dirty="0" smtClean="0">
                <a:solidFill>
                  <a:srgbClr val="FFFF00"/>
                </a:solidFill>
              </a:rPr>
              <a:t> in the absence of a palpable </a:t>
            </a:r>
            <a:r>
              <a:rPr lang="en-CA" dirty="0" err="1" smtClean="0">
                <a:solidFill>
                  <a:srgbClr val="FFFF00"/>
                </a:solidFill>
              </a:rPr>
              <a:t>Peyronie’s</a:t>
            </a:r>
            <a:r>
              <a:rPr lang="en-CA" dirty="0" smtClean="0">
                <a:solidFill>
                  <a:srgbClr val="FFFF00"/>
                </a:solidFill>
              </a:rPr>
              <a:t> plaque./ </a:t>
            </a:r>
            <a:r>
              <a:rPr lang="en-CA" dirty="0" err="1" smtClean="0">
                <a:solidFill>
                  <a:srgbClr val="FFFF00"/>
                </a:solidFill>
              </a:rPr>
              <a:t>homme</a:t>
            </a:r>
            <a:r>
              <a:rPr lang="en-CA" dirty="0" smtClean="0">
                <a:solidFill>
                  <a:srgbClr val="FFFF00"/>
                </a:solidFill>
              </a:rPr>
              <a:t> age 45 </a:t>
            </a:r>
            <a:r>
              <a:rPr lang="en-CA" dirty="0" err="1" smtClean="0">
                <a:solidFill>
                  <a:srgbClr val="FFFF00"/>
                </a:solidFill>
              </a:rPr>
              <a:t>ans</a:t>
            </a:r>
            <a:r>
              <a:rPr lang="en-CA" dirty="0" smtClean="0">
                <a:solidFill>
                  <a:srgbClr val="FFFF00"/>
                </a:solidFill>
              </a:rPr>
              <a:t> avec </a:t>
            </a:r>
            <a:r>
              <a:rPr lang="en-CA" dirty="0" err="1" smtClean="0">
                <a:solidFill>
                  <a:srgbClr val="FFFF00"/>
                </a:solidFill>
              </a:rPr>
              <a:t>l’histoire</a:t>
            </a:r>
            <a:r>
              <a:rPr lang="en-CA" dirty="0" smtClean="0">
                <a:solidFill>
                  <a:srgbClr val="FFFF00"/>
                </a:solidFill>
              </a:rPr>
              <a:t> de le penile </a:t>
            </a:r>
            <a:r>
              <a:rPr lang="en-CA" dirty="0" err="1" smtClean="0">
                <a:solidFill>
                  <a:srgbClr val="FFFF00"/>
                </a:solidFill>
              </a:rPr>
              <a:t>chorde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dans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l’absence</a:t>
            </a:r>
            <a:r>
              <a:rPr lang="en-CA" dirty="0" smtClean="0">
                <a:solidFill>
                  <a:srgbClr val="FFFF00"/>
                </a:solidFill>
              </a:rPr>
              <a:t> du plaque </a:t>
            </a:r>
            <a:r>
              <a:rPr lang="en-CA" dirty="0" err="1" smtClean="0">
                <a:solidFill>
                  <a:srgbClr val="FFFF00"/>
                </a:solidFill>
              </a:rPr>
              <a:t>Peyronie</a:t>
            </a:r>
            <a:r>
              <a:rPr lang="en-CA" dirty="0" smtClean="0">
                <a:solidFill>
                  <a:srgbClr val="FFFF00"/>
                </a:solidFill>
              </a:rPr>
              <a:t> palpable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Provided the urologist with photos by his smartphone to visually supplement his medical history ./ le </a:t>
            </a:r>
            <a:r>
              <a:rPr lang="en-CA" dirty="0" err="1" smtClean="0">
                <a:solidFill>
                  <a:srgbClr val="FFFF00"/>
                </a:solidFill>
              </a:rPr>
              <a:t>malade</a:t>
            </a:r>
            <a:r>
              <a:rPr lang="en-CA" dirty="0" smtClean="0">
                <a:solidFill>
                  <a:srgbClr val="FFFF00"/>
                </a:solidFill>
              </a:rPr>
              <a:t> a </a:t>
            </a:r>
            <a:r>
              <a:rPr lang="en-CA" dirty="0" err="1" smtClean="0">
                <a:solidFill>
                  <a:srgbClr val="FFFF00"/>
                </a:solidFill>
              </a:rPr>
              <a:t>fournit</a:t>
            </a:r>
            <a:r>
              <a:rPr lang="en-CA" dirty="0" smtClean="0">
                <a:solidFill>
                  <a:srgbClr val="FFFF00"/>
                </a:solidFill>
              </a:rPr>
              <a:t> les photos par les telephone intelligent pour son histoire </a:t>
            </a:r>
            <a:r>
              <a:rPr lang="en-CA" dirty="0" err="1" smtClean="0">
                <a:solidFill>
                  <a:srgbClr val="FFFF00"/>
                </a:solidFill>
              </a:rPr>
              <a:t>medicale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This aided in the diagnosis and discussion of management options/ </a:t>
            </a:r>
            <a:r>
              <a:rPr lang="en-CA" dirty="0" err="1" smtClean="0">
                <a:solidFill>
                  <a:srgbClr val="FFFF00"/>
                </a:solidFill>
              </a:rPr>
              <a:t>cette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methode</a:t>
            </a:r>
            <a:r>
              <a:rPr lang="en-CA" dirty="0" smtClean="0">
                <a:solidFill>
                  <a:srgbClr val="FFFF00"/>
                </a:solidFill>
              </a:rPr>
              <a:t> aide avec le diagnostic et les options </a:t>
            </a:r>
            <a:r>
              <a:rPr lang="en-CA" dirty="0" err="1" smtClean="0">
                <a:solidFill>
                  <a:srgbClr val="FFFF00"/>
                </a:solidFill>
              </a:rPr>
              <a:t>d’entretiens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>
                <a:solidFill>
                  <a:srgbClr val="FFFF00"/>
                </a:solidFill>
              </a:rPr>
              <a:t>Case 4/ </a:t>
            </a:r>
            <a:r>
              <a:rPr lang="en-CA" dirty="0" err="1" smtClean="0">
                <a:solidFill>
                  <a:srgbClr val="FFFF00"/>
                </a:solidFill>
              </a:rPr>
              <a:t>cas</a:t>
            </a:r>
            <a:r>
              <a:rPr lang="en-CA" dirty="0" smtClean="0">
                <a:solidFill>
                  <a:srgbClr val="FFFF00"/>
                </a:solidFill>
              </a:rPr>
              <a:t> no.4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60 year old man with left flank pain. CT scan showed a small stone non-obstructing stone. On his way to see his Family MD, he uploaded the CT scan report  instead of taking a paper copy / </a:t>
            </a:r>
            <a:r>
              <a:rPr lang="en-CA" dirty="0" err="1" smtClean="0">
                <a:solidFill>
                  <a:srgbClr val="FFFF00"/>
                </a:solidFill>
              </a:rPr>
              <a:t>homme</a:t>
            </a:r>
            <a:r>
              <a:rPr lang="en-CA" dirty="0" smtClean="0">
                <a:solidFill>
                  <a:srgbClr val="FFFF00"/>
                </a:solidFill>
              </a:rPr>
              <a:t> age 60 </a:t>
            </a:r>
            <a:r>
              <a:rPr lang="en-CA" dirty="0" err="1" smtClean="0">
                <a:solidFill>
                  <a:srgbClr val="FFFF00"/>
                </a:solidFill>
              </a:rPr>
              <a:t>ans</a:t>
            </a:r>
            <a:r>
              <a:rPr lang="en-CA" dirty="0" smtClean="0">
                <a:solidFill>
                  <a:srgbClr val="FFFF00"/>
                </a:solidFill>
              </a:rPr>
              <a:t> plaint de </a:t>
            </a:r>
            <a:r>
              <a:rPr lang="en-CA" dirty="0" err="1" smtClean="0">
                <a:solidFill>
                  <a:srgbClr val="FFFF00"/>
                </a:solidFill>
              </a:rPr>
              <a:t>douleur</a:t>
            </a:r>
            <a:r>
              <a:rPr lang="en-CA" dirty="0" smtClean="0">
                <a:solidFill>
                  <a:srgbClr val="FFFF00"/>
                </a:solidFill>
              </a:rPr>
              <a:t> du </a:t>
            </a:r>
            <a:r>
              <a:rPr lang="en-CA" dirty="0" err="1" smtClean="0">
                <a:solidFill>
                  <a:srgbClr val="FFFF00"/>
                </a:solidFill>
              </a:rPr>
              <a:t>flanc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We still sent an electronic copy to the family MD as best practices require./ un </a:t>
            </a:r>
            <a:r>
              <a:rPr lang="en-CA" dirty="0" err="1" smtClean="0">
                <a:solidFill>
                  <a:srgbClr val="FFFF00"/>
                </a:solidFill>
              </a:rPr>
              <a:t>copie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electronique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etait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envoye</a:t>
            </a:r>
            <a:r>
              <a:rPr lang="en-CA" dirty="0" smtClean="0">
                <a:solidFill>
                  <a:srgbClr val="FFFF00"/>
                </a:solidFill>
              </a:rPr>
              <a:t> au </a:t>
            </a:r>
            <a:r>
              <a:rPr lang="en-CA" dirty="0" err="1" smtClean="0">
                <a:solidFill>
                  <a:srgbClr val="FFFF00"/>
                </a:solidFill>
              </a:rPr>
              <a:t>medicin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primaire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1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FFFF00"/>
                </a:solidFill>
              </a:rPr>
              <a:t>Literature Review/ Revue de Literature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 smtClean="0">
                <a:solidFill>
                  <a:srgbClr val="FFFF00"/>
                </a:solidFill>
              </a:rPr>
              <a:t>PubMed search revealed/ le </a:t>
            </a:r>
            <a:r>
              <a:rPr lang="en-CA" dirty="0" err="1" smtClean="0">
                <a:solidFill>
                  <a:srgbClr val="FFFF00"/>
                </a:solidFill>
              </a:rPr>
              <a:t>recherche</a:t>
            </a:r>
            <a:r>
              <a:rPr lang="en-CA" dirty="0" smtClean="0">
                <a:solidFill>
                  <a:srgbClr val="FFFF00"/>
                </a:solidFill>
              </a:rPr>
              <a:t> de PubMed </a:t>
            </a:r>
            <a:r>
              <a:rPr lang="en-CA" dirty="0" err="1" smtClean="0">
                <a:solidFill>
                  <a:srgbClr val="FFFF00"/>
                </a:solidFill>
              </a:rPr>
              <a:t>identifie</a:t>
            </a:r>
            <a:r>
              <a:rPr lang="en-CA" dirty="0" smtClean="0">
                <a:solidFill>
                  <a:srgbClr val="FFFF00"/>
                </a:solidFill>
              </a:rPr>
              <a:t>: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Few articles in Urology and other specialties on Patient-Driven use of smart cell phone cameras/ </a:t>
            </a:r>
            <a:r>
              <a:rPr lang="en-CA" dirty="0" err="1" smtClean="0">
                <a:solidFill>
                  <a:srgbClr val="FFFF00"/>
                </a:solidFill>
              </a:rPr>
              <a:t>il</a:t>
            </a:r>
            <a:r>
              <a:rPr lang="en-CA" dirty="0" smtClean="0">
                <a:solidFill>
                  <a:srgbClr val="FFFF00"/>
                </a:solidFill>
              </a:rPr>
              <a:t> y </a:t>
            </a:r>
            <a:r>
              <a:rPr lang="en-CA" dirty="0" err="1" smtClean="0">
                <a:solidFill>
                  <a:srgbClr val="FFFF00"/>
                </a:solidFill>
              </a:rPr>
              <a:t>avait</a:t>
            </a:r>
            <a:r>
              <a:rPr lang="en-CA" dirty="0" smtClean="0">
                <a:solidFill>
                  <a:srgbClr val="FFFF00"/>
                </a:solidFill>
              </a:rPr>
              <a:t> des articles un </a:t>
            </a:r>
            <a:r>
              <a:rPr lang="en-CA" dirty="0" err="1" smtClean="0">
                <a:solidFill>
                  <a:srgbClr val="FFFF00"/>
                </a:solidFill>
              </a:rPr>
              <a:t>urologie</a:t>
            </a:r>
            <a:r>
              <a:rPr lang="en-CA" dirty="0" smtClean="0">
                <a:solidFill>
                  <a:srgbClr val="FFFF00"/>
                </a:solidFill>
              </a:rPr>
              <a:t> et </a:t>
            </a:r>
            <a:r>
              <a:rPr lang="en-CA" dirty="0" err="1" smtClean="0">
                <a:solidFill>
                  <a:srgbClr val="FFFF00"/>
                </a:solidFill>
              </a:rPr>
              <a:t>dans</a:t>
            </a:r>
            <a:r>
              <a:rPr lang="en-CA" dirty="0" smtClean="0">
                <a:solidFill>
                  <a:srgbClr val="FFFF00"/>
                </a:solidFill>
              </a:rPr>
              <a:t> les </a:t>
            </a:r>
            <a:r>
              <a:rPr lang="en-CA" dirty="0" err="1" smtClean="0">
                <a:solidFill>
                  <a:srgbClr val="FFFF00"/>
                </a:solidFill>
              </a:rPr>
              <a:t>autres</a:t>
            </a:r>
            <a:r>
              <a:rPr lang="en-CA" dirty="0" smtClean="0">
                <a:solidFill>
                  <a:srgbClr val="FFFF00"/>
                </a:solidFill>
              </a:rPr>
              <a:t> specialities </a:t>
            </a:r>
            <a:r>
              <a:rPr lang="en-CA" dirty="0" err="1" smtClean="0">
                <a:solidFill>
                  <a:srgbClr val="FFFF00"/>
                </a:solidFill>
              </a:rPr>
              <a:t>sur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l’utilisation</a:t>
            </a:r>
            <a:r>
              <a:rPr lang="en-CA" dirty="0" smtClean="0">
                <a:solidFill>
                  <a:srgbClr val="FFFF00"/>
                </a:solidFill>
              </a:rPr>
              <a:t> des telephones de </a:t>
            </a:r>
            <a:r>
              <a:rPr lang="en-CA" dirty="0" err="1" smtClean="0">
                <a:solidFill>
                  <a:srgbClr val="FFFF00"/>
                </a:solidFill>
              </a:rPr>
              <a:t>malade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However,  there are several articles in the literature   about cell phone use but not cellphone cameras/ par </a:t>
            </a:r>
            <a:r>
              <a:rPr lang="en-CA" dirty="0" err="1" smtClean="0">
                <a:solidFill>
                  <a:srgbClr val="FFFF00"/>
                </a:solidFill>
              </a:rPr>
              <a:t>contre</a:t>
            </a:r>
            <a:r>
              <a:rPr lang="en-CA" dirty="0" smtClean="0">
                <a:solidFill>
                  <a:srgbClr val="FFFF00"/>
                </a:solidFill>
              </a:rPr>
              <a:t>, les articles </a:t>
            </a:r>
            <a:r>
              <a:rPr lang="en-CA" dirty="0" err="1" smtClean="0">
                <a:solidFill>
                  <a:srgbClr val="FFFF00"/>
                </a:solidFill>
              </a:rPr>
              <a:t>dans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l’academie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discutent</a:t>
            </a:r>
            <a:r>
              <a:rPr lang="en-CA" dirty="0" smtClean="0">
                <a:solidFill>
                  <a:srgbClr val="FFFF00"/>
                </a:solidFill>
              </a:rPr>
              <a:t> les telephones </a:t>
            </a:r>
            <a:r>
              <a:rPr lang="en-CA" dirty="0" err="1" smtClean="0">
                <a:solidFill>
                  <a:srgbClr val="FFFF00"/>
                </a:solidFill>
              </a:rPr>
              <a:t>intelligents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mais</a:t>
            </a:r>
            <a:r>
              <a:rPr lang="en-CA" dirty="0" smtClean="0">
                <a:solidFill>
                  <a:srgbClr val="FFFF00"/>
                </a:solidFill>
              </a:rPr>
              <a:t> pas les telephones </a:t>
            </a:r>
            <a:r>
              <a:rPr lang="en-CA" dirty="0" err="1" smtClean="0">
                <a:solidFill>
                  <a:srgbClr val="FFFF00"/>
                </a:solidFill>
              </a:rPr>
              <a:t>equipe</a:t>
            </a:r>
            <a:r>
              <a:rPr lang="en-CA" dirty="0" smtClean="0">
                <a:solidFill>
                  <a:srgbClr val="FFFF00"/>
                </a:solidFill>
              </a:rPr>
              <a:t> avec les cameras.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1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Potential Benefits/ les </a:t>
            </a:r>
            <a:r>
              <a:rPr lang="en-CA" dirty="0" err="1" smtClean="0">
                <a:solidFill>
                  <a:srgbClr val="FFFF00"/>
                </a:solidFill>
              </a:rPr>
              <a:t>benefies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potentiels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“</a:t>
            </a:r>
            <a:r>
              <a:rPr lang="en-CA" dirty="0" smtClean="0">
                <a:solidFill>
                  <a:srgbClr val="FFFF00"/>
                </a:solidFill>
              </a:rPr>
              <a:t>Patient-Driven”./ les maladies </a:t>
            </a:r>
            <a:r>
              <a:rPr lang="en-CA" dirty="0" err="1" smtClean="0">
                <a:solidFill>
                  <a:srgbClr val="FFFF00"/>
                </a:solidFill>
              </a:rPr>
              <a:t>utilisent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Useful in supplementing history/ utile </a:t>
            </a:r>
            <a:r>
              <a:rPr lang="en-CA" dirty="0" err="1" smtClean="0">
                <a:solidFill>
                  <a:srgbClr val="FFFF00"/>
                </a:solidFill>
              </a:rPr>
              <a:t>dans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l’histoire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medicale</a:t>
            </a:r>
            <a:r>
              <a:rPr lang="en-CA" dirty="0" smtClean="0">
                <a:solidFill>
                  <a:srgbClr val="FFFF00"/>
                </a:solidFill>
              </a:rPr>
              <a:t> du </a:t>
            </a:r>
            <a:r>
              <a:rPr lang="en-CA" dirty="0" err="1" smtClean="0">
                <a:solidFill>
                  <a:srgbClr val="FFFF00"/>
                </a:solidFill>
              </a:rPr>
              <a:t>malade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Convenient, no waiting for  hard core  images or paper reports/ </a:t>
            </a:r>
            <a:r>
              <a:rPr lang="en-CA" dirty="0" err="1" smtClean="0">
                <a:solidFill>
                  <a:srgbClr val="FFFF00"/>
                </a:solidFill>
              </a:rPr>
              <a:t>il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n’y</a:t>
            </a:r>
            <a:r>
              <a:rPr lang="en-CA" dirty="0" smtClean="0">
                <a:solidFill>
                  <a:srgbClr val="FFFF00"/>
                </a:solidFill>
              </a:rPr>
              <a:t> a pas </a:t>
            </a:r>
            <a:r>
              <a:rPr lang="en-CA" dirty="0" err="1" smtClean="0">
                <a:solidFill>
                  <a:srgbClr val="FFFF00"/>
                </a:solidFill>
              </a:rPr>
              <a:t>d’attend</a:t>
            </a:r>
            <a:r>
              <a:rPr lang="en-CA" dirty="0" smtClean="0">
                <a:solidFill>
                  <a:srgbClr val="FFFF00"/>
                </a:solidFill>
              </a:rPr>
              <a:t> pour les images </a:t>
            </a:r>
            <a:r>
              <a:rPr lang="en-CA" dirty="0" err="1" smtClean="0">
                <a:solidFill>
                  <a:srgbClr val="FFFF00"/>
                </a:solidFill>
              </a:rPr>
              <a:t>ou</a:t>
            </a:r>
            <a:r>
              <a:rPr lang="en-CA" dirty="0" smtClean="0">
                <a:solidFill>
                  <a:srgbClr val="FFFF00"/>
                </a:solidFill>
              </a:rPr>
              <a:t> les rapports, </a:t>
            </a:r>
            <a:r>
              <a:rPr lang="en-CA" dirty="0" err="1" smtClean="0">
                <a:solidFill>
                  <a:srgbClr val="FFFF00"/>
                </a:solidFill>
              </a:rPr>
              <a:t>c’est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pratique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Consent may be implied./ le </a:t>
            </a:r>
            <a:r>
              <a:rPr lang="en-CA" dirty="0" err="1" smtClean="0">
                <a:solidFill>
                  <a:srgbClr val="FFFF00"/>
                </a:solidFill>
              </a:rPr>
              <a:t>consentement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est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suggere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Images can be shared with preferred health care providers by the patients/ les images </a:t>
            </a:r>
            <a:r>
              <a:rPr lang="en-CA" dirty="0" err="1" smtClean="0">
                <a:solidFill>
                  <a:srgbClr val="FFFF00"/>
                </a:solidFill>
              </a:rPr>
              <a:t>peuvent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etre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partager</a:t>
            </a:r>
            <a:r>
              <a:rPr lang="en-CA" dirty="0" smtClean="0">
                <a:solidFill>
                  <a:srgbClr val="FFFF00"/>
                </a:solidFill>
              </a:rPr>
              <a:t> avec les </a:t>
            </a:r>
            <a:r>
              <a:rPr lang="en-CA" dirty="0" err="1" smtClean="0">
                <a:solidFill>
                  <a:srgbClr val="FFFF00"/>
                </a:solidFill>
              </a:rPr>
              <a:t>medecins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7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 smtClean="0">
                <a:solidFill>
                  <a:srgbClr val="FFFF00"/>
                </a:solidFill>
              </a:rPr>
              <a:t>Ethics, Privacy and Confidentiality Issues/ </a:t>
            </a:r>
            <a:r>
              <a:rPr lang="en-CA" sz="2800" dirty="0" err="1" smtClean="0">
                <a:solidFill>
                  <a:srgbClr val="FFFF00"/>
                </a:solidFill>
              </a:rPr>
              <a:t>l’ethique</a:t>
            </a:r>
            <a:r>
              <a:rPr lang="en-CA" sz="2800" dirty="0" smtClean="0">
                <a:solidFill>
                  <a:srgbClr val="FFFF00"/>
                </a:solidFill>
              </a:rPr>
              <a:t>, la </a:t>
            </a:r>
            <a:r>
              <a:rPr lang="en-CA" sz="2800" dirty="0" err="1" smtClean="0">
                <a:solidFill>
                  <a:srgbClr val="FFFF00"/>
                </a:solidFill>
              </a:rPr>
              <a:t>privee</a:t>
            </a:r>
            <a:r>
              <a:rPr lang="en-CA" sz="2800" dirty="0" smtClean="0">
                <a:solidFill>
                  <a:srgbClr val="FFFF00"/>
                </a:solidFill>
              </a:rPr>
              <a:t> et la </a:t>
            </a:r>
            <a:r>
              <a:rPr lang="en-CA" sz="2800" dirty="0" err="1" smtClean="0">
                <a:solidFill>
                  <a:srgbClr val="FFFF00"/>
                </a:solidFill>
              </a:rPr>
              <a:t>confidentialite</a:t>
            </a:r>
            <a:endParaRPr lang="en-CA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Ethical ,Privacy and Confidentiality issues are equally applicable in situations where patients send smartphone photos as part of their medical records./ </a:t>
            </a:r>
            <a:r>
              <a:rPr lang="en-CA" dirty="0" err="1" smtClean="0">
                <a:solidFill>
                  <a:srgbClr val="FFFF00"/>
                </a:solidFill>
              </a:rPr>
              <a:t>l’ethique</a:t>
            </a:r>
            <a:r>
              <a:rPr lang="en-CA" dirty="0" smtClean="0">
                <a:solidFill>
                  <a:srgbClr val="FFFF00"/>
                </a:solidFill>
              </a:rPr>
              <a:t>, la </a:t>
            </a:r>
            <a:r>
              <a:rPr lang="en-CA" dirty="0" err="1" smtClean="0">
                <a:solidFill>
                  <a:srgbClr val="FFFF00"/>
                </a:solidFill>
              </a:rPr>
              <a:t>privee</a:t>
            </a:r>
            <a:r>
              <a:rPr lang="en-CA" dirty="0" smtClean="0">
                <a:solidFill>
                  <a:srgbClr val="FFFF00"/>
                </a:solidFill>
              </a:rPr>
              <a:t>, et la </a:t>
            </a:r>
            <a:r>
              <a:rPr lang="en-CA" dirty="0" err="1" smtClean="0">
                <a:solidFill>
                  <a:srgbClr val="FFFF00"/>
                </a:solidFill>
              </a:rPr>
              <a:t>confidentialite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sont</a:t>
            </a:r>
            <a:r>
              <a:rPr lang="en-CA" dirty="0" smtClean="0">
                <a:solidFill>
                  <a:srgbClr val="FFFF00"/>
                </a:solidFill>
              </a:rPr>
              <a:t> applies au situations </a:t>
            </a:r>
            <a:r>
              <a:rPr lang="en-CA" dirty="0" err="1" smtClean="0">
                <a:solidFill>
                  <a:srgbClr val="FFFF00"/>
                </a:solidFill>
              </a:rPr>
              <a:t>ou</a:t>
            </a:r>
            <a:r>
              <a:rPr lang="en-CA" dirty="0" smtClean="0">
                <a:solidFill>
                  <a:srgbClr val="FFFF00"/>
                </a:solidFill>
              </a:rPr>
              <a:t> les maladies </a:t>
            </a:r>
            <a:r>
              <a:rPr lang="en-CA" dirty="0" err="1" smtClean="0">
                <a:solidFill>
                  <a:srgbClr val="FFFF00"/>
                </a:solidFill>
              </a:rPr>
              <a:t>renvoient</a:t>
            </a:r>
            <a:r>
              <a:rPr lang="en-CA" dirty="0" smtClean="0">
                <a:solidFill>
                  <a:srgbClr val="FFFF00"/>
                </a:solidFill>
              </a:rPr>
              <a:t> les images du telephone a </a:t>
            </a:r>
            <a:r>
              <a:rPr lang="en-CA" dirty="0" err="1" smtClean="0">
                <a:solidFill>
                  <a:srgbClr val="FFFF00"/>
                </a:solidFill>
              </a:rPr>
              <a:t>leur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medecin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Best practices by health care professionals are paramount./les </a:t>
            </a:r>
            <a:r>
              <a:rPr lang="en-CA" dirty="0" err="1" smtClean="0">
                <a:solidFill>
                  <a:srgbClr val="FFFF00"/>
                </a:solidFill>
              </a:rPr>
              <a:t>regles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professionnelles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sont</a:t>
            </a:r>
            <a:r>
              <a:rPr lang="en-CA" dirty="0" smtClean="0">
                <a:solidFill>
                  <a:srgbClr val="FFFF00"/>
                </a:solidFill>
              </a:rPr>
              <a:t> supreme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Colleges and regulatory bodies will continue to guide the profession as the  uptake information technology and social media rise/ les colleges et les </a:t>
            </a:r>
            <a:r>
              <a:rPr lang="en-CA" dirty="0" err="1" smtClean="0">
                <a:solidFill>
                  <a:srgbClr val="FFFF00"/>
                </a:solidFill>
              </a:rPr>
              <a:t>licenseurs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continuera</a:t>
            </a:r>
            <a:r>
              <a:rPr lang="en-CA" dirty="0" smtClean="0">
                <a:solidFill>
                  <a:srgbClr val="FFFF00"/>
                </a:solidFill>
              </a:rPr>
              <a:t> a guider la profession </a:t>
            </a:r>
            <a:r>
              <a:rPr lang="en-CA" dirty="0" err="1" smtClean="0">
                <a:solidFill>
                  <a:srgbClr val="FFFF00"/>
                </a:solidFill>
              </a:rPr>
              <a:t>medicale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comme</a:t>
            </a:r>
            <a:r>
              <a:rPr lang="en-CA" dirty="0" smtClean="0">
                <a:solidFill>
                  <a:srgbClr val="FFFF00"/>
                </a:solidFill>
              </a:rPr>
              <a:t> la </a:t>
            </a:r>
            <a:r>
              <a:rPr lang="en-CA" dirty="0" err="1" smtClean="0">
                <a:solidFill>
                  <a:srgbClr val="FFFF00"/>
                </a:solidFill>
              </a:rPr>
              <a:t>technologie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informatique</a:t>
            </a:r>
            <a:r>
              <a:rPr lang="en-CA" dirty="0" smtClean="0">
                <a:solidFill>
                  <a:srgbClr val="FFFF00"/>
                </a:solidFill>
              </a:rPr>
              <a:t> deviant plus </a:t>
            </a:r>
            <a:r>
              <a:rPr lang="en-CA" dirty="0" err="1" smtClean="0">
                <a:solidFill>
                  <a:srgbClr val="FFFF00"/>
                </a:solidFill>
              </a:rPr>
              <a:t>populaire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4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FF00"/>
                </a:solidFill>
              </a:rPr>
              <a:t>Suggestions/les suggestions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CA" dirty="0" smtClean="0"/>
          </a:p>
          <a:p>
            <a:r>
              <a:rPr lang="en-CA" dirty="0" smtClean="0">
                <a:solidFill>
                  <a:srgbClr val="FFFF00"/>
                </a:solidFill>
              </a:rPr>
              <a:t>Regulatory Bodies and Medical Protective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 smtClean="0">
                <a:solidFill>
                  <a:srgbClr val="FFFF00"/>
                </a:solidFill>
              </a:rPr>
              <a:t>Associations’ advice  need to be followed/</a:t>
            </a:r>
            <a:r>
              <a:rPr lang="en-CA" dirty="0" err="1" smtClean="0">
                <a:solidFill>
                  <a:srgbClr val="FFFF00"/>
                </a:solidFill>
              </a:rPr>
              <a:t>l’avis</a:t>
            </a:r>
            <a:r>
              <a:rPr lang="en-CA" dirty="0" smtClean="0">
                <a:solidFill>
                  <a:srgbClr val="FFFF00"/>
                </a:solidFill>
              </a:rPr>
              <a:t>  </a:t>
            </a:r>
            <a:r>
              <a:rPr lang="en-CA" dirty="0">
                <a:solidFill>
                  <a:srgbClr val="FFFF00"/>
                </a:solidFill>
              </a:rPr>
              <a:t>d</a:t>
            </a:r>
            <a:r>
              <a:rPr lang="en-CA" dirty="0" smtClean="0">
                <a:solidFill>
                  <a:srgbClr val="FFFF00"/>
                </a:solidFill>
              </a:rPr>
              <a:t>es </a:t>
            </a:r>
            <a:r>
              <a:rPr lang="en-CA" dirty="0" err="1" smtClean="0">
                <a:solidFill>
                  <a:srgbClr val="FFFF00"/>
                </a:solidFill>
              </a:rPr>
              <a:t>licenseurs</a:t>
            </a:r>
            <a:r>
              <a:rPr lang="en-CA" dirty="0" smtClean="0">
                <a:solidFill>
                  <a:srgbClr val="FFFF00"/>
                </a:solidFill>
              </a:rPr>
              <a:t> et des associations protective </a:t>
            </a:r>
            <a:r>
              <a:rPr lang="en-CA" dirty="0" err="1" smtClean="0">
                <a:solidFill>
                  <a:srgbClr val="FFFF00"/>
                </a:solidFill>
              </a:rPr>
              <a:t>medicale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devrait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etre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suiver</a:t>
            </a:r>
            <a:r>
              <a:rPr lang="en-CA" dirty="0">
                <a:solidFill>
                  <a:srgbClr val="FFFF00"/>
                </a:solidFill>
              </a:rPr>
              <a:t>.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Treat as part of patient’s medical records – obtain patient’s approval , if it is to be used as part of record/ </a:t>
            </a:r>
            <a:r>
              <a:rPr lang="en-CA" dirty="0" err="1" smtClean="0">
                <a:solidFill>
                  <a:srgbClr val="FFFF00"/>
                </a:solidFill>
              </a:rPr>
              <a:t>l’informations</a:t>
            </a:r>
            <a:r>
              <a:rPr lang="en-CA" dirty="0" smtClean="0">
                <a:solidFill>
                  <a:srgbClr val="FFFF00"/>
                </a:solidFill>
              </a:rPr>
              <a:t> des telephones intelligent sera </a:t>
            </a:r>
            <a:r>
              <a:rPr lang="en-CA" dirty="0" err="1" smtClean="0">
                <a:solidFill>
                  <a:srgbClr val="FFFF00"/>
                </a:solidFill>
              </a:rPr>
              <a:t>partie</a:t>
            </a:r>
            <a:r>
              <a:rPr lang="en-CA" dirty="0" smtClean="0">
                <a:solidFill>
                  <a:srgbClr val="FFFF00"/>
                </a:solidFill>
              </a:rPr>
              <a:t> du rapport de la </a:t>
            </a:r>
            <a:r>
              <a:rPr lang="en-CA" dirty="0" err="1" smtClean="0">
                <a:solidFill>
                  <a:srgbClr val="FFFF00"/>
                </a:solidFill>
              </a:rPr>
              <a:t>malade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si</a:t>
            </a:r>
            <a:r>
              <a:rPr lang="en-CA" dirty="0" smtClean="0">
                <a:solidFill>
                  <a:srgbClr val="FFFF00"/>
                </a:solidFill>
              </a:rPr>
              <a:t> le </a:t>
            </a:r>
            <a:r>
              <a:rPr lang="en-CA" dirty="0" err="1" smtClean="0">
                <a:solidFill>
                  <a:srgbClr val="FFFF00"/>
                </a:solidFill>
              </a:rPr>
              <a:t>malade</a:t>
            </a:r>
            <a:r>
              <a:rPr lang="en-CA" dirty="0" smtClean="0">
                <a:solidFill>
                  <a:srgbClr val="FFFF00"/>
                </a:solidFill>
              </a:rPr>
              <a:t> oblige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Develop special consent form for electronic communication with patients, photos, records for second opinion and/or medical education/ le development d’un </a:t>
            </a:r>
            <a:r>
              <a:rPr lang="en-CA" dirty="0" err="1" smtClean="0">
                <a:solidFill>
                  <a:srgbClr val="FFFF00"/>
                </a:solidFill>
              </a:rPr>
              <a:t>consentement</a:t>
            </a:r>
            <a:r>
              <a:rPr lang="en-CA" dirty="0" smtClean="0">
                <a:solidFill>
                  <a:srgbClr val="FFFF00"/>
                </a:solidFill>
              </a:rPr>
              <a:t> pour la </a:t>
            </a:r>
            <a:r>
              <a:rPr lang="en-CA" dirty="0" err="1" smtClean="0">
                <a:solidFill>
                  <a:srgbClr val="FFFF00"/>
                </a:solidFill>
              </a:rPr>
              <a:t>communiquation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electronique</a:t>
            </a:r>
            <a:r>
              <a:rPr lang="en-CA" dirty="0" smtClean="0">
                <a:solidFill>
                  <a:srgbClr val="FFFF00"/>
                </a:solidFill>
              </a:rPr>
              <a:t> avec les </a:t>
            </a:r>
            <a:r>
              <a:rPr lang="en-CA" dirty="0" err="1" smtClean="0">
                <a:solidFill>
                  <a:srgbClr val="FFFF00"/>
                </a:solidFill>
              </a:rPr>
              <a:t>malades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concernant</a:t>
            </a:r>
            <a:r>
              <a:rPr lang="en-CA" dirty="0" smtClean="0">
                <a:solidFill>
                  <a:srgbClr val="FFFF00"/>
                </a:solidFill>
              </a:rPr>
              <a:t> les photos et les rapport pour </a:t>
            </a:r>
            <a:r>
              <a:rPr lang="en-CA" dirty="0" err="1" smtClean="0">
                <a:solidFill>
                  <a:srgbClr val="FFFF00"/>
                </a:solidFill>
              </a:rPr>
              <a:t>une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deuxieme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avis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FF00"/>
                </a:solidFill>
              </a:rPr>
              <a:t>Conclusions/ conclusions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CA" dirty="0" smtClean="0">
                <a:solidFill>
                  <a:srgbClr val="FFFF00"/>
                </a:solidFill>
              </a:rPr>
              <a:t>Use of  smartphone camera  occur in different situations in several specialties / </a:t>
            </a:r>
            <a:r>
              <a:rPr lang="en-CA" dirty="0" err="1" smtClean="0">
                <a:solidFill>
                  <a:srgbClr val="FFFF00"/>
                </a:solidFill>
              </a:rPr>
              <a:t>l’utilisation</a:t>
            </a:r>
            <a:r>
              <a:rPr lang="en-CA" dirty="0" smtClean="0">
                <a:solidFill>
                  <a:srgbClr val="FFFF00"/>
                </a:solidFill>
              </a:rPr>
              <a:t> du telephone intelligent se </a:t>
            </a:r>
            <a:r>
              <a:rPr lang="en-CA" dirty="0" err="1" smtClean="0">
                <a:solidFill>
                  <a:srgbClr val="FFFF00"/>
                </a:solidFill>
              </a:rPr>
              <a:t>recontre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dans</a:t>
            </a:r>
            <a:r>
              <a:rPr lang="en-CA" dirty="0" smtClean="0">
                <a:solidFill>
                  <a:srgbClr val="FFFF00"/>
                </a:solidFill>
              </a:rPr>
              <a:t> les </a:t>
            </a:r>
            <a:r>
              <a:rPr lang="en-CA" dirty="0" err="1" smtClean="0">
                <a:solidFill>
                  <a:srgbClr val="FFFF00"/>
                </a:solidFill>
              </a:rPr>
              <a:t>specialites</a:t>
            </a:r>
            <a:r>
              <a:rPr lang="en-CA" dirty="0" smtClean="0">
                <a:solidFill>
                  <a:srgbClr val="FFFF00"/>
                </a:solidFill>
              </a:rPr>
              <a:t> divers</a:t>
            </a:r>
          </a:p>
          <a:p>
            <a:pPr marL="514350" indent="-514350">
              <a:buAutoNum type="arabicPeriod"/>
            </a:pPr>
            <a:r>
              <a:rPr lang="en-CA" dirty="0" smtClean="0">
                <a:solidFill>
                  <a:srgbClr val="FFFF00"/>
                </a:solidFill>
              </a:rPr>
              <a:t>Patient-driven photo with smartphone camera can be complimentary to clinical assessment/ </a:t>
            </a:r>
            <a:r>
              <a:rPr lang="en-CA" dirty="0" err="1" smtClean="0">
                <a:solidFill>
                  <a:srgbClr val="FFFF00"/>
                </a:solidFill>
              </a:rPr>
              <a:t>l’utilisation</a:t>
            </a:r>
            <a:r>
              <a:rPr lang="en-CA" dirty="0" smtClean="0">
                <a:solidFill>
                  <a:srgbClr val="FFFF00"/>
                </a:solidFill>
              </a:rPr>
              <a:t> du telephone intelligent avec le camera </a:t>
            </a:r>
            <a:r>
              <a:rPr lang="en-CA" dirty="0" err="1" smtClean="0">
                <a:solidFill>
                  <a:srgbClr val="FFFF00"/>
                </a:solidFill>
              </a:rPr>
              <a:t>pourrait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etre</a:t>
            </a:r>
            <a:r>
              <a:rPr lang="en-CA" dirty="0" smtClean="0">
                <a:solidFill>
                  <a:srgbClr val="FFFF00"/>
                </a:solidFill>
              </a:rPr>
              <a:t> utile  </a:t>
            </a:r>
            <a:r>
              <a:rPr lang="en-CA" dirty="0" err="1" smtClean="0">
                <a:solidFill>
                  <a:srgbClr val="FFFF00"/>
                </a:solidFill>
              </a:rPr>
              <a:t>dans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l’evaluation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clinique</a:t>
            </a:r>
            <a:endParaRPr lang="en-CA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r>
              <a:rPr lang="en-CA" dirty="0" smtClean="0">
                <a:solidFill>
                  <a:srgbClr val="FFFF00"/>
                </a:solidFill>
              </a:rPr>
              <a:t>Use of this device by Urology patients are occurring but are probably not frequently reported/ </a:t>
            </a:r>
            <a:r>
              <a:rPr lang="en-CA" dirty="0" err="1" smtClean="0">
                <a:solidFill>
                  <a:srgbClr val="FFFF00"/>
                </a:solidFill>
              </a:rPr>
              <a:t>l’utilisation</a:t>
            </a:r>
            <a:r>
              <a:rPr lang="en-CA" dirty="0" smtClean="0">
                <a:solidFill>
                  <a:srgbClr val="FFFF00"/>
                </a:solidFill>
              </a:rPr>
              <a:t> de </a:t>
            </a:r>
            <a:r>
              <a:rPr lang="en-CA" dirty="0" err="1" smtClean="0">
                <a:solidFill>
                  <a:srgbClr val="FFFF00"/>
                </a:solidFill>
              </a:rPr>
              <a:t>cette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appareil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est</a:t>
            </a:r>
            <a:r>
              <a:rPr lang="en-CA" dirty="0" smtClean="0">
                <a:solidFill>
                  <a:srgbClr val="FFFF00"/>
                </a:solidFill>
              </a:rPr>
              <a:t> utilise </a:t>
            </a:r>
            <a:r>
              <a:rPr lang="en-CA" dirty="0" err="1" smtClean="0">
                <a:solidFill>
                  <a:srgbClr val="FFFF00"/>
                </a:solidFill>
              </a:rPr>
              <a:t>mais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n’est</a:t>
            </a:r>
            <a:r>
              <a:rPr lang="en-CA" dirty="0" smtClean="0">
                <a:solidFill>
                  <a:srgbClr val="FFFF00"/>
                </a:solidFill>
              </a:rPr>
              <a:t> pas </a:t>
            </a:r>
            <a:r>
              <a:rPr lang="en-CA" dirty="0" err="1" smtClean="0">
                <a:solidFill>
                  <a:srgbClr val="FFFF00"/>
                </a:solidFill>
              </a:rPr>
              <a:t>rendus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compte</a:t>
            </a:r>
            <a:endParaRPr lang="en-CA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r>
              <a:rPr lang="en-CA" dirty="0" smtClean="0">
                <a:solidFill>
                  <a:srgbClr val="FFFF00"/>
                </a:solidFill>
              </a:rPr>
              <a:t>Its usefulness in diagnosis, treatment, counseling and surveillance needs further study/ </a:t>
            </a:r>
            <a:r>
              <a:rPr lang="en-CA" dirty="0" err="1" smtClean="0">
                <a:solidFill>
                  <a:srgbClr val="FFFF00"/>
                </a:solidFill>
              </a:rPr>
              <a:t>l’utilite</a:t>
            </a:r>
            <a:r>
              <a:rPr lang="en-CA" dirty="0" smtClean="0">
                <a:solidFill>
                  <a:srgbClr val="FFFF00"/>
                </a:solidFill>
              </a:rPr>
              <a:t> de </a:t>
            </a:r>
            <a:r>
              <a:rPr lang="en-CA" dirty="0" err="1" smtClean="0">
                <a:solidFill>
                  <a:srgbClr val="FFFF00"/>
                </a:solidFill>
              </a:rPr>
              <a:t>l’appreil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dans</a:t>
            </a:r>
            <a:r>
              <a:rPr lang="en-CA" dirty="0" smtClean="0">
                <a:solidFill>
                  <a:srgbClr val="FFFF00"/>
                </a:solidFill>
              </a:rPr>
              <a:t> le diagnostic, le </a:t>
            </a:r>
            <a:r>
              <a:rPr lang="en-CA" dirty="0" err="1" smtClean="0">
                <a:solidFill>
                  <a:srgbClr val="FFFF00"/>
                </a:solidFill>
              </a:rPr>
              <a:t>traitement</a:t>
            </a:r>
            <a:r>
              <a:rPr lang="en-CA" dirty="0" smtClean="0">
                <a:solidFill>
                  <a:srgbClr val="FFFF00"/>
                </a:solidFill>
              </a:rPr>
              <a:t>, le </a:t>
            </a:r>
            <a:r>
              <a:rPr lang="en-CA" dirty="0" err="1" smtClean="0">
                <a:solidFill>
                  <a:srgbClr val="FFFF00"/>
                </a:solidFill>
              </a:rPr>
              <a:t>conseiller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 smtClean="0">
                <a:solidFill>
                  <a:srgbClr val="FFFF00"/>
                </a:solidFill>
              </a:rPr>
              <a:t>et la surveillance a </a:t>
            </a:r>
            <a:r>
              <a:rPr lang="en-CA" dirty="0" err="1" smtClean="0">
                <a:solidFill>
                  <a:srgbClr val="FFFF00"/>
                </a:solidFill>
              </a:rPr>
              <a:t>besoin</a:t>
            </a:r>
            <a:r>
              <a:rPr lang="en-CA" dirty="0" smtClean="0">
                <a:solidFill>
                  <a:srgbClr val="FFFF00"/>
                </a:solidFill>
              </a:rPr>
              <a:t> plus de </a:t>
            </a:r>
            <a:r>
              <a:rPr lang="en-CA" dirty="0" err="1" smtClean="0">
                <a:solidFill>
                  <a:srgbClr val="FFFF00"/>
                </a:solidFill>
              </a:rPr>
              <a:t>recherche</a:t>
            </a:r>
            <a:endParaRPr lang="en-CA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r>
              <a:rPr lang="en-CA" dirty="0" smtClean="0">
                <a:solidFill>
                  <a:srgbClr val="FFFF00"/>
                </a:solidFill>
              </a:rPr>
              <a:t>Quality of the photos is improving but not to replace proper clinical examinations/ le </a:t>
            </a:r>
            <a:r>
              <a:rPr lang="en-CA" dirty="0" err="1" smtClean="0">
                <a:solidFill>
                  <a:srgbClr val="FFFF00"/>
                </a:solidFill>
              </a:rPr>
              <a:t>qualite</a:t>
            </a:r>
            <a:r>
              <a:rPr lang="en-CA" dirty="0" smtClean="0">
                <a:solidFill>
                  <a:srgbClr val="FFFF00"/>
                </a:solidFill>
              </a:rPr>
              <a:t> des photos </a:t>
            </a:r>
            <a:r>
              <a:rPr lang="en-CA" dirty="0" err="1" smtClean="0">
                <a:solidFill>
                  <a:srgbClr val="FFFF00"/>
                </a:solidFill>
              </a:rPr>
              <a:t>ameliore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mais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n’est</a:t>
            </a:r>
            <a:r>
              <a:rPr lang="en-CA" dirty="0" smtClean="0">
                <a:solidFill>
                  <a:srgbClr val="FFFF00"/>
                </a:solidFill>
              </a:rPr>
              <a:t> pas encore </a:t>
            </a:r>
            <a:r>
              <a:rPr lang="en-CA" dirty="0" err="1" smtClean="0">
                <a:solidFill>
                  <a:srgbClr val="FFFF00"/>
                </a:solidFill>
              </a:rPr>
              <a:t>raisonnable</a:t>
            </a:r>
            <a:r>
              <a:rPr lang="en-CA" dirty="0" smtClean="0">
                <a:solidFill>
                  <a:srgbClr val="FFFF00"/>
                </a:solidFill>
              </a:rPr>
              <a:t> pour les </a:t>
            </a:r>
            <a:r>
              <a:rPr lang="en-CA" dirty="0" err="1" smtClean="0">
                <a:solidFill>
                  <a:srgbClr val="FFFF00"/>
                </a:solidFill>
              </a:rPr>
              <a:t>examens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medicale</a:t>
            </a:r>
            <a:endParaRPr lang="en-CA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r>
              <a:rPr lang="en-CA" dirty="0" smtClean="0">
                <a:solidFill>
                  <a:srgbClr val="FFFF00"/>
                </a:solidFill>
              </a:rPr>
              <a:t>These  photos should be handled ethically and appropriately as other patients’ medical records</a:t>
            </a:r>
          </a:p>
          <a:p>
            <a:pPr marL="514350" indent="-514350"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88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833" y="1166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FFFF00"/>
                </a:solidFill>
              </a:rPr>
              <a:t>Mobile smartphone use: changing the way we live</a:t>
            </a:r>
            <a:endParaRPr lang="en-CA" dirty="0">
              <a:solidFill>
                <a:srgbClr val="FFFF00"/>
              </a:solidFill>
            </a:endParaRPr>
          </a:p>
        </p:txBody>
      </p:sp>
      <p:pic>
        <p:nvPicPr>
          <p:cNvPr id="4" name="Content Placeholder 3" descr="Image result for people using cellphone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27622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people using cellphon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2" y="2557462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Image result for people using cellphone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998" y="4509120"/>
            <a:ext cx="3000375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539552" y="4509120"/>
            <a:ext cx="40324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FF00"/>
                </a:solidFill>
              </a:rPr>
              <a:t>We are at a stage where mobile technology in health holds great potential both for the industrialized and developing worlds</a:t>
            </a:r>
            <a:r>
              <a:rPr lang="en-CA" dirty="0" smtClean="0">
                <a:solidFill>
                  <a:srgbClr val="FFFF00"/>
                </a:solidFill>
              </a:rPr>
              <a:t>.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7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Conflict of Interest/ </a:t>
            </a:r>
            <a:r>
              <a:rPr lang="en-CA" dirty="0" err="1" smtClean="0">
                <a:solidFill>
                  <a:srgbClr val="FFFF00"/>
                </a:solidFill>
              </a:rPr>
              <a:t>Conflit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d’Interet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FF00"/>
                </a:solidFill>
              </a:rPr>
              <a:t>Nothing to declare</a:t>
            </a:r>
          </a:p>
          <a:p>
            <a:r>
              <a:rPr lang="en-CA" dirty="0" err="1" smtClean="0">
                <a:solidFill>
                  <a:srgbClr val="FFFF00"/>
                </a:solidFill>
              </a:rPr>
              <a:t>Rien</a:t>
            </a:r>
            <a:r>
              <a:rPr lang="en-CA" dirty="0" smtClean="0">
                <a:solidFill>
                  <a:srgbClr val="FFFF00"/>
                </a:solidFill>
              </a:rPr>
              <a:t> a declarer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7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FF00"/>
                </a:solidFill>
              </a:rPr>
              <a:t>References/les references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>
                <a:solidFill>
                  <a:srgbClr val="FFFF00"/>
                </a:solidFill>
              </a:rPr>
              <a:t>1</a:t>
            </a:r>
            <a:r>
              <a:rPr lang="en-CA" dirty="0" smtClean="0">
                <a:solidFill>
                  <a:srgbClr val="FFFF00"/>
                </a:solidFill>
              </a:rPr>
              <a:t>. GSMA Intelligence 2014. Current year end data. International Society for Telemedicine and e-Health Newsletter. </a:t>
            </a:r>
            <a:r>
              <a:rPr lang="en-CA" dirty="0" err="1" smtClean="0">
                <a:solidFill>
                  <a:srgbClr val="FFFF00"/>
                </a:solidFill>
              </a:rPr>
              <a:t>Janury</a:t>
            </a:r>
            <a:r>
              <a:rPr lang="en-CA" dirty="0" smtClean="0">
                <a:solidFill>
                  <a:srgbClr val="FFFF00"/>
                </a:solidFill>
              </a:rPr>
              <a:t> 2015.</a:t>
            </a:r>
          </a:p>
          <a:p>
            <a:pPr marL="0" indent="0">
              <a:buNone/>
            </a:pPr>
            <a:r>
              <a:rPr lang="en-CA" dirty="0">
                <a:solidFill>
                  <a:srgbClr val="FFFF00"/>
                </a:solidFill>
              </a:rPr>
              <a:t>2</a:t>
            </a:r>
            <a:r>
              <a:rPr lang="en-CA" dirty="0" smtClean="0">
                <a:solidFill>
                  <a:srgbClr val="FFFF00"/>
                </a:solidFill>
              </a:rPr>
              <a:t>. Sanjay </a:t>
            </a:r>
            <a:r>
              <a:rPr lang="en-CA" dirty="0" err="1" smtClean="0">
                <a:solidFill>
                  <a:srgbClr val="FFFF00"/>
                </a:solidFill>
              </a:rPr>
              <a:t>Radzan</a:t>
            </a:r>
            <a:r>
              <a:rPr lang="en-CA" dirty="0" smtClean="0">
                <a:solidFill>
                  <a:srgbClr val="FFFF00"/>
                </a:solidFill>
              </a:rPr>
              <a:t>, James Johannes, Ramsey </a:t>
            </a:r>
            <a:r>
              <a:rPr lang="en-CA" dirty="0" err="1" smtClean="0">
                <a:solidFill>
                  <a:srgbClr val="FFFF00"/>
                </a:solidFill>
              </a:rPr>
              <a:t>Kuo</a:t>
            </a:r>
            <a:r>
              <a:rPr lang="en-CA" dirty="0" smtClean="0">
                <a:solidFill>
                  <a:srgbClr val="FFFF00"/>
                </a:solidFill>
              </a:rPr>
              <a:t>, Demetrius Bagley: The Camera Phone: A novel aid in urologic practice: Urology April 2006. </a:t>
            </a:r>
            <a:r>
              <a:rPr lang="en-CA" dirty="0" err="1" smtClean="0">
                <a:solidFill>
                  <a:srgbClr val="FFFF00"/>
                </a:solidFill>
              </a:rPr>
              <a:t>Vol</a:t>
            </a:r>
            <a:r>
              <a:rPr lang="en-CA" dirty="0" smtClean="0">
                <a:solidFill>
                  <a:srgbClr val="FFFF00"/>
                </a:solidFill>
              </a:rPr>
              <a:t> 67. pp665-669.</a:t>
            </a:r>
          </a:p>
          <a:p>
            <a:pPr marL="0" indent="0">
              <a:buNone/>
            </a:pPr>
            <a:r>
              <a:rPr lang="en-CA" dirty="0" smtClean="0">
                <a:solidFill>
                  <a:srgbClr val="FFFF00"/>
                </a:solidFill>
              </a:rPr>
              <a:t>3. </a:t>
            </a:r>
            <a:r>
              <a:rPr lang="en-CA" dirty="0" err="1" smtClean="0">
                <a:solidFill>
                  <a:srgbClr val="FFFF00"/>
                </a:solidFill>
              </a:rPr>
              <a:t>Sidana</a:t>
            </a:r>
            <a:r>
              <a:rPr lang="en-CA" dirty="0" smtClean="0">
                <a:solidFill>
                  <a:srgbClr val="FFFF00"/>
                </a:solidFill>
              </a:rPr>
              <a:t> A, </a:t>
            </a:r>
            <a:r>
              <a:rPr lang="en-CA" dirty="0" err="1" smtClean="0">
                <a:solidFill>
                  <a:srgbClr val="FFFF00"/>
                </a:solidFill>
              </a:rPr>
              <a:t>Norri</a:t>
            </a:r>
            <a:r>
              <a:rPr lang="en-CA" dirty="0" smtClean="0">
                <a:solidFill>
                  <a:srgbClr val="FFFF00"/>
                </a:solidFill>
              </a:rPr>
              <a:t> S, </a:t>
            </a:r>
            <a:r>
              <a:rPr lang="en-CA" dirty="0" err="1" smtClean="0">
                <a:solidFill>
                  <a:srgbClr val="FFFF00"/>
                </a:solidFill>
              </a:rPr>
              <a:t>Patil</a:t>
            </a:r>
            <a:r>
              <a:rPr lang="en-CA" dirty="0" smtClean="0">
                <a:solidFill>
                  <a:srgbClr val="FFFF00"/>
                </a:solidFill>
              </a:rPr>
              <a:t> N. Utility of smartphone camera in patient management in Urology. Can J </a:t>
            </a:r>
            <a:r>
              <a:rPr lang="en-CA" dirty="0" err="1" smtClean="0">
                <a:solidFill>
                  <a:srgbClr val="FFFF00"/>
                </a:solidFill>
              </a:rPr>
              <a:t>Urol</a:t>
            </a:r>
            <a:r>
              <a:rPr lang="en-CA" dirty="0" smtClean="0">
                <a:solidFill>
                  <a:srgbClr val="FFFF00"/>
                </a:solidFill>
              </a:rPr>
              <a:t> 2014. Oct:21(5).pp7449-53</a:t>
            </a:r>
          </a:p>
          <a:p>
            <a:pPr marL="0" indent="0">
              <a:buNone/>
            </a:pPr>
            <a:r>
              <a:rPr lang="en-CA" dirty="0">
                <a:solidFill>
                  <a:srgbClr val="FFFF00"/>
                </a:solidFill>
              </a:rPr>
              <a:t>4</a:t>
            </a:r>
            <a:r>
              <a:rPr lang="en-CA" dirty="0" smtClean="0">
                <a:solidFill>
                  <a:srgbClr val="FFFF00"/>
                </a:solidFill>
              </a:rPr>
              <a:t>. Leo </a:t>
            </a:r>
            <a:r>
              <a:rPr lang="en-CA" dirty="0" err="1" smtClean="0">
                <a:solidFill>
                  <a:srgbClr val="FFFF00"/>
                </a:solidFill>
              </a:rPr>
              <a:t>Celi</a:t>
            </a:r>
            <a:r>
              <a:rPr lang="en-CA" dirty="0" smtClean="0">
                <a:solidFill>
                  <a:srgbClr val="FFFF00"/>
                </a:solidFill>
              </a:rPr>
              <a:t>, Luis </a:t>
            </a:r>
            <a:r>
              <a:rPr lang="en-CA" dirty="0" err="1" smtClean="0">
                <a:solidFill>
                  <a:srgbClr val="FFFF00"/>
                </a:solidFill>
              </a:rPr>
              <a:t>Sarmentia</a:t>
            </a:r>
            <a:r>
              <a:rPr lang="en-CA" dirty="0" smtClean="0">
                <a:solidFill>
                  <a:srgbClr val="FFFF00"/>
                </a:solidFill>
              </a:rPr>
              <a:t>, </a:t>
            </a:r>
            <a:r>
              <a:rPr lang="en-CA" dirty="0" err="1" smtClean="0">
                <a:solidFill>
                  <a:srgbClr val="FFFF00"/>
                </a:solidFill>
              </a:rPr>
              <a:t>Jhonathan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Rotberg</a:t>
            </a:r>
            <a:r>
              <a:rPr lang="en-CA" dirty="0" smtClean="0">
                <a:solidFill>
                  <a:srgbClr val="FFFF00"/>
                </a:solidFill>
              </a:rPr>
              <a:t>, Alvin Marcelo, </a:t>
            </a:r>
            <a:r>
              <a:rPr lang="en-CA" dirty="0" err="1" smtClean="0">
                <a:solidFill>
                  <a:srgbClr val="FFFF00"/>
                </a:solidFill>
              </a:rPr>
              <a:t>Gari</a:t>
            </a:r>
            <a:r>
              <a:rPr lang="en-CA" dirty="0" smtClean="0">
                <a:solidFill>
                  <a:srgbClr val="FFFF00"/>
                </a:solidFill>
              </a:rPr>
              <a:t> Clifford. Mobile Care(MOCA) for Remote Diagnosis and Screening. J Heath Inform Dev </a:t>
            </a:r>
            <a:r>
              <a:rPr lang="en-CA" dirty="0" err="1" smtClean="0">
                <a:solidFill>
                  <a:srgbClr val="FFFF00"/>
                </a:solidFill>
              </a:rPr>
              <a:t>Ctres</a:t>
            </a:r>
            <a:r>
              <a:rPr lang="en-CA" dirty="0" smtClean="0">
                <a:solidFill>
                  <a:srgbClr val="FFFF00"/>
                </a:solidFill>
              </a:rPr>
              <a:t> 2009. January 9: 3(1): 17-21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1610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err="1" smtClean="0">
                <a:solidFill>
                  <a:srgbClr val="FFFF00"/>
                </a:solidFill>
              </a:rPr>
              <a:t>Merci</a:t>
            </a:r>
            <a:r>
              <a:rPr lang="en-CA" dirty="0" smtClean="0">
                <a:solidFill>
                  <a:srgbClr val="FFFF00"/>
                </a:solidFill>
              </a:rPr>
              <a:t> ! Thank you !</a:t>
            </a:r>
            <a:br>
              <a:rPr lang="en-CA" dirty="0" smtClean="0">
                <a:solidFill>
                  <a:srgbClr val="FFFF00"/>
                </a:solidFill>
              </a:rPr>
            </a:br>
            <a:r>
              <a:rPr lang="en-CA" dirty="0" smtClean="0">
                <a:solidFill>
                  <a:srgbClr val="FFFF00"/>
                </a:solidFill>
              </a:rPr>
              <a:t>De Toronto a Abidjan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CA" dirty="0" smtClean="0"/>
              <a:t>	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endParaRPr lang="en-C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20888"/>
            <a:ext cx="4040188" cy="307636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2420888"/>
            <a:ext cx="3960440" cy="3096344"/>
          </a:xfrm>
        </p:spPr>
      </p:pic>
    </p:spTree>
    <p:extLst>
      <p:ext uri="{BB962C8B-B14F-4D97-AF65-F5344CB8AC3E}">
        <p14:creationId xmlns:p14="http://schemas.microsoft.com/office/powerpoint/2010/main" val="1018657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425" y="18904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dirty="0" smtClean="0">
                <a:solidFill>
                  <a:srgbClr val="FFFF00"/>
                </a:solidFill>
              </a:rPr>
              <a:t>The Smartphone Camera is ubiquitous/ Le telephone intelligent </a:t>
            </a:r>
            <a:r>
              <a:rPr lang="en-CA" sz="3200" dirty="0" err="1" smtClean="0">
                <a:solidFill>
                  <a:srgbClr val="FFFF00"/>
                </a:solidFill>
              </a:rPr>
              <a:t>est</a:t>
            </a:r>
            <a:r>
              <a:rPr lang="en-CA" sz="3200" dirty="0" smtClean="0">
                <a:solidFill>
                  <a:srgbClr val="FFFF00"/>
                </a:solidFill>
              </a:rPr>
              <a:t> </a:t>
            </a:r>
            <a:r>
              <a:rPr lang="en-CA" sz="3200" dirty="0" err="1" smtClean="0">
                <a:solidFill>
                  <a:srgbClr val="FFFF00"/>
                </a:solidFill>
              </a:rPr>
              <a:t>partout</a:t>
            </a:r>
            <a:r>
              <a:rPr lang="en-CA" sz="3200" dirty="0" smtClean="0">
                <a:solidFill>
                  <a:srgbClr val="FFFF00"/>
                </a:solidFill>
              </a:rPr>
              <a:t>!</a:t>
            </a:r>
            <a:endParaRPr lang="en-CA" sz="3200" dirty="0">
              <a:solidFill>
                <a:srgbClr val="FFFF00"/>
              </a:solidFill>
            </a:endParaRPr>
          </a:p>
        </p:txBody>
      </p:sp>
      <p:pic>
        <p:nvPicPr>
          <p:cNvPr id="4" name="Content Placeholder 3" descr="https://encrypted-tbn0.gstatic.com/images?q=tbn:ANd9GcQNmZ-1SuO_qybi2ux6pqLlydjOVyC2eObuGC0b-3UvAgD300jTAQ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09673"/>
            <a:ext cx="2447925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people using cellphon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61265"/>
            <a:ext cx="2609850" cy="214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Image result for people using cellphone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718190"/>
            <a:ext cx="321374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Image result for people using cellphones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" y="4461264"/>
            <a:ext cx="3005138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Image result for people using cellphones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" y="1556793"/>
            <a:ext cx="2415754" cy="2904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mage result for people using cellphone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4461266"/>
            <a:ext cx="2390775" cy="2143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Image result for people using cellphones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1412776"/>
            <a:ext cx="2495550" cy="183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Image result for people using cellphones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362714"/>
            <a:ext cx="3000375" cy="15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9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 smtClean="0">
                <a:solidFill>
                  <a:srgbClr val="FFFF00"/>
                </a:solidFill>
              </a:rPr>
              <a:t>Historical Perspective of Smartphone</a:t>
            </a:r>
            <a:br>
              <a:rPr lang="en-CA" sz="2800" dirty="0" smtClean="0">
                <a:solidFill>
                  <a:srgbClr val="FFFF00"/>
                </a:solidFill>
              </a:rPr>
            </a:br>
            <a:r>
              <a:rPr lang="en-CA" sz="2800" dirty="0" err="1" smtClean="0">
                <a:solidFill>
                  <a:srgbClr val="FFFF00"/>
                </a:solidFill>
              </a:rPr>
              <a:t>L’histoire</a:t>
            </a:r>
            <a:r>
              <a:rPr lang="en-CA" sz="2800" dirty="0" smtClean="0">
                <a:solidFill>
                  <a:srgbClr val="FFFF00"/>
                </a:solidFill>
              </a:rPr>
              <a:t> de la “smartphone”/ le telephone intelligent</a:t>
            </a:r>
            <a:endParaRPr lang="en-CA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1971 		</a:t>
            </a:r>
            <a:r>
              <a:rPr lang="en-CA" sz="2400" dirty="0" smtClean="0">
                <a:solidFill>
                  <a:srgbClr val="FFFF00"/>
                </a:solidFill>
              </a:rPr>
              <a:t>Concept of Smartphone- Telephone 				and computer – Theodore G. 					</a:t>
            </a:r>
            <a:r>
              <a:rPr lang="en-CA" sz="2400" dirty="0" err="1" smtClean="0">
                <a:solidFill>
                  <a:srgbClr val="FFFF00"/>
                </a:solidFill>
              </a:rPr>
              <a:t>Paraskevakos</a:t>
            </a:r>
            <a:r>
              <a:rPr lang="en-CA" sz="2400" dirty="0" smtClean="0">
                <a:solidFill>
                  <a:srgbClr val="FFFF00"/>
                </a:solidFill>
              </a:rPr>
              <a:t>  -</a:t>
            </a:r>
            <a:r>
              <a:rPr lang="en-CA" dirty="0" smtClean="0">
                <a:solidFill>
                  <a:srgbClr val="FFFF00"/>
                </a:solidFill>
              </a:rPr>
              <a:t> le concept du telephone 				intelligent </a:t>
            </a:r>
            <a:r>
              <a:rPr lang="en-CA" dirty="0" err="1" smtClean="0">
                <a:solidFill>
                  <a:srgbClr val="FFFF00"/>
                </a:solidFill>
              </a:rPr>
              <a:t>concu</a:t>
            </a:r>
            <a:r>
              <a:rPr lang="en-CA" dirty="0" smtClean="0">
                <a:solidFill>
                  <a:srgbClr val="FFFF00"/>
                </a:solidFill>
              </a:rPr>
              <a:t> par – Theodore G.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1993 		Smartphones sold for the first time- les 				telephones </a:t>
            </a:r>
            <a:r>
              <a:rPr lang="en-CA" dirty="0" err="1" smtClean="0">
                <a:solidFill>
                  <a:srgbClr val="FFFF00"/>
                </a:solidFill>
              </a:rPr>
              <a:t>intelligents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sont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vendus</a:t>
            </a:r>
            <a:r>
              <a:rPr lang="en-CA" dirty="0" smtClean="0">
                <a:solidFill>
                  <a:srgbClr val="FFFF00"/>
                </a:solidFill>
              </a:rPr>
              <a:t> pour la 				premiere </a:t>
            </a:r>
            <a:r>
              <a:rPr lang="en-CA" dirty="0" err="1" smtClean="0">
                <a:solidFill>
                  <a:srgbClr val="FFFF00"/>
                </a:solidFill>
              </a:rPr>
              <a:t>fois</a:t>
            </a:r>
            <a:endParaRPr lang="en-CA" dirty="0" smtClean="0">
              <a:solidFill>
                <a:srgbClr val="FFFF00"/>
              </a:solidFill>
            </a:endParaRPr>
          </a:p>
          <a:p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2000		In Japan, smartphone equipped with 				camera- moniker “</a:t>
            </a:r>
            <a:r>
              <a:rPr lang="en-CA" dirty="0" err="1" smtClean="0">
                <a:solidFill>
                  <a:srgbClr val="FFFF00"/>
                </a:solidFill>
              </a:rPr>
              <a:t>Cameraphone</a:t>
            </a:r>
            <a:r>
              <a:rPr lang="en-CA" dirty="0" smtClean="0">
                <a:solidFill>
                  <a:srgbClr val="FFFF00"/>
                </a:solidFill>
              </a:rPr>
              <a:t>”- </a:t>
            </a:r>
            <a:r>
              <a:rPr lang="en-CA" dirty="0" err="1" smtClean="0">
                <a:solidFill>
                  <a:srgbClr val="FFFF00"/>
                </a:solidFill>
              </a:rPr>
              <a:t>en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Japon</a:t>
            </a:r>
            <a:r>
              <a:rPr lang="en-CA" dirty="0" smtClean="0">
                <a:solidFill>
                  <a:srgbClr val="FFFF00"/>
                </a:solidFill>
              </a:rPr>
              <a:t>, le 			telephone intelligent </a:t>
            </a:r>
            <a:r>
              <a:rPr lang="en-CA" dirty="0" err="1" smtClean="0">
                <a:solidFill>
                  <a:srgbClr val="FFFF00"/>
                </a:solidFill>
              </a:rPr>
              <a:t>est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equipe</a:t>
            </a:r>
            <a:r>
              <a:rPr lang="en-CA" dirty="0" smtClean="0">
                <a:solidFill>
                  <a:srgbClr val="FFFF00"/>
                </a:solidFill>
              </a:rPr>
              <a:t> avec un camera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2003-		Smartphones flooded the markets; 				captured our live.- les telephones </a:t>
            </a:r>
            <a:r>
              <a:rPr lang="en-CA" dirty="0" err="1" smtClean="0">
                <a:solidFill>
                  <a:srgbClr val="FFFF00"/>
                </a:solidFill>
              </a:rPr>
              <a:t>intelligents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devient</a:t>
            </a:r>
            <a:r>
              <a:rPr lang="en-CA" dirty="0" smtClean="0">
                <a:solidFill>
                  <a:srgbClr val="FFFF00"/>
                </a:solidFill>
              </a:rPr>
              <a:t> 		</a:t>
            </a:r>
            <a:r>
              <a:rPr lang="en-CA" dirty="0" err="1" smtClean="0">
                <a:solidFill>
                  <a:srgbClr val="FFFF00"/>
                </a:solidFill>
              </a:rPr>
              <a:t>populaire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2015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 smtClean="0">
                <a:solidFill>
                  <a:srgbClr val="FFFF00"/>
                </a:solidFill>
              </a:rPr>
              <a:t>       	advances in digital technology continue – les 			</a:t>
            </a:r>
            <a:r>
              <a:rPr lang="en-CA" dirty="0" err="1" smtClean="0">
                <a:solidFill>
                  <a:srgbClr val="FFFF00"/>
                </a:solidFill>
              </a:rPr>
              <a:t>avancements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dans</a:t>
            </a:r>
            <a:r>
              <a:rPr lang="en-CA" dirty="0" smtClean="0">
                <a:solidFill>
                  <a:srgbClr val="FFFF00"/>
                </a:solidFill>
              </a:rPr>
              <a:t> la </a:t>
            </a:r>
            <a:r>
              <a:rPr lang="en-CA" dirty="0" err="1" smtClean="0">
                <a:solidFill>
                  <a:srgbClr val="FFFF00"/>
                </a:solidFill>
              </a:rPr>
              <a:t>technologie</a:t>
            </a:r>
            <a:r>
              <a:rPr lang="en-CA" dirty="0" smtClean="0">
                <a:solidFill>
                  <a:srgbClr val="FFFF00"/>
                </a:solidFill>
              </a:rPr>
              <a:t> continue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38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Historical Perspective – Trends/ les </a:t>
            </a:r>
            <a:r>
              <a:rPr lang="en-CA" dirty="0" err="1" smtClean="0">
                <a:solidFill>
                  <a:srgbClr val="FFFF00"/>
                </a:solidFill>
              </a:rPr>
              <a:t>tendances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historique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By 2014, the camera phone has become “a communication tool readily available to most of the world’s inhabitants.”- </a:t>
            </a:r>
            <a:r>
              <a:rPr lang="en-CA" dirty="0" err="1" smtClean="0">
                <a:solidFill>
                  <a:srgbClr val="FFFF00"/>
                </a:solidFill>
              </a:rPr>
              <a:t>en</a:t>
            </a:r>
            <a:r>
              <a:rPr lang="en-CA" dirty="0" smtClean="0">
                <a:solidFill>
                  <a:srgbClr val="FFFF00"/>
                </a:solidFill>
              </a:rPr>
              <a:t> 2014, le telephone intelligent </a:t>
            </a:r>
            <a:r>
              <a:rPr lang="en-CA" dirty="0" err="1" smtClean="0">
                <a:solidFill>
                  <a:srgbClr val="FFFF00"/>
                </a:solidFill>
              </a:rPr>
              <a:t>etait</a:t>
            </a:r>
            <a:r>
              <a:rPr lang="en-CA" dirty="0" smtClean="0">
                <a:solidFill>
                  <a:srgbClr val="FFFF00"/>
                </a:solidFill>
              </a:rPr>
              <a:t> accessible a </a:t>
            </a:r>
            <a:r>
              <a:rPr lang="en-CA" dirty="0" err="1" smtClean="0">
                <a:solidFill>
                  <a:srgbClr val="FFFF00"/>
                </a:solidFill>
              </a:rPr>
              <a:t>plusieur</a:t>
            </a:r>
            <a:r>
              <a:rPr lang="en-CA" dirty="0" smtClean="0">
                <a:solidFill>
                  <a:srgbClr val="FFFF00"/>
                </a:solidFill>
              </a:rPr>
              <a:t> de monde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“It is estimated that although there are slightly over  7 billion people on Earth, there are 7.38 billion mobile connections and 3.7 billions subscribers”- on </a:t>
            </a:r>
            <a:r>
              <a:rPr lang="en-CA" dirty="0" err="1" smtClean="0">
                <a:solidFill>
                  <a:srgbClr val="FFFF00"/>
                </a:solidFill>
              </a:rPr>
              <a:t>estime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qu’il</a:t>
            </a:r>
            <a:r>
              <a:rPr lang="en-CA" dirty="0" smtClean="0">
                <a:solidFill>
                  <a:srgbClr val="FFFF00"/>
                </a:solidFill>
              </a:rPr>
              <a:t> y a 3.7 milliards de </a:t>
            </a:r>
            <a:r>
              <a:rPr lang="en-CA" dirty="0" err="1" smtClean="0">
                <a:solidFill>
                  <a:srgbClr val="FFFF00"/>
                </a:solidFill>
              </a:rPr>
              <a:t>souscriptions</a:t>
            </a:r>
            <a:r>
              <a:rPr lang="en-CA" dirty="0" smtClean="0">
                <a:solidFill>
                  <a:srgbClr val="FFFF00"/>
                </a:solidFill>
              </a:rPr>
              <a:t>, </a:t>
            </a:r>
            <a:r>
              <a:rPr lang="en-CA" dirty="0" err="1" smtClean="0">
                <a:solidFill>
                  <a:srgbClr val="FFFF00"/>
                </a:solidFill>
              </a:rPr>
              <a:t>il</a:t>
            </a:r>
            <a:r>
              <a:rPr lang="en-CA" dirty="0" smtClean="0">
                <a:solidFill>
                  <a:srgbClr val="FFFF00"/>
                </a:solidFill>
              </a:rPr>
              <a:t> y a 7.38 milliards de connection mobile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The number  is increasing yearly by 6.10% and 5.3% annually in the past 3 years- les </a:t>
            </a:r>
            <a:r>
              <a:rPr lang="en-CA" dirty="0" err="1" smtClean="0">
                <a:solidFill>
                  <a:srgbClr val="FFFF00"/>
                </a:solidFill>
              </a:rPr>
              <a:t>nombres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augmentent</a:t>
            </a:r>
            <a:r>
              <a:rPr lang="en-CA" dirty="0" smtClean="0">
                <a:solidFill>
                  <a:srgbClr val="FFFF00"/>
                </a:solidFill>
              </a:rPr>
              <a:t>  par 6.10% et 5.3%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25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dirty="0" smtClean="0">
                <a:solidFill>
                  <a:srgbClr val="FFFF00"/>
                </a:solidFill>
              </a:rPr>
              <a:t>Definitive Data and Analysis for the Mobile Phone Industry/ les </a:t>
            </a:r>
            <a:r>
              <a:rPr lang="en-CA" sz="2800" dirty="0" err="1" smtClean="0">
                <a:solidFill>
                  <a:srgbClr val="FFFF00"/>
                </a:solidFill>
              </a:rPr>
              <a:t>faits</a:t>
            </a:r>
            <a:r>
              <a:rPr lang="en-CA" sz="2800" dirty="0" smtClean="0">
                <a:solidFill>
                  <a:srgbClr val="FFFF00"/>
                </a:solidFill>
              </a:rPr>
              <a:t> et </a:t>
            </a:r>
            <a:r>
              <a:rPr lang="en-CA" sz="2800" dirty="0" err="1" smtClean="0">
                <a:solidFill>
                  <a:srgbClr val="FFFF00"/>
                </a:solidFill>
              </a:rPr>
              <a:t>l’analyse</a:t>
            </a:r>
            <a:r>
              <a:rPr lang="en-CA" sz="2800" dirty="0" smtClean="0">
                <a:solidFill>
                  <a:srgbClr val="FFFF00"/>
                </a:solidFill>
              </a:rPr>
              <a:t> de </a:t>
            </a:r>
            <a:r>
              <a:rPr lang="en-CA" sz="2800" dirty="0" err="1" smtClean="0">
                <a:solidFill>
                  <a:srgbClr val="FFFF00"/>
                </a:solidFill>
              </a:rPr>
              <a:t>l’industrie</a:t>
            </a:r>
            <a:r>
              <a:rPr lang="en-CA" sz="2800" dirty="0" smtClean="0">
                <a:solidFill>
                  <a:srgbClr val="FFFF00"/>
                </a:solidFill>
              </a:rPr>
              <a:t> de le telephone </a:t>
            </a:r>
            <a:r>
              <a:rPr lang="en-CA" sz="2800" dirty="0" err="1" smtClean="0">
                <a:solidFill>
                  <a:srgbClr val="FFFF00"/>
                </a:solidFill>
              </a:rPr>
              <a:t>mobilier</a:t>
            </a:r>
            <a:endParaRPr lang="en-CA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7,350,330,259 mobile connections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3,646,464,593 mobile subscribers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$1.13 trillion revenue per year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$12.15 subscription cost per month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(GSMA Intelligence 2014- current year end data)/ </a:t>
            </a:r>
            <a:r>
              <a:rPr lang="en-CA" dirty="0" err="1" smtClean="0">
                <a:solidFill>
                  <a:srgbClr val="FFFF00"/>
                </a:solidFill>
              </a:rPr>
              <a:t>l’intelligence</a:t>
            </a:r>
            <a:r>
              <a:rPr lang="en-CA" dirty="0" smtClean="0">
                <a:solidFill>
                  <a:srgbClr val="FFFF00"/>
                </a:solidFill>
              </a:rPr>
              <a:t> 2014 de GSMA- </a:t>
            </a:r>
            <a:r>
              <a:rPr lang="en-CA" dirty="0" err="1" smtClean="0">
                <a:solidFill>
                  <a:srgbClr val="FFFF00"/>
                </a:solidFill>
              </a:rPr>
              <a:t>l’information</a:t>
            </a:r>
            <a:r>
              <a:rPr lang="en-CA" dirty="0" smtClean="0">
                <a:solidFill>
                  <a:srgbClr val="FFFF00"/>
                </a:solidFill>
              </a:rPr>
              <a:t> de </a:t>
            </a:r>
            <a:r>
              <a:rPr lang="en-CA" dirty="0" err="1" smtClean="0">
                <a:solidFill>
                  <a:srgbClr val="FFFF00"/>
                </a:solidFill>
              </a:rPr>
              <a:t>l’annee</a:t>
            </a:r>
            <a:r>
              <a:rPr lang="en-CA" dirty="0" smtClean="0">
                <a:solidFill>
                  <a:srgbClr val="FFFF00"/>
                </a:solidFill>
              </a:rPr>
              <a:t> courante 2014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International Society for Telemedicine and e-Health Newsletter January 2015/ le </a:t>
            </a:r>
            <a:r>
              <a:rPr lang="en-CA" dirty="0" err="1" smtClean="0">
                <a:solidFill>
                  <a:srgbClr val="FFFF00"/>
                </a:solidFill>
              </a:rPr>
              <a:t>lettre</a:t>
            </a:r>
            <a:r>
              <a:rPr lang="en-CA" dirty="0" smtClean="0">
                <a:solidFill>
                  <a:srgbClr val="FFFF00"/>
                </a:solidFill>
              </a:rPr>
              <a:t> des nouvelle pour la </a:t>
            </a:r>
            <a:r>
              <a:rPr lang="en-CA" dirty="0" err="1" smtClean="0">
                <a:solidFill>
                  <a:srgbClr val="FFFF00"/>
                </a:solidFill>
              </a:rPr>
              <a:t>societe</a:t>
            </a:r>
            <a:r>
              <a:rPr lang="en-CA" dirty="0" smtClean="0">
                <a:solidFill>
                  <a:srgbClr val="FFFF00"/>
                </a:solidFill>
              </a:rPr>
              <a:t> international des Telemedicine et le </a:t>
            </a:r>
            <a:r>
              <a:rPr lang="en-CA" dirty="0" err="1" smtClean="0">
                <a:solidFill>
                  <a:srgbClr val="FFFF00"/>
                </a:solidFill>
              </a:rPr>
              <a:t>sante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electronique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3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Historical Perspectives/ </a:t>
            </a:r>
            <a:r>
              <a:rPr lang="en-CA" dirty="0" err="1" smtClean="0">
                <a:solidFill>
                  <a:srgbClr val="FFFF00"/>
                </a:solidFill>
              </a:rPr>
              <a:t>l’Histoire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FF00"/>
                </a:solidFill>
              </a:rPr>
              <a:t>Several applications of the smartphone and its various devices continue to grow in our lives impacting the way we live, play and in our healthcare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Les applications des telephone intelligent et les telephones </a:t>
            </a:r>
            <a:r>
              <a:rPr lang="en-CA" dirty="0" err="1" smtClean="0">
                <a:solidFill>
                  <a:srgbClr val="FFFF00"/>
                </a:solidFill>
              </a:rPr>
              <a:t>mobilier</a:t>
            </a:r>
            <a:r>
              <a:rPr lang="en-CA" dirty="0" smtClean="0">
                <a:solidFill>
                  <a:srgbClr val="FFFF00"/>
                </a:solidFill>
              </a:rPr>
              <a:t> qui </a:t>
            </a:r>
            <a:r>
              <a:rPr lang="en-CA" dirty="0" err="1" smtClean="0">
                <a:solidFill>
                  <a:srgbClr val="FFFF00"/>
                </a:solidFill>
              </a:rPr>
              <a:t>impactent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notre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 smtClean="0">
                <a:solidFill>
                  <a:srgbClr val="FFFF00"/>
                </a:solidFill>
              </a:rPr>
              <a:t>style de vie et </a:t>
            </a:r>
            <a:r>
              <a:rPr lang="en-CA" dirty="0" err="1" smtClean="0">
                <a:solidFill>
                  <a:srgbClr val="FFFF00"/>
                </a:solidFill>
              </a:rPr>
              <a:t>notre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sante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8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Materials and Methods/ les methods et les </a:t>
            </a:r>
            <a:r>
              <a:rPr lang="en-CA" dirty="0" err="1" smtClean="0">
                <a:solidFill>
                  <a:srgbClr val="FFFF00"/>
                </a:solidFill>
              </a:rPr>
              <a:t>materiaux</a:t>
            </a:r>
            <a:endParaRPr lang="en-C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Observational Study/ </a:t>
            </a:r>
            <a:r>
              <a:rPr lang="en-CA" dirty="0" err="1" smtClean="0">
                <a:solidFill>
                  <a:srgbClr val="FFFF00"/>
                </a:solidFill>
              </a:rPr>
              <a:t>une</a:t>
            </a:r>
            <a:r>
              <a:rPr lang="en-CA" dirty="0" smtClean="0">
                <a:solidFill>
                  <a:srgbClr val="FFFF00"/>
                </a:solidFill>
              </a:rPr>
              <a:t> etude </a:t>
            </a:r>
            <a:r>
              <a:rPr lang="en-CA" dirty="0" err="1" smtClean="0">
                <a:solidFill>
                  <a:srgbClr val="FFFF00"/>
                </a:solidFill>
              </a:rPr>
              <a:t>observationelle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Period: January 5 to December 23 2014/ la </a:t>
            </a:r>
            <a:r>
              <a:rPr lang="en-CA" dirty="0" err="1" smtClean="0">
                <a:solidFill>
                  <a:srgbClr val="FFFF00"/>
                </a:solidFill>
              </a:rPr>
              <a:t>periode</a:t>
            </a:r>
            <a:r>
              <a:rPr lang="en-CA" dirty="0" smtClean="0">
                <a:solidFill>
                  <a:srgbClr val="FFFF00"/>
                </a:solidFill>
              </a:rPr>
              <a:t> de </a:t>
            </a:r>
            <a:r>
              <a:rPr lang="en-CA" dirty="0" err="1" smtClean="0">
                <a:solidFill>
                  <a:srgbClr val="FFFF00"/>
                </a:solidFill>
              </a:rPr>
              <a:t>l’etude</a:t>
            </a:r>
            <a:r>
              <a:rPr lang="en-CA" dirty="0" smtClean="0">
                <a:solidFill>
                  <a:srgbClr val="FFFF00"/>
                </a:solidFill>
              </a:rPr>
              <a:t>: le 5 </a:t>
            </a:r>
            <a:r>
              <a:rPr lang="en-CA" dirty="0" err="1" smtClean="0">
                <a:solidFill>
                  <a:srgbClr val="FFFF00"/>
                </a:solidFill>
              </a:rPr>
              <a:t>janvier</a:t>
            </a:r>
            <a:r>
              <a:rPr lang="en-CA" dirty="0" smtClean="0">
                <a:solidFill>
                  <a:srgbClr val="FFFF00"/>
                </a:solidFill>
              </a:rPr>
              <a:t> a le 23 December 2014 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Frequency of Patient-driven use of smartphone camera to capture images/ le </a:t>
            </a:r>
            <a:r>
              <a:rPr lang="en-CA" dirty="0" err="1" smtClean="0">
                <a:solidFill>
                  <a:srgbClr val="FFFF00"/>
                </a:solidFill>
              </a:rPr>
              <a:t>frequence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del’utilisation</a:t>
            </a:r>
            <a:r>
              <a:rPr lang="en-CA" dirty="0" smtClean="0">
                <a:solidFill>
                  <a:srgbClr val="FFFF00"/>
                </a:solidFill>
              </a:rPr>
              <a:t> du telephone intelligent pour capturer les images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Literature review- on use of smartphone camera by patients in Urology/ le revue des literatures de telephone intelligent par les maladies </a:t>
            </a:r>
            <a:r>
              <a:rPr lang="en-CA" dirty="0" err="1" smtClean="0">
                <a:solidFill>
                  <a:srgbClr val="FFFF00"/>
                </a:solidFill>
              </a:rPr>
              <a:t>d’Urologie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>
                <a:solidFill>
                  <a:srgbClr val="FFFF00"/>
                </a:solidFill>
              </a:rPr>
              <a:t>Results/  </a:t>
            </a:r>
            <a:r>
              <a:rPr lang="en-CA" dirty="0" err="1">
                <a:solidFill>
                  <a:srgbClr val="FFFF00"/>
                </a:solidFill>
              </a:rPr>
              <a:t>R</a:t>
            </a:r>
            <a:r>
              <a:rPr lang="en-CA" dirty="0" err="1" smtClean="0">
                <a:solidFill>
                  <a:srgbClr val="FFFF00"/>
                </a:solidFill>
              </a:rPr>
              <a:t>esultats</a:t>
            </a:r>
            <a:r>
              <a:rPr lang="en-CA" dirty="0" smtClean="0"/>
              <a:t>	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rgbClr val="FFFF00"/>
                </a:solidFill>
              </a:rPr>
              <a:t>We see an average of 80 patients/week/ le </a:t>
            </a:r>
            <a:r>
              <a:rPr lang="en-CA" dirty="0" err="1" smtClean="0">
                <a:solidFill>
                  <a:srgbClr val="FFFF00"/>
                </a:solidFill>
              </a:rPr>
              <a:t>moyen</a:t>
            </a:r>
            <a:r>
              <a:rPr lang="en-CA" dirty="0" smtClean="0">
                <a:solidFill>
                  <a:srgbClr val="FFFF00"/>
                </a:solidFill>
              </a:rPr>
              <a:t> des </a:t>
            </a:r>
            <a:r>
              <a:rPr lang="en-CA" dirty="0" err="1" smtClean="0">
                <a:solidFill>
                  <a:srgbClr val="FFFF00"/>
                </a:solidFill>
              </a:rPr>
              <a:t>malades</a:t>
            </a:r>
            <a:r>
              <a:rPr lang="en-CA" dirty="0" smtClean="0">
                <a:solidFill>
                  <a:srgbClr val="FFFF00"/>
                </a:solidFill>
              </a:rPr>
              <a:t> qui </a:t>
            </a:r>
            <a:r>
              <a:rPr lang="en-CA" dirty="0" err="1" smtClean="0">
                <a:solidFill>
                  <a:srgbClr val="FFFF00"/>
                </a:solidFill>
              </a:rPr>
              <a:t>sont</a:t>
            </a:r>
            <a:r>
              <a:rPr lang="en-CA" dirty="0" smtClean="0">
                <a:solidFill>
                  <a:srgbClr val="FFFF00"/>
                </a:solidFill>
              </a:rPr>
              <a:t> traits – 80 maladies/</a:t>
            </a:r>
            <a:r>
              <a:rPr lang="en-CA" dirty="0" err="1" smtClean="0">
                <a:solidFill>
                  <a:srgbClr val="FFFF00"/>
                </a:solidFill>
              </a:rPr>
              <a:t>semaine</a:t>
            </a:r>
            <a:endParaRPr lang="en-CA" dirty="0" smtClean="0">
              <a:solidFill>
                <a:srgbClr val="FFFF00"/>
              </a:solidFill>
            </a:endParaRPr>
          </a:p>
          <a:p>
            <a:r>
              <a:rPr lang="en-CA" dirty="0" smtClean="0">
                <a:solidFill>
                  <a:srgbClr val="FFFF00"/>
                </a:solidFill>
              </a:rPr>
              <a:t> 90% of our patient have  one type of cellphone or the other/ 90% des </a:t>
            </a:r>
            <a:r>
              <a:rPr lang="en-CA" dirty="0" err="1" smtClean="0">
                <a:solidFill>
                  <a:srgbClr val="FFFF00"/>
                </a:solidFill>
              </a:rPr>
              <a:t>malades</a:t>
            </a:r>
            <a:r>
              <a:rPr lang="en-CA" dirty="0" smtClean="0">
                <a:solidFill>
                  <a:srgbClr val="FFFF00"/>
                </a:solidFill>
              </a:rPr>
              <a:t> </a:t>
            </a:r>
            <a:r>
              <a:rPr lang="en-CA" dirty="0" err="1" smtClean="0">
                <a:solidFill>
                  <a:srgbClr val="FFFF00"/>
                </a:solidFill>
              </a:rPr>
              <a:t>ont</a:t>
            </a:r>
            <a:r>
              <a:rPr lang="en-CA" dirty="0" smtClean="0">
                <a:solidFill>
                  <a:srgbClr val="FFFF00"/>
                </a:solidFill>
              </a:rPr>
              <a:t> un telephone intelligent</a:t>
            </a:r>
          </a:p>
          <a:p>
            <a:r>
              <a:rPr lang="en-CA" dirty="0" smtClean="0">
                <a:solidFill>
                  <a:srgbClr val="FFFF00"/>
                </a:solidFill>
              </a:rPr>
              <a:t>Most were smartphones- of varying makes and sophistication/ </a:t>
            </a:r>
            <a:r>
              <a:rPr lang="en-CA" dirty="0" err="1" smtClean="0">
                <a:solidFill>
                  <a:srgbClr val="FFFF00"/>
                </a:solidFill>
              </a:rPr>
              <a:t>il</a:t>
            </a:r>
            <a:r>
              <a:rPr lang="en-CA" dirty="0" smtClean="0">
                <a:solidFill>
                  <a:srgbClr val="FFFF00"/>
                </a:solidFill>
              </a:rPr>
              <a:t> y a </a:t>
            </a:r>
            <a:r>
              <a:rPr lang="en-CA" dirty="0" err="1" smtClean="0">
                <a:solidFill>
                  <a:srgbClr val="FFFF00"/>
                </a:solidFill>
              </a:rPr>
              <a:t>plusieurs</a:t>
            </a:r>
            <a:r>
              <a:rPr lang="en-CA" dirty="0" smtClean="0">
                <a:solidFill>
                  <a:srgbClr val="FFFF00"/>
                </a:solidFill>
              </a:rPr>
              <a:t> type des telephones intelligent</a:t>
            </a:r>
            <a:endParaRPr lang="en-C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7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1719</TotalTime>
  <Words>1532</Words>
  <Application>Microsoft Office PowerPoint</Application>
  <PresentationFormat>On-screen Show (4:3)</PresentationFormat>
  <Paragraphs>95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L’utilisation des “smartphone camera” par les malades dans un pratique urologique Patient-Driven Use of Smartphone Camera in Office Urology Practice</vt:lpstr>
      <vt:lpstr>Conflict of Interest/ Conflit d’Interet</vt:lpstr>
      <vt:lpstr>The Smartphone Camera is ubiquitous/ Le telephone intelligent est partout!</vt:lpstr>
      <vt:lpstr>Historical Perspective of Smartphone L’histoire de la “smartphone”/ le telephone intelligent</vt:lpstr>
      <vt:lpstr>Historical Perspective – Trends/ les tendances historique</vt:lpstr>
      <vt:lpstr>Definitive Data and Analysis for the Mobile Phone Industry/ les faits et l’analyse de l’industrie de le telephone mobilier</vt:lpstr>
      <vt:lpstr>Historical Perspectives/ l’Histoire</vt:lpstr>
      <vt:lpstr>Materials and Methods/ les methods et les materiaux</vt:lpstr>
      <vt:lpstr>Results/  Resultats  </vt:lpstr>
      <vt:lpstr>Case 1/ cas no. 1</vt:lpstr>
      <vt:lpstr>Case 2/ cas no.2</vt:lpstr>
      <vt:lpstr>Case 3/cas no.3</vt:lpstr>
      <vt:lpstr>Case 4/ cas no.4</vt:lpstr>
      <vt:lpstr>Literature Review/ Revue de Literature</vt:lpstr>
      <vt:lpstr>Potential Benefits/ les benefies potentiels</vt:lpstr>
      <vt:lpstr>Ethics, Privacy and Confidentiality Issues/ l’ethique, la privee et la confidentialite</vt:lpstr>
      <vt:lpstr>Suggestions/les suggestions</vt:lpstr>
      <vt:lpstr>Conclusions/ conclusions</vt:lpstr>
      <vt:lpstr>Mobile smartphone use: changing the way we live</vt:lpstr>
      <vt:lpstr>References/les references</vt:lpstr>
      <vt:lpstr>Merci ! Thank you ! De Toronto a Abidjan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Patient-DrivenUse of Smatphone Camera in Ofice Urology Practice</dc:title>
  <dc:creator>DrAbara</dc:creator>
  <cp:lastModifiedBy>Owner</cp:lastModifiedBy>
  <cp:revision>50</cp:revision>
  <dcterms:created xsi:type="dcterms:W3CDTF">2015-01-26T15:25:06Z</dcterms:created>
  <dcterms:modified xsi:type="dcterms:W3CDTF">2015-06-05T12:13:34Z</dcterms:modified>
</cp:coreProperties>
</file>