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76" r:id="rId25"/>
    <p:sldId id="278" r:id="rId26"/>
    <p:sldId id="280" r:id="rId27"/>
    <p:sldId id="277" r:id="rId28"/>
    <p:sldId id="281" r:id="rId29"/>
    <p:sldId id="282" r:id="rId30"/>
  </p:sldIdLst>
  <p:sldSz cx="9144000" cy="5143500" type="screen16x9"/>
  <p:notesSz cx="6858000" cy="9144000"/>
  <p:embeddedFontLst>
    <p:embeddedFont>
      <p:font typeface="PT Sans" panose="020B0604020202020204" charset="0"/>
      <p:italic r:id="rId32"/>
      <p:boldItalic r:id="rId33"/>
    </p:embeddedFont>
    <p:embeddedFont>
      <p:font typeface="Merriweather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Proxima Nova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01723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42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857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789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Stain image 2 slides 1 primary 1 treatments</a:t>
            </a:r>
          </a:p>
        </p:txBody>
      </p:sp>
    </p:spTree>
    <p:extLst>
      <p:ext uri="{BB962C8B-B14F-4D97-AF65-F5344CB8AC3E}">
        <p14:creationId xmlns:p14="http://schemas.microsoft.com/office/powerpoint/2010/main" val="1195790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Stain image 2 slides 1 primary 1 treatments</a:t>
            </a:r>
          </a:p>
        </p:txBody>
      </p:sp>
    </p:spTree>
    <p:extLst>
      <p:ext uri="{BB962C8B-B14F-4D97-AF65-F5344CB8AC3E}">
        <p14:creationId xmlns:p14="http://schemas.microsoft.com/office/powerpoint/2010/main" val="224689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Stain image 2 slides 1 primary 1 treatments</a:t>
            </a:r>
          </a:p>
        </p:txBody>
      </p:sp>
    </p:spTree>
    <p:extLst>
      <p:ext uri="{BB962C8B-B14F-4D97-AF65-F5344CB8AC3E}">
        <p14:creationId xmlns:p14="http://schemas.microsoft.com/office/powerpoint/2010/main" val="4040387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426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Food Consumption?</a:t>
            </a:r>
          </a:p>
        </p:txBody>
      </p:sp>
    </p:spTree>
    <p:extLst>
      <p:ext uri="{BB962C8B-B14F-4D97-AF65-F5344CB8AC3E}">
        <p14:creationId xmlns:p14="http://schemas.microsoft.com/office/powerpoint/2010/main" val="2699071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Edit cut words make sense</a:t>
            </a:r>
          </a:p>
        </p:txBody>
      </p:sp>
    </p:spTree>
    <p:extLst>
      <p:ext uri="{BB962C8B-B14F-4D97-AF65-F5344CB8AC3E}">
        <p14:creationId xmlns:p14="http://schemas.microsoft.com/office/powerpoint/2010/main" val="3821002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571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 cysteine food</a:t>
            </a:r>
          </a:p>
        </p:txBody>
      </p:sp>
    </p:spTree>
    <p:extLst>
      <p:ext uri="{BB962C8B-B14F-4D97-AF65-F5344CB8AC3E}">
        <p14:creationId xmlns:p14="http://schemas.microsoft.com/office/powerpoint/2010/main" val="358035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205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387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Stain image 2 slides 1 primary 1 treatments</a:t>
            </a:r>
          </a:p>
        </p:txBody>
      </p:sp>
    </p:spTree>
    <p:extLst>
      <p:ext uri="{BB962C8B-B14F-4D97-AF65-F5344CB8AC3E}">
        <p14:creationId xmlns:p14="http://schemas.microsoft.com/office/powerpoint/2010/main" val="3258305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Rabbit anti cse, mouse anti ghrelin, DAPI nuclear </a:t>
            </a:r>
          </a:p>
        </p:txBody>
      </p:sp>
    </p:spTree>
    <p:extLst>
      <p:ext uri="{BB962C8B-B14F-4D97-AF65-F5344CB8AC3E}">
        <p14:creationId xmlns:p14="http://schemas.microsoft.com/office/powerpoint/2010/main" val="858954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348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AutoNum type="arabicPeriod"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H</a:t>
            </a:r>
            <a:r>
              <a:rPr lang="en" sz="1800" baseline="-25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 production plays a role in ghrelin induced appetite suppression * cut out ghrelin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666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30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9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32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Estimated 60 billion in US</a:t>
            </a:r>
          </a:p>
        </p:txBody>
      </p:sp>
    </p:spTree>
    <p:extLst>
      <p:ext uri="{BB962C8B-B14F-4D97-AF65-F5344CB8AC3E}">
        <p14:creationId xmlns:p14="http://schemas.microsoft.com/office/powerpoint/2010/main" val="408239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764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Suppressed L- cysteine in rats 30 minutes after oral administration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crop title</a:t>
            </a:r>
          </a:p>
        </p:txBody>
      </p:sp>
    </p:spTree>
    <p:extLst>
      <p:ext uri="{BB962C8B-B14F-4D97-AF65-F5344CB8AC3E}">
        <p14:creationId xmlns:p14="http://schemas.microsoft.com/office/powerpoint/2010/main" val="3507405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048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12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hape 6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5" name="Shape 8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2143108" y="1285867"/>
            <a:ext cx="6315000" cy="110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PT Sans"/>
              <a:buNone/>
              <a:defRPr sz="3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2571736" y="2602697"/>
            <a:ext cx="5200800" cy="13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143108" y="205978"/>
            <a:ext cx="6543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PT Sans"/>
              <a:buNone/>
              <a:defRPr sz="3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143108" y="1200151"/>
            <a:ext cx="6543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3F3F3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3F3F3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PT Sans"/>
              <a:buNone/>
              <a:defRPr sz="4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2143108" y="205978"/>
            <a:ext cx="6543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PT Sans"/>
              <a:buNone/>
              <a:defRPr sz="3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3F3F3F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3F3F3F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3F3F3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3F3F3F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3F3F3F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3F3F3F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3F3F3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3F3F3F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143108" y="205978"/>
            <a:ext cx="6543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PT Sans"/>
              <a:buNone/>
              <a:defRPr sz="3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3F3F3F"/>
              </a:buClr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3F3F3F"/>
              </a:buClr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3F3F3F"/>
              </a:buClr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3F3F3F"/>
              </a:buClr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3F3F3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3F3F3F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3F3F3F"/>
              </a:buClr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3F3F3F"/>
              </a:buClr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371600" marR="0" lvl="3" indent="0" algn="l" rtl="0">
              <a:spcBef>
                <a:spcPts val="320"/>
              </a:spcBef>
              <a:buClr>
                <a:srgbClr val="3F3F3F"/>
              </a:buClr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828800" marR="0" lvl="4" indent="0" algn="l" rtl="0">
              <a:spcBef>
                <a:spcPts val="320"/>
              </a:spcBef>
              <a:buClr>
                <a:srgbClr val="3F3F3F"/>
              </a:buClr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3F3F3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3F3F3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3F3F3F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2143108" y="205978"/>
            <a:ext cx="6543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PT Sans"/>
              <a:buNone/>
              <a:defRPr sz="3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1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PT Sans"/>
              <a:buNone/>
              <a:defRPr sz="2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3F3F3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3F3F3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3F3F3F"/>
              </a:buClr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3F3F3F"/>
              </a:buClr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3F3F3F"/>
              </a:buClr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3F3F3F"/>
              </a:buClr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3F3F3F"/>
              </a:buClr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PT Sans"/>
              <a:buNone/>
              <a:defRPr sz="2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3F3F3F"/>
              </a:buClr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3F3F3F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3F3F3F"/>
              </a:buClr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3F3F3F"/>
              </a:buClr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3F3F3F"/>
              </a:buClr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3F3F3F"/>
              </a:buClr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3F3F3F"/>
              </a:buClr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3F3F3F"/>
              </a:buClr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2143108" y="205978"/>
            <a:ext cx="6543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PT Sans"/>
              <a:buNone/>
              <a:defRPr sz="3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 rot="5400000">
            <a:off x="3717750" y="-374399"/>
            <a:ext cx="3394500" cy="654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3F3F3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3F3F3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PT Sans"/>
              <a:buNone/>
              <a:defRPr sz="3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3F3F3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3F3F3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143108" y="205978"/>
            <a:ext cx="6543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PT Sans"/>
              <a:buNone/>
              <a:defRPr sz="3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143108" y="1200151"/>
            <a:ext cx="6543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3F3F3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3F3F3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3F3F3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3F3F3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7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0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10" Type="http://schemas.openxmlformats.org/officeDocument/2006/relationships/image" Target="../media/image9.jpg"/><Relationship Id="rId4" Type="http://schemas.openxmlformats.org/officeDocument/2006/relationships/image" Target="../media/image11.jpg"/><Relationship Id="rId9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ctrTitle"/>
          </p:nvPr>
        </p:nvSpPr>
        <p:spPr>
          <a:xfrm>
            <a:off x="329950" y="1257300"/>
            <a:ext cx="8460600" cy="1588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4400" dirty="0" smtClean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No Surprise, Gas does Spoil your Appetite</a:t>
            </a:r>
            <a:endParaRPr lang="en" sz="44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Erik Slade, MSc. Biology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Supervisor: Dr. Jeffrey Gagnon</a:t>
            </a:r>
          </a:p>
        </p:txBody>
      </p:sp>
      <p:pic>
        <p:nvPicPr>
          <p:cNvPr id="181" name="Shape 181" descr="laurentianpicture.jpg"/>
          <p:cNvPicPr preferRelativeResize="0"/>
          <p:nvPr/>
        </p:nvPicPr>
        <p:blipFill rotWithShape="1">
          <a:blip r:embed="rId3">
            <a:alphaModFix/>
          </a:blip>
          <a:srcRect l="5050" t="15726" r="3792" b="20396"/>
          <a:stretch/>
        </p:blipFill>
        <p:spPr>
          <a:xfrm>
            <a:off x="5390950" y="4398625"/>
            <a:ext cx="3599849" cy="6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212475" y="1816950"/>
            <a:ext cx="4045200" cy="1509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Research Question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Does H</a:t>
            </a:r>
            <a:r>
              <a:rPr lang="en" sz="3000" baseline="-25000"/>
              <a:t>2</a:t>
            </a:r>
            <a:r>
              <a:rPr lang="en" sz="3000"/>
              <a:t>S decrease ghrelin secretion and in turn decrease appetite?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Objectives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282800" y="3296425"/>
            <a:ext cx="4047600" cy="14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Direct effect of H</a:t>
            </a:r>
            <a:r>
              <a:rPr lang="en" sz="2400" baseline="-25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 in vitro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Cell culture experiments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 txBox="1"/>
          <p:nvPr/>
        </p:nvSpPr>
        <p:spPr>
          <a:xfrm>
            <a:off x="4330400" y="3296419"/>
            <a:ext cx="4790700" cy="137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Direct effect of H</a:t>
            </a:r>
            <a:r>
              <a:rPr lang="en" sz="2400" baseline="-25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 in vivo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Introduction into animal model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Primary Stomach Culture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64100" y="1113544"/>
            <a:ext cx="4574968" cy="3569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200" dirty="0"/>
              <a:t>Tissue collection</a:t>
            </a:r>
          </a:p>
          <a:p>
            <a:pPr marL="914400" lvl="1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200" dirty="0"/>
              <a:t>Physical tissue breakdown</a:t>
            </a:r>
          </a:p>
          <a:p>
            <a:pPr marL="914400" lvl="1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200" dirty="0"/>
              <a:t>Enzymatic tissue </a:t>
            </a:r>
            <a:r>
              <a:rPr lang="en" sz="2200" dirty="0" smtClean="0"/>
              <a:t>digestion</a:t>
            </a:r>
            <a:endParaRPr lang="en" sz="2200" dirty="0"/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200" dirty="0"/>
              <a:t>Plate cells for secretion experiments</a:t>
            </a:r>
          </a:p>
        </p:txBody>
      </p:sp>
      <p:pic>
        <p:nvPicPr>
          <p:cNvPr id="274" name="Shape 274" descr="stomach-organ-thum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51" y="2978347"/>
            <a:ext cx="25146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 descr="mous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4000" y="814400"/>
            <a:ext cx="1671040" cy="164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 descr="enteroendocrine.jpg"/>
          <p:cNvPicPr preferRelativeResize="0"/>
          <p:nvPr/>
        </p:nvPicPr>
        <p:blipFill rotWithShape="1">
          <a:blip r:embed="rId5">
            <a:alphaModFix/>
          </a:blip>
          <a:srcRect l="20058" t="24054" r="31746" b="13237"/>
          <a:stretch/>
        </p:blipFill>
        <p:spPr>
          <a:xfrm>
            <a:off x="4856626" y="2669497"/>
            <a:ext cx="2077625" cy="2027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/>
          <p:nvPr/>
        </p:nvSpPr>
        <p:spPr>
          <a:xfrm>
            <a:off x="4516339" y="2409097"/>
            <a:ext cx="2758200" cy="2548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78" name="Shape 278"/>
          <p:cNvCxnSpPr>
            <a:stCxn id="277" idx="7"/>
          </p:cNvCxnSpPr>
          <p:nvPr/>
        </p:nvCxnSpPr>
        <p:spPr>
          <a:xfrm>
            <a:off x="6870610" y="2782272"/>
            <a:ext cx="1339200" cy="74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9" name="Shape 279"/>
          <p:cNvCxnSpPr/>
          <p:nvPr/>
        </p:nvCxnSpPr>
        <p:spPr>
          <a:xfrm flipH="1">
            <a:off x="6870610" y="3566522"/>
            <a:ext cx="1348200" cy="1017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H</a:t>
            </a:r>
            <a:r>
              <a:rPr lang="en" sz="3600" baseline="-25000"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S Suppresses Ghrelin Secretion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64100" y="1564249"/>
            <a:ext cx="4720800" cy="3119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200"/>
              <a:t>Treatments</a:t>
            </a:r>
          </a:p>
          <a:p>
            <a:pPr marL="914400" lvl="1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200"/>
              <a:t>H</a:t>
            </a:r>
            <a:r>
              <a:rPr lang="en" sz="2200" baseline="-25000"/>
              <a:t>2</a:t>
            </a:r>
            <a:r>
              <a:rPr lang="en" sz="2200"/>
              <a:t>S Donors</a:t>
            </a:r>
          </a:p>
          <a:p>
            <a:pPr marL="1371600" lvl="2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200"/>
              <a:t>GYY4137</a:t>
            </a:r>
          </a:p>
          <a:p>
            <a:pPr marL="1371600" lvl="2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200"/>
              <a:t>NaHS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/>
          </a:p>
        </p:txBody>
      </p:sp>
      <p:pic>
        <p:nvPicPr>
          <p:cNvPr id="286" name="Shape 286" descr="GYY GRAPH.png"/>
          <p:cNvPicPr preferRelativeResize="0"/>
          <p:nvPr/>
        </p:nvPicPr>
        <p:blipFill rotWithShape="1">
          <a:blip r:embed="rId3">
            <a:alphaModFix/>
          </a:blip>
          <a:srcRect r="69450" b="56850"/>
          <a:stretch/>
        </p:blipFill>
        <p:spPr>
          <a:xfrm>
            <a:off x="3526475" y="1564250"/>
            <a:ext cx="4617072" cy="29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 descr="NAHS GRAPH.png"/>
          <p:cNvPicPr preferRelativeResize="0"/>
          <p:nvPr/>
        </p:nvPicPr>
        <p:blipFill rotWithShape="1">
          <a:blip r:embed="rId4">
            <a:alphaModFix/>
          </a:blip>
          <a:srcRect r="71071" b="57122"/>
          <a:stretch/>
        </p:blipFill>
        <p:spPr>
          <a:xfrm>
            <a:off x="3578950" y="1460125"/>
            <a:ext cx="4960850" cy="31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Blocking H</a:t>
            </a:r>
            <a:r>
              <a:rPr lang="en" sz="3600" baseline="-25000"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S Production Stimulates Ghrelin Secretion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64100" y="2094525"/>
            <a:ext cx="4720800" cy="2588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200"/>
              <a:t>Treatments</a:t>
            </a:r>
          </a:p>
          <a:p>
            <a:pPr marL="914400" lvl="1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200"/>
              <a:t>CSE inhibitor</a:t>
            </a:r>
          </a:p>
          <a:p>
            <a:pPr marL="1371600" lvl="2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200"/>
              <a:t>PAG</a:t>
            </a:r>
          </a:p>
          <a:p>
            <a:pPr marL="91440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94" name="Shape 294" descr="PAG GRAPH.png"/>
          <p:cNvPicPr preferRelativeResize="0"/>
          <p:nvPr/>
        </p:nvPicPr>
        <p:blipFill rotWithShape="1">
          <a:blip r:embed="rId3">
            <a:alphaModFix/>
          </a:blip>
          <a:srcRect r="72498" b="49652"/>
          <a:stretch/>
        </p:blipFill>
        <p:spPr>
          <a:xfrm>
            <a:off x="3888675" y="1617900"/>
            <a:ext cx="4475350" cy="339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Summary 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687750"/>
            <a:ext cx="8520600" cy="288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Char char="➢"/>
            </a:pPr>
            <a:r>
              <a:rPr lang="en" sz="2200"/>
              <a:t>Two different H</a:t>
            </a:r>
            <a:r>
              <a:rPr lang="en" sz="2200" baseline="-25000"/>
              <a:t>2</a:t>
            </a:r>
            <a:r>
              <a:rPr lang="en" sz="2200"/>
              <a:t>S donors directly inhibit ghrelin secretion in stomach primary culture</a:t>
            </a:r>
          </a:p>
          <a:p>
            <a:pPr marL="457200" lvl="0" indent="-368300" rtl="0">
              <a:spcBef>
                <a:spcPts val="0"/>
              </a:spcBef>
              <a:buSzPct val="100000"/>
              <a:buChar char="➢"/>
            </a:pPr>
            <a:r>
              <a:rPr lang="en" sz="2200"/>
              <a:t>PAG, an inhibitor of H</a:t>
            </a:r>
            <a:r>
              <a:rPr lang="en" sz="2200" baseline="-25000"/>
              <a:t>2</a:t>
            </a:r>
            <a:r>
              <a:rPr lang="en" sz="2200"/>
              <a:t>S production, increases ghrelin secretion</a:t>
            </a:r>
          </a:p>
          <a:p>
            <a:pPr lvl="0">
              <a:spcBef>
                <a:spcPts val="0"/>
              </a:spcBef>
              <a:buNone/>
            </a:pP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324600" y="1637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latin typeface="Merriweather"/>
                <a:ea typeface="Merriweather"/>
                <a:cs typeface="Merriweather"/>
                <a:sym typeface="Merriweather"/>
              </a:rPr>
              <a:t>Appetite Study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311699" y="915875"/>
            <a:ext cx="4953363" cy="22351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dirty="0"/>
              <a:t>Oral Gavage -1 hour</a:t>
            </a:r>
          </a:p>
          <a:p>
            <a:pPr marL="914400" lvl="1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800" dirty="0"/>
              <a:t>Vehicle</a:t>
            </a:r>
          </a:p>
          <a:p>
            <a:pPr marL="914400" lvl="1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800" dirty="0"/>
              <a:t>H</a:t>
            </a:r>
            <a:r>
              <a:rPr lang="en" sz="1800" baseline="-25000" dirty="0"/>
              <a:t>2</a:t>
            </a:r>
            <a:r>
              <a:rPr lang="en" sz="1800" dirty="0"/>
              <a:t>S Donor</a:t>
            </a:r>
          </a:p>
          <a:p>
            <a:pPr marL="914400" lvl="1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800" dirty="0"/>
              <a:t>L-Cysteine</a:t>
            </a: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dirty="0"/>
              <a:t>Plasma collections</a:t>
            </a:r>
          </a:p>
          <a:p>
            <a:pPr marL="914400" lvl="1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800" dirty="0"/>
              <a:t>0, 10 and  60 minutes</a:t>
            </a: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dirty="0"/>
              <a:t>Food weighed</a:t>
            </a:r>
          </a:p>
          <a:p>
            <a:pPr marL="914400" lvl="1" indent="-3683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800" dirty="0"/>
              <a:t>1, 2, 6 and 12 hours post gavage</a:t>
            </a:r>
          </a:p>
        </p:txBody>
      </p:sp>
      <p:pic>
        <p:nvPicPr>
          <p:cNvPr id="307" name="Shape 307" descr="mous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225" y="1017650"/>
            <a:ext cx="1671040" cy="164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 descr="Rat Chow.jpg"/>
          <p:cNvPicPr preferRelativeResize="0"/>
          <p:nvPr/>
        </p:nvPicPr>
        <p:blipFill rotWithShape="1">
          <a:blip r:embed="rId4">
            <a:alphaModFix/>
          </a:blip>
          <a:srcRect b="4770"/>
          <a:stretch/>
        </p:blipFill>
        <p:spPr>
          <a:xfrm>
            <a:off x="5125850" y="530831"/>
            <a:ext cx="1372750" cy="9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 descr="scal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748387" y="1598607"/>
            <a:ext cx="2228049" cy="14924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Shape 310"/>
          <p:cNvCxnSpPr/>
          <p:nvPr/>
        </p:nvCxnSpPr>
        <p:spPr>
          <a:xfrm rot="10800000" flipH="1">
            <a:off x="757937" y="4982764"/>
            <a:ext cx="7653900" cy="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1" name="Shape 311"/>
          <p:cNvCxnSpPr/>
          <p:nvPr/>
        </p:nvCxnSpPr>
        <p:spPr>
          <a:xfrm rot="10800000">
            <a:off x="779474" y="4806195"/>
            <a:ext cx="0" cy="185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2" name="Shape 312"/>
          <p:cNvCxnSpPr/>
          <p:nvPr/>
        </p:nvCxnSpPr>
        <p:spPr>
          <a:xfrm rot="10800000">
            <a:off x="1869237" y="4806195"/>
            <a:ext cx="0" cy="185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 rot="10800000">
            <a:off x="2414112" y="4806195"/>
            <a:ext cx="0" cy="185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4" name="Shape 314"/>
          <p:cNvCxnSpPr/>
          <p:nvPr/>
        </p:nvCxnSpPr>
        <p:spPr>
          <a:xfrm rot="10800000">
            <a:off x="4939862" y="4806195"/>
            <a:ext cx="0" cy="185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5" name="Shape 315"/>
          <p:cNvCxnSpPr/>
          <p:nvPr/>
        </p:nvCxnSpPr>
        <p:spPr>
          <a:xfrm rot="10800000">
            <a:off x="8411662" y="4806195"/>
            <a:ext cx="0" cy="185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6" name="Shape 316"/>
          <p:cNvSpPr txBox="1"/>
          <p:nvPr/>
        </p:nvSpPr>
        <p:spPr>
          <a:xfrm>
            <a:off x="1147512" y="4469495"/>
            <a:ext cx="353700" cy="39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0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4614662" y="4469489"/>
            <a:ext cx="650400" cy="39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6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8086462" y="4469489"/>
            <a:ext cx="650400" cy="39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12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1614390" y="4469495"/>
            <a:ext cx="493800" cy="39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1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2156664" y="4469489"/>
            <a:ext cx="493800" cy="39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2</a:t>
            </a:r>
          </a:p>
        </p:txBody>
      </p:sp>
      <p:cxnSp>
        <p:nvCxnSpPr>
          <p:cNvPr id="321" name="Shape 321"/>
          <p:cNvCxnSpPr/>
          <p:nvPr/>
        </p:nvCxnSpPr>
        <p:spPr>
          <a:xfrm rot="10800000">
            <a:off x="1324349" y="4806195"/>
            <a:ext cx="0" cy="185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2" name="Shape 322"/>
          <p:cNvSpPr txBox="1"/>
          <p:nvPr/>
        </p:nvSpPr>
        <p:spPr>
          <a:xfrm>
            <a:off x="416487" y="4469489"/>
            <a:ext cx="650400" cy="39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-1</a:t>
            </a:r>
          </a:p>
        </p:txBody>
      </p:sp>
      <p:cxnSp>
        <p:nvCxnSpPr>
          <p:cNvPr id="323" name="Shape 323"/>
          <p:cNvCxnSpPr/>
          <p:nvPr/>
        </p:nvCxnSpPr>
        <p:spPr>
          <a:xfrm rot="10800000">
            <a:off x="1468074" y="4806195"/>
            <a:ext cx="0" cy="185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4" name="Shape 324"/>
          <p:cNvCxnSpPr/>
          <p:nvPr/>
        </p:nvCxnSpPr>
        <p:spPr>
          <a:xfrm>
            <a:off x="5093125" y="850925"/>
            <a:ext cx="8700" cy="1405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5" name="Shape 325"/>
          <p:cNvCxnSpPr/>
          <p:nvPr/>
        </p:nvCxnSpPr>
        <p:spPr>
          <a:xfrm rot="10800000" flipH="1">
            <a:off x="5093125" y="2238425"/>
            <a:ext cx="2147400" cy="17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6" name="Shape 326"/>
          <p:cNvSpPr txBox="1"/>
          <p:nvPr/>
        </p:nvSpPr>
        <p:spPr>
          <a:xfrm rot="-5400000">
            <a:off x="4474475" y="1288400"/>
            <a:ext cx="989700" cy="4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Ghrelin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4960450" y="2238425"/>
            <a:ext cx="380100" cy="5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0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5340550" y="2238425"/>
            <a:ext cx="525900" cy="5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6891375" y="2238425"/>
            <a:ext cx="525900" cy="5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60</a:t>
            </a:r>
          </a:p>
        </p:txBody>
      </p:sp>
      <p:sp>
        <p:nvSpPr>
          <p:cNvPr id="330" name="Shape 330"/>
          <p:cNvSpPr/>
          <p:nvPr/>
        </p:nvSpPr>
        <p:spPr>
          <a:xfrm>
            <a:off x="5093125" y="915875"/>
            <a:ext cx="2036650" cy="902850"/>
          </a:xfrm>
          <a:custGeom>
            <a:avLst/>
            <a:gdLst/>
            <a:ahLst/>
            <a:cxnLst/>
            <a:rect l="0" t="0" r="0" b="0"/>
            <a:pathLst>
              <a:path w="81466" h="36114" extrusionOk="0">
                <a:moveTo>
                  <a:pt x="0" y="0"/>
                </a:moveTo>
                <a:cubicBezTo>
                  <a:pt x="12464" y="0"/>
                  <a:pt x="20684" y="13935"/>
                  <a:pt x="30654" y="21417"/>
                </a:cubicBezTo>
                <a:cubicBezTo>
                  <a:pt x="44756" y="31999"/>
                  <a:pt x="63834" y="36114"/>
                  <a:pt x="81466" y="36114"/>
                </a:cubicBezTo>
              </a:path>
            </a:pathLst>
          </a:cu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31" name="Shape 331"/>
          <p:cNvSpPr txBox="1"/>
          <p:nvPr/>
        </p:nvSpPr>
        <p:spPr>
          <a:xfrm>
            <a:off x="7240525" y="308900"/>
            <a:ext cx="1714500" cy="70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Normal Ghrelin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Response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4A86E8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7240525" y="1014500"/>
            <a:ext cx="1763700" cy="70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With H</a:t>
            </a:r>
            <a:r>
              <a:rPr lang="en" baseline="-25000">
                <a:solidFill>
                  <a:srgbClr val="FF0000"/>
                </a:solidFill>
              </a:rPr>
              <a:t>2</a:t>
            </a:r>
            <a:r>
              <a:rPr lang="en">
                <a:solidFill>
                  <a:srgbClr val="FF0000"/>
                </a:solidFill>
              </a:rPr>
              <a:t>S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Donor/L-Cysteine</a:t>
            </a:r>
          </a:p>
        </p:txBody>
      </p:sp>
      <p:sp>
        <p:nvSpPr>
          <p:cNvPr id="333" name="Shape 333"/>
          <p:cNvSpPr/>
          <p:nvPr/>
        </p:nvSpPr>
        <p:spPr>
          <a:xfrm>
            <a:off x="5103613" y="958188"/>
            <a:ext cx="2015675" cy="1058500"/>
          </a:xfrm>
          <a:custGeom>
            <a:avLst/>
            <a:gdLst/>
            <a:ahLst/>
            <a:cxnLst/>
            <a:rect l="0" t="0" r="0" b="0"/>
            <a:pathLst>
              <a:path w="80627" h="42340" extrusionOk="0">
                <a:moveTo>
                  <a:pt x="0" y="0"/>
                </a:moveTo>
                <a:cubicBezTo>
                  <a:pt x="3674" y="0"/>
                  <a:pt x="5003" y="5408"/>
                  <a:pt x="7139" y="8398"/>
                </a:cubicBezTo>
                <a:cubicBezTo>
                  <a:pt x="12672" y="16144"/>
                  <a:pt x="17202" y="24764"/>
                  <a:pt x="23936" y="31494"/>
                </a:cubicBezTo>
                <a:cubicBezTo>
                  <a:pt x="37529" y="45079"/>
                  <a:pt x="61408" y="41993"/>
                  <a:pt x="80627" y="4199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Inhibitor Experiment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270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" sz="2200"/>
              <a:t>Oral Gavage -1 hour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/>
              <a:t>L-Cysteine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/>
              <a:t>L-Cysteine + PAG</a:t>
            </a: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</a:pPr>
            <a:r>
              <a:rPr lang="en" sz="2200"/>
              <a:t>Plasma collections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/>
              <a:t>0, 10 and  60 minutes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340" name="Shape 340" descr="mous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225" y="1017650"/>
            <a:ext cx="1671040" cy="16480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Shape 341"/>
          <p:cNvCxnSpPr/>
          <p:nvPr/>
        </p:nvCxnSpPr>
        <p:spPr>
          <a:xfrm>
            <a:off x="4706000" y="1717475"/>
            <a:ext cx="8700" cy="1405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2" name="Shape 342"/>
          <p:cNvCxnSpPr/>
          <p:nvPr/>
        </p:nvCxnSpPr>
        <p:spPr>
          <a:xfrm rot="10800000" flipH="1">
            <a:off x="4706000" y="3104975"/>
            <a:ext cx="2147400" cy="17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3" name="Shape 343"/>
          <p:cNvSpPr txBox="1"/>
          <p:nvPr/>
        </p:nvSpPr>
        <p:spPr>
          <a:xfrm rot="-5400000">
            <a:off x="4087350" y="2154950"/>
            <a:ext cx="989700" cy="4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Ghrelin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4573325" y="3104975"/>
            <a:ext cx="380100" cy="5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0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4953425" y="3104975"/>
            <a:ext cx="525900" cy="5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6504250" y="3104975"/>
            <a:ext cx="525900" cy="5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60</a:t>
            </a:r>
          </a:p>
        </p:txBody>
      </p:sp>
      <p:sp>
        <p:nvSpPr>
          <p:cNvPr id="347" name="Shape 347"/>
          <p:cNvSpPr/>
          <p:nvPr/>
        </p:nvSpPr>
        <p:spPr>
          <a:xfrm>
            <a:off x="4714700" y="1796438"/>
            <a:ext cx="2036650" cy="902850"/>
          </a:xfrm>
          <a:custGeom>
            <a:avLst/>
            <a:gdLst/>
            <a:ahLst/>
            <a:cxnLst/>
            <a:rect l="0" t="0" r="0" b="0"/>
            <a:pathLst>
              <a:path w="81466" h="36114" extrusionOk="0">
                <a:moveTo>
                  <a:pt x="0" y="0"/>
                </a:moveTo>
                <a:cubicBezTo>
                  <a:pt x="12464" y="0"/>
                  <a:pt x="20684" y="13935"/>
                  <a:pt x="30654" y="21417"/>
                </a:cubicBezTo>
                <a:cubicBezTo>
                  <a:pt x="44756" y="31999"/>
                  <a:pt x="63834" y="36114"/>
                  <a:pt x="81466" y="36114"/>
                </a:cubicBezTo>
              </a:path>
            </a:pathLst>
          </a:cu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48" name="Shape 348"/>
          <p:cNvSpPr/>
          <p:nvPr/>
        </p:nvSpPr>
        <p:spPr>
          <a:xfrm>
            <a:off x="4732000" y="1863825"/>
            <a:ext cx="2015675" cy="1058500"/>
          </a:xfrm>
          <a:custGeom>
            <a:avLst/>
            <a:gdLst/>
            <a:ahLst/>
            <a:cxnLst/>
            <a:rect l="0" t="0" r="0" b="0"/>
            <a:pathLst>
              <a:path w="80627" h="42340" extrusionOk="0">
                <a:moveTo>
                  <a:pt x="0" y="0"/>
                </a:moveTo>
                <a:cubicBezTo>
                  <a:pt x="3674" y="0"/>
                  <a:pt x="5003" y="5408"/>
                  <a:pt x="7139" y="8398"/>
                </a:cubicBezTo>
                <a:cubicBezTo>
                  <a:pt x="12672" y="16144"/>
                  <a:pt x="17202" y="24764"/>
                  <a:pt x="23936" y="31494"/>
                </a:cubicBezTo>
                <a:cubicBezTo>
                  <a:pt x="37529" y="45079"/>
                  <a:pt x="61408" y="41993"/>
                  <a:pt x="80627" y="4199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49" name="Shape 349"/>
          <p:cNvSpPr txBox="1"/>
          <p:nvPr/>
        </p:nvSpPr>
        <p:spPr>
          <a:xfrm>
            <a:off x="7012850" y="1274600"/>
            <a:ext cx="1714500" cy="70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Normal Ghrelin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Response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4A86E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7012850" y="1980200"/>
            <a:ext cx="1763700" cy="70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With L-Cysteine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7030150" y="2500050"/>
            <a:ext cx="1763700" cy="70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900FF"/>
                </a:solidFill>
              </a:rPr>
              <a:t>With L-Cysteine + PAG</a:t>
            </a:r>
          </a:p>
        </p:txBody>
      </p:sp>
      <p:sp>
        <p:nvSpPr>
          <p:cNvPr id="352" name="Shape 352"/>
          <p:cNvSpPr/>
          <p:nvPr/>
        </p:nvSpPr>
        <p:spPr>
          <a:xfrm>
            <a:off x="4726750" y="1796450"/>
            <a:ext cx="2026175" cy="755875"/>
          </a:xfrm>
          <a:custGeom>
            <a:avLst/>
            <a:gdLst/>
            <a:ahLst/>
            <a:cxnLst/>
            <a:rect l="0" t="0" r="0" b="0"/>
            <a:pathLst>
              <a:path w="81047" h="30235" extrusionOk="0">
                <a:moveTo>
                  <a:pt x="0" y="0"/>
                </a:moveTo>
                <a:cubicBezTo>
                  <a:pt x="9605" y="0"/>
                  <a:pt x="19057" y="4298"/>
                  <a:pt x="27296" y="9238"/>
                </a:cubicBezTo>
                <a:cubicBezTo>
                  <a:pt x="33078" y="12704"/>
                  <a:pt x="36632" y="19206"/>
                  <a:pt x="42413" y="22676"/>
                </a:cubicBezTo>
                <a:cubicBezTo>
                  <a:pt x="53663" y="29429"/>
                  <a:pt x="67924" y="30235"/>
                  <a:pt x="81047" y="30235"/>
                </a:cubicBezTo>
              </a:path>
            </a:pathLst>
          </a:custGeom>
          <a:noFill/>
          <a:ln w="3810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311700" y="2636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Summary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311700" y="1385925"/>
            <a:ext cx="8520600" cy="194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The use of in vitro and in vivo experiments to: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/>
              <a:t>Discover the direct effect of H</a:t>
            </a:r>
            <a:r>
              <a:rPr lang="en" sz="2200" baseline="-25000"/>
              <a:t>2</a:t>
            </a:r>
            <a:r>
              <a:rPr lang="en" sz="2200"/>
              <a:t>S on appetite and ghrelin secretion</a:t>
            </a:r>
          </a:p>
        </p:txBody>
      </p:sp>
      <p:pic>
        <p:nvPicPr>
          <p:cNvPr id="359" name="Shape 359" descr="H2S molecul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389" y="3501332"/>
            <a:ext cx="740486" cy="54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 descr="H2S molecul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00" y="3415750"/>
            <a:ext cx="740490" cy="5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 descr="H2S molecul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360" y="3960540"/>
            <a:ext cx="740486" cy="54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 descr="ghrelin word.jpg"/>
          <p:cNvPicPr preferRelativeResize="0"/>
          <p:nvPr/>
        </p:nvPicPr>
        <p:blipFill rotWithShape="1">
          <a:blip r:embed="rId4">
            <a:alphaModFix/>
          </a:blip>
          <a:srcRect l="6950" b="14507"/>
          <a:stretch/>
        </p:blipFill>
        <p:spPr>
          <a:xfrm>
            <a:off x="6895689" y="3742588"/>
            <a:ext cx="1164210" cy="66661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/>
          <p:nvPr/>
        </p:nvSpPr>
        <p:spPr>
          <a:xfrm>
            <a:off x="2646300" y="3742600"/>
            <a:ext cx="3025500" cy="43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3779100" y="3573401"/>
            <a:ext cx="740100" cy="7743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65" name="Shape 365" descr="ghrelin word.jpg"/>
          <p:cNvPicPr preferRelativeResize="0"/>
          <p:nvPr/>
        </p:nvPicPr>
        <p:blipFill rotWithShape="1">
          <a:blip r:embed="rId4">
            <a:alphaModFix/>
          </a:blip>
          <a:srcRect l="6950" b="14507"/>
          <a:stretch/>
        </p:blipFill>
        <p:spPr>
          <a:xfrm>
            <a:off x="6049439" y="3225675"/>
            <a:ext cx="1164210" cy="666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 descr="ghrelin word.jpg"/>
          <p:cNvPicPr preferRelativeResize="0"/>
          <p:nvPr/>
        </p:nvPicPr>
        <p:blipFill rotWithShape="1">
          <a:blip r:embed="rId4">
            <a:alphaModFix/>
          </a:blip>
          <a:srcRect l="6950" b="14507"/>
          <a:stretch/>
        </p:blipFill>
        <p:spPr>
          <a:xfrm>
            <a:off x="7496914" y="3153500"/>
            <a:ext cx="1164210" cy="666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Impact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311700" y="1152468"/>
            <a:ext cx="8520600" cy="222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/>
              <a:t>This study will contribute: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/>
              <a:t>Potential dietary therapy for weight loss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/>
              <a:t>Potential target for weight loss therapies using H</a:t>
            </a:r>
            <a:r>
              <a:rPr lang="en" sz="2200" baseline="-25000"/>
              <a:t>2</a:t>
            </a:r>
            <a:r>
              <a:rPr lang="en" sz="2200"/>
              <a:t>S </a:t>
            </a:r>
          </a:p>
        </p:txBody>
      </p:sp>
      <p:pic>
        <p:nvPicPr>
          <p:cNvPr id="373" name="Shape 373" descr="H2S molecul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437" y="3793788"/>
            <a:ext cx="802660" cy="44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 descr="H2S molecul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7255" y="3742310"/>
            <a:ext cx="802660" cy="44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 descr="H2S molecul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2433" y="4236538"/>
            <a:ext cx="802660" cy="44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 descr="ghrelin word.jpg"/>
          <p:cNvPicPr preferRelativeResize="0"/>
          <p:nvPr/>
        </p:nvPicPr>
        <p:blipFill rotWithShape="1">
          <a:blip r:embed="rId4">
            <a:alphaModFix/>
          </a:blip>
          <a:srcRect l="6950" b="14507"/>
          <a:stretch/>
        </p:blipFill>
        <p:spPr>
          <a:xfrm>
            <a:off x="8084500" y="3691800"/>
            <a:ext cx="887150" cy="4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/>
          <p:nvPr/>
        </p:nvSpPr>
        <p:spPr>
          <a:xfrm>
            <a:off x="5356196" y="3990565"/>
            <a:ext cx="1731900" cy="42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5775878" y="3876549"/>
            <a:ext cx="805500" cy="6564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1559444" y="3990565"/>
            <a:ext cx="1731900" cy="42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CSE</a:t>
            </a:r>
          </a:p>
        </p:txBody>
      </p:sp>
      <p:pic>
        <p:nvPicPr>
          <p:cNvPr id="380" name="Shape 380" descr="chicken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375" y="3648235"/>
            <a:ext cx="489505" cy="42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 descr="fishy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757" y="3510525"/>
            <a:ext cx="657643" cy="35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 descr="seed-vectors.jpg"/>
          <p:cNvPicPr preferRelativeResize="0"/>
          <p:nvPr/>
        </p:nvPicPr>
        <p:blipFill rotWithShape="1">
          <a:blip r:embed="rId7">
            <a:alphaModFix/>
          </a:blip>
          <a:srcRect l="37854" t="70584" r="41152"/>
          <a:stretch/>
        </p:blipFill>
        <p:spPr>
          <a:xfrm rot="3601413">
            <a:off x="669013" y="3894573"/>
            <a:ext cx="257783" cy="28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 descr="seed-vectors.jpg"/>
          <p:cNvPicPr preferRelativeResize="0"/>
          <p:nvPr/>
        </p:nvPicPr>
        <p:blipFill rotWithShape="1">
          <a:blip r:embed="rId7">
            <a:alphaModFix/>
          </a:blip>
          <a:srcRect l="70571" t="72629" r="5707"/>
          <a:stretch/>
        </p:blipFill>
        <p:spPr>
          <a:xfrm rot="-2051281">
            <a:off x="897663" y="4131697"/>
            <a:ext cx="339673" cy="264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 descr="seed-vectors.jpg"/>
          <p:cNvPicPr preferRelativeResize="0"/>
          <p:nvPr/>
        </p:nvPicPr>
        <p:blipFill rotWithShape="1">
          <a:blip r:embed="rId7">
            <a:alphaModFix/>
          </a:blip>
          <a:srcRect l="6047" r="74457" b="70583"/>
          <a:stretch/>
        </p:blipFill>
        <p:spPr>
          <a:xfrm>
            <a:off x="480923" y="4210442"/>
            <a:ext cx="278292" cy="24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 descr="L-cysteine word.jpg"/>
          <p:cNvPicPr preferRelativeResize="0"/>
          <p:nvPr/>
        </p:nvPicPr>
        <p:blipFill rotWithShape="1">
          <a:blip r:embed="rId8">
            <a:alphaModFix/>
          </a:blip>
          <a:srcRect t="19165" b="18991"/>
          <a:stretch/>
        </p:blipFill>
        <p:spPr>
          <a:xfrm>
            <a:off x="289571" y="4462020"/>
            <a:ext cx="1016683" cy="35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 descr="ghrelin word.jpg"/>
          <p:cNvPicPr preferRelativeResize="0"/>
          <p:nvPr/>
        </p:nvPicPr>
        <p:blipFill rotWithShape="1">
          <a:blip r:embed="rId4">
            <a:alphaModFix/>
          </a:blip>
          <a:srcRect l="6950" t="19510" b="14509"/>
          <a:stretch/>
        </p:blipFill>
        <p:spPr>
          <a:xfrm>
            <a:off x="7221200" y="3860487"/>
            <a:ext cx="887150" cy="3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 descr="ghrelin word.jpg"/>
          <p:cNvPicPr preferRelativeResize="0"/>
          <p:nvPr/>
        </p:nvPicPr>
        <p:blipFill rotWithShape="1">
          <a:blip r:embed="rId4">
            <a:alphaModFix/>
          </a:blip>
          <a:srcRect l="6950" t="24321" b="14509"/>
          <a:stretch/>
        </p:blipFill>
        <p:spPr>
          <a:xfrm>
            <a:off x="7719200" y="4236529"/>
            <a:ext cx="887150" cy="32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ctrTitle"/>
          </p:nvPr>
        </p:nvSpPr>
        <p:spPr>
          <a:xfrm>
            <a:off x="2143108" y="1285867"/>
            <a:ext cx="6315000" cy="110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PT Sans"/>
              <a:buNone/>
            </a:pPr>
            <a:r>
              <a:rPr lang="en" sz="3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Faculty/Presenter  Disclosure</a:t>
            </a:r>
            <a:br>
              <a:rPr lang="en" sz="3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" sz="3000" b="1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Slide 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ubTitle" idx="1"/>
          </p:nvPr>
        </p:nvSpPr>
        <p:spPr>
          <a:xfrm>
            <a:off x="2571736" y="2602697"/>
            <a:ext cx="5200800" cy="13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Erik Slade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Relationships with commercial interests: NONE</a:t>
            </a:r>
          </a:p>
          <a:p>
            <a:pPr marL="342900" marR="0" lvl="0" indent="-3048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Potential for conflict(s) of interest: NONE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311700" y="1975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Acknowledgements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311700" y="107292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Supervisor - Dr. Jeffrey Gagnon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Lab Members - Laura Williams, Erin Frey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Thesis Committee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Dr. Guangdong Yang, Dr. Eric Gauthier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94" name="Shape 394" descr="LU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950" y="4318994"/>
            <a:ext cx="3093169" cy="62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 descr="BANTING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4287516"/>
            <a:ext cx="2621756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Shape 419" descr="JEFF PRIMARY CULTURE.jpg"/>
          <p:cNvPicPr preferRelativeResize="0"/>
          <p:nvPr/>
        </p:nvPicPr>
        <p:blipFill rotWithShape="1">
          <a:blip r:embed="rId3">
            <a:alphaModFix/>
          </a:blip>
          <a:srcRect t="56689"/>
          <a:stretch/>
        </p:blipFill>
        <p:spPr>
          <a:xfrm>
            <a:off x="1504200" y="3022451"/>
            <a:ext cx="6135602" cy="18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 descr="JEFF PRIMARY CULTURE.jpg"/>
          <p:cNvPicPr preferRelativeResize="0"/>
          <p:nvPr/>
        </p:nvPicPr>
        <p:blipFill rotWithShape="1">
          <a:blip r:embed="rId3">
            <a:alphaModFix/>
          </a:blip>
          <a:srcRect l="28572" r="30311" b="42821"/>
          <a:stretch/>
        </p:blipFill>
        <p:spPr>
          <a:xfrm>
            <a:off x="3046025" y="700075"/>
            <a:ext cx="3051947" cy="2127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Immunocytochemistry of Stomach Primary Culture</a:t>
            </a:r>
          </a:p>
        </p:txBody>
      </p:sp>
      <p:pic>
        <p:nvPicPr>
          <p:cNvPr id="401" name="Shape 401" descr="ghrelin CSE figure primary 20x.tif"/>
          <p:cNvPicPr preferRelativeResize="0"/>
          <p:nvPr/>
        </p:nvPicPr>
        <p:blipFill rotWithShape="1">
          <a:blip r:embed="rId3">
            <a:alphaModFix/>
          </a:blip>
          <a:srcRect t="41021" b="33579"/>
          <a:stretch/>
        </p:blipFill>
        <p:spPr>
          <a:xfrm>
            <a:off x="311700" y="1855912"/>
            <a:ext cx="8520599" cy="2164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Shape 413" descr="L-cysteine Journal of obesit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13" y="333258"/>
            <a:ext cx="5849222" cy="261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 descr="L-cysteine supresses ghrelin.jpg"/>
          <p:cNvPicPr preferRelativeResize="0"/>
          <p:nvPr/>
        </p:nvPicPr>
        <p:blipFill rotWithShape="1">
          <a:blip r:embed="rId4">
            <a:alphaModFix/>
          </a:blip>
          <a:srcRect r="39726"/>
          <a:stretch/>
        </p:blipFill>
        <p:spPr>
          <a:xfrm>
            <a:off x="5254650" y="2775619"/>
            <a:ext cx="2593150" cy="2181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304900" y="4221884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L-Cysteine’s potential mechanism of suppression</a:t>
            </a:r>
          </a:p>
        </p:txBody>
      </p:sp>
      <p:pic>
        <p:nvPicPr>
          <p:cNvPr id="426" name="Shape 426" descr="H2S NAM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947" y="3257953"/>
            <a:ext cx="1059761" cy="56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 descr="chicke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3248" y="637585"/>
            <a:ext cx="592470" cy="49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 descr="fishy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2195" y="477646"/>
            <a:ext cx="795974" cy="41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 descr="seed-vectors.jpg"/>
          <p:cNvPicPr preferRelativeResize="0"/>
          <p:nvPr/>
        </p:nvPicPr>
        <p:blipFill rotWithShape="1">
          <a:blip r:embed="rId6">
            <a:alphaModFix/>
          </a:blip>
          <a:srcRect l="37854" t="70584" r="41152"/>
          <a:stretch/>
        </p:blipFill>
        <p:spPr>
          <a:xfrm rot="3539372">
            <a:off x="3187473" y="917629"/>
            <a:ext cx="302591" cy="34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 descr="seed-vectors.jpg"/>
          <p:cNvPicPr preferRelativeResize="0"/>
          <p:nvPr/>
        </p:nvPicPr>
        <p:blipFill rotWithShape="1">
          <a:blip r:embed="rId6">
            <a:alphaModFix/>
          </a:blip>
          <a:srcRect l="70571" t="72629" r="5707"/>
          <a:stretch/>
        </p:blipFill>
        <p:spPr>
          <a:xfrm rot="-1985858">
            <a:off x="3462097" y="1195828"/>
            <a:ext cx="405950" cy="313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Shape 431" descr="seed-vectors.jpg"/>
          <p:cNvPicPr preferRelativeResize="0"/>
          <p:nvPr/>
        </p:nvPicPr>
        <p:blipFill rotWithShape="1">
          <a:blip r:embed="rId6">
            <a:alphaModFix/>
          </a:blip>
          <a:srcRect l="6047" r="74457" b="70583"/>
          <a:stretch/>
        </p:blipFill>
        <p:spPr>
          <a:xfrm>
            <a:off x="2955111" y="1290546"/>
            <a:ext cx="336829" cy="281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 descr="face.png"/>
          <p:cNvPicPr preferRelativeResize="0"/>
          <p:nvPr/>
        </p:nvPicPr>
        <p:blipFill rotWithShape="1">
          <a:blip r:embed="rId7">
            <a:alphaModFix/>
          </a:blip>
          <a:srcRect l="53992" t="9533" r="25763" b="65705"/>
          <a:stretch/>
        </p:blipFill>
        <p:spPr>
          <a:xfrm>
            <a:off x="6963655" y="371173"/>
            <a:ext cx="1144465" cy="107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Shape 433" descr="stomach-organ-thumb.jpg"/>
          <p:cNvPicPr preferRelativeResize="0"/>
          <p:nvPr/>
        </p:nvPicPr>
        <p:blipFill rotWithShape="1">
          <a:blip r:embed="rId8">
            <a:alphaModFix/>
          </a:blip>
          <a:srcRect l="30118" r="26123"/>
          <a:stretch/>
        </p:blipFill>
        <p:spPr>
          <a:xfrm>
            <a:off x="7343032" y="1644512"/>
            <a:ext cx="1260968" cy="96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 descr="ghrelin word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6400" y="1770556"/>
            <a:ext cx="1326419" cy="711279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/>
          <p:cNvSpPr/>
          <p:nvPr/>
        </p:nvSpPr>
        <p:spPr>
          <a:xfrm rot="-2611">
            <a:off x="3961257" y="956459"/>
            <a:ext cx="2765101" cy="16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/>
          <p:nvPr/>
        </p:nvSpPr>
        <p:spPr>
          <a:xfrm rot="10797842">
            <a:off x="3710422" y="3457595"/>
            <a:ext cx="2389800" cy="16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4058827" y="3257953"/>
            <a:ext cx="1710666" cy="639468"/>
          </a:xfrm>
          <a:prstGeom prst="irregularSeal1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   CSE</a:t>
            </a:r>
          </a:p>
        </p:txBody>
      </p:sp>
      <p:sp>
        <p:nvSpPr>
          <p:cNvPr id="438" name="Shape 438"/>
          <p:cNvSpPr/>
          <p:nvPr/>
        </p:nvSpPr>
        <p:spPr>
          <a:xfrm rot="8492806">
            <a:off x="6950173" y="2869877"/>
            <a:ext cx="818653" cy="1921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/>
          <p:nvPr/>
        </p:nvSpPr>
        <p:spPr>
          <a:xfrm rot="-8498589">
            <a:off x="1413086" y="2731262"/>
            <a:ext cx="1426620" cy="1921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/>
          <p:nvPr/>
        </p:nvSpPr>
        <p:spPr>
          <a:xfrm rot="244081">
            <a:off x="1743903" y="2557945"/>
            <a:ext cx="765428" cy="538884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/>
          <p:nvPr/>
        </p:nvSpPr>
        <p:spPr>
          <a:xfrm rot="-2130993">
            <a:off x="1421904" y="1415379"/>
            <a:ext cx="1229563" cy="1899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 txBox="1"/>
          <p:nvPr/>
        </p:nvSpPr>
        <p:spPr>
          <a:xfrm>
            <a:off x="1491728" y="1021904"/>
            <a:ext cx="592800" cy="52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1.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1305747" y="2700733"/>
            <a:ext cx="592800" cy="52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5.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4565982" y="2728185"/>
            <a:ext cx="592800" cy="52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4.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7620598" y="2985354"/>
            <a:ext cx="592800" cy="52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3.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4985865" y="417857"/>
            <a:ext cx="592800" cy="52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2.</a:t>
            </a:r>
          </a:p>
        </p:txBody>
      </p:sp>
      <p:pic>
        <p:nvPicPr>
          <p:cNvPr id="447" name="Shape 447" descr="L-cysteine word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99534" y="3235500"/>
            <a:ext cx="1143490" cy="61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1112825" y="4097400"/>
            <a:ext cx="7243800" cy="618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20% approximately is acyl-ghrelin and has a half-life of 10-30 minutes</a:t>
            </a:r>
          </a:p>
        </p:txBody>
      </p:sp>
      <p:pic>
        <p:nvPicPr>
          <p:cNvPr id="407" name="Shape 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700" y="721791"/>
            <a:ext cx="6083575" cy="31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/>
          <p:nvPr/>
        </p:nvSpPr>
        <p:spPr>
          <a:xfrm>
            <a:off x="253793" y="2152181"/>
            <a:ext cx="1995900" cy="186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Red Assay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744946"/>
              </p:ext>
            </p:extLst>
          </p:nvPr>
        </p:nvGraphicFramePr>
        <p:xfrm>
          <a:off x="2339975" y="1364517"/>
          <a:ext cx="4464050" cy="298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rism 6" r:id="rId3" imgW="4463882" imgH="2986757" progId="Prism6.Document">
                  <p:embed/>
                </p:oleObj>
              </mc:Choice>
              <mc:Fallback>
                <p:oleObj name="Prism 6" r:id="rId3" imgW="4463882" imgH="2986757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975" y="1364517"/>
                        <a:ext cx="4464050" cy="298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2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 inhibits </a:t>
            </a:r>
            <a:r>
              <a:rPr lang="en-US" dirty="0" err="1" smtClean="0"/>
              <a:t>Akt</a:t>
            </a:r>
            <a:r>
              <a:rPr lang="en-US" dirty="0" smtClean="0"/>
              <a:t> Pathway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019122"/>
              </p:ext>
            </p:extLst>
          </p:nvPr>
        </p:nvGraphicFramePr>
        <p:xfrm>
          <a:off x="2774950" y="1261660"/>
          <a:ext cx="3594100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rism 6" r:id="rId3" imgW="3594875" imgH="3110290" progId="Prism6.Document">
                  <p:embed/>
                </p:oleObj>
              </mc:Choice>
              <mc:Fallback>
                <p:oleObj name="Prism 6" r:id="rId3" imgW="3594875" imgH="3110290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4950" y="1261660"/>
                        <a:ext cx="3594100" cy="310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7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422850" y="4108900"/>
            <a:ext cx="3747000" cy="9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➢"/>
            </a:pPr>
            <a:r>
              <a:rPr lang="en" sz="2400"/>
              <a:t>1 in 10 children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93" name="Shape 193" descr="obesit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752" y="532851"/>
            <a:ext cx="5748920" cy="343190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701600" y="4108894"/>
            <a:ext cx="3817800" cy="9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➢"/>
            </a:pPr>
            <a:r>
              <a:rPr lang="en" sz="2400"/>
              <a:t>1 in 4 adults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Obesity's Impact on Health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405175"/>
            <a:ext cx="8520600" cy="316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/>
              <a:t>Heart Disease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/>
              <a:t>Type 2 Diabetes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/>
              <a:t>Cancer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/>
              <a:t>Depression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223775" y="291075"/>
            <a:ext cx="4560300" cy="431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Treatments for Obesity include: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sz="24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Proxima Nova"/>
              <a:buChar char="➢"/>
            </a:pPr>
            <a:r>
              <a:rPr lang="en" sz="2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Dietary changes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Proxima Nova"/>
              <a:buChar char="➢"/>
            </a:pPr>
            <a:r>
              <a:rPr lang="en" sz="2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Exercise and activity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Proxima Nova"/>
              <a:buChar char="➢"/>
            </a:pPr>
            <a:r>
              <a:rPr lang="en" sz="2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Weight-loss surgery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Proxima Nova"/>
              <a:buChar char="➢"/>
            </a:pPr>
            <a:r>
              <a:rPr lang="en" sz="22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Prescription weight-loss medications</a:t>
            </a:r>
          </a:p>
        </p:txBody>
      </p:sp>
      <p:pic>
        <p:nvPicPr>
          <p:cNvPr id="206" name="Shape 206" descr="saxenda-630x39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825" y="1297288"/>
            <a:ext cx="4055126" cy="2548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Ghrelin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Hormone produced primarily in the stomach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200"/>
              <a:t>Functions: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/>
              <a:t>Appetite stimulant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/>
              <a:t>Regulates energy metabolism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213" name="Shape 213" descr="circadia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525" y="1838738"/>
            <a:ext cx="3031031" cy="2429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 descr="L-cysteine Journal of obesity.jpg"/>
          <p:cNvPicPr preferRelativeResize="0"/>
          <p:nvPr/>
        </p:nvPicPr>
        <p:blipFill rotWithShape="1">
          <a:blip r:embed="rId3">
            <a:alphaModFix/>
          </a:blip>
          <a:srcRect t="46717"/>
          <a:stretch/>
        </p:blipFill>
        <p:spPr>
          <a:xfrm>
            <a:off x="463975" y="218775"/>
            <a:ext cx="8216053" cy="163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 descr="L-cysteine supresses ghrelin.jpg"/>
          <p:cNvPicPr preferRelativeResize="0"/>
          <p:nvPr/>
        </p:nvPicPr>
        <p:blipFill rotWithShape="1">
          <a:blip r:embed="rId4">
            <a:alphaModFix/>
          </a:blip>
          <a:srcRect l="1686" t="4780" r="47044"/>
          <a:stretch/>
        </p:blipFill>
        <p:spPr>
          <a:xfrm>
            <a:off x="564600" y="2130775"/>
            <a:ext cx="2006525" cy="218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 descr="ghrelin word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9825" y="2794182"/>
            <a:ext cx="1144782" cy="77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 descr="L-cysteine word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4700" y="2874354"/>
            <a:ext cx="1144782" cy="77429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5440075" y="2874356"/>
            <a:ext cx="388800" cy="77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5930250" y="2874356"/>
            <a:ext cx="388800" cy="77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6420425" y="2874356"/>
            <a:ext cx="388800" cy="77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302607"/>
            <a:ext cx="3338400" cy="71511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latin typeface="Merriweather"/>
                <a:ea typeface="Merriweather"/>
                <a:cs typeface="Merriweather"/>
                <a:sym typeface="Merriweather"/>
              </a:rPr>
              <a:t>L-Cysteine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11700" y="795394"/>
            <a:ext cx="4434000" cy="376465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 dirty="0"/>
              <a:t>Amino acid</a:t>
            </a:r>
          </a:p>
          <a:p>
            <a:pPr marL="457200" lvl="0" indent="-36830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 dirty="0"/>
              <a:t>Protein rich meals produce greater satiation</a:t>
            </a:r>
          </a:p>
          <a:p>
            <a:pPr marL="457200" lvl="0" indent="-36830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 dirty="0"/>
              <a:t>↓ ghrelin release and ↓ appetite in humans and mice fed L-cysteine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1" name="Shape 231"/>
          <p:cNvSpPr/>
          <p:nvPr/>
        </p:nvSpPr>
        <p:spPr>
          <a:xfrm>
            <a:off x="1981600" y="4326244"/>
            <a:ext cx="4505700" cy="72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" b="1"/>
              <a:t>Cystathionine gamma-lyase (CSE)</a:t>
            </a:r>
          </a:p>
        </p:txBody>
      </p:sp>
      <p:pic>
        <p:nvPicPr>
          <p:cNvPr id="232" name="Shape 232" descr="L-cysteine wor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347500"/>
            <a:ext cx="1042406" cy="70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 descr="H2S NAM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6425" y="4336881"/>
            <a:ext cx="1042396" cy="70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 descr="chicken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2300" y="1164697"/>
            <a:ext cx="1071639" cy="114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 descr="fishy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5008" y="795394"/>
            <a:ext cx="1439730" cy="94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 descr="seed-vectors.jpg"/>
          <p:cNvPicPr preferRelativeResize="0"/>
          <p:nvPr/>
        </p:nvPicPr>
        <p:blipFill rotWithShape="1">
          <a:blip r:embed="rId7">
            <a:alphaModFix/>
          </a:blip>
          <a:srcRect l="37854" t="70584" r="41152"/>
          <a:stretch/>
        </p:blipFill>
        <p:spPr>
          <a:xfrm rot="3472689">
            <a:off x="6681428" y="1795851"/>
            <a:ext cx="707067" cy="82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 descr="seed-vectors.jpg"/>
          <p:cNvPicPr preferRelativeResize="0"/>
          <p:nvPr/>
        </p:nvPicPr>
        <p:blipFill rotWithShape="1">
          <a:blip r:embed="rId7">
            <a:alphaModFix/>
          </a:blip>
          <a:srcRect l="70571" t="72629" r="5707"/>
          <a:stretch/>
        </p:blipFill>
        <p:spPr>
          <a:xfrm rot="-1918084">
            <a:off x="7338511" y="2445235"/>
            <a:ext cx="966785" cy="74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 descr="seed-vectors.jpg"/>
          <p:cNvPicPr preferRelativeResize="0"/>
          <p:nvPr/>
        </p:nvPicPr>
        <p:blipFill rotWithShape="1">
          <a:blip r:embed="rId7">
            <a:alphaModFix/>
          </a:blip>
          <a:srcRect l="6047" r="74457" b="70583"/>
          <a:stretch/>
        </p:blipFill>
        <p:spPr>
          <a:xfrm>
            <a:off x="6109702" y="2672398"/>
            <a:ext cx="812329" cy="65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Hydrogen Sulfide H</a:t>
            </a:r>
            <a:r>
              <a:rPr lang="en" sz="3600" baseline="-25000">
                <a:latin typeface="Merriweather"/>
                <a:ea typeface="Merriweather"/>
                <a:cs typeface="Merriweather"/>
                <a:sym typeface="Merriweather"/>
              </a:rPr>
              <a:t>2</a:t>
            </a:r>
            <a:r>
              <a:rPr lang="en" sz="3600">
                <a:latin typeface="Merriweather"/>
                <a:ea typeface="Merriweather"/>
                <a:cs typeface="Merriweather"/>
                <a:sym typeface="Merriweather"/>
              </a:rPr>
              <a:t>S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515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Endogenous Gasotransmitter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/>
              <a:t>Cardiovascular system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/>
              <a:t>Nervous system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/>
              <a:t>Inflammation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Char char="➢"/>
            </a:pPr>
            <a:r>
              <a:rPr lang="en" sz="2200"/>
              <a:t>Insulin regulation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5" name="Shape 245" descr="Circulatory system.jpg"/>
          <p:cNvPicPr preferRelativeResize="0"/>
          <p:nvPr/>
        </p:nvPicPr>
        <p:blipFill rotWithShape="1">
          <a:blip r:embed="rId3">
            <a:alphaModFix/>
          </a:blip>
          <a:srcRect l="14741"/>
          <a:stretch/>
        </p:blipFill>
        <p:spPr>
          <a:xfrm>
            <a:off x="3519726" y="3275950"/>
            <a:ext cx="1727775" cy="17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descr="Heart.jpg"/>
          <p:cNvPicPr preferRelativeResize="0"/>
          <p:nvPr/>
        </p:nvPicPr>
        <p:blipFill rotWithShape="1">
          <a:blip r:embed="rId4">
            <a:alphaModFix/>
          </a:blip>
          <a:srcRect b="4260"/>
          <a:stretch/>
        </p:blipFill>
        <p:spPr>
          <a:xfrm>
            <a:off x="7662216" y="3200345"/>
            <a:ext cx="1436335" cy="181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 descr="brain.jpg"/>
          <p:cNvPicPr preferRelativeResize="0"/>
          <p:nvPr/>
        </p:nvPicPr>
        <p:blipFill rotWithShape="1">
          <a:blip r:embed="rId5">
            <a:alphaModFix/>
          </a:blip>
          <a:srcRect b="4287"/>
          <a:stretch/>
        </p:blipFill>
        <p:spPr>
          <a:xfrm>
            <a:off x="5623463" y="0"/>
            <a:ext cx="2165226" cy="18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 descr="H2S molecule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7900" y="2510723"/>
            <a:ext cx="992907" cy="66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 descr="H2S molecule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3475" y="2393070"/>
            <a:ext cx="992907" cy="66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 descr="H2S molecule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1888" y="3131989"/>
            <a:ext cx="992907" cy="66193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/>
          <p:nvPr/>
        </p:nvSpPr>
        <p:spPr>
          <a:xfrm>
            <a:off x="5560050" y="1925157"/>
            <a:ext cx="2562900" cy="20790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52" name="Shape 252"/>
          <p:cNvCxnSpPr>
            <a:stCxn id="251" idx="0"/>
          </p:cNvCxnSpPr>
          <p:nvPr/>
        </p:nvCxnSpPr>
        <p:spPr>
          <a:xfrm rot="10800000">
            <a:off x="6832500" y="1207857"/>
            <a:ext cx="9000" cy="717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3" name="Shape 253"/>
          <p:cNvCxnSpPr/>
          <p:nvPr/>
        </p:nvCxnSpPr>
        <p:spPr>
          <a:xfrm flipH="1">
            <a:off x="4975300" y="3394175"/>
            <a:ext cx="707100" cy="574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4" name="Shape 254"/>
          <p:cNvCxnSpPr/>
          <p:nvPr/>
        </p:nvCxnSpPr>
        <p:spPr>
          <a:xfrm>
            <a:off x="7989300" y="3394181"/>
            <a:ext cx="671700" cy="609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492</Words>
  <Application>Microsoft Office PowerPoint</Application>
  <PresentationFormat>On-screen Show (16:9)</PresentationFormat>
  <Paragraphs>138</Paragraphs>
  <Slides>27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PT Sans</vt:lpstr>
      <vt:lpstr>Courier New</vt:lpstr>
      <vt:lpstr>Merriweather</vt:lpstr>
      <vt:lpstr>Calibri</vt:lpstr>
      <vt:lpstr>Proxima Nova</vt:lpstr>
      <vt:lpstr>Arial</vt:lpstr>
      <vt:lpstr>Simple Light</vt:lpstr>
      <vt:lpstr>Spearmint</vt:lpstr>
      <vt:lpstr>1_Office Theme</vt:lpstr>
      <vt:lpstr>Prism 6</vt:lpstr>
      <vt:lpstr>No Surprise, Gas does Spoil your Appetite</vt:lpstr>
      <vt:lpstr>Faculty/Presenter  Disclosure Slide </vt:lpstr>
      <vt:lpstr>PowerPoint Presentation</vt:lpstr>
      <vt:lpstr>Obesity's Impact on Health</vt:lpstr>
      <vt:lpstr>PowerPoint Presentation</vt:lpstr>
      <vt:lpstr>Ghrelin</vt:lpstr>
      <vt:lpstr>PowerPoint Presentation</vt:lpstr>
      <vt:lpstr>L-Cysteine</vt:lpstr>
      <vt:lpstr>Hydrogen Sulfide H2S</vt:lpstr>
      <vt:lpstr> Research Question</vt:lpstr>
      <vt:lpstr>Objectives</vt:lpstr>
      <vt:lpstr>Primary Stomach Culture</vt:lpstr>
      <vt:lpstr>H2S Suppresses Ghrelin Secretion</vt:lpstr>
      <vt:lpstr>Blocking H2S Production Stimulates Ghrelin Secretion</vt:lpstr>
      <vt:lpstr>Summary </vt:lpstr>
      <vt:lpstr>Appetite Study</vt:lpstr>
      <vt:lpstr>Inhibitor Experiment</vt:lpstr>
      <vt:lpstr>Summary</vt:lpstr>
      <vt:lpstr>Impact</vt:lpstr>
      <vt:lpstr>Acknowledgements</vt:lpstr>
      <vt:lpstr>PowerPoint Presentation</vt:lpstr>
      <vt:lpstr>Immunocytochemistry of Stomach Primary Culture</vt:lpstr>
      <vt:lpstr>PowerPoint Presentation</vt:lpstr>
      <vt:lpstr>L-Cysteine’s potential mechanism of suppression</vt:lpstr>
      <vt:lpstr>PowerPoint Presentation</vt:lpstr>
      <vt:lpstr>Neutral Red Assay</vt:lpstr>
      <vt:lpstr>Ly inhibits Akt Pathway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 the Effect  of H2S on Ghrelin  Secretion</dc:title>
  <dc:creator>Gagnon lab 1</dc:creator>
  <cp:lastModifiedBy>Lyne Morvan</cp:lastModifiedBy>
  <cp:revision>3</cp:revision>
  <dcterms:modified xsi:type="dcterms:W3CDTF">2017-10-12T15:50:06Z</dcterms:modified>
</cp:coreProperties>
</file>