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12" r:id="rId5"/>
    <p:sldId id="338" r:id="rId6"/>
    <p:sldId id="274" r:id="rId7"/>
    <p:sldId id="339" r:id="rId8"/>
    <p:sldId id="269" r:id="rId9"/>
    <p:sldId id="334" r:id="rId10"/>
    <p:sldId id="335" r:id="rId11"/>
    <p:sldId id="336" r:id="rId12"/>
    <p:sldId id="292" r:id="rId13"/>
    <p:sldId id="293" r:id="rId14"/>
    <p:sldId id="331" r:id="rId15"/>
    <p:sldId id="340" r:id="rId16"/>
    <p:sldId id="311" r:id="rId17"/>
    <p:sldId id="324" r:id="rId18"/>
    <p:sldId id="270" r:id="rId19"/>
    <p:sldId id="307" r:id="rId2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CC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8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90" d="100"/>
          <a:sy n="90" d="100"/>
        </p:scale>
        <p:origin x="-1980" y="864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356E6-DE0B-4C45-93FD-5B7F96554BE6}" type="datetimeFigureOut">
              <a:rPr lang="en-CA" smtClean="0"/>
              <a:t>28/05/2015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4F418-8861-41D7-8242-70632D9FBA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01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282C92-A44B-4BE5-B3B5-E9D447151976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175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467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094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9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6799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8651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000" baseline="0" dirty="0" smtClean="0"/>
              <a:t> 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018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CF754F-4DB1-4DCB-A55F-B681E5EFD396}" type="slidenum">
              <a:rPr lang="en-CA" smtClean="0"/>
              <a:pPr eaLnBrk="1" hangingPunct="1"/>
              <a:t>16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6595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24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106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22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20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26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642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4453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F418-8861-41D7-8242-70632D9FBA8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08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1714488"/>
            <a:ext cx="6315092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3470263"/>
            <a:ext cx="5200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5/28/2015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5/28/2015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5/28/2015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5/28/2015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5/28/2015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5/28/2015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5/28/2015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5/28/2015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5/28/2015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5/28/2015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5/28/2015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08" y="1600200"/>
            <a:ext cx="65436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917C-D772-4AF5-945B-5DFA2AE13917}" type="datetimeFigureOut">
              <a:rPr lang="en-US" smtClean="0"/>
              <a:pPr/>
              <a:t>5/28/2015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FB19-51A9-45B7-9B52-E335B3B9680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osm.ca/education/general.aspx?id=17825" TargetMode="External"/><Relationship Id="rId5" Type="http://schemas.openxmlformats.org/officeDocument/2006/relationships/hyperlink" Target="http://www.nosm.ca/education/general.aspx?id=17879" TargetMode="Externa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m.ca/education/general.aspx?id=1787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sm.ca/education/general.aspx?id=1782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p28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4024" y="692696"/>
            <a:ext cx="7349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002060"/>
                </a:solidFill>
              </a:rPr>
              <a:t>Expanding Aboriginal Cultural </a:t>
            </a:r>
            <a:r>
              <a:rPr lang="en-CA" sz="4000" b="1" dirty="0">
                <a:solidFill>
                  <a:srgbClr val="002060"/>
                </a:solidFill>
              </a:rPr>
              <a:t>Competency and </a:t>
            </a:r>
            <a:r>
              <a:rPr lang="en-CA" sz="4000" b="1" dirty="0" smtClean="0">
                <a:solidFill>
                  <a:srgbClr val="002060"/>
                </a:solidFill>
              </a:rPr>
              <a:t>Curriculum</a:t>
            </a:r>
            <a:r>
              <a:rPr lang="en-CA" sz="4000" b="1" dirty="0">
                <a:solidFill>
                  <a:srgbClr val="002060"/>
                </a:solidFill>
              </a:rPr>
              <a:t>: </a:t>
            </a:r>
            <a:endParaRPr lang="en-CA" sz="4000" b="1" dirty="0" smtClean="0">
              <a:solidFill>
                <a:srgbClr val="002060"/>
              </a:solidFill>
            </a:endParaRPr>
          </a:p>
          <a:p>
            <a:pPr algn="ctr"/>
            <a:r>
              <a:rPr lang="en-CA" sz="4000" b="1" dirty="0" smtClean="0">
                <a:solidFill>
                  <a:srgbClr val="002060"/>
                </a:solidFill>
              </a:rPr>
              <a:t>The NODIP Experience</a:t>
            </a:r>
            <a:endParaRPr lang="en-US" sz="4000" b="1" dirty="0" smtClean="0">
              <a:solidFill>
                <a:srgbClr val="002060"/>
              </a:solidFill>
              <a:latin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068960"/>
            <a:ext cx="730830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500" b="1" dirty="0" smtClean="0"/>
              <a:t>Northern Health Research Conference</a:t>
            </a:r>
          </a:p>
          <a:p>
            <a:pPr algn="ctr"/>
            <a:endParaRPr lang="en-CA" sz="2500" b="1" dirty="0" smtClean="0"/>
          </a:p>
          <a:p>
            <a:pPr algn="ctr"/>
            <a:r>
              <a:rPr lang="en-CA" sz="2500" b="1" dirty="0" smtClean="0"/>
              <a:t>June 5, 2015</a:t>
            </a:r>
          </a:p>
          <a:p>
            <a:pPr algn="ctr"/>
            <a:endParaRPr lang="en-CA" b="1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9493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1006"/>
            <a:ext cx="6543692" cy="720080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rgbClr val="002060"/>
                </a:solidFill>
              </a:rPr>
              <a:t>Challenges</a:t>
            </a:r>
            <a:endParaRPr lang="en-CA" sz="4000" dirty="0"/>
          </a:p>
        </p:txBody>
      </p:sp>
      <p:pic>
        <p:nvPicPr>
          <p:cNvPr id="6" name="Picture 2" descr="http://25.media.tumblr.com/tumblr_mbyxa5SKWU1qaik2to1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34" y="2743731"/>
            <a:ext cx="5540085" cy="354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81006"/>
            <a:ext cx="1620000" cy="23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676456" cy="4525963"/>
          </a:xfrm>
        </p:spPr>
        <p:txBody>
          <a:bodyPr/>
          <a:lstStyle/>
          <a:p>
            <a:pPr lvl="1"/>
            <a:r>
              <a:rPr lang="en-CA" sz="2600" dirty="0">
                <a:solidFill>
                  <a:schemeClr val="tx1"/>
                </a:solidFill>
              </a:rPr>
              <a:t>Preceptor readiness and PD </a:t>
            </a:r>
            <a:r>
              <a:rPr lang="en-CA" sz="2600" dirty="0" smtClean="0">
                <a:solidFill>
                  <a:schemeClr val="tx1"/>
                </a:solidFill>
              </a:rPr>
              <a:t>needs</a:t>
            </a:r>
          </a:p>
          <a:p>
            <a:pPr lvl="2"/>
            <a:r>
              <a:rPr lang="en-CA" sz="2200" dirty="0" smtClean="0">
                <a:solidFill>
                  <a:schemeClr val="tx1"/>
                </a:solidFill>
              </a:rPr>
              <a:t>Needs assessment (n=61 of 550) (2 REBs)</a:t>
            </a:r>
            <a:endParaRPr lang="en-CA" sz="2200" dirty="0">
              <a:solidFill>
                <a:schemeClr val="tx1"/>
              </a:solidFill>
            </a:endParaRPr>
          </a:p>
          <a:p>
            <a:pPr lvl="1"/>
            <a:r>
              <a:rPr lang="en-CA" sz="2600" dirty="0">
                <a:solidFill>
                  <a:schemeClr val="tx1"/>
                </a:solidFill>
              </a:rPr>
              <a:t>Preceptor </a:t>
            </a:r>
            <a:r>
              <a:rPr lang="en-CA" sz="2600" dirty="0" smtClean="0">
                <a:solidFill>
                  <a:schemeClr val="tx1"/>
                </a:solidFill>
              </a:rPr>
              <a:t>training</a:t>
            </a:r>
          </a:p>
          <a:p>
            <a:pPr lvl="2"/>
            <a:r>
              <a:rPr lang="en-CA" sz="2200" dirty="0" smtClean="0">
                <a:solidFill>
                  <a:schemeClr val="tx1"/>
                </a:solidFill>
              </a:rPr>
              <a:t>Distance, diverse disciplines, appropriate format</a:t>
            </a:r>
          </a:p>
          <a:p>
            <a:pPr lvl="2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49" y="194400"/>
            <a:ext cx="6543692" cy="706090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solidFill>
                  <a:srgbClr val="002060"/>
                </a:solidFill>
              </a:rPr>
              <a:t>So…Now </a:t>
            </a:r>
            <a:r>
              <a:rPr lang="en-CA" sz="4000" dirty="0">
                <a:solidFill>
                  <a:srgbClr val="002060"/>
                </a:solidFill>
              </a:rPr>
              <a:t>What?</a:t>
            </a:r>
            <a:endParaRPr lang="en-CA" sz="4000" dirty="0"/>
          </a:p>
        </p:txBody>
      </p:sp>
      <p:sp>
        <p:nvSpPr>
          <p:cNvPr id="9" name="Oval 8"/>
          <p:cNvSpPr/>
          <p:nvPr/>
        </p:nvSpPr>
        <p:spPr>
          <a:xfrm>
            <a:off x="3486136" y="3664614"/>
            <a:ext cx="2556000" cy="25200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3521213" y="973957"/>
            <a:ext cx="2556000" cy="2520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6518633" y="2178979"/>
            <a:ext cx="2556000" cy="25200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 16"/>
          <p:cNvGrpSpPr/>
          <p:nvPr/>
        </p:nvGrpSpPr>
        <p:grpSpPr>
          <a:xfrm>
            <a:off x="6550363" y="2045958"/>
            <a:ext cx="2574041" cy="3528182"/>
            <a:chOff x="-1193293" y="2232552"/>
            <a:chExt cx="2574041" cy="3528182"/>
          </a:xfrm>
        </p:grpSpPr>
        <p:sp>
          <p:nvSpPr>
            <p:cNvPr id="18" name="Rectangle 17"/>
            <p:cNvSpPr/>
            <p:nvPr/>
          </p:nvSpPr>
          <p:spPr>
            <a:xfrm>
              <a:off x="379815" y="2232552"/>
              <a:ext cx="1000933" cy="66728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-1193293" y="5093446"/>
              <a:ext cx="2258888" cy="667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b="1" kern="1200" dirty="0" smtClean="0"/>
                <a:t>Organizational &amp; Preceptor Buy-In</a:t>
              </a:r>
              <a:endParaRPr lang="en-CA" b="1" kern="12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952074" y="1219133"/>
            <a:ext cx="1689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CA" b="1" dirty="0"/>
              <a:t>Commitment </a:t>
            </a:r>
            <a:endParaRPr lang="en-CA" b="1" dirty="0" smtClean="0"/>
          </a:p>
          <a:p>
            <a:pPr lvl="0" algn="ctr"/>
            <a:r>
              <a:rPr lang="en-CA" b="1" dirty="0" smtClean="0"/>
              <a:t>&amp; </a:t>
            </a:r>
            <a:r>
              <a:rPr lang="en-CA" b="1" dirty="0"/>
              <a:t>Collaboration</a:t>
            </a:r>
          </a:p>
        </p:txBody>
      </p:sp>
      <p:sp>
        <p:nvSpPr>
          <p:cNvPr id="22" name="Chevron 21"/>
          <p:cNvSpPr/>
          <p:nvPr/>
        </p:nvSpPr>
        <p:spPr>
          <a:xfrm rot="19668649">
            <a:off x="2909663" y="2237017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rot="2176987">
            <a:off x="6276317" y="214237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8523519">
            <a:off x="6086729" y="432444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13608864">
            <a:off x="2915923" y="4145083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107504" y="181006"/>
            <a:ext cx="1620000" cy="23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657661" y="1376861"/>
            <a:ext cx="224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Early Implementation</a:t>
            </a:r>
            <a:endParaRPr lang="en-CA" b="1" dirty="0"/>
          </a:p>
        </p:txBody>
      </p:sp>
      <p:sp>
        <p:nvSpPr>
          <p:cNvPr id="5" name="Oval 4"/>
          <p:cNvSpPr/>
          <p:nvPr/>
        </p:nvSpPr>
        <p:spPr>
          <a:xfrm>
            <a:off x="395536" y="1865464"/>
            <a:ext cx="2556772" cy="25219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857320" y="4971157"/>
            <a:ext cx="223466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b="1" dirty="0" smtClean="0"/>
              <a:t>Preceptor &amp; Learner Competence</a:t>
            </a:r>
            <a:endParaRPr lang="en-CA" b="1" dirty="0"/>
          </a:p>
        </p:txBody>
      </p:sp>
      <p:sp>
        <p:nvSpPr>
          <p:cNvPr id="29" name="Oval 28"/>
          <p:cNvSpPr/>
          <p:nvPr/>
        </p:nvSpPr>
        <p:spPr>
          <a:xfrm>
            <a:off x="2952308" y="2145176"/>
            <a:ext cx="3566325" cy="266940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35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181006"/>
            <a:ext cx="1620000" cy="23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1006"/>
            <a:ext cx="6543692" cy="850106"/>
          </a:xfrm>
        </p:spPr>
        <p:txBody>
          <a:bodyPr>
            <a:noAutofit/>
          </a:bodyPr>
          <a:lstStyle/>
          <a:p>
            <a:pPr algn="ctr"/>
            <a:r>
              <a:rPr lang="en-CA" dirty="0" smtClean="0">
                <a:solidFill>
                  <a:srgbClr val="002060"/>
                </a:solidFill>
              </a:rPr>
              <a:t>Model </a:t>
            </a:r>
            <a:r>
              <a:rPr lang="en-CA" dirty="0">
                <a:solidFill>
                  <a:srgbClr val="002060"/>
                </a:solidFill>
              </a:rPr>
              <a:t>of Cultural Competence for </a:t>
            </a:r>
            <a:r>
              <a:rPr lang="en-CA" dirty="0" smtClean="0">
                <a:solidFill>
                  <a:srgbClr val="002060"/>
                </a:solidFill>
              </a:rPr>
              <a:t> </a:t>
            </a:r>
            <a:r>
              <a:rPr lang="en-CA" dirty="0">
                <a:solidFill>
                  <a:srgbClr val="002060"/>
                </a:solidFill>
              </a:rPr>
              <a:t>Education and Training </a:t>
            </a:r>
            <a:r>
              <a:rPr lang="en-CA" dirty="0" smtClean="0">
                <a:solidFill>
                  <a:srgbClr val="002060"/>
                </a:solidFill>
              </a:rPr>
              <a:t>of RDs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7560840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7504" y="3453001"/>
            <a:ext cx="214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Multicultural nutrition counselling </a:t>
            </a:r>
            <a:r>
              <a:rPr lang="en-CA" sz="1600" b="1" dirty="0" smtClean="0"/>
              <a:t>skills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30234" y="4830397"/>
            <a:ext cx="211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Multicultural food and nutrition </a:t>
            </a:r>
            <a:r>
              <a:rPr lang="en-CA" sz="1600" b="1" dirty="0" smtClean="0"/>
              <a:t>knowledge</a:t>
            </a:r>
            <a:endParaRPr lang="en-CA" dirty="0"/>
          </a:p>
        </p:txBody>
      </p:sp>
      <p:sp>
        <p:nvSpPr>
          <p:cNvPr id="5" name="Right Arrow 4"/>
          <p:cNvSpPr/>
          <p:nvPr/>
        </p:nvSpPr>
        <p:spPr>
          <a:xfrm>
            <a:off x="292061" y="4268610"/>
            <a:ext cx="978408" cy="3845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0" y="604611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Medico, TJ. (2011). http://trace.tennessee.edu/utk_gradthes/899</a:t>
            </a:r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34914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n.healthnexus.ca/sites/dev.healthnexus.net/files/images/sdoh_ice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050"/>
            <a:ext cx="5276552" cy="374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81006"/>
            <a:ext cx="1620000" cy="23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560840" cy="92211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Goal: Cultural Self-efficacy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4525963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Increase </a:t>
            </a:r>
            <a:r>
              <a:rPr lang="en-US" sz="2200" dirty="0">
                <a:solidFill>
                  <a:schemeClr val="tx1"/>
                </a:solidFill>
              </a:rPr>
              <a:t>awareness, knowledge and </a:t>
            </a:r>
            <a:r>
              <a:rPr lang="en-US" sz="2200" dirty="0" smtClean="0">
                <a:solidFill>
                  <a:schemeClr val="tx1"/>
                </a:solidFill>
              </a:rPr>
              <a:t>skills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Function </a:t>
            </a:r>
            <a:r>
              <a:rPr lang="en-US" sz="2200" dirty="0">
                <a:solidFill>
                  <a:schemeClr val="tx1"/>
                </a:solidFill>
              </a:rPr>
              <a:t>in culturally diverse </a:t>
            </a:r>
            <a:r>
              <a:rPr lang="en-US" sz="2200" dirty="0" smtClean="0">
                <a:solidFill>
                  <a:schemeClr val="tx1"/>
                </a:solidFill>
              </a:rPr>
              <a:t>situations </a:t>
            </a:r>
            <a:endParaRPr lang="en-CA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More likely </a:t>
            </a:r>
            <a:r>
              <a:rPr lang="en-US" sz="2200" dirty="0">
                <a:solidFill>
                  <a:schemeClr val="tx1"/>
                </a:solidFill>
              </a:rPr>
              <a:t>to </a:t>
            </a:r>
            <a:r>
              <a:rPr lang="en-US" sz="2200" dirty="0" smtClean="0">
                <a:solidFill>
                  <a:schemeClr val="tx1"/>
                </a:solidFill>
              </a:rPr>
              <a:t>work </a:t>
            </a:r>
            <a:r>
              <a:rPr lang="en-US" sz="2200" dirty="0">
                <a:solidFill>
                  <a:schemeClr val="tx1"/>
                </a:solidFill>
              </a:rPr>
              <a:t>with </a:t>
            </a:r>
            <a:r>
              <a:rPr lang="en-US" sz="2200" dirty="0" smtClean="0">
                <a:solidFill>
                  <a:schemeClr val="tx1"/>
                </a:solidFill>
              </a:rPr>
              <a:t>priority populations 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045140"/>
            <a:ext cx="1440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Train</a:t>
            </a:r>
          </a:p>
          <a:p>
            <a:pPr algn="ctr"/>
            <a:r>
              <a:rPr lang="en-US" sz="2500" b="1" dirty="0" smtClean="0"/>
              <a:t>Recruit</a:t>
            </a:r>
          </a:p>
          <a:p>
            <a:pPr algn="ctr"/>
            <a:r>
              <a:rPr lang="en-US" sz="2500" b="1" dirty="0" smtClean="0"/>
              <a:t>and</a:t>
            </a:r>
            <a:endParaRPr lang="en-US" sz="2500" b="1" dirty="0"/>
          </a:p>
          <a:p>
            <a:pPr algn="ctr"/>
            <a:r>
              <a:rPr lang="en-US" sz="2500" b="1" dirty="0"/>
              <a:t>Retain </a:t>
            </a:r>
          </a:p>
          <a:p>
            <a:pPr algn="ctr"/>
            <a:r>
              <a:rPr lang="en-US" sz="2500" b="1" dirty="0"/>
              <a:t>in the </a:t>
            </a:r>
          </a:p>
          <a:p>
            <a:pPr algn="ctr"/>
            <a:r>
              <a:rPr lang="en-US" sz="2500" b="1" dirty="0"/>
              <a:t>North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50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43692" cy="70609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Our Questions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81006"/>
            <a:ext cx="1620000" cy="23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4525963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How do we assess cultural self-efficacy?</a:t>
            </a:r>
            <a:endParaRPr lang="en-CA" sz="2500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What </a:t>
            </a:r>
            <a:r>
              <a:rPr lang="en-US" sz="2500" dirty="0">
                <a:solidFill>
                  <a:schemeClr val="tx1"/>
                </a:solidFill>
              </a:rPr>
              <a:t>shapes cultural self-efficacy </a:t>
            </a:r>
            <a:r>
              <a:rPr lang="en-US" sz="2500" dirty="0" smtClean="0">
                <a:solidFill>
                  <a:schemeClr val="tx1"/>
                </a:solidFill>
              </a:rPr>
              <a:t>and </a:t>
            </a:r>
            <a:r>
              <a:rPr lang="en-US" sz="2500" dirty="0">
                <a:solidFill>
                  <a:schemeClr val="tx1"/>
                </a:solidFill>
              </a:rPr>
              <a:t>practice setting decisions?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individual </a:t>
            </a:r>
            <a:r>
              <a:rPr lang="en-US" sz="2200" dirty="0">
                <a:solidFill>
                  <a:schemeClr val="tx1"/>
                </a:solidFill>
              </a:rPr>
              <a:t>and/or organizational </a:t>
            </a:r>
            <a:r>
              <a:rPr lang="en-US" sz="2200" dirty="0" smtClean="0">
                <a:solidFill>
                  <a:schemeClr val="tx1"/>
                </a:solidFill>
              </a:rPr>
              <a:t>factors?</a:t>
            </a:r>
            <a:endParaRPr lang="en-US" sz="2200" dirty="0">
              <a:solidFill>
                <a:schemeClr val="tx1"/>
              </a:solidFill>
            </a:endParaRPr>
          </a:p>
          <a:p>
            <a:pPr lvl="0"/>
            <a:r>
              <a:rPr lang="en-US" sz="2500" dirty="0" smtClean="0">
                <a:solidFill>
                  <a:schemeClr val="tx1"/>
                </a:solidFill>
              </a:rPr>
              <a:t>What </a:t>
            </a:r>
            <a:r>
              <a:rPr lang="en-US" sz="2500" dirty="0">
                <a:solidFill>
                  <a:schemeClr val="tx1"/>
                </a:solidFill>
              </a:rPr>
              <a:t>types of educational experiences increase cultural self-efficacy (e.g. workshops, placements)? </a:t>
            </a:r>
            <a:endParaRPr lang="en-CA" sz="2500" dirty="0">
              <a:solidFill>
                <a:schemeClr val="tx1"/>
              </a:solidFill>
            </a:endParaRPr>
          </a:p>
          <a:p>
            <a:pPr lvl="0"/>
            <a:r>
              <a:rPr lang="en-US" sz="2500" dirty="0">
                <a:solidFill>
                  <a:schemeClr val="tx1"/>
                </a:solidFill>
              </a:rPr>
              <a:t>Are there specific aspects of the learning experience that are more effective?</a:t>
            </a:r>
            <a:endParaRPr lang="en-CA" sz="2500" dirty="0">
              <a:solidFill>
                <a:schemeClr val="tx1"/>
              </a:solidFill>
            </a:endParaRPr>
          </a:p>
          <a:p>
            <a:pPr lvl="0"/>
            <a:r>
              <a:rPr lang="en-US" sz="2500" dirty="0">
                <a:solidFill>
                  <a:schemeClr val="tx1"/>
                </a:solidFill>
              </a:rPr>
              <a:t>How do we assess the impact of specific experiences on cultural self-efficacy?</a:t>
            </a:r>
            <a:endParaRPr lang="en-CA" sz="2500" dirty="0">
              <a:solidFill>
                <a:schemeClr val="tx1"/>
              </a:solidFill>
            </a:endParaRPr>
          </a:p>
          <a:p>
            <a:endParaRPr lang="en-CA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8542"/>
            <a:ext cx="2880320" cy="37444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8542"/>
            <a:ext cx="2867000" cy="37444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23728" y="4480024"/>
            <a:ext cx="655272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500" dirty="0" smtClean="0"/>
              <a:t>Learn More</a:t>
            </a:r>
          </a:p>
          <a:p>
            <a:pPr algn="ctr"/>
            <a:endParaRPr lang="en-CA" sz="2500" dirty="0" smtClean="0"/>
          </a:p>
          <a:p>
            <a:pPr lvl="0" algn="ctr"/>
            <a:r>
              <a:rPr lang="en-CA" sz="2000" dirty="0">
                <a:hlinkClick r:id="rId5"/>
              </a:rPr>
              <a:t>http://</a:t>
            </a:r>
            <a:r>
              <a:rPr lang="en-CA" sz="2000" dirty="0" smtClean="0">
                <a:hlinkClick r:id="rId5"/>
              </a:rPr>
              <a:t>www.nosm.ca/education/general.aspx?id=17879</a:t>
            </a:r>
            <a:endParaRPr lang="en-CA" sz="2500" dirty="0" smtClean="0"/>
          </a:p>
          <a:p>
            <a:pPr algn="ctr"/>
            <a:r>
              <a:rPr lang="en-CA" sz="2000" u="sng" dirty="0">
                <a:hlinkClick r:id="rId6"/>
              </a:rPr>
              <a:t>http://www.nosm.ca/education/general.aspx?id=17825</a:t>
            </a:r>
            <a:endParaRPr lang="en-CA" sz="2000" dirty="0"/>
          </a:p>
          <a:p>
            <a:pPr algn="ctr"/>
            <a:endParaRPr lang="en-CA" sz="2500" dirty="0" smtClean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59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59632" y="136614"/>
            <a:ext cx="6858000" cy="75632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Your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81006"/>
            <a:ext cx="1620000" cy="23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720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476672"/>
            <a:ext cx="6315092" cy="792088"/>
          </a:xfrm>
        </p:spPr>
        <p:txBody>
          <a:bodyPr>
            <a:noAutofit/>
          </a:bodyPr>
          <a:lstStyle/>
          <a:p>
            <a:r>
              <a:rPr lang="en-CA" sz="4000" dirty="0" smtClean="0">
                <a:solidFill>
                  <a:srgbClr val="002060"/>
                </a:solidFill>
              </a:rPr>
              <a:t>Faculty/Presenter Disclosure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1805208"/>
            <a:ext cx="6768752" cy="4381455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CA" sz="4400" b="1" dirty="0" smtClean="0">
                <a:solidFill>
                  <a:schemeClr val="tx1"/>
                </a:solidFill>
                <a:latin typeface="Calibri"/>
              </a:rPr>
              <a:t>Presenters: </a:t>
            </a:r>
          </a:p>
          <a:p>
            <a:pPr marL="1028700" lvl="1" indent="-571500" algn="l">
              <a:buFontTx/>
              <a:buChar char="-"/>
            </a:pPr>
            <a:r>
              <a:rPr lang="en-CA" sz="3600" dirty="0" smtClean="0">
                <a:solidFill>
                  <a:schemeClr val="tx1"/>
                </a:solidFill>
                <a:latin typeface="Calibri"/>
              </a:rPr>
              <a:t>Lee Rysdale</a:t>
            </a:r>
          </a:p>
          <a:p>
            <a:pPr marL="1028700" lvl="1" indent="-571500" algn="l">
              <a:buFontTx/>
              <a:buChar char="-"/>
            </a:pPr>
            <a:r>
              <a:rPr lang="en-CA" sz="3600" dirty="0" smtClean="0">
                <a:solidFill>
                  <a:schemeClr val="tx1"/>
                </a:solidFill>
                <a:latin typeface="Calibri"/>
              </a:rPr>
              <a:t>Denise Raftis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CA" sz="4400" b="1" dirty="0" smtClean="0">
                <a:solidFill>
                  <a:prstClr val="black"/>
                </a:solidFill>
                <a:latin typeface="Calibri"/>
              </a:rPr>
              <a:t>Relationships </a:t>
            </a:r>
            <a:r>
              <a:rPr lang="en-CA" sz="4400" b="1" dirty="0">
                <a:solidFill>
                  <a:prstClr val="black"/>
                </a:solidFill>
                <a:latin typeface="Calibri"/>
              </a:rPr>
              <a:t>with commercial interests</a:t>
            </a:r>
            <a:r>
              <a:rPr lang="en-CA" sz="4400" b="1" dirty="0" smtClean="0">
                <a:solidFill>
                  <a:prstClr val="black"/>
                </a:solidFill>
                <a:latin typeface="Calibri"/>
              </a:rPr>
              <a:t>: None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CA" sz="4400" b="1" dirty="0" smtClean="0">
                <a:solidFill>
                  <a:prstClr val="black"/>
                </a:solidFill>
                <a:latin typeface="Calibri"/>
              </a:rPr>
              <a:t>Potential for conflict(s) of interest: None</a:t>
            </a:r>
            <a:endParaRPr lang="en-CA" sz="4400" b="1" dirty="0">
              <a:solidFill>
                <a:prstClr val="black"/>
              </a:solidFill>
              <a:latin typeface="Calibri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10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922114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solidFill>
                  <a:srgbClr val="002060"/>
                </a:solidFill>
              </a:rPr>
              <a:t>Objectives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412776"/>
            <a:ext cx="7397444" cy="4525963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Best </a:t>
            </a:r>
            <a:r>
              <a:rPr lang="en-CA" dirty="0">
                <a:solidFill>
                  <a:schemeClr val="tx1"/>
                </a:solidFill>
              </a:rPr>
              <a:t>practices </a:t>
            </a:r>
            <a:r>
              <a:rPr lang="en-CA" dirty="0" smtClean="0">
                <a:solidFill>
                  <a:schemeClr val="tx1"/>
                </a:solidFill>
              </a:rPr>
              <a:t>to </a:t>
            </a:r>
            <a:r>
              <a:rPr lang="en-CA" dirty="0">
                <a:solidFill>
                  <a:schemeClr val="tx1"/>
                </a:solidFill>
              </a:rPr>
              <a:t>integrate Aboriginal cultural competency into health professional education and </a:t>
            </a:r>
            <a:r>
              <a:rPr lang="en-CA" dirty="0" smtClean="0">
                <a:solidFill>
                  <a:schemeClr val="tx1"/>
                </a:solidFill>
              </a:rPr>
              <a:t>training  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Enablers </a:t>
            </a:r>
            <a:r>
              <a:rPr lang="en-CA" dirty="0">
                <a:solidFill>
                  <a:schemeClr val="tx1"/>
                </a:solidFill>
              </a:rPr>
              <a:t>and challenges in </a:t>
            </a:r>
            <a:r>
              <a:rPr lang="en-CA" dirty="0" smtClean="0">
                <a:solidFill>
                  <a:schemeClr val="tx1"/>
                </a:solidFill>
              </a:rPr>
              <a:t>implementation </a:t>
            </a:r>
            <a:r>
              <a:rPr lang="en-CA" dirty="0">
                <a:solidFill>
                  <a:schemeClr val="tx1"/>
                </a:solidFill>
              </a:rPr>
              <a:t>and evaluation of Aboriginal cultural competency in health education </a:t>
            </a:r>
            <a:r>
              <a:rPr lang="en-CA" dirty="0" smtClean="0">
                <a:solidFill>
                  <a:schemeClr val="tx1"/>
                </a:solidFill>
              </a:rPr>
              <a:t>curriculum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Strategies </a:t>
            </a:r>
            <a:r>
              <a:rPr lang="en-US" dirty="0">
                <a:solidFill>
                  <a:schemeClr val="tx1"/>
                </a:solidFill>
              </a:rPr>
              <a:t>to assess the impact of health education and training on cultural </a:t>
            </a:r>
            <a:r>
              <a:rPr lang="en-US" dirty="0" smtClean="0">
                <a:solidFill>
                  <a:schemeClr val="tx1"/>
                </a:solidFill>
              </a:rPr>
              <a:t>self-efficacy 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e\Desktop\Research\2014-15\NHRC\NOSM Map 2014-2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479" t="-76692" r="99479" b="76692"/>
          <a:stretch/>
        </p:blipFill>
        <p:spPr bwMode="auto">
          <a:xfrm>
            <a:off x="1835696" y="836712"/>
            <a:ext cx="5400000" cy="34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e\Desktop\Research\2014-15\NHRC\NOSM Map 2014-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235696" y="4330830"/>
            <a:ext cx="1908304" cy="5383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363488" y="628767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NODIP-46 weeks</a:t>
            </a:r>
          </a:p>
        </p:txBody>
      </p:sp>
      <p:sp>
        <p:nvSpPr>
          <p:cNvPr id="2" name="Hexagon 1"/>
          <p:cNvSpPr/>
          <p:nvPr/>
        </p:nvSpPr>
        <p:spPr>
          <a:xfrm>
            <a:off x="4932040" y="6287673"/>
            <a:ext cx="431448" cy="364867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8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476672"/>
            <a:ext cx="3989676" cy="28083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3774482"/>
            <a:ext cx="345638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500" dirty="0" smtClean="0"/>
              <a:t>About 25% of Franco-Ontarians</a:t>
            </a:r>
          </a:p>
          <a:p>
            <a:pPr algn="ctr"/>
            <a:endParaRPr lang="en-CA" sz="2500" dirty="0"/>
          </a:p>
          <a:p>
            <a:pPr algn="ctr"/>
            <a:r>
              <a:rPr lang="en-CA" sz="2500" dirty="0" smtClean="0"/>
              <a:t>Majority in Northeastern Ontario</a:t>
            </a:r>
            <a:endParaRPr lang="en-CA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486306"/>
            <a:ext cx="42484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181006"/>
            <a:ext cx="1620000" cy="23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503548" y="473604"/>
            <a:ext cx="324036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500" dirty="0" smtClean="0"/>
              <a:t>Almost half (40-46%) of Ontario’s Aboriginal population</a:t>
            </a:r>
          </a:p>
          <a:p>
            <a:pPr algn="ctr"/>
            <a:endParaRPr lang="en-CA" sz="2500" dirty="0"/>
          </a:p>
          <a:p>
            <a:pPr algn="ctr"/>
            <a:r>
              <a:rPr lang="en-CA" sz="2500" dirty="0" smtClean="0"/>
              <a:t>20% of total population in Northwestern Ontario </a:t>
            </a: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39604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8523" y="2535295"/>
            <a:ext cx="1079912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 smtClean="0"/>
              <a:t>Cultural </a:t>
            </a:r>
          </a:p>
          <a:p>
            <a:pPr algn="ctr"/>
            <a:r>
              <a:rPr lang="en-CA" sz="2000" b="1" dirty="0" smtClean="0"/>
              <a:t>Desire</a:t>
            </a:r>
            <a:endParaRPr lang="en-CA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64998" y="3991420"/>
            <a:ext cx="144016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Cultural Knowledge</a:t>
            </a:r>
            <a:endParaRPr lang="en-CA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319" y="4009930"/>
            <a:ext cx="1444667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Cultural </a:t>
            </a:r>
          </a:p>
          <a:p>
            <a:pPr algn="ctr"/>
            <a:r>
              <a:rPr lang="en-CA" sz="2000" b="1" dirty="0" smtClean="0"/>
              <a:t>Skill</a:t>
            </a:r>
            <a:endParaRPr lang="en-CA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3991420"/>
            <a:ext cx="1368152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Cultural </a:t>
            </a:r>
          </a:p>
          <a:p>
            <a:pPr algn="ctr"/>
            <a:r>
              <a:rPr lang="en-CA" sz="2000" b="1" dirty="0" smtClean="0"/>
              <a:t>Encounter</a:t>
            </a:r>
            <a:endParaRPr lang="en-CA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4184" y="5512717"/>
            <a:ext cx="1515095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 smtClean="0"/>
              <a:t>Cultural </a:t>
            </a:r>
          </a:p>
          <a:p>
            <a:pPr algn="ctr"/>
            <a:r>
              <a:rPr lang="en-CA" sz="2000" b="1" dirty="0" smtClean="0"/>
              <a:t>Competency</a:t>
            </a:r>
            <a:endParaRPr lang="en-CA" sz="2000" b="1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918163" y="3243181"/>
            <a:ext cx="2814" cy="1120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1"/>
            <a:endCxn id="3" idx="3"/>
          </p:cNvCxnSpPr>
          <p:nvPr/>
        </p:nvCxnSpPr>
        <p:spPr>
          <a:xfrm flipH="1">
            <a:off x="2029578" y="4345363"/>
            <a:ext cx="9354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1"/>
            <a:endCxn id="4" idx="3"/>
          </p:cNvCxnSpPr>
          <p:nvPr/>
        </p:nvCxnSpPr>
        <p:spPr>
          <a:xfrm flipH="1" flipV="1">
            <a:off x="4405158" y="4345363"/>
            <a:ext cx="929161" cy="185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78988" y="4373719"/>
            <a:ext cx="7453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2"/>
          </p:cNvCxnSpPr>
          <p:nvPr/>
        </p:nvCxnSpPr>
        <p:spPr>
          <a:xfrm>
            <a:off x="3685078" y="4699306"/>
            <a:ext cx="653445" cy="7893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334319" y="4721540"/>
            <a:ext cx="680919" cy="7911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388513" y="4699306"/>
            <a:ext cx="2607679" cy="12696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28270" y="332656"/>
            <a:ext cx="7128792" cy="634082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>
                <a:solidFill>
                  <a:srgbClr val="002060"/>
                </a:solidFill>
              </a:rPr>
              <a:t>Best Practices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181006"/>
            <a:ext cx="1620000" cy="23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-505072" y="1124744"/>
            <a:ext cx="9649072" cy="1773253"/>
          </a:xfrm>
        </p:spPr>
        <p:txBody>
          <a:bodyPr>
            <a:normAutofit/>
          </a:bodyPr>
          <a:lstStyle/>
          <a:p>
            <a:pPr lvl="2"/>
            <a:r>
              <a:rPr lang="en-US" sz="2200" dirty="0" smtClean="0">
                <a:solidFill>
                  <a:schemeClr val="tx1"/>
                </a:solidFill>
              </a:rPr>
              <a:t>A </a:t>
            </a:r>
            <a:r>
              <a:rPr lang="en-US" sz="2200" dirty="0">
                <a:solidFill>
                  <a:schemeClr val="tx1"/>
                </a:solidFill>
              </a:rPr>
              <a:t>common model, measure or definition </a:t>
            </a:r>
            <a:r>
              <a:rPr lang="en-US" sz="2200" dirty="0" smtClean="0">
                <a:solidFill>
                  <a:schemeClr val="tx1"/>
                </a:solidFill>
              </a:rPr>
              <a:t> across </a:t>
            </a:r>
            <a:r>
              <a:rPr lang="en-US" sz="2200" dirty="0">
                <a:solidFill>
                  <a:schemeClr val="tx1"/>
                </a:solidFill>
              </a:rPr>
              <a:t>health disciplines?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‘</a:t>
            </a:r>
            <a:r>
              <a:rPr lang="en-US" sz="2200" dirty="0" err="1" smtClean="0">
                <a:solidFill>
                  <a:schemeClr val="tx1"/>
                </a:solidFill>
              </a:rPr>
              <a:t>Teachability</a:t>
            </a:r>
            <a:r>
              <a:rPr lang="en-US" sz="2200" dirty="0" smtClean="0">
                <a:solidFill>
                  <a:schemeClr val="tx1"/>
                </a:solidFill>
              </a:rPr>
              <a:t>’ with </a:t>
            </a:r>
            <a:r>
              <a:rPr lang="en-US" sz="2200" dirty="0">
                <a:solidFill>
                  <a:schemeClr val="tx1"/>
                </a:solidFill>
              </a:rPr>
              <a:t>health practitioners and learners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Curriculum and cultural self-efficiency?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991420"/>
            <a:ext cx="1346010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 smtClean="0"/>
              <a:t>Cultural </a:t>
            </a:r>
          </a:p>
          <a:p>
            <a:pPr algn="ctr"/>
            <a:r>
              <a:rPr lang="en-CA" sz="2000" b="1" dirty="0" smtClean="0"/>
              <a:t>Awareness</a:t>
            </a:r>
            <a:endParaRPr lang="en-CA" sz="2000" b="1" dirty="0"/>
          </a:p>
        </p:txBody>
      </p:sp>
      <p:cxnSp>
        <p:nvCxnSpPr>
          <p:cNvPr id="22" name="Straight Connector 21"/>
          <p:cNvCxnSpPr>
            <a:endCxn id="7" idx="1"/>
          </p:cNvCxnSpPr>
          <p:nvPr/>
        </p:nvCxnSpPr>
        <p:spPr>
          <a:xfrm>
            <a:off x="1452036" y="4717816"/>
            <a:ext cx="2582148" cy="11488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504" y="208006"/>
            <a:ext cx="6543692" cy="1143000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rgbClr val="002060"/>
                </a:solidFill>
              </a:rPr>
              <a:t>Activities and Timelines</a:t>
            </a:r>
            <a:endParaRPr lang="en-CA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2442568" y="1351006"/>
            <a:ext cx="6377904" cy="3768416"/>
            <a:chOff x="1931841" y="-1304803"/>
            <a:chExt cx="5259441" cy="3816424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2653350" y="-2026312"/>
              <a:ext cx="3816424" cy="525944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2006820" y="-779128"/>
              <a:ext cx="5159853" cy="2765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2000" kern="1200" dirty="0" smtClean="0"/>
                <a:t>Literature Review</a:t>
              </a:r>
              <a:endParaRPr lang="en-CA" sz="20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2000" kern="1200" dirty="0" smtClean="0"/>
                <a:t>Competency Assessment Framework &amp; Indicators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2000" b="1" kern="1200" dirty="0" smtClean="0">
                  <a:solidFill>
                    <a:srgbClr val="002060"/>
                  </a:solidFill>
                </a:rPr>
                <a:t>Internal and External Key Informants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2000" kern="1200" dirty="0" smtClean="0"/>
                <a:t>Minimum and Advanced Competencies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2000" kern="1200" dirty="0" smtClean="0"/>
                <a:t>Environmental Scans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2000" kern="1200" dirty="0" smtClean="0"/>
                <a:t>Draft Implementation Toolkits for Preceptors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2000" kern="1200" dirty="0" smtClean="0"/>
                <a:t>Draft Competency Checklists for Learners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2000" b="1" dirty="0" smtClean="0">
                  <a:solidFill>
                    <a:srgbClr val="002060"/>
                  </a:solidFill>
                </a:rPr>
                <a:t>Ongoing Consultations and Feedback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2000" kern="1200" dirty="0" smtClean="0"/>
                <a:t>Ongoing Scans, </a:t>
              </a:r>
              <a:r>
                <a:rPr lang="en-CA" sz="2000" dirty="0" smtClean="0"/>
                <a:t>Checklist and Toolkit Revisions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2000" b="1" kern="1200" dirty="0" smtClean="0">
                  <a:solidFill>
                    <a:srgbClr val="002060"/>
                  </a:solidFill>
                </a:rPr>
                <a:t>Preceptor Readiness &amp; PD Needs (2 REBs)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2000" b="1" kern="1200" dirty="0" smtClean="0">
                  <a:solidFill>
                    <a:srgbClr val="002060"/>
                  </a:solidFill>
                </a:rPr>
                <a:t>Targeted Implementation &amp; Process Evaluation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2000" b="1" dirty="0" smtClean="0">
                  <a:solidFill>
                    <a:srgbClr val="002060"/>
                  </a:solidFill>
                </a:rPr>
                <a:t>5 intern/RD pairs</a:t>
              </a:r>
              <a:endParaRPr lang="en-CA" sz="2000" b="1" kern="1200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81006"/>
            <a:ext cx="1620000" cy="23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323528" y="1361942"/>
            <a:ext cx="2119040" cy="4822671"/>
            <a:chOff x="24986" y="126587"/>
            <a:chExt cx="1975024" cy="2739612"/>
          </a:xfrm>
        </p:grpSpPr>
        <p:sp>
          <p:nvSpPr>
            <p:cNvPr id="6" name="Chevron 5"/>
            <p:cNvSpPr/>
            <p:nvPr/>
          </p:nvSpPr>
          <p:spPr>
            <a:xfrm rot="5400000">
              <a:off x="-357308" y="508881"/>
              <a:ext cx="2739612" cy="197502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24986" y="1114099"/>
              <a:ext cx="1975024" cy="764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kern="1200" dirty="0" smtClean="0"/>
                <a:t>Summer/Fall 2012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dirty="0"/>
                <a:t>Winter/Spring 2013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56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504" y="181006"/>
            <a:ext cx="6543692" cy="922114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rgbClr val="002060"/>
                </a:solidFill>
              </a:rPr>
              <a:t>Activities and Timelines</a:t>
            </a:r>
            <a:endParaRPr lang="en-CA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2510323" y="1138375"/>
            <a:ext cx="6378185" cy="4080588"/>
            <a:chOff x="249465" y="-1964156"/>
            <a:chExt cx="5259441" cy="4170465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793953" y="-2508644"/>
              <a:ext cx="4170465" cy="525944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329653" y="-1084443"/>
              <a:ext cx="5159853" cy="2765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1800" b="1" kern="1200" dirty="0" smtClean="0">
                  <a:solidFill>
                    <a:srgbClr val="002060"/>
                  </a:solidFill>
                </a:rPr>
                <a:t>Preceptor Training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b="1" dirty="0" smtClean="0">
                  <a:solidFill>
                    <a:srgbClr val="002060"/>
                  </a:solidFill>
                </a:rPr>
                <a:t>Aboriginal Workshop-Sudbury/Thunder Bay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b="1" kern="1200" dirty="0" smtClean="0">
                  <a:solidFill>
                    <a:srgbClr val="002060"/>
                  </a:solidFill>
                </a:rPr>
                <a:t>Francophone Webinar Series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sz="1800" kern="1200" dirty="0" smtClean="0"/>
                <a:t>Ongoing Scans, </a:t>
              </a:r>
              <a:r>
                <a:rPr lang="en-CA" dirty="0" smtClean="0"/>
                <a:t>Checklist and Toolkit Revisions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dirty="0"/>
                <a:t>Formatted and Launched Online (Feb 2014)</a:t>
              </a:r>
              <a:endParaRPr lang="en-CA" dirty="0">
                <a:solidFill>
                  <a:schemeClr val="tx1"/>
                </a:solidFill>
              </a:endParaRPr>
            </a:p>
            <a:p>
              <a:pPr lvl="1"/>
              <a:r>
                <a:rPr lang="en-CA" sz="1500" dirty="0">
                  <a:solidFill>
                    <a:schemeClr val="tx1"/>
                  </a:solidFill>
                  <a:hlinkClick r:id="rId3"/>
                </a:rPr>
                <a:t>http://www.nosm.ca/education/general.aspx?id=17879</a:t>
              </a:r>
              <a:endParaRPr lang="en-CA" sz="1500" dirty="0">
                <a:solidFill>
                  <a:schemeClr val="tx1"/>
                </a:solidFill>
              </a:endParaRPr>
            </a:p>
            <a:p>
              <a:pPr lvl="1"/>
              <a:r>
                <a:rPr lang="en-CA" sz="1500" dirty="0">
                  <a:solidFill>
                    <a:schemeClr val="tx1"/>
                  </a:solidFill>
                  <a:hlinkClick r:id="rId4"/>
                </a:rPr>
                <a:t>http://www.nosm.ca/education/general.aspx?id=17825</a:t>
              </a:r>
              <a:endParaRPr lang="en-CA" sz="1500" dirty="0" smtClean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dirty="0" smtClean="0"/>
                <a:t>Track web traffic-</a:t>
              </a:r>
              <a:r>
                <a:rPr lang="en-CA" dirty="0" smtClean="0">
                  <a:solidFill>
                    <a:schemeClr val="tx1"/>
                  </a:solidFill>
                </a:rPr>
                <a:t>uptake </a:t>
              </a:r>
              <a:r>
                <a:rPr lang="en-CA" dirty="0">
                  <a:solidFill>
                    <a:schemeClr val="tx1"/>
                  </a:solidFill>
                </a:rPr>
                <a:t>and </a:t>
              </a:r>
              <a:r>
                <a:rPr lang="en-CA" dirty="0" smtClean="0">
                  <a:solidFill>
                    <a:schemeClr val="tx1"/>
                  </a:solidFill>
                </a:rPr>
                <a:t>distribution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b="1" dirty="0" smtClean="0">
                  <a:solidFill>
                    <a:srgbClr val="002060"/>
                  </a:solidFill>
                </a:rPr>
                <a:t>National and International Conferences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b="1" dirty="0" smtClean="0">
                  <a:solidFill>
                    <a:srgbClr val="002060"/>
                  </a:solidFill>
                </a:rPr>
                <a:t>Health Sciences FACE Committee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CA" b="1" dirty="0">
                  <a:solidFill>
                    <a:srgbClr val="002060"/>
                  </a:solidFill>
                </a:rPr>
                <a:t>Targeted Implementation 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b="1" dirty="0" smtClean="0">
                  <a:solidFill>
                    <a:srgbClr val="002060"/>
                  </a:solidFill>
                </a:rPr>
                <a:t>10 interns/RD pairs</a:t>
              </a:r>
              <a:endParaRPr lang="en-CA" b="1" dirty="0">
                <a:solidFill>
                  <a:srgbClr val="002060"/>
                </a:solidFill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b="1" dirty="0" smtClean="0">
                  <a:solidFill>
                    <a:srgbClr val="002060"/>
                  </a:solidFill>
                </a:rPr>
                <a:t>Intern training by NOSM Aboriginal Affairs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CA" b="1" dirty="0" smtClean="0">
                  <a:solidFill>
                    <a:srgbClr val="002060"/>
                  </a:solidFill>
                </a:rPr>
                <a:t>September 2014 orientation and May 2015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CA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81006"/>
            <a:ext cx="1620000" cy="23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395536" y="1138374"/>
            <a:ext cx="2119040" cy="5046240"/>
            <a:chOff x="24986" y="126587"/>
            <a:chExt cx="1975024" cy="2739612"/>
          </a:xfrm>
        </p:grpSpPr>
        <p:sp>
          <p:nvSpPr>
            <p:cNvPr id="6" name="Chevron 5"/>
            <p:cNvSpPr/>
            <p:nvPr/>
          </p:nvSpPr>
          <p:spPr>
            <a:xfrm rot="5400000">
              <a:off x="-357308" y="508881"/>
              <a:ext cx="2739612" cy="197502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24986" y="1114099"/>
              <a:ext cx="1975024" cy="764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2400" kern="1200" dirty="0" smtClean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kern="1200" dirty="0" smtClean="0"/>
                <a:t>Summer/Fall 2013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dirty="0"/>
                <a:t>Winter/Spring </a:t>
              </a:r>
              <a:r>
                <a:rPr lang="en-CA" sz="2400" dirty="0" smtClean="0"/>
                <a:t>2014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dirty="0" smtClean="0"/>
                <a:t>Summer 2014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dirty="0" smtClean="0"/>
                <a:t>Fall/Winter 2015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dirty="0" smtClean="0"/>
                <a:t>Spring 2015</a:t>
              </a:r>
              <a:endParaRPr lang="en-CA" sz="24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20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90" y="147104"/>
            <a:ext cx="6543692" cy="778098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solidFill>
                  <a:srgbClr val="002060"/>
                </a:solidFill>
              </a:rPr>
              <a:t>Challenges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389682" y="1484784"/>
            <a:ext cx="1656184" cy="1224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rgbClr val="FFFF00"/>
                </a:solidFill>
                <a:latin typeface="Albertus Medium" pitchFamily="34" charset="0"/>
              </a:rPr>
              <a:t>Some links are broken</a:t>
            </a:r>
            <a:endParaRPr lang="en-CA" dirty="0">
              <a:solidFill>
                <a:srgbClr val="FFFF00"/>
              </a:solidFill>
              <a:latin typeface="Albertus Medium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291548" y="2924943"/>
            <a:ext cx="1852452" cy="9361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                 </a:t>
            </a:r>
            <a:r>
              <a:rPr lang="en-US" dirty="0" smtClean="0">
                <a:latin typeface="Albertus Medium" pitchFamily="34" charset="0"/>
              </a:rPr>
              <a:t>It’s </a:t>
            </a:r>
            <a:r>
              <a:rPr lang="en-US" dirty="0">
                <a:latin typeface="Albertus Medium" pitchFamily="34" charset="0"/>
              </a:rPr>
              <a:t>all right there for you</a:t>
            </a:r>
          </a:p>
          <a:p>
            <a:pPr lvl="0"/>
            <a:endParaRPr lang="en-CA" dirty="0"/>
          </a:p>
        </p:txBody>
      </p:sp>
      <p:sp>
        <p:nvSpPr>
          <p:cNvPr id="11" name="Oval Callout 10"/>
          <p:cNvSpPr/>
          <p:nvPr/>
        </p:nvSpPr>
        <p:spPr>
          <a:xfrm>
            <a:off x="6300192" y="716608"/>
            <a:ext cx="1476164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 loved the videos! 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047828" y="4005064"/>
            <a:ext cx="2487440" cy="9886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 smtClean="0">
                <a:solidFill>
                  <a:schemeClr val="bg1"/>
                </a:solidFill>
              </a:rPr>
              <a:t>Didn’t have enough actual experience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7504" y="136614"/>
            <a:ext cx="184731" cy="604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9" name="Oval Callout 8"/>
          <p:cNvSpPr/>
          <p:nvPr/>
        </p:nvSpPr>
        <p:spPr>
          <a:xfrm>
            <a:off x="234628" y="3202653"/>
            <a:ext cx="2088232" cy="16048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Optional readings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&amp; videos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should be required</a:t>
            </a:r>
            <a:endParaRPr lang="en-CA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81006"/>
            <a:ext cx="1620000" cy="23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504" y="1124744"/>
            <a:ext cx="7885056" cy="424847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CA" dirty="0" smtClean="0">
                <a:solidFill>
                  <a:schemeClr val="tx1"/>
                </a:solidFill>
              </a:rPr>
              <a:t>NOSM vs Health Sciences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Indicators and Evaluation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Education commitment and content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Clinician and learner performance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Environmental Scans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Ongoing, current</a:t>
            </a:r>
            <a:endParaRPr lang="en-CA" dirty="0">
              <a:solidFill>
                <a:schemeClr val="tx1"/>
              </a:solidFill>
            </a:endParaRPr>
          </a:p>
          <a:p>
            <a:pPr lvl="1"/>
            <a:r>
              <a:rPr lang="en-CA" dirty="0">
                <a:solidFill>
                  <a:schemeClr val="tx1"/>
                </a:solidFill>
              </a:rPr>
              <a:t>Draft </a:t>
            </a:r>
            <a:r>
              <a:rPr lang="en-CA" dirty="0" smtClean="0">
                <a:solidFill>
                  <a:schemeClr val="tx1"/>
                </a:solidFill>
              </a:rPr>
              <a:t>Implementation Toolkits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Updates July 2013 and Feb 2014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Online version</a:t>
            </a:r>
            <a:endParaRPr lang="en-CA" dirty="0">
              <a:solidFill>
                <a:schemeClr val="tx1"/>
              </a:solidFill>
            </a:endParaRPr>
          </a:p>
          <a:p>
            <a:pPr lvl="1"/>
            <a:r>
              <a:rPr lang="en-CA" dirty="0">
                <a:solidFill>
                  <a:schemeClr val="tx1"/>
                </a:solidFill>
              </a:rPr>
              <a:t>Draft </a:t>
            </a:r>
            <a:r>
              <a:rPr lang="en-CA" dirty="0" smtClean="0">
                <a:solidFill>
                  <a:schemeClr val="tx1"/>
                </a:solidFill>
              </a:rPr>
              <a:t>Competency Checklists</a:t>
            </a:r>
          </a:p>
          <a:p>
            <a:pPr lvl="2"/>
            <a:r>
              <a:rPr lang="en-CA" dirty="0">
                <a:solidFill>
                  <a:schemeClr val="tx1"/>
                </a:solidFill>
              </a:rPr>
              <a:t>Pilots (9/12 completed) 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Five updates/revisions 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Online version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/>
          </a:p>
          <a:p>
            <a:endParaRPr lang="en-CA" dirty="0"/>
          </a:p>
        </p:txBody>
      </p:sp>
      <p:sp>
        <p:nvSpPr>
          <p:cNvPr id="10" name="Cloud Callout 9"/>
          <p:cNvSpPr/>
          <p:nvPr/>
        </p:nvSpPr>
        <p:spPr>
          <a:xfrm>
            <a:off x="198121" y="1566498"/>
            <a:ext cx="2487440" cy="106070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rgbClr val="FFFF00"/>
                </a:solidFill>
                <a:latin typeface="Albertus Medium" pitchFamily="34" charset="0"/>
              </a:rPr>
              <a:t>Way </a:t>
            </a:r>
            <a:r>
              <a:rPr lang="en-CA" dirty="0">
                <a:solidFill>
                  <a:srgbClr val="FFFF00"/>
                </a:solidFill>
                <a:latin typeface="Albertus Medium" pitchFamily="34" charset="0"/>
              </a:rPr>
              <a:t>too much to expect in 6 weeks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187624" y="5086416"/>
            <a:ext cx="6912768" cy="10788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FF00"/>
                </a:solidFill>
                <a:latin typeface="Albertus Medium" pitchFamily="34" charset="0"/>
              </a:rPr>
              <a:t>Provides </a:t>
            </a:r>
            <a:r>
              <a:rPr lang="en-US" dirty="0" smtClean="0">
                <a:solidFill>
                  <a:srgbClr val="FFFF00"/>
                </a:solidFill>
                <a:latin typeface="Albertus Medium" pitchFamily="34" charset="0"/>
              </a:rPr>
              <a:t> direction </a:t>
            </a:r>
            <a:r>
              <a:rPr lang="en-US" dirty="0">
                <a:solidFill>
                  <a:srgbClr val="FFFF00"/>
                </a:solidFill>
                <a:latin typeface="Albertus Medium" pitchFamily="34" charset="0"/>
              </a:rPr>
              <a:t>for </a:t>
            </a:r>
            <a:r>
              <a:rPr lang="en-US" dirty="0" smtClean="0">
                <a:solidFill>
                  <a:srgbClr val="FFFF00"/>
                </a:solidFill>
                <a:latin typeface="Albertus Medium" pitchFamily="34" charset="0"/>
              </a:rPr>
              <a:t>the learner </a:t>
            </a:r>
            <a:r>
              <a:rPr lang="en-US" dirty="0">
                <a:solidFill>
                  <a:srgbClr val="FFFF00"/>
                </a:solidFill>
                <a:latin typeface="Albertus Medium" pitchFamily="34" charset="0"/>
              </a:rPr>
              <a:t>and develops minimum competency without having to go </a:t>
            </a:r>
            <a:r>
              <a:rPr lang="en-US" dirty="0" smtClean="0">
                <a:solidFill>
                  <a:srgbClr val="FFFF00"/>
                </a:solidFill>
                <a:latin typeface="Albertus Medium" pitchFamily="34" charset="0"/>
              </a:rPr>
              <a:t>further </a:t>
            </a:r>
            <a:r>
              <a:rPr lang="en-US" dirty="0">
                <a:solidFill>
                  <a:srgbClr val="FFFF00"/>
                </a:solidFill>
                <a:latin typeface="Albertus Medium" pitchFamily="34" charset="0"/>
              </a:rPr>
              <a:t>and do one’s own research.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lbertus Medium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408463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9" grpId="0" animBg="1"/>
      <p:bldP spid="10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udience1 xmlns="00f0e45c-c332-4237-8edc-2b94bdb09d1d"/>
    <Site xmlns="00f0e45c-c332-4237-8edc-2b94bdb09d1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A959F069336418FC308D1300A4769" ma:contentTypeVersion="0" ma:contentTypeDescription="Create a new document." ma:contentTypeScope="" ma:versionID="072e50a1bf1b4d7ddc5d12c1c4dba9a3">
  <xsd:schema xmlns:xsd="http://www.w3.org/2001/XMLSchema" xmlns:p="http://schemas.microsoft.com/office/2006/metadata/properties" xmlns:ns2="00f0e45c-c332-4237-8edc-2b94bdb09d1d" targetNamespace="http://schemas.microsoft.com/office/2006/metadata/properties" ma:root="true" ma:fieldsID="8308f76c92130dcb377b1e1b677cf78f" ns2:_="">
    <xsd:import namespace="00f0e45c-c332-4237-8edc-2b94bdb09d1d"/>
    <xsd:element name="properties">
      <xsd:complexType>
        <xsd:sequence>
          <xsd:element name="documentManagement">
            <xsd:complexType>
              <xsd:all>
                <xsd:element ref="ns2:Audience1" minOccurs="0"/>
                <xsd:element ref="ns2:Si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0f0e45c-c332-4237-8edc-2b94bdb09d1d" elementFormDefault="qualified">
    <xsd:import namespace="http://schemas.microsoft.com/office/2006/documentManagement/types"/>
    <xsd:element name="Audience1" ma:index="8" nillable="true" ma:displayName="Audience" ma:description="Use this feature if you want to target the audience areas (Faculty, Learners, Staff, Partners) with this content on their respective audience pages. Choose 'None' if you do not.&#10; &#10;NOTE: Targeting your content to audiences will not override any permissions on that content." ma:internalName="Audience1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aculty"/>
                    <xsd:enumeration value="Learners"/>
                    <xsd:enumeration value="Staff"/>
                    <xsd:enumeration value="Partners"/>
                    <xsd:enumeration value="None"/>
                  </xsd:restriction>
                </xsd:simpleType>
              </xsd:element>
            </xsd:sequence>
          </xsd:extension>
        </xsd:complexContent>
      </xsd:complexType>
    </xsd:element>
    <xsd:element name="Site" ma:index="9" nillable="true" ma:displayName="Site" ma:description="Used to let people know what site your targeted content came from. As well helps with MyNOSM Search thus it's manditory." ma:internalName="Site">
      <xsd:simpleType>
        <xsd:restriction base="dms:Text">
          <xsd:maxLength value="5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2AFD59-616F-4576-972F-FBEDD9148728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00f0e45c-c332-4237-8edc-2b94bdb09d1d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7109E5-815F-41B9-A06C-849D1B7C3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f0e45c-c332-4237-8edc-2b94bdb09d1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4174FA5-327D-4B22-9596-DF299F29A1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575</Words>
  <Application>Microsoft Office PowerPoint</Application>
  <PresentationFormat>On-screen Show (4:3)</PresentationFormat>
  <Paragraphs>151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Albertus Medium</vt:lpstr>
      <vt:lpstr>Arial</vt:lpstr>
      <vt:lpstr>Calibri</vt:lpstr>
      <vt:lpstr>Myriad Pro</vt:lpstr>
      <vt:lpstr>Office Theme</vt:lpstr>
      <vt:lpstr>PowerPoint Presentation</vt:lpstr>
      <vt:lpstr>Faculty/Presenter Disclosure</vt:lpstr>
      <vt:lpstr>Objectives</vt:lpstr>
      <vt:lpstr>PowerPoint Presentation</vt:lpstr>
      <vt:lpstr>PowerPoint Presentation</vt:lpstr>
      <vt:lpstr>Best Practices</vt:lpstr>
      <vt:lpstr>Activities and Timelines</vt:lpstr>
      <vt:lpstr>Activities and Timelines</vt:lpstr>
      <vt:lpstr>Challenges</vt:lpstr>
      <vt:lpstr>Challenges</vt:lpstr>
      <vt:lpstr>So…Now What?</vt:lpstr>
      <vt:lpstr>Model of Cultural Competence for  Education and Training of RDs</vt:lpstr>
      <vt:lpstr>Goal: Cultural Self-efficacy</vt:lpstr>
      <vt:lpstr>Our Questions</vt:lpstr>
      <vt:lpstr>PowerPoint Presentation</vt:lpstr>
      <vt:lpstr>Your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NOSM Poweroint Template Standard</dc:title>
  <dc:creator>Mat</dc:creator>
  <cp:lastModifiedBy>Lyne</cp:lastModifiedBy>
  <cp:revision>211</cp:revision>
  <cp:lastPrinted>2012-06-26T14:29:16Z</cp:lastPrinted>
  <dcterms:created xsi:type="dcterms:W3CDTF">2010-03-23T19:45:54Z</dcterms:created>
  <dcterms:modified xsi:type="dcterms:W3CDTF">2015-05-28T17:52:00Z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0x010100425A959F069336418FC308D1300A4769</vt:lpwstr>
  </property>
</Properties>
</file>