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 id="2147483704" r:id="rId2"/>
  </p:sldMasterIdLst>
  <p:notesMasterIdLst>
    <p:notesMasterId r:id="rId17"/>
  </p:notesMasterIdLst>
  <p:sldIdLst>
    <p:sldId id="256" r:id="rId3"/>
    <p:sldId id="271" r:id="rId4"/>
    <p:sldId id="257" r:id="rId5"/>
    <p:sldId id="259" r:id="rId6"/>
    <p:sldId id="269" r:id="rId7"/>
    <p:sldId id="270" r:id="rId8"/>
    <p:sldId id="260" r:id="rId9"/>
    <p:sldId id="261" r:id="rId10"/>
    <p:sldId id="262" r:id="rId11"/>
    <p:sldId id="263" r:id="rId12"/>
    <p:sldId id="264" r:id="rId13"/>
    <p:sldId id="266" r:id="rId14"/>
    <p:sldId id="268"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F7CA5B-727C-CC45-9A32-914D85AF693D}" type="datetimeFigureOut">
              <a:rPr lang="en-US" smtClean="0"/>
              <a:t>10/10/2017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70F2BA-02B9-BA43-A5F6-BF4EE73D9775}" type="slidenum">
              <a:rPr lang="en-US" smtClean="0"/>
              <a:t>‹#›</a:t>
            </a:fld>
            <a:endParaRPr lang="en-US"/>
          </a:p>
        </p:txBody>
      </p:sp>
    </p:spTree>
    <p:extLst>
      <p:ext uri="{BB962C8B-B14F-4D97-AF65-F5344CB8AC3E}">
        <p14:creationId xmlns:p14="http://schemas.microsoft.com/office/powerpoint/2010/main" val="2834831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bg2"/>
                </a:solidFill>
              </a:rPr>
              <a:t>Chronic pain (CP) and opioid management is a challenging and complex problem in the province of Ontario. Primary healthcare providers (HCPs) manage the majority of CP patients, yet receive minimal training.</a:t>
            </a:r>
            <a:r>
              <a:rPr lang="en-US" sz="1200" baseline="30000" dirty="0" smtClean="0">
                <a:solidFill>
                  <a:schemeClr val="bg2"/>
                </a:solidFill>
              </a:rPr>
              <a:t>1</a:t>
            </a:r>
            <a:r>
              <a:rPr lang="en-US" sz="1200" dirty="0" smtClean="0">
                <a:solidFill>
                  <a:schemeClr val="bg2"/>
                </a:solidFill>
              </a:rPr>
              <a:t> Project ECHO™ (</a:t>
            </a:r>
            <a:r>
              <a:rPr lang="en-US" sz="1200" b="1" dirty="0" smtClean="0">
                <a:solidFill>
                  <a:schemeClr val="bg2"/>
                </a:solidFill>
              </a:rPr>
              <a:t>E</a:t>
            </a:r>
            <a:r>
              <a:rPr lang="en-US" sz="1200" dirty="0" smtClean="0">
                <a:solidFill>
                  <a:schemeClr val="bg2"/>
                </a:solidFill>
              </a:rPr>
              <a:t>xtension for </a:t>
            </a:r>
            <a:r>
              <a:rPr lang="en-US" sz="1200" b="1" dirty="0" smtClean="0">
                <a:solidFill>
                  <a:schemeClr val="bg2"/>
                </a:solidFill>
              </a:rPr>
              <a:t>C</a:t>
            </a:r>
            <a:r>
              <a:rPr lang="en-US" sz="1200" dirty="0" smtClean="0">
                <a:solidFill>
                  <a:schemeClr val="bg2"/>
                </a:solidFill>
              </a:rPr>
              <a:t>ommunity </a:t>
            </a:r>
            <a:r>
              <a:rPr lang="en-US" sz="1200" b="1" dirty="0" smtClean="0">
                <a:solidFill>
                  <a:schemeClr val="bg2"/>
                </a:solidFill>
              </a:rPr>
              <a:t>H</a:t>
            </a:r>
            <a:r>
              <a:rPr lang="en-US" sz="1200" dirty="0" smtClean="0">
                <a:solidFill>
                  <a:schemeClr val="bg2"/>
                </a:solidFill>
              </a:rPr>
              <a:t>ealthcare </a:t>
            </a:r>
            <a:r>
              <a:rPr lang="en-US" sz="1200" b="1" dirty="0" smtClean="0">
                <a:solidFill>
                  <a:schemeClr val="bg2"/>
                </a:solidFill>
              </a:rPr>
              <a:t>O</a:t>
            </a:r>
            <a:r>
              <a:rPr lang="en-US" sz="1200" dirty="0" smtClean="0">
                <a:solidFill>
                  <a:schemeClr val="bg2"/>
                </a:solidFill>
              </a:rPr>
              <a:t>utcomes) is a model that uses </a:t>
            </a:r>
            <a:r>
              <a:rPr lang="en-US" sz="1200" dirty="0" err="1" smtClean="0">
                <a:solidFill>
                  <a:schemeClr val="bg2"/>
                </a:solidFill>
              </a:rPr>
              <a:t>telehealth</a:t>
            </a:r>
            <a:r>
              <a:rPr lang="en-US" sz="1200" dirty="0" smtClean="0">
                <a:solidFill>
                  <a:schemeClr val="bg2"/>
                </a:solidFill>
              </a:rPr>
              <a:t> technology to bridge specialists in academic </a:t>
            </a:r>
            <a:r>
              <a:rPr lang="en-US" sz="1200" dirty="0" err="1" smtClean="0">
                <a:solidFill>
                  <a:schemeClr val="bg2"/>
                </a:solidFill>
              </a:rPr>
              <a:t>centres</a:t>
            </a:r>
            <a:r>
              <a:rPr lang="en-US" sz="1200" dirty="0" smtClean="0">
                <a:solidFill>
                  <a:schemeClr val="bg2"/>
                </a:solidFill>
              </a:rPr>
              <a:t> to HCPs in remote areas.</a:t>
            </a:r>
            <a:r>
              <a:rPr lang="en-US" sz="1200" baseline="30000" dirty="0" smtClean="0">
                <a:solidFill>
                  <a:schemeClr val="bg2"/>
                </a:solidFill>
              </a:rPr>
              <a:t>2</a:t>
            </a:r>
            <a:r>
              <a:rPr lang="en-US" sz="1200" dirty="0" smtClean="0">
                <a:solidFill>
                  <a:schemeClr val="bg2"/>
                </a:solidFill>
              </a:rPr>
              <a:t> Using a combination of didactic and case-based learning, ECHO Ontario Chronic Pain and Opioid Stewardship (“Project ECHO”) aims to disseminate knowledge and enhance capacity in PCPs across  Ontario.</a:t>
            </a:r>
            <a:endParaRPr lang="en-US" dirty="0"/>
          </a:p>
        </p:txBody>
      </p:sp>
      <p:sp>
        <p:nvSpPr>
          <p:cNvPr id="4" name="Slide Number Placeholder 3"/>
          <p:cNvSpPr>
            <a:spLocks noGrp="1"/>
          </p:cNvSpPr>
          <p:nvPr>
            <p:ph type="sldNum" sz="quarter" idx="10"/>
          </p:nvPr>
        </p:nvSpPr>
        <p:spPr/>
        <p:txBody>
          <a:bodyPr/>
          <a:lstStyle/>
          <a:p>
            <a:fld id="{8770F2BA-02B9-BA43-A5F6-BF4EE73D9775}" type="slidenum">
              <a:rPr lang="en-US" smtClean="0"/>
              <a:t>4</a:t>
            </a:fld>
            <a:endParaRPr lang="en-US"/>
          </a:p>
        </p:txBody>
      </p:sp>
    </p:spTree>
    <p:extLst>
      <p:ext uri="{BB962C8B-B14F-4D97-AF65-F5344CB8AC3E}">
        <p14:creationId xmlns:p14="http://schemas.microsoft.com/office/powerpoint/2010/main" val="2568112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Font typeface="Calibri" panose="020F0502020204030204" pitchFamily="34" charset="0"/>
              <a:buChar char="‐"/>
            </a:pPr>
            <a:r>
              <a:rPr lang="en-CA" sz="3200" dirty="0" smtClean="0"/>
              <a:t>195 new patient cases presented, 35 follow-up </a:t>
            </a:r>
          </a:p>
          <a:p>
            <a:pPr lvl="1">
              <a:buFont typeface="Calibri" panose="020F0502020204030204" pitchFamily="34" charset="0"/>
              <a:buChar char="‐"/>
            </a:pPr>
            <a:r>
              <a:rPr lang="en-CA" sz="3200" dirty="0" smtClean="0"/>
              <a:t>147 didactic lectures given</a:t>
            </a:r>
          </a:p>
          <a:p>
            <a:endParaRPr lang="en-US" dirty="0"/>
          </a:p>
        </p:txBody>
      </p:sp>
      <p:sp>
        <p:nvSpPr>
          <p:cNvPr id="4" name="Slide Number Placeholder 3"/>
          <p:cNvSpPr>
            <a:spLocks noGrp="1"/>
          </p:cNvSpPr>
          <p:nvPr>
            <p:ph type="sldNum" sz="quarter" idx="10"/>
          </p:nvPr>
        </p:nvSpPr>
        <p:spPr/>
        <p:txBody>
          <a:bodyPr/>
          <a:lstStyle/>
          <a:p>
            <a:fld id="{8770F2BA-02B9-BA43-A5F6-BF4EE73D9775}" type="slidenum">
              <a:rPr lang="en-US" smtClean="0"/>
              <a:t>5</a:t>
            </a:fld>
            <a:endParaRPr lang="en-US"/>
          </a:p>
        </p:txBody>
      </p:sp>
    </p:spTree>
    <p:extLst>
      <p:ext uri="{BB962C8B-B14F-4D97-AF65-F5344CB8AC3E}">
        <p14:creationId xmlns:p14="http://schemas.microsoft.com/office/powerpoint/2010/main" val="1016413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Very little training in pain</a:t>
            </a:r>
            <a:r>
              <a:rPr lang="en-US" baseline="0" dirty="0" smtClean="0"/>
              <a:t> management</a:t>
            </a:r>
          </a:p>
          <a:p>
            <a:r>
              <a:rPr lang="en-US" baseline="0" dirty="0" smtClean="0"/>
              <a:t>Remote, rural areas across the province</a:t>
            </a:r>
          </a:p>
          <a:p>
            <a:r>
              <a:rPr lang="en-US" baseline="0" dirty="0" smtClean="0"/>
              <a:t>Long wait lists for specialists</a:t>
            </a:r>
            <a:endParaRPr lang="en-US" dirty="0" smtClean="0"/>
          </a:p>
        </p:txBody>
      </p:sp>
      <p:sp>
        <p:nvSpPr>
          <p:cNvPr id="4" name="Slide Number Placeholder 3"/>
          <p:cNvSpPr>
            <a:spLocks noGrp="1"/>
          </p:cNvSpPr>
          <p:nvPr>
            <p:ph type="sldNum" sz="quarter" idx="10"/>
          </p:nvPr>
        </p:nvSpPr>
        <p:spPr/>
        <p:txBody>
          <a:bodyPr/>
          <a:lstStyle/>
          <a:p>
            <a:fld id="{8770F2BA-02B9-BA43-A5F6-BF4EE73D9775}" type="slidenum">
              <a:rPr lang="en-US" smtClean="0"/>
              <a:t>6</a:t>
            </a:fld>
            <a:endParaRPr lang="en-US"/>
          </a:p>
        </p:txBody>
      </p:sp>
    </p:spTree>
    <p:extLst>
      <p:ext uri="{BB962C8B-B14F-4D97-AF65-F5344CB8AC3E}">
        <p14:creationId xmlns:p14="http://schemas.microsoft.com/office/powerpoint/2010/main" val="3926623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rPr>
              <a:t>Though previous studies have shown improvement in self-report items and suggest that ECHO can be an effective strategy for knowledge translation, few studies have explored provider performance in clinical practice.</a:t>
            </a:r>
            <a:r>
              <a:rPr lang="en-US" sz="1200" baseline="30000" dirty="0" smtClean="0">
                <a:solidFill>
                  <a:srgbClr val="000000"/>
                </a:solidFill>
              </a:rPr>
              <a:t>4 </a:t>
            </a:r>
            <a:r>
              <a:rPr lang="en-US" sz="1200" dirty="0" smtClean="0">
                <a:solidFill>
                  <a:srgbClr val="000000"/>
                </a:solidFill>
              </a:rPr>
              <a:t>This study investigates the translation of knowledge from the ECHO program to its implementation in practice. </a:t>
            </a:r>
          </a:p>
        </p:txBody>
      </p:sp>
      <p:sp>
        <p:nvSpPr>
          <p:cNvPr id="4" name="Slide Number Placeholder 3"/>
          <p:cNvSpPr>
            <a:spLocks noGrp="1"/>
          </p:cNvSpPr>
          <p:nvPr>
            <p:ph type="sldNum" sz="quarter" idx="10"/>
          </p:nvPr>
        </p:nvSpPr>
        <p:spPr/>
        <p:txBody>
          <a:bodyPr/>
          <a:lstStyle/>
          <a:p>
            <a:fld id="{8770F2BA-02B9-BA43-A5F6-BF4EE73D9775}" type="slidenum">
              <a:rPr lang="en-US" smtClean="0"/>
              <a:t>7</a:t>
            </a:fld>
            <a:endParaRPr lang="en-US"/>
          </a:p>
        </p:txBody>
      </p:sp>
    </p:spTree>
    <p:extLst>
      <p:ext uri="{BB962C8B-B14F-4D97-AF65-F5344CB8AC3E}">
        <p14:creationId xmlns:p14="http://schemas.microsoft.com/office/powerpoint/2010/main" val="1009534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0" lvl="0" indent="-571500">
              <a:buFont typeface="Arial" panose="020B0604020202020204" pitchFamily="34" charset="0"/>
              <a:buChar char="•"/>
            </a:pPr>
            <a:r>
              <a:rPr lang="en-US" sz="1200" dirty="0" smtClean="0">
                <a:solidFill>
                  <a:schemeClr val="bg2"/>
                </a:solidFill>
                <a:latin typeface="+mn-lt"/>
              </a:rPr>
              <a:t>Recruited healthcare providers (HCPs) who attended ECHO Ontario Chronic Pain and Opioid Stewardship from June 2014 to XXX (study ongoing).</a:t>
            </a:r>
          </a:p>
          <a:p>
            <a:pPr marL="571500" lvl="0" indent="-571500">
              <a:buFont typeface="Arial" panose="020B0604020202020204" pitchFamily="34" charset="0"/>
              <a:buChar char="•"/>
            </a:pPr>
            <a:r>
              <a:rPr lang="en-US" sz="1200" dirty="0" smtClean="0">
                <a:solidFill>
                  <a:schemeClr val="bg2"/>
                </a:solidFill>
                <a:latin typeface="+mn-lt"/>
              </a:rPr>
              <a:t>Inclusion criteria for HCPs:  attended at least 4 sessions of ECHO, able to obtain consent from 5 to 10 patients for whom they prescribed opioids for chronic pain in the past 3 years (before and/or after their attendance in ECHO).</a:t>
            </a:r>
          </a:p>
          <a:p>
            <a:pPr marL="571500" lvl="0" indent="-571500">
              <a:buFont typeface="Arial" panose="020B0604020202020204" pitchFamily="34" charset="0"/>
              <a:buChar char="•"/>
            </a:pPr>
            <a:r>
              <a:rPr lang="en-US" sz="1200" dirty="0" smtClean="0">
                <a:solidFill>
                  <a:schemeClr val="bg2"/>
                </a:solidFill>
                <a:latin typeface="+mn-lt"/>
              </a:rPr>
              <a:t>Patients were not presented at ECHO, but were being treated by a HCP who had attended ECHO.</a:t>
            </a:r>
          </a:p>
          <a:p>
            <a:pPr marL="571500" lvl="0" indent="-571500">
              <a:buFont typeface="Arial" panose="020B0604020202020204" pitchFamily="34" charset="0"/>
              <a:buChar char="•"/>
            </a:pPr>
            <a:r>
              <a:rPr lang="en-US" sz="1200" dirty="0" smtClean="0">
                <a:solidFill>
                  <a:schemeClr val="bg2"/>
                </a:solidFill>
                <a:latin typeface="+mn-lt"/>
              </a:rPr>
              <a:t>Chart review of each patient according to a pre-established form by a researcher in our team.</a:t>
            </a:r>
          </a:p>
          <a:p>
            <a:pPr marL="571500" lvl="0" indent="-571500">
              <a:buFont typeface="Arial" panose="020B0604020202020204" pitchFamily="34" charset="0"/>
              <a:buChar char="•"/>
            </a:pPr>
            <a:r>
              <a:rPr lang="en-US" sz="1200" dirty="0" smtClean="0">
                <a:solidFill>
                  <a:schemeClr val="bg2"/>
                </a:solidFill>
                <a:latin typeface="+mn-lt"/>
              </a:rPr>
              <a:t>Analysis: pre- and post-ECHO comparison of data related to: number of visits to healthcare provider, pain, function, sleep, mood, prescription of opioids and non-opioids, recommendations for non-pharmacological management and urine drug testing.</a:t>
            </a:r>
          </a:p>
          <a:p>
            <a:pPr marL="571500" lvl="0" indent="-571500">
              <a:buFont typeface="Arial" panose="020B0604020202020204" pitchFamily="34" charset="0"/>
              <a:buChar char="•"/>
            </a:pPr>
            <a:r>
              <a:rPr lang="en-US" sz="1200" dirty="0" smtClean="0">
                <a:solidFill>
                  <a:schemeClr val="bg2"/>
                </a:solidFill>
                <a:latin typeface="+mn-lt"/>
              </a:rPr>
              <a:t>Sample size: goal of 100 charts</a:t>
            </a:r>
            <a:endParaRPr lang="en-US" sz="1200" dirty="0">
              <a:solidFill>
                <a:schemeClr val="bg2"/>
              </a:solidFill>
              <a:latin typeface="+mn-lt"/>
            </a:endParaRPr>
          </a:p>
        </p:txBody>
      </p:sp>
      <p:sp>
        <p:nvSpPr>
          <p:cNvPr id="4" name="Slide Number Placeholder 3"/>
          <p:cNvSpPr>
            <a:spLocks noGrp="1"/>
          </p:cNvSpPr>
          <p:nvPr>
            <p:ph type="sldNum" sz="quarter" idx="10"/>
          </p:nvPr>
        </p:nvSpPr>
        <p:spPr/>
        <p:txBody>
          <a:bodyPr/>
          <a:lstStyle/>
          <a:p>
            <a:fld id="{8770F2BA-02B9-BA43-A5F6-BF4EE73D9775}" type="slidenum">
              <a:rPr lang="en-US" smtClean="0"/>
              <a:t>8</a:t>
            </a:fld>
            <a:endParaRPr lang="en-US"/>
          </a:p>
        </p:txBody>
      </p:sp>
    </p:spTree>
    <p:extLst>
      <p:ext uri="{BB962C8B-B14F-4D97-AF65-F5344CB8AC3E}">
        <p14:creationId xmlns:p14="http://schemas.microsoft.com/office/powerpoint/2010/main" val="1104431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dirty="0" smtClean="0">
                <a:solidFill>
                  <a:prstClr val="black"/>
                </a:solidFill>
              </a:rPr>
              <a:t>Our preliminary results demonstrate the documented implementation of knowledge into clinical practice at one-year following ECHO attendance. This finding complements previous findings of increased self-reported knowledge and self-efficacy in chronic pain management. </a:t>
            </a:r>
          </a:p>
          <a:p>
            <a:pPr lvl="0" algn="just"/>
            <a:r>
              <a:rPr lang="en-US" dirty="0" smtClean="0">
                <a:solidFill>
                  <a:prstClr val="black"/>
                </a:solidFill>
              </a:rPr>
              <a:t>Further work aims to review our full sample of charts, refine the chart review </a:t>
            </a:r>
            <a:r>
              <a:rPr lang="en-US" dirty="0" smtClean="0">
                <a:solidFill>
                  <a:srgbClr val="000000"/>
                </a:solidFill>
              </a:rPr>
              <a:t>tool’s</a:t>
            </a:r>
            <a:r>
              <a:rPr lang="en-US" dirty="0" smtClean="0">
                <a:solidFill>
                  <a:prstClr val="black"/>
                </a:solidFill>
              </a:rPr>
              <a:t> sensitivity to change, and to investigate patient-level outcomes. </a:t>
            </a:r>
            <a:endParaRPr lang="en-US" sz="900" b="1" u="sng" dirty="0" smtClean="0">
              <a:solidFill>
                <a:prstClr val="black"/>
              </a:solidFill>
            </a:endParaRPr>
          </a:p>
          <a:p>
            <a:endParaRPr lang="en-US" dirty="0"/>
          </a:p>
        </p:txBody>
      </p:sp>
      <p:sp>
        <p:nvSpPr>
          <p:cNvPr id="4" name="Slide Number Placeholder 3"/>
          <p:cNvSpPr>
            <a:spLocks noGrp="1"/>
          </p:cNvSpPr>
          <p:nvPr>
            <p:ph type="sldNum" sz="quarter" idx="10"/>
          </p:nvPr>
        </p:nvSpPr>
        <p:spPr/>
        <p:txBody>
          <a:bodyPr/>
          <a:lstStyle/>
          <a:p>
            <a:fld id="{8770F2BA-02B9-BA43-A5F6-BF4EE73D9775}" type="slidenum">
              <a:rPr lang="en-US" smtClean="0"/>
              <a:t>12</a:t>
            </a:fld>
            <a:endParaRPr lang="en-US"/>
          </a:p>
        </p:txBody>
      </p:sp>
    </p:spTree>
    <p:extLst>
      <p:ext uri="{BB962C8B-B14F-4D97-AF65-F5344CB8AC3E}">
        <p14:creationId xmlns:p14="http://schemas.microsoft.com/office/powerpoint/2010/main" val="1300681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Difficulties</a:t>
            </a:r>
            <a:r>
              <a:rPr lang="en-US" baseline="0" dirty="0" smtClean="0"/>
              <a:t> with engaging physicians willing to turn over their files to review opioid prescribing practices</a:t>
            </a:r>
          </a:p>
          <a:p>
            <a:r>
              <a:rPr lang="en-US" baseline="0" dirty="0" smtClean="0"/>
              <a:t>It was easy enough to get verbal consent over the phone. However, when we were trying to get them to return the signed consent form we ran into trouble, even though we sent out the consent form to send back, a copy to keep, all in a self addressed stamped envelope they were not being returned.</a:t>
            </a:r>
            <a:endParaRPr lang="en-US" dirty="0"/>
          </a:p>
        </p:txBody>
      </p:sp>
      <p:sp>
        <p:nvSpPr>
          <p:cNvPr id="4" name="Slide Number Placeholder 3"/>
          <p:cNvSpPr>
            <a:spLocks noGrp="1"/>
          </p:cNvSpPr>
          <p:nvPr>
            <p:ph type="sldNum" sz="quarter" idx="10"/>
          </p:nvPr>
        </p:nvSpPr>
        <p:spPr/>
        <p:txBody>
          <a:bodyPr/>
          <a:lstStyle/>
          <a:p>
            <a:fld id="{8770F2BA-02B9-BA43-A5F6-BF4EE73D9775}" type="slidenum">
              <a:rPr lang="en-US" smtClean="0"/>
              <a:t>13</a:t>
            </a:fld>
            <a:endParaRPr lang="en-US"/>
          </a:p>
        </p:txBody>
      </p:sp>
    </p:spTree>
    <p:extLst>
      <p:ext uri="{BB962C8B-B14F-4D97-AF65-F5344CB8AC3E}">
        <p14:creationId xmlns:p14="http://schemas.microsoft.com/office/powerpoint/2010/main" val="3880079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CA"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4" name="Date Placeholder 3"/>
          <p:cNvSpPr>
            <a:spLocks noGrp="1"/>
          </p:cNvSpPr>
          <p:nvPr>
            <p:ph type="dt" sz="half" idx="10"/>
          </p:nvPr>
        </p:nvSpPr>
        <p:spPr/>
        <p:txBody>
          <a:bodyPr/>
          <a:lstStyle/>
          <a:p>
            <a:fld id="{B1A24CD3-204F-4468-8EE4-28A6668D006A}"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B1A24CD3-204F-4468-8EE4-28A6668D006A}"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CA"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10"/>
          </p:nvPr>
        </p:nvSpPr>
        <p:spPr/>
        <p:txBody>
          <a:bodyPr/>
          <a:lstStyle/>
          <a:p>
            <a:fld id="{B1A24CD3-204F-4468-8EE4-28A6668D006A}"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43108" y="1714490"/>
            <a:ext cx="6315092" cy="1470025"/>
          </a:xfrm>
        </p:spPr>
        <p:txBody>
          <a:bodyPr/>
          <a:lstStyle>
            <a:lvl1pPr algn="ctr">
              <a:defRPr/>
            </a:lvl1pPr>
          </a:lstStyle>
          <a:p>
            <a:r>
              <a:rPr lang="en-US" dirty="0" smtClean="0"/>
              <a:t>Click to edit Master title style</a:t>
            </a:r>
            <a:endParaRPr lang="en-CA" dirty="0"/>
          </a:p>
        </p:txBody>
      </p:sp>
      <p:sp>
        <p:nvSpPr>
          <p:cNvPr id="3" name="Subtitle 2"/>
          <p:cNvSpPr>
            <a:spLocks noGrp="1"/>
          </p:cNvSpPr>
          <p:nvPr>
            <p:ph type="subTitle" idx="1"/>
          </p:nvPr>
        </p:nvSpPr>
        <p:spPr>
          <a:xfrm>
            <a:off x="2571736" y="3470263"/>
            <a:ext cx="520066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CA">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719518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CA">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2060402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CA">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22424508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CA">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1838225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CA">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11030502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CA">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2108607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CA">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14540048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CA">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4078426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B1A24CD3-204F-4468-8EE4-28A6668D006A}"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CA">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36291253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CA">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19849420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CA">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2556359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CA"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1A24CD3-204F-4468-8EE4-28A6668D006A}"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Date Placeholder 4"/>
          <p:cNvSpPr>
            <a:spLocks noGrp="1"/>
          </p:cNvSpPr>
          <p:nvPr>
            <p:ph type="dt" sz="half" idx="10"/>
          </p:nvPr>
        </p:nvSpPr>
        <p:spPr/>
        <p:txBody>
          <a:bodyPr/>
          <a:lstStyle/>
          <a:p>
            <a:fld id="{B1A24CD3-204F-4468-8EE4-28A6668D006A}"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7" name="Date Placeholder 6"/>
          <p:cNvSpPr>
            <a:spLocks noGrp="1"/>
          </p:cNvSpPr>
          <p:nvPr>
            <p:ph type="dt" sz="half" idx="10"/>
          </p:nvPr>
        </p:nvSpPr>
        <p:spPr/>
        <p:txBody>
          <a:bodyPr/>
          <a:lstStyle/>
          <a:p>
            <a:fld id="{B1A24CD3-204F-4468-8EE4-28A6668D006A}" type="datetimeFigureOut">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B1A24CD3-204F-4468-8EE4-28A6668D006A}" type="datetimeFigureOut">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24CD3-204F-4468-8EE4-28A6668D006A}" type="datetimeFigureOut">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CA"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CA"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CA"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1A24CD3-204F-4468-8EE4-28A6668D006A}" type="datetimeFigureOut">
              <a:rPr lang="en-US" smtClean="0"/>
              <a:t>10/10/2017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43108" y="274638"/>
            <a:ext cx="6543692" cy="1143000"/>
          </a:xfrm>
          <a:prstGeom prst="rect">
            <a:avLst/>
          </a:prstGeom>
        </p:spPr>
        <p:txBody>
          <a:bodyPr vert="horz" lIns="91440" tIns="45720" rIns="91440" bIns="45720"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2143108" y="1600202"/>
            <a:ext cx="6543692"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1D917C-D772-4AF5-945B-5DFA2AE13917}" type="datetimeFigureOut">
              <a:rPr lang="en-US" smtClean="0">
                <a:solidFill>
                  <a:prstClr val="black">
                    <a:tint val="75000"/>
                  </a:prstClr>
                </a:solidFill>
                <a:latin typeface="Calibri"/>
              </a:rPr>
              <a:pPr/>
              <a:t>10/10/2017</a:t>
            </a:fld>
            <a:endParaRPr lang="en-CA">
              <a:solidFill>
                <a:prstClr val="black">
                  <a:tint val="75000"/>
                </a:prstClr>
              </a:solidFill>
              <a:latin typeface="Calibri"/>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extLst>
      <p:ext uri="{BB962C8B-B14F-4D97-AF65-F5344CB8AC3E}">
        <p14:creationId xmlns:p14="http://schemas.microsoft.com/office/powerpoint/2010/main" val="270225906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spcBef>
          <a:spcPct val="0"/>
        </a:spcBef>
        <a:buNone/>
        <a:defRPr sz="3000" b="1" kern="1200">
          <a:solidFill>
            <a:schemeClr val="tx2"/>
          </a:solidFill>
          <a:latin typeface="Myriad Pro"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75000"/>
              <a:lumOff val="25000"/>
            </a:schemeClr>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75000"/>
              <a:lumOff val="25000"/>
            </a:schemeClr>
          </a:solidFill>
          <a:latin typeface="Myriad Pro"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yriad Pro"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yriad Pro"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jpe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jpeg"/><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1474" y="485523"/>
            <a:ext cx="8064359" cy="3100712"/>
          </a:xfrm>
          <a:solidFill>
            <a:srgbClr val="FFFFFF"/>
          </a:solidFill>
          <a:ln>
            <a:solidFill>
              <a:srgbClr val="FFFFFF"/>
            </a:solidFill>
          </a:ln>
        </p:spPr>
        <p:txBody>
          <a:bodyPr>
            <a:noAutofit/>
          </a:bodyPr>
          <a:lstStyle/>
          <a:p>
            <a:r>
              <a:rPr lang="en-US" sz="4000" cap="none" dirty="0" smtClean="0">
                <a:solidFill>
                  <a:schemeClr val="tx1"/>
                </a:solidFill>
                <a:latin typeface="Arial Narrow"/>
                <a:cs typeface="Arial Narrow"/>
              </a:rPr>
              <a:t>Charting Knowledge into Practice: Assessing Opioid &amp;Chronic Pain Management Performance in ECHO Ontario, a Retrospective Chart Review</a:t>
            </a:r>
            <a:endParaRPr lang="en-US" sz="4000" cap="none" dirty="0">
              <a:solidFill>
                <a:schemeClr val="tx1"/>
              </a:solidFill>
              <a:latin typeface="Arial Narrow"/>
              <a:cs typeface="Arial Narrow"/>
            </a:endParaRPr>
          </a:p>
        </p:txBody>
      </p:sp>
      <p:sp>
        <p:nvSpPr>
          <p:cNvPr id="3" name="Subtitle 2"/>
          <p:cNvSpPr>
            <a:spLocks noGrp="1"/>
          </p:cNvSpPr>
          <p:nvPr>
            <p:ph type="subTitle" idx="1"/>
          </p:nvPr>
        </p:nvSpPr>
        <p:spPr>
          <a:xfrm>
            <a:off x="3853070" y="3996221"/>
            <a:ext cx="4772763" cy="2586612"/>
          </a:xfrm>
        </p:spPr>
        <p:txBody>
          <a:bodyPr>
            <a:normAutofit fontScale="70000" lnSpcReduction="20000"/>
          </a:bodyPr>
          <a:lstStyle/>
          <a:p>
            <a:r>
              <a:rPr lang="en-US" sz="3400" b="1" dirty="0" smtClean="0"/>
              <a:t>Bayley V. Ostenfeldt </a:t>
            </a:r>
          </a:p>
          <a:p>
            <a:r>
              <a:rPr lang="en-US" dirty="0" smtClean="0"/>
              <a:t>Authors</a:t>
            </a:r>
            <a:r>
              <a:rPr lang="en-US" u="sng" dirty="0" smtClean="0"/>
              <a:t>:</a:t>
            </a:r>
            <a:r>
              <a:rPr lang="en-US" dirty="0" smtClean="0"/>
              <a:t> Jane Zhao, Bayley V. Ostenfeldt, Bryan MacLeod, </a:t>
            </a:r>
            <a:r>
              <a:rPr lang="en-US" dirty="0" err="1" smtClean="0"/>
              <a:t>Yalnee</a:t>
            </a:r>
            <a:r>
              <a:rPr lang="en-US" dirty="0" smtClean="0"/>
              <a:t> </a:t>
            </a:r>
            <a:r>
              <a:rPr lang="en-US" dirty="0" err="1" smtClean="0"/>
              <a:t>Shantharam</a:t>
            </a:r>
            <a:r>
              <a:rPr lang="en-US" dirty="0" smtClean="0"/>
              <a:t>, Santana Diaz, Maria Laura Santos, Leslie Carlin, &amp; Andrea </a:t>
            </a:r>
            <a:r>
              <a:rPr lang="en-US" dirty="0" err="1" smtClean="0"/>
              <a:t>Furlan</a:t>
            </a:r>
            <a:r>
              <a:rPr lang="en-US" dirty="0"/>
              <a:t/>
            </a:r>
            <a:br>
              <a:rPr lang="en-US" dirty="0"/>
            </a:br>
            <a:endParaRPr lang="en-US" dirty="0" smtClean="0"/>
          </a:p>
          <a:p>
            <a:r>
              <a:rPr lang="en-US" dirty="0" smtClean="0"/>
              <a:t>October 14, 2017</a:t>
            </a:r>
            <a:br>
              <a:rPr lang="en-US" dirty="0" smtClean="0"/>
            </a:br>
            <a:endParaRPr lang="en-US" dirty="0" smtClean="0"/>
          </a:p>
          <a:p>
            <a:r>
              <a:rPr lang="en-US" dirty="0" smtClean="0"/>
              <a:t>Northern Health Research Conference, Thunder Bay, ON</a:t>
            </a:r>
            <a:endParaRPr lang="en-US" dirty="0"/>
          </a:p>
        </p:txBody>
      </p:sp>
      <p:sp>
        <p:nvSpPr>
          <p:cNvPr id="5" name="TextBox 4"/>
          <p:cNvSpPr txBox="1"/>
          <p:nvPr/>
        </p:nvSpPr>
        <p:spPr>
          <a:xfrm>
            <a:off x="1136316" y="3422316"/>
            <a:ext cx="184666" cy="369332"/>
          </a:xfrm>
          <a:prstGeom prst="rect">
            <a:avLst/>
          </a:prstGeom>
          <a:noFill/>
        </p:spPr>
        <p:txBody>
          <a:bodyPr wrap="none" rtlCol="0">
            <a:spAutoFit/>
          </a:bodyPr>
          <a:lstStyle/>
          <a:p>
            <a:endParaRPr lang="en-US" dirty="0"/>
          </a:p>
        </p:txBody>
      </p:sp>
      <p:pic>
        <p:nvPicPr>
          <p:cNvPr id="6" name="Picture 5" descr="ECHO Logo Square@6x-100.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61474" y="4314092"/>
            <a:ext cx="3202517" cy="1845733"/>
          </a:xfrm>
          <a:prstGeom prst="rect">
            <a:avLst/>
          </a:prstGeom>
        </p:spPr>
      </p:pic>
    </p:spTree>
    <p:extLst>
      <p:ext uri="{BB962C8B-B14F-4D97-AF65-F5344CB8AC3E}">
        <p14:creationId xmlns:p14="http://schemas.microsoft.com/office/powerpoint/2010/main" val="1024163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Chart </a:t>
            </a:r>
            <a:r>
              <a:rPr lang="en-US" dirty="0" smtClean="0"/>
              <a:t>review </a:t>
            </a:r>
            <a:r>
              <a:rPr lang="mr-IN" dirty="0"/>
              <a:t>–</a:t>
            </a:r>
            <a:r>
              <a:rPr lang="en-US" dirty="0"/>
              <a:t> Preliminary Results</a:t>
            </a:r>
          </a:p>
        </p:txBody>
      </p:sp>
      <p:sp>
        <p:nvSpPr>
          <p:cNvPr id="3" name="Content Placeholder 2"/>
          <p:cNvSpPr>
            <a:spLocks noGrp="1"/>
          </p:cNvSpPr>
          <p:nvPr>
            <p:ph idx="1"/>
          </p:nvPr>
        </p:nvSpPr>
        <p:spPr/>
        <p:txBody>
          <a:bodyPr/>
          <a:lstStyle/>
          <a:p>
            <a:endParaRPr lang="en-US" dirty="0"/>
          </a:p>
        </p:txBody>
      </p:sp>
      <p:grpSp>
        <p:nvGrpSpPr>
          <p:cNvPr id="4" name="Group 3"/>
          <p:cNvGrpSpPr/>
          <p:nvPr/>
        </p:nvGrpSpPr>
        <p:grpSpPr>
          <a:xfrm>
            <a:off x="351304" y="1523998"/>
            <a:ext cx="8497398" cy="4953001"/>
            <a:chOff x="13766217" y="12420598"/>
            <a:chExt cx="12827583" cy="7688914"/>
          </a:xfrm>
        </p:grpSpPr>
        <p:sp>
          <p:nvSpPr>
            <p:cNvPr id="5" name="Rectangle 4"/>
            <p:cNvSpPr/>
            <p:nvPr/>
          </p:nvSpPr>
          <p:spPr>
            <a:xfrm>
              <a:off x="13766217" y="12420598"/>
              <a:ext cx="12714180" cy="7688914"/>
            </a:xfrm>
            <a:prstGeom prst="rect">
              <a:avLst/>
            </a:prstGeom>
            <a:solidFill>
              <a:srgbClr val="DCE5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00"/>
            </a:p>
          </p:txBody>
        </p:sp>
        <p:sp>
          <p:nvSpPr>
            <p:cNvPr id="6" name="TextBox 5"/>
            <p:cNvSpPr txBox="1"/>
            <p:nvPr/>
          </p:nvSpPr>
          <p:spPr>
            <a:xfrm>
              <a:off x="18219289" y="12420600"/>
              <a:ext cx="4570717" cy="1142130"/>
            </a:xfrm>
            <a:prstGeom prst="rect">
              <a:avLst/>
            </a:prstGeom>
            <a:noFill/>
          </p:spPr>
          <p:txBody>
            <a:bodyPr wrap="square" lIns="78373" tIns="39187" rIns="78373" bIns="39187" rtlCol="0">
              <a:spAutoFit/>
            </a:bodyPr>
            <a:lstStyle/>
            <a:p>
              <a:r>
                <a:rPr lang="en-US" b="1" dirty="0"/>
                <a:t>PAIN DIAGNOSES</a:t>
              </a:r>
              <a:endParaRPr lang="en-US" dirty="0"/>
            </a:p>
          </p:txBody>
        </p:sp>
        <p:pic>
          <p:nvPicPr>
            <p:cNvPr id="7" name="Picture 2"/>
            <p:cNvPicPr>
              <a:picLocks noChangeAspect="1" noChangeArrowheads="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311161" y="13487319"/>
              <a:ext cx="3666890" cy="380385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grpSp>
          <p:nvGrpSpPr>
            <p:cNvPr id="8" name="Group 7"/>
            <p:cNvGrpSpPr/>
            <p:nvPr/>
          </p:nvGrpSpPr>
          <p:grpSpPr>
            <a:xfrm>
              <a:off x="15316199" y="13028725"/>
              <a:ext cx="2568879" cy="4262458"/>
              <a:chOff x="15282681" y="13905906"/>
              <a:chExt cx="2725250" cy="4386643"/>
            </a:xfrm>
          </p:grpSpPr>
          <p:sp>
            <p:nvSpPr>
              <p:cNvPr id="20" name="TextBox 19"/>
              <p:cNvSpPr txBox="1"/>
              <p:nvPr/>
            </p:nvSpPr>
            <p:spPr>
              <a:xfrm>
                <a:off x="15700006" y="16138283"/>
                <a:ext cx="2300238" cy="962332"/>
              </a:xfrm>
              <a:prstGeom prst="rect">
                <a:avLst/>
              </a:prstGeom>
              <a:noFill/>
            </p:spPr>
            <p:txBody>
              <a:bodyPr wrap="square" lIns="78373" tIns="39187" rIns="78373" bIns="39187" rtlCol="0">
                <a:spAutoFit/>
              </a:bodyPr>
              <a:lstStyle/>
              <a:p>
                <a:pPr algn="r"/>
                <a:r>
                  <a:rPr lang="en-US" sz="1600" dirty="0">
                    <a:solidFill>
                      <a:srgbClr val="4F5460"/>
                    </a:solidFill>
                  </a:rPr>
                  <a:t>Back Pain</a:t>
                </a:r>
              </a:p>
              <a:p>
                <a:pPr algn="r"/>
                <a:r>
                  <a:rPr lang="en-US" b="1" dirty="0">
                    <a:solidFill>
                      <a:srgbClr val="4F5460"/>
                    </a:solidFill>
                  </a:rPr>
                  <a:t>67%</a:t>
                </a:r>
              </a:p>
            </p:txBody>
          </p:sp>
          <p:sp>
            <p:nvSpPr>
              <p:cNvPr id="21" name="TextBox 20"/>
              <p:cNvSpPr txBox="1"/>
              <p:nvPr/>
            </p:nvSpPr>
            <p:spPr>
              <a:xfrm>
                <a:off x="16306634" y="13905906"/>
                <a:ext cx="1701297" cy="962332"/>
              </a:xfrm>
              <a:prstGeom prst="rect">
                <a:avLst/>
              </a:prstGeom>
              <a:noFill/>
            </p:spPr>
            <p:txBody>
              <a:bodyPr wrap="square" lIns="78373" tIns="39187" rIns="78373" bIns="39187" rtlCol="0">
                <a:spAutoFit/>
              </a:bodyPr>
              <a:lstStyle/>
              <a:p>
                <a:pPr algn="r"/>
                <a:r>
                  <a:rPr lang="en-US" sz="1600" dirty="0">
                    <a:solidFill>
                      <a:srgbClr val="4F5460"/>
                    </a:solidFill>
                  </a:rPr>
                  <a:t>Migraines</a:t>
                </a:r>
              </a:p>
              <a:p>
                <a:pPr algn="r"/>
                <a:r>
                  <a:rPr lang="en-US" b="1" dirty="0">
                    <a:solidFill>
                      <a:srgbClr val="4F5460"/>
                    </a:solidFill>
                  </a:rPr>
                  <a:t>13%</a:t>
                </a:r>
              </a:p>
            </p:txBody>
          </p:sp>
          <p:sp>
            <p:nvSpPr>
              <p:cNvPr id="22" name="TextBox 21"/>
              <p:cNvSpPr txBox="1"/>
              <p:nvPr/>
            </p:nvSpPr>
            <p:spPr>
              <a:xfrm>
                <a:off x="15282681" y="15080150"/>
                <a:ext cx="2717561" cy="962332"/>
              </a:xfrm>
              <a:prstGeom prst="rect">
                <a:avLst/>
              </a:prstGeom>
              <a:noFill/>
            </p:spPr>
            <p:txBody>
              <a:bodyPr wrap="square" lIns="78373" tIns="39187" rIns="78373" bIns="39187" rtlCol="0">
                <a:spAutoFit/>
              </a:bodyPr>
              <a:lstStyle/>
              <a:p>
                <a:pPr algn="r"/>
                <a:r>
                  <a:rPr lang="en-US" sz="1600" dirty="0">
                    <a:solidFill>
                      <a:srgbClr val="4F5460"/>
                    </a:solidFill>
                  </a:rPr>
                  <a:t>Abdominal Pain</a:t>
                </a:r>
              </a:p>
              <a:p>
                <a:pPr algn="r"/>
                <a:r>
                  <a:rPr lang="en-US" b="1" dirty="0">
                    <a:solidFill>
                      <a:srgbClr val="4F5460"/>
                    </a:solidFill>
                  </a:rPr>
                  <a:t>20%</a:t>
                </a:r>
              </a:p>
            </p:txBody>
          </p:sp>
          <p:sp>
            <p:nvSpPr>
              <p:cNvPr id="23" name="TextBox 22"/>
              <p:cNvSpPr txBox="1"/>
              <p:nvPr/>
            </p:nvSpPr>
            <p:spPr>
              <a:xfrm>
                <a:off x="16273043" y="17330217"/>
                <a:ext cx="1701297" cy="962332"/>
              </a:xfrm>
              <a:prstGeom prst="rect">
                <a:avLst/>
              </a:prstGeom>
              <a:noFill/>
            </p:spPr>
            <p:txBody>
              <a:bodyPr wrap="square" lIns="78373" tIns="39187" rIns="78373" bIns="39187" rtlCol="0">
                <a:spAutoFit/>
              </a:bodyPr>
              <a:lstStyle/>
              <a:p>
                <a:pPr algn="r"/>
                <a:r>
                  <a:rPr lang="en-US" sz="1600" dirty="0">
                    <a:solidFill>
                      <a:srgbClr val="4F5460"/>
                    </a:solidFill>
                  </a:rPr>
                  <a:t>CRPS</a:t>
                </a:r>
              </a:p>
              <a:p>
                <a:pPr algn="r"/>
                <a:r>
                  <a:rPr lang="en-US" b="1" dirty="0">
                    <a:solidFill>
                      <a:srgbClr val="4F5460"/>
                    </a:solidFill>
                  </a:rPr>
                  <a:t>7%</a:t>
                </a:r>
              </a:p>
            </p:txBody>
          </p:sp>
        </p:grpSp>
        <p:grpSp>
          <p:nvGrpSpPr>
            <p:cNvPr id="9" name="Group 8"/>
            <p:cNvGrpSpPr/>
            <p:nvPr/>
          </p:nvGrpSpPr>
          <p:grpSpPr>
            <a:xfrm>
              <a:off x="22555200" y="13028721"/>
              <a:ext cx="2467131" cy="4262454"/>
              <a:chOff x="22456737" y="13905906"/>
              <a:chExt cx="2234561" cy="4386640"/>
            </a:xfrm>
          </p:grpSpPr>
          <p:sp>
            <p:nvSpPr>
              <p:cNvPr id="16" name="TextBox 15"/>
              <p:cNvSpPr txBox="1"/>
              <p:nvPr/>
            </p:nvSpPr>
            <p:spPr>
              <a:xfrm>
                <a:off x="22458666" y="13905906"/>
                <a:ext cx="1701298" cy="962332"/>
              </a:xfrm>
              <a:prstGeom prst="rect">
                <a:avLst/>
              </a:prstGeom>
              <a:noFill/>
            </p:spPr>
            <p:txBody>
              <a:bodyPr wrap="square" lIns="78373" tIns="39187" rIns="78373" bIns="39187" rtlCol="0">
                <a:spAutoFit/>
              </a:bodyPr>
              <a:lstStyle/>
              <a:p>
                <a:r>
                  <a:rPr lang="en-US" sz="1600" dirty="0">
                    <a:solidFill>
                      <a:srgbClr val="4F5460"/>
                    </a:solidFill>
                  </a:rPr>
                  <a:t>Neck Pain</a:t>
                </a:r>
              </a:p>
              <a:p>
                <a:r>
                  <a:rPr lang="en-US" b="1" dirty="0">
                    <a:solidFill>
                      <a:srgbClr val="4F5460"/>
                    </a:solidFill>
                  </a:rPr>
                  <a:t>13%</a:t>
                </a:r>
              </a:p>
            </p:txBody>
          </p:sp>
          <p:sp>
            <p:nvSpPr>
              <p:cNvPr id="17" name="TextBox 16"/>
              <p:cNvSpPr txBox="1"/>
              <p:nvPr/>
            </p:nvSpPr>
            <p:spPr>
              <a:xfrm>
                <a:off x="22456737" y="16205733"/>
                <a:ext cx="1701298" cy="962332"/>
              </a:xfrm>
              <a:prstGeom prst="rect">
                <a:avLst/>
              </a:prstGeom>
              <a:noFill/>
            </p:spPr>
            <p:txBody>
              <a:bodyPr wrap="square" lIns="78373" tIns="39187" rIns="78373" bIns="39187" rtlCol="0">
                <a:spAutoFit/>
              </a:bodyPr>
              <a:lstStyle/>
              <a:p>
                <a:r>
                  <a:rPr lang="en-US" sz="1600" dirty="0">
                    <a:solidFill>
                      <a:srgbClr val="4F5460"/>
                    </a:solidFill>
                  </a:rPr>
                  <a:t>Knee Pain</a:t>
                </a:r>
              </a:p>
              <a:p>
                <a:r>
                  <a:rPr lang="en-US" b="1" dirty="0">
                    <a:solidFill>
                      <a:srgbClr val="4F5460"/>
                    </a:solidFill>
                  </a:rPr>
                  <a:t>27%</a:t>
                </a:r>
              </a:p>
            </p:txBody>
          </p:sp>
          <p:sp>
            <p:nvSpPr>
              <p:cNvPr id="18" name="TextBox 17"/>
              <p:cNvSpPr txBox="1"/>
              <p:nvPr/>
            </p:nvSpPr>
            <p:spPr>
              <a:xfrm>
                <a:off x="22458666" y="15080149"/>
                <a:ext cx="2232632" cy="962332"/>
              </a:xfrm>
              <a:prstGeom prst="rect">
                <a:avLst/>
              </a:prstGeom>
              <a:noFill/>
            </p:spPr>
            <p:txBody>
              <a:bodyPr wrap="square" lIns="78373" tIns="39187" rIns="78373" bIns="39187" rtlCol="0">
                <a:spAutoFit/>
              </a:bodyPr>
              <a:lstStyle/>
              <a:p>
                <a:r>
                  <a:rPr lang="en-US" sz="1600" dirty="0">
                    <a:solidFill>
                      <a:srgbClr val="4F5460"/>
                    </a:solidFill>
                  </a:rPr>
                  <a:t>Shoulder Pain</a:t>
                </a:r>
              </a:p>
              <a:p>
                <a:r>
                  <a:rPr lang="en-US" b="1" dirty="0">
                    <a:solidFill>
                      <a:srgbClr val="4F5460"/>
                    </a:solidFill>
                  </a:rPr>
                  <a:t>27%</a:t>
                </a:r>
              </a:p>
            </p:txBody>
          </p:sp>
          <p:sp>
            <p:nvSpPr>
              <p:cNvPr id="19" name="TextBox 18"/>
              <p:cNvSpPr txBox="1"/>
              <p:nvPr/>
            </p:nvSpPr>
            <p:spPr>
              <a:xfrm>
                <a:off x="22456737" y="17330214"/>
                <a:ext cx="2018132" cy="962332"/>
              </a:xfrm>
              <a:prstGeom prst="rect">
                <a:avLst/>
              </a:prstGeom>
              <a:noFill/>
            </p:spPr>
            <p:txBody>
              <a:bodyPr wrap="square" lIns="78373" tIns="39187" rIns="78373" bIns="39187" rtlCol="0">
                <a:spAutoFit/>
              </a:bodyPr>
              <a:lstStyle/>
              <a:p>
                <a:r>
                  <a:rPr lang="en-US" sz="1600" dirty="0">
                    <a:solidFill>
                      <a:srgbClr val="4F5460"/>
                    </a:solidFill>
                  </a:rPr>
                  <a:t>Fibromyalgia</a:t>
                </a:r>
              </a:p>
              <a:p>
                <a:r>
                  <a:rPr lang="en-US" b="1" dirty="0">
                    <a:solidFill>
                      <a:srgbClr val="4F5460"/>
                    </a:solidFill>
                  </a:rPr>
                  <a:t>7%</a:t>
                </a:r>
              </a:p>
            </p:txBody>
          </p:sp>
        </p:grpSp>
        <p:pic>
          <p:nvPicPr>
            <p:cNvPr id="10" name="Picture 2"/>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57393" y="18445659"/>
              <a:ext cx="1220656" cy="11277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1" name="TextBox 10"/>
            <p:cNvSpPr txBox="1"/>
            <p:nvPr/>
          </p:nvSpPr>
          <p:spPr>
            <a:xfrm>
              <a:off x="18396036" y="17678401"/>
              <a:ext cx="4217223" cy="552860"/>
            </a:xfrm>
            <a:prstGeom prst="rect">
              <a:avLst/>
            </a:prstGeom>
            <a:noFill/>
          </p:spPr>
          <p:txBody>
            <a:bodyPr wrap="square" lIns="78373" tIns="39187" rIns="78373" bIns="39187" rtlCol="0">
              <a:spAutoFit/>
            </a:bodyPr>
            <a:lstStyle/>
            <a:p>
              <a:pPr algn="ctr"/>
              <a:r>
                <a:rPr lang="en-US" b="1" dirty="0"/>
                <a:t>COMORBIDITIES</a:t>
              </a:r>
              <a:endParaRPr lang="en-US" dirty="0"/>
            </a:p>
          </p:txBody>
        </p:sp>
        <p:sp>
          <p:nvSpPr>
            <p:cNvPr id="12" name="TextBox 11"/>
            <p:cNvSpPr txBox="1"/>
            <p:nvPr/>
          </p:nvSpPr>
          <p:spPr>
            <a:xfrm>
              <a:off x="16070266" y="18135598"/>
              <a:ext cx="4351334" cy="1221758"/>
            </a:xfrm>
            <a:prstGeom prst="rect">
              <a:avLst/>
            </a:prstGeom>
            <a:noFill/>
          </p:spPr>
          <p:txBody>
            <a:bodyPr wrap="square" lIns="78373" tIns="39187" rIns="78373" bIns="39187" rtlCol="0">
              <a:spAutoFit/>
            </a:bodyPr>
            <a:lstStyle/>
            <a:p>
              <a:pPr algn="ctr"/>
              <a:r>
                <a:rPr lang="en-US" sz="2800" b="1" dirty="0">
                  <a:solidFill>
                    <a:srgbClr val="4F5460"/>
                  </a:solidFill>
                </a:rPr>
                <a:t>40%</a:t>
              </a:r>
              <a:r>
                <a:rPr lang="en-US" sz="1400" b="1" dirty="0">
                  <a:solidFill>
                    <a:srgbClr val="4F5460"/>
                  </a:solidFill>
                </a:rPr>
                <a:t> </a:t>
              </a:r>
              <a:r>
                <a:rPr lang="en-US" dirty="0">
                  <a:solidFill>
                    <a:srgbClr val="4F5460"/>
                  </a:solidFill>
                </a:rPr>
                <a:t>with comorbid</a:t>
              </a:r>
            </a:p>
            <a:p>
              <a:pPr algn="ctr"/>
              <a:r>
                <a:rPr lang="en-US" b="1" dirty="0">
                  <a:solidFill>
                    <a:srgbClr val="4F5460"/>
                  </a:solidFill>
                </a:rPr>
                <a:t>S</a:t>
              </a:r>
              <a:r>
                <a:rPr lang="en-US" dirty="0">
                  <a:solidFill>
                    <a:srgbClr val="4F5460"/>
                  </a:solidFill>
                </a:rPr>
                <a:t>leep </a:t>
              </a:r>
              <a:r>
                <a:rPr lang="en-US" b="1" dirty="0">
                  <a:solidFill>
                    <a:srgbClr val="4F5460"/>
                  </a:solidFill>
                </a:rPr>
                <a:t>D</a:t>
              </a:r>
              <a:r>
                <a:rPr lang="en-US" dirty="0">
                  <a:solidFill>
                    <a:srgbClr val="4F5460"/>
                  </a:solidFill>
                </a:rPr>
                <a:t>isorders</a:t>
              </a:r>
            </a:p>
          </p:txBody>
        </p:sp>
        <p:sp>
          <p:nvSpPr>
            <p:cNvPr id="13" name="TextBox 12"/>
            <p:cNvSpPr txBox="1"/>
            <p:nvPr/>
          </p:nvSpPr>
          <p:spPr>
            <a:xfrm>
              <a:off x="22014128" y="18211799"/>
              <a:ext cx="4579672" cy="1126201"/>
            </a:xfrm>
            <a:prstGeom prst="rect">
              <a:avLst/>
            </a:prstGeom>
            <a:noFill/>
          </p:spPr>
          <p:txBody>
            <a:bodyPr wrap="square" lIns="78373" tIns="39187" rIns="78373" bIns="39187" rtlCol="0">
              <a:spAutoFit/>
            </a:bodyPr>
            <a:lstStyle/>
            <a:p>
              <a:pPr algn="ctr"/>
              <a:r>
                <a:rPr lang="en-US" sz="2400" b="1" dirty="0">
                  <a:solidFill>
                    <a:srgbClr val="4F5460"/>
                  </a:solidFill>
                </a:rPr>
                <a:t>53%</a:t>
              </a:r>
              <a:r>
                <a:rPr lang="en-US" sz="1400" b="1" dirty="0">
                  <a:solidFill>
                    <a:srgbClr val="4F5460"/>
                  </a:solidFill>
                </a:rPr>
                <a:t> </a:t>
              </a:r>
              <a:r>
                <a:rPr lang="en-US" dirty="0">
                  <a:solidFill>
                    <a:srgbClr val="4F5460"/>
                  </a:solidFill>
                </a:rPr>
                <a:t>with comorbid </a:t>
              </a:r>
              <a:r>
                <a:rPr lang="en-US" b="1" dirty="0">
                  <a:solidFill>
                    <a:srgbClr val="4F5460"/>
                  </a:solidFill>
                </a:rPr>
                <a:t>M</a:t>
              </a:r>
              <a:r>
                <a:rPr lang="en-US" dirty="0">
                  <a:solidFill>
                    <a:srgbClr val="4F5460"/>
                  </a:solidFill>
                </a:rPr>
                <a:t>ental </a:t>
              </a:r>
              <a:r>
                <a:rPr lang="en-US" b="1" dirty="0">
                  <a:solidFill>
                    <a:srgbClr val="4F5460"/>
                  </a:solidFill>
                </a:rPr>
                <a:t>H</a:t>
              </a:r>
              <a:r>
                <a:rPr lang="en-US" dirty="0">
                  <a:solidFill>
                    <a:srgbClr val="4F5460"/>
                  </a:solidFill>
                </a:rPr>
                <a:t>ealth conditions </a:t>
              </a:r>
              <a:endParaRPr lang="en-US" sz="2000" dirty="0">
                <a:solidFill>
                  <a:srgbClr val="4F5460"/>
                </a:solidFill>
              </a:endParaRPr>
            </a:p>
          </p:txBody>
        </p:sp>
        <p:pic>
          <p:nvPicPr>
            <p:cNvPr id="14" name="Picture 7"/>
            <p:cNvPicPr>
              <a:picLocks noChangeAspect="1" noChangeArrowheads="1"/>
            </p:cNvPicPr>
            <p:nvPr/>
          </p:nvPicPr>
          <p:blipFill>
            <a:blip r:embed="rId4"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309818" y="18470996"/>
              <a:ext cx="1692182" cy="11124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5" name="Straight Arrow Connector 14"/>
            <p:cNvCxnSpPr/>
            <p:nvPr/>
          </p:nvCxnSpPr>
          <p:spPr>
            <a:xfrm>
              <a:off x="14285741" y="17678400"/>
              <a:ext cx="11795031" cy="0"/>
            </a:xfrm>
            <a:prstGeom prst="straightConnector1">
              <a:avLst/>
            </a:prstGeom>
            <a:ln w="28575">
              <a:solidFill>
                <a:srgbClr val="05112D"/>
              </a:solidFill>
              <a:prstDash val="sysDash"/>
              <a:tailEnd type="none" w="lg" len="lg"/>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1060906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Chart </a:t>
            </a:r>
            <a:r>
              <a:rPr lang="en-US" dirty="0" smtClean="0"/>
              <a:t>review </a:t>
            </a:r>
            <a:r>
              <a:rPr lang="mr-IN" dirty="0" smtClean="0"/>
              <a:t>–</a:t>
            </a:r>
            <a:r>
              <a:rPr lang="en-US" dirty="0" smtClean="0"/>
              <a:t> </a:t>
            </a:r>
            <a:r>
              <a:rPr lang="en-US" dirty="0"/>
              <a:t>Preliminary Results</a:t>
            </a:r>
          </a:p>
        </p:txBody>
      </p:sp>
      <p:sp>
        <p:nvSpPr>
          <p:cNvPr id="3" name="Content Placeholder 2"/>
          <p:cNvSpPr>
            <a:spLocks noGrp="1"/>
          </p:cNvSpPr>
          <p:nvPr>
            <p:ph idx="1"/>
          </p:nvPr>
        </p:nvSpPr>
        <p:spPr/>
        <p:txBody>
          <a:bodyPr/>
          <a:lstStyle/>
          <a:p>
            <a:pPr marL="0" indent="0">
              <a:buNone/>
            </a:pPr>
            <a:endParaRPr lang="en-US" dirty="0"/>
          </a:p>
        </p:txBody>
      </p:sp>
      <p:sp>
        <p:nvSpPr>
          <p:cNvPr id="5" name="Rectangle 4"/>
          <p:cNvSpPr/>
          <p:nvPr/>
        </p:nvSpPr>
        <p:spPr>
          <a:xfrm>
            <a:off x="381326" y="1524000"/>
            <a:ext cx="8373034" cy="4953000"/>
          </a:xfrm>
          <a:prstGeom prst="rect">
            <a:avLst/>
          </a:prstGeom>
          <a:solidFill>
            <a:srgbClr val="DCE5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00"/>
          </a:p>
        </p:txBody>
      </p:sp>
      <p:pic>
        <p:nvPicPr>
          <p:cNvPr id="6" name="Picture 3"/>
          <p:cNvPicPr>
            <a:picLocks noChangeAspect="1" noChangeArrowheads="1"/>
          </p:cNvPicPr>
          <p:nvPr/>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3887"/>
          <a:stretch/>
        </p:blipFill>
        <p:spPr bwMode="auto">
          <a:xfrm>
            <a:off x="843108" y="2725806"/>
            <a:ext cx="673718" cy="62227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7" name="TextBox 6"/>
          <p:cNvSpPr txBox="1"/>
          <p:nvPr/>
        </p:nvSpPr>
        <p:spPr>
          <a:xfrm>
            <a:off x="1547642" y="2079708"/>
            <a:ext cx="6699826" cy="325361"/>
          </a:xfrm>
          <a:prstGeom prst="rect">
            <a:avLst/>
          </a:prstGeom>
          <a:noFill/>
        </p:spPr>
        <p:txBody>
          <a:bodyPr wrap="square" lIns="78373" tIns="39187" rIns="78373" bIns="39187" rtlCol="0">
            <a:spAutoFit/>
          </a:bodyPr>
          <a:lstStyle/>
          <a:p>
            <a:r>
              <a:rPr lang="en-US" sz="1600" b="1" dirty="0" smtClean="0">
                <a:solidFill>
                  <a:srgbClr val="4F5460"/>
                </a:solidFill>
              </a:rPr>
              <a:t>25% </a:t>
            </a:r>
            <a:r>
              <a:rPr lang="en-US" sz="1600" dirty="0">
                <a:solidFill>
                  <a:srgbClr val="4F5460"/>
                </a:solidFill>
              </a:rPr>
              <a:t>reduction in </a:t>
            </a:r>
            <a:r>
              <a:rPr lang="en-US" sz="1600" b="1" dirty="0" smtClean="0">
                <a:solidFill>
                  <a:srgbClr val="4F5460"/>
                </a:solidFill>
              </a:rPr>
              <a:t>number of visits </a:t>
            </a:r>
            <a:r>
              <a:rPr lang="en-US" sz="1600" dirty="0" smtClean="0">
                <a:solidFill>
                  <a:srgbClr val="4F5460"/>
                </a:solidFill>
              </a:rPr>
              <a:t>to HCP</a:t>
            </a:r>
            <a:endParaRPr lang="en-US" sz="1600" dirty="0">
              <a:solidFill>
                <a:srgbClr val="4F5460"/>
              </a:solidFill>
            </a:endParaRPr>
          </a:p>
        </p:txBody>
      </p:sp>
      <p:sp>
        <p:nvSpPr>
          <p:cNvPr id="8" name="TextBox 7"/>
          <p:cNvSpPr txBox="1"/>
          <p:nvPr/>
        </p:nvSpPr>
        <p:spPr>
          <a:xfrm>
            <a:off x="2842994" y="1602773"/>
            <a:ext cx="3559317" cy="325361"/>
          </a:xfrm>
          <a:prstGeom prst="rect">
            <a:avLst/>
          </a:prstGeom>
          <a:noFill/>
        </p:spPr>
        <p:txBody>
          <a:bodyPr wrap="square" lIns="78373" tIns="39187" rIns="78373" bIns="39187" rtlCol="0">
            <a:spAutoFit/>
          </a:bodyPr>
          <a:lstStyle/>
          <a:p>
            <a:pPr algn="ctr"/>
            <a:r>
              <a:rPr lang="en-US" sz="1600" b="1" dirty="0"/>
              <a:t>PRACTICE CHANGES</a:t>
            </a:r>
            <a:endParaRPr lang="en-US" sz="1600" dirty="0"/>
          </a:p>
        </p:txBody>
      </p:sp>
      <p:pic>
        <p:nvPicPr>
          <p:cNvPr id="9" name="Picture 8"/>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5091" y="5658648"/>
            <a:ext cx="697327" cy="6011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 name="Picture 2"/>
          <p:cNvPicPr>
            <a:picLocks noChangeAspect="1" noChangeArrowheads="1"/>
          </p:cNvPicPr>
          <p:nvPr/>
        </p:nvPicPr>
        <p:blipFill>
          <a:blip r:embed="rId4"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5091" y="3601999"/>
            <a:ext cx="682828" cy="61910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1" name="TextBox 10"/>
          <p:cNvSpPr txBox="1"/>
          <p:nvPr/>
        </p:nvSpPr>
        <p:spPr>
          <a:xfrm>
            <a:off x="1572267" y="4451826"/>
            <a:ext cx="6823833" cy="571582"/>
          </a:xfrm>
          <a:prstGeom prst="rect">
            <a:avLst/>
          </a:prstGeom>
          <a:noFill/>
        </p:spPr>
        <p:txBody>
          <a:bodyPr wrap="square" lIns="78373" tIns="39187" rIns="78373" bIns="39187" rtlCol="0">
            <a:spAutoFit/>
          </a:bodyPr>
          <a:lstStyle/>
          <a:p>
            <a:r>
              <a:rPr lang="en-US" sz="1600" b="1" dirty="0" smtClean="0">
                <a:solidFill>
                  <a:srgbClr val="4F5460"/>
                </a:solidFill>
              </a:rPr>
              <a:t>21%</a:t>
            </a:r>
            <a:r>
              <a:rPr lang="en-US" sz="1600" dirty="0" smtClean="0">
                <a:solidFill>
                  <a:srgbClr val="4F5460"/>
                </a:solidFill>
              </a:rPr>
              <a:t> reduction in </a:t>
            </a:r>
            <a:r>
              <a:rPr lang="en-US" sz="1600" b="1" dirty="0" smtClean="0">
                <a:solidFill>
                  <a:srgbClr val="4F5460"/>
                </a:solidFill>
              </a:rPr>
              <a:t>dangerous polypharmacy </a:t>
            </a:r>
            <a:r>
              <a:rPr lang="en-US" sz="1600" dirty="0" smtClean="0">
                <a:solidFill>
                  <a:srgbClr val="4F5460"/>
                </a:solidFill>
              </a:rPr>
              <a:t>(benzodiazepine + opioids, CNS depressants + opioids)</a:t>
            </a:r>
            <a:endParaRPr lang="en-US" sz="1600" dirty="0">
              <a:solidFill>
                <a:srgbClr val="4F5460"/>
              </a:solidFill>
            </a:endParaRPr>
          </a:p>
        </p:txBody>
      </p:sp>
      <p:pic>
        <p:nvPicPr>
          <p:cNvPr id="12" name="Picture 8"/>
          <p:cNvPicPr>
            <a:picLocks noChangeAspect="1" noChangeArrowheads="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26889" y="2054984"/>
            <a:ext cx="552354" cy="5077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3" name="TextBox 12"/>
          <p:cNvSpPr txBox="1"/>
          <p:nvPr/>
        </p:nvSpPr>
        <p:spPr>
          <a:xfrm>
            <a:off x="1582775" y="2776502"/>
            <a:ext cx="6888680" cy="571582"/>
          </a:xfrm>
          <a:prstGeom prst="rect">
            <a:avLst/>
          </a:prstGeom>
          <a:noFill/>
        </p:spPr>
        <p:txBody>
          <a:bodyPr wrap="square" lIns="78373" tIns="39187" rIns="78373" bIns="39187" rtlCol="0">
            <a:spAutoFit/>
          </a:bodyPr>
          <a:lstStyle/>
          <a:p>
            <a:r>
              <a:rPr lang="en-US" sz="1600" b="1" dirty="0" smtClean="0">
                <a:solidFill>
                  <a:srgbClr val="4F5460"/>
                </a:solidFill>
              </a:rPr>
              <a:t>21% </a:t>
            </a:r>
            <a:r>
              <a:rPr lang="en-US" sz="1600" dirty="0" smtClean="0">
                <a:solidFill>
                  <a:srgbClr val="4F5460"/>
                </a:solidFill>
              </a:rPr>
              <a:t>increase in discussion </a:t>
            </a:r>
            <a:r>
              <a:rPr lang="en-US" sz="1600" dirty="0">
                <a:solidFill>
                  <a:srgbClr val="4F5460"/>
                </a:solidFill>
              </a:rPr>
              <a:t>around </a:t>
            </a:r>
            <a:r>
              <a:rPr lang="en-US" sz="1600" b="1" dirty="0" smtClean="0">
                <a:solidFill>
                  <a:srgbClr val="4F5460"/>
                </a:solidFill>
              </a:rPr>
              <a:t>pain interference with the patient’s functional status </a:t>
            </a:r>
            <a:r>
              <a:rPr lang="en-US" sz="1600" dirty="0">
                <a:solidFill>
                  <a:srgbClr val="4F5460"/>
                </a:solidFill>
              </a:rPr>
              <a:t>(mood, </a:t>
            </a:r>
            <a:r>
              <a:rPr lang="en-US" sz="1600" dirty="0" smtClean="0">
                <a:solidFill>
                  <a:srgbClr val="4F5460"/>
                </a:solidFill>
              </a:rPr>
              <a:t>sleep</a:t>
            </a:r>
            <a:r>
              <a:rPr lang="en-US" sz="1600" dirty="0">
                <a:solidFill>
                  <a:srgbClr val="4F5460"/>
                </a:solidFill>
              </a:rPr>
              <a:t>, etc.)</a:t>
            </a:r>
          </a:p>
        </p:txBody>
      </p:sp>
      <p:sp>
        <p:nvSpPr>
          <p:cNvPr id="14" name="TextBox 13"/>
          <p:cNvSpPr txBox="1"/>
          <p:nvPr/>
        </p:nvSpPr>
        <p:spPr>
          <a:xfrm>
            <a:off x="1620598" y="5796564"/>
            <a:ext cx="7040374" cy="571582"/>
          </a:xfrm>
          <a:prstGeom prst="rect">
            <a:avLst/>
          </a:prstGeom>
          <a:noFill/>
        </p:spPr>
        <p:txBody>
          <a:bodyPr wrap="square" lIns="78373" tIns="39187" rIns="78373" bIns="39187" rtlCol="0">
            <a:spAutoFit/>
          </a:bodyPr>
          <a:lstStyle/>
          <a:p>
            <a:r>
              <a:rPr lang="en-US" sz="1600" b="1" dirty="0" smtClean="0">
                <a:solidFill>
                  <a:srgbClr val="4F5460"/>
                </a:solidFill>
              </a:rPr>
              <a:t>36%</a:t>
            </a:r>
            <a:r>
              <a:rPr lang="en-US" sz="1600" dirty="0" smtClean="0">
                <a:solidFill>
                  <a:srgbClr val="4F5460"/>
                </a:solidFill>
              </a:rPr>
              <a:t> increase in </a:t>
            </a:r>
            <a:r>
              <a:rPr lang="en-US" sz="1600" b="1" dirty="0" smtClean="0">
                <a:solidFill>
                  <a:srgbClr val="4F5460"/>
                </a:solidFill>
              </a:rPr>
              <a:t>recommendation to stay active </a:t>
            </a:r>
            <a:r>
              <a:rPr lang="en-US" sz="1600" dirty="0" smtClean="0">
                <a:solidFill>
                  <a:srgbClr val="4F5460"/>
                </a:solidFill>
              </a:rPr>
              <a:t>(walking, gym membership, etc.)</a:t>
            </a:r>
            <a:endParaRPr lang="en-US" sz="1600" dirty="0">
              <a:solidFill>
                <a:srgbClr val="4F5460"/>
              </a:solidFill>
            </a:endParaRPr>
          </a:p>
        </p:txBody>
      </p:sp>
      <p:pic>
        <p:nvPicPr>
          <p:cNvPr id="15" name="Picture 4"/>
          <p:cNvPicPr>
            <a:picLocks noChangeAspect="1" noChangeArrowheads="1"/>
          </p:cNvPicPr>
          <p:nvPr/>
        </p:nvPicPr>
        <p:blipFill>
          <a:blip r:embed="rId6"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3108" y="5099166"/>
            <a:ext cx="539341" cy="49353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6" name="Picture 9"/>
          <p:cNvPicPr>
            <a:picLocks noChangeAspect="1" noChangeArrowheads="1"/>
          </p:cNvPicPr>
          <p:nvPr/>
        </p:nvPicPr>
        <p:blipFill>
          <a:blip r:embed="rId7"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30095" y="4463190"/>
            <a:ext cx="600509" cy="56021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7" name="TextBox 16"/>
          <p:cNvSpPr txBox="1"/>
          <p:nvPr/>
        </p:nvSpPr>
        <p:spPr>
          <a:xfrm>
            <a:off x="1611526" y="5189430"/>
            <a:ext cx="6832905" cy="325361"/>
          </a:xfrm>
          <a:prstGeom prst="rect">
            <a:avLst/>
          </a:prstGeom>
          <a:noFill/>
        </p:spPr>
        <p:txBody>
          <a:bodyPr wrap="square" lIns="78373" tIns="39187" rIns="78373" bIns="39187" rtlCol="0">
            <a:spAutoFit/>
          </a:bodyPr>
          <a:lstStyle/>
          <a:p>
            <a:r>
              <a:rPr lang="en-US" sz="1600" b="1" dirty="0" smtClean="0">
                <a:solidFill>
                  <a:srgbClr val="4F5460"/>
                </a:solidFill>
              </a:rPr>
              <a:t>29% </a:t>
            </a:r>
            <a:r>
              <a:rPr lang="en-US" sz="1600" dirty="0" smtClean="0">
                <a:solidFill>
                  <a:srgbClr val="4F5460"/>
                </a:solidFill>
              </a:rPr>
              <a:t>increase in </a:t>
            </a:r>
            <a:r>
              <a:rPr lang="en-US" sz="1600" b="1" dirty="0" smtClean="0">
                <a:solidFill>
                  <a:srgbClr val="4F5460"/>
                </a:solidFill>
              </a:rPr>
              <a:t>Urine Drug Screening </a:t>
            </a:r>
            <a:r>
              <a:rPr lang="en-US" sz="1600" dirty="0" smtClean="0">
                <a:solidFill>
                  <a:srgbClr val="4F5460"/>
                </a:solidFill>
              </a:rPr>
              <a:t>in </a:t>
            </a:r>
            <a:r>
              <a:rPr lang="en-US" sz="1600" dirty="0">
                <a:solidFill>
                  <a:srgbClr val="4F5460"/>
                </a:solidFill>
              </a:rPr>
              <a:t>o</a:t>
            </a:r>
            <a:r>
              <a:rPr lang="en-US" sz="1600" dirty="0" smtClean="0">
                <a:solidFill>
                  <a:srgbClr val="4F5460"/>
                </a:solidFill>
              </a:rPr>
              <a:t>pioid-related management</a:t>
            </a:r>
            <a:endParaRPr lang="en-US" sz="1600" dirty="0">
              <a:solidFill>
                <a:srgbClr val="4F5460"/>
              </a:solidFill>
            </a:endParaRPr>
          </a:p>
        </p:txBody>
      </p:sp>
      <p:sp>
        <p:nvSpPr>
          <p:cNvPr id="18" name="TextBox 17"/>
          <p:cNvSpPr txBox="1"/>
          <p:nvPr/>
        </p:nvSpPr>
        <p:spPr>
          <a:xfrm>
            <a:off x="1576292" y="3649519"/>
            <a:ext cx="6888680" cy="571582"/>
          </a:xfrm>
          <a:prstGeom prst="rect">
            <a:avLst/>
          </a:prstGeom>
          <a:noFill/>
        </p:spPr>
        <p:txBody>
          <a:bodyPr wrap="square" lIns="78373" tIns="39187" rIns="78373" bIns="39187" rtlCol="0">
            <a:spAutoFit/>
          </a:bodyPr>
          <a:lstStyle/>
          <a:p>
            <a:r>
              <a:rPr lang="en-US" sz="1600" b="1" dirty="0" smtClean="0">
                <a:solidFill>
                  <a:srgbClr val="4F5460"/>
                </a:solidFill>
              </a:rPr>
              <a:t>36%</a:t>
            </a:r>
            <a:r>
              <a:rPr lang="en-US" sz="1600" dirty="0" smtClean="0">
                <a:solidFill>
                  <a:srgbClr val="4F5460"/>
                </a:solidFill>
              </a:rPr>
              <a:t> </a:t>
            </a:r>
            <a:r>
              <a:rPr lang="en-US" sz="1600" b="1" dirty="0" smtClean="0">
                <a:solidFill>
                  <a:srgbClr val="4F5460"/>
                </a:solidFill>
              </a:rPr>
              <a:t>tapered opioids</a:t>
            </a:r>
            <a:r>
              <a:rPr lang="en-US" sz="1600" dirty="0" smtClean="0">
                <a:solidFill>
                  <a:srgbClr val="4F5460"/>
                </a:solidFill>
              </a:rPr>
              <a:t> Post-ECHO (decrease dose or eliminated altogether) </a:t>
            </a:r>
            <a:endParaRPr lang="en-US" sz="1600" dirty="0">
              <a:solidFill>
                <a:srgbClr val="4F5460"/>
              </a:solidFill>
            </a:endParaRPr>
          </a:p>
        </p:txBody>
      </p:sp>
    </p:spTree>
    <p:extLst>
      <p:ext uri="{BB962C8B-B14F-4D97-AF65-F5344CB8AC3E}">
        <p14:creationId xmlns:p14="http://schemas.microsoft.com/office/powerpoint/2010/main" val="767770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Chart </a:t>
            </a:r>
            <a:r>
              <a:rPr lang="en-US" dirty="0" smtClean="0"/>
              <a:t>review - Conclusions</a:t>
            </a:r>
            <a:endParaRPr lang="en-US" dirty="0"/>
          </a:p>
        </p:txBody>
      </p:sp>
      <p:sp>
        <p:nvSpPr>
          <p:cNvPr id="3" name="Content Placeholder 2"/>
          <p:cNvSpPr>
            <a:spLocks noGrp="1"/>
          </p:cNvSpPr>
          <p:nvPr>
            <p:ph idx="1"/>
          </p:nvPr>
        </p:nvSpPr>
        <p:spPr/>
        <p:txBody>
          <a:bodyPr/>
          <a:lstStyle/>
          <a:p>
            <a:pPr lvl="0" algn="just"/>
            <a:r>
              <a:rPr lang="en-US" dirty="0">
                <a:solidFill>
                  <a:prstClr val="black"/>
                </a:solidFill>
              </a:rPr>
              <a:t>D</a:t>
            </a:r>
            <a:r>
              <a:rPr lang="en-US" dirty="0" smtClean="0">
                <a:solidFill>
                  <a:prstClr val="black"/>
                </a:solidFill>
              </a:rPr>
              <a:t>ocumented </a:t>
            </a:r>
            <a:r>
              <a:rPr lang="en-US" dirty="0">
                <a:solidFill>
                  <a:prstClr val="black"/>
                </a:solidFill>
              </a:rPr>
              <a:t>implementation of knowledge into clinical practice at one-year following ECHO </a:t>
            </a:r>
            <a:r>
              <a:rPr lang="en-US" dirty="0" smtClean="0">
                <a:solidFill>
                  <a:prstClr val="black"/>
                </a:solidFill>
              </a:rPr>
              <a:t>attendance</a:t>
            </a:r>
          </a:p>
          <a:p>
            <a:pPr lvl="0" algn="just"/>
            <a:endParaRPr lang="en-US" dirty="0" smtClean="0">
              <a:solidFill>
                <a:prstClr val="black"/>
              </a:solidFill>
            </a:endParaRPr>
          </a:p>
          <a:p>
            <a:pPr lvl="0" algn="just"/>
            <a:r>
              <a:rPr lang="en-US" dirty="0" smtClean="0">
                <a:solidFill>
                  <a:prstClr val="black"/>
                </a:solidFill>
              </a:rPr>
              <a:t>Further </a:t>
            </a:r>
            <a:r>
              <a:rPr lang="en-US" dirty="0">
                <a:solidFill>
                  <a:prstClr val="black"/>
                </a:solidFill>
              </a:rPr>
              <a:t>work aims to review our full sample of charts, refine the chart review </a:t>
            </a:r>
            <a:r>
              <a:rPr lang="en-US" dirty="0">
                <a:solidFill>
                  <a:srgbClr val="000000"/>
                </a:solidFill>
              </a:rPr>
              <a:t>tool’s</a:t>
            </a:r>
            <a:r>
              <a:rPr lang="en-US" dirty="0">
                <a:solidFill>
                  <a:prstClr val="black"/>
                </a:solidFill>
              </a:rPr>
              <a:t> sensitivity to change, and to investigate patient-level </a:t>
            </a:r>
            <a:r>
              <a:rPr lang="en-US" dirty="0" smtClean="0">
                <a:solidFill>
                  <a:prstClr val="black"/>
                </a:solidFill>
              </a:rPr>
              <a:t>outcomes</a:t>
            </a:r>
            <a:endParaRPr lang="en-US" sz="1400" b="1" u="sng" dirty="0">
              <a:solidFill>
                <a:prstClr val="black"/>
              </a:solidFill>
            </a:endParaRPr>
          </a:p>
          <a:p>
            <a:endParaRPr lang="en-US" dirty="0"/>
          </a:p>
        </p:txBody>
      </p:sp>
    </p:spTree>
    <p:extLst>
      <p:ext uri="{BB962C8B-B14F-4D97-AF65-F5344CB8AC3E}">
        <p14:creationId xmlns:p14="http://schemas.microsoft.com/office/powerpoint/2010/main" val="2956794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Challenges</a:t>
            </a:r>
          </a:p>
          <a:p>
            <a:pPr lvl="1"/>
            <a:r>
              <a:rPr lang="en-US" dirty="0" smtClean="0"/>
              <a:t>Physician recruitment</a:t>
            </a:r>
          </a:p>
          <a:p>
            <a:pPr lvl="1"/>
            <a:r>
              <a:rPr lang="en-US" dirty="0" smtClean="0"/>
              <a:t>Patient retention</a:t>
            </a:r>
          </a:p>
          <a:p>
            <a:pPr lvl="1"/>
            <a:r>
              <a:rPr lang="en-CA" dirty="0"/>
              <a:t>All data was collected in </a:t>
            </a:r>
            <a:r>
              <a:rPr lang="en-CA" dirty="0" smtClean="0"/>
              <a:t>North </a:t>
            </a:r>
            <a:r>
              <a:rPr lang="en-CA" dirty="0"/>
              <a:t>W</a:t>
            </a:r>
            <a:r>
              <a:rPr lang="en-CA" dirty="0" smtClean="0"/>
              <a:t>estern Ontario </a:t>
            </a:r>
            <a:endParaRPr lang="en-US" dirty="0" smtClean="0"/>
          </a:p>
          <a:p>
            <a:r>
              <a:rPr lang="en-US" dirty="0" smtClean="0"/>
              <a:t>Your experience, thoughts?</a:t>
            </a:r>
          </a:p>
        </p:txBody>
      </p:sp>
    </p:spTree>
    <p:extLst>
      <p:ext uri="{BB962C8B-B14F-4D97-AF65-F5344CB8AC3E}">
        <p14:creationId xmlns:p14="http://schemas.microsoft.com/office/powerpoint/2010/main" val="13321685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Content Placeholder 3"/>
          <p:cNvSpPr txBox="1">
            <a:spLocks noGrp="1"/>
          </p:cNvSpPr>
          <p:nvPr>
            <p:ph idx="1"/>
          </p:nvPr>
        </p:nvSpPr>
        <p:spPr>
          <a:xfrm>
            <a:off x="457200" y="1600200"/>
            <a:ext cx="8229600" cy="2936188"/>
          </a:xfrm>
          <a:prstGeom prst="rect">
            <a:avLst/>
          </a:prstGeom>
          <a:noFill/>
        </p:spPr>
        <p:txBody>
          <a:bodyPr wrap="square" rtlCol="0">
            <a:spAutoFit/>
          </a:bodyPr>
          <a:lstStyle/>
          <a:p>
            <a:r>
              <a:rPr lang="en-US" sz="2800" b="1" dirty="0">
                <a:solidFill>
                  <a:srgbClr val="000000"/>
                </a:solidFill>
              </a:rPr>
              <a:t>Acknowledgements: </a:t>
            </a:r>
            <a:r>
              <a:rPr lang="en-US" sz="2800" dirty="0">
                <a:solidFill>
                  <a:srgbClr val="000000"/>
                </a:solidFill>
              </a:rPr>
              <a:t>Research funding is made possible  </a:t>
            </a:r>
            <a:r>
              <a:rPr lang="en-US" sz="2800" dirty="0" smtClean="0">
                <a:solidFill>
                  <a:srgbClr val="000000"/>
                </a:solidFill>
              </a:rPr>
              <a:t>by </a:t>
            </a:r>
            <a:r>
              <a:rPr lang="en-US" sz="2800" dirty="0">
                <a:solidFill>
                  <a:srgbClr val="000000"/>
                </a:solidFill>
              </a:rPr>
              <a:t>the Ontario </a:t>
            </a:r>
            <a:r>
              <a:rPr lang="en-US" sz="2800" dirty="0" smtClean="0">
                <a:solidFill>
                  <a:srgbClr val="000000"/>
                </a:solidFill>
              </a:rPr>
              <a:t>MOHLTC, CIHR, &amp; NOAMA. </a:t>
            </a:r>
            <a:endParaRPr lang="en-US" sz="2800" dirty="0">
              <a:solidFill>
                <a:srgbClr val="000000"/>
              </a:solidFill>
            </a:endParaRPr>
          </a:p>
          <a:p>
            <a:pPr algn="just"/>
            <a:r>
              <a:rPr lang="en-US" sz="2800" b="1" dirty="0">
                <a:solidFill>
                  <a:srgbClr val="000000"/>
                </a:solidFill>
              </a:rPr>
              <a:t>For more information:</a:t>
            </a:r>
            <a:r>
              <a:rPr lang="en-US" sz="2800" b="1" dirty="0">
                <a:solidFill>
                  <a:schemeClr val="tx2"/>
                </a:solidFill>
              </a:rPr>
              <a:t> </a:t>
            </a:r>
            <a:r>
              <a:rPr lang="en-US" sz="2800" u="sng" dirty="0" err="1">
                <a:solidFill>
                  <a:srgbClr val="111D4A"/>
                </a:solidFill>
              </a:rPr>
              <a:t>www.echoontario.ca</a:t>
            </a:r>
            <a:r>
              <a:rPr lang="en-US" sz="2800" dirty="0">
                <a:solidFill>
                  <a:srgbClr val="111D4A"/>
                </a:solidFill>
              </a:rPr>
              <a:t> </a:t>
            </a:r>
          </a:p>
          <a:p>
            <a:pPr marL="0" indent="0" algn="just">
              <a:buNone/>
            </a:pPr>
            <a:endParaRPr lang="en-US" sz="2800" dirty="0" smtClean="0">
              <a:noFill/>
            </a:endParaRPr>
          </a:p>
          <a:p>
            <a:pPr marL="0" indent="0" algn="just">
              <a:buNone/>
            </a:pPr>
            <a:r>
              <a:rPr lang="en-US" sz="2800" dirty="0" smtClean="0">
                <a:noFill/>
              </a:rPr>
              <a:t>Aa</a:t>
            </a:r>
            <a:r>
              <a:rPr lang="en-US" sz="2800" dirty="0" smtClean="0">
                <a:solidFill>
                  <a:schemeClr val="tx2"/>
                </a:solidFill>
              </a:rPr>
              <a:t>      </a:t>
            </a:r>
            <a:r>
              <a:rPr lang="en-US" sz="2800" dirty="0">
                <a:solidFill>
                  <a:srgbClr val="61A7DF"/>
                </a:solidFill>
              </a:rPr>
              <a:t>@</a:t>
            </a:r>
            <a:r>
              <a:rPr lang="en-US" sz="2800" dirty="0" smtClean="0">
                <a:solidFill>
                  <a:srgbClr val="61A7DF"/>
                </a:solidFill>
              </a:rPr>
              <a:t>EchoOntario &amp; @PainResearchNWO</a:t>
            </a:r>
            <a:endParaRPr lang="en-US" sz="2800" dirty="0">
              <a:solidFill>
                <a:srgbClr val="61A7DF"/>
              </a:solidFill>
            </a:endParaRPr>
          </a:p>
        </p:txBody>
      </p:sp>
      <p:pic>
        <p:nvPicPr>
          <p:cNvPr id="6" name="Picture 5"/>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0393" y="4910434"/>
            <a:ext cx="2126684" cy="1190944"/>
          </a:xfrm>
          <a:prstGeom prst="rect">
            <a:avLst/>
          </a:prstGeom>
        </p:spPr>
      </p:pic>
      <p:pic>
        <p:nvPicPr>
          <p:cNvPr id="7" name="Picture 2"/>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44496" y="5973766"/>
            <a:ext cx="1861316" cy="34568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8" name="Picture 7"/>
          <p:cNvPicPr>
            <a:picLocks noChangeAspect="1" noChangeArrowheads="1"/>
          </p:cNvPicPr>
          <p:nvPr/>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val="0"/>
              </a:ext>
            </a:extLst>
          </a:blip>
          <a:srcRect l="3027" t="3838" r="1801"/>
          <a:stretch/>
        </p:blipFill>
        <p:spPr bwMode="auto">
          <a:xfrm>
            <a:off x="4776188" y="4673315"/>
            <a:ext cx="1791595" cy="112980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4" descr="https://static01.nyt.com/images/2014/08/10/magazine/10wmt/10wmt-master1050-v4.jpg"/>
          <p:cNvPicPr>
            <a:picLocks noChangeAspect="1" noChangeArrowheads="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1643663" flipH="1" flipV="1">
            <a:off x="822636" y="3963992"/>
            <a:ext cx="751111" cy="627480"/>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Picture 9"/>
          <p:cNvPicPr>
            <a:picLocks noChangeAspect="1"/>
          </p:cNvPicPr>
          <p:nvPr/>
        </p:nvPicPr>
        <p:blipFill>
          <a:blip r:embed="rId6"/>
          <a:stretch>
            <a:fillRect/>
          </a:stretch>
        </p:blipFill>
        <p:spPr>
          <a:xfrm>
            <a:off x="3157077" y="5110971"/>
            <a:ext cx="1536700" cy="1384300"/>
          </a:xfrm>
          <a:prstGeom prst="rect">
            <a:avLst/>
          </a:prstGeom>
        </p:spPr>
      </p:pic>
    </p:spTree>
    <p:extLst>
      <p:ext uri="{BB962C8B-B14F-4D97-AF65-F5344CB8AC3E}">
        <p14:creationId xmlns:p14="http://schemas.microsoft.com/office/powerpoint/2010/main" val="354415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Faculty/Presenter </a:t>
            </a:r>
            <a:r>
              <a:rPr lang="en-CA" dirty="0" smtClean="0"/>
              <a:t>Disclosure</a:t>
            </a:r>
            <a:br>
              <a:rPr lang="en-CA" dirty="0" smtClean="0"/>
            </a:br>
            <a:r>
              <a:rPr lang="en-CA" dirty="0" smtClean="0"/>
              <a:t>Slide </a:t>
            </a:r>
            <a:endParaRPr lang="en-CA" dirty="0"/>
          </a:p>
        </p:txBody>
      </p:sp>
      <p:sp>
        <p:nvSpPr>
          <p:cNvPr id="3" name="Subtitle 2"/>
          <p:cNvSpPr>
            <a:spLocks noGrp="1"/>
          </p:cNvSpPr>
          <p:nvPr>
            <p:ph type="subTitle" idx="1"/>
          </p:nvPr>
        </p:nvSpPr>
        <p:spPr/>
        <p:txBody>
          <a:bodyPr>
            <a:normAutofit fontScale="85000" lnSpcReduction="10000"/>
          </a:bodyPr>
          <a:lstStyle/>
          <a:p>
            <a:pPr algn="l"/>
            <a:r>
              <a:rPr lang="en-CA" sz="2400" dirty="0" smtClean="0">
                <a:solidFill>
                  <a:srgbClr val="FF0000"/>
                </a:solidFill>
                <a:latin typeface="Calibri"/>
              </a:rPr>
              <a:t>Bayley V. Ostenfeldt</a:t>
            </a:r>
            <a:endParaRPr lang="en-CA" sz="2400" dirty="0">
              <a:solidFill>
                <a:srgbClr val="FF0000"/>
              </a:solidFill>
              <a:latin typeface="Calibri"/>
            </a:endParaRPr>
          </a:p>
          <a:p>
            <a:pPr marL="342900" indent="-342900" algn="l">
              <a:buFont typeface="Arial" pitchFamily="34" charset="0"/>
              <a:buChar char="•"/>
            </a:pPr>
            <a:endParaRPr lang="en-CA" sz="2400" b="1" dirty="0">
              <a:solidFill>
                <a:prstClr val="black"/>
              </a:solidFill>
              <a:latin typeface="Calibri"/>
            </a:endParaRPr>
          </a:p>
          <a:p>
            <a:pPr marL="342900" lvl="0" indent="-342900" algn="l">
              <a:buFont typeface="Arial" pitchFamily="34" charset="0"/>
              <a:buChar char="•"/>
            </a:pPr>
            <a:r>
              <a:rPr lang="en-CA" sz="2400" b="1" dirty="0">
                <a:solidFill>
                  <a:prstClr val="black"/>
                </a:solidFill>
                <a:latin typeface="Calibri"/>
              </a:rPr>
              <a:t>Relationships with commercial interests: </a:t>
            </a:r>
            <a:r>
              <a:rPr lang="en-CA" sz="2400" b="1" dirty="0" smtClean="0">
                <a:solidFill>
                  <a:prstClr val="black"/>
                </a:solidFill>
                <a:latin typeface="Calibri"/>
              </a:rPr>
              <a:t>NONE</a:t>
            </a:r>
            <a:endParaRPr lang="en-CA" sz="2400" b="1" dirty="0">
              <a:solidFill>
                <a:prstClr val="black"/>
              </a:solidFill>
              <a:latin typeface="Calibri"/>
            </a:endParaRPr>
          </a:p>
          <a:p>
            <a:pPr marL="342900" lvl="0" indent="-342900" algn="l">
              <a:buFont typeface="Arial" pitchFamily="34" charset="0"/>
              <a:buChar char="•"/>
            </a:pPr>
            <a:r>
              <a:rPr lang="en-CA" sz="2400" b="1" dirty="0">
                <a:solidFill>
                  <a:prstClr val="black"/>
                </a:solidFill>
                <a:latin typeface="Calibri"/>
              </a:rPr>
              <a:t>Potential for conflict(s) of interest: </a:t>
            </a:r>
            <a:r>
              <a:rPr lang="en-CA" sz="2400" b="1" dirty="0" smtClean="0">
                <a:solidFill>
                  <a:prstClr val="black"/>
                </a:solidFill>
                <a:latin typeface="Calibri"/>
              </a:rPr>
              <a:t>NONE</a:t>
            </a:r>
            <a:endParaRPr lang="en-CA" sz="2400" b="1" dirty="0">
              <a:solidFill>
                <a:prstClr val="black"/>
              </a:solidFill>
              <a:latin typeface="Calibri"/>
            </a:endParaRPr>
          </a:p>
          <a:p>
            <a:endParaRPr lang="en-CA" dirty="0"/>
          </a:p>
        </p:txBody>
      </p:sp>
    </p:spTree>
    <p:extLst>
      <p:ext uri="{BB962C8B-B14F-4D97-AF65-F5344CB8AC3E}">
        <p14:creationId xmlns:p14="http://schemas.microsoft.com/office/powerpoint/2010/main" val="1004021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Understand the basic principles of the ECHO model and the goals of the ECHO Ontario Chronic Pain and Opioid Stewardship program</a:t>
            </a:r>
          </a:p>
          <a:p>
            <a:pPr marL="0" indent="0">
              <a:buNone/>
            </a:pPr>
            <a:endParaRPr lang="en-US" dirty="0" smtClean="0"/>
          </a:p>
          <a:p>
            <a:pPr marL="457200" indent="-457200">
              <a:buFont typeface="+mj-lt"/>
              <a:buAutoNum type="arabicPeriod"/>
            </a:pPr>
            <a:r>
              <a:rPr lang="en-US" dirty="0" smtClean="0"/>
              <a:t>Cite data supporting the impact of the ECHO Ontario Pain program on clinician </a:t>
            </a:r>
            <a:r>
              <a:rPr lang="en-US" dirty="0" err="1" smtClean="0"/>
              <a:t>behaviour</a:t>
            </a:r>
            <a:endParaRPr lang="en-US" dirty="0" smtClean="0"/>
          </a:p>
          <a:p>
            <a:pPr marL="0" indent="0">
              <a:buNone/>
            </a:pPr>
            <a:endParaRPr lang="en-US" dirty="0" smtClean="0"/>
          </a:p>
          <a:p>
            <a:pPr marL="457200" indent="-457200">
              <a:buFont typeface="+mj-lt"/>
              <a:buAutoNum type="arabicPeriod"/>
            </a:pPr>
            <a:r>
              <a:rPr lang="en-US" dirty="0" smtClean="0"/>
              <a:t>Overview of clinical benefits to be expected from ECHO attendance</a:t>
            </a:r>
            <a:endParaRPr lang="en-US" dirty="0"/>
          </a:p>
        </p:txBody>
      </p:sp>
    </p:spTree>
    <p:extLst>
      <p:ext uri="{BB962C8B-B14F-4D97-AF65-F5344CB8AC3E}">
        <p14:creationId xmlns:p14="http://schemas.microsoft.com/office/powerpoint/2010/main" val="2482169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ECHO Ontario Pain and Opioid Stewardship</a:t>
            </a:r>
          </a:p>
          <a:p>
            <a:r>
              <a:rPr lang="en-US" dirty="0" smtClean="0"/>
              <a:t>Launched in June 2014</a:t>
            </a:r>
          </a:p>
          <a:p>
            <a:r>
              <a:rPr lang="en-US" dirty="0" smtClean="0"/>
              <a:t>Content of chronic pain: common, complex disease managed mostly in primary care</a:t>
            </a:r>
          </a:p>
          <a:p>
            <a:endParaRPr lang="en-US" dirty="0"/>
          </a:p>
        </p:txBody>
      </p:sp>
      <p:pic>
        <p:nvPicPr>
          <p:cNvPr id="5"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70798" y="3923716"/>
            <a:ext cx="3829923" cy="255328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7"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7200" y="3923717"/>
            <a:ext cx="3727304" cy="255328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1959627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ECHO Pain Achievements</a:t>
            </a:r>
          </a:p>
        </p:txBody>
      </p:sp>
      <p:sp>
        <p:nvSpPr>
          <p:cNvPr id="3" name="Content Placeholder 2"/>
          <p:cNvSpPr>
            <a:spLocks noGrp="1"/>
          </p:cNvSpPr>
          <p:nvPr>
            <p:ph idx="1"/>
          </p:nvPr>
        </p:nvSpPr>
        <p:spPr/>
        <p:txBody>
          <a:bodyPr>
            <a:normAutofit/>
          </a:bodyPr>
          <a:lstStyle/>
          <a:p>
            <a:pPr lvl="0"/>
            <a:r>
              <a:rPr lang="en-CA" sz="2800" dirty="0"/>
              <a:t>147 ECHO sessions to date</a:t>
            </a:r>
          </a:p>
          <a:p>
            <a:pPr lvl="0"/>
            <a:r>
              <a:rPr lang="en-CA" sz="2800" dirty="0" smtClean="0"/>
              <a:t>12</a:t>
            </a:r>
            <a:r>
              <a:rPr lang="en-CA" sz="2800" dirty="0"/>
              <a:t>-member </a:t>
            </a:r>
            <a:r>
              <a:rPr lang="en-CA" sz="2800" dirty="0" err="1"/>
              <a:t>interprofessional</a:t>
            </a:r>
            <a:r>
              <a:rPr lang="en-CA" sz="2800" dirty="0"/>
              <a:t> hub</a:t>
            </a:r>
          </a:p>
          <a:p>
            <a:pPr lvl="0"/>
            <a:r>
              <a:rPr lang="pt-BR" sz="2800" dirty="0"/>
              <a:t>369 </a:t>
            </a:r>
            <a:r>
              <a:rPr lang="pt-BR" sz="2800" dirty="0" err="1" smtClean="0"/>
              <a:t>individuals</a:t>
            </a:r>
            <a:r>
              <a:rPr lang="pt-BR" sz="2800" dirty="0" smtClean="0"/>
              <a:t> signed-</a:t>
            </a:r>
            <a:r>
              <a:rPr lang="pt-BR" sz="2800" dirty="0" err="1" smtClean="0"/>
              <a:t>up</a:t>
            </a:r>
            <a:r>
              <a:rPr lang="pt-BR" sz="2800" dirty="0" smtClean="0"/>
              <a:t> </a:t>
            </a:r>
            <a:r>
              <a:rPr lang="pt-BR" sz="2800" dirty="0"/>
              <a:t>for ECHO</a:t>
            </a:r>
            <a:endParaRPr lang="en-CA" sz="2800" dirty="0"/>
          </a:p>
          <a:p>
            <a:r>
              <a:rPr lang="en-CA" sz="2800" dirty="0"/>
              <a:t>7,000 + hours of medical </a:t>
            </a:r>
            <a:r>
              <a:rPr lang="en-CA" sz="2800" dirty="0" smtClean="0"/>
              <a:t>education </a:t>
            </a:r>
            <a:r>
              <a:rPr lang="en-CA" sz="2800" dirty="0"/>
              <a:t>provided</a:t>
            </a:r>
          </a:p>
          <a:p>
            <a:r>
              <a:rPr lang="en-CA" sz="2800" dirty="0"/>
              <a:t>3,500 + of CME hours granted</a:t>
            </a:r>
            <a:endParaRPr lang="en-CA" sz="2800" i="1" dirty="0"/>
          </a:p>
          <a:p>
            <a:pPr lvl="0"/>
            <a:r>
              <a:rPr lang="en-CA" sz="2800" dirty="0"/>
              <a:t>4 Hands-on training workshops </a:t>
            </a:r>
            <a:r>
              <a:rPr lang="en-CA" sz="2800" dirty="0" smtClean="0"/>
              <a:t>conducted </a:t>
            </a:r>
            <a:r>
              <a:rPr lang="en-CA" sz="2800" dirty="0"/>
              <a:t>with 109 learners </a:t>
            </a:r>
          </a:p>
          <a:p>
            <a:endParaRPr lang="en-US" sz="1600" dirty="0"/>
          </a:p>
        </p:txBody>
      </p:sp>
    </p:spTree>
    <p:extLst>
      <p:ext uri="{BB962C8B-B14F-4D97-AF65-F5344CB8AC3E}">
        <p14:creationId xmlns:p14="http://schemas.microsoft.com/office/powerpoint/2010/main" val="1512077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Family MD on Chronic Pain Patients</a:t>
            </a:r>
            <a:endParaRPr lang="en-US" dirty="0"/>
          </a:p>
        </p:txBody>
      </p:sp>
      <p:sp>
        <p:nvSpPr>
          <p:cNvPr id="4"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800" dirty="0">
                <a:solidFill>
                  <a:srgbClr val="000000"/>
                </a:solidFill>
              </a:rPr>
              <a:t>“</a:t>
            </a:r>
            <a:r>
              <a:rPr lang="en-US" sz="2800" i="1" dirty="0">
                <a:solidFill>
                  <a:srgbClr val="000000"/>
                </a:solidFill>
              </a:rPr>
              <a:t>I would say that my chronic pain patients, I don’t have a huge </a:t>
            </a:r>
            <a:r>
              <a:rPr lang="en-US" sz="2800" i="1" dirty="0"/>
              <a:t>number, they are my most challenging patients and I’ve got their faces in my brain.  And [sic] my top three probably take more brain and mental energy than the next 500 most challenging people.  I often feel helpless…They have seen all the specialists and the specialists had sent them all back to me with not a lot [sic] of help…” </a:t>
            </a:r>
          </a:p>
          <a:p>
            <a:pPr marL="0" indent="0" algn="r">
              <a:buNone/>
            </a:pPr>
            <a:r>
              <a:rPr lang="en-US" sz="2800" dirty="0"/>
              <a:t>- MD, rural Ontario</a:t>
            </a:r>
          </a:p>
        </p:txBody>
      </p:sp>
    </p:spTree>
    <p:extLst>
      <p:ext uri="{BB962C8B-B14F-4D97-AF65-F5344CB8AC3E}">
        <p14:creationId xmlns:p14="http://schemas.microsoft.com/office/powerpoint/2010/main" val="1929394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 review - Introduction</a:t>
            </a:r>
            <a:endParaRPr lang="en-US" dirty="0"/>
          </a:p>
        </p:txBody>
      </p:sp>
      <p:sp>
        <p:nvSpPr>
          <p:cNvPr id="3" name="Content Placeholder 2"/>
          <p:cNvSpPr>
            <a:spLocks noGrp="1"/>
          </p:cNvSpPr>
          <p:nvPr>
            <p:ph idx="1"/>
          </p:nvPr>
        </p:nvSpPr>
        <p:spPr/>
        <p:txBody>
          <a:bodyPr/>
          <a:lstStyle/>
          <a:p>
            <a:r>
              <a:rPr lang="en-US" dirty="0" smtClean="0"/>
              <a:t>Previous studies suggest ECHO can be effective for knowledge translation</a:t>
            </a:r>
          </a:p>
          <a:p>
            <a:r>
              <a:rPr lang="en-US" dirty="0" smtClean="0"/>
              <a:t>This study investigates KT from the ECHO program into implementation into practice</a:t>
            </a:r>
          </a:p>
          <a:p>
            <a:endParaRPr lang="en-US" dirty="0"/>
          </a:p>
        </p:txBody>
      </p:sp>
      <p:pic>
        <p:nvPicPr>
          <p:cNvPr id="4" name="Picture 2"/>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29992" y="3212256"/>
            <a:ext cx="4289098" cy="352542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534742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Chart </a:t>
            </a:r>
            <a:r>
              <a:rPr lang="en-US" dirty="0" smtClean="0"/>
              <a:t>review - Methods</a:t>
            </a:r>
            <a:endParaRPr lang="en-US" dirty="0"/>
          </a:p>
        </p:txBody>
      </p:sp>
      <p:sp>
        <p:nvSpPr>
          <p:cNvPr id="3" name="Content Placeholder 2"/>
          <p:cNvSpPr>
            <a:spLocks noGrp="1"/>
          </p:cNvSpPr>
          <p:nvPr>
            <p:ph idx="1"/>
          </p:nvPr>
        </p:nvSpPr>
        <p:spPr/>
        <p:txBody>
          <a:bodyPr>
            <a:normAutofit/>
          </a:bodyPr>
          <a:lstStyle/>
          <a:p>
            <a:r>
              <a:rPr lang="en-US" dirty="0" smtClean="0"/>
              <a:t>HCP Inclusion criteria: </a:t>
            </a:r>
            <a:r>
              <a:rPr lang="en-US" dirty="0"/>
              <a:t> attended at least 4 </a:t>
            </a:r>
            <a:r>
              <a:rPr lang="en-US" dirty="0" smtClean="0"/>
              <a:t>ECHO sessions, </a:t>
            </a:r>
            <a:r>
              <a:rPr lang="en-US" dirty="0"/>
              <a:t>able to obtain consent from 5 to 10 </a:t>
            </a:r>
            <a:r>
              <a:rPr lang="en-US" dirty="0" smtClean="0"/>
              <a:t>patients for whom they prescribed opioids </a:t>
            </a:r>
            <a:r>
              <a:rPr lang="en-US" dirty="0"/>
              <a:t>for chronic pain </a:t>
            </a:r>
            <a:endParaRPr lang="en-US" dirty="0" smtClean="0"/>
          </a:p>
          <a:p>
            <a:r>
              <a:rPr lang="en-US" dirty="0" smtClean="0"/>
              <a:t>Patients were </a:t>
            </a:r>
            <a:r>
              <a:rPr lang="en-US" dirty="0"/>
              <a:t>being treated by a HCP who had attended </a:t>
            </a:r>
            <a:r>
              <a:rPr lang="en-US" dirty="0" smtClean="0"/>
              <a:t>ECHO</a:t>
            </a:r>
          </a:p>
          <a:p>
            <a:pPr lvl="0"/>
            <a:r>
              <a:rPr lang="en-US" dirty="0"/>
              <a:t>Analysis: pre- and post-ECHO comparison of data related to: number of visits to healthcare provider, pain, function, sleep, mood, prescription of opioids and non-opioids, recommendations for non-pharmacological management and urine drug testing</a:t>
            </a:r>
            <a:r>
              <a:rPr lang="en-US" dirty="0" smtClean="0"/>
              <a:t>.</a:t>
            </a:r>
          </a:p>
          <a:p>
            <a:r>
              <a:rPr lang="en-US" dirty="0" smtClean="0"/>
              <a:t>Goal of 100 charts</a:t>
            </a:r>
            <a:endParaRPr lang="en-US" dirty="0"/>
          </a:p>
        </p:txBody>
      </p:sp>
      <p:pic>
        <p:nvPicPr>
          <p:cNvPr id="4" name="Picture 5"/>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l="7481" r="9150"/>
          <a:stretch/>
        </p:blipFill>
        <p:spPr bwMode="auto">
          <a:xfrm>
            <a:off x="4149663" y="5208746"/>
            <a:ext cx="1498281" cy="160846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5" name="Straight Arrow Connector 4"/>
          <p:cNvCxnSpPr/>
          <p:nvPr/>
        </p:nvCxnSpPr>
        <p:spPr>
          <a:xfrm>
            <a:off x="5831843" y="6248538"/>
            <a:ext cx="1298156" cy="0"/>
          </a:xfrm>
          <a:prstGeom prst="straightConnector1">
            <a:avLst/>
          </a:prstGeom>
          <a:ln w="101600">
            <a:solidFill>
              <a:schemeClr val="tx1"/>
            </a:solidFill>
            <a:prstDash val="sysDash"/>
            <a:tailEnd type="triangle" w="lg" len="lg"/>
          </a:ln>
        </p:spPr>
        <p:style>
          <a:lnRef idx="2">
            <a:schemeClr val="accent1"/>
          </a:lnRef>
          <a:fillRef idx="0">
            <a:schemeClr val="accent1"/>
          </a:fillRef>
          <a:effectRef idx="1">
            <a:schemeClr val="accent1"/>
          </a:effectRef>
          <a:fontRef idx="minor">
            <a:schemeClr val="tx1"/>
          </a:fontRef>
        </p:style>
      </p:cxnSp>
      <p:pic>
        <p:nvPicPr>
          <p:cNvPr id="7" name="Picture 13"/>
          <p:cNvPicPr>
            <a:picLocks noChangeAspect="1" noChangeArrowheads="1"/>
          </p:cNvPicPr>
          <p:nvPr/>
        </p:nvPicPr>
        <p:blipFill>
          <a:blip r:embed="rId4"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17228" y="5208746"/>
            <a:ext cx="1569572" cy="14854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656814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819" y="533400"/>
            <a:ext cx="8499725" cy="990600"/>
          </a:xfrm>
        </p:spPr>
        <p:txBody>
          <a:bodyPr>
            <a:normAutofit fontScale="90000"/>
          </a:bodyPr>
          <a:lstStyle/>
          <a:p>
            <a:r>
              <a:rPr lang="en-US" dirty="0"/>
              <a:t>Chart </a:t>
            </a:r>
            <a:r>
              <a:rPr lang="en-US" dirty="0" smtClean="0"/>
              <a:t>review </a:t>
            </a:r>
            <a:r>
              <a:rPr lang="mr-IN" dirty="0" smtClean="0"/>
              <a:t>–</a:t>
            </a:r>
            <a:r>
              <a:rPr lang="en-US" dirty="0" smtClean="0"/>
              <a:t> Preliminary Results (n = 14)</a:t>
            </a:r>
            <a:endParaRPr lang="en-US" dirty="0"/>
          </a:p>
        </p:txBody>
      </p:sp>
      <p:sp>
        <p:nvSpPr>
          <p:cNvPr id="3" name="Content Placeholder 2"/>
          <p:cNvSpPr>
            <a:spLocks noGrp="1"/>
          </p:cNvSpPr>
          <p:nvPr>
            <p:ph idx="1"/>
          </p:nvPr>
        </p:nvSpPr>
        <p:spPr/>
        <p:txBody>
          <a:bodyPr/>
          <a:lstStyle/>
          <a:p>
            <a:pPr marL="0" indent="0">
              <a:buNone/>
            </a:pPr>
            <a:endParaRPr lang="en-US" dirty="0"/>
          </a:p>
        </p:txBody>
      </p:sp>
      <p:grpSp>
        <p:nvGrpSpPr>
          <p:cNvPr id="34" name="Group 33"/>
          <p:cNvGrpSpPr/>
          <p:nvPr/>
        </p:nvGrpSpPr>
        <p:grpSpPr>
          <a:xfrm>
            <a:off x="343818" y="1977582"/>
            <a:ext cx="8342981" cy="4118418"/>
            <a:chOff x="13991025" y="7523340"/>
            <a:chExt cx="12489370" cy="4668661"/>
          </a:xfrm>
        </p:grpSpPr>
        <p:sp>
          <p:nvSpPr>
            <p:cNvPr id="35" name="Rectangle 34"/>
            <p:cNvSpPr/>
            <p:nvPr/>
          </p:nvSpPr>
          <p:spPr>
            <a:xfrm>
              <a:off x="13991025" y="7771113"/>
              <a:ext cx="12489370" cy="4420888"/>
            </a:xfrm>
            <a:prstGeom prst="rect">
              <a:avLst/>
            </a:prstGeom>
            <a:solidFill>
              <a:srgbClr val="DCE5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00"/>
            </a:p>
          </p:txBody>
        </p:sp>
        <p:grpSp>
          <p:nvGrpSpPr>
            <p:cNvPr id="36" name="Group 35"/>
            <p:cNvGrpSpPr/>
            <p:nvPr/>
          </p:nvGrpSpPr>
          <p:grpSpPr>
            <a:xfrm>
              <a:off x="14238968" y="7523340"/>
              <a:ext cx="11785740" cy="4572000"/>
              <a:chOff x="14238968" y="7543800"/>
              <a:chExt cx="11785740" cy="4572000"/>
            </a:xfrm>
          </p:grpSpPr>
          <p:sp>
            <p:nvSpPr>
              <p:cNvPr id="39" name="Text Placeholder 2"/>
              <p:cNvSpPr txBox="1">
                <a:spLocks/>
              </p:cNvSpPr>
              <p:nvPr/>
            </p:nvSpPr>
            <p:spPr>
              <a:xfrm>
                <a:off x="17065537" y="7543800"/>
                <a:ext cx="6886159" cy="909522"/>
              </a:xfrm>
              <a:prstGeom prst="rect">
                <a:avLst/>
              </a:prstGeom>
            </p:spPr>
            <p:txBody>
              <a:bodyPr wrap="square" lIns="214575" tIns="214575" rIns="214575" bIns="214575">
                <a:spAutoFit/>
              </a:bodyPr>
              <a:lstStyle>
                <a:lvl1pPr marL="0" indent="0" algn="l" defTabSz="4806724" rtl="0" eaLnBrk="1" latinLnBrk="0" hangingPunct="1">
                  <a:spcBef>
                    <a:spcPct val="20000"/>
                  </a:spcBef>
                  <a:buFont typeface="Arial" pitchFamily="34" charset="0"/>
                  <a:buNone/>
                  <a:defRPr sz="2700" kern="1200">
                    <a:solidFill>
                      <a:schemeClr val="tx1"/>
                    </a:solidFill>
                    <a:latin typeface="Trebuchet MS" pitchFamily="34" charset="0"/>
                    <a:ea typeface="+mn-ea"/>
                    <a:cs typeface="+mn-cs"/>
                  </a:defRPr>
                </a:lvl1pPr>
                <a:lvl2pPr marL="1627276" indent="-625875" algn="l" defTabSz="4806724" rtl="0" eaLnBrk="1" latinLnBrk="0" hangingPunct="1">
                  <a:spcBef>
                    <a:spcPct val="20000"/>
                  </a:spcBef>
                  <a:buFont typeface="Arial" pitchFamily="34" charset="0"/>
                  <a:buChar char="–"/>
                  <a:defRPr sz="2700" kern="1200">
                    <a:solidFill>
                      <a:schemeClr val="tx1"/>
                    </a:solidFill>
                    <a:latin typeface="Trebuchet MS" pitchFamily="34" charset="0"/>
                    <a:ea typeface="+mn-ea"/>
                    <a:cs typeface="+mn-cs"/>
                  </a:defRPr>
                </a:lvl2pPr>
                <a:lvl3pPr marL="2253151" indent="-625875" algn="l" defTabSz="4806724" rtl="0" eaLnBrk="1" latinLnBrk="0" hangingPunct="1">
                  <a:spcBef>
                    <a:spcPct val="20000"/>
                  </a:spcBef>
                  <a:buFont typeface="Arial" pitchFamily="34" charset="0"/>
                  <a:buChar char="•"/>
                  <a:defRPr sz="2700" kern="1200">
                    <a:solidFill>
                      <a:schemeClr val="tx1"/>
                    </a:solidFill>
                    <a:latin typeface="Trebuchet MS" pitchFamily="34" charset="0"/>
                    <a:ea typeface="+mn-ea"/>
                    <a:cs typeface="+mn-cs"/>
                  </a:defRPr>
                </a:lvl3pPr>
                <a:lvl4pPr marL="2941615" indent="-688464" algn="l" defTabSz="4806724" rtl="0" eaLnBrk="1" latinLnBrk="0" hangingPunct="1">
                  <a:spcBef>
                    <a:spcPct val="20000"/>
                  </a:spcBef>
                  <a:buFont typeface="Arial" pitchFamily="34" charset="0"/>
                  <a:buChar char="–"/>
                  <a:defRPr sz="2700" kern="1200">
                    <a:solidFill>
                      <a:schemeClr val="tx1"/>
                    </a:solidFill>
                    <a:latin typeface="Trebuchet MS" pitchFamily="34" charset="0"/>
                    <a:ea typeface="+mn-ea"/>
                    <a:cs typeface="+mn-cs"/>
                  </a:defRPr>
                </a:lvl4pPr>
                <a:lvl5pPr marL="3442315" indent="-500700" algn="l" defTabSz="4806724" rtl="0" eaLnBrk="1" latinLnBrk="0" hangingPunct="1">
                  <a:spcBef>
                    <a:spcPct val="20000"/>
                  </a:spcBef>
                  <a:buFont typeface="Arial" pitchFamily="34" charset="0"/>
                  <a:buChar char="»"/>
                  <a:defRPr sz="2700" kern="1200">
                    <a:solidFill>
                      <a:schemeClr val="tx1"/>
                    </a:solidFill>
                    <a:latin typeface="Trebuchet MS" pitchFamily="34" charset="0"/>
                    <a:ea typeface="+mn-ea"/>
                    <a:cs typeface="+mn-cs"/>
                  </a:defRPr>
                </a:lvl5pPr>
                <a:lvl6pPr marL="13218491" indent="-1201681" algn="l" defTabSz="4806724"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21852" indent="-1201681" algn="l" defTabSz="4806724"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25215" indent="-1201681" algn="l" defTabSz="4806724"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28576" indent="-1201681" algn="l" defTabSz="4806724" rtl="0" eaLnBrk="1" latinLnBrk="0" hangingPunct="1">
                  <a:spcBef>
                    <a:spcPct val="20000"/>
                  </a:spcBef>
                  <a:buFont typeface="Arial" pitchFamily="34" charset="0"/>
                  <a:buChar char="•"/>
                  <a:defRPr sz="10500" kern="1200">
                    <a:solidFill>
                      <a:schemeClr val="tx1"/>
                    </a:solidFill>
                    <a:latin typeface="+mn-lt"/>
                    <a:ea typeface="+mn-ea"/>
                    <a:cs typeface="+mn-cs"/>
                  </a:defRPr>
                </a:lvl9pPr>
              </a:lstStyle>
              <a:p>
                <a:pPr algn="ctr">
                  <a:spcBef>
                    <a:spcPts val="0"/>
                  </a:spcBef>
                </a:pPr>
                <a:r>
                  <a:rPr lang="en-US" sz="2000" b="1" dirty="0">
                    <a:latin typeface="Calibri"/>
                  </a:rPr>
                  <a:t>PATIENT DEMOGRAPHICS</a:t>
                </a:r>
              </a:p>
            </p:txBody>
          </p:sp>
          <p:pic>
            <p:nvPicPr>
              <p:cNvPr id="40" name="Picture 11"/>
              <p:cNvPicPr>
                <a:picLocks noChangeAspect="1" noChangeArrowheads="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238968" y="10834634"/>
                <a:ext cx="1570274" cy="128116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1" name="TextBox 40"/>
              <p:cNvSpPr txBox="1"/>
              <p:nvPr/>
            </p:nvSpPr>
            <p:spPr>
              <a:xfrm>
                <a:off x="15901186" y="10655993"/>
                <a:ext cx="2566232" cy="777006"/>
              </a:xfrm>
              <a:prstGeom prst="rect">
                <a:avLst/>
              </a:prstGeom>
              <a:noFill/>
            </p:spPr>
            <p:txBody>
              <a:bodyPr wrap="square" lIns="78373" tIns="39187" rIns="78373" bIns="39187" rtlCol="0">
                <a:spAutoFit/>
              </a:bodyPr>
              <a:lstStyle/>
              <a:p>
                <a:pPr lvl="0"/>
                <a:r>
                  <a:rPr lang="en-US" b="1" dirty="0" smtClean="0">
                    <a:solidFill>
                      <a:srgbClr val="4F5460"/>
                    </a:solidFill>
                  </a:rPr>
                  <a:t>71%</a:t>
                </a:r>
                <a:r>
                  <a:rPr lang="en-US" dirty="0" smtClean="0">
                    <a:solidFill>
                      <a:srgbClr val="A22522"/>
                    </a:solidFill>
                  </a:rPr>
                  <a:t> </a:t>
                </a:r>
                <a:r>
                  <a:rPr lang="en-US" dirty="0">
                    <a:solidFill>
                      <a:srgbClr val="A22522"/>
                    </a:solidFill>
                  </a:rPr>
                  <a:t>Urban</a:t>
                </a:r>
              </a:p>
              <a:p>
                <a:pPr lvl="0"/>
                <a:r>
                  <a:rPr lang="en-US" b="1" dirty="0" smtClean="0">
                    <a:solidFill>
                      <a:srgbClr val="4F5460"/>
                    </a:solidFill>
                  </a:rPr>
                  <a:t>29%</a:t>
                </a:r>
                <a:r>
                  <a:rPr lang="en-US" dirty="0" smtClean="0">
                    <a:solidFill>
                      <a:srgbClr val="A22522"/>
                    </a:solidFill>
                  </a:rPr>
                  <a:t> </a:t>
                </a:r>
                <a:r>
                  <a:rPr lang="en-US" dirty="0">
                    <a:solidFill>
                      <a:srgbClr val="A22522"/>
                    </a:solidFill>
                  </a:rPr>
                  <a:t>Rural</a:t>
                </a:r>
              </a:p>
            </p:txBody>
          </p:sp>
          <p:grpSp>
            <p:nvGrpSpPr>
              <p:cNvPr id="42" name="Group 41"/>
              <p:cNvGrpSpPr/>
              <p:nvPr/>
            </p:nvGrpSpPr>
            <p:grpSpPr>
              <a:xfrm>
                <a:off x="14262583" y="8305800"/>
                <a:ext cx="4572056" cy="1761452"/>
                <a:chOff x="14262583" y="8480085"/>
                <a:chExt cx="4572056" cy="1761452"/>
              </a:xfrm>
            </p:grpSpPr>
            <p:sp>
              <p:nvSpPr>
                <p:cNvPr id="57" name="TextBox 56"/>
                <p:cNvSpPr txBox="1"/>
                <p:nvPr/>
              </p:nvSpPr>
              <p:spPr>
                <a:xfrm>
                  <a:off x="15874168" y="8839201"/>
                  <a:ext cx="2960471" cy="777006"/>
                </a:xfrm>
                <a:prstGeom prst="rect">
                  <a:avLst/>
                </a:prstGeom>
                <a:noFill/>
              </p:spPr>
              <p:txBody>
                <a:bodyPr wrap="square" lIns="78373" tIns="39187" rIns="78373" bIns="39187" rtlCol="0">
                  <a:spAutoFit/>
                </a:bodyPr>
                <a:lstStyle/>
                <a:p>
                  <a:r>
                    <a:rPr lang="en-US" b="1" dirty="0" smtClean="0">
                      <a:solidFill>
                        <a:srgbClr val="4F5460"/>
                      </a:solidFill>
                    </a:rPr>
                    <a:t>57%</a:t>
                  </a:r>
                  <a:r>
                    <a:rPr lang="en-US" dirty="0" smtClean="0"/>
                    <a:t> </a:t>
                  </a:r>
                  <a:r>
                    <a:rPr lang="en-US" dirty="0"/>
                    <a:t>Female </a:t>
                  </a:r>
                </a:p>
                <a:p>
                  <a:r>
                    <a:rPr lang="en-US" b="1" dirty="0" smtClean="0">
                      <a:solidFill>
                        <a:srgbClr val="4F5460"/>
                      </a:solidFill>
                    </a:rPr>
                    <a:t>43%</a:t>
                  </a:r>
                  <a:r>
                    <a:rPr lang="en-US" dirty="0" smtClean="0"/>
                    <a:t> </a:t>
                  </a:r>
                  <a:r>
                    <a:rPr lang="en-US" dirty="0"/>
                    <a:t>Male</a:t>
                  </a:r>
                </a:p>
              </p:txBody>
            </p:sp>
            <p:pic>
              <p:nvPicPr>
                <p:cNvPr id="58" name="Picture 12"/>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285741" y="9045933"/>
                  <a:ext cx="1222872" cy="11956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9" name="TextBox 58"/>
                <p:cNvSpPr txBox="1"/>
                <p:nvPr/>
              </p:nvSpPr>
              <p:spPr>
                <a:xfrm>
                  <a:off x="14262583" y="8480085"/>
                  <a:ext cx="2475514" cy="368831"/>
                </a:xfrm>
                <a:prstGeom prst="rect">
                  <a:avLst/>
                </a:prstGeom>
                <a:noFill/>
              </p:spPr>
              <p:txBody>
                <a:bodyPr wrap="square" lIns="78373" tIns="39187" rIns="78373" bIns="39187" rtlCol="0">
                  <a:spAutoFit/>
                </a:bodyPr>
                <a:lstStyle/>
                <a:p>
                  <a:r>
                    <a:rPr lang="en-US" sz="1600" dirty="0">
                      <a:solidFill>
                        <a:srgbClr val="000000"/>
                      </a:solidFill>
                    </a:rPr>
                    <a:t>Sex</a:t>
                  </a:r>
                </a:p>
              </p:txBody>
            </p:sp>
          </p:grpSp>
          <p:grpSp>
            <p:nvGrpSpPr>
              <p:cNvPr id="43" name="Group 42"/>
              <p:cNvGrpSpPr/>
              <p:nvPr/>
            </p:nvGrpSpPr>
            <p:grpSpPr>
              <a:xfrm>
                <a:off x="19431000" y="8384371"/>
                <a:ext cx="6593708" cy="3632053"/>
                <a:chOff x="19261024" y="8495641"/>
                <a:chExt cx="6593708" cy="3632053"/>
              </a:xfrm>
            </p:grpSpPr>
            <p:sp>
              <p:nvSpPr>
                <p:cNvPr id="44" name="TextBox 43"/>
                <p:cNvSpPr txBox="1"/>
                <p:nvPr/>
              </p:nvSpPr>
              <p:spPr>
                <a:xfrm>
                  <a:off x="21809833" y="8495641"/>
                  <a:ext cx="2475514" cy="399293"/>
                </a:xfrm>
                <a:prstGeom prst="rect">
                  <a:avLst/>
                </a:prstGeom>
                <a:noFill/>
              </p:spPr>
              <p:txBody>
                <a:bodyPr wrap="square" lIns="78373" tIns="39187" rIns="78373" bIns="39187" rtlCol="0">
                  <a:spAutoFit/>
                </a:bodyPr>
                <a:lstStyle/>
                <a:p>
                  <a:r>
                    <a:rPr lang="en-US" sz="1600" dirty="0">
                      <a:solidFill>
                        <a:srgbClr val="4F5460"/>
                      </a:solidFill>
                    </a:rPr>
                    <a:t>Patient Age</a:t>
                  </a:r>
                </a:p>
              </p:txBody>
            </p:sp>
            <p:sp>
              <p:nvSpPr>
                <p:cNvPr id="45" name="Rectangle 44"/>
                <p:cNvSpPr/>
                <p:nvPr/>
              </p:nvSpPr>
              <p:spPr>
                <a:xfrm>
                  <a:off x="20676421" y="9274981"/>
                  <a:ext cx="583379" cy="325559"/>
                </a:xfrm>
                <a:prstGeom prst="rect">
                  <a:avLst/>
                </a:prstGeom>
                <a:solidFill>
                  <a:srgbClr val="828CA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00">
                    <a:effectLst>
                      <a:outerShdw blurRad="50800" dist="38100" dir="5400000" algn="t" rotWithShape="0">
                        <a:prstClr val="black">
                          <a:alpha val="40000"/>
                        </a:prstClr>
                      </a:outerShdw>
                    </a:effectLst>
                  </a:endParaRPr>
                </a:p>
              </p:txBody>
            </p:sp>
            <p:sp>
              <p:nvSpPr>
                <p:cNvPr id="46" name="TextBox 45"/>
                <p:cNvSpPr txBox="1"/>
                <p:nvPr/>
              </p:nvSpPr>
              <p:spPr>
                <a:xfrm>
                  <a:off x="19261024" y="9151969"/>
                  <a:ext cx="1247595" cy="399293"/>
                </a:xfrm>
                <a:prstGeom prst="rect">
                  <a:avLst/>
                </a:prstGeom>
                <a:noFill/>
              </p:spPr>
              <p:txBody>
                <a:bodyPr wrap="square" lIns="78373" tIns="39187" rIns="78373" bIns="39187" rtlCol="0">
                  <a:spAutoFit/>
                </a:bodyPr>
                <a:lstStyle/>
                <a:p>
                  <a:r>
                    <a:rPr lang="en-US" sz="1600" dirty="0"/>
                    <a:t>40-49</a:t>
                  </a:r>
                </a:p>
              </p:txBody>
            </p:sp>
            <p:sp>
              <p:nvSpPr>
                <p:cNvPr id="47" name="TextBox 46"/>
                <p:cNvSpPr txBox="1"/>
                <p:nvPr/>
              </p:nvSpPr>
              <p:spPr>
                <a:xfrm>
                  <a:off x="19261024" y="9908983"/>
                  <a:ext cx="1247595" cy="399293"/>
                </a:xfrm>
                <a:prstGeom prst="rect">
                  <a:avLst/>
                </a:prstGeom>
                <a:noFill/>
              </p:spPr>
              <p:txBody>
                <a:bodyPr wrap="square" lIns="78373" tIns="39187" rIns="78373" bIns="39187" rtlCol="0">
                  <a:spAutoFit/>
                </a:bodyPr>
                <a:lstStyle/>
                <a:p>
                  <a:r>
                    <a:rPr lang="en-US" sz="1600" dirty="0"/>
                    <a:t>50-59</a:t>
                  </a:r>
                </a:p>
              </p:txBody>
            </p:sp>
            <p:sp>
              <p:nvSpPr>
                <p:cNvPr id="48" name="TextBox 47"/>
                <p:cNvSpPr txBox="1"/>
                <p:nvPr/>
              </p:nvSpPr>
              <p:spPr>
                <a:xfrm>
                  <a:off x="19261024" y="10579795"/>
                  <a:ext cx="1247595" cy="399293"/>
                </a:xfrm>
                <a:prstGeom prst="rect">
                  <a:avLst/>
                </a:prstGeom>
                <a:noFill/>
              </p:spPr>
              <p:txBody>
                <a:bodyPr wrap="square" lIns="78373" tIns="39187" rIns="78373" bIns="39187" rtlCol="0">
                  <a:spAutoFit/>
                </a:bodyPr>
                <a:lstStyle/>
                <a:p>
                  <a:r>
                    <a:rPr lang="en-US" sz="1600" dirty="0"/>
                    <a:t>60-69</a:t>
                  </a:r>
                </a:p>
              </p:txBody>
            </p:sp>
            <p:sp>
              <p:nvSpPr>
                <p:cNvPr id="49" name="TextBox 48"/>
                <p:cNvSpPr txBox="1"/>
                <p:nvPr/>
              </p:nvSpPr>
              <p:spPr>
                <a:xfrm>
                  <a:off x="19261024" y="11350690"/>
                  <a:ext cx="1247595" cy="399293"/>
                </a:xfrm>
                <a:prstGeom prst="rect">
                  <a:avLst/>
                </a:prstGeom>
                <a:noFill/>
              </p:spPr>
              <p:txBody>
                <a:bodyPr wrap="square" lIns="78373" tIns="39187" rIns="78373" bIns="39187" rtlCol="0">
                  <a:spAutoFit/>
                </a:bodyPr>
                <a:lstStyle/>
                <a:p>
                  <a:r>
                    <a:rPr lang="en-US" sz="1600" dirty="0"/>
                    <a:t>70-79</a:t>
                  </a:r>
                </a:p>
              </p:txBody>
            </p:sp>
            <p:sp>
              <p:nvSpPr>
                <p:cNvPr id="50" name="Rectangle 49"/>
                <p:cNvSpPr/>
                <p:nvPr/>
              </p:nvSpPr>
              <p:spPr>
                <a:xfrm>
                  <a:off x="20668490" y="10031996"/>
                  <a:ext cx="4221204" cy="366274"/>
                </a:xfrm>
                <a:prstGeom prst="rect">
                  <a:avLst/>
                </a:prstGeom>
                <a:solidFill>
                  <a:srgbClr val="828CA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00"/>
                </a:p>
              </p:txBody>
            </p:sp>
            <p:sp>
              <p:nvSpPr>
                <p:cNvPr id="51" name="Rectangle 50"/>
                <p:cNvSpPr/>
                <p:nvPr/>
              </p:nvSpPr>
              <p:spPr>
                <a:xfrm>
                  <a:off x="20676422" y="10695466"/>
                  <a:ext cx="2192724" cy="325559"/>
                </a:xfrm>
                <a:prstGeom prst="rect">
                  <a:avLst/>
                </a:prstGeom>
                <a:solidFill>
                  <a:srgbClr val="828CA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00"/>
                </a:p>
              </p:txBody>
            </p:sp>
            <p:sp>
              <p:nvSpPr>
                <p:cNvPr id="52" name="Rectangle 51"/>
                <p:cNvSpPr/>
                <p:nvPr/>
              </p:nvSpPr>
              <p:spPr>
                <a:xfrm>
                  <a:off x="20668490" y="11456129"/>
                  <a:ext cx="2951366" cy="325559"/>
                </a:xfrm>
                <a:prstGeom prst="rect">
                  <a:avLst/>
                </a:prstGeom>
                <a:solidFill>
                  <a:srgbClr val="828CA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00"/>
                </a:p>
              </p:txBody>
            </p:sp>
            <p:sp>
              <p:nvSpPr>
                <p:cNvPr id="53" name="TextBox 52"/>
                <p:cNvSpPr txBox="1"/>
                <p:nvPr/>
              </p:nvSpPr>
              <p:spPr>
                <a:xfrm>
                  <a:off x="21371692" y="9144000"/>
                  <a:ext cx="878708" cy="399293"/>
                </a:xfrm>
                <a:prstGeom prst="rect">
                  <a:avLst/>
                </a:prstGeom>
                <a:noFill/>
              </p:spPr>
              <p:txBody>
                <a:bodyPr wrap="square" lIns="78373" tIns="39187" rIns="78373" bIns="39187" rtlCol="0">
                  <a:spAutoFit/>
                </a:bodyPr>
                <a:lstStyle/>
                <a:p>
                  <a:r>
                    <a:rPr lang="en-US" sz="1600" b="1" dirty="0">
                      <a:solidFill>
                        <a:srgbClr val="4F5460"/>
                      </a:solidFill>
                    </a:rPr>
                    <a:t>7%</a:t>
                  </a:r>
                </a:p>
              </p:txBody>
            </p:sp>
            <p:sp>
              <p:nvSpPr>
                <p:cNvPr id="54" name="TextBox 53"/>
                <p:cNvSpPr txBox="1"/>
                <p:nvPr/>
              </p:nvSpPr>
              <p:spPr>
                <a:xfrm>
                  <a:off x="24976024" y="9908983"/>
                  <a:ext cx="878708" cy="399293"/>
                </a:xfrm>
                <a:prstGeom prst="rect">
                  <a:avLst/>
                </a:prstGeom>
                <a:noFill/>
              </p:spPr>
              <p:txBody>
                <a:bodyPr wrap="square" lIns="78373" tIns="39187" rIns="78373" bIns="39187" rtlCol="0">
                  <a:spAutoFit/>
                </a:bodyPr>
                <a:lstStyle/>
                <a:p>
                  <a:r>
                    <a:rPr lang="en-US" sz="1600" b="1" dirty="0" smtClean="0">
                      <a:solidFill>
                        <a:srgbClr val="4F5460"/>
                      </a:solidFill>
                    </a:rPr>
                    <a:t>43%</a:t>
                  </a:r>
                  <a:endParaRPr lang="en-US" sz="1600" b="1" dirty="0">
                    <a:solidFill>
                      <a:srgbClr val="4F5460"/>
                    </a:solidFill>
                  </a:endParaRPr>
                </a:p>
              </p:txBody>
            </p:sp>
            <p:sp>
              <p:nvSpPr>
                <p:cNvPr id="55" name="TextBox 54"/>
                <p:cNvSpPr txBox="1"/>
                <p:nvPr/>
              </p:nvSpPr>
              <p:spPr>
                <a:xfrm>
                  <a:off x="23047590" y="10579796"/>
                  <a:ext cx="878708" cy="399293"/>
                </a:xfrm>
                <a:prstGeom prst="rect">
                  <a:avLst/>
                </a:prstGeom>
                <a:noFill/>
              </p:spPr>
              <p:txBody>
                <a:bodyPr wrap="square" lIns="78373" tIns="39187" rIns="78373" bIns="39187" rtlCol="0">
                  <a:spAutoFit/>
                </a:bodyPr>
                <a:lstStyle/>
                <a:p>
                  <a:r>
                    <a:rPr lang="en-US" sz="1600" b="1" dirty="0" smtClean="0">
                      <a:solidFill>
                        <a:srgbClr val="4F5460"/>
                      </a:solidFill>
                    </a:rPr>
                    <a:t>21%</a:t>
                  </a:r>
                  <a:endParaRPr lang="en-US" sz="1600" b="1" dirty="0">
                    <a:solidFill>
                      <a:srgbClr val="4F5460"/>
                    </a:solidFill>
                  </a:endParaRPr>
                </a:p>
              </p:txBody>
            </p:sp>
            <p:sp>
              <p:nvSpPr>
                <p:cNvPr id="56" name="TextBox 55"/>
                <p:cNvSpPr txBox="1"/>
                <p:nvPr/>
              </p:nvSpPr>
              <p:spPr>
                <a:xfrm>
                  <a:off x="23823696" y="11350688"/>
                  <a:ext cx="878708" cy="777006"/>
                </a:xfrm>
                <a:prstGeom prst="rect">
                  <a:avLst/>
                </a:prstGeom>
                <a:noFill/>
              </p:spPr>
              <p:txBody>
                <a:bodyPr wrap="square" lIns="78373" tIns="39187" rIns="78373" bIns="39187" rtlCol="0">
                  <a:spAutoFit/>
                </a:bodyPr>
                <a:lstStyle/>
                <a:p>
                  <a:r>
                    <a:rPr lang="en-US" b="1" dirty="0" smtClean="0">
                      <a:solidFill>
                        <a:srgbClr val="4F5460"/>
                      </a:solidFill>
                    </a:rPr>
                    <a:t>29%</a:t>
                  </a:r>
                  <a:endParaRPr lang="en-US" b="1" dirty="0">
                    <a:solidFill>
                      <a:srgbClr val="4F5460"/>
                    </a:solidFill>
                  </a:endParaRPr>
                </a:p>
              </p:txBody>
            </p:sp>
          </p:grpSp>
        </p:grpSp>
        <p:cxnSp>
          <p:nvCxnSpPr>
            <p:cNvPr id="37" name="Straight Arrow Connector 36"/>
            <p:cNvCxnSpPr/>
            <p:nvPr/>
          </p:nvCxnSpPr>
          <p:spPr>
            <a:xfrm>
              <a:off x="19050000" y="8563559"/>
              <a:ext cx="0" cy="3358711"/>
            </a:xfrm>
            <a:prstGeom prst="straightConnector1">
              <a:avLst/>
            </a:prstGeom>
            <a:ln w="28575">
              <a:solidFill>
                <a:srgbClr val="05112D"/>
              </a:solidFill>
              <a:prstDash val="sysDash"/>
              <a:tailEnd type="none" w="lg" len="lg"/>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14282462" y="10287000"/>
              <a:ext cx="4184958" cy="0"/>
            </a:xfrm>
            <a:prstGeom prst="straightConnector1">
              <a:avLst/>
            </a:prstGeom>
            <a:ln w="28575">
              <a:solidFill>
                <a:srgbClr val="05112D"/>
              </a:solidFill>
              <a:prstDash val="sysDash"/>
              <a:tailEnd type="none" w="lg" len="lg"/>
            </a:ln>
          </p:spPr>
          <p:style>
            <a:lnRef idx="2">
              <a:schemeClr val="accent1"/>
            </a:lnRef>
            <a:fillRef idx="0">
              <a:schemeClr val="accent1"/>
            </a:fillRef>
            <a:effectRef idx="1">
              <a:schemeClr val="accent1"/>
            </a:effectRef>
            <a:fontRef idx="minor">
              <a:schemeClr val="tx1"/>
            </a:fontRef>
          </p:style>
        </p:cxnSp>
      </p:grpSp>
      <p:sp>
        <p:nvSpPr>
          <p:cNvPr id="60" name="TextBox 59"/>
          <p:cNvSpPr txBox="1"/>
          <p:nvPr/>
        </p:nvSpPr>
        <p:spPr>
          <a:xfrm>
            <a:off x="540691" y="4421842"/>
            <a:ext cx="1576782" cy="325361"/>
          </a:xfrm>
          <a:prstGeom prst="rect">
            <a:avLst/>
          </a:prstGeom>
          <a:noFill/>
        </p:spPr>
        <p:txBody>
          <a:bodyPr wrap="square" lIns="78373" tIns="39187" rIns="78373" bIns="39187" rtlCol="0">
            <a:spAutoFit/>
          </a:bodyPr>
          <a:lstStyle/>
          <a:p>
            <a:r>
              <a:rPr lang="en-US" sz="1600" dirty="0" err="1" smtClean="0">
                <a:solidFill>
                  <a:srgbClr val="000000"/>
                </a:solidFill>
              </a:rPr>
              <a:t>Rurality</a:t>
            </a:r>
            <a:endParaRPr lang="en-US" sz="1200" dirty="0">
              <a:solidFill>
                <a:srgbClr val="000000"/>
              </a:solidFill>
            </a:endParaRPr>
          </a:p>
        </p:txBody>
      </p:sp>
    </p:spTree>
    <p:extLst>
      <p:ext uri="{BB962C8B-B14F-4D97-AF65-F5344CB8AC3E}">
        <p14:creationId xmlns:p14="http://schemas.microsoft.com/office/powerpoint/2010/main" val="26872574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2317</TotalTime>
  <Words>870</Words>
  <Application>Microsoft Office PowerPoint</Application>
  <PresentationFormat>On-screen Show (4:3)</PresentationFormat>
  <Paragraphs>123</Paragraphs>
  <Slides>14</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Arial Narrow</vt:lpstr>
      <vt:lpstr>Calibri</vt:lpstr>
      <vt:lpstr>Mangal</vt:lpstr>
      <vt:lpstr>Myriad Pro</vt:lpstr>
      <vt:lpstr>Clarity</vt:lpstr>
      <vt:lpstr>1_Office Theme</vt:lpstr>
      <vt:lpstr>Charting Knowledge into Practice: Assessing Opioid &amp;Chronic Pain Management Performance in ECHO Ontario, a Retrospective Chart Review</vt:lpstr>
      <vt:lpstr>Faculty/Presenter Disclosure Slide </vt:lpstr>
      <vt:lpstr>Learning objectives</vt:lpstr>
      <vt:lpstr>Background</vt:lpstr>
      <vt:lpstr>ECHO Pain Achievements</vt:lpstr>
      <vt:lpstr>Family MD on Chronic Pain Patients</vt:lpstr>
      <vt:lpstr>Chart review - Introduction</vt:lpstr>
      <vt:lpstr>Chart review - Methods</vt:lpstr>
      <vt:lpstr>Chart review – Preliminary Results (n = 14)</vt:lpstr>
      <vt:lpstr>Chart review – Preliminary Results</vt:lpstr>
      <vt:lpstr>Chart review – Preliminary Results</vt:lpstr>
      <vt:lpstr>Chart review - Conclusions</vt:lpstr>
      <vt:lpstr>Discussion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Charting Knowledge into Practice: Assessing Opioid and Chronic Pain Management Performance in ECHO Ontario, a Retrospective Chart Review</dc:title>
  <dc:creator>Bayley Ostenfeldt</dc:creator>
  <cp:lastModifiedBy>Lyne Morvan</cp:lastModifiedBy>
  <cp:revision>22</cp:revision>
  <dcterms:created xsi:type="dcterms:W3CDTF">2017-09-25T17:02:22Z</dcterms:created>
  <dcterms:modified xsi:type="dcterms:W3CDTF">2017-10-10T14:11:00Z</dcterms:modified>
</cp:coreProperties>
</file>