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5" r:id="rId12"/>
    <p:sldId id="264" r:id="rId13"/>
    <p:sldId id="279" r:id="rId14"/>
    <p:sldId id="281" r:id="rId15"/>
    <p:sldId id="266" r:id="rId16"/>
    <p:sldId id="267" r:id="rId17"/>
    <p:sldId id="268" r:id="rId18"/>
    <p:sldId id="269" r:id="rId19"/>
    <p:sldId id="275" r:id="rId20"/>
    <p:sldId id="276" r:id="rId21"/>
    <p:sldId id="277" r:id="rId22"/>
    <p:sldId id="272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714488"/>
            <a:ext cx="6315092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3470263"/>
            <a:ext cx="52006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1600200"/>
            <a:ext cx="65436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D917C-D772-4AF5-945B-5DFA2AE13917}" type="datetimeFigureOut">
              <a:rPr lang="en-US" smtClean="0"/>
              <a:pPr/>
              <a:t>10/10/2017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FB19-51A9-45B7-9B52-E335B3B9680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1052736"/>
            <a:ext cx="7200800" cy="2131777"/>
          </a:xfrm>
        </p:spPr>
        <p:txBody>
          <a:bodyPr>
            <a:normAutofit/>
          </a:bodyPr>
          <a:lstStyle/>
          <a:p>
            <a:r>
              <a:rPr lang="en-CA" dirty="0"/>
              <a:t>Results of the First In Vivo HyperCEST MRI Detection of a Hyperpolarized Xenon Biosensor, Cucurbit[6]uril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175360"/>
            <a:ext cx="6696744" cy="1117736"/>
          </a:xfrm>
        </p:spPr>
        <p:txBody>
          <a:bodyPr>
            <a:normAutofit/>
          </a:bodyPr>
          <a:lstStyle/>
          <a:p>
            <a:pPr algn="l"/>
            <a:r>
              <a:rPr lang="en-CA" sz="3100" dirty="0" smtClean="0">
                <a:solidFill>
                  <a:schemeClr val="tx1"/>
                </a:solidFill>
                <a:latin typeface="Calibri"/>
              </a:rPr>
              <a:t>Francis Hane</a:t>
            </a:r>
            <a:r>
              <a:rPr lang="en-CA" sz="3100" baseline="30000" dirty="0" smtClean="0">
                <a:solidFill>
                  <a:schemeClr val="tx1"/>
                </a:solidFill>
                <a:latin typeface="Calibri"/>
              </a:rPr>
              <a:t>1,2</a:t>
            </a:r>
            <a:r>
              <a:rPr lang="en-CA" sz="3100" dirty="0" smtClean="0">
                <a:solidFill>
                  <a:schemeClr val="tx1"/>
                </a:solidFill>
                <a:latin typeface="Calibri"/>
              </a:rPr>
              <a:t>, Tao Li</a:t>
            </a:r>
            <a:r>
              <a:rPr lang="en-CA" sz="3100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CA" sz="3100" dirty="0" smtClean="0">
                <a:solidFill>
                  <a:schemeClr val="tx1"/>
                </a:solidFill>
                <a:latin typeface="Calibri"/>
              </a:rPr>
              <a:t>, Peter Smylie</a:t>
            </a:r>
            <a:r>
              <a:rPr lang="en-CA" sz="3100" baseline="30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CA" sz="3100" dirty="0" smtClean="0">
                <a:solidFill>
                  <a:schemeClr val="tx1"/>
                </a:solidFill>
                <a:latin typeface="Calibri"/>
              </a:rPr>
              <a:t>, Mitchell Albert</a:t>
            </a:r>
            <a:r>
              <a:rPr lang="en-CA" sz="3100" baseline="30000" dirty="0" smtClean="0">
                <a:solidFill>
                  <a:schemeClr val="tx1"/>
                </a:solidFill>
                <a:latin typeface="Calibri"/>
              </a:rPr>
              <a:t>1,2,3</a:t>
            </a:r>
            <a:endParaRPr lang="en-CA" sz="3100" baseline="30000" dirty="0">
              <a:solidFill>
                <a:schemeClr val="tx1"/>
              </a:solidFill>
              <a:latin typeface="Calibri"/>
            </a:endParaRPr>
          </a:p>
          <a:p>
            <a:pPr lvl="0" algn="l"/>
            <a:endParaRPr lang="en-CA" sz="4800" baseline="30000" dirty="0">
              <a:solidFill>
                <a:schemeClr val="tx1"/>
              </a:solidFill>
              <a:latin typeface="Calibri"/>
            </a:endParaRPr>
          </a:p>
          <a:p>
            <a:pPr algn="l"/>
            <a:endParaRPr lang="en-CA" sz="4800" baseline="30000" dirty="0">
              <a:solidFill>
                <a:schemeClr val="tx1"/>
              </a:solidFill>
              <a:latin typeface="Calibri"/>
            </a:endParaRPr>
          </a:p>
          <a:p>
            <a:pPr lvl="0" algn="l"/>
            <a:endParaRPr lang="en-CA" sz="4800" baseline="30000" dirty="0">
              <a:solidFill>
                <a:schemeClr val="tx1"/>
              </a:solidFill>
              <a:latin typeface="Calibri"/>
            </a:endParaRPr>
          </a:p>
          <a:p>
            <a:pPr lvl="0" algn="l"/>
            <a:endParaRPr lang="en-CA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4456731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aseline="30000" dirty="0" smtClean="0"/>
              <a:t>1</a:t>
            </a:r>
            <a:r>
              <a:rPr lang="en-CA" dirty="0" smtClean="0"/>
              <a:t> Lakehead University, Department of Chemistry, Thunder Bay ON</a:t>
            </a:r>
          </a:p>
          <a:p>
            <a:r>
              <a:rPr lang="en-CA" baseline="30000" dirty="0" smtClean="0"/>
              <a:t>2</a:t>
            </a:r>
            <a:r>
              <a:rPr lang="en-CA" dirty="0" smtClean="0"/>
              <a:t> Thunder Bay Regional Health Research Institute, Thunder Bay ON</a:t>
            </a:r>
          </a:p>
          <a:p>
            <a:r>
              <a:rPr lang="en-CA" baseline="30000" dirty="0" smtClean="0"/>
              <a:t>3</a:t>
            </a:r>
            <a:r>
              <a:rPr lang="en-CA" dirty="0" smtClean="0"/>
              <a:t> Northern Ontario School of Medicine, </a:t>
            </a:r>
            <a:r>
              <a:rPr lang="en-CA" dirty="0"/>
              <a:t>Thunder Bay </a:t>
            </a:r>
            <a:r>
              <a:rPr lang="en-CA" dirty="0" smtClean="0"/>
              <a:t>ON</a:t>
            </a:r>
            <a:endParaRPr lang="en-CA" dirty="0"/>
          </a:p>
        </p:txBody>
      </p:sp>
      <p:pic>
        <p:nvPicPr>
          <p:cNvPr id="2050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5" y="3140968"/>
            <a:ext cx="3154522" cy="2922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165" y="5949280"/>
            <a:ext cx="151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Albert, 1994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927588" cy="307974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05426" y="279252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CA" smtClean="0"/>
              <a:t>Hyperpolarized gas MRI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05426" y="1268760"/>
            <a:ext cx="641905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smtClean="0">
                <a:solidFill>
                  <a:schemeClr val="tx1"/>
                </a:solidFill>
              </a:rPr>
              <a:t>First demonstrated by my mentor, Prof. Mitchell Albert &amp; colleagues</a:t>
            </a:r>
            <a:endParaRPr lang="en-CA" sz="2000" smtClean="0">
              <a:solidFill>
                <a:schemeClr val="tx1"/>
              </a:solidFill>
            </a:endParaRPr>
          </a:p>
          <a:p>
            <a:r>
              <a:rPr lang="en-CA" sz="2400" smtClean="0">
                <a:solidFill>
                  <a:schemeClr val="tx1"/>
                </a:solidFill>
              </a:rPr>
              <a:t>Awarded Presidential Early Career Scientist Award by President Bill Clinton.</a:t>
            </a: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5" y="3140968"/>
            <a:ext cx="3154522" cy="2922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165" y="5949280"/>
            <a:ext cx="151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Albert, 1994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927588" cy="3079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40968"/>
            <a:ext cx="4927588" cy="30797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05426" y="279252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CA" smtClean="0"/>
              <a:t>Hyperpolarized gas MRI</a:t>
            </a:r>
            <a:endParaRPr lang="en-C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205426" y="1268760"/>
            <a:ext cx="6419056" cy="460851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First demonstrated by my mentor, Prof. Mitchell Albert &amp; colleagues</a:t>
            </a:r>
            <a:endParaRPr lang="en-CA" sz="20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Awarded Presidential Early Career Scientist Award by President Bill Clinton.</a:t>
            </a: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0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Hyperpolarized Chemical Exchange Saturation Transfer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6" y="1600200"/>
            <a:ext cx="4773652" cy="4525963"/>
          </a:xfrm>
        </p:spPr>
      </p:pic>
      <p:pic>
        <p:nvPicPr>
          <p:cNvPr id="6" name="Picture 2" descr="Image result for lakehead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593939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/>
              <a:t>Hane F</a:t>
            </a:r>
            <a:r>
              <a:rPr lang="en-CA" dirty="0"/>
              <a:t>, et al.  (2016). </a:t>
            </a:r>
            <a:r>
              <a:rPr lang="en-CA" i="1" dirty="0" smtClean="0"/>
              <a:t>CMMI. </a:t>
            </a:r>
            <a:r>
              <a:rPr lang="en-CA" b="1" dirty="0"/>
              <a:t>11:</a:t>
            </a:r>
            <a:r>
              <a:rPr lang="en-CA" dirty="0"/>
              <a:t> 285-290</a:t>
            </a:r>
            <a:r>
              <a:rPr lang="en-US" dirty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9384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Detection of CB6 in Blood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6264696" cy="2088232"/>
          </a:xfrm>
        </p:spPr>
      </p:pic>
      <p:sp>
        <p:nvSpPr>
          <p:cNvPr id="7" name="TextBox 6"/>
          <p:cNvSpPr txBox="1"/>
          <p:nvPr/>
        </p:nvSpPr>
        <p:spPr>
          <a:xfrm>
            <a:off x="6012160" y="42930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CB6 Present</a:t>
            </a:r>
            <a:endParaRPr lang="en-C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12943" y="4293096"/>
            <a:ext cx="129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CB6 Absent</a:t>
            </a:r>
            <a:endParaRPr lang="en-CA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732240" y="3145830"/>
            <a:ext cx="432048" cy="114726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8064388" y="3093244"/>
            <a:ext cx="324036" cy="109468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3848" y="14441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Control</a:t>
            </a:r>
            <a:endParaRPr lang="en-C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1449388"/>
            <a:ext cx="187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HyperCEST Pulse</a:t>
            </a:r>
            <a:endParaRPr lang="en-C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34801" y="1449388"/>
            <a:ext cx="182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Saturation Map</a:t>
            </a:r>
            <a:endParaRPr lang="en-CA" b="1" dirty="0"/>
          </a:p>
        </p:txBody>
      </p:sp>
      <p:pic>
        <p:nvPicPr>
          <p:cNvPr id="12" name="Picture 2" descr="Image result for lakehead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1720" y="5763517"/>
            <a:ext cx="420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/>
              <a:t>Hane F</a:t>
            </a:r>
            <a:r>
              <a:rPr lang="en-CA" dirty="0"/>
              <a:t>, et al.  (2016). </a:t>
            </a:r>
            <a:r>
              <a:rPr lang="en-CA" dirty="0" smtClean="0"/>
              <a:t>C</a:t>
            </a:r>
            <a:r>
              <a:rPr lang="en-CA" i="1" dirty="0" smtClean="0"/>
              <a:t>MMI. </a:t>
            </a:r>
            <a:r>
              <a:rPr lang="en-CA" b="1" dirty="0"/>
              <a:t>11:</a:t>
            </a:r>
            <a:r>
              <a:rPr lang="en-CA" dirty="0"/>
              <a:t> 285-290</a:t>
            </a:r>
            <a:r>
              <a:rPr lang="en-US" dirty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14435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CB6 Detection In Vivo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136" y="1635105"/>
            <a:ext cx="4773652" cy="4456153"/>
          </a:xfrm>
        </p:spPr>
      </p:pic>
      <p:pic>
        <p:nvPicPr>
          <p:cNvPr id="6" name="Picture 2" descr="Image result for lakehead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1052" y="5998925"/>
            <a:ext cx="50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Hane F, </a:t>
            </a:r>
            <a:r>
              <a:rPr lang="en-US" dirty="0"/>
              <a:t>et al (2017). </a:t>
            </a:r>
            <a:r>
              <a:rPr lang="en-US" i="1" dirty="0"/>
              <a:t>Scientific Reports. </a:t>
            </a:r>
            <a:r>
              <a:rPr lang="en-US" b="1" dirty="0"/>
              <a:t>7:</a:t>
            </a:r>
            <a:r>
              <a:rPr lang="en-US" dirty="0"/>
              <a:t> 41027.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16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CB6 Detection In Vivo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21" y="1843732"/>
            <a:ext cx="5641388" cy="2947466"/>
          </a:xfrm>
        </p:spPr>
      </p:pic>
      <p:pic>
        <p:nvPicPr>
          <p:cNvPr id="7" name="Picture 2" descr="Image result for lakehead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5877272"/>
            <a:ext cx="50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Hane F, </a:t>
            </a:r>
            <a:r>
              <a:rPr lang="en-US" dirty="0"/>
              <a:t>et al (2017). </a:t>
            </a:r>
            <a:r>
              <a:rPr lang="en-US" i="1" dirty="0"/>
              <a:t>Scientific Reports. </a:t>
            </a:r>
            <a:r>
              <a:rPr lang="en-US" b="1" dirty="0"/>
              <a:t>7:</a:t>
            </a:r>
            <a:r>
              <a:rPr lang="en-US" dirty="0"/>
              <a:t> 41027.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344343" y="1449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Control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568479" y="14490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HyperCEST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613309" y="2304815"/>
            <a:ext cx="135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Abdomen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309" y="3760221"/>
            <a:ext cx="1351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Brain</a:t>
            </a:r>
            <a:endParaRPr lang="en-CA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CB6 Detection In Vivo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1026"/>
            <a:ext cx="5588058" cy="3714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5877272"/>
            <a:ext cx="47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Hane F, </a:t>
            </a:r>
            <a:r>
              <a:rPr lang="en-US" dirty="0"/>
              <a:t>et al (2017). </a:t>
            </a:r>
            <a:r>
              <a:rPr lang="en-US" i="1" dirty="0"/>
              <a:t>Scientific Reports. </a:t>
            </a:r>
            <a:r>
              <a:rPr lang="en-US" b="1" dirty="0"/>
              <a:t>7:</a:t>
            </a:r>
            <a:r>
              <a:rPr lang="en-US" dirty="0"/>
              <a:t> 41027.</a:t>
            </a:r>
            <a:endParaRPr lang="en-CA" dirty="0"/>
          </a:p>
        </p:txBody>
      </p:sp>
      <p:pic>
        <p:nvPicPr>
          <p:cNvPr id="8" name="Picture 2" descr="Image result for lakehead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43808" y="1554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Control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630851" y="155466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HyperCEST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159011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Saturation Map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83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CB6 Detection In Vivo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094258" y="5990295"/>
            <a:ext cx="50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Hane F, </a:t>
            </a:r>
            <a:r>
              <a:rPr lang="en-US" dirty="0"/>
              <a:t>et al (2017). </a:t>
            </a:r>
            <a:r>
              <a:rPr lang="en-US" i="1" dirty="0"/>
              <a:t>Scientific Reports. </a:t>
            </a:r>
            <a:r>
              <a:rPr lang="en-US" b="1" dirty="0"/>
              <a:t>7:</a:t>
            </a:r>
            <a:r>
              <a:rPr lang="en-US" dirty="0"/>
              <a:t> 41027.</a:t>
            </a:r>
            <a:endParaRPr lang="en-CA" dirty="0"/>
          </a:p>
        </p:txBody>
      </p:sp>
      <p:pic>
        <p:nvPicPr>
          <p:cNvPr id="8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72" y="1916832"/>
            <a:ext cx="654782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CB6 Detection In Vivo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094258" y="5990295"/>
            <a:ext cx="504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Hane F, </a:t>
            </a:r>
            <a:r>
              <a:rPr lang="en-US" dirty="0"/>
              <a:t>et al (2017). </a:t>
            </a:r>
            <a:r>
              <a:rPr lang="en-US" i="1" dirty="0"/>
              <a:t>Scientific Reports. </a:t>
            </a:r>
            <a:r>
              <a:rPr lang="en-US" b="1" dirty="0"/>
              <a:t>7:</a:t>
            </a:r>
            <a:r>
              <a:rPr lang="en-US" dirty="0"/>
              <a:t> 41027.</a:t>
            </a:r>
            <a:endParaRPr lang="en-CA" dirty="0"/>
          </a:p>
        </p:txBody>
      </p:sp>
      <p:pic>
        <p:nvPicPr>
          <p:cNvPr id="8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72" y="1916832"/>
            <a:ext cx="6547828" cy="324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426" y="1268760"/>
            <a:ext cx="6419056" cy="460851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Further optimize techniques to continue to increase detection sensitivity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Conjugate with affinity tags to detect different diseases in the body</a:t>
            </a:r>
            <a:endParaRPr lang="en-CA" sz="2000" dirty="0" smtClean="0">
              <a:solidFill>
                <a:schemeClr val="tx1"/>
              </a:solidFill>
            </a:endParaRP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Faculty/Presenter </a:t>
            </a:r>
            <a:r>
              <a:rPr lang="en-CA" dirty="0" smtClean="0"/>
              <a:t>Disclosure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3470262"/>
            <a:ext cx="5200664" cy="2479017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 smtClean="0">
                <a:solidFill>
                  <a:schemeClr val="tx1"/>
                </a:solidFill>
                <a:latin typeface="Calibri"/>
              </a:rPr>
              <a:t>Presenter: </a:t>
            </a:r>
            <a:r>
              <a:rPr lang="en-CA" sz="2400" dirty="0" smtClean="0">
                <a:solidFill>
                  <a:schemeClr val="tx1"/>
                </a:solidFill>
                <a:latin typeface="Calibri"/>
              </a:rPr>
              <a:t>Francis Hane</a:t>
            </a:r>
            <a:endParaRPr lang="en-CA" sz="2400" dirty="0">
              <a:solidFill>
                <a:schemeClr val="tx1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endParaRPr lang="en-CA" sz="2400" b="1" dirty="0">
              <a:solidFill>
                <a:prstClr val="black"/>
              </a:solidFill>
              <a:latin typeface="Calibri"/>
            </a:endParaRPr>
          </a:p>
          <a:p>
            <a:pPr marL="342900" lvl="0" indent="-342900" algn="l">
              <a:buFont typeface="Arial" pitchFamily="34" charset="0"/>
              <a:buChar char="•"/>
            </a:pPr>
            <a:r>
              <a:rPr lang="en-CA" sz="2400" b="1" dirty="0">
                <a:solidFill>
                  <a:prstClr val="black"/>
                </a:solidFill>
                <a:latin typeface="Calibri"/>
              </a:rPr>
              <a:t>Relationships with commercial interests</a:t>
            </a:r>
            <a:r>
              <a:rPr lang="en-CA" sz="2400" b="1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CA" sz="2000" b="1" dirty="0" smtClean="0">
                <a:solidFill>
                  <a:prstClr val="black"/>
                </a:solidFill>
                <a:latin typeface="Calibri"/>
              </a:rPr>
              <a:t>Patent with the US Patent Office and the EU Patent Office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CA" sz="2000" b="1" dirty="0" smtClean="0">
                <a:solidFill>
                  <a:prstClr val="black"/>
                </a:solidFill>
                <a:latin typeface="Calibri"/>
              </a:rPr>
              <a:t>Patent Issued to </a:t>
            </a:r>
            <a:r>
              <a:rPr lang="en-CA" sz="2000" b="1" dirty="0" err="1" smtClean="0">
                <a:solidFill>
                  <a:prstClr val="black"/>
                </a:solidFill>
                <a:latin typeface="Calibri"/>
              </a:rPr>
              <a:t>Drs</a:t>
            </a:r>
            <a:r>
              <a:rPr lang="en-CA" sz="2000" b="1" dirty="0" smtClean="0">
                <a:solidFill>
                  <a:prstClr val="black"/>
                </a:solidFill>
                <a:latin typeface="Calibri"/>
              </a:rPr>
              <a:t> Mitchell Albert and Francis Hane</a:t>
            </a:r>
            <a:endParaRPr lang="en-CA" sz="2000" b="1" dirty="0">
              <a:solidFill>
                <a:prstClr val="black"/>
              </a:solidFill>
              <a:latin typeface="Calibri"/>
            </a:endParaRPr>
          </a:p>
          <a:p>
            <a:endParaRPr lang="en-CA" dirty="0"/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5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1556793"/>
            <a:ext cx="6481373" cy="1728191"/>
          </a:xfrm>
        </p:spPr>
        <p:txBody>
          <a:bodyPr>
            <a:normAutofit lnSpcReduction="10000"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Albert Group</a:t>
            </a:r>
          </a:p>
          <a:p>
            <a:r>
              <a:rPr lang="en-CA" sz="2400" dirty="0">
                <a:solidFill>
                  <a:schemeClr val="tx1"/>
                </a:solidFill>
              </a:rPr>
              <a:t>Trista King, </a:t>
            </a:r>
            <a:r>
              <a:rPr lang="en-CA" sz="2400" dirty="0" smtClean="0">
                <a:solidFill>
                  <a:schemeClr val="tx1"/>
                </a:solidFill>
              </a:rPr>
              <a:t>RVT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Prof. Brenton De </a:t>
            </a:r>
            <a:r>
              <a:rPr lang="en-CA" sz="2400" dirty="0" err="1" smtClean="0">
                <a:solidFill>
                  <a:schemeClr val="tx1"/>
                </a:solidFill>
              </a:rPr>
              <a:t>Boef</a:t>
            </a:r>
            <a:endParaRPr lang="en-CA" sz="24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Dr. Patricia Alderson, DVT</a:t>
            </a:r>
          </a:p>
        </p:txBody>
      </p:sp>
      <p:pic>
        <p:nvPicPr>
          <p:cNvPr id="1026" name="Picture 2" descr="Image result for bright focus foundati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525" y="3128719"/>
            <a:ext cx="4527460" cy="15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nadian institutes for health resear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75" y="4655362"/>
            <a:ext cx="2238425" cy="138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tural sciences and engineering research council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85" y="4869160"/>
            <a:ext cx="2900353" cy="11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lakehead university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nd of presentation me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417638"/>
            <a:ext cx="6029292" cy="452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Mitigating Potential </a:t>
            </a:r>
            <a:r>
              <a:rPr lang="en-CA" dirty="0" smtClean="0"/>
              <a:t>Bias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Dissemination &amp; peer review occurred prior to patent application.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Molecular 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3701007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Provides functional information inside the body.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Can determine the presence or severity of disease without surgery or biopsies.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May provide personalized care.</a:t>
            </a:r>
            <a:endParaRPr lang="en-CA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1700808"/>
            <a:ext cx="2550990" cy="3107805"/>
          </a:xfrm>
          <a:prstGeom prst="rect">
            <a:avLst/>
          </a:prstGeom>
        </p:spPr>
      </p:pic>
      <p:pic>
        <p:nvPicPr>
          <p:cNvPr id="5" name="Picture 2" descr="Image result for lakehead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5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Molecular 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08" y="4941168"/>
            <a:ext cx="6419056" cy="1512168"/>
          </a:xfrm>
        </p:spPr>
        <p:txBody>
          <a:bodyPr>
            <a:normAutofit fontScale="77500" lnSpcReduction="20000"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Very small concentrations of radiotracers are injected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</a:rPr>
              <a:t>Bind to certain molecules in the body</a:t>
            </a:r>
            <a:endParaRPr lang="en-CA" sz="2000" dirty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Detected using positron emission tomography (PET) or other imaging modalities.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Different radiotracers may differentiate diseases.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68287"/>
            <a:ext cx="3888432" cy="2662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68287"/>
            <a:ext cx="2950161" cy="2393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2160" y="4541553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 err="1">
                <a:latin typeface="Myriad Pro"/>
              </a:rPr>
              <a:t>Berthet</a:t>
            </a:r>
            <a:r>
              <a:rPr lang="en-CA" sz="1200" b="1" dirty="0">
                <a:latin typeface="Myriad Pro"/>
              </a:rPr>
              <a:t>, L </a:t>
            </a:r>
            <a:r>
              <a:rPr lang="en-CA" sz="1200" dirty="0">
                <a:latin typeface="Myriad Pro"/>
              </a:rPr>
              <a:t>(2013) J </a:t>
            </a:r>
            <a:r>
              <a:rPr lang="en-CA" sz="1200" dirty="0" err="1">
                <a:latin typeface="Myriad Pro"/>
              </a:rPr>
              <a:t>Nucl</a:t>
            </a:r>
            <a:r>
              <a:rPr lang="en-CA" sz="1200" dirty="0">
                <a:latin typeface="Myriad Pro"/>
              </a:rPr>
              <a:t> Med </a:t>
            </a:r>
            <a:r>
              <a:rPr lang="en-CA" sz="1200" b="1" dirty="0">
                <a:latin typeface="Myriad Pro"/>
              </a:rPr>
              <a:t>54</a:t>
            </a:r>
            <a:r>
              <a:rPr lang="en-CA" sz="1200" dirty="0">
                <a:latin typeface="Myriad Pro"/>
              </a:rPr>
              <a:t>:1244-1250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08" y="4437112"/>
            <a:ext cx="257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https://mi.wisc.edu/</a:t>
            </a:r>
          </a:p>
        </p:txBody>
      </p:sp>
      <p:pic>
        <p:nvPicPr>
          <p:cNvPr id="8" name="Picture 2" descr="Image result for lakehead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Molecular Imaging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553" y="1988840"/>
            <a:ext cx="6932802" cy="28083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dirty="0" smtClean="0">
                <a:solidFill>
                  <a:schemeClr val="tx1"/>
                </a:solidFill>
              </a:rPr>
              <a:t>Unfortunately, many of these techniques use ionizing radiation, have poor resolution, and rely on other imaging modalities (i.e. CT) to localize pathogenic tissues.</a:t>
            </a:r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7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Molecular Imaging using MRI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426" y="1268760"/>
            <a:ext cx="6419056" cy="460851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Magnetic Resonance Imaging (MRI)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</a:rPr>
              <a:t>high resolution, low sensitivity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</a:rPr>
              <a:t>no ionizing radiation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Need to increase sensitivity to make MRI a usable molecular imaging modality</a:t>
            </a: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6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Hyperpolarized gas MRI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426" y="1268760"/>
            <a:ext cx="6419056" cy="460851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A noble gas, such as xenon-129, is polarized by exchanging the quantum spin between an excited alkali vapour (</a:t>
            </a:r>
            <a:r>
              <a:rPr lang="en-CA" sz="2400" dirty="0" err="1" smtClean="0">
                <a:solidFill>
                  <a:schemeClr val="tx1"/>
                </a:solidFill>
              </a:rPr>
              <a:t>Rb</a:t>
            </a:r>
            <a:r>
              <a:rPr lang="en-CA" sz="2400" dirty="0" smtClean="0">
                <a:solidFill>
                  <a:schemeClr val="tx1"/>
                </a:solidFill>
              </a:rPr>
              <a:t>) and the </a:t>
            </a:r>
            <a:r>
              <a:rPr lang="en-CA" sz="2400" dirty="0">
                <a:solidFill>
                  <a:schemeClr val="tx1"/>
                </a:solidFill>
              </a:rPr>
              <a:t>n</a:t>
            </a:r>
            <a:r>
              <a:rPr lang="en-CA" sz="2400" dirty="0" smtClean="0">
                <a:solidFill>
                  <a:schemeClr val="tx1"/>
                </a:solidFill>
              </a:rPr>
              <a:t>oble gas</a:t>
            </a:r>
          </a:p>
          <a:p>
            <a:pPr lvl="1"/>
            <a:r>
              <a:rPr lang="en-CA" sz="2000" dirty="0" smtClean="0">
                <a:solidFill>
                  <a:schemeClr val="tx1"/>
                </a:solidFill>
              </a:rPr>
              <a:t>10</a:t>
            </a:r>
            <a:r>
              <a:rPr lang="en-CA" sz="2000" baseline="30000" dirty="0" smtClean="0">
                <a:solidFill>
                  <a:schemeClr val="tx1"/>
                </a:solidFill>
              </a:rPr>
              <a:t>5</a:t>
            </a:r>
            <a:r>
              <a:rPr lang="en-CA" sz="2000" dirty="0" smtClean="0">
                <a:solidFill>
                  <a:schemeClr val="tx1"/>
                </a:solidFill>
              </a:rPr>
              <a:t> increase in sensitivity</a:t>
            </a:r>
          </a:p>
        </p:txBody>
      </p:sp>
      <p:pic>
        <p:nvPicPr>
          <p:cNvPr id="4" name="Picture 2" descr="Image result for lakehead 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5" y="2450666"/>
            <a:ext cx="1467693" cy="14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under Bay Regional Health Research Instit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2"/>
          <a:stretch/>
        </p:blipFill>
        <p:spPr bwMode="auto">
          <a:xfrm>
            <a:off x="45764" y="3944887"/>
            <a:ext cx="1736205" cy="92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xenon hyperpolariz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00" y="3163925"/>
            <a:ext cx="5988107" cy="29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5426" y="1268760"/>
            <a:ext cx="6419056" cy="460851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First demonstrated by my mentor, Prof. Mitchell Albert &amp; colleagues</a:t>
            </a:r>
            <a:endParaRPr lang="en-CA" sz="2000" dirty="0" smtClean="0">
              <a:solidFill>
                <a:schemeClr val="tx1"/>
              </a:solidFill>
            </a:endParaRPr>
          </a:p>
          <a:p>
            <a:r>
              <a:rPr lang="en-CA" sz="2400" dirty="0" smtClean="0">
                <a:solidFill>
                  <a:schemeClr val="tx1"/>
                </a:solidFill>
              </a:rPr>
              <a:t>Awarded Presidential Early Career Scientist Award by President Bill Clinton.</a:t>
            </a:r>
          </a:p>
          <a:p>
            <a:endParaRPr lang="en-CA" sz="24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5" y="3140968"/>
            <a:ext cx="3154522" cy="29228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165" y="5949280"/>
            <a:ext cx="1514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Albert, 1994</a:t>
            </a:r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5426" y="279252"/>
            <a:ext cx="65436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r>
              <a:rPr lang="en-CA" dirty="0" smtClean="0"/>
              <a:t>Hyperpolarized gas MRI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887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udience1 xmlns="00f0e45c-c332-4237-8edc-2b94bdb09d1d"/>
    <Site xmlns="00f0e45c-c332-4237-8edc-2b94bdb09d1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A959F069336418FC308D1300A4769" ma:contentTypeVersion="10" ma:contentTypeDescription="Create a new document." ma:contentTypeScope="" ma:versionID="3401db9e7ab7e33fff25f84c43ada951">
  <xsd:schema xmlns:xsd="http://www.w3.org/2001/XMLSchema" xmlns:p="http://schemas.microsoft.com/office/2006/metadata/properties" xmlns:ns2="00f0e45c-c332-4237-8edc-2b94bdb09d1d" targetNamespace="http://schemas.microsoft.com/office/2006/metadata/properties" ma:root="true" ma:fieldsID="89085dafed11984460195c72a8f22cd1" ns2:_="">
    <xsd:import namespace="00f0e45c-c332-4237-8edc-2b94bdb09d1d"/>
    <xsd:element name="properties">
      <xsd:complexType>
        <xsd:sequence>
          <xsd:element name="documentManagement">
            <xsd:complexType>
              <xsd:all>
                <xsd:element ref="ns2:Audience1" minOccurs="0"/>
                <xsd:element ref="ns2:Si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0f0e45c-c332-4237-8edc-2b94bdb09d1d" elementFormDefault="qualified">
    <xsd:import namespace="http://schemas.microsoft.com/office/2006/documentManagement/types"/>
    <xsd:element name="Audience1" ma:index="8" nillable="true" ma:displayName="Audience" ma:description="Use this feature if you want to target the audience areas (Faculty, Learners, Staff, Partners) with this content on their respective audience pages. Choose 'None' if you do not.&#10; &#10;NOTE: Targeting your content to audiences will not override any permissions on that content." ma:hidden="true" ma:internalName="Audience1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aculty"/>
                    <xsd:enumeration value="Learners"/>
                    <xsd:enumeration value="Staff"/>
                    <xsd:enumeration value="Partners"/>
                    <xsd:enumeration value="None"/>
                  </xsd:restriction>
                </xsd:simpleType>
              </xsd:element>
            </xsd:sequence>
          </xsd:extension>
        </xsd:complexContent>
      </xsd:complexType>
    </xsd:element>
    <xsd:element name="Site" ma:index="9" nillable="true" ma:displayName="Site" ma:description="Used to let people know what site your targeted content came from. As well helps with MyNOSM Search thus it's manditory." ma:hidden="true" ma:internalName="Site" ma:readOnly="false">
      <xsd:simpleType>
        <xsd:restriction base="dms:Text">
          <xsd:maxLength value="5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C2AFD59-616F-4576-972F-FBEDD9148728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00f0e45c-c332-4237-8edc-2b94bdb09d1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174FA5-327D-4B22-9596-DF299F29A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F5056E-E2FD-4838-BEB8-03ED64112C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e45c-c332-4237-8edc-2b94bdb09d1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556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Myriad Pro</vt:lpstr>
      <vt:lpstr>Office Theme</vt:lpstr>
      <vt:lpstr>Results of the First In Vivo HyperCEST MRI Detection of a Hyperpolarized Xenon Biosensor, Cucurbit[6]uril</vt:lpstr>
      <vt:lpstr>Faculty/Presenter Disclosure</vt:lpstr>
      <vt:lpstr>Mitigating Potential Bias </vt:lpstr>
      <vt:lpstr>Molecular Imaging</vt:lpstr>
      <vt:lpstr>Molecular Imaging</vt:lpstr>
      <vt:lpstr>Molecular Imaging</vt:lpstr>
      <vt:lpstr>Molecular Imaging using MRI</vt:lpstr>
      <vt:lpstr>Hyperpolarized gas MRI</vt:lpstr>
      <vt:lpstr>PowerPoint Presentation</vt:lpstr>
      <vt:lpstr>PowerPoint Presentation</vt:lpstr>
      <vt:lpstr>PowerPoint Presentation</vt:lpstr>
      <vt:lpstr>Hyperpolarized Chemical Exchange Saturation Transfer</vt:lpstr>
      <vt:lpstr>Detection of CB6 in Blood</vt:lpstr>
      <vt:lpstr>CB6 Detection In Vivo</vt:lpstr>
      <vt:lpstr>CB6 Detection In Vivo</vt:lpstr>
      <vt:lpstr>CB6 Detection In Vivo</vt:lpstr>
      <vt:lpstr>CB6 Detection In Vivo</vt:lpstr>
      <vt:lpstr>CB6 Detection In Vivo</vt:lpstr>
      <vt:lpstr>Future Work</vt:lpstr>
      <vt:lpstr>Acknowledgements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NOSM Poweroint Template Standard</dc:title>
  <dc:creator>Mat</dc:creator>
  <cp:lastModifiedBy>Lyne Morvan</cp:lastModifiedBy>
  <cp:revision>27</cp:revision>
  <dcterms:created xsi:type="dcterms:W3CDTF">2010-03-23T19:45:54Z</dcterms:created>
  <dcterms:modified xsi:type="dcterms:W3CDTF">2017-10-10T13:12:21Z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0x010100425A959F069336418FC308D1300A4769</vt:lpwstr>
  </property>
</Properties>
</file>