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82" r:id="rId4"/>
    <p:sldId id="284" r:id="rId5"/>
    <p:sldId id="285" r:id="rId6"/>
    <p:sldId id="283" r:id="rId7"/>
    <p:sldId id="286" r:id="rId8"/>
    <p:sldId id="288" r:id="rId9"/>
    <p:sldId id="287" r:id="rId10"/>
    <p:sldId id="260" r:id="rId11"/>
    <p:sldId id="290" r:id="rId12"/>
    <p:sldId id="265" r:id="rId13"/>
    <p:sldId id="291" r:id="rId14"/>
    <p:sldId id="267" r:id="rId15"/>
    <p:sldId id="268" r:id="rId16"/>
    <p:sldId id="269" r:id="rId17"/>
    <p:sldId id="279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03" autoAdjust="0"/>
  </p:normalViewPr>
  <p:slideViewPr>
    <p:cSldViewPr>
      <p:cViewPr varScale="1">
        <p:scale>
          <a:sx n="117" d="100"/>
          <a:sy n="117" d="100"/>
        </p:scale>
        <p:origin x="8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1AB2-DE51-4E42-8908-FBDF7C8D1D7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84EAE-E40D-4096-8217-26325F6CE3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825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4EAE-E40D-4096-8217-26325F6CE36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32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342-7AF0-4EF9-8692-6F30F3F2FD4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202-8444-47D4-9EC7-839353C93A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15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342-7AF0-4EF9-8692-6F30F3F2FD4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202-8444-47D4-9EC7-839353C93A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765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342-7AF0-4EF9-8692-6F30F3F2FD4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202-8444-47D4-9EC7-839353C93A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6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1714488"/>
            <a:ext cx="6315092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3470263"/>
            <a:ext cx="5200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7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4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2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1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2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33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92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3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342-7AF0-4EF9-8692-6F30F3F2FD4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202-8444-47D4-9EC7-839353C93A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818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23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74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8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342-7AF0-4EF9-8692-6F30F3F2FD4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202-8444-47D4-9EC7-839353C93A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858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342-7AF0-4EF9-8692-6F30F3F2FD4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202-8444-47D4-9EC7-839353C93A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56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342-7AF0-4EF9-8692-6F30F3F2FD4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202-8444-47D4-9EC7-839353C93A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52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342-7AF0-4EF9-8692-6F30F3F2FD4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202-8444-47D4-9EC7-839353C93A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31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342-7AF0-4EF9-8692-6F30F3F2FD4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202-8444-47D4-9EC7-839353C93A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18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342-7AF0-4EF9-8692-6F30F3F2FD4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202-8444-47D4-9EC7-839353C93A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040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342-7AF0-4EF9-8692-6F30F3F2FD4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202-8444-47D4-9EC7-839353C93A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88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B342-7AF0-4EF9-8692-6F30F3F2FD41}" type="datetimeFigureOut">
              <a:rPr lang="en-CA" smtClean="0"/>
              <a:t>29/05/2015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0202-8444-47D4-9EC7-839353C93A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997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08" y="1600200"/>
            <a:ext cx="65436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3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b="17143"/>
          <a:stretch>
            <a:fillRect/>
          </a:stretch>
        </p:blipFill>
        <p:spPr bwMode="auto">
          <a:xfrm>
            <a:off x="-19050" y="3813175"/>
            <a:ext cx="91630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2063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2064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2065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6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7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8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69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2052" name="Group 30"/>
          <p:cNvGrpSpPr>
            <a:grpSpLocks/>
          </p:cNvGrpSpPr>
          <p:nvPr/>
        </p:nvGrpSpPr>
        <p:grpSpPr bwMode="auto">
          <a:xfrm>
            <a:off x="-26988" y="5365750"/>
            <a:ext cx="9182101" cy="1492250"/>
            <a:chOff x="360" y="17639"/>
            <a:chExt cx="15149" cy="2701"/>
          </a:xfrm>
        </p:grpSpPr>
        <p:sp>
          <p:nvSpPr>
            <p:cNvPr id="2057" name="Freeform 31"/>
            <p:cNvSpPr>
              <a:spLocks/>
            </p:cNvSpPr>
            <p:nvPr/>
          </p:nvSpPr>
          <p:spPr bwMode="auto">
            <a:xfrm>
              <a:off x="389" y="17639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8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81908429 h 980"/>
                <a:gd name="T2" fmla="*/ 2147483647 w 3168"/>
                <a:gd name="T3" fmla="*/ 13463643 h 980"/>
                <a:gd name="T4" fmla="*/ 0 w 3168"/>
                <a:gd name="T5" fmla="*/ 14726772 h 980"/>
                <a:gd name="T6" fmla="*/ 0 w 3168"/>
                <a:gd name="T7" fmla="*/ 81908429 h 980"/>
                <a:gd name="T8" fmla="*/ 2147483647 w 3168"/>
                <a:gd name="T9" fmla="*/ 81908429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9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0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1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2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2053" name="Picture 36" descr="amri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665163"/>
            <a:ext cx="310673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37"/>
          <p:cNvSpPr txBox="1">
            <a:spLocks noChangeArrowheads="1"/>
          </p:cNvSpPr>
          <p:nvPr/>
        </p:nvSpPr>
        <p:spPr bwMode="auto">
          <a:xfrm>
            <a:off x="4979988" y="2420938"/>
            <a:ext cx="4164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800" b="1" i="1">
                <a:solidFill>
                  <a:srgbClr val="999A9A"/>
                </a:solidFill>
              </a:rPr>
              <a:t>Translating Science for a Healthier North</a:t>
            </a:r>
            <a:endParaRPr lang="en-US" altLang="en-US" sz="1800" b="1" i="1">
              <a:solidFill>
                <a:srgbClr val="999A9A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41338" y="2852738"/>
            <a:ext cx="8062912" cy="831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2400" b="1" dirty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Serum anti-VacA </a:t>
            </a:r>
            <a:r>
              <a:rPr lang="en-CA" sz="2400" b="1" dirty="0" smtClean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IgG and IgA antibodies </a:t>
            </a:r>
            <a:r>
              <a:rPr lang="en-CA" sz="2400" b="1" dirty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as markers of </a:t>
            </a:r>
            <a:r>
              <a:rPr lang="en-CA" sz="2400" b="1" i="1" dirty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H. pylori </a:t>
            </a:r>
            <a:r>
              <a:rPr lang="en-CA" sz="2400" b="1" dirty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infection</a:t>
            </a:r>
            <a:r>
              <a:rPr lang="en-CA" sz="2400" b="1" i="1" dirty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CA" sz="2400" b="1" dirty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and disease </a:t>
            </a:r>
            <a:r>
              <a:rPr lang="en-CA" sz="2400" b="1" dirty="0" smtClean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progression</a:t>
            </a:r>
            <a:endParaRPr lang="en-CA" sz="2400" b="1" dirty="0">
              <a:effectLst>
                <a:outerShdw dist="38100" sx="1000" sy="1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6" name="Text Box 23"/>
          <p:cNvSpPr txBox="1">
            <a:spLocks noChangeArrowheads="1"/>
          </p:cNvSpPr>
          <p:nvPr/>
        </p:nvSpPr>
        <p:spPr bwMode="auto">
          <a:xfrm>
            <a:off x="2339752" y="5879594"/>
            <a:ext cx="443468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dirty="0" smtClean="0">
                <a:solidFill>
                  <a:schemeClr val="bg1"/>
                </a:solidFill>
              </a:rPr>
              <a:t>Northern Health Research Conference 2015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b="1" dirty="0" smtClean="0">
                <a:solidFill>
                  <a:schemeClr val="bg1"/>
                </a:solidFill>
              </a:rPr>
              <a:t>Dr. Elizabeth Acosta-Ramirez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10260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0261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10262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3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4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5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6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0243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10254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5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6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7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8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9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4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674732"/>
            <a:ext cx="8856538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CA" sz="2800" b="1" dirty="0" smtClean="0">
                <a:solidFill>
                  <a:srgbClr val="002060"/>
                </a:solidFill>
                <a:latin typeface="+mj-lt"/>
              </a:rPr>
              <a:t>Is there a marker that can  be used to identify patients infected with </a:t>
            </a:r>
            <a:r>
              <a:rPr lang="en-CA" sz="2800" b="1" i="1" dirty="0" smtClean="0">
                <a:solidFill>
                  <a:srgbClr val="002060"/>
                </a:solidFill>
                <a:latin typeface="+mj-lt"/>
              </a:rPr>
              <a:t>H. pylori  </a:t>
            </a:r>
            <a:r>
              <a:rPr lang="en-CA" sz="2800" b="1" dirty="0" smtClean="0">
                <a:solidFill>
                  <a:srgbClr val="002060"/>
                </a:solidFill>
                <a:latin typeface="+mj-lt"/>
              </a:rPr>
              <a:t>that have increased susceptibility to develop gastric cancer?</a:t>
            </a:r>
            <a:endParaRPr lang="en-CA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2" name="Picture 21" descr="New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49" y="5200791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9233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9234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9235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36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37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38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39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9219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9227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28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29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0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1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2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9220" name="Title 1"/>
          <p:cNvSpPr txBox="1">
            <a:spLocks/>
          </p:cNvSpPr>
          <p:nvPr/>
        </p:nvSpPr>
        <p:spPr bwMode="auto">
          <a:xfrm>
            <a:off x="468313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Study volunteers</a:t>
            </a:r>
            <a:endParaRPr lang="en-US" altLang="en-US" sz="2400" dirty="0">
              <a:solidFill>
                <a:srgbClr val="00206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22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4672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2171700"/>
            <a:ext cx="34099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New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49" y="5200791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6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4302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4303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4304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5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6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7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8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4099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4296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7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8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9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0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1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00" name="Title 1"/>
          <p:cNvSpPr txBox="1">
            <a:spLocks/>
          </p:cNvSpPr>
          <p:nvPr/>
        </p:nvSpPr>
        <p:spPr bwMode="auto">
          <a:xfrm>
            <a:off x="468313" y="4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Distribution of </a:t>
            </a:r>
            <a:r>
              <a:rPr lang="en-US" altLang="en-US" sz="2400" b="1" i="1" dirty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H. pylori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in patients from HSN</a:t>
            </a:r>
            <a:endParaRPr lang="en-US" altLang="en-US" sz="2400" dirty="0">
              <a:solidFill>
                <a:srgbClr val="00206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10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410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1749425"/>
            <a:ext cx="2543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2263" y="1538288"/>
          <a:ext cx="25400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/>
                <a:gridCol w="1028700"/>
                <a:gridCol w="8382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FEMALES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PATIENT ID#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HISTOLOGY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CULTURE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HP 011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060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√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066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068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079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103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120*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163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172**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173**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181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193*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209**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217*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225**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233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240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290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√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43263" y="1527175"/>
          <a:ext cx="2552700" cy="4067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1028700"/>
                <a:gridCol w="8382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MALES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PATIENT ID#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HISTOLOGY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CULTURE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017**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√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045**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063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√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076*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104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110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170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195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207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227**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236**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239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243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263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283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288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√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HP 299**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√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27763" y="3908425"/>
          <a:ext cx="2641600" cy="600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F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M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Total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Histology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14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12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26/301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Culture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15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 smtClean="0">
                          <a:effectLst/>
                        </a:rPr>
                        <a:t>16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 smtClean="0">
                          <a:effectLst/>
                        </a:rPr>
                        <a:t>31/301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6" name="Picture 21" descr="New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49" y="5200791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5353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844675"/>
            <a:ext cx="4379913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11290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291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11292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93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94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95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96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1269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11284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85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86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87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88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89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1270" name="Title 1"/>
          <p:cNvSpPr txBox="1">
            <a:spLocks/>
          </p:cNvSpPr>
          <p:nvPr/>
        </p:nvSpPr>
        <p:spPr bwMode="auto">
          <a:xfrm>
            <a:off x="468313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Serum IgG and IgA </a:t>
            </a:r>
            <a:r>
              <a:rPr lang="en-US" altLang="en-US" sz="2400" b="1" i="1" dirty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anti-H. pylori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antibody response correlates with severity of gastric mucosa pathology</a:t>
            </a:r>
            <a:endParaRPr lang="en-US" altLang="en-US" sz="2400" dirty="0">
              <a:solidFill>
                <a:srgbClr val="00206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27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11274" name="Picture 21" descr="New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41" y="5272799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0" y="1844675"/>
            <a:ext cx="2195513" cy="2016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1331913" y="4267200"/>
            <a:ext cx="5184775" cy="3603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1331913" y="4627563"/>
            <a:ext cx="5184775" cy="2889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331913" y="4929188"/>
            <a:ext cx="5184775" cy="3476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331913" y="5276850"/>
            <a:ext cx="5184775" cy="5762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1280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16113"/>
            <a:ext cx="449580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2195513" y="1844675"/>
            <a:ext cx="2197100" cy="2016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392613" y="1844675"/>
            <a:ext cx="2303462" cy="2016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6696075" y="1844675"/>
            <a:ext cx="2339975" cy="2016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6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134592"/>
            <a:ext cx="67818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12322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2323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12324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25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26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27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28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2292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12316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17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18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19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0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1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2293" name="Title 1"/>
          <p:cNvSpPr txBox="1">
            <a:spLocks/>
          </p:cNvSpPr>
          <p:nvPr/>
        </p:nvSpPr>
        <p:spPr bwMode="auto">
          <a:xfrm>
            <a:off x="468313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Serum IgG and IgA </a:t>
            </a:r>
            <a:r>
              <a:rPr lang="en-US" altLang="en-US" sz="2400" b="1" i="1" dirty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anti-H. pylori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antibody response correlates with severity of gastric mucosa pathology</a:t>
            </a:r>
            <a:endParaRPr lang="en-US" altLang="en-US" sz="2400" dirty="0">
              <a:solidFill>
                <a:srgbClr val="00206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29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07617"/>
            <a:ext cx="177165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806575" y="3012480"/>
            <a:ext cx="5651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2916238" y="2279055"/>
            <a:ext cx="360362" cy="1152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3708400" y="2279055"/>
            <a:ext cx="358775" cy="1152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5148263" y="2279055"/>
            <a:ext cx="360362" cy="1152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6011863" y="2279055"/>
            <a:ext cx="360362" cy="1152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7380288" y="2279055"/>
            <a:ext cx="360362" cy="1152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8243888" y="2279055"/>
            <a:ext cx="360362" cy="1152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3276600" y="2279055"/>
            <a:ext cx="358775" cy="11525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4067175" y="2279055"/>
            <a:ext cx="360363" cy="11525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508625" y="2279055"/>
            <a:ext cx="358775" cy="11525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6372225" y="2279055"/>
            <a:ext cx="360363" cy="11525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7812088" y="2279055"/>
            <a:ext cx="360362" cy="11525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8604250" y="2279055"/>
            <a:ext cx="360363" cy="11525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7" name="36 CuadroTexto"/>
          <p:cNvSpPr txBox="1">
            <a:spLocks noChangeArrowheads="1"/>
          </p:cNvSpPr>
          <p:nvPr/>
        </p:nvSpPr>
        <p:spPr bwMode="auto">
          <a:xfrm>
            <a:off x="5003800" y="4511080"/>
            <a:ext cx="162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Intestinal metaplasia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Reactive gastropathy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Adenocarcinoma</a:t>
            </a:r>
          </a:p>
        </p:txBody>
      </p:sp>
      <p:sp>
        <p:nvSpPr>
          <p:cNvPr id="38" name="37 CuadroTexto"/>
          <p:cNvSpPr txBox="1">
            <a:spLocks noChangeArrowheads="1"/>
          </p:cNvSpPr>
          <p:nvPr/>
        </p:nvSpPr>
        <p:spPr bwMode="auto">
          <a:xfrm>
            <a:off x="2855913" y="4511080"/>
            <a:ext cx="1284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Chronic gastritis</a:t>
            </a:r>
          </a:p>
        </p:txBody>
      </p: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6827838" y="4511080"/>
            <a:ext cx="1836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Mild chronic gastritis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Focal intestinal metaplasia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No active inflammation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111750" y="4544417"/>
            <a:ext cx="1404938" cy="612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41" name="Picture 21" descr="New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41" y="5272799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4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13328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3329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13330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31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32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33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34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3315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13322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23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24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25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26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27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316" name="Title 1"/>
          <p:cNvSpPr txBox="1">
            <a:spLocks/>
          </p:cNvSpPr>
          <p:nvPr/>
        </p:nvSpPr>
        <p:spPr bwMode="auto">
          <a:xfrm>
            <a:off x="468313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H. pylori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 incidence</a:t>
            </a:r>
            <a:endParaRPr lang="en-US" altLang="en-US" sz="2400" dirty="0">
              <a:solidFill>
                <a:srgbClr val="00206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31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13321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276475"/>
            <a:ext cx="6076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New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49" y="5200791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4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6207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6208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6209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10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11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12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13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6147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6201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2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3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4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5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6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148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ea typeface="ＭＳ Ｐゴシック" pitchFamily="34" charset="-128"/>
              </a:rPr>
              <a:t>Genome sequencing</a:t>
            </a:r>
            <a:endParaRPr lang="en-US" altLang="en-US" sz="2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15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 dirty="0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61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29" y="1196975"/>
            <a:ext cx="53244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291862"/>
              </p:ext>
            </p:extLst>
          </p:nvPr>
        </p:nvGraphicFramePr>
        <p:xfrm>
          <a:off x="1547664" y="4429125"/>
          <a:ext cx="5989638" cy="159702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13514"/>
                <a:gridCol w="899843"/>
                <a:gridCol w="758230"/>
                <a:gridCol w="902383"/>
                <a:gridCol w="849040"/>
                <a:gridCol w="654085"/>
                <a:gridCol w="912543"/>
              </a:tblGrid>
              <a:tr h="29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with serum sample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all clinical isolates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9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GENOTYPE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FEMALES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MALES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TOTAL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FEMALES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MALES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TOTAL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</a:tr>
              <a:tr h="353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</a:rPr>
                        <a:t>cagA+vacA</a:t>
                      </a:r>
                      <a:r>
                        <a:rPr lang="en-CA" sz="1200" dirty="0">
                          <a:effectLst/>
                        </a:rPr>
                        <a:t>+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  4 (</a:t>
                      </a:r>
                      <a:r>
                        <a:rPr lang="en-CA" sz="1200" dirty="0">
                          <a:effectLst/>
                        </a:rPr>
                        <a:t>23.53%</a:t>
                      </a:r>
                      <a:r>
                        <a:rPr lang="en-CA" sz="1100" dirty="0">
                          <a:effectLst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  8 (</a:t>
                      </a:r>
                      <a:r>
                        <a:rPr lang="en-CA" sz="1200" dirty="0">
                          <a:effectLst/>
                        </a:rPr>
                        <a:t>25.81%</a:t>
                      </a:r>
                      <a:r>
                        <a:rPr lang="en-CA" sz="1100" dirty="0">
                          <a:effectLst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</a:tr>
              <a:tr h="353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</a:rPr>
                        <a:t>cagA-vacA</a:t>
                      </a:r>
                      <a:r>
                        <a:rPr lang="en-CA" sz="1200" dirty="0">
                          <a:effectLst/>
                        </a:rPr>
                        <a:t>+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7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6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13 (</a:t>
                      </a:r>
                      <a:r>
                        <a:rPr lang="en-CA" sz="1200" dirty="0">
                          <a:effectLst/>
                        </a:rPr>
                        <a:t>76.47%</a:t>
                      </a:r>
                      <a:r>
                        <a:rPr lang="en-CA" sz="1100" dirty="0">
                          <a:effectLst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13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23 (</a:t>
                      </a:r>
                      <a:r>
                        <a:rPr lang="en-CA" sz="1200" dirty="0">
                          <a:effectLst/>
                        </a:rPr>
                        <a:t>74.19%</a:t>
                      </a:r>
                      <a:r>
                        <a:rPr lang="en-CA" sz="1100" dirty="0">
                          <a:effectLst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</a:tr>
              <a:tr h="296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TOTAL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9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8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17 (</a:t>
                      </a:r>
                      <a:r>
                        <a:rPr lang="en-CA" sz="1200" dirty="0">
                          <a:effectLst/>
                        </a:rPr>
                        <a:t>100%</a:t>
                      </a:r>
                      <a:r>
                        <a:rPr lang="en-CA" sz="1100" dirty="0">
                          <a:effectLst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16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31 (</a:t>
                      </a:r>
                      <a:r>
                        <a:rPr lang="en-CA" sz="1200" dirty="0">
                          <a:effectLst/>
                        </a:rPr>
                        <a:t>100%</a:t>
                      </a:r>
                      <a:r>
                        <a:rPr lang="en-CA" sz="1100" dirty="0">
                          <a:effectLst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/>
                </a:tc>
              </a:tr>
            </a:tbl>
          </a:graphicData>
        </a:graphic>
      </p:graphicFrame>
      <p:sp>
        <p:nvSpPr>
          <p:cNvPr id="6200" name="Rectangle 4"/>
          <p:cNvSpPr>
            <a:spLocks noChangeArrowheads="1"/>
          </p:cNvSpPr>
          <p:nvPr/>
        </p:nvSpPr>
        <p:spPr bwMode="auto">
          <a:xfrm>
            <a:off x="1577975" y="3309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5" name="Picture 21" descr="New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41" y="5272799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9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15376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5377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15378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79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80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81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82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5363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15370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71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72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73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74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75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5364" name="Title 1"/>
          <p:cNvSpPr txBox="1">
            <a:spLocks/>
          </p:cNvSpPr>
          <p:nvPr/>
        </p:nvSpPr>
        <p:spPr bwMode="auto">
          <a:xfrm>
            <a:off x="468313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ea typeface="ＭＳ Ｐゴシック" pitchFamily="34" charset="-128"/>
              </a:rPr>
              <a:t>Conclusion</a:t>
            </a:r>
            <a:endParaRPr lang="en-US" altLang="en-US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36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5369" name="22 CuadroTexto"/>
          <p:cNvSpPr txBox="1">
            <a:spLocks noChangeArrowheads="1"/>
          </p:cNvSpPr>
          <p:nvPr/>
        </p:nvSpPr>
        <p:spPr bwMode="auto">
          <a:xfrm>
            <a:off x="1042988" y="2060575"/>
            <a:ext cx="7058025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CA" sz="2400" b="1" dirty="0" smtClean="0"/>
              <a:t>We </a:t>
            </a:r>
            <a:r>
              <a:rPr lang="en-CA" sz="2400" b="1" dirty="0"/>
              <a:t>found that histological analysis, culturing and </a:t>
            </a:r>
            <a:r>
              <a:rPr lang="en-CA" sz="2400" b="1" dirty="0" smtClean="0"/>
              <a:t>VacA serology </a:t>
            </a:r>
            <a:r>
              <a:rPr lang="en-CA" sz="2400" b="1" dirty="0"/>
              <a:t>studies combined to not only better diagnose </a:t>
            </a:r>
            <a:r>
              <a:rPr lang="en-CA" sz="2400" b="1" i="1" dirty="0"/>
              <a:t>H. pylori</a:t>
            </a:r>
            <a:r>
              <a:rPr lang="en-CA" sz="2400" b="1" dirty="0"/>
              <a:t> infection, but also to predict which patients have increased risk to develop gastric cancer. </a:t>
            </a:r>
            <a:endParaRPr lang="en-CA" sz="2400" b="1" dirty="0" smtClean="0"/>
          </a:p>
        </p:txBody>
      </p:sp>
      <p:pic>
        <p:nvPicPr>
          <p:cNvPr id="23" name="Picture 21" descr="New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49" y="5200791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6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16401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6402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16403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404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405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406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407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6387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16395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96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97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98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99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00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6388" name="Title 1"/>
          <p:cNvSpPr txBox="1">
            <a:spLocks/>
          </p:cNvSpPr>
          <p:nvPr/>
        </p:nvSpPr>
        <p:spPr bwMode="auto">
          <a:xfrm>
            <a:off x="468313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ea typeface="ＭＳ Ｐゴシック" pitchFamily="34" charset="-128"/>
              </a:rPr>
              <a:t>Acknowledgements</a:t>
            </a:r>
            <a:endParaRPr lang="en-US" altLang="en-US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6393" name="TextBox 1"/>
          <p:cNvSpPr txBox="1">
            <a:spLocks noChangeArrowheads="1"/>
          </p:cNvSpPr>
          <p:nvPr/>
        </p:nvSpPr>
        <p:spPr bwMode="auto">
          <a:xfrm>
            <a:off x="1007070" y="2061470"/>
            <a:ext cx="330019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CA" altLang="en-US" sz="1800" dirty="0"/>
              <a:t>Dr. Francisco Diaz-Mitoma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CA" altLang="en-US" sz="1800" dirty="0" smtClean="0"/>
              <a:t>Katrina Chapman, B. Sc.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CA" altLang="en-US" sz="1800" dirty="0" smtClean="0"/>
              <a:t>Dr. Gustavo Ybazeta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CA" altLang="en-US" sz="1800" dirty="0" smtClean="0"/>
              <a:t>Dr</a:t>
            </a:r>
            <a:r>
              <a:rPr lang="en-CA" altLang="en-US" sz="1800" dirty="0"/>
              <a:t>. Nelson Eng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CA" altLang="en-US" sz="18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CA" altLang="en-US" sz="1800" dirty="0"/>
              <a:t>HSN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CA" altLang="en-US" sz="1800" dirty="0"/>
              <a:t>Department Pathology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CA" altLang="en-US" sz="1800" dirty="0"/>
              <a:t>Department Gastroenterology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CA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CA" altLang="en-US" sz="1800" dirty="0"/>
          </a:p>
        </p:txBody>
      </p:sp>
      <p:sp>
        <p:nvSpPr>
          <p:cNvPr id="16394" name="22 CuadroTexto"/>
          <p:cNvSpPr txBox="1">
            <a:spLocks noChangeArrowheads="1"/>
          </p:cNvSpPr>
          <p:nvPr/>
        </p:nvSpPr>
        <p:spPr bwMode="auto">
          <a:xfrm>
            <a:off x="5436096" y="2794000"/>
            <a:ext cx="1001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Funding: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NOAMA</a:t>
            </a:r>
          </a:p>
          <a:p>
            <a:pPr eaLnBrk="1" hangingPunct="1">
              <a:spcBef>
                <a:spcPct val="0"/>
              </a:spcBef>
            </a:pPr>
            <a:endParaRPr lang="es-ES" altLang="en-US" sz="1800" dirty="0"/>
          </a:p>
        </p:txBody>
      </p:sp>
      <p:pic>
        <p:nvPicPr>
          <p:cNvPr id="24" name="Picture 21" descr="New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49" y="5200791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8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404664"/>
            <a:ext cx="6543692" cy="1512168"/>
          </a:xfrm>
        </p:spPr>
        <p:txBody>
          <a:bodyPr>
            <a:normAutofit/>
          </a:bodyPr>
          <a:lstStyle/>
          <a:p>
            <a:r>
              <a:rPr lang="en-CA" dirty="0" smtClean="0"/>
              <a:t>Conflict of Interest Declaration: Nothing to Disclose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1700808"/>
            <a:ext cx="6543692" cy="44253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en-US" sz="2800" b="1" dirty="0" smtClean="0"/>
          </a:p>
          <a:p>
            <a:pPr>
              <a:buNone/>
            </a:pPr>
            <a:r>
              <a:rPr lang="en-US" altLang="en-US" sz="2400" b="1" dirty="0" smtClean="0"/>
              <a:t>Presenter</a:t>
            </a:r>
            <a:r>
              <a:rPr lang="en-US" altLang="en-US" sz="2400" b="1" dirty="0"/>
              <a:t>: </a:t>
            </a:r>
            <a:r>
              <a:rPr lang="en-US" altLang="en-US" sz="2400" dirty="0"/>
              <a:t>Elizabeth Acosta-Ramirez, PhD</a:t>
            </a:r>
            <a:r>
              <a:rPr lang="en-US" altLang="en-US" sz="2400" b="1" dirty="0"/>
              <a:t> </a:t>
            </a:r>
            <a:endParaRPr lang="en-US" altLang="en-US" sz="2400" b="1" u="sng" dirty="0" smtClean="0"/>
          </a:p>
          <a:p>
            <a:pPr>
              <a:buNone/>
            </a:pPr>
            <a:r>
              <a:rPr lang="en-US" altLang="en-US" sz="2400" b="1" dirty="0" smtClean="0"/>
              <a:t>Title </a:t>
            </a:r>
            <a:r>
              <a:rPr lang="en-US" altLang="en-US" sz="2400" b="1" dirty="0"/>
              <a:t>of </a:t>
            </a:r>
            <a:r>
              <a:rPr lang="en-US" altLang="en-US" sz="2400" b="1" dirty="0" smtClean="0"/>
              <a:t>Presentation: </a:t>
            </a:r>
            <a:r>
              <a:rPr lang="en-CA" sz="2400" dirty="0" smtClean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Serum </a:t>
            </a:r>
            <a:r>
              <a:rPr lang="en-CA" sz="2400" dirty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anti-VacA IgG and IgA antibodies as markers of </a:t>
            </a:r>
            <a:r>
              <a:rPr lang="en-CA" sz="2400" i="1" dirty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H. pylori </a:t>
            </a:r>
            <a:r>
              <a:rPr lang="en-CA" sz="2400" dirty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infection</a:t>
            </a:r>
            <a:r>
              <a:rPr lang="en-CA" sz="2400" i="1" dirty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CA" sz="2400" dirty="0"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and disease progression</a:t>
            </a:r>
          </a:p>
          <a:p>
            <a:pPr>
              <a:buNone/>
            </a:pPr>
            <a:endParaRPr lang="en-US" altLang="en-US" sz="2400" b="1" u="sng" dirty="0" smtClean="0"/>
          </a:p>
          <a:p>
            <a:pPr>
              <a:buNone/>
            </a:pPr>
            <a:endParaRPr lang="en-US" altLang="en-US" sz="2400" b="1" u="sng" dirty="0"/>
          </a:p>
          <a:p>
            <a:pPr>
              <a:buNone/>
            </a:pPr>
            <a:endParaRPr lang="en-US" altLang="en-US" sz="2800" b="1" u="sng" dirty="0"/>
          </a:p>
          <a:p>
            <a:pPr>
              <a:buNone/>
            </a:pPr>
            <a:r>
              <a:rPr lang="en-US" altLang="en-US" dirty="0"/>
              <a:t> </a:t>
            </a:r>
            <a:r>
              <a:rPr lang="en-US" altLang="en-US" b="1" dirty="0"/>
              <a:t>I have no financial or </a:t>
            </a:r>
            <a:r>
              <a:rPr lang="en-US" altLang="en-US" b="1" dirty="0" smtClean="0"/>
              <a:t>personal relationships </a:t>
            </a:r>
            <a:r>
              <a:rPr lang="en-US" altLang="en-US" b="1" dirty="0"/>
              <a:t>to disclose</a:t>
            </a:r>
            <a:r>
              <a:rPr lang="en-US" altLang="en-US" dirty="0"/>
              <a:t> </a:t>
            </a:r>
          </a:p>
        </p:txBody>
      </p:sp>
      <p:pic>
        <p:nvPicPr>
          <p:cNvPr id="4" name="Picture 2" descr="CEPD logo_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1584176" cy="55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6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10260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0261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10262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3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4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5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6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0243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10254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5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6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7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8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9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4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10248" name="Picture 21" descr="New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49" y="5200791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1435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096490" y="673532"/>
            <a:ext cx="2521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i="1" dirty="0" smtClean="0">
                <a:solidFill>
                  <a:srgbClr val="002060"/>
                </a:solidFill>
              </a:rPr>
              <a:t>H. pylori </a:t>
            </a:r>
            <a:r>
              <a:rPr lang="en-CA" sz="2400" b="1" dirty="0" smtClean="0">
                <a:solidFill>
                  <a:srgbClr val="002060"/>
                </a:solidFill>
              </a:rPr>
              <a:t>infection</a:t>
            </a:r>
            <a:r>
              <a:rPr lang="en-CA" sz="2400" b="1" i="1" dirty="0" smtClean="0">
                <a:solidFill>
                  <a:srgbClr val="002060"/>
                </a:solidFill>
              </a:rPr>
              <a:t> </a:t>
            </a:r>
            <a:endParaRPr lang="en-CA" sz="2400" b="1" i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86400" y="5888305"/>
            <a:ext cx="3294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http://f1000.com/prime/reports/m/4/7/fig-001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4357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10260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0261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10262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3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4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5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6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0243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10254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5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6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7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8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9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95536" y="652626"/>
            <a:ext cx="8094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</a:rPr>
              <a:t>Prevalence of </a:t>
            </a:r>
            <a:r>
              <a:rPr lang="en-CA" sz="2000" b="1" i="1" dirty="0">
                <a:solidFill>
                  <a:srgbClr val="002060"/>
                </a:solidFill>
              </a:rPr>
              <a:t>H. pylori</a:t>
            </a:r>
            <a:r>
              <a:rPr lang="en-CA" sz="2000" b="1" dirty="0">
                <a:solidFill>
                  <a:srgbClr val="002060"/>
                </a:solidFill>
              </a:rPr>
              <a:t> infection in different countries within WHO </a:t>
            </a:r>
            <a:r>
              <a:rPr lang="en-CA" sz="2000" b="1" dirty="0" smtClean="0">
                <a:solidFill>
                  <a:srgbClr val="002060"/>
                </a:solidFill>
              </a:rPr>
              <a:t>Regions</a:t>
            </a:r>
            <a:endParaRPr lang="en-CA" sz="2000" b="1" dirty="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5776" y="1063716"/>
            <a:ext cx="5645849" cy="5537082"/>
            <a:chOff x="2555776" y="1063716"/>
            <a:chExt cx="5645849" cy="5537082"/>
          </a:xfrm>
        </p:grpSpPr>
        <p:grpSp>
          <p:nvGrpSpPr>
            <p:cNvPr id="23" name="Group 22"/>
            <p:cNvGrpSpPr/>
            <p:nvPr/>
          </p:nvGrpSpPr>
          <p:grpSpPr>
            <a:xfrm>
              <a:off x="3049894" y="1063716"/>
              <a:ext cx="4793171" cy="1396461"/>
              <a:chOff x="0" y="0"/>
              <a:chExt cx="5325851" cy="1724025"/>
            </a:xfrm>
          </p:grpSpPr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657475" cy="1724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3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0276" y="0"/>
                <a:ext cx="2695575" cy="1685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061015" y="2500759"/>
              <a:ext cx="4754880" cy="2792407"/>
              <a:chOff x="0" y="0"/>
              <a:chExt cx="5283671" cy="3447950"/>
            </a:xfrm>
          </p:grpSpPr>
          <p:pic>
            <p:nvPicPr>
              <p:cNvPr id="27" name="Picture 26"/>
              <p:cNvPicPr>
                <a:picLocks noChangeAspect="1" noChangeArrowheads="1"/>
              </p:cNvPicPr>
              <p:nvPr/>
            </p:nvPicPr>
            <p:blipFill>
              <a:blip r:embed="rId4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657475" cy="1714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7"/>
              <p:cNvPicPr>
                <a:picLocks noChangeAspect="1" noChangeArrowheads="1"/>
              </p:cNvPicPr>
              <p:nvPr/>
            </p:nvPicPr>
            <p:blipFill>
              <a:blip r:embed="rId5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53" y="0"/>
                <a:ext cx="2619375" cy="1714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6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4296" y="1714400"/>
                <a:ext cx="2619375" cy="1733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9"/>
              <p:cNvPicPr>
                <a:picLocks noChangeAspect="1" noChangeArrowheads="1"/>
              </p:cNvPicPr>
              <p:nvPr/>
            </p:nvPicPr>
            <p:blipFill>
              <a:blip r:embed="rId7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42975"/>
                <a:ext cx="2619375" cy="1704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8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373216"/>
              <a:ext cx="1913237" cy="1227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9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082" y="5342338"/>
              <a:ext cx="1968097" cy="125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10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388" y="5373216"/>
              <a:ext cx="1913237" cy="1227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395536" y="1561850"/>
            <a:ext cx="235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Region of the Americas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9578" y="3547430"/>
            <a:ext cx="180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European Region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9039" y="5682682"/>
            <a:ext cx="2359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Western Pacific Region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84463" y="6597352"/>
            <a:ext cx="2896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From: Dig Dis Sci. </a:t>
            </a:r>
            <a:r>
              <a:rPr lang="en-CA" sz="1200" b="1" dirty="0"/>
              <a:t>2014</a:t>
            </a:r>
            <a:r>
              <a:rPr lang="en-CA" sz="1200" dirty="0"/>
              <a:t> Aug;59(8):1698-709</a:t>
            </a:r>
          </a:p>
        </p:txBody>
      </p:sp>
    </p:spTree>
    <p:extLst>
      <p:ext uri="{BB962C8B-B14F-4D97-AF65-F5344CB8AC3E}">
        <p14:creationId xmlns:p14="http://schemas.microsoft.com/office/powerpoint/2010/main" val="13587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10260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0261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10262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3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4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5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6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0243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10254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5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n-CA" dirty="0"/>
            </a:p>
          </p:txBody>
        </p:sp>
        <p:sp>
          <p:nvSpPr>
            <p:cNvPr id="10256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7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8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9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4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61932"/>
              </p:ext>
            </p:extLst>
          </p:nvPr>
        </p:nvGraphicFramePr>
        <p:xfrm>
          <a:off x="1537320" y="1684750"/>
          <a:ext cx="6059016" cy="386061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46448"/>
                <a:gridCol w="2520280"/>
                <a:gridCol w="25922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RANK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2000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2012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Ischaemic heart disease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Ischaemic heart disease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Stroke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Stroke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Lower respiratory infections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Chronic obstructive pulmonary disease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4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Chronic obstructive pulmonary disease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Lower respiratory infections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Diarrhoeal diseases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Trachea, bronchus, lung cancers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6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HIV/AIDS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HIV/AIDS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7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Tuberculosis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Diarrhoeal diseases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8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Preterm birth complications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Diabetes mellitus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9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Trachea, bronchus, lung cancers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Road injury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Diabetes mellitus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Hypertensive heart disease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11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Birth asphyxia and birth trauma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Preterm birth complications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12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Road injury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Cirrhosis of the liver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13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Cirrhosis of the liver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Tuberculosis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14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Self-harm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Kidney diseases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Malaria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Self-harm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16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Hypertensive heart disease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Birth asphyxia and birth trauma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17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Kidney diseases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Liver cancer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18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Stomach cancer</a:t>
                      </a:r>
                      <a:endParaRPr lang="en-CA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Stomach cancer</a:t>
                      </a:r>
                      <a:endParaRPr lang="en-CA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19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Measles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Colon and rectum cancers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Congenital anomalies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Alzheimer’s disease and other dementias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971600" y="696178"/>
            <a:ext cx="71365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Top 20 causes of death worldwide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2000 &amp; 2012</a:t>
            </a:r>
            <a:endParaRPr kumimoji="0" lang="en-CA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26560" y="5888305"/>
            <a:ext cx="1781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WHO Report 2000-2012</a:t>
            </a:r>
            <a:endParaRPr lang="en-CA" sz="1200" dirty="0"/>
          </a:p>
        </p:txBody>
      </p:sp>
      <p:pic>
        <p:nvPicPr>
          <p:cNvPr id="31" name="Picture 21" descr="New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41" y="5200791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10260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0261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10262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3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4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5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6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0243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10254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5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6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7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8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9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247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835696" y="725795"/>
            <a:ext cx="54803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Gastric cancer mortality demographics</a:t>
            </a:r>
            <a:endParaRPr kumimoji="0" lang="en-CA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575449"/>
              </p:ext>
            </p:extLst>
          </p:nvPr>
        </p:nvGraphicFramePr>
        <p:xfrm>
          <a:off x="1092984" y="1536312"/>
          <a:ext cx="6935400" cy="362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Prism 5" r:id="rId3" imgW="6935400" imgH="3620880" progId="Prism5.Document">
                  <p:embed/>
                </p:oleObj>
              </mc:Choice>
              <mc:Fallback>
                <p:oleObj name="Prism 5" r:id="rId3" imgW="6935400" imgH="362088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984" y="1536312"/>
                        <a:ext cx="6935400" cy="362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7326560" y="5888305"/>
            <a:ext cx="1781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WHO Report 2000-2012</a:t>
            </a:r>
            <a:endParaRPr lang="en-CA" sz="1200" dirty="0"/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New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49" y="5200791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3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10260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0261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10262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3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4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5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6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0243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10254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5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6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7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8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9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195736" y="764704"/>
            <a:ext cx="479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rgbClr val="002060"/>
                </a:solidFill>
                <a:latin typeface="+mj-lt"/>
              </a:rPr>
              <a:t>Global </a:t>
            </a:r>
            <a:r>
              <a:rPr lang="en-CA" sz="2400" b="1" i="1" dirty="0">
                <a:solidFill>
                  <a:srgbClr val="002060"/>
                </a:solidFill>
                <a:latin typeface="+mj-lt"/>
              </a:rPr>
              <a:t>H. pylori </a:t>
            </a:r>
            <a:r>
              <a:rPr lang="en-CA" sz="2400" b="1" dirty="0">
                <a:solidFill>
                  <a:srgbClr val="002060"/>
                </a:solidFill>
                <a:latin typeface="+mj-lt"/>
              </a:rPr>
              <a:t>antibiotic resistance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581533"/>
              </p:ext>
            </p:extLst>
          </p:nvPr>
        </p:nvGraphicFramePr>
        <p:xfrm>
          <a:off x="1115616" y="1340768"/>
          <a:ext cx="6861240" cy="372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Prism 5" r:id="rId4" imgW="6861240" imgH="3721320" progId="Prism5.Document">
                  <p:embed/>
                </p:oleObj>
              </mc:Choice>
              <mc:Fallback>
                <p:oleObj name="Prism 5" r:id="rId4" imgW="6861240" imgH="372132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40768"/>
                        <a:ext cx="6861240" cy="3721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6229035" y="5877272"/>
            <a:ext cx="29149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err="1"/>
              <a:t>Gastroenterol</a:t>
            </a:r>
            <a:r>
              <a:rPr lang="en-CA" sz="1200" dirty="0"/>
              <a:t> Res </a:t>
            </a:r>
            <a:r>
              <a:rPr lang="en-CA" sz="1200" dirty="0" err="1"/>
              <a:t>Pract</a:t>
            </a:r>
            <a:r>
              <a:rPr lang="en-CA" sz="1200" dirty="0"/>
              <a:t>. </a:t>
            </a:r>
            <a:r>
              <a:rPr lang="en-CA" sz="1200" b="1" dirty="0"/>
              <a:t>2012</a:t>
            </a:r>
            <a:r>
              <a:rPr lang="en-CA" sz="1200" dirty="0"/>
              <a:t>;</a:t>
            </a:r>
            <a:r>
              <a:rPr lang="en-CA" sz="1200" b="1" dirty="0"/>
              <a:t>2012</a:t>
            </a:r>
            <a:r>
              <a:rPr lang="en-CA" sz="1200" dirty="0"/>
              <a:t>:723183</a:t>
            </a:r>
          </a:p>
        </p:txBody>
      </p:sp>
      <p:pic>
        <p:nvPicPr>
          <p:cNvPr id="26" name="Picture 21" descr="New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49" y="5200791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10260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0261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10262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3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4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5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66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0243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10254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5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6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7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8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59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4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457200" y="620688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002060"/>
                </a:solidFill>
                <a:latin typeface="+mj-lt"/>
              </a:rPr>
              <a:t>Distribution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of 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+mj-lt"/>
              </a:rPr>
              <a:t>H. </a:t>
            </a:r>
            <a:r>
              <a:rPr lang="en-US" altLang="en-US" sz="2400" b="1" i="1" dirty="0">
                <a:solidFill>
                  <a:srgbClr val="002060"/>
                </a:solidFill>
                <a:latin typeface="+mj-lt"/>
              </a:rPr>
              <a:t>pylori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genotypes before Columbus found the New world and human migration to America and Oceania began</a:t>
            </a:r>
          </a:p>
        </p:txBody>
      </p:sp>
      <p:pic>
        <p:nvPicPr>
          <p:cNvPr id="23" name="Picture 39" descr="nrga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445741"/>
            <a:ext cx="7327900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7009" y="5888305"/>
            <a:ext cx="2916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i="1" dirty="0" smtClean="0">
                <a:ea typeface="SimSun" pitchFamily="2" charset="-122"/>
              </a:rPr>
              <a:t>Nat. Rev. </a:t>
            </a:r>
            <a:r>
              <a:rPr lang="en-US" altLang="en-US" sz="1200" i="1" dirty="0" err="1" smtClean="0">
                <a:ea typeface="SimSun" pitchFamily="2" charset="-122"/>
              </a:rPr>
              <a:t>Gastroenterol</a:t>
            </a:r>
            <a:r>
              <a:rPr lang="en-US" altLang="en-US" sz="1200" i="1" dirty="0" smtClean="0">
                <a:ea typeface="SimSun" pitchFamily="2" charset="-122"/>
              </a:rPr>
              <a:t>. </a:t>
            </a:r>
            <a:r>
              <a:rPr lang="en-US" altLang="en-US" sz="1200" i="1" dirty="0" err="1" smtClean="0">
                <a:ea typeface="SimSun" pitchFamily="2" charset="-122"/>
              </a:rPr>
              <a:t>Hepatol</a:t>
            </a:r>
            <a:r>
              <a:rPr lang="en-US" altLang="en-US" sz="1200" i="1" dirty="0" smtClean="0">
                <a:ea typeface="SimSun" pitchFamily="2" charset="-122"/>
              </a:rPr>
              <a:t>.</a:t>
            </a:r>
            <a:r>
              <a:rPr lang="en-US" altLang="en-US" sz="1200" dirty="0" smtClean="0">
                <a:ea typeface="SimSun" pitchFamily="2" charset="-122"/>
              </a:rPr>
              <a:t> 2010.154</a:t>
            </a:r>
            <a:endParaRPr lang="en-CA" sz="1200" dirty="0"/>
          </a:p>
        </p:txBody>
      </p:sp>
      <p:pic>
        <p:nvPicPr>
          <p:cNvPr id="24" name="Picture 21" descr="New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49" y="5200791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1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/>
          <p:cNvGrpSpPr>
            <a:grpSpLocks/>
          </p:cNvGrpSpPr>
          <p:nvPr/>
        </p:nvGrpSpPr>
        <p:grpSpPr bwMode="auto">
          <a:xfrm rot="-5400000">
            <a:off x="4153693" y="-4153693"/>
            <a:ext cx="836613" cy="9144000"/>
            <a:chOff x="21535" y="357"/>
            <a:chExt cx="2585" cy="15120"/>
          </a:xfrm>
        </p:grpSpPr>
        <p:sp>
          <p:nvSpPr>
            <p:cNvPr id="4111" name="Freeform 23"/>
            <p:cNvSpPr>
              <a:spLocks/>
            </p:cNvSpPr>
            <p:nvPr/>
          </p:nvSpPr>
          <p:spPr bwMode="auto">
            <a:xfrm>
              <a:off x="21655" y="357"/>
              <a:ext cx="2465" cy="15120"/>
            </a:xfrm>
            <a:custGeom>
              <a:avLst/>
              <a:gdLst>
                <a:gd name="T0" fmla="*/ 2147483647 w 502"/>
                <a:gd name="T1" fmla="*/ 0 h 3168"/>
                <a:gd name="T2" fmla="*/ 2147483647 w 502"/>
                <a:gd name="T3" fmla="*/ 0 h 3168"/>
                <a:gd name="T4" fmla="*/ 0 w 502"/>
                <a:gd name="T5" fmla="*/ 2147483647 h 3168"/>
                <a:gd name="T6" fmla="*/ 2147483647 w 502"/>
                <a:gd name="T7" fmla="*/ 2147483647 h 3168"/>
                <a:gd name="T8" fmla="*/ 2147483647 w 502"/>
                <a:gd name="T9" fmla="*/ 0 h 3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3168"/>
                <a:gd name="T17" fmla="*/ 502 w 502"/>
                <a:gd name="T18" fmla="*/ 3168 h 3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3168">
                  <a:moveTo>
                    <a:pt x="5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6" y="383"/>
                    <a:pt x="323" y="1900"/>
                    <a:pt x="0" y="3168"/>
                  </a:cubicBezTo>
                  <a:cubicBezTo>
                    <a:pt x="502" y="3168"/>
                    <a:pt x="502" y="3168"/>
                    <a:pt x="502" y="3168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4112" name="Group 24"/>
            <p:cNvGrpSpPr>
              <a:grpSpLocks/>
            </p:cNvGrpSpPr>
            <p:nvPr/>
          </p:nvGrpSpPr>
          <p:grpSpPr bwMode="auto">
            <a:xfrm>
              <a:off x="21535" y="357"/>
              <a:ext cx="2157" cy="15120"/>
              <a:chOff x="21532" y="360"/>
              <a:chExt cx="2157" cy="15120"/>
            </a:xfrm>
          </p:grpSpPr>
          <p:sp>
            <p:nvSpPr>
              <p:cNvPr id="4113" name="Freeform 25"/>
              <p:cNvSpPr>
                <a:spLocks/>
              </p:cNvSpPr>
              <p:nvPr/>
            </p:nvSpPr>
            <p:spPr bwMode="auto">
              <a:xfrm>
                <a:off x="21532" y="360"/>
                <a:ext cx="1855" cy="15120"/>
              </a:xfrm>
              <a:custGeom>
                <a:avLst/>
                <a:gdLst>
                  <a:gd name="T0" fmla="*/ 2147483647 w 387"/>
                  <a:gd name="T1" fmla="*/ 0 h 3172"/>
                  <a:gd name="T2" fmla="*/ 0 w 387"/>
                  <a:gd name="T3" fmla="*/ 2147483647 h 3172"/>
                  <a:gd name="T4" fmla="*/ 0 60000 65536"/>
                  <a:gd name="T5" fmla="*/ 0 60000 65536"/>
                  <a:gd name="T6" fmla="*/ 0 w 387"/>
                  <a:gd name="T7" fmla="*/ 0 h 3172"/>
                  <a:gd name="T8" fmla="*/ 387 w 387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3172">
                    <a:moveTo>
                      <a:pt x="101" y="0"/>
                    </a:moveTo>
                    <a:cubicBezTo>
                      <a:pt x="387" y="1404"/>
                      <a:pt x="122" y="2697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14" name="Freeform 26"/>
              <p:cNvSpPr>
                <a:spLocks/>
              </p:cNvSpPr>
              <p:nvPr/>
            </p:nvSpPr>
            <p:spPr bwMode="auto">
              <a:xfrm>
                <a:off x="21887" y="360"/>
                <a:ext cx="1600" cy="15120"/>
              </a:xfrm>
              <a:custGeom>
                <a:avLst/>
                <a:gdLst>
                  <a:gd name="T0" fmla="*/ 0 w 334"/>
                  <a:gd name="T1" fmla="*/ 0 h 3172"/>
                  <a:gd name="T2" fmla="*/ 2147483647 w 334"/>
                  <a:gd name="T3" fmla="*/ 2147483647 h 3172"/>
                  <a:gd name="T4" fmla="*/ 0 60000 65536"/>
                  <a:gd name="T5" fmla="*/ 0 60000 65536"/>
                  <a:gd name="T6" fmla="*/ 0 w 334"/>
                  <a:gd name="T7" fmla="*/ 0 h 3172"/>
                  <a:gd name="T8" fmla="*/ 334 w 334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4" h="3172">
                    <a:moveTo>
                      <a:pt x="0" y="0"/>
                    </a:moveTo>
                    <a:cubicBezTo>
                      <a:pt x="334" y="1375"/>
                      <a:pt x="126" y="2664"/>
                      <a:pt x="16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15" name="Freeform 27"/>
              <p:cNvSpPr>
                <a:spLocks/>
              </p:cNvSpPr>
              <p:nvPr/>
            </p:nvSpPr>
            <p:spPr bwMode="auto">
              <a:xfrm>
                <a:off x="22064" y="360"/>
                <a:ext cx="1625" cy="15120"/>
              </a:xfrm>
              <a:custGeom>
                <a:avLst/>
                <a:gdLst>
                  <a:gd name="T0" fmla="*/ 2147483647 w 339"/>
                  <a:gd name="T1" fmla="*/ 0 h 3172"/>
                  <a:gd name="T2" fmla="*/ 0 w 339"/>
                  <a:gd name="T3" fmla="*/ 2147483647 h 3172"/>
                  <a:gd name="T4" fmla="*/ 0 60000 65536"/>
                  <a:gd name="T5" fmla="*/ 0 60000 65536"/>
                  <a:gd name="T6" fmla="*/ 0 w 339"/>
                  <a:gd name="T7" fmla="*/ 0 h 3172"/>
                  <a:gd name="T8" fmla="*/ 339 w 339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9" h="3172">
                    <a:moveTo>
                      <a:pt x="21" y="0"/>
                    </a:moveTo>
                    <a:cubicBezTo>
                      <a:pt x="339" y="1377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16" name="Freeform 28"/>
              <p:cNvSpPr>
                <a:spLocks/>
              </p:cNvSpPr>
              <p:nvPr/>
            </p:nvSpPr>
            <p:spPr bwMode="auto">
              <a:xfrm>
                <a:off x="21863" y="360"/>
                <a:ext cx="1644" cy="15120"/>
              </a:xfrm>
              <a:custGeom>
                <a:avLst/>
                <a:gdLst>
                  <a:gd name="T0" fmla="*/ 2147483647 w 343"/>
                  <a:gd name="T1" fmla="*/ 0 h 3172"/>
                  <a:gd name="T2" fmla="*/ 0 w 343"/>
                  <a:gd name="T3" fmla="*/ 2147483647 h 3172"/>
                  <a:gd name="T4" fmla="*/ 0 60000 65536"/>
                  <a:gd name="T5" fmla="*/ 0 60000 65536"/>
                  <a:gd name="T6" fmla="*/ 0 w 343"/>
                  <a:gd name="T7" fmla="*/ 0 h 3172"/>
                  <a:gd name="T8" fmla="*/ 343 w 343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3" h="3172">
                    <a:moveTo>
                      <a:pt x="28" y="0"/>
                    </a:moveTo>
                    <a:cubicBezTo>
                      <a:pt x="343" y="1379"/>
                      <a:pt x="117" y="2666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17" name="Freeform 29"/>
              <p:cNvSpPr>
                <a:spLocks/>
              </p:cNvSpPr>
              <p:nvPr/>
            </p:nvSpPr>
            <p:spPr bwMode="auto">
              <a:xfrm>
                <a:off x="21704" y="360"/>
                <a:ext cx="1620" cy="15120"/>
              </a:xfrm>
              <a:custGeom>
                <a:avLst/>
                <a:gdLst>
                  <a:gd name="T0" fmla="*/ 2147483647 w 338"/>
                  <a:gd name="T1" fmla="*/ 0 h 3172"/>
                  <a:gd name="T2" fmla="*/ 0 w 338"/>
                  <a:gd name="T3" fmla="*/ 2147483647 h 3172"/>
                  <a:gd name="T4" fmla="*/ 0 60000 65536"/>
                  <a:gd name="T5" fmla="*/ 0 60000 65536"/>
                  <a:gd name="T6" fmla="*/ 0 w 338"/>
                  <a:gd name="T7" fmla="*/ 0 h 3172"/>
                  <a:gd name="T8" fmla="*/ 338 w 338"/>
                  <a:gd name="T9" fmla="*/ 3172 h 31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" h="3172">
                    <a:moveTo>
                      <a:pt x="20" y="0"/>
                    </a:moveTo>
                    <a:cubicBezTo>
                      <a:pt x="338" y="1378"/>
                      <a:pt x="116" y="2664"/>
                      <a:pt x="0" y="3172"/>
                    </a:cubicBezTo>
                  </a:path>
                </a:pathLst>
              </a:custGeom>
              <a:noFill/>
              <a:ln w="6350">
                <a:solidFill>
                  <a:srgbClr val="999A9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4099" name="Group 30"/>
          <p:cNvGrpSpPr>
            <a:grpSpLocks/>
          </p:cNvGrpSpPr>
          <p:nvPr/>
        </p:nvGrpSpPr>
        <p:grpSpPr bwMode="auto">
          <a:xfrm>
            <a:off x="0" y="5805488"/>
            <a:ext cx="9144000" cy="1052512"/>
            <a:chOff x="360" y="17107"/>
            <a:chExt cx="15120" cy="3233"/>
          </a:xfrm>
        </p:grpSpPr>
        <p:sp>
          <p:nvSpPr>
            <p:cNvPr id="4105" name="Freeform 31"/>
            <p:cNvSpPr>
              <a:spLocks/>
            </p:cNvSpPr>
            <p:nvPr/>
          </p:nvSpPr>
          <p:spPr bwMode="auto">
            <a:xfrm>
              <a:off x="360" y="17107"/>
              <a:ext cx="15120" cy="839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60616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6" name="Freeform 32"/>
            <p:cNvSpPr>
              <a:spLocks/>
            </p:cNvSpPr>
            <p:nvPr/>
          </p:nvSpPr>
          <p:spPr bwMode="auto">
            <a:xfrm>
              <a:off x="360" y="17820"/>
              <a:ext cx="15120" cy="2520"/>
            </a:xfrm>
            <a:custGeom>
              <a:avLst/>
              <a:gdLst>
                <a:gd name="T0" fmla="*/ 2147483647 w 3168"/>
                <a:gd name="T1" fmla="*/ 2147483647 h 980"/>
                <a:gd name="T2" fmla="*/ 2147483647 w 3168"/>
                <a:gd name="T3" fmla="*/ 2147483647 h 980"/>
                <a:gd name="T4" fmla="*/ 0 w 3168"/>
                <a:gd name="T5" fmla="*/ 2147483647 h 980"/>
                <a:gd name="T6" fmla="*/ 0 w 3168"/>
                <a:gd name="T7" fmla="*/ 2147483647 h 980"/>
                <a:gd name="T8" fmla="*/ 2147483647 w 3168"/>
                <a:gd name="T9" fmla="*/ 2147483647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980"/>
                <a:gd name="T17" fmla="*/ 3168 w 3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980">
                  <a:moveTo>
                    <a:pt x="3168" y="980"/>
                  </a:moveTo>
                  <a:cubicBezTo>
                    <a:pt x="3168" y="161"/>
                    <a:pt x="3168" y="161"/>
                    <a:pt x="3168" y="161"/>
                  </a:cubicBezTo>
                  <a:cubicBezTo>
                    <a:pt x="1659" y="0"/>
                    <a:pt x="601" y="93"/>
                    <a:pt x="0" y="176"/>
                  </a:cubicBezTo>
                  <a:cubicBezTo>
                    <a:pt x="0" y="980"/>
                    <a:pt x="0" y="980"/>
                    <a:pt x="0" y="980"/>
                  </a:cubicBezTo>
                  <a:lnTo>
                    <a:pt x="3168" y="980"/>
                  </a:lnTo>
                  <a:close/>
                </a:path>
              </a:pathLst>
            </a:custGeom>
            <a:solidFill>
              <a:srgbClr val="6B8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7" name="Freeform 33"/>
            <p:cNvSpPr>
              <a:spLocks/>
            </p:cNvSpPr>
            <p:nvPr/>
          </p:nvSpPr>
          <p:spPr bwMode="auto">
            <a:xfrm>
              <a:off x="360" y="17976"/>
              <a:ext cx="15120" cy="935"/>
            </a:xfrm>
            <a:custGeom>
              <a:avLst/>
              <a:gdLst>
                <a:gd name="T0" fmla="*/ 0 w 3168"/>
                <a:gd name="T1" fmla="*/ 2147483647 h 195"/>
                <a:gd name="T2" fmla="*/ 2147483647 w 3168"/>
                <a:gd name="T3" fmla="*/ 2147483647 h 195"/>
                <a:gd name="T4" fmla="*/ 0 60000 65536"/>
                <a:gd name="T5" fmla="*/ 0 60000 65536"/>
                <a:gd name="T6" fmla="*/ 0 w 3168"/>
                <a:gd name="T7" fmla="*/ 0 h 195"/>
                <a:gd name="T8" fmla="*/ 3168 w 3168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95">
                  <a:moveTo>
                    <a:pt x="0" y="145"/>
                  </a:moveTo>
                  <a:cubicBezTo>
                    <a:pt x="1206" y="0"/>
                    <a:pt x="2321" y="74"/>
                    <a:pt x="3168" y="195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8" name="Freeform 34"/>
            <p:cNvSpPr>
              <a:spLocks/>
            </p:cNvSpPr>
            <p:nvPr/>
          </p:nvSpPr>
          <p:spPr bwMode="auto">
            <a:xfrm>
              <a:off x="360" y="17833"/>
              <a:ext cx="15120" cy="905"/>
            </a:xfrm>
            <a:custGeom>
              <a:avLst/>
              <a:gdLst>
                <a:gd name="T0" fmla="*/ 0 w 3168"/>
                <a:gd name="T1" fmla="*/ 2147483647 h 189"/>
                <a:gd name="T2" fmla="*/ 2147483647 w 3168"/>
                <a:gd name="T3" fmla="*/ 2147483647 h 189"/>
                <a:gd name="T4" fmla="*/ 0 60000 65536"/>
                <a:gd name="T5" fmla="*/ 0 60000 65536"/>
                <a:gd name="T6" fmla="*/ 0 w 3168"/>
                <a:gd name="T7" fmla="*/ 0 h 189"/>
                <a:gd name="T8" fmla="*/ 3168 w 3168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89">
                  <a:moveTo>
                    <a:pt x="0" y="189"/>
                  </a:moveTo>
                  <a:cubicBezTo>
                    <a:pt x="1197" y="0"/>
                    <a:pt x="2312" y="33"/>
                    <a:pt x="3168" y="124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9" name="Freeform 35"/>
            <p:cNvSpPr>
              <a:spLocks/>
            </p:cNvSpPr>
            <p:nvPr/>
          </p:nvSpPr>
          <p:spPr bwMode="auto">
            <a:xfrm>
              <a:off x="360" y="17785"/>
              <a:ext cx="15120" cy="824"/>
            </a:xfrm>
            <a:custGeom>
              <a:avLst/>
              <a:gdLst>
                <a:gd name="T0" fmla="*/ 0 w 3168"/>
                <a:gd name="T1" fmla="*/ 2147483647 h 172"/>
                <a:gd name="T2" fmla="*/ 2147483647 w 3168"/>
                <a:gd name="T3" fmla="*/ 2147483647 h 172"/>
                <a:gd name="T4" fmla="*/ 0 60000 65536"/>
                <a:gd name="T5" fmla="*/ 0 60000 65536"/>
                <a:gd name="T6" fmla="*/ 0 w 3168"/>
                <a:gd name="T7" fmla="*/ 0 h 172"/>
                <a:gd name="T8" fmla="*/ 3168 w 3168"/>
                <a:gd name="T9" fmla="*/ 172 h 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2">
                  <a:moveTo>
                    <a:pt x="0" y="172"/>
                  </a:moveTo>
                  <a:cubicBezTo>
                    <a:pt x="1199" y="0"/>
                    <a:pt x="2313" y="48"/>
                    <a:pt x="3168" y="151"/>
                  </a:cubicBezTo>
                </a:path>
              </a:pathLst>
            </a:custGeom>
            <a:noFill/>
            <a:ln w="952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0" name="Freeform 36"/>
            <p:cNvSpPr>
              <a:spLocks/>
            </p:cNvSpPr>
            <p:nvPr/>
          </p:nvSpPr>
          <p:spPr bwMode="auto">
            <a:xfrm>
              <a:off x="360" y="18084"/>
              <a:ext cx="15120" cy="838"/>
            </a:xfrm>
            <a:custGeom>
              <a:avLst/>
              <a:gdLst>
                <a:gd name="T0" fmla="*/ 0 w 3168"/>
                <a:gd name="T1" fmla="*/ 2147483647 h 175"/>
                <a:gd name="T2" fmla="*/ 2147483647 w 3168"/>
                <a:gd name="T3" fmla="*/ 2147483647 h 175"/>
                <a:gd name="T4" fmla="*/ 0 60000 65536"/>
                <a:gd name="T5" fmla="*/ 0 60000 65536"/>
                <a:gd name="T6" fmla="*/ 0 w 3168"/>
                <a:gd name="T7" fmla="*/ 0 h 175"/>
                <a:gd name="T8" fmla="*/ 3168 w 3168"/>
                <a:gd name="T9" fmla="*/ 175 h 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8" h="175">
                  <a:moveTo>
                    <a:pt x="0" y="175"/>
                  </a:moveTo>
                  <a:cubicBezTo>
                    <a:pt x="1198" y="0"/>
                    <a:pt x="2313" y="46"/>
                    <a:pt x="3168" y="147"/>
                  </a:cubicBezTo>
                </a:path>
              </a:pathLst>
            </a:custGeom>
            <a:noFill/>
            <a:ln w="9525">
              <a:solidFill>
                <a:srgbClr val="999A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00" name="Title 1"/>
          <p:cNvSpPr txBox="1">
            <a:spLocks/>
          </p:cNvSpPr>
          <p:nvPr/>
        </p:nvSpPr>
        <p:spPr bwMode="auto">
          <a:xfrm>
            <a:off x="468313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2060"/>
                </a:solidFill>
                <a:latin typeface="+mj-lt"/>
                <a:ea typeface="ＭＳ Ｐゴシック" pitchFamily="34" charset="-128"/>
              </a:rPr>
              <a:t>H. pylori</a:t>
            </a:r>
            <a:endParaRPr lang="en-US" altLang="en-US" sz="2400" i="1" dirty="0">
              <a:solidFill>
                <a:srgbClr val="00206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23850" y="6362700"/>
            <a:ext cx="1393825" cy="385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95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affiliated research institute of:</a:t>
            </a:r>
            <a:endParaRPr lang="en-US" sz="950" b="1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10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37288"/>
            <a:ext cx="1504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37"/>
          <p:cNvSpPr txBox="1">
            <a:spLocks noChangeArrowheads="1"/>
          </p:cNvSpPr>
          <p:nvPr/>
        </p:nvSpPr>
        <p:spPr bwMode="auto">
          <a:xfrm>
            <a:off x="5724525" y="646112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b="1" i="1">
                <a:solidFill>
                  <a:schemeClr val="bg1"/>
                </a:solidFill>
                <a:ea typeface="ＭＳ Ｐゴシック" pitchFamily="34" charset="-128"/>
              </a:rPr>
              <a:t>Translating Science for a Healthier North</a:t>
            </a:r>
            <a:endParaRPr lang="en-US" altLang="en-US" sz="1400" b="1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196975"/>
            <a:ext cx="6392863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New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49" y="5344807"/>
            <a:ext cx="1190855" cy="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858</Words>
  <Application>Microsoft Office PowerPoint</Application>
  <PresentationFormat>On-screen Show (4:3)</PresentationFormat>
  <Paragraphs>305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SimSun</vt:lpstr>
      <vt:lpstr>Arial</vt:lpstr>
      <vt:lpstr>Calibri</vt:lpstr>
      <vt:lpstr>Myriad Pro</vt:lpstr>
      <vt:lpstr>Times New Roman</vt:lpstr>
      <vt:lpstr>Wingdings</vt:lpstr>
      <vt:lpstr>Office Theme</vt:lpstr>
      <vt:lpstr>1_Office Theme</vt:lpstr>
      <vt:lpstr>Prism 5</vt:lpstr>
      <vt:lpstr>PowerPoint Presentation</vt:lpstr>
      <vt:lpstr>Conflict of Interest Declaration: Nothing to Disclose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Acosta-Ramirez, Elizabeth</dc:creator>
  <cp:lastModifiedBy>Lyne</cp:lastModifiedBy>
  <cp:revision>16</cp:revision>
  <dcterms:created xsi:type="dcterms:W3CDTF">2015-05-29T13:52:25Z</dcterms:created>
  <dcterms:modified xsi:type="dcterms:W3CDTF">2015-05-29T18:19:24Z</dcterms:modified>
</cp:coreProperties>
</file>