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handoutMasterIdLst>
    <p:handoutMasterId r:id="rId22"/>
  </p:handoutMasterIdLst>
  <p:sldIdLst>
    <p:sldId id="256" r:id="rId2"/>
    <p:sldId id="276" r:id="rId3"/>
    <p:sldId id="258" r:id="rId4"/>
    <p:sldId id="259" r:id="rId5"/>
    <p:sldId id="277" r:id="rId6"/>
    <p:sldId id="263" r:id="rId7"/>
    <p:sldId id="261" r:id="rId8"/>
    <p:sldId id="262" r:id="rId9"/>
    <p:sldId id="265" r:id="rId10"/>
    <p:sldId id="264" r:id="rId11"/>
    <p:sldId id="266" r:id="rId12"/>
    <p:sldId id="273" r:id="rId13"/>
    <p:sldId id="267" r:id="rId14"/>
    <p:sldId id="271" r:id="rId15"/>
    <p:sldId id="275" r:id="rId16"/>
    <p:sldId id="272" r:id="rId17"/>
    <p:sldId id="268" r:id="rId18"/>
    <p:sldId id="269" r:id="rId19"/>
    <p:sldId id="270"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7" d="100"/>
          <a:sy n="117" d="100"/>
        </p:scale>
        <p:origin x="82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2D1DA8E-41CC-480E-B535-69775D429955}" type="datetimeFigureOut">
              <a:rPr lang="en-CA" smtClean="0"/>
              <a:t>02/06/2015</a:t>
            </a:fld>
            <a:endParaRPr lang="en-CA"/>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EE8E5BC0-743E-4273-8813-9680066EA8E8}" type="slidenum">
              <a:rPr lang="en-CA" smtClean="0"/>
              <a:t>‹#›</a:t>
            </a:fld>
            <a:endParaRPr lang="en-CA"/>
          </a:p>
        </p:txBody>
      </p:sp>
    </p:spTree>
    <p:extLst>
      <p:ext uri="{BB962C8B-B14F-4D97-AF65-F5344CB8AC3E}">
        <p14:creationId xmlns:p14="http://schemas.microsoft.com/office/powerpoint/2010/main" val="3493549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BFF4DF7-3B95-4C79-A434-AA71657ADBC3}" type="datetimeFigureOut">
              <a:rPr lang="en-CA" smtClean="0"/>
              <a:t>02/06/2015</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D95DF5BB-B655-4C66-B916-3D63DEEC5D21}" type="slidenum">
              <a:rPr lang="en-CA" smtClean="0"/>
              <a:t>‹#›</a:t>
            </a:fld>
            <a:endParaRPr lang="en-CA"/>
          </a:p>
        </p:txBody>
      </p:sp>
    </p:spTree>
    <p:extLst>
      <p:ext uri="{BB962C8B-B14F-4D97-AF65-F5344CB8AC3E}">
        <p14:creationId xmlns:p14="http://schemas.microsoft.com/office/powerpoint/2010/main" val="1016629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Expectations: American Telemedicine Association</a:t>
            </a:r>
            <a:r>
              <a:rPr lang="en-CA" baseline="0" dirty="0" smtClean="0"/>
              <a:t> – call and ask if there are any legal cases; call NWT and get an update on their Telemedicine policies (speak to somebody); call the other territories, PEI, Quebec –where is the patient seen? Doctor’s office/hospital – who is the host? Take home messages (Summary)</a:t>
            </a:r>
            <a:endParaRPr lang="en-CA" dirty="0"/>
          </a:p>
        </p:txBody>
      </p:sp>
      <p:sp>
        <p:nvSpPr>
          <p:cNvPr id="4" name="Slide Number Placeholder 3"/>
          <p:cNvSpPr>
            <a:spLocks noGrp="1"/>
          </p:cNvSpPr>
          <p:nvPr>
            <p:ph type="sldNum" sz="quarter" idx="10"/>
          </p:nvPr>
        </p:nvSpPr>
        <p:spPr/>
        <p:txBody>
          <a:bodyPr/>
          <a:lstStyle/>
          <a:p>
            <a:fld id="{D95DF5BB-B655-4C66-B916-3D63DEEC5D21}" type="slidenum">
              <a:rPr lang="en-CA" smtClean="0"/>
              <a:t>1</a:t>
            </a:fld>
            <a:endParaRPr lang="en-CA"/>
          </a:p>
        </p:txBody>
      </p:sp>
    </p:spTree>
    <p:extLst>
      <p:ext uri="{BB962C8B-B14F-4D97-AF65-F5344CB8AC3E}">
        <p14:creationId xmlns:p14="http://schemas.microsoft.com/office/powerpoint/2010/main" val="1076717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95DF5BB-B655-4C66-B916-3D63DEEC5D21}" type="slidenum">
              <a:rPr lang="en-CA" smtClean="0"/>
              <a:t>17</a:t>
            </a:fld>
            <a:endParaRPr lang="en-CA"/>
          </a:p>
        </p:txBody>
      </p:sp>
    </p:spTree>
    <p:extLst>
      <p:ext uri="{BB962C8B-B14F-4D97-AF65-F5344CB8AC3E}">
        <p14:creationId xmlns:p14="http://schemas.microsoft.com/office/powerpoint/2010/main" val="531511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06624255-BC98-4F00-845D-D14F18A80ACA}" type="datetimeFigureOut">
              <a:rPr lang="en-CA" smtClean="0"/>
              <a:t>02/06/2015</a:t>
            </a:fld>
            <a:endParaRPr lang="en-CA"/>
          </a:p>
        </p:txBody>
      </p:sp>
      <p:sp>
        <p:nvSpPr>
          <p:cNvPr id="8" name="Slide Number Placeholder 7"/>
          <p:cNvSpPr>
            <a:spLocks noGrp="1"/>
          </p:cNvSpPr>
          <p:nvPr>
            <p:ph type="sldNum" sz="quarter" idx="11"/>
          </p:nvPr>
        </p:nvSpPr>
        <p:spPr/>
        <p:txBody>
          <a:bodyPr/>
          <a:lstStyle/>
          <a:p>
            <a:fld id="{BF8C162E-B868-49AA-AEF4-8D5CBF51EE56}" type="slidenum">
              <a:rPr lang="en-CA" smtClean="0"/>
              <a:t>‹#›</a:t>
            </a:fld>
            <a:endParaRPr lang="en-CA"/>
          </a:p>
        </p:txBody>
      </p:sp>
      <p:sp>
        <p:nvSpPr>
          <p:cNvPr id="9" name="Footer Placeholder 8"/>
          <p:cNvSpPr>
            <a:spLocks noGrp="1"/>
          </p:cNvSpPr>
          <p:nvPr>
            <p:ph type="ftr" sz="quarter" idx="12"/>
          </p:nvPr>
        </p:nvSpPr>
        <p:spPr/>
        <p:txBody>
          <a:bodyPr/>
          <a:lstStyle/>
          <a:p>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624255-BC98-4F00-845D-D14F18A80ACA}" type="datetimeFigureOut">
              <a:rPr lang="en-CA" smtClean="0"/>
              <a:t>02/06/2015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F8C162E-B868-49AA-AEF4-8D5CBF51EE56}"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624255-BC98-4F00-845D-D14F18A80ACA}" type="datetimeFigureOut">
              <a:rPr lang="en-CA" smtClean="0"/>
              <a:t>02/06/2015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F8C162E-B868-49AA-AEF4-8D5CBF51EE56}"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624255-BC98-4F00-845D-D14F18A80ACA}" type="datetimeFigureOut">
              <a:rPr lang="en-CA" smtClean="0"/>
              <a:t>02/06/2015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F8C162E-B868-49AA-AEF4-8D5CBF51EE56}" type="slidenum">
              <a:rPr lang="en-CA" smtClean="0"/>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624255-BC98-4F00-845D-D14F18A80ACA}" type="datetimeFigureOut">
              <a:rPr lang="en-CA" smtClean="0"/>
              <a:t>02/06/2015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F8C162E-B868-49AA-AEF4-8D5CBF51EE56}" type="slidenum">
              <a:rPr lang="en-CA" smtClean="0"/>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6624255-BC98-4F00-845D-D14F18A80ACA}" type="datetimeFigureOut">
              <a:rPr lang="en-CA" smtClean="0"/>
              <a:t>02/06/2015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F8C162E-B868-49AA-AEF4-8D5CBF51EE56}" type="slidenum">
              <a:rPr lang="en-CA" smtClean="0"/>
              <a:t>‹#›</a:t>
            </a:fld>
            <a:endParaRPr lang="en-CA"/>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06624255-BC98-4F00-845D-D14F18A80ACA}" type="datetimeFigureOut">
              <a:rPr lang="en-CA" smtClean="0"/>
              <a:t>02/06/2015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F8C162E-B868-49AA-AEF4-8D5CBF51EE56}" type="slidenum">
              <a:rPr lang="en-CA" smtClean="0"/>
              <a:t>‹#›</a:t>
            </a:fld>
            <a:endParaRPr lang="en-CA"/>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624255-BC98-4F00-845D-D14F18A80ACA}" type="datetimeFigureOut">
              <a:rPr lang="en-CA" smtClean="0"/>
              <a:t>02/06/2015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F8C162E-B868-49AA-AEF4-8D5CBF51EE56}"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624255-BC98-4F00-845D-D14F18A80ACA}" type="datetimeFigureOut">
              <a:rPr lang="en-CA" smtClean="0"/>
              <a:t>02/06/2015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F8C162E-B868-49AA-AEF4-8D5CBF51EE56}"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624255-BC98-4F00-845D-D14F18A80ACA}" type="datetimeFigureOut">
              <a:rPr lang="en-CA" smtClean="0"/>
              <a:t>02/06/2015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F8C162E-B868-49AA-AEF4-8D5CBF51EE56}" type="slidenum">
              <a:rPr lang="en-CA" smtClean="0"/>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624255-BC98-4F00-845D-D14F18A80ACA}" type="datetimeFigureOut">
              <a:rPr lang="en-CA" smtClean="0"/>
              <a:t>02/06/2015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F8C162E-B868-49AA-AEF4-8D5CBF51EE56}" type="slidenum">
              <a:rPr lang="en-CA" smtClean="0"/>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06624255-BC98-4F00-845D-D14F18A80ACA}" type="datetimeFigureOut">
              <a:rPr lang="en-CA" smtClean="0"/>
              <a:t>02/06/2015</a:t>
            </a:fld>
            <a:endParaRPr lang="en-CA"/>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F8C162E-B868-49AA-AEF4-8D5CBF51EE56}" type="slidenum">
              <a:rPr lang="en-CA" smtClean="0"/>
              <a:t>‹#›</a:t>
            </a:fld>
            <a:endParaRPr lang="en-CA"/>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C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dirty="0" smtClean="0"/>
              <a:t>Telemedicine, Regulatory bodies, and the Practitioner	</a:t>
            </a:r>
            <a:endParaRPr lang="en-CA" dirty="0"/>
          </a:p>
        </p:txBody>
      </p:sp>
      <p:sp>
        <p:nvSpPr>
          <p:cNvPr id="3" name="Subtitle 2"/>
          <p:cNvSpPr>
            <a:spLocks noGrp="1"/>
          </p:cNvSpPr>
          <p:nvPr>
            <p:ph type="subTitle" idx="1"/>
          </p:nvPr>
        </p:nvSpPr>
        <p:spPr/>
        <p:txBody>
          <a:bodyPr>
            <a:normAutofit fontScale="77500" lnSpcReduction="20000"/>
          </a:bodyPr>
          <a:lstStyle/>
          <a:p>
            <a:r>
              <a:rPr lang="en-CA" dirty="0" err="1" smtClean="0"/>
              <a:t>Erinma</a:t>
            </a:r>
            <a:r>
              <a:rPr lang="en-CA" dirty="0" smtClean="0"/>
              <a:t> </a:t>
            </a:r>
            <a:r>
              <a:rPr lang="en-CA" dirty="0" err="1" smtClean="0"/>
              <a:t>Abara</a:t>
            </a:r>
            <a:r>
              <a:rPr lang="en-CA" dirty="0" smtClean="0"/>
              <a:t>, BA(</a:t>
            </a:r>
            <a:r>
              <a:rPr lang="en-CA" dirty="0" err="1" smtClean="0"/>
              <a:t>Hons</a:t>
            </a:r>
            <a:r>
              <a:rPr lang="en-CA" dirty="0" smtClean="0"/>
              <a:t>), JD, Emmanuel </a:t>
            </a:r>
            <a:r>
              <a:rPr lang="en-CA" dirty="0" err="1" smtClean="0"/>
              <a:t>Abara</a:t>
            </a:r>
            <a:r>
              <a:rPr lang="en-CA" dirty="0" smtClean="0"/>
              <a:t>, MB, FRCS(C), FACS, FICS</a:t>
            </a:r>
          </a:p>
          <a:p>
            <a:r>
              <a:rPr lang="en-CA" dirty="0" smtClean="0"/>
              <a:t>1. </a:t>
            </a:r>
            <a:r>
              <a:rPr lang="en-CA" dirty="0" err="1" smtClean="0"/>
              <a:t>Abara</a:t>
            </a:r>
            <a:r>
              <a:rPr lang="en-CA" dirty="0" smtClean="0"/>
              <a:t> Law Professional Corporation 2. Richmond Hill Urology Practice and Prostate Institute 3. Northern Ontario School Of Medicine (NOSM)</a:t>
            </a:r>
          </a:p>
          <a:p>
            <a:endParaRPr lang="en-CA" dirty="0"/>
          </a:p>
        </p:txBody>
      </p:sp>
    </p:spTree>
    <p:extLst>
      <p:ext uri="{BB962C8B-B14F-4D97-AF65-F5344CB8AC3E}">
        <p14:creationId xmlns:p14="http://schemas.microsoft.com/office/powerpoint/2010/main" val="12947752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Methods(cont’d)</a:t>
            </a:r>
            <a:endParaRPr lang="en-CA" dirty="0"/>
          </a:p>
        </p:txBody>
      </p:sp>
      <p:sp>
        <p:nvSpPr>
          <p:cNvPr id="3" name="Content Placeholder 2"/>
          <p:cNvSpPr>
            <a:spLocks noGrp="1"/>
          </p:cNvSpPr>
          <p:nvPr>
            <p:ph idx="1"/>
          </p:nvPr>
        </p:nvSpPr>
        <p:spPr/>
        <p:txBody>
          <a:bodyPr>
            <a:normAutofit/>
          </a:bodyPr>
          <a:lstStyle/>
          <a:p>
            <a:pPr marL="0" indent="0">
              <a:buNone/>
            </a:pPr>
            <a:r>
              <a:rPr lang="en-CA" dirty="0" smtClean="0"/>
              <a:t>Key Search terms:</a:t>
            </a:r>
          </a:p>
          <a:p>
            <a:r>
              <a:rPr lang="en-CA" dirty="0" smtClean="0"/>
              <a:t>Telemedicine in Ontario;</a:t>
            </a:r>
          </a:p>
          <a:p>
            <a:r>
              <a:rPr lang="en-CA" dirty="0" smtClean="0"/>
              <a:t> Telemedicine law;</a:t>
            </a:r>
          </a:p>
          <a:p>
            <a:r>
              <a:rPr lang="en-CA" dirty="0" smtClean="0"/>
              <a:t>Medical aspects of Telemedicine;</a:t>
            </a:r>
          </a:p>
          <a:p>
            <a:r>
              <a:rPr lang="en-CA" dirty="0" smtClean="0"/>
              <a:t> Telemedicine in Canadian legal system;</a:t>
            </a:r>
          </a:p>
          <a:p>
            <a:r>
              <a:rPr lang="en-CA" dirty="0" smtClean="0"/>
              <a:t>Telemedicine and privacy;</a:t>
            </a:r>
          </a:p>
          <a:p>
            <a:r>
              <a:rPr lang="en-CA" dirty="0" smtClean="0"/>
              <a:t>Telemedicine and confidentiality;</a:t>
            </a:r>
          </a:p>
          <a:p>
            <a:r>
              <a:rPr lang="en-CA" dirty="0" smtClean="0"/>
              <a:t> Telemedicine privacy in Ontario;</a:t>
            </a:r>
          </a:p>
          <a:p>
            <a:r>
              <a:rPr lang="en-CA" dirty="0" smtClean="0"/>
              <a:t>Telemedicine and Canada and guidelines</a:t>
            </a:r>
            <a:endParaRPr lang="en-CA" dirty="0"/>
          </a:p>
        </p:txBody>
      </p:sp>
    </p:spTree>
    <p:extLst>
      <p:ext uri="{BB962C8B-B14F-4D97-AF65-F5344CB8AC3E}">
        <p14:creationId xmlns:p14="http://schemas.microsoft.com/office/powerpoint/2010/main" val="2772334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Results</a:t>
            </a:r>
            <a:endParaRPr lang="en-CA" dirty="0"/>
          </a:p>
        </p:txBody>
      </p:sp>
      <p:sp>
        <p:nvSpPr>
          <p:cNvPr id="3" name="Content Placeholder 2"/>
          <p:cNvSpPr>
            <a:spLocks noGrp="1"/>
          </p:cNvSpPr>
          <p:nvPr>
            <p:ph idx="1"/>
          </p:nvPr>
        </p:nvSpPr>
        <p:spPr/>
        <p:txBody>
          <a:bodyPr>
            <a:normAutofit/>
          </a:bodyPr>
          <a:lstStyle/>
          <a:p>
            <a:endParaRPr lang="en-CA" dirty="0" smtClean="0"/>
          </a:p>
          <a:p>
            <a:r>
              <a:rPr lang="en-CA" dirty="0"/>
              <a:t>Currently, there appears to be no national framework on Telemedicine</a:t>
            </a:r>
            <a:r>
              <a:rPr lang="en-CA" dirty="0" smtClean="0"/>
              <a:t>.</a:t>
            </a:r>
          </a:p>
          <a:p>
            <a:r>
              <a:rPr lang="en-CA" dirty="0" smtClean="0"/>
              <a:t>Out of 10 provinces and three territories, 9 provinces had published telemedicine guidelines</a:t>
            </a:r>
          </a:p>
          <a:p>
            <a:r>
              <a:rPr lang="en-CA" dirty="0" smtClean="0"/>
              <a:t>At the time of this review, 1 of the colleges had their Telemedicine policy under review; three territories did not have a Telemedicine policy published.</a:t>
            </a:r>
          </a:p>
          <a:p>
            <a:r>
              <a:rPr lang="en-CA" dirty="0" smtClean="0"/>
              <a:t>Different positions on the location of care</a:t>
            </a:r>
          </a:p>
        </p:txBody>
      </p:sp>
    </p:spTree>
    <p:extLst>
      <p:ext uri="{BB962C8B-B14F-4D97-AF65-F5344CB8AC3E}">
        <p14:creationId xmlns:p14="http://schemas.microsoft.com/office/powerpoint/2010/main" val="1325413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Results (cont’d)</a:t>
            </a:r>
            <a:endParaRPr lang="en-CA" dirty="0"/>
          </a:p>
        </p:txBody>
      </p:sp>
      <p:sp>
        <p:nvSpPr>
          <p:cNvPr id="3" name="Content Placeholder 2"/>
          <p:cNvSpPr>
            <a:spLocks noGrp="1"/>
          </p:cNvSpPr>
          <p:nvPr>
            <p:ph idx="1"/>
          </p:nvPr>
        </p:nvSpPr>
        <p:spPr/>
        <p:txBody>
          <a:bodyPr>
            <a:normAutofit fontScale="92500" lnSpcReduction="10000"/>
          </a:bodyPr>
          <a:lstStyle/>
          <a:p>
            <a:pPr marL="0" indent="0">
              <a:buNone/>
            </a:pPr>
            <a:r>
              <a:rPr lang="en-CA" b="1" u="sng" dirty="0" smtClean="0"/>
              <a:t>Key concepts identified: </a:t>
            </a:r>
          </a:p>
          <a:p>
            <a:r>
              <a:rPr lang="en-CA" sz="4800" dirty="0" smtClean="0"/>
              <a:t>Professionalism;</a:t>
            </a:r>
          </a:p>
          <a:p>
            <a:r>
              <a:rPr lang="en-CA" sz="4800" dirty="0"/>
              <a:t>P</a:t>
            </a:r>
            <a:r>
              <a:rPr lang="en-CA" sz="4800" dirty="0" smtClean="0"/>
              <a:t>atient confidentiality;</a:t>
            </a:r>
          </a:p>
          <a:p>
            <a:r>
              <a:rPr lang="en-CA" sz="4800" dirty="0"/>
              <a:t>P</a:t>
            </a:r>
            <a:r>
              <a:rPr lang="en-CA" sz="4800" dirty="0" smtClean="0"/>
              <a:t>rotection of privacy; and </a:t>
            </a:r>
          </a:p>
          <a:p>
            <a:r>
              <a:rPr lang="en-CA" sz="4800" dirty="0"/>
              <a:t>G</a:t>
            </a:r>
            <a:r>
              <a:rPr lang="en-CA" sz="4800" dirty="0" smtClean="0"/>
              <a:t>ood record-keeping</a:t>
            </a:r>
          </a:p>
          <a:p>
            <a:endParaRPr lang="en-CA" sz="4800" dirty="0"/>
          </a:p>
        </p:txBody>
      </p:sp>
    </p:spTree>
    <p:extLst>
      <p:ext uri="{BB962C8B-B14F-4D97-AF65-F5344CB8AC3E}">
        <p14:creationId xmlns:p14="http://schemas.microsoft.com/office/powerpoint/2010/main" val="32634093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20688"/>
            <a:ext cx="7315200" cy="1154097"/>
          </a:xfrm>
        </p:spPr>
        <p:txBody>
          <a:bodyPr/>
          <a:lstStyle/>
          <a:p>
            <a:r>
              <a:rPr lang="en-CA" dirty="0" smtClean="0"/>
              <a:t>Results (cont’d)</a:t>
            </a:r>
            <a:endParaRPr lang="en-CA" dirty="0"/>
          </a:p>
        </p:txBody>
      </p:sp>
      <p:sp>
        <p:nvSpPr>
          <p:cNvPr id="3" name="Content Placeholder 2"/>
          <p:cNvSpPr>
            <a:spLocks noGrp="1"/>
          </p:cNvSpPr>
          <p:nvPr>
            <p:ph idx="1"/>
          </p:nvPr>
        </p:nvSpPr>
        <p:spPr>
          <a:xfrm>
            <a:off x="899592" y="1988840"/>
            <a:ext cx="7315200" cy="4392488"/>
          </a:xfrm>
        </p:spPr>
        <p:txBody>
          <a:bodyPr>
            <a:normAutofit/>
          </a:bodyPr>
          <a:lstStyle/>
          <a:p>
            <a:pPr marL="0" indent="0">
              <a:buNone/>
            </a:pPr>
            <a:r>
              <a:rPr lang="en-CA" sz="2400" dirty="0" smtClean="0"/>
              <a:t>CMPA Guidelines and advice on Telemedicine drafted in 2013, revised March 2015:</a:t>
            </a:r>
          </a:p>
          <a:p>
            <a:pPr marL="0" indent="0">
              <a:buNone/>
            </a:pPr>
            <a:r>
              <a:rPr lang="en-CA" sz="2400" dirty="0" smtClean="0"/>
              <a:t>Issues for the Telemedicine practitioner’s review identified by CMPA: </a:t>
            </a:r>
          </a:p>
          <a:p>
            <a:pPr lvl="1"/>
            <a:r>
              <a:rPr lang="en-CA" sz="2400" dirty="0" smtClean="0"/>
              <a:t>Benefits and limitations</a:t>
            </a:r>
          </a:p>
          <a:p>
            <a:pPr lvl="1"/>
            <a:r>
              <a:rPr lang="en-CA" sz="2400" dirty="0" smtClean="0"/>
              <a:t>Jurisdictional and licensing standards,</a:t>
            </a:r>
          </a:p>
          <a:p>
            <a:pPr lvl="1"/>
            <a:r>
              <a:rPr lang="en-CA" sz="2400" dirty="0" smtClean="0"/>
              <a:t>privacy and information security, </a:t>
            </a:r>
          </a:p>
          <a:p>
            <a:pPr lvl="1"/>
            <a:r>
              <a:rPr lang="en-CA" sz="2400" dirty="0" smtClean="0"/>
              <a:t>patient consent in telemedicine</a:t>
            </a:r>
          </a:p>
          <a:p>
            <a:pPr lvl="1"/>
            <a:r>
              <a:rPr lang="en-CA" sz="2400" dirty="0" smtClean="0"/>
              <a:t>Location of Telemedicine encounter and CMPA assistance</a:t>
            </a:r>
            <a:endParaRPr lang="en-CA" sz="2400" dirty="0"/>
          </a:p>
        </p:txBody>
      </p:sp>
    </p:spTree>
    <p:extLst>
      <p:ext uri="{BB962C8B-B14F-4D97-AF65-F5344CB8AC3E}">
        <p14:creationId xmlns:p14="http://schemas.microsoft.com/office/powerpoint/2010/main" val="25082966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48680"/>
            <a:ext cx="7315200" cy="1154097"/>
          </a:xfrm>
        </p:spPr>
        <p:txBody>
          <a:bodyPr/>
          <a:lstStyle/>
          <a:p>
            <a:r>
              <a:rPr lang="en-CA" dirty="0" smtClean="0"/>
              <a:t>Results (cont’d)</a:t>
            </a:r>
            <a:endParaRPr lang="en-CA" dirty="0"/>
          </a:p>
        </p:txBody>
      </p:sp>
      <p:sp>
        <p:nvSpPr>
          <p:cNvPr id="3" name="Content Placeholder 2"/>
          <p:cNvSpPr>
            <a:spLocks noGrp="1"/>
          </p:cNvSpPr>
          <p:nvPr>
            <p:ph idx="1"/>
          </p:nvPr>
        </p:nvSpPr>
        <p:spPr>
          <a:xfrm>
            <a:off x="899592" y="1916832"/>
            <a:ext cx="7315200" cy="4464496"/>
          </a:xfrm>
        </p:spPr>
        <p:txBody>
          <a:bodyPr>
            <a:noAutofit/>
          </a:bodyPr>
          <a:lstStyle/>
          <a:p>
            <a:pPr marL="0" indent="0">
              <a:buNone/>
            </a:pPr>
            <a:r>
              <a:rPr lang="en-CA" dirty="0" smtClean="0"/>
              <a:t>CPSO 2014- Issues for the Telemedicine Practitioner identified by the CPSO:</a:t>
            </a:r>
          </a:p>
          <a:p>
            <a:pPr marL="0" indent="0">
              <a:buNone/>
            </a:pPr>
            <a:r>
              <a:rPr lang="en-CA" b="1" u="sng" dirty="0" smtClean="0"/>
              <a:t>General expectations for Telemedicine;</a:t>
            </a:r>
          </a:p>
          <a:p>
            <a:r>
              <a:rPr lang="en-CA" dirty="0" smtClean="0"/>
              <a:t> Patient’s existing health status, specific health care needs and specific circumstances</a:t>
            </a:r>
          </a:p>
          <a:p>
            <a:r>
              <a:rPr lang="en-CA" dirty="0" smtClean="0"/>
              <a:t>What resources are required – information and communication technologies, support staff</a:t>
            </a:r>
          </a:p>
          <a:p>
            <a:r>
              <a:rPr lang="en-CA" dirty="0" smtClean="0"/>
              <a:t>Reliability, quality and timeliness of patient information sufficient; accurate identification of the patient;</a:t>
            </a:r>
          </a:p>
          <a:p>
            <a:r>
              <a:rPr lang="en-CA" dirty="0" smtClean="0"/>
              <a:t>Protection of patient’s personal health information privacy and confidentiality</a:t>
            </a:r>
          </a:p>
          <a:p>
            <a:r>
              <a:rPr lang="en-CA" dirty="0" smtClean="0"/>
              <a:t>Security protocols in place</a:t>
            </a:r>
          </a:p>
          <a:p>
            <a:r>
              <a:rPr lang="en-CA" dirty="0" smtClean="0"/>
              <a:t>Risk management protocols in place</a:t>
            </a:r>
            <a:endParaRPr lang="en-CA" dirty="0"/>
          </a:p>
        </p:txBody>
      </p:sp>
    </p:spTree>
    <p:extLst>
      <p:ext uri="{BB962C8B-B14F-4D97-AF65-F5344CB8AC3E}">
        <p14:creationId xmlns:p14="http://schemas.microsoft.com/office/powerpoint/2010/main" val="19830280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Results (cont’d)</a:t>
            </a:r>
            <a:endParaRPr lang="en-CA" dirty="0"/>
          </a:p>
        </p:txBody>
      </p:sp>
      <p:sp>
        <p:nvSpPr>
          <p:cNvPr id="3" name="Content Placeholder 2"/>
          <p:cNvSpPr>
            <a:spLocks noGrp="1"/>
          </p:cNvSpPr>
          <p:nvPr>
            <p:ph idx="1"/>
          </p:nvPr>
        </p:nvSpPr>
        <p:spPr/>
        <p:txBody>
          <a:bodyPr>
            <a:normAutofit/>
          </a:bodyPr>
          <a:lstStyle/>
          <a:p>
            <a:pPr marL="0" indent="0">
              <a:buNone/>
            </a:pPr>
            <a:r>
              <a:rPr lang="en-CA" b="1" u="sng" dirty="0" smtClean="0"/>
              <a:t>Specific Expectations for Practising Telemedicine Across Borders</a:t>
            </a:r>
          </a:p>
          <a:p>
            <a:r>
              <a:rPr lang="en-CA" dirty="0" smtClean="0"/>
              <a:t>CPSO Members</a:t>
            </a:r>
          </a:p>
          <a:p>
            <a:pPr lvl="1"/>
            <a:r>
              <a:rPr lang="en-CA" dirty="0" smtClean="0"/>
              <a:t>Jurisdictional matters: location of the Telemedicine encounter</a:t>
            </a:r>
            <a:endParaRPr lang="en-CA" dirty="0"/>
          </a:p>
          <a:p>
            <a:pPr lvl="1"/>
            <a:endParaRPr lang="en-CA" dirty="0" smtClean="0"/>
          </a:p>
          <a:p>
            <a:pPr lvl="1"/>
            <a:r>
              <a:rPr lang="en-CA" dirty="0" smtClean="0"/>
              <a:t>Non-CPSO Members</a:t>
            </a:r>
          </a:p>
          <a:p>
            <a:pPr lvl="1"/>
            <a:r>
              <a:rPr lang="en-CA" dirty="0" smtClean="0"/>
              <a:t>CPSO expects that non-CPSO members maintain compliance with their respective jurisdiction concerning medical practice and professional ethics</a:t>
            </a:r>
          </a:p>
        </p:txBody>
      </p:sp>
    </p:spTree>
    <p:extLst>
      <p:ext uri="{BB962C8B-B14F-4D97-AF65-F5344CB8AC3E}">
        <p14:creationId xmlns:p14="http://schemas.microsoft.com/office/powerpoint/2010/main" val="38548104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Commentary</a:t>
            </a:r>
            <a:endParaRPr lang="en-CA" dirty="0"/>
          </a:p>
        </p:txBody>
      </p:sp>
      <p:sp>
        <p:nvSpPr>
          <p:cNvPr id="3" name="Content Placeholder 2"/>
          <p:cNvSpPr>
            <a:spLocks noGrp="1"/>
          </p:cNvSpPr>
          <p:nvPr>
            <p:ph idx="1"/>
          </p:nvPr>
        </p:nvSpPr>
        <p:spPr/>
        <p:txBody>
          <a:bodyPr>
            <a:normAutofit/>
          </a:bodyPr>
          <a:lstStyle/>
          <a:p>
            <a:r>
              <a:rPr lang="en-CA" dirty="0"/>
              <a:t>C</a:t>
            </a:r>
            <a:r>
              <a:rPr lang="en-CA" dirty="0" smtClean="0"/>
              <a:t>ase law - illustration</a:t>
            </a:r>
          </a:p>
        </p:txBody>
      </p:sp>
    </p:spTree>
    <p:extLst>
      <p:ext uri="{BB962C8B-B14F-4D97-AF65-F5344CB8AC3E}">
        <p14:creationId xmlns:p14="http://schemas.microsoft.com/office/powerpoint/2010/main" val="35490068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Conclusion</a:t>
            </a:r>
            <a:endParaRPr lang="en-CA" dirty="0"/>
          </a:p>
        </p:txBody>
      </p:sp>
      <p:sp>
        <p:nvSpPr>
          <p:cNvPr id="3" name="Content Placeholder 2"/>
          <p:cNvSpPr>
            <a:spLocks noGrp="1"/>
          </p:cNvSpPr>
          <p:nvPr>
            <p:ph idx="1"/>
          </p:nvPr>
        </p:nvSpPr>
        <p:spPr/>
        <p:txBody>
          <a:bodyPr>
            <a:normAutofit/>
          </a:bodyPr>
          <a:lstStyle/>
          <a:p>
            <a:r>
              <a:rPr lang="en-CA" dirty="0" smtClean="0"/>
              <a:t>Telemedicine is here, the adoption rate is increasing. </a:t>
            </a:r>
          </a:p>
          <a:p>
            <a:r>
              <a:rPr lang="en-CA" dirty="0" smtClean="0"/>
              <a:t>Guidelines and policies from various Canadian licensing bodies exist but vary in some measures depending on the province or territory.</a:t>
            </a:r>
          </a:p>
          <a:p>
            <a:r>
              <a:rPr lang="en-CA" dirty="0" smtClean="0"/>
              <a:t>Minimal expectations from the colleges include: professionalism, good record keeping,  strict management of patient’s privacy and confidentiality</a:t>
            </a:r>
            <a:endParaRPr lang="en-CA" dirty="0"/>
          </a:p>
        </p:txBody>
      </p:sp>
    </p:spTree>
    <p:extLst>
      <p:ext uri="{BB962C8B-B14F-4D97-AF65-F5344CB8AC3E}">
        <p14:creationId xmlns:p14="http://schemas.microsoft.com/office/powerpoint/2010/main" val="24062267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996952"/>
            <a:ext cx="8229600" cy="1143000"/>
          </a:xfrm>
        </p:spPr>
        <p:txBody>
          <a:bodyPr/>
          <a:lstStyle/>
          <a:p>
            <a:r>
              <a:rPr lang="en-CA" dirty="0" smtClean="0"/>
              <a:t>Questions?</a:t>
            </a:r>
            <a:endParaRPr lang="en-CA" dirty="0"/>
          </a:p>
        </p:txBody>
      </p:sp>
    </p:spTree>
    <p:extLst>
      <p:ext uri="{BB962C8B-B14F-4D97-AF65-F5344CB8AC3E}">
        <p14:creationId xmlns:p14="http://schemas.microsoft.com/office/powerpoint/2010/main" val="2921605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924944"/>
            <a:ext cx="8229600" cy="1143000"/>
          </a:xfrm>
        </p:spPr>
        <p:txBody>
          <a:bodyPr/>
          <a:lstStyle/>
          <a:p>
            <a:r>
              <a:rPr lang="en-CA" dirty="0" smtClean="0"/>
              <a:t>Thank you.</a:t>
            </a:r>
            <a:endParaRPr lang="en-CA" dirty="0"/>
          </a:p>
        </p:txBody>
      </p:sp>
    </p:spTree>
    <p:extLst>
      <p:ext uri="{BB962C8B-B14F-4D97-AF65-F5344CB8AC3E}">
        <p14:creationId xmlns:p14="http://schemas.microsoft.com/office/powerpoint/2010/main" val="3716474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Conflict of Interest Declaration: Nothing to Disclose</a:t>
            </a:r>
            <a:endParaRPr lang="en-CA" dirty="0"/>
          </a:p>
        </p:txBody>
      </p:sp>
      <p:sp>
        <p:nvSpPr>
          <p:cNvPr id="4" name="Content Placeholder 2"/>
          <p:cNvSpPr>
            <a:spLocks noGrp="1"/>
          </p:cNvSpPr>
          <p:nvPr>
            <p:ph idx="1"/>
          </p:nvPr>
        </p:nvSpPr>
        <p:spPr/>
        <p:txBody>
          <a:bodyPr>
            <a:normAutofit/>
          </a:bodyPr>
          <a:lstStyle/>
          <a:p>
            <a:pPr>
              <a:buNone/>
            </a:pPr>
            <a:endParaRPr lang="en-US" altLang="en-US" sz="2800" b="1" dirty="0" smtClean="0"/>
          </a:p>
          <a:p>
            <a:pPr>
              <a:buNone/>
            </a:pPr>
            <a:r>
              <a:rPr lang="en-US" altLang="en-US" sz="2400" b="1" dirty="0" smtClean="0"/>
              <a:t>Presenter</a:t>
            </a:r>
            <a:r>
              <a:rPr lang="en-US" altLang="en-US" sz="2400" b="1" dirty="0"/>
              <a:t>: </a:t>
            </a:r>
            <a:r>
              <a:rPr lang="en-US" altLang="en-US" sz="2400" b="1" u="sng" dirty="0" err="1" smtClean="0"/>
              <a:t>Erinma</a:t>
            </a:r>
            <a:r>
              <a:rPr lang="en-US" altLang="en-US" sz="2400" b="1" u="sng" dirty="0" smtClean="0"/>
              <a:t> </a:t>
            </a:r>
            <a:r>
              <a:rPr lang="en-US" altLang="en-US" sz="2400" b="1" u="sng" dirty="0" err="1" smtClean="0"/>
              <a:t>Abara</a:t>
            </a:r>
            <a:endParaRPr lang="en-US" altLang="en-US" sz="2400" b="1" u="sng" dirty="0" smtClean="0"/>
          </a:p>
          <a:p>
            <a:pPr>
              <a:buNone/>
            </a:pPr>
            <a:r>
              <a:rPr lang="en-US" altLang="en-US" sz="2400" b="1" dirty="0" smtClean="0"/>
              <a:t>Title </a:t>
            </a:r>
            <a:r>
              <a:rPr lang="en-US" altLang="en-US" sz="2400" b="1" dirty="0"/>
              <a:t>of Presentation</a:t>
            </a:r>
            <a:r>
              <a:rPr lang="en-US" altLang="en-US" sz="2400" b="1" dirty="0" smtClean="0"/>
              <a:t>: Telemedicine, Regulatory bodies, and the Practitioner</a:t>
            </a:r>
            <a:endParaRPr lang="en-US" altLang="en-US" sz="2400" b="1" u="sng" dirty="0" smtClean="0"/>
          </a:p>
          <a:p>
            <a:pPr>
              <a:buNone/>
            </a:pPr>
            <a:endParaRPr lang="en-US" altLang="en-US" sz="2400" b="1" u="sng" dirty="0"/>
          </a:p>
          <a:p>
            <a:pPr>
              <a:buNone/>
            </a:pPr>
            <a:endParaRPr lang="en-US" altLang="en-US" sz="2800" b="1" u="sng" dirty="0"/>
          </a:p>
          <a:p>
            <a:pPr>
              <a:buNone/>
            </a:pPr>
            <a:r>
              <a:rPr lang="en-US" altLang="en-US" dirty="0"/>
              <a:t> </a:t>
            </a:r>
            <a:r>
              <a:rPr lang="en-US" altLang="en-US" b="1" dirty="0"/>
              <a:t>I have no financial or </a:t>
            </a:r>
            <a:r>
              <a:rPr lang="en-US" altLang="en-US" b="1" dirty="0" smtClean="0"/>
              <a:t>personal relationships </a:t>
            </a:r>
            <a:r>
              <a:rPr lang="en-US" altLang="en-US" b="1" dirty="0"/>
              <a:t>to disclose</a:t>
            </a:r>
            <a:r>
              <a:rPr lang="en-US" altLang="en-US" dirty="0"/>
              <a:t> </a:t>
            </a:r>
          </a:p>
        </p:txBody>
      </p:sp>
    </p:spTree>
    <p:extLst>
      <p:ext uri="{BB962C8B-B14F-4D97-AF65-F5344CB8AC3E}">
        <p14:creationId xmlns:p14="http://schemas.microsoft.com/office/powerpoint/2010/main" val="7055930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Objectives</a:t>
            </a:r>
            <a:endParaRPr lang="en-CA" dirty="0"/>
          </a:p>
        </p:txBody>
      </p:sp>
      <p:sp>
        <p:nvSpPr>
          <p:cNvPr id="3" name="Content Placeholder 2"/>
          <p:cNvSpPr>
            <a:spLocks noGrp="1"/>
          </p:cNvSpPr>
          <p:nvPr>
            <p:ph idx="1"/>
          </p:nvPr>
        </p:nvSpPr>
        <p:spPr/>
        <p:txBody>
          <a:bodyPr>
            <a:normAutofit/>
          </a:bodyPr>
          <a:lstStyle/>
          <a:p>
            <a:r>
              <a:rPr lang="en-CA" dirty="0" smtClean="0"/>
              <a:t>At the end of the presentation, the practitioner will: </a:t>
            </a:r>
          </a:p>
          <a:p>
            <a:pPr marL="514350" indent="-514350">
              <a:buAutoNum type="arabicPeriod"/>
            </a:pPr>
            <a:r>
              <a:rPr lang="en-CA" dirty="0" smtClean="0"/>
              <a:t>Understand the concept of Telemedicine and its use in medical practice;</a:t>
            </a:r>
          </a:p>
          <a:p>
            <a:pPr marL="514350" indent="-514350">
              <a:buAutoNum type="arabicPeriod"/>
            </a:pPr>
            <a:r>
              <a:rPr lang="en-CA" dirty="0" smtClean="0"/>
              <a:t>Understand existing Telemedicine policies and related Telemedicine policies;</a:t>
            </a:r>
          </a:p>
          <a:p>
            <a:pPr marL="514350" indent="-514350">
              <a:buAutoNum type="arabicPeriod"/>
            </a:pPr>
            <a:r>
              <a:rPr lang="en-CA" dirty="0" smtClean="0"/>
              <a:t>Understand CPSO’s 2014 policy on Telemedicine, its impact on current and prospective practitioners and the practitioner-patient relationship</a:t>
            </a:r>
          </a:p>
          <a:p>
            <a:endParaRPr lang="en-CA" dirty="0"/>
          </a:p>
        </p:txBody>
      </p:sp>
    </p:spTree>
    <p:extLst>
      <p:ext uri="{BB962C8B-B14F-4D97-AF65-F5344CB8AC3E}">
        <p14:creationId xmlns:p14="http://schemas.microsoft.com/office/powerpoint/2010/main" val="1814645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Introduction and Aim of the Study</a:t>
            </a:r>
            <a:endParaRPr lang="en-CA" dirty="0"/>
          </a:p>
        </p:txBody>
      </p:sp>
      <p:sp>
        <p:nvSpPr>
          <p:cNvPr id="3" name="Content Placeholder 2"/>
          <p:cNvSpPr>
            <a:spLocks noGrp="1"/>
          </p:cNvSpPr>
          <p:nvPr>
            <p:ph idx="1"/>
          </p:nvPr>
        </p:nvSpPr>
        <p:spPr/>
        <p:txBody>
          <a:bodyPr/>
          <a:lstStyle/>
          <a:p>
            <a:r>
              <a:rPr lang="en-CA" dirty="0" smtClean="0"/>
              <a:t>Telemedicine is the use of modern information technology such as videoconferencing in patient care.</a:t>
            </a:r>
          </a:p>
          <a:p>
            <a:r>
              <a:rPr lang="en-CA" dirty="0" smtClean="0"/>
              <a:t>This care can include patient consultation, follow-up assessments, management of various care plans, academic, health  education and administration </a:t>
            </a:r>
            <a:endParaRPr lang="en-CA" dirty="0"/>
          </a:p>
        </p:txBody>
      </p:sp>
    </p:spTree>
    <p:extLst>
      <p:ext uri="{BB962C8B-B14F-4D97-AF65-F5344CB8AC3E}">
        <p14:creationId xmlns:p14="http://schemas.microsoft.com/office/powerpoint/2010/main" val="702444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476672"/>
            <a:ext cx="7315200" cy="1154097"/>
          </a:xfrm>
        </p:spPr>
        <p:txBody>
          <a:bodyPr>
            <a:normAutofit fontScale="90000"/>
          </a:bodyPr>
          <a:lstStyle/>
          <a:p>
            <a:r>
              <a:rPr lang="en-CA" dirty="0" smtClean="0"/>
              <a:t>Where is Telemedicine in Ontario?</a:t>
            </a:r>
            <a:endParaRPr lang="en-CA"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772816"/>
            <a:ext cx="8352928"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444208" y="2348880"/>
            <a:ext cx="1728192" cy="769441"/>
          </a:xfrm>
          <a:prstGeom prst="rect">
            <a:avLst/>
          </a:prstGeom>
          <a:noFill/>
        </p:spPr>
        <p:txBody>
          <a:bodyPr wrap="square" rtlCol="0">
            <a:spAutoFit/>
          </a:bodyPr>
          <a:lstStyle/>
          <a:p>
            <a:r>
              <a:rPr lang="en-CA" sz="1100" b="1" dirty="0" smtClean="0">
                <a:solidFill>
                  <a:srgbClr val="FF0000"/>
                </a:solidFill>
              </a:rPr>
              <a:t>https://otn.ca/fr/blog/telestroke%3A-virtual-care-that-recognizes-time-is-muscle</a:t>
            </a:r>
            <a:endParaRPr lang="en-CA" sz="1100" b="1" dirty="0">
              <a:solidFill>
                <a:srgbClr val="FF0000"/>
              </a:solidFill>
            </a:endParaRPr>
          </a:p>
        </p:txBody>
      </p:sp>
    </p:spTree>
    <p:extLst>
      <p:ext uri="{BB962C8B-B14F-4D97-AF65-F5344CB8AC3E}">
        <p14:creationId xmlns:p14="http://schemas.microsoft.com/office/powerpoint/2010/main" val="517891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Who is the Telemedicine Practitioner?</a:t>
            </a:r>
            <a:endParaRPr lang="en-CA" dirty="0"/>
          </a:p>
        </p:txBody>
      </p:sp>
      <p:sp>
        <p:nvSpPr>
          <p:cNvPr id="3" name="Content Placeholder 2"/>
          <p:cNvSpPr>
            <a:spLocks noGrp="1"/>
          </p:cNvSpPr>
          <p:nvPr>
            <p:ph idx="1"/>
          </p:nvPr>
        </p:nvSpPr>
        <p:spPr/>
        <p:txBody>
          <a:bodyPr/>
          <a:lstStyle/>
          <a:p>
            <a:r>
              <a:rPr lang="en-CA" dirty="0" smtClean="0"/>
              <a:t>A health professional who uses the various telemedicine modalities to administer health care services. </a:t>
            </a:r>
          </a:p>
          <a:p>
            <a:r>
              <a:rPr lang="en-CA" dirty="0" smtClean="0"/>
              <a:t>In this study, we focused on the physician  as the Telemedicine practitioner. We also acknowledge other health care professionals as potential users of Telemedicine.</a:t>
            </a:r>
          </a:p>
        </p:txBody>
      </p:sp>
    </p:spTree>
    <p:extLst>
      <p:ext uri="{BB962C8B-B14F-4D97-AF65-F5344CB8AC3E}">
        <p14:creationId xmlns:p14="http://schemas.microsoft.com/office/powerpoint/2010/main" val="1760149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Purpose</a:t>
            </a:r>
            <a:endParaRPr lang="en-CA" dirty="0"/>
          </a:p>
        </p:txBody>
      </p:sp>
      <p:sp>
        <p:nvSpPr>
          <p:cNvPr id="3" name="Content Placeholder 2"/>
          <p:cNvSpPr>
            <a:spLocks noGrp="1"/>
          </p:cNvSpPr>
          <p:nvPr>
            <p:ph idx="1"/>
          </p:nvPr>
        </p:nvSpPr>
        <p:spPr/>
        <p:txBody>
          <a:bodyPr/>
          <a:lstStyle/>
          <a:p>
            <a:r>
              <a:rPr lang="en-CA" dirty="0" smtClean="0"/>
              <a:t> By reviewing the existing guidelines and policies of various regulatory bodies and the Canadian Medical Physicians Association (CMPA), we hoped to understand these policies and highlight them to current and prospective telemedicine practitioners.</a:t>
            </a:r>
            <a:endParaRPr lang="en-CA" dirty="0"/>
          </a:p>
        </p:txBody>
      </p:sp>
    </p:spTree>
    <p:extLst>
      <p:ext uri="{BB962C8B-B14F-4D97-AF65-F5344CB8AC3E}">
        <p14:creationId xmlns:p14="http://schemas.microsoft.com/office/powerpoint/2010/main" val="35573782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Methods</a:t>
            </a:r>
            <a:endParaRPr lang="en-CA" dirty="0"/>
          </a:p>
        </p:txBody>
      </p:sp>
      <p:sp>
        <p:nvSpPr>
          <p:cNvPr id="3" name="Content Placeholder 2"/>
          <p:cNvSpPr>
            <a:spLocks noGrp="1"/>
          </p:cNvSpPr>
          <p:nvPr>
            <p:ph idx="1"/>
          </p:nvPr>
        </p:nvSpPr>
        <p:spPr/>
        <p:txBody>
          <a:bodyPr/>
          <a:lstStyle/>
          <a:p>
            <a:r>
              <a:rPr lang="en-CA" dirty="0" smtClean="0"/>
              <a:t>Literature search was conducted using the search engines: </a:t>
            </a:r>
            <a:r>
              <a:rPr lang="en-CA" dirty="0" err="1" smtClean="0"/>
              <a:t>Pubmed</a:t>
            </a:r>
            <a:r>
              <a:rPr lang="en-CA" dirty="0" smtClean="0"/>
              <a:t>, </a:t>
            </a:r>
            <a:r>
              <a:rPr lang="en-CA" dirty="0" err="1" smtClean="0"/>
              <a:t>GoogleScholar</a:t>
            </a:r>
            <a:r>
              <a:rPr lang="en-CA" dirty="0" smtClean="0"/>
              <a:t>, and the Cochrane Medical Library</a:t>
            </a:r>
          </a:p>
          <a:p>
            <a:r>
              <a:rPr lang="en-CA" dirty="0" smtClean="0"/>
              <a:t>Review of Canadian Case law through the Canadian Legal Information Institute (CANLII)</a:t>
            </a:r>
          </a:p>
          <a:p>
            <a:r>
              <a:rPr lang="en-CA" dirty="0"/>
              <a:t>T</a:t>
            </a:r>
            <a:r>
              <a:rPr lang="en-CA" dirty="0" smtClean="0"/>
              <a:t>elephone interviews with some of the licensing bodies were undertaken</a:t>
            </a:r>
            <a:endParaRPr lang="en-CA" dirty="0"/>
          </a:p>
        </p:txBody>
      </p:sp>
    </p:spTree>
    <p:extLst>
      <p:ext uri="{BB962C8B-B14F-4D97-AF65-F5344CB8AC3E}">
        <p14:creationId xmlns:p14="http://schemas.microsoft.com/office/powerpoint/2010/main" val="3526213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Methods (cont’d)</a:t>
            </a:r>
            <a:endParaRPr lang="en-CA" dirty="0"/>
          </a:p>
        </p:txBody>
      </p:sp>
      <p:sp>
        <p:nvSpPr>
          <p:cNvPr id="3" name="Content Placeholder 2"/>
          <p:cNvSpPr>
            <a:spLocks noGrp="1"/>
          </p:cNvSpPr>
          <p:nvPr>
            <p:ph idx="1"/>
          </p:nvPr>
        </p:nvSpPr>
        <p:spPr/>
        <p:txBody>
          <a:bodyPr>
            <a:normAutofit/>
          </a:bodyPr>
          <a:lstStyle/>
          <a:p>
            <a:r>
              <a:rPr lang="en-CA" dirty="0" smtClean="0"/>
              <a:t>Legal Search – CANLII</a:t>
            </a:r>
          </a:p>
          <a:p>
            <a:pPr marL="0" indent="0">
              <a:buNone/>
            </a:pPr>
            <a:endParaRPr lang="en-CA" dirty="0"/>
          </a:p>
          <a:p>
            <a:pPr marL="0" indent="0">
              <a:buNone/>
            </a:pPr>
            <a:r>
              <a:rPr lang="en-CA" dirty="0" smtClean="0"/>
              <a:t>CANLII is the legal case and review database which contains case law, commentary and legislation concerning various aspects of the legal industry.</a:t>
            </a:r>
          </a:p>
          <a:p>
            <a:pPr marL="0" indent="0">
              <a:buNone/>
            </a:pPr>
            <a:endParaRPr lang="en-CA" dirty="0"/>
          </a:p>
          <a:p>
            <a:pPr marL="0" indent="0">
              <a:buNone/>
            </a:pPr>
            <a:r>
              <a:rPr lang="en-CA" dirty="0" smtClean="0"/>
              <a:t>CANLII was employed to identify related telemedicine case law.</a:t>
            </a:r>
            <a:endParaRPr lang="en-CA" dirty="0"/>
          </a:p>
        </p:txBody>
      </p:sp>
    </p:spTree>
    <p:extLst>
      <p:ext uri="{BB962C8B-B14F-4D97-AF65-F5344CB8AC3E}">
        <p14:creationId xmlns:p14="http://schemas.microsoft.com/office/powerpoint/2010/main" val="674793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1664</TotalTime>
  <Words>781</Words>
  <Application>Microsoft Office PowerPoint</Application>
  <PresentationFormat>On-screen Show (4:3)</PresentationFormat>
  <Paragraphs>92</Paragraphs>
  <Slides>19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Perspective</vt:lpstr>
      <vt:lpstr>Telemedicine, Regulatory bodies, and the Practitioner </vt:lpstr>
      <vt:lpstr>Conflict of Interest Declaration: Nothing to Disclose</vt:lpstr>
      <vt:lpstr>Objectives</vt:lpstr>
      <vt:lpstr>Introduction and Aim of the Study</vt:lpstr>
      <vt:lpstr>Where is Telemedicine in Ontario?</vt:lpstr>
      <vt:lpstr>Who is the Telemedicine Practitioner?</vt:lpstr>
      <vt:lpstr>Purpose</vt:lpstr>
      <vt:lpstr>Methods</vt:lpstr>
      <vt:lpstr>Methods (cont’d)</vt:lpstr>
      <vt:lpstr>Methods(cont’d)</vt:lpstr>
      <vt:lpstr>Results</vt:lpstr>
      <vt:lpstr>Results (cont’d)</vt:lpstr>
      <vt:lpstr>Results (cont’d)</vt:lpstr>
      <vt:lpstr>Results (cont’d)</vt:lpstr>
      <vt:lpstr>Results (cont’d)</vt:lpstr>
      <vt:lpstr>Commentary</vt:lpstr>
      <vt:lpstr>Conclusion</vt:lpstr>
      <vt:lpstr>Questions?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Telemedicine, Regulatory bodies, and the Practitioner</dc:title>
  <dc:creator>Erinma</dc:creator>
  <cp:lastModifiedBy>Lyne</cp:lastModifiedBy>
  <cp:revision>18</cp:revision>
  <cp:lastPrinted>2015-05-27T14:02:02Z</cp:lastPrinted>
  <dcterms:created xsi:type="dcterms:W3CDTF">2015-03-31T01:30:14Z</dcterms:created>
  <dcterms:modified xsi:type="dcterms:W3CDTF">2015-06-02T16:19:17Z</dcterms:modified>
</cp:coreProperties>
</file>